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6" r:id="rId1"/>
    <p:sldMasterId id="2147483702" r:id="rId2"/>
  </p:sldMasterIdLst>
  <p:notesMasterIdLst>
    <p:notesMasterId r:id="rId88"/>
  </p:notesMasterIdLst>
  <p:sldIdLst>
    <p:sldId id="256" r:id="rId3"/>
    <p:sldId id="1663" r:id="rId4"/>
    <p:sldId id="1664" r:id="rId5"/>
    <p:sldId id="394" r:id="rId6"/>
    <p:sldId id="1608" r:id="rId7"/>
    <p:sldId id="1609" r:id="rId8"/>
    <p:sldId id="313" r:id="rId9"/>
    <p:sldId id="1612" r:id="rId10"/>
    <p:sldId id="1613" r:id="rId11"/>
    <p:sldId id="1615" r:id="rId12"/>
    <p:sldId id="1616" r:id="rId13"/>
    <p:sldId id="1619" r:id="rId14"/>
    <p:sldId id="1642" r:id="rId15"/>
    <p:sldId id="1620" r:id="rId16"/>
    <p:sldId id="1621" r:id="rId17"/>
    <p:sldId id="805" r:id="rId18"/>
    <p:sldId id="1622" r:id="rId19"/>
    <p:sldId id="1623" r:id="rId20"/>
    <p:sldId id="1624" r:id="rId21"/>
    <p:sldId id="1625" r:id="rId22"/>
    <p:sldId id="316" r:id="rId23"/>
    <p:sldId id="1639" r:id="rId24"/>
    <p:sldId id="1638" r:id="rId25"/>
    <p:sldId id="1643" r:id="rId26"/>
    <p:sldId id="320" r:id="rId27"/>
    <p:sldId id="1640" r:id="rId28"/>
    <p:sldId id="1304" r:id="rId29"/>
    <p:sldId id="323" r:id="rId30"/>
    <p:sldId id="1307" r:id="rId31"/>
    <p:sldId id="1309" r:id="rId32"/>
    <p:sldId id="1308" r:id="rId33"/>
    <p:sldId id="1312" r:id="rId34"/>
    <p:sldId id="1320" r:id="rId35"/>
    <p:sldId id="1322" r:id="rId36"/>
    <p:sldId id="1325" r:id="rId37"/>
    <p:sldId id="1324" r:id="rId38"/>
    <p:sldId id="1326" r:id="rId39"/>
    <p:sldId id="1331" r:id="rId40"/>
    <p:sldId id="1332" r:id="rId41"/>
    <p:sldId id="1333" r:id="rId42"/>
    <p:sldId id="1334" r:id="rId43"/>
    <p:sldId id="1335" r:id="rId44"/>
    <p:sldId id="1336" r:id="rId45"/>
    <p:sldId id="1318" r:id="rId46"/>
    <p:sldId id="1330" r:id="rId47"/>
    <p:sldId id="1644" r:id="rId48"/>
    <p:sldId id="327" r:id="rId49"/>
    <p:sldId id="328" r:id="rId50"/>
    <p:sldId id="1310" r:id="rId51"/>
    <p:sldId id="1631" r:id="rId52"/>
    <p:sldId id="1633" r:id="rId53"/>
    <p:sldId id="1634" r:id="rId54"/>
    <p:sldId id="1645" r:id="rId55"/>
    <p:sldId id="1646" r:id="rId56"/>
    <p:sldId id="1647" r:id="rId57"/>
    <p:sldId id="1648" r:id="rId58"/>
    <p:sldId id="1649" r:id="rId59"/>
    <p:sldId id="1315" r:id="rId60"/>
    <p:sldId id="1661" r:id="rId61"/>
    <p:sldId id="1662" r:id="rId62"/>
    <p:sldId id="1344" r:id="rId63"/>
    <p:sldId id="1346" r:id="rId64"/>
    <p:sldId id="1342" r:id="rId65"/>
    <p:sldId id="1341" r:id="rId66"/>
    <p:sldId id="1340" r:id="rId67"/>
    <p:sldId id="1328" r:id="rId68"/>
    <p:sldId id="1347" r:id="rId69"/>
    <p:sldId id="1348" r:id="rId70"/>
    <p:sldId id="1349" r:id="rId71"/>
    <p:sldId id="1360" r:id="rId72"/>
    <p:sldId id="1362" r:id="rId73"/>
    <p:sldId id="1361" r:id="rId74"/>
    <p:sldId id="1152" r:id="rId75"/>
    <p:sldId id="1221" r:id="rId76"/>
    <p:sldId id="331" r:id="rId77"/>
    <p:sldId id="264" r:id="rId78"/>
    <p:sldId id="1313" r:id="rId79"/>
    <p:sldId id="1641" r:id="rId80"/>
    <p:sldId id="1665" r:id="rId81"/>
    <p:sldId id="1350" r:id="rId82"/>
    <p:sldId id="1351" r:id="rId83"/>
    <p:sldId id="1352" r:id="rId84"/>
    <p:sldId id="1356" r:id="rId85"/>
    <p:sldId id="1358" r:id="rId86"/>
    <p:sldId id="1353" r:id="rId8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B14AF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925"/>
    <p:restoredTop sz="94726"/>
  </p:normalViewPr>
  <p:slideViewPr>
    <p:cSldViewPr snapToGrid="0" snapToObjects="1">
      <p:cViewPr varScale="1">
        <p:scale>
          <a:sx n="116" d="100"/>
          <a:sy n="116" d="100"/>
        </p:scale>
        <p:origin x="1128" y="184"/>
      </p:cViewPr>
      <p:guideLst/>
    </p:cSldViewPr>
  </p:slideViewPr>
  <p:notesTextViewPr>
    <p:cViewPr>
      <p:scale>
        <a:sx n="1" d="1"/>
        <a:sy n="1" d="1"/>
      </p:scale>
      <p:origin x="0" y="0"/>
    </p:cViewPr>
  </p:notesTextViewPr>
  <p:sorterViewPr>
    <p:cViewPr>
      <p:scale>
        <a:sx n="140" d="100"/>
        <a:sy n="14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presProps" Target="pres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viewProps" Target="viewProps.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ableStyles" Target="tableStyles.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1401830-A665-114E-98D6-B728185FEA0B}" type="datetimeFigureOut">
              <a:rPr lang="en-GB" smtClean="0"/>
              <a:t>09/10/2026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5BF81A-3E81-274B-90A2-0A51F25FFEBC}" type="slidenum">
              <a:rPr lang="en-GB" smtClean="0"/>
              <a:t>‹#›</a:t>
            </a:fld>
            <a:endParaRPr lang="en-GB"/>
          </a:p>
        </p:txBody>
      </p:sp>
    </p:spTree>
    <p:extLst>
      <p:ext uri="{BB962C8B-B14F-4D97-AF65-F5344CB8AC3E}">
        <p14:creationId xmlns:p14="http://schemas.microsoft.com/office/powerpoint/2010/main" val="23574489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D6B551E-9F22-4B6E-924D-4DC3CE728678}" type="slidenum">
              <a:rPr lang="de-DE" smtClean="0"/>
              <a:t>2</a:t>
            </a:fld>
            <a:endParaRPr lang="de-DE"/>
          </a:p>
        </p:txBody>
      </p:sp>
    </p:spTree>
    <p:extLst>
      <p:ext uri="{BB962C8B-B14F-4D97-AF65-F5344CB8AC3E}">
        <p14:creationId xmlns:p14="http://schemas.microsoft.com/office/powerpoint/2010/main" val="3427904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DE" dirty="0"/>
              <a:t>Fast alle Kanten gelöscht, die eine direkte Abhängigkeit dargestellt haben, aber jetzt immer noch durch eine indirekte Abhängigkeit über einen gerichteten Pfad verbunden sind (Nachfahren/Vorfahren)</a:t>
            </a:r>
          </a:p>
        </p:txBody>
      </p:sp>
      <p:sp>
        <p:nvSpPr>
          <p:cNvPr id="4" name="Slide Number Placeholder 3"/>
          <p:cNvSpPr>
            <a:spLocks noGrp="1"/>
          </p:cNvSpPr>
          <p:nvPr>
            <p:ph type="sldNum" sz="quarter" idx="5"/>
          </p:nvPr>
        </p:nvSpPr>
        <p:spPr/>
        <p:txBody>
          <a:bodyPr/>
          <a:lstStyle/>
          <a:p>
            <a:fld id="{AD6B551E-9F22-4B6E-924D-4DC3CE728678}" type="slidenum">
              <a:rPr lang="de-DE" smtClean="0"/>
              <a:t>6</a:t>
            </a:fld>
            <a:endParaRPr lang="de-DE"/>
          </a:p>
        </p:txBody>
      </p:sp>
    </p:spTree>
    <p:extLst>
      <p:ext uri="{BB962C8B-B14F-4D97-AF65-F5344CB8AC3E}">
        <p14:creationId xmlns:p14="http://schemas.microsoft.com/office/powerpoint/2010/main" val="1490617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D6B551E-9F22-4B6E-924D-4DC3CE728678}" type="slidenum">
              <a:rPr lang="de-DE" smtClean="0"/>
              <a:t>9</a:t>
            </a:fld>
            <a:endParaRPr lang="de-DE"/>
          </a:p>
        </p:txBody>
      </p:sp>
    </p:spTree>
    <p:extLst>
      <p:ext uri="{BB962C8B-B14F-4D97-AF65-F5344CB8AC3E}">
        <p14:creationId xmlns:p14="http://schemas.microsoft.com/office/powerpoint/2010/main" val="1739333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D6B551E-9F22-4B6E-924D-4DC3CE728678}" type="slidenum">
              <a:rPr lang="de-DE" smtClean="0"/>
              <a:t>10</a:t>
            </a:fld>
            <a:endParaRPr lang="de-DE"/>
          </a:p>
        </p:txBody>
      </p:sp>
    </p:spTree>
    <p:extLst>
      <p:ext uri="{BB962C8B-B14F-4D97-AF65-F5344CB8AC3E}">
        <p14:creationId xmlns:p14="http://schemas.microsoft.com/office/powerpoint/2010/main" val="34041642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D6B551E-9F22-4B6E-924D-4DC3CE728678}" type="slidenum">
              <a:rPr lang="de-DE" smtClean="0"/>
              <a:t>11</a:t>
            </a:fld>
            <a:endParaRPr lang="de-DE"/>
          </a:p>
        </p:txBody>
      </p:sp>
    </p:spTree>
    <p:extLst>
      <p:ext uri="{BB962C8B-B14F-4D97-AF65-F5344CB8AC3E}">
        <p14:creationId xmlns:p14="http://schemas.microsoft.com/office/powerpoint/2010/main" val="31897960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Forward sampling = sampling from an empty network</a:t>
            </a:r>
          </a:p>
        </p:txBody>
      </p:sp>
      <p:sp>
        <p:nvSpPr>
          <p:cNvPr id="4" name="Slide Number Placeholder 3"/>
          <p:cNvSpPr>
            <a:spLocks noGrp="1"/>
          </p:cNvSpPr>
          <p:nvPr>
            <p:ph type="sldNum" sz="quarter" idx="5"/>
          </p:nvPr>
        </p:nvSpPr>
        <p:spPr/>
        <p:txBody>
          <a:bodyPr/>
          <a:lstStyle/>
          <a:p>
            <a:fld id="{8F5BF81A-3E81-274B-90A2-0A51F25FFEBC}" type="slidenum">
              <a:rPr lang="en-GB" smtClean="0"/>
              <a:t>14</a:t>
            </a:fld>
            <a:endParaRPr lang="en-GB"/>
          </a:p>
        </p:txBody>
      </p:sp>
    </p:spTree>
    <p:extLst>
      <p:ext uri="{BB962C8B-B14F-4D97-AF65-F5344CB8AC3E}">
        <p14:creationId xmlns:p14="http://schemas.microsoft.com/office/powerpoint/2010/main" val="889447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D6B551E-9F22-4B6E-924D-4DC3CE728678}" type="slidenum">
              <a:rPr lang="de-DE" smtClean="0"/>
              <a:t>15</a:t>
            </a:fld>
            <a:endParaRPr lang="de-DE"/>
          </a:p>
        </p:txBody>
      </p:sp>
    </p:spTree>
    <p:extLst>
      <p:ext uri="{BB962C8B-B14F-4D97-AF65-F5344CB8AC3E}">
        <p14:creationId xmlns:p14="http://schemas.microsoft.com/office/powerpoint/2010/main" val="3475222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19</a:t>
            </a:fld>
            <a:endParaRPr lang="en-GB"/>
          </a:p>
        </p:txBody>
      </p:sp>
    </p:spTree>
    <p:extLst>
      <p:ext uri="{BB962C8B-B14F-4D97-AF65-F5344CB8AC3E}">
        <p14:creationId xmlns:p14="http://schemas.microsoft.com/office/powerpoint/2010/main" val="16528146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5"/>
          </p:nvPr>
        </p:nvSpPr>
        <p:spPr/>
        <p:txBody>
          <a:bodyPr/>
          <a:lstStyle/>
          <a:p>
            <a:fld id="{AD6B551E-9F22-4B6E-924D-4DC3CE728678}" type="slidenum">
              <a:rPr lang="de-DE" smtClean="0"/>
              <a:t>20</a:t>
            </a:fld>
            <a:endParaRPr lang="de-DE"/>
          </a:p>
        </p:txBody>
      </p:sp>
    </p:spTree>
    <p:extLst>
      <p:ext uri="{BB962C8B-B14F-4D97-AF65-F5344CB8AC3E}">
        <p14:creationId xmlns:p14="http://schemas.microsoft.com/office/powerpoint/2010/main" val="12690317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Note: </a:t>
            </a:r>
            <a:r>
              <a:rPr lang="de-DE" dirty="0" err="1"/>
              <a:t>second</a:t>
            </a:r>
            <a:r>
              <a:rPr lang="de-DE" baseline="0" dirty="0"/>
              <a:t> </a:t>
            </a:r>
            <a:r>
              <a:rPr lang="de-DE" baseline="0" dirty="0" err="1"/>
              <a:t>probability</a:t>
            </a:r>
            <a:r>
              <a:rPr lang="de-DE" baseline="0" dirty="0"/>
              <a:t> </a:t>
            </a:r>
            <a:r>
              <a:rPr lang="de-DE" baseline="0" dirty="0" err="1"/>
              <a:t>is</a:t>
            </a:r>
            <a:r>
              <a:rPr lang="de-DE" baseline="0" dirty="0"/>
              <a:t>  0.9 = 1 – 0.1 = 1 – P(S|C)</a:t>
            </a:r>
            <a:endParaRPr lang="de-DE" dirty="0"/>
          </a:p>
        </p:txBody>
      </p:sp>
      <p:sp>
        <p:nvSpPr>
          <p:cNvPr id="4" name="Foliennummernplatzhalter 3"/>
          <p:cNvSpPr>
            <a:spLocks noGrp="1"/>
          </p:cNvSpPr>
          <p:nvPr>
            <p:ph type="sldNum" sz="quarter" idx="10"/>
          </p:nvPr>
        </p:nvSpPr>
        <p:spPr/>
        <p:txBody>
          <a:bodyPr/>
          <a:lstStyle/>
          <a:p>
            <a:pPr>
              <a:defRPr/>
            </a:pPr>
            <a:fld id="{609C88DA-55BC-924E-8761-82F5902E2CE5}" type="slidenum">
              <a:rPr lang="en-US" smtClean="0"/>
              <a:pPr>
                <a:defRPr/>
              </a:pPr>
              <a:t>21</a:t>
            </a:fld>
            <a:endParaRPr lang="en-US"/>
          </a:p>
        </p:txBody>
      </p:sp>
    </p:spTree>
    <p:extLst>
      <p:ext uri="{BB962C8B-B14F-4D97-AF65-F5344CB8AC3E}">
        <p14:creationId xmlns:p14="http://schemas.microsoft.com/office/powerpoint/2010/main" val="30481095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Note: </a:t>
            </a:r>
            <a:r>
              <a:rPr lang="de-DE" dirty="0" err="1"/>
              <a:t>second</a:t>
            </a:r>
            <a:r>
              <a:rPr lang="de-DE" baseline="0" dirty="0"/>
              <a:t> </a:t>
            </a:r>
            <a:r>
              <a:rPr lang="de-DE" baseline="0" dirty="0" err="1"/>
              <a:t>probability</a:t>
            </a:r>
            <a:r>
              <a:rPr lang="de-DE" baseline="0" dirty="0"/>
              <a:t> </a:t>
            </a:r>
            <a:r>
              <a:rPr lang="de-DE" baseline="0" dirty="0" err="1"/>
              <a:t>is</a:t>
            </a:r>
            <a:r>
              <a:rPr lang="de-DE" baseline="0" dirty="0"/>
              <a:t>  0.9 = 1 – 0.1 = 1 – P(S|C)</a:t>
            </a:r>
            <a:endParaRPr lang="de-DE" dirty="0"/>
          </a:p>
        </p:txBody>
      </p:sp>
      <p:sp>
        <p:nvSpPr>
          <p:cNvPr id="4" name="Foliennummernplatzhalter 3"/>
          <p:cNvSpPr>
            <a:spLocks noGrp="1"/>
          </p:cNvSpPr>
          <p:nvPr>
            <p:ph type="sldNum" sz="quarter" idx="10"/>
          </p:nvPr>
        </p:nvSpPr>
        <p:spPr/>
        <p:txBody>
          <a:bodyPr/>
          <a:lstStyle/>
          <a:p>
            <a:pPr>
              <a:defRPr/>
            </a:pPr>
            <a:fld id="{609C88DA-55BC-924E-8761-82F5902E2CE5}" type="slidenum">
              <a:rPr lang="en-US" smtClean="0"/>
              <a:pPr>
                <a:defRPr/>
              </a:pPr>
              <a:t>22</a:t>
            </a:fld>
            <a:endParaRPr lang="en-US"/>
          </a:p>
        </p:txBody>
      </p:sp>
    </p:spTree>
    <p:extLst>
      <p:ext uri="{BB962C8B-B14F-4D97-AF65-F5344CB8AC3E}">
        <p14:creationId xmlns:p14="http://schemas.microsoft.com/office/powerpoint/2010/main" val="2880298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09C88DA-55BC-924E-8761-82F5902E2CE5}" type="slidenum">
              <a:rPr lang="en-US" smtClean="0"/>
              <a:pPr>
                <a:defRPr/>
              </a:pPr>
              <a:t>25</a:t>
            </a:fld>
            <a:endParaRPr lang="en-US"/>
          </a:p>
        </p:txBody>
      </p:sp>
    </p:spTree>
    <p:extLst>
      <p:ext uri="{BB962C8B-B14F-4D97-AF65-F5344CB8AC3E}">
        <p14:creationId xmlns:p14="http://schemas.microsoft.com/office/powerpoint/2010/main" val="4271173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pPr>
              <a:defRPr/>
            </a:pPr>
            <a:fld id="{609C88DA-55BC-924E-8761-82F5902E2CE5}" type="slidenum">
              <a:rPr lang="en-US" smtClean="0"/>
              <a:pPr>
                <a:defRPr/>
              </a:pPr>
              <a:t>26</a:t>
            </a:fld>
            <a:endParaRPr lang="en-US"/>
          </a:p>
        </p:txBody>
      </p:sp>
    </p:spTree>
    <p:extLst>
      <p:ext uri="{BB962C8B-B14F-4D97-AF65-F5344CB8AC3E}">
        <p14:creationId xmlns:p14="http://schemas.microsoft.com/office/powerpoint/2010/main" val="1483971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xfrm>
            <a:off x="685800" y="1143000"/>
            <a:ext cx="5486400" cy="3086100"/>
          </a:xfrm>
          <a:ln/>
        </p:spPr>
      </p:sp>
      <p:sp>
        <p:nvSpPr>
          <p:cNvPr id="96259"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noProof="0" dirty="0">
                <a:latin typeface="Arial" charset="0"/>
              </a:rPr>
              <a:t>Weight is low because it is a cloudy day which makes sprinkler unlikely</a:t>
            </a:r>
          </a:p>
        </p:txBody>
      </p:sp>
      <p:sp>
        <p:nvSpPr>
          <p:cNvPr id="96260"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MS PGothic" pitchFamily="34" charset="-128"/>
              </a:defRPr>
            </a:lvl1pPr>
            <a:lvl2pPr marL="742877" indent="-285722">
              <a:defRPr sz="2400" i="1">
                <a:solidFill>
                  <a:schemeClr val="tx1"/>
                </a:solidFill>
                <a:latin typeface="Arial" charset="0"/>
                <a:ea typeface="MS PGothic" pitchFamily="34" charset="-128"/>
              </a:defRPr>
            </a:lvl2pPr>
            <a:lvl3pPr marL="1142888" indent="-228578">
              <a:defRPr sz="2400" i="1">
                <a:solidFill>
                  <a:schemeClr val="tx1"/>
                </a:solidFill>
                <a:latin typeface="Arial" charset="0"/>
                <a:ea typeface="MS PGothic" pitchFamily="34" charset="-128"/>
              </a:defRPr>
            </a:lvl3pPr>
            <a:lvl4pPr marL="1600043" indent="-228578">
              <a:defRPr sz="2400" i="1">
                <a:solidFill>
                  <a:schemeClr val="tx1"/>
                </a:solidFill>
                <a:latin typeface="Arial" charset="0"/>
                <a:ea typeface="MS PGothic" pitchFamily="34" charset="-128"/>
              </a:defRPr>
            </a:lvl4pPr>
            <a:lvl5pPr marL="2057199" indent="-228578">
              <a:defRPr sz="2400" i="1">
                <a:solidFill>
                  <a:schemeClr val="tx1"/>
                </a:solidFill>
                <a:latin typeface="Arial" charset="0"/>
                <a:ea typeface="MS PGothic" pitchFamily="34" charset="-128"/>
              </a:defRPr>
            </a:lvl5pPr>
            <a:lvl6pPr marL="2514354" indent="-228578" eaLnBrk="0" fontAlgn="base" hangingPunct="0">
              <a:spcBef>
                <a:spcPct val="0"/>
              </a:spcBef>
              <a:spcAft>
                <a:spcPct val="0"/>
              </a:spcAft>
              <a:defRPr sz="2400" i="1">
                <a:solidFill>
                  <a:schemeClr val="tx1"/>
                </a:solidFill>
                <a:latin typeface="Arial" charset="0"/>
                <a:ea typeface="MS PGothic" pitchFamily="34" charset="-128"/>
              </a:defRPr>
            </a:lvl6pPr>
            <a:lvl7pPr marL="2971509" indent="-228578" eaLnBrk="0" fontAlgn="base" hangingPunct="0">
              <a:spcBef>
                <a:spcPct val="0"/>
              </a:spcBef>
              <a:spcAft>
                <a:spcPct val="0"/>
              </a:spcAft>
              <a:defRPr sz="2400" i="1">
                <a:solidFill>
                  <a:schemeClr val="tx1"/>
                </a:solidFill>
                <a:latin typeface="Arial" charset="0"/>
                <a:ea typeface="MS PGothic" pitchFamily="34" charset="-128"/>
              </a:defRPr>
            </a:lvl7pPr>
            <a:lvl8pPr marL="3428664" indent="-228578" eaLnBrk="0" fontAlgn="base" hangingPunct="0">
              <a:spcBef>
                <a:spcPct val="0"/>
              </a:spcBef>
              <a:spcAft>
                <a:spcPct val="0"/>
              </a:spcAft>
              <a:defRPr sz="2400" i="1">
                <a:solidFill>
                  <a:schemeClr val="tx1"/>
                </a:solidFill>
                <a:latin typeface="Arial" charset="0"/>
                <a:ea typeface="MS PGothic" pitchFamily="34" charset="-128"/>
              </a:defRPr>
            </a:lvl8pPr>
            <a:lvl9pPr marL="3885819" indent="-228578" eaLnBrk="0" fontAlgn="base" hangingPunct="0">
              <a:spcBef>
                <a:spcPct val="0"/>
              </a:spcBef>
              <a:spcAft>
                <a:spcPct val="0"/>
              </a:spcAft>
              <a:defRPr sz="2400" i="1">
                <a:solidFill>
                  <a:schemeClr val="tx1"/>
                </a:solidFill>
                <a:latin typeface="Arial" charset="0"/>
                <a:ea typeface="MS PGothic" pitchFamily="34" charset="-128"/>
              </a:defRPr>
            </a:lvl9pPr>
          </a:lstStyle>
          <a:p>
            <a:fld id="{B097167D-A045-425D-A073-1FAAF533467B}" type="slidenum">
              <a:rPr lang="de-DE" sz="1200"/>
              <a:pPr/>
              <a:t>28</a:t>
            </a:fld>
            <a:endParaRPr lang="de-DE" sz="1200"/>
          </a:p>
        </p:txBody>
      </p:sp>
    </p:spTree>
    <p:extLst>
      <p:ext uri="{BB962C8B-B14F-4D97-AF65-F5344CB8AC3E}">
        <p14:creationId xmlns:p14="http://schemas.microsoft.com/office/powerpoint/2010/main" val="2326264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xfrm>
            <a:off x="685800" y="1143000"/>
            <a:ext cx="5486400" cy="3086100"/>
          </a:xfrm>
          <a:ln/>
        </p:spPr>
      </p:sp>
      <p:sp>
        <p:nvSpPr>
          <p:cNvPr id="96259"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dirty="0">
              <a:latin typeface="Arial" charset="0"/>
            </a:endParaRPr>
          </a:p>
        </p:txBody>
      </p:sp>
      <p:sp>
        <p:nvSpPr>
          <p:cNvPr id="96260"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MS PGothic" pitchFamily="34" charset="-128"/>
              </a:defRPr>
            </a:lvl1pPr>
            <a:lvl2pPr marL="742877" indent="-285722">
              <a:defRPr sz="2400" i="1">
                <a:solidFill>
                  <a:schemeClr val="tx1"/>
                </a:solidFill>
                <a:latin typeface="Arial" charset="0"/>
                <a:ea typeface="MS PGothic" pitchFamily="34" charset="-128"/>
              </a:defRPr>
            </a:lvl2pPr>
            <a:lvl3pPr marL="1142888" indent="-228578">
              <a:defRPr sz="2400" i="1">
                <a:solidFill>
                  <a:schemeClr val="tx1"/>
                </a:solidFill>
                <a:latin typeface="Arial" charset="0"/>
                <a:ea typeface="MS PGothic" pitchFamily="34" charset="-128"/>
              </a:defRPr>
            </a:lvl3pPr>
            <a:lvl4pPr marL="1600043" indent="-228578">
              <a:defRPr sz="2400" i="1">
                <a:solidFill>
                  <a:schemeClr val="tx1"/>
                </a:solidFill>
                <a:latin typeface="Arial" charset="0"/>
                <a:ea typeface="MS PGothic" pitchFamily="34" charset="-128"/>
              </a:defRPr>
            </a:lvl4pPr>
            <a:lvl5pPr marL="2057199" indent="-228578">
              <a:defRPr sz="2400" i="1">
                <a:solidFill>
                  <a:schemeClr val="tx1"/>
                </a:solidFill>
                <a:latin typeface="Arial" charset="0"/>
                <a:ea typeface="MS PGothic" pitchFamily="34" charset="-128"/>
              </a:defRPr>
            </a:lvl5pPr>
            <a:lvl6pPr marL="2514354" indent="-228578" eaLnBrk="0" fontAlgn="base" hangingPunct="0">
              <a:spcBef>
                <a:spcPct val="0"/>
              </a:spcBef>
              <a:spcAft>
                <a:spcPct val="0"/>
              </a:spcAft>
              <a:defRPr sz="2400" i="1">
                <a:solidFill>
                  <a:schemeClr val="tx1"/>
                </a:solidFill>
                <a:latin typeface="Arial" charset="0"/>
                <a:ea typeface="MS PGothic" pitchFamily="34" charset="-128"/>
              </a:defRPr>
            </a:lvl6pPr>
            <a:lvl7pPr marL="2971509" indent="-228578" eaLnBrk="0" fontAlgn="base" hangingPunct="0">
              <a:spcBef>
                <a:spcPct val="0"/>
              </a:spcBef>
              <a:spcAft>
                <a:spcPct val="0"/>
              </a:spcAft>
              <a:defRPr sz="2400" i="1">
                <a:solidFill>
                  <a:schemeClr val="tx1"/>
                </a:solidFill>
                <a:latin typeface="Arial" charset="0"/>
                <a:ea typeface="MS PGothic" pitchFamily="34" charset="-128"/>
              </a:defRPr>
            </a:lvl7pPr>
            <a:lvl8pPr marL="3428664" indent="-228578" eaLnBrk="0" fontAlgn="base" hangingPunct="0">
              <a:spcBef>
                <a:spcPct val="0"/>
              </a:spcBef>
              <a:spcAft>
                <a:spcPct val="0"/>
              </a:spcAft>
              <a:defRPr sz="2400" i="1">
                <a:solidFill>
                  <a:schemeClr val="tx1"/>
                </a:solidFill>
                <a:latin typeface="Arial" charset="0"/>
                <a:ea typeface="MS PGothic" pitchFamily="34" charset="-128"/>
              </a:defRPr>
            </a:lvl8pPr>
            <a:lvl9pPr marL="3885819" indent="-228578" eaLnBrk="0" fontAlgn="base" hangingPunct="0">
              <a:spcBef>
                <a:spcPct val="0"/>
              </a:spcBef>
              <a:spcAft>
                <a:spcPct val="0"/>
              </a:spcAft>
              <a:defRPr sz="2400" i="1">
                <a:solidFill>
                  <a:schemeClr val="tx1"/>
                </a:solidFill>
                <a:latin typeface="Arial" charset="0"/>
                <a:ea typeface="MS PGothic" pitchFamily="34" charset="-128"/>
              </a:defRPr>
            </a:lvl9pPr>
          </a:lstStyle>
          <a:p>
            <a:fld id="{B097167D-A045-425D-A073-1FAAF533467B}" type="slidenum">
              <a:rPr lang="de-DE" sz="1200"/>
              <a:pPr/>
              <a:t>29</a:t>
            </a:fld>
            <a:endParaRPr lang="de-DE" sz="1200"/>
          </a:p>
        </p:txBody>
      </p:sp>
    </p:spTree>
    <p:extLst>
      <p:ext uri="{BB962C8B-B14F-4D97-AF65-F5344CB8AC3E}">
        <p14:creationId xmlns:p14="http://schemas.microsoft.com/office/powerpoint/2010/main" val="2198620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32</a:t>
            </a:fld>
            <a:endParaRPr lang="en-GB"/>
          </a:p>
        </p:txBody>
      </p:sp>
    </p:spTree>
    <p:extLst>
      <p:ext uri="{BB962C8B-B14F-4D97-AF65-F5344CB8AC3E}">
        <p14:creationId xmlns:p14="http://schemas.microsoft.com/office/powerpoint/2010/main" val="16442894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1: compare </a:t>
            </a:r>
            <a:r>
              <a:rPr lang="en-GB" dirty="0" err="1"/>
              <a:t>Hugin</a:t>
            </a:r>
            <a:r>
              <a:rPr lang="en-GB" dirty="0"/>
              <a:t> factor</a:t>
            </a:r>
          </a:p>
        </p:txBody>
      </p:sp>
      <p:sp>
        <p:nvSpPr>
          <p:cNvPr id="4" name="Slide Number Placeholder 3"/>
          <p:cNvSpPr>
            <a:spLocks noGrp="1"/>
          </p:cNvSpPr>
          <p:nvPr>
            <p:ph type="sldNum" sz="quarter" idx="5"/>
          </p:nvPr>
        </p:nvSpPr>
        <p:spPr/>
        <p:txBody>
          <a:bodyPr/>
          <a:lstStyle/>
          <a:p>
            <a:fld id="{8F5BF81A-3E81-274B-90A2-0A51F25FFEBC}" type="slidenum">
              <a:rPr lang="en-GB" smtClean="0"/>
              <a:t>39</a:t>
            </a:fld>
            <a:endParaRPr lang="en-GB"/>
          </a:p>
        </p:txBody>
      </p:sp>
    </p:spTree>
    <p:extLst>
      <p:ext uri="{BB962C8B-B14F-4D97-AF65-F5344CB8AC3E}">
        <p14:creationId xmlns:p14="http://schemas.microsoft.com/office/powerpoint/2010/main" val="7892694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xfrm>
            <a:off x="685800" y="1143000"/>
            <a:ext cx="5486400" cy="3086100"/>
          </a:xfrm>
          <a:ln/>
        </p:spPr>
      </p:sp>
      <p:sp>
        <p:nvSpPr>
          <p:cNvPr id="96259"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dirty="0">
              <a:latin typeface="Arial" charset="0"/>
            </a:endParaRPr>
          </a:p>
        </p:txBody>
      </p:sp>
      <p:sp>
        <p:nvSpPr>
          <p:cNvPr id="96260"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MS PGothic" pitchFamily="34" charset="-128"/>
              </a:defRPr>
            </a:lvl1pPr>
            <a:lvl2pPr marL="742877" indent="-285722">
              <a:defRPr sz="2400" i="1">
                <a:solidFill>
                  <a:schemeClr val="tx1"/>
                </a:solidFill>
                <a:latin typeface="Arial" charset="0"/>
                <a:ea typeface="MS PGothic" pitchFamily="34" charset="-128"/>
              </a:defRPr>
            </a:lvl2pPr>
            <a:lvl3pPr marL="1142888" indent="-228578">
              <a:defRPr sz="2400" i="1">
                <a:solidFill>
                  <a:schemeClr val="tx1"/>
                </a:solidFill>
                <a:latin typeface="Arial" charset="0"/>
                <a:ea typeface="MS PGothic" pitchFamily="34" charset="-128"/>
              </a:defRPr>
            </a:lvl3pPr>
            <a:lvl4pPr marL="1600043" indent="-228578">
              <a:defRPr sz="2400" i="1">
                <a:solidFill>
                  <a:schemeClr val="tx1"/>
                </a:solidFill>
                <a:latin typeface="Arial" charset="0"/>
                <a:ea typeface="MS PGothic" pitchFamily="34" charset="-128"/>
              </a:defRPr>
            </a:lvl4pPr>
            <a:lvl5pPr marL="2057199" indent="-228578">
              <a:defRPr sz="2400" i="1">
                <a:solidFill>
                  <a:schemeClr val="tx1"/>
                </a:solidFill>
                <a:latin typeface="Arial" charset="0"/>
                <a:ea typeface="MS PGothic" pitchFamily="34" charset="-128"/>
              </a:defRPr>
            </a:lvl5pPr>
            <a:lvl6pPr marL="2514354" indent="-228578" eaLnBrk="0" fontAlgn="base" hangingPunct="0">
              <a:spcBef>
                <a:spcPct val="0"/>
              </a:spcBef>
              <a:spcAft>
                <a:spcPct val="0"/>
              </a:spcAft>
              <a:defRPr sz="2400" i="1">
                <a:solidFill>
                  <a:schemeClr val="tx1"/>
                </a:solidFill>
                <a:latin typeface="Arial" charset="0"/>
                <a:ea typeface="MS PGothic" pitchFamily="34" charset="-128"/>
              </a:defRPr>
            </a:lvl6pPr>
            <a:lvl7pPr marL="2971509" indent="-228578" eaLnBrk="0" fontAlgn="base" hangingPunct="0">
              <a:spcBef>
                <a:spcPct val="0"/>
              </a:spcBef>
              <a:spcAft>
                <a:spcPct val="0"/>
              </a:spcAft>
              <a:defRPr sz="2400" i="1">
                <a:solidFill>
                  <a:schemeClr val="tx1"/>
                </a:solidFill>
                <a:latin typeface="Arial" charset="0"/>
                <a:ea typeface="MS PGothic" pitchFamily="34" charset="-128"/>
              </a:defRPr>
            </a:lvl7pPr>
            <a:lvl8pPr marL="3428664" indent="-228578" eaLnBrk="0" fontAlgn="base" hangingPunct="0">
              <a:spcBef>
                <a:spcPct val="0"/>
              </a:spcBef>
              <a:spcAft>
                <a:spcPct val="0"/>
              </a:spcAft>
              <a:defRPr sz="2400" i="1">
                <a:solidFill>
                  <a:schemeClr val="tx1"/>
                </a:solidFill>
                <a:latin typeface="Arial" charset="0"/>
                <a:ea typeface="MS PGothic" pitchFamily="34" charset="-128"/>
              </a:defRPr>
            </a:lvl8pPr>
            <a:lvl9pPr marL="3885819" indent="-228578" eaLnBrk="0" fontAlgn="base" hangingPunct="0">
              <a:spcBef>
                <a:spcPct val="0"/>
              </a:spcBef>
              <a:spcAft>
                <a:spcPct val="0"/>
              </a:spcAft>
              <a:defRPr sz="2400" i="1">
                <a:solidFill>
                  <a:schemeClr val="tx1"/>
                </a:solidFill>
                <a:latin typeface="Arial" charset="0"/>
                <a:ea typeface="MS PGothic" pitchFamily="34" charset="-128"/>
              </a:defRPr>
            </a:lvl9pPr>
          </a:lstStyle>
          <a:p>
            <a:fld id="{B097167D-A045-425D-A073-1FAAF533467B}" type="slidenum">
              <a:rPr lang="de-DE" sz="1200"/>
              <a:pPr/>
              <a:t>49</a:t>
            </a:fld>
            <a:endParaRPr lang="de-DE" sz="1200"/>
          </a:p>
        </p:txBody>
      </p:sp>
    </p:spTree>
    <p:extLst>
      <p:ext uri="{BB962C8B-B14F-4D97-AF65-F5344CB8AC3E}">
        <p14:creationId xmlns:p14="http://schemas.microsoft.com/office/powerpoint/2010/main" val="13072262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ln/>
        </p:spPr>
      </p:sp>
      <p:sp>
        <p:nvSpPr>
          <p:cNvPr id="96259"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dirty="0">
              <a:latin typeface="Arial" charset="0"/>
            </a:endParaRPr>
          </a:p>
        </p:txBody>
      </p:sp>
      <p:sp>
        <p:nvSpPr>
          <p:cNvPr id="96260"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MS PGothic" pitchFamily="34" charset="-128"/>
              </a:defRPr>
            </a:lvl1pPr>
            <a:lvl2pPr marL="742877" indent="-285722">
              <a:defRPr sz="2400" i="1">
                <a:solidFill>
                  <a:schemeClr val="tx1"/>
                </a:solidFill>
                <a:latin typeface="Arial" charset="0"/>
                <a:ea typeface="MS PGothic" pitchFamily="34" charset="-128"/>
              </a:defRPr>
            </a:lvl2pPr>
            <a:lvl3pPr marL="1142888" indent="-228578">
              <a:defRPr sz="2400" i="1">
                <a:solidFill>
                  <a:schemeClr val="tx1"/>
                </a:solidFill>
                <a:latin typeface="Arial" charset="0"/>
                <a:ea typeface="MS PGothic" pitchFamily="34" charset="-128"/>
              </a:defRPr>
            </a:lvl3pPr>
            <a:lvl4pPr marL="1600043" indent="-228578">
              <a:defRPr sz="2400" i="1">
                <a:solidFill>
                  <a:schemeClr val="tx1"/>
                </a:solidFill>
                <a:latin typeface="Arial" charset="0"/>
                <a:ea typeface="MS PGothic" pitchFamily="34" charset="-128"/>
              </a:defRPr>
            </a:lvl4pPr>
            <a:lvl5pPr marL="2057199" indent="-228578">
              <a:defRPr sz="2400" i="1">
                <a:solidFill>
                  <a:schemeClr val="tx1"/>
                </a:solidFill>
                <a:latin typeface="Arial" charset="0"/>
                <a:ea typeface="MS PGothic" pitchFamily="34" charset="-128"/>
              </a:defRPr>
            </a:lvl5pPr>
            <a:lvl6pPr marL="2514354" indent="-228578" eaLnBrk="0" fontAlgn="base" hangingPunct="0">
              <a:spcBef>
                <a:spcPct val="0"/>
              </a:spcBef>
              <a:spcAft>
                <a:spcPct val="0"/>
              </a:spcAft>
              <a:defRPr sz="2400" i="1">
                <a:solidFill>
                  <a:schemeClr val="tx1"/>
                </a:solidFill>
                <a:latin typeface="Arial" charset="0"/>
                <a:ea typeface="MS PGothic" pitchFamily="34" charset="-128"/>
              </a:defRPr>
            </a:lvl6pPr>
            <a:lvl7pPr marL="2971509" indent="-228578" eaLnBrk="0" fontAlgn="base" hangingPunct="0">
              <a:spcBef>
                <a:spcPct val="0"/>
              </a:spcBef>
              <a:spcAft>
                <a:spcPct val="0"/>
              </a:spcAft>
              <a:defRPr sz="2400" i="1">
                <a:solidFill>
                  <a:schemeClr val="tx1"/>
                </a:solidFill>
                <a:latin typeface="Arial" charset="0"/>
                <a:ea typeface="MS PGothic" pitchFamily="34" charset="-128"/>
              </a:defRPr>
            </a:lvl7pPr>
            <a:lvl8pPr marL="3428664" indent="-228578" eaLnBrk="0" fontAlgn="base" hangingPunct="0">
              <a:spcBef>
                <a:spcPct val="0"/>
              </a:spcBef>
              <a:spcAft>
                <a:spcPct val="0"/>
              </a:spcAft>
              <a:defRPr sz="2400" i="1">
                <a:solidFill>
                  <a:schemeClr val="tx1"/>
                </a:solidFill>
                <a:latin typeface="Arial" charset="0"/>
                <a:ea typeface="MS PGothic" pitchFamily="34" charset="-128"/>
              </a:defRPr>
            </a:lvl8pPr>
            <a:lvl9pPr marL="3885819" indent="-228578" eaLnBrk="0" fontAlgn="base" hangingPunct="0">
              <a:spcBef>
                <a:spcPct val="0"/>
              </a:spcBef>
              <a:spcAft>
                <a:spcPct val="0"/>
              </a:spcAft>
              <a:defRPr sz="2400" i="1">
                <a:solidFill>
                  <a:schemeClr val="tx1"/>
                </a:solidFill>
                <a:latin typeface="Arial" charset="0"/>
                <a:ea typeface="MS PGothic" pitchFamily="34" charset="-128"/>
              </a:defRPr>
            </a:lvl9pPr>
          </a:lstStyle>
          <a:p>
            <a:fld id="{B097167D-A045-425D-A073-1FAAF533467B}" type="slidenum">
              <a:rPr lang="de-DE" sz="1200"/>
              <a:pPr/>
              <a:t>50</a:t>
            </a:fld>
            <a:endParaRPr lang="de-DE" sz="1200"/>
          </a:p>
        </p:txBody>
      </p:sp>
    </p:spTree>
    <p:extLst>
      <p:ext uri="{BB962C8B-B14F-4D97-AF65-F5344CB8AC3E}">
        <p14:creationId xmlns:p14="http://schemas.microsoft.com/office/powerpoint/2010/main" val="1606209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Folienbildplatzhalter 1"/>
          <p:cNvSpPr>
            <a:spLocks noGrp="1" noRot="1" noChangeAspect="1" noTextEdit="1"/>
          </p:cNvSpPr>
          <p:nvPr>
            <p:ph type="sldImg"/>
          </p:nvPr>
        </p:nvSpPr>
        <p:spPr>
          <a:ln/>
        </p:spPr>
      </p:sp>
      <p:sp>
        <p:nvSpPr>
          <p:cNvPr id="96259" name="Notizenplatzhalt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de-DE" dirty="0">
              <a:latin typeface="Arial" charset="0"/>
            </a:endParaRPr>
          </a:p>
        </p:txBody>
      </p:sp>
      <p:sp>
        <p:nvSpPr>
          <p:cNvPr id="96260" name="Foliennummernplatzhalt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i="1">
                <a:solidFill>
                  <a:schemeClr val="tx1"/>
                </a:solidFill>
                <a:latin typeface="Arial" charset="0"/>
                <a:ea typeface="MS PGothic" pitchFamily="34" charset="-128"/>
              </a:defRPr>
            </a:lvl1pPr>
            <a:lvl2pPr marL="742877" indent="-285722">
              <a:defRPr sz="2400" i="1">
                <a:solidFill>
                  <a:schemeClr val="tx1"/>
                </a:solidFill>
                <a:latin typeface="Arial" charset="0"/>
                <a:ea typeface="MS PGothic" pitchFamily="34" charset="-128"/>
              </a:defRPr>
            </a:lvl2pPr>
            <a:lvl3pPr marL="1142888" indent="-228578">
              <a:defRPr sz="2400" i="1">
                <a:solidFill>
                  <a:schemeClr val="tx1"/>
                </a:solidFill>
                <a:latin typeface="Arial" charset="0"/>
                <a:ea typeface="MS PGothic" pitchFamily="34" charset="-128"/>
              </a:defRPr>
            </a:lvl3pPr>
            <a:lvl4pPr marL="1600043" indent="-228578">
              <a:defRPr sz="2400" i="1">
                <a:solidFill>
                  <a:schemeClr val="tx1"/>
                </a:solidFill>
                <a:latin typeface="Arial" charset="0"/>
                <a:ea typeface="MS PGothic" pitchFamily="34" charset="-128"/>
              </a:defRPr>
            </a:lvl4pPr>
            <a:lvl5pPr marL="2057199" indent="-228578">
              <a:defRPr sz="2400" i="1">
                <a:solidFill>
                  <a:schemeClr val="tx1"/>
                </a:solidFill>
                <a:latin typeface="Arial" charset="0"/>
                <a:ea typeface="MS PGothic" pitchFamily="34" charset="-128"/>
              </a:defRPr>
            </a:lvl5pPr>
            <a:lvl6pPr marL="2514354" indent="-228578" eaLnBrk="0" fontAlgn="base" hangingPunct="0">
              <a:spcBef>
                <a:spcPct val="0"/>
              </a:spcBef>
              <a:spcAft>
                <a:spcPct val="0"/>
              </a:spcAft>
              <a:defRPr sz="2400" i="1">
                <a:solidFill>
                  <a:schemeClr val="tx1"/>
                </a:solidFill>
                <a:latin typeface="Arial" charset="0"/>
                <a:ea typeface="MS PGothic" pitchFamily="34" charset="-128"/>
              </a:defRPr>
            </a:lvl6pPr>
            <a:lvl7pPr marL="2971509" indent="-228578" eaLnBrk="0" fontAlgn="base" hangingPunct="0">
              <a:spcBef>
                <a:spcPct val="0"/>
              </a:spcBef>
              <a:spcAft>
                <a:spcPct val="0"/>
              </a:spcAft>
              <a:defRPr sz="2400" i="1">
                <a:solidFill>
                  <a:schemeClr val="tx1"/>
                </a:solidFill>
                <a:latin typeface="Arial" charset="0"/>
                <a:ea typeface="MS PGothic" pitchFamily="34" charset="-128"/>
              </a:defRPr>
            </a:lvl7pPr>
            <a:lvl8pPr marL="3428664" indent="-228578" eaLnBrk="0" fontAlgn="base" hangingPunct="0">
              <a:spcBef>
                <a:spcPct val="0"/>
              </a:spcBef>
              <a:spcAft>
                <a:spcPct val="0"/>
              </a:spcAft>
              <a:defRPr sz="2400" i="1">
                <a:solidFill>
                  <a:schemeClr val="tx1"/>
                </a:solidFill>
                <a:latin typeface="Arial" charset="0"/>
                <a:ea typeface="MS PGothic" pitchFamily="34" charset="-128"/>
              </a:defRPr>
            </a:lvl8pPr>
            <a:lvl9pPr marL="3885819" indent="-228578" eaLnBrk="0" fontAlgn="base" hangingPunct="0">
              <a:spcBef>
                <a:spcPct val="0"/>
              </a:spcBef>
              <a:spcAft>
                <a:spcPct val="0"/>
              </a:spcAft>
              <a:defRPr sz="2400" i="1">
                <a:solidFill>
                  <a:schemeClr val="tx1"/>
                </a:solidFill>
                <a:latin typeface="Arial" charset="0"/>
                <a:ea typeface="MS PGothic" pitchFamily="34" charset="-128"/>
              </a:defRPr>
            </a:lvl9pPr>
          </a:lstStyle>
          <a:p>
            <a:fld id="{B097167D-A045-425D-A073-1FAAF533467B}" type="slidenum">
              <a:rPr lang="de-DE" sz="1200"/>
              <a:pPr/>
              <a:t>51</a:t>
            </a:fld>
            <a:endParaRPr lang="de-DE" sz="1200"/>
          </a:p>
        </p:txBody>
      </p:sp>
    </p:spTree>
    <p:extLst>
      <p:ext uri="{BB962C8B-B14F-4D97-AF65-F5344CB8AC3E}">
        <p14:creationId xmlns:p14="http://schemas.microsoft.com/office/powerpoint/2010/main" val="16175660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63</a:t>
            </a:fld>
            <a:endParaRPr lang="en-GB"/>
          </a:p>
        </p:txBody>
      </p:sp>
    </p:spTree>
    <p:extLst>
      <p:ext uri="{BB962C8B-B14F-4D97-AF65-F5344CB8AC3E}">
        <p14:creationId xmlns:p14="http://schemas.microsoft.com/office/powerpoint/2010/main" val="407001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grounding contributes the same weight to weight of sample (w)</a:t>
            </a:r>
          </a:p>
        </p:txBody>
      </p:sp>
      <p:sp>
        <p:nvSpPr>
          <p:cNvPr id="4" name="Slide Number Placeholder 3"/>
          <p:cNvSpPr>
            <a:spLocks noGrp="1"/>
          </p:cNvSpPr>
          <p:nvPr>
            <p:ph type="sldNum" sz="quarter" idx="5"/>
          </p:nvPr>
        </p:nvSpPr>
        <p:spPr/>
        <p:txBody>
          <a:bodyPr/>
          <a:lstStyle/>
          <a:p>
            <a:fld id="{8F5BF81A-3E81-274B-90A2-0A51F25FFEBC}" type="slidenum">
              <a:rPr lang="en-GB" smtClean="0"/>
              <a:t>81</a:t>
            </a:fld>
            <a:endParaRPr lang="en-GB"/>
          </a:p>
        </p:txBody>
      </p:sp>
    </p:spTree>
    <p:extLst>
      <p:ext uri="{BB962C8B-B14F-4D97-AF65-F5344CB8AC3E}">
        <p14:creationId xmlns:p14="http://schemas.microsoft.com/office/powerpoint/2010/main" val="14419646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If we would ground R(x), we would consider (sum over) all different worlds where 0 to |</a:t>
            </a:r>
            <a:r>
              <a:rPr lang="en-GB" dirty="0" err="1"/>
              <a:t>dom</a:t>
            </a:r>
            <a:r>
              <a:rPr lang="en-GB" dirty="0"/>
              <a:t>(x)| instances are true in all its permutations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Instead: Consider one representative for each case of 0 to |</a:t>
            </a:r>
            <a:r>
              <a:rPr lang="en-GB" dirty="0" err="1"/>
              <a:t>dom</a:t>
            </a:r>
            <a:r>
              <a:rPr lang="en-GB" dirty="0"/>
              <a:t>(x)| instances being true (avoid permutations ➝ multiply with bin. </a:t>
            </a:r>
            <a:r>
              <a:rPr lang="en-GB" dirty="0" err="1"/>
              <a:t>coeff</a:t>
            </a:r>
            <a:r>
              <a:rPr lang="en-GB" dirty="0"/>
              <a:t>.) ➝ multiply with weight of true formulas (w) ➝ multiply with 2^p(j) as don’t care atoms not important for true case but represent different formula parts that contribute same weight</a:t>
            </a:r>
          </a:p>
          <a:p>
            <a:endParaRPr lang="en-GB" dirty="0"/>
          </a:p>
        </p:txBody>
      </p:sp>
      <p:sp>
        <p:nvSpPr>
          <p:cNvPr id="4" name="Slide Number Placeholder 3"/>
          <p:cNvSpPr>
            <a:spLocks noGrp="1"/>
          </p:cNvSpPr>
          <p:nvPr>
            <p:ph type="sldNum" sz="quarter" idx="5"/>
          </p:nvPr>
        </p:nvSpPr>
        <p:spPr/>
        <p:txBody>
          <a:bodyPr/>
          <a:lstStyle/>
          <a:p>
            <a:fld id="{8F5BF81A-3E81-274B-90A2-0A51F25FFEBC}" type="slidenum">
              <a:rPr lang="en-GB" smtClean="0"/>
              <a:t>82</a:t>
            </a:fld>
            <a:endParaRPr lang="en-GB"/>
          </a:p>
        </p:txBody>
      </p:sp>
    </p:spTree>
    <p:extLst>
      <p:ext uri="{BB962C8B-B14F-4D97-AF65-F5344CB8AC3E}">
        <p14:creationId xmlns:p14="http://schemas.microsoft.com/office/powerpoint/2010/main" val="21668440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contrast to previous with R(x), now we have R(</a:t>
            </a:r>
            <a:r>
              <a:rPr lang="en-GB" dirty="0" err="1"/>
              <a:t>x,y</a:t>
            </a:r>
            <a:r>
              <a:rPr lang="en-GB" dirty="0"/>
              <a:t>)</a:t>
            </a:r>
          </a:p>
        </p:txBody>
      </p:sp>
      <p:sp>
        <p:nvSpPr>
          <p:cNvPr id="4" name="Slide Number Placeholder 3"/>
          <p:cNvSpPr>
            <a:spLocks noGrp="1"/>
          </p:cNvSpPr>
          <p:nvPr>
            <p:ph type="sldNum" sz="quarter" idx="5"/>
          </p:nvPr>
        </p:nvSpPr>
        <p:spPr/>
        <p:txBody>
          <a:bodyPr/>
          <a:lstStyle/>
          <a:p>
            <a:fld id="{8F5BF81A-3E81-274B-90A2-0A51F25FFEBC}" type="slidenum">
              <a:rPr lang="en-GB" smtClean="0"/>
              <a:t>83</a:t>
            </a:fld>
            <a:endParaRPr lang="en-GB"/>
          </a:p>
        </p:txBody>
      </p:sp>
    </p:spTree>
    <p:extLst>
      <p:ext uri="{BB962C8B-B14F-4D97-AF65-F5344CB8AC3E}">
        <p14:creationId xmlns:p14="http://schemas.microsoft.com/office/powerpoint/2010/main" val="31821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2.xml"/><Relationship Id="rId4" Type="http://schemas.openxmlformats.org/officeDocument/2006/relationships/image" Target="../media/image5.emf"/></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Logo">
            <a:extLst>
              <a:ext uri="{FF2B5EF4-FFF2-40B4-BE49-F238E27FC236}">
                <a16:creationId xmlns:a16="http://schemas.microsoft.com/office/drawing/2014/main" id="{179B03B2-EBED-5847-BE81-4E66985BD731}"/>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124704734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0" name="Logo">
            <a:extLst>
              <a:ext uri="{FF2B5EF4-FFF2-40B4-BE49-F238E27FC236}">
                <a16:creationId xmlns:a16="http://schemas.microsoft.com/office/drawing/2014/main" id="{D233BC18-2C2C-5943-9575-56EEFC9959B0}"/>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2189507412"/>
      </p:ext>
    </p:extLst>
  </p:cSld>
  <p:clrMapOvr>
    <a:masterClrMapping/>
  </p:clrMapOvr>
  <p:extLst>
    <p:ext uri="{DCECCB84-F9BA-43D5-87BE-67443E8EF086}">
      <p15:sldGuideLst xmlns:p15="http://schemas.microsoft.com/office/powerpoint/2012/main">
        <p15:guide id="1" orient="horz" pos="1236">
          <p15:clr>
            <a:srgbClr val="FBAE40"/>
          </p15:clr>
        </p15:guide>
        <p15:guide id="2" orient="horz" pos="2040">
          <p15:clr>
            <a:srgbClr val="FBAE40"/>
          </p15:clr>
        </p15:guide>
        <p15:guide id="3" pos="226">
          <p15:clr>
            <a:srgbClr val="FBAE40"/>
          </p15:clr>
        </p15:guide>
        <p15:guide id="4" pos="553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49" name="Logo">
            <a:extLst>
              <a:ext uri="{FF2B5EF4-FFF2-40B4-BE49-F238E27FC236}">
                <a16:creationId xmlns:a16="http://schemas.microsoft.com/office/drawing/2014/main" id="{CD0DA697-2C40-B34B-863E-4D020E1380AA}"/>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62348666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Logo">
            <a:extLst>
              <a:ext uri="{FF2B5EF4-FFF2-40B4-BE49-F238E27FC236}">
                <a16:creationId xmlns:a16="http://schemas.microsoft.com/office/drawing/2014/main" id="{8D8D12B4-6FC9-5049-B450-BF9A432CF1A0}"/>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2902654978"/>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9" name="Logo">
            <a:extLst>
              <a:ext uri="{FF2B5EF4-FFF2-40B4-BE49-F238E27FC236}">
                <a16:creationId xmlns:a16="http://schemas.microsoft.com/office/drawing/2014/main" id="{4672C089-FB2C-964E-9999-280614770045}"/>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3704646383"/>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227">
          <p15:clr>
            <a:srgbClr val="FBAE40"/>
          </p15:clr>
        </p15:guide>
        <p15:guide id="8" pos="746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 name="Logo">
            <a:extLst>
              <a:ext uri="{FF2B5EF4-FFF2-40B4-BE49-F238E27FC236}">
                <a16:creationId xmlns:a16="http://schemas.microsoft.com/office/drawing/2014/main" id="{5838021F-306A-1641-8435-E83EC810637D}"/>
              </a:ext>
            </a:extLst>
          </p:cNvPr>
          <p:cNvSpPr>
            <a:spLocks noChangeAspect="1" noEditPoints="1"/>
          </p:cNvSpPr>
          <p:nvPr/>
        </p:nvSpPr>
        <p:spPr bwMode="auto">
          <a:xfrm>
            <a:off x="359626" y="304199"/>
            <a:ext cx="269719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spTree>
    <p:extLst>
      <p:ext uri="{BB962C8B-B14F-4D97-AF65-F5344CB8AC3E}">
        <p14:creationId xmlns:p14="http://schemas.microsoft.com/office/powerpoint/2010/main" val="51371454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339886866"/>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590898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US"/>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US"/>
              <a:t>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338684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248699831"/>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227">
          <p15:clr>
            <a:srgbClr val="FBAE40"/>
          </p15:clr>
        </p15:guide>
        <p15:guide id="10" pos="746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231299937"/>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Tree>
    <p:extLst>
      <p:ext uri="{BB962C8B-B14F-4D97-AF65-F5344CB8AC3E}">
        <p14:creationId xmlns:p14="http://schemas.microsoft.com/office/powerpoint/2010/main" val="2011654115"/>
      </p:ext>
    </p:extLst>
  </p:cSld>
  <p:clrMapOvr>
    <a:masterClrMapping/>
  </p:clrMapOvr>
  <p:extLst>
    <p:ext uri="{DCECCB84-F9BA-43D5-87BE-67443E8EF086}">
      <p15:sldGuideLst xmlns:p15="http://schemas.microsoft.com/office/powerpoint/2012/main">
        <p15:guide id="1" orient="horz" pos="1463">
          <p15:clr>
            <a:srgbClr val="FBAE40"/>
          </p15:clr>
        </p15:guide>
        <p15:guide id="2" orient="horz" pos="3618">
          <p15:clr>
            <a:srgbClr val="FBAE40"/>
          </p15:clr>
        </p15:guide>
        <p15:guide id="3" orient="horz" pos="851">
          <p15:clr>
            <a:srgbClr val="FBAE40"/>
          </p15:clr>
        </p15:guide>
        <p15:guide id="4" pos="226">
          <p15:clr>
            <a:srgbClr val="FBAE40"/>
          </p15:clr>
        </p15:guide>
        <p15:guide id="5" pos="553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178936070"/>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3618">
          <p15:clr>
            <a:srgbClr val="FBAE40"/>
          </p15:clr>
        </p15:guide>
        <p15:guide id="7" orient="horz" pos="851">
          <p15:clr>
            <a:srgbClr val="FBAE40"/>
          </p15:clr>
        </p15:guide>
        <p15:guide id="8" orient="horz" pos="1781">
          <p15:clr>
            <a:srgbClr val="FBAE40"/>
          </p15:clr>
        </p15:guide>
        <p15:guide id="9" pos="227">
          <p15:clr>
            <a:srgbClr val="FBAE40"/>
          </p15:clr>
        </p15:guide>
        <p15:guide id="10" pos="746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340769"/>
            <a:ext cx="10363200" cy="2169195"/>
          </a:xfrm>
        </p:spPr>
        <p:txBody>
          <a:bodyPr anchor="b"/>
          <a:lstStyle>
            <a:lvl1pPr algn="ctr">
              <a:defRPr sz="5994"/>
            </a:lvl1pPr>
          </a:lstStyle>
          <a:p>
            <a:r>
              <a:rPr lang="en-US"/>
              <a:t>Click to edit Master title style</a:t>
            </a:r>
            <a:endParaRPr lang="en-US" dirty="0"/>
          </a:p>
        </p:txBody>
      </p:sp>
      <p:sp>
        <p:nvSpPr>
          <p:cNvPr id="3" name="Subtitle 2"/>
          <p:cNvSpPr>
            <a:spLocks noGrp="1"/>
          </p:cNvSpPr>
          <p:nvPr>
            <p:ph type="subTitle" idx="1"/>
          </p:nvPr>
        </p:nvSpPr>
        <p:spPr>
          <a:xfrm>
            <a:off x="1524001" y="3602039"/>
            <a:ext cx="9144000" cy="1272203"/>
          </a:xfrm>
          <a:solidFill>
            <a:schemeClr val="bg2"/>
          </a:solidFill>
        </p:spPr>
        <p:txBody>
          <a:bodyPr anchor="ctr" anchorCtr="0">
            <a:normAutofit/>
          </a:bodyPr>
          <a:lstStyle>
            <a:lvl1pPr marL="0" indent="0" algn="ctr">
              <a:buNone/>
              <a:defRPr sz="3197">
                <a:solidFill>
                  <a:schemeClr val="bg1"/>
                </a:solidFill>
              </a:defRPr>
            </a:lvl1pPr>
            <a:lvl2pPr marL="456743" indent="0" algn="ctr">
              <a:buNone/>
              <a:defRPr sz="1998"/>
            </a:lvl2pPr>
            <a:lvl3pPr marL="913486" indent="0" algn="ctr">
              <a:buNone/>
              <a:defRPr sz="1798"/>
            </a:lvl3pPr>
            <a:lvl4pPr marL="1370228" indent="0" algn="ctr">
              <a:buNone/>
              <a:defRPr sz="1598"/>
            </a:lvl4pPr>
            <a:lvl5pPr marL="1826971" indent="0" algn="ctr">
              <a:buNone/>
              <a:defRPr sz="1598"/>
            </a:lvl5pPr>
            <a:lvl6pPr marL="2283714" indent="0" algn="ctr">
              <a:buNone/>
              <a:defRPr sz="1598"/>
            </a:lvl6pPr>
            <a:lvl7pPr marL="2740457" indent="0" algn="ctr">
              <a:buNone/>
              <a:defRPr sz="1598"/>
            </a:lvl7pPr>
            <a:lvl8pPr marL="3197200" indent="0" algn="ctr">
              <a:buNone/>
              <a:defRPr sz="1598"/>
            </a:lvl8pPr>
            <a:lvl9pPr marL="3653942" indent="0" algn="ctr">
              <a:buNone/>
              <a:defRPr sz="1598"/>
            </a:lvl9pPr>
          </a:lstStyle>
          <a:p>
            <a:r>
              <a:rPr lang="en-US"/>
              <a:t>Click to edit Master subtitle style</a:t>
            </a:r>
            <a:endParaRPr lang="en-US" dirty="0"/>
          </a:p>
        </p:txBody>
      </p:sp>
      <p:sp>
        <p:nvSpPr>
          <p:cNvPr id="16" name="Text Placeholder 15">
            <a:extLst>
              <a:ext uri="{FF2B5EF4-FFF2-40B4-BE49-F238E27FC236}">
                <a16:creationId xmlns:a16="http://schemas.microsoft.com/office/drawing/2014/main" id="{10DEB978-30E1-904C-83B5-37E2717C4211}"/>
              </a:ext>
            </a:extLst>
          </p:cNvPr>
          <p:cNvSpPr>
            <a:spLocks noGrp="1"/>
          </p:cNvSpPr>
          <p:nvPr>
            <p:ph type="body" sz="quarter" idx="10"/>
          </p:nvPr>
        </p:nvSpPr>
        <p:spPr>
          <a:xfrm>
            <a:off x="1524001" y="4874243"/>
            <a:ext cx="9144000" cy="658813"/>
          </a:xfrm>
        </p:spPr>
        <p:txBody>
          <a:bodyPr anchor="ctr" anchorCtr="0">
            <a:normAutofit/>
          </a:bodyPr>
          <a:lstStyle>
            <a:lvl1pPr marL="0" indent="0" algn="ctr">
              <a:buNone/>
              <a:defRPr sz="2398"/>
            </a:lvl1pPr>
            <a:lvl2pPr marL="456743" indent="0">
              <a:buNone/>
              <a:defRPr/>
            </a:lvl2pPr>
          </a:lstStyle>
          <a:p>
            <a:pPr lvl="0"/>
            <a:r>
              <a:rPr lang="en-US"/>
              <a:t>Edit Master text styles</a:t>
            </a:r>
          </a:p>
        </p:txBody>
      </p:sp>
    </p:spTree>
    <p:extLst>
      <p:ext uri="{BB962C8B-B14F-4D97-AF65-F5344CB8AC3E}">
        <p14:creationId xmlns:p14="http://schemas.microsoft.com/office/powerpoint/2010/main" val="6732772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US"/>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US"/>
              <a:t>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7984355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Titel hell mit Türmchen">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33" name="Linie">
            <a:extLst>
              <a:ext uri="{FF2B5EF4-FFF2-40B4-BE49-F238E27FC236}">
                <a16:creationId xmlns:a16="http://schemas.microsoft.com/office/drawing/2014/main" id="{8ACF9709-FDEF-994C-B10A-21B8BF8EFD73}"/>
              </a:ext>
            </a:extLst>
          </p:cNvPr>
          <p:cNvSpPr/>
          <p:nvPr/>
        </p:nvSpPr>
        <p:spPr>
          <a:xfrm>
            <a:off x="0" y="5642640"/>
            <a:ext cx="12191301"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7" name="Türmchen">
            <a:extLst>
              <a:ext uri="{FF2B5EF4-FFF2-40B4-BE49-F238E27FC236}">
                <a16:creationId xmlns:a16="http://schemas.microsoft.com/office/drawing/2014/main" id="{C2786F34-A14B-7149-A1A4-26264A5B3225}"/>
              </a:ext>
            </a:extLst>
          </p:cNvPr>
          <p:cNvGrpSpPr>
            <a:grpSpLocks noChangeAspect="1"/>
          </p:cNvGrpSpPr>
          <p:nvPr/>
        </p:nvGrpSpPr>
        <p:grpSpPr bwMode="auto">
          <a:xfrm>
            <a:off x="8687276" y="1035715"/>
            <a:ext cx="3504724" cy="4606925"/>
            <a:chOff x="3550" y="652"/>
            <a:chExt cx="2210" cy="2902"/>
          </a:xfrm>
        </p:grpSpPr>
        <p:sp>
          <p:nvSpPr>
            <p:cNvPr id="58" name="Glocken">
              <a:extLst>
                <a:ext uri="{FF2B5EF4-FFF2-40B4-BE49-F238E27FC236}">
                  <a16:creationId xmlns:a16="http://schemas.microsoft.com/office/drawing/2014/main" id="{897961CD-E1C4-4F4A-AA14-A9A0813CD34A}"/>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4D89AE"/>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9" name="Glocken innen">
              <a:extLst>
                <a:ext uri="{FF2B5EF4-FFF2-40B4-BE49-F238E27FC236}">
                  <a16:creationId xmlns:a16="http://schemas.microsoft.com/office/drawing/2014/main" id="{C8B100EB-0FE2-5448-BA66-AA7E5BDD4A1B}"/>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3278A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0" name="Türmchen">
              <a:extLst>
                <a:ext uri="{FF2B5EF4-FFF2-40B4-BE49-F238E27FC236}">
                  <a16:creationId xmlns:a16="http://schemas.microsoft.com/office/drawing/2014/main" id="{EF9E2494-27ED-FD47-AA47-B55DC5A6596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61" name="Linien">
              <a:extLst>
                <a:ext uri="{FF2B5EF4-FFF2-40B4-BE49-F238E27FC236}">
                  <a16:creationId xmlns:a16="http://schemas.microsoft.com/office/drawing/2014/main" id="{275F8786-5C13-354C-B4A7-47655C5ED385}"/>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grpSp>
        <p:nvGrpSpPr>
          <p:cNvPr id="73" name="Regieanweisungen">
            <a:extLst>
              <a:ext uri="{FF2B5EF4-FFF2-40B4-BE49-F238E27FC236}">
                <a16:creationId xmlns:a16="http://schemas.microsoft.com/office/drawing/2014/main" id="{3A23A438-E371-914B-A807-0E0A5D9BA265}"/>
              </a:ext>
            </a:extLst>
          </p:cNvPr>
          <p:cNvGrpSpPr/>
          <p:nvPr/>
        </p:nvGrpSpPr>
        <p:grpSpPr>
          <a:xfrm>
            <a:off x="-467513" y="-468000"/>
            <a:ext cx="13126327" cy="7776000"/>
            <a:chOff x="-468000" y="-468000"/>
            <a:chExt cx="13140000" cy="7776000"/>
          </a:xfrm>
        </p:grpSpPr>
        <p:cxnSp>
          <p:nvCxnSpPr>
            <p:cNvPr id="74" name="Linie">
              <a:extLst>
                <a:ext uri="{FF2B5EF4-FFF2-40B4-BE49-F238E27FC236}">
                  <a16:creationId xmlns:a16="http://schemas.microsoft.com/office/drawing/2014/main" id="{66A7282E-E6D2-A84D-9891-C685DDBC109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5" name="Linie">
              <a:extLst>
                <a:ext uri="{FF2B5EF4-FFF2-40B4-BE49-F238E27FC236}">
                  <a16:creationId xmlns:a16="http://schemas.microsoft.com/office/drawing/2014/main" id="{C0DABCCF-2814-584B-9A9E-F2A36D2C3090}"/>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Linie">
              <a:extLst>
                <a:ext uri="{FF2B5EF4-FFF2-40B4-BE49-F238E27FC236}">
                  <a16:creationId xmlns:a16="http://schemas.microsoft.com/office/drawing/2014/main" id="{D3629D8F-6C40-8248-8619-674EAE2CCB08}"/>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Linie">
              <a:extLst>
                <a:ext uri="{FF2B5EF4-FFF2-40B4-BE49-F238E27FC236}">
                  <a16:creationId xmlns:a16="http://schemas.microsoft.com/office/drawing/2014/main" id="{C9DB8BEB-F5D8-154B-AB88-ABE9BF30F8E6}"/>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Linie">
              <a:extLst>
                <a:ext uri="{FF2B5EF4-FFF2-40B4-BE49-F238E27FC236}">
                  <a16:creationId xmlns:a16="http://schemas.microsoft.com/office/drawing/2014/main" id="{D16B4BFE-487A-344D-913F-8E929692C6C2}"/>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Linie">
              <a:extLst>
                <a:ext uri="{FF2B5EF4-FFF2-40B4-BE49-F238E27FC236}">
                  <a16:creationId xmlns:a16="http://schemas.microsoft.com/office/drawing/2014/main" id="{905B7DD5-57E2-DC4E-9121-9ECBF0008D7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Linie">
              <a:extLst>
                <a:ext uri="{FF2B5EF4-FFF2-40B4-BE49-F238E27FC236}">
                  <a16:creationId xmlns:a16="http://schemas.microsoft.com/office/drawing/2014/main" id="{9B3ECF95-13DB-9D42-BAFD-31ABD4373FDA}"/>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Linie">
              <a:extLst>
                <a:ext uri="{FF2B5EF4-FFF2-40B4-BE49-F238E27FC236}">
                  <a16:creationId xmlns:a16="http://schemas.microsoft.com/office/drawing/2014/main" id="{6F8DE9E6-D343-104B-9839-5629A47B601A}"/>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6249EA10-9AD9-5546-9E11-04B977DD959F}"/>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BBE723E7-4F58-1641-9D96-3E75670DF995}"/>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livng.knowledge">
            <a:extLst>
              <a:ext uri="{FF2B5EF4-FFF2-40B4-BE49-F238E27FC236}">
                <a16:creationId xmlns:a16="http://schemas.microsoft.com/office/drawing/2014/main" id="{B047EBDB-25E0-3349-8C4B-88673F3FCFC2}"/>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EF30B318-F6E7-ED2A-610E-2E91ECB553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364760469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pic>
        <p:nvPicPr>
          <p:cNvPr id="21" name="Picture 20">
            <a:extLst>
              <a:ext uri="{FF2B5EF4-FFF2-40B4-BE49-F238E27FC236}">
                <a16:creationId xmlns:a16="http://schemas.microsoft.com/office/drawing/2014/main" id="{6BB22276-F35F-A440-A378-D70B6EA72F85}"/>
              </a:ext>
            </a:extLst>
          </p:cNvPr>
          <p:cNvPicPr>
            <a:picLocks noChangeAspect="1"/>
          </p:cNvPicPr>
          <p:nvPr/>
        </p:nvPicPr>
        <p:blipFill>
          <a:blip r:embed="rId2"/>
          <a:stretch>
            <a:fillRect/>
          </a:stretch>
        </p:blipFill>
        <p:spPr>
          <a:xfrm>
            <a:off x="9624209" y="304199"/>
            <a:ext cx="2089425" cy="1045801"/>
          </a:xfrm>
          <a:prstGeom prst="rect">
            <a:avLst/>
          </a:prstGeom>
        </p:spPr>
      </p:pic>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4FF0C5A2-C4EB-F182-2EE2-80EFF88099D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3048583764"/>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1_Titel hell">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1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5" name="Regieanweisungen">
            <a:extLst>
              <a:ext uri="{FF2B5EF4-FFF2-40B4-BE49-F238E27FC236}">
                <a16:creationId xmlns:a16="http://schemas.microsoft.com/office/drawing/2014/main" id="{ED9FFC58-AD21-3E47-B1A8-93EE29275526}"/>
              </a:ext>
            </a:extLst>
          </p:cNvPr>
          <p:cNvGrpSpPr/>
          <p:nvPr/>
        </p:nvGrpSpPr>
        <p:grpSpPr>
          <a:xfrm>
            <a:off x="-467513" y="-468000"/>
            <a:ext cx="13126327" cy="7776000"/>
            <a:chOff x="-468000" y="-468000"/>
            <a:chExt cx="13140000" cy="7776000"/>
          </a:xfrm>
        </p:grpSpPr>
        <p:cxnSp>
          <p:nvCxnSpPr>
            <p:cNvPr id="26" name="Linie">
              <a:extLst>
                <a:ext uri="{FF2B5EF4-FFF2-40B4-BE49-F238E27FC236}">
                  <a16:creationId xmlns:a16="http://schemas.microsoft.com/office/drawing/2014/main" id="{B64ED526-E274-3147-A2AF-D81E318BDC76}"/>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Linie">
              <a:extLst>
                <a:ext uri="{FF2B5EF4-FFF2-40B4-BE49-F238E27FC236}">
                  <a16:creationId xmlns:a16="http://schemas.microsoft.com/office/drawing/2014/main" id="{635028BA-7335-574C-8E83-D802863F7E9D}"/>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Linie">
              <a:extLst>
                <a:ext uri="{FF2B5EF4-FFF2-40B4-BE49-F238E27FC236}">
                  <a16:creationId xmlns:a16="http://schemas.microsoft.com/office/drawing/2014/main" id="{21CD66BF-E308-3F4B-895B-FAA7C5FE3EC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Linie">
              <a:extLst>
                <a:ext uri="{FF2B5EF4-FFF2-40B4-BE49-F238E27FC236}">
                  <a16:creationId xmlns:a16="http://schemas.microsoft.com/office/drawing/2014/main" id="{A699C338-927B-4942-9427-6060000D99F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Linie">
              <a:extLst>
                <a:ext uri="{FF2B5EF4-FFF2-40B4-BE49-F238E27FC236}">
                  <a16:creationId xmlns:a16="http://schemas.microsoft.com/office/drawing/2014/main" id="{F475D903-336D-8E48-916C-726044DBD829}"/>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F8683604-57DF-764E-800E-48A3E945DA0E}"/>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616A30C2-8E95-384D-8B79-BA59DD2978B0}"/>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65786F69-7926-CA45-84BD-1AAD5F33CF1B}"/>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2CB29A9F-189F-B844-9FE4-D2371E12A0C9}"/>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9F47B3E-58E2-BF45-AA62-F5377549D8EC}"/>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livng.knowledge">
            <a:extLst>
              <a:ext uri="{FF2B5EF4-FFF2-40B4-BE49-F238E27FC236}">
                <a16:creationId xmlns:a16="http://schemas.microsoft.com/office/drawing/2014/main" id="{6FCE89AB-3140-D748-8FFB-2BE1ED68AD44}"/>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166DFA8A-0A60-6E57-3E6D-1B298569BE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934526861"/>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5" orient="horz" pos="1236">
          <p15:clr>
            <a:srgbClr val="FBAE40"/>
          </p15:clr>
        </p15:guide>
        <p15:guide id="6" orient="horz" pos="2040">
          <p15:clr>
            <a:srgbClr val="FBAE40"/>
          </p15:clr>
        </p15:guide>
        <p15:guide id="7" pos="301">
          <p15:clr>
            <a:srgbClr val="FBAE40"/>
          </p15:clr>
        </p15:guide>
        <p15:guide id="8" pos="7379">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Titel blau mit Türmchen">
    <p:spTree>
      <p:nvGrpSpPr>
        <p:cNvPr id="1" name=""/>
        <p:cNvGrpSpPr/>
        <p:nvPr/>
      </p:nvGrpSpPr>
      <p:grpSpPr>
        <a:xfrm>
          <a:off x="0" y="0"/>
          <a:ext cx="0" cy="0"/>
          <a:chOff x="0" y="0"/>
          <a:chExt cx="0" cy="0"/>
        </a:xfrm>
      </p:grpSpPr>
      <p:sp>
        <p:nvSpPr>
          <p:cNvPr id="13" name="Fläche"/>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15" name="Türmchen"/>
          <p:cNvGrpSpPr>
            <a:grpSpLocks noChangeAspect="1"/>
          </p:cNvGrpSpPr>
          <p:nvPr/>
        </p:nvGrpSpPr>
        <p:grpSpPr bwMode="auto">
          <a:xfrm>
            <a:off x="7513324" y="1035716"/>
            <a:ext cx="4677833" cy="4606925"/>
            <a:chOff x="3550" y="652"/>
            <a:chExt cx="2210" cy="2902"/>
          </a:xfrm>
        </p:grpSpPr>
        <p:sp>
          <p:nvSpPr>
            <p:cNvPr id="16" name="Glocken"/>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0" name="Glocken innen"/>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4" name="Türmchen"/>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25" name="Linien"/>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2" name="Titel 1"/>
          <p:cNvSpPr>
            <a:spLocks noGrp="1"/>
          </p:cNvSpPr>
          <p:nvPr>
            <p:ph type="ctrTitle" hasCustomPrompt="1"/>
          </p:nvPr>
        </p:nvSpPr>
        <p:spPr>
          <a:xfrm>
            <a:off x="480000" y="1962150"/>
            <a:ext cx="8544000" cy="1276350"/>
          </a:xfrm>
        </p:spPr>
        <p:txBody>
          <a:bodyPr anchor="t"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480000"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59" name="Vertikaler Textplatzhalter 2"/>
          <p:cNvSpPr>
            <a:spLocks noGrp="1"/>
          </p:cNvSpPr>
          <p:nvPr>
            <p:ph type="body" orient="vert" idx="13" hasCustomPrompt="1"/>
          </p:nvPr>
        </p:nvSpPr>
        <p:spPr>
          <a:xfrm>
            <a:off x="4800001" y="6069200"/>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sp>
        <p:nvSpPr>
          <p:cNvPr id="26" name="Fläche">
            <a:extLst>
              <a:ext uri="{FF2B5EF4-FFF2-40B4-BE49-F238E27FC236}">
                <a16:creationId xmlns:a16="http://schemas.microsoft.com/office/drawing/2014/main" id="{A0C1A4B1-F77B-CE43-BDE2-3A29F198B73A}"/>
              </a:ext>
            </a:extLst>
          </p:cNvPr>
          <p:cNvSpPr/>
          <p:nvPr/>
        </p:nvSpPr>
        <p:spPr>
          <a:xfrm>
            <a:off x="0" y="0"/>
            <a:ext cx="12192000" cy="5670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7" name="Linie">
            <a:extLst>
              <a:ext uri="{FF2B5EF4-FFF2-40B4-BE49-F238E27FC236}">
                <a16:creationId xmlns:a16="http://schemas.microsoft.com/office/drawing/2014/main" id="{004499F2-1FF9-CC44-99DB-D9FE23B62C2B}"/>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51" name="Türmchen">
            <a:extLst>
              <a:ext uri="{FF2B5EF4-FFF2-40B4-BE49-F238E27FC236}">
                <a16:creationId xmlns:a16="http://schemas.microsoft.com/office/drawing/2014/main" id="{CC994A96-87B1-FE4C-AC7E-79256B8AA1F8}"/>
              </a:ext>
            </a:extLst>
          </p:cNvPr>
          <p:cNvGrpSpPr>
            <a:grpSpLocks noChangeAspect="1"/>
          </p:cNvGrpSpPr>
          <p:nvPr/>
        </p:nvGrpSpPr>
        <p:grpSpPr bwMode="auto">
          <a:xfrm>
            <a:off x="8687276" y="1035715"/>
            <a:ext cx="3504724" cy="4606925"/>
            <a:chOff x="3550" y="652"/>
            <a:chExt cx="2210" cy="2902"/>
          </a:xfrm>
        </p:grpSpPr>
        <p:sp>
          <p:nvSpPr>
            <p:cNvPr id="52" name="Glocken">
              <a:extLst>
                <a:ext uri="{FF2B5EF4-FFF2-40B4-BE49-F238E27FC236}">
                  <a16:creationId xmlns:a16="http://schemas.microsoft.com/office/drawing/2014/main" id="{E325FA85-F261-8844-B4AC-72DA27F184FB}"/>
                </a:ext>
              </a:extLst>
            </p:cNvPr>
            <p:cNvSpPr>
              <a:spLocks noEditPoints="1"/>
            </p:cNvSpPr>
            <p:nvPr/>
          </p:nvSpPr>
          <p:spPr bwMode="auto">
            <a:xfrm>
              <a:off x="4760" y="2242"/>
              <a:ext cx="378" cy="599"/>
            </a:xfrm>
            <a:custGeom>
              <a:avLst/>
              <a:gdLst>
                <a:gd name="T0" fmla="*/ 110 w 1666"/>
                <a:gd name="T1" fmla="*/ 1564 h 2641"/>
                <a:gd name="T2" fmla="*/ 391 w 1666"/>
                <a:gd name="T3" fmla="*/ 1092 h 2641"/>
                <a:gd name="T4" fmla="*/ 673 w 1666"/>
                <a:gd name="T5" fmla="*/ 1564 h 2641"/>
                <a:gd name="T6" fmla="*/ 833 w 1666"/>
                <a:gd name="T7" fmla="*/ 2223 h 2641"/>
                <a:gd name="T8" fmla="*/ 754 w 1666"/>
                <a:gd name="T9" fmla="*/ 2641 h 2641"/>
                <a:gd name="T10" fmla="*/ 378 w 1666"/>
                <a:gd name="T11" fmla="*/ 2543 h 2641"/>
                <a:gd name="T12" fmla="*/ 160 w 1666"/>
                <a:gd name="T13" fmla="*/ 2106 h 2641"/>
                <a:gd name="T14" fmla="*/ 595 w 1666"/>
                <a:gd name="T15" fmla="*/ 2106 h 2641"/>
                <a:gd name="T16" fmla="*/ 682 w 1666"/>
                <a:gd name="T17" fmla="*/ 1919 h 2641"/>
                <a:gd name="T18" fmla="*/ 984 w 1666"/>
                <a:gd name="T19" fmla="*/ 1919 h 2641"/>
                <a:gd name="T20" fmla="*/ 1071 w 1666"/>
                <a:gd name="T21" fmla="*/ 2106 h 2641"/>
                <a:gd name="T22" fmla="*/ 1506 w 1666"/>
                <a:gd name="T23" fmla="*/ 2106 h 2641"/>
                <a:gd name="T24" fmla="*/ 1288 w 1666"/>
                <a:gd name="T25" fmla="*/ 2543 h 2641"/>
                <a:gd name="T26" fmla="*/ 912 w 1666"/>
                <a:gd name="T27" fmla="*/ 2641 h 2641"/>
                <a:gd name="T28" fmla="*/ 833 w 1666"/>
                <a:gd name="T29" fmla="*/ 2223 h 2641"/>
                <a:gd name="T30" fmla="*/ 700 w 1666"/>
                <a:gd name="T31" fmla="*/ 1776 h 2641"/>
                <a:gd name="T32" fmla="*/ 833 w 1666"/>
                <a:gd name="T33" fmla="*/ 1553 h 2641"/>
                <a:gd name="T34" fmla="*/ 966 w 1666"/>
                <a:gd name="T35" fmla="*/ 1776 h 2641"/>
                <a:gd name="T36" fmla="*/ 833 w 1666"/>
                <a:gd name="T37" fmla="*/ 360 h 2641"/>
                <a:gd name="T38" fmla="*/ 733 w 1666"/>
                <a:gd name="T39" fmla="*/ 158 h 2641"/>
                <a:gd name="T40" fmla="*/ 934 w 1666"/>
                <a:gd name="T41" fmla="*/ 158 h 2641"/>
                <a:gd name="T42" fmla="*/ 833 w 1666"/>
                <a:gd name="T43" fmla="*/ 360 h 2641"/>
                <a:gd name="T44" fmla="*/ 601 w 1666"/>
                <a:gd name="T45" fmla="*/ 1331 h 2641"/>
                <a:gd name="T46" fmla="*/ 833 w 1666"/>
                <a:gd name="T47" fmla="*/ 942 h 2641"/>
                <a:gd name="T48" fmla="*/ 1065 w 1666"/>
                <a:gd name="T49" fmla="*/ 1331 h 2641"/>
                <a:gd name="T50" fmla="*/ 376 w 1666"/>
                <a:gd name="T51" fmla="*/ 534 h 2641"/>
                <a:gd name="T52" fmla="*/ 159 w 1666"/>
                <a:gd name="T53" fmla="*/ 97 h 2641"/>
                <a:gd name="T54" fmla="*/ 594 w 1666"/>
                <a:gd name="T55" fmla="*/ 97 h 2641"/>
                <a:gd name="T56" fmla="*/ 376 w 1666"/>
                <a:gd name="T57" fmla="*/ 534 h 2641"/>
                <a:gd name="T58" fmla="*/ 913 w 1666"/>
                <a:gd name="T59" fmla="*/ 632 h 2641"/>
                <a:gd name="T60" fmla="*/ 1290 w 1666"/>
                <a:gd name="T61" fmla="*/ 0 h 2641"/>
                <a:gd name="T62" fmla="*/ 1666 w 1666"/>
                <a:gd name="T63" fmla="*/ 632 h 2641"/>
                <a:gd name="T64" fmla="*/ 1275 w 1666"/>
                <a:gd name="T65" fmla="*/ 1491 h 2641"/>
                <a:gd name="T66" fmla="*/ 1112 w 1666"/>
                <a:gd name="T67" fmla="*/ 1164 h 2641"/>
                <a:gd name="T68" fmla="*/ 1437 w 1666"/>
                <a:gd name="T69" fmla="*/ 1164 h 2641"/>
                <a:gd name="T70" fmla="*/ 1275 w 1666"/>
                <a:gd name="T71" fmla="*/ 1491 h 2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66" h="2641">
                  <a:moveTo>
                    <a:pt x="391" y="1491"/>
                  </a:moveTo>
                  <a:cubicBezTo>
                    <a:pt x="341" y="1491"/>
                    <a:pt x="220" y="1492"/>
                    <a:pt x="110" y="1564"/>
                  </a:cubicBezTo>
                  <a:cubicBezTo>
                    <a:pt x="210" y="1483"/>
                    <a:pt x="229" y="1380"/>
                    <a:pt x="229" y="1164"/>
                  </a:cubicBezTo>
                  <a:cubicBezTo>
                    <a:pt x="229" y="1164"/>
                    <a:pt x="257" y="1092"/>
                    <a:pt x="391" y="1092"/>
                  </a:cubicBezTo>
                  <a:cubicBezTo>
                    <a:pt x="526" y="1092"/>
                    <a:pt x="554" y="1164"/>
                    <a:pt x="554" y="1164"/>
                  </a:cubicBezTo>
                  <a:cubicBezTo>
                    <a:pt x="554" y="1380"/>
                    <a:pt x="573" y="1483"/>
                    <a:pt x="673" y="1564"/>
                  </a:cubicBezTo>
                  <a:cubicBezTo>
                    <a:pt x="563" y="1492"/>
                    <a:pt x="442" y="1491"/>
                    <a:pt x="391" y="1491"/>
                  </a:cubicBezTo>
                  <a:close/>
                  <a:moveTo>
                    <a:pt x="833" y="2223"/>
                  </a:moveTo>
                  <a:cubicBezTo>
                    <a:pt x="791" y="2223"/>
                    <a:pt x="693" y="2224"/>
                    <a:pt x="600" y="2275"/>
                  </a:cubicBezTo>
                  <a:cubicBezTo>
                    <a:pt x="611" y="2453"/>
                    <a:pt x="649" y="2556"/>
                    <a:pt x="754" y="2641"/>
                  </a:cubicBezTo>
                  <a:cubicBezTo>
                    <a:pt x="607" y="2545"/>
                    <a:pt x="445" y="2543"/>
                    <a:pt x="378" y="2543"/>
                  </a:cubicBezTo>
                  <a:lnTo>
                    <a:pt x="378" y="2543"/>
                  </a:lnTo>
                  <a:cubicBezTo>
                    <a:pt x="311" y="2543"/>
                    <a:pt x="147" y="2545"/>
                    <a:pt x="1" y="2641"/>
                  </a:cubicBezTo>
                  <a:cubicBezTo>
                    <a:pt x="135" y="2532"/>
                    <a:pt x="160" y="2394"/>
                    <a:pt x="160" y="2106"/>
                  </a:cubicBezTo>
                  <a:cubicBezTo>
                    <a:pt x="160" y="2106"/>
                    <a:pt x="198" y="2009"/>
                    <a:pt x="378" y="2009"/>
                  </a:cubicBezTo>
                  <a:cubicBezTo>
                    <a:pt x="557" y="2009"/>
                    <a:pt x="595" y="2106"/>
                    <a:pt x="595" y="2106"/>
                  </a:cubicBezTo>
                  <a:cubicBezTo>
                    <a:pt x="595" y="2165"/>
                    <a:pt x="596" y="2218"/>
                    <a:pt x="599" y="2266"/>
                  </a:cubicBezTo>
                  <a:cubicBezTo>
                    <a:pt x="668" y="2194"/>
                    <a:pt x="682" y="2098"/>
                    <a:pt x="682" y="1919"/>
                  </a:cubicBezTo>
                  <a:cubicBezTo>
                    <a:pt x="682" y="1919"/>
                    <a:pt x="708" y="1853"/>
                    <a:pt x="833" y="1853"/>
                  </a:cubicBezTo>
                  <a:cubicBezTo>
                    <a:pt x="958" y="1853"/>
                    <a:pt x="984" y="1919"/>
                    <a:pt x="984" y="1919"/>
                  </a:cubicBezTo>
                  <a:cubicBezTo>
                    <a:pt x="984" y="2098"/>
                    <a:pt x="998" y="2194"/>
                    <a:pt x="1067" y="2266"/>
                  </a:cubicBezTo>
                  <a:cubicBezTo>
                    <a:pt x="1070" y="2218"/>
                    <a:pt x="1071" y="2165"/>
                    <a:pt x="1071" y="2106"/>
                  </a:cubicBezTo>
                  <a:cubicBezTo>
                    <a:pt x="1071" y="2106"/>
                    <a:pt x="1108" y="2009"/>
                    <a:pt x="1288" y="2009"/>
                  </a:cubicBezTo>
                  <a:cubicBezTo>
                    <a:pt x="1468" y="2009"/>
                    <a:pt x="1506" y="2106"/>
                    <a:pt x="1506" y="2106"/>
                  </a:cubicBezTo>
                  <a:cubicBezTo>
                    <a:pt x="1506" y="2394"/>
                    <a:pt x="1531" y="2532"/>
                    <a:pt x="1664" y="2641"/>
                  </a:cubicBezTo>
                  <a:cubicBezTo>
                    <a:pt x="1518" y="2545"/>
                    <a:pt x="1355" y="2543"/>
                    <a:pt x="1288" y="2543"/>
                  </a:cubicBezTo>
                  <a:lnTo>
                    <a:pt x="1288" y="2543"/>
                  </a:lnTo>
                  <a:cubicBezTo>
                    <a:pt x="1221" y="2543"/>
                    <a:pt x="1058" y="2545"/>
                    <a:pt x="912" y="2641"/>
                  </a:cubicBezTo>
                  <a:cubicBezTo>
                    <a:pt x="1016" y="2556"/>
                    <a:pt x="1055" y="2453"/>
                    <a:pt x="1066" y="2275"/>
                  </a:cubicBezTo>
                  <a:cubicBezTo>
                    <a:pt x="973" y="2224"/>
                    <a:pt x="875" y="2223"/>
                    <a:pt x="833" y="2223"/>
                  </a:cubicBezTo>
                  <a:close/>
                  <a:moveTo>
                    <a:pt x="833" y="1741"/>
                  </a:moveTo>
                  <a:cubicBezTo>
                    <a:pt x="810" y="1741"/>
                    <a:pt x="752" y="1742"/>
                    <a:pt x="700" y="1776"/>
                  </a:cubicBezTo>
                  <a:cubicBezTo>
                    <a:pt x="748" y="1737"/>
                    <a:pt x="757" y="1689"/>
                    <a:pt x="757" y="1587"/>
                  </a:cubicBezTo>
                  <a:cubicBezTo>
                    <a:pt x="757" y="1587"/>
                    <a:pt x="770" y="1553"/>
                    <a:pt x="833" y="1553"/>
                  </a:cubicBezTo>
                  <a:cubicBezTo>
                    <a:pt x="897" y="1553"/>
                    <a:pt x="910" y="1587"/>
                    <a:pt x="910" y="1587"/>
                  </a:cubicBezTo>
                  <a:cubicBezTo>
                    <a:pt x="910" y="1689"/>
                    <a:pt x="919" y="1737"/>
                    <a:pt x="966" y="1776"/>
                  </a:cubicBezTo>
                  <a:cubicBezTo>
                    <a:pt x="914" y="1742"/>
                    <a:pt x="857" y="1741"/>
                    <a:pt x="833" y="1741"/>
                  </a:cubicBezTo>
                  <a:close/>
                  <a:moveTo>
                    <a:pt x="833" y="360"/>
                  </a:moveTo>
                  <a:cubicBezTo>
                    <a:pt x="802" y="360"/>
                    <a:pt x="727" y="361"/>
                    <a:pt x="659" y="405"/>
                  </a:cubicBezTo>
                  <a:cubicBezTo>
                    <a:pt x="721" y="355"/>
                    <a:pt x="733" y="291"/>
                    <a:pt x="733" y="158"/>
                  </a:cubicBezTo>
                  <a:cubicBezTo>
                    <a:pt x="733" y="158"/>
                    <a:pt x="750" y="113"/>
                    <a:pt x="833" y="113"/>
                  </a:cubicBezTo>
                  <a:cubicBezTo>
                    <a:pt x="916" y="113"/>
                    <a:pt x="934" y="158"/>
                    <a:pt x="934" y="158"/>
                  </a:cubicBezTo>
                  <a:cubicBezTo>
                    <a:pt x="934" y="291"/>
                    <a:pt x="945" y="355"/>
                    <a:pt x="1007" y="405"/>
                  </a:cubicBezTo>
                  <a:cubicBezTo>
                    <a:pt x="939" y="361"/>
                    <a:pt x="864" y="360"/>
                    <a:pt x="833" y="360"/>
                  </a:cubicBezTo>
                  <a:close/>
                  <a:moveTo>
                    <a:pt x="833" y="1271"/>
                  </a:moveTo>
                  <a:cubicBezTo>
                    <a:pt x="792" y="1271"/>
                    <a:pt x="691" y="1272"/>
                    <a:pt x="601" y="1331"/>
                  </a:cubicBezTo>
                  <a:cubicBezTo>
                    <a:pt x="684" y="1264"/>
                    <a:pt x="699" y="1179"/>
                    <a:pt x="699" y="1001"/>
                  </a:cubicBezTo>
                  <a:cubicBezTo>
                    <a:pt x="699" y="1001"/>
                    <a:pt x="722" y="942"/>
                    <a:pt x="833" y="942"/>
                  </a:cubicBezTo>
                  <a:cubicBezTo>
                    <a:pt x="944" y="942"/>
                    <a:pt x="967" y="1001"/>
                    <a:pt x="967" y="1001"/>
                  </a:cubicBezTo>
                  <a:cubicBezTo>
                    <a:pt x="967" y="1179"/>
                    <a:pt x="982" y="1264"/>
                    <a:pt x="1065" y="1331"/>
                  </a:cubicBezTo>
                  <a:cubicBezTo>
                    <a:pt x="975" y="1272"/>
                    <a:pt x="874" y="1271"/>
                    <a:pt x="833" y="1271"/>
                  </a:cubicBezTo>
                  <a:close/>
                  <a:moveTo>
                    <a:pt x="376" y="534"/>
                  </a:moveTo>
                  <a:cubicBezTo>
                    <a:pt x="309" y="534"/>
                    <a:pt x="146" y="536"/>
                    <a:pt x="0" y="632"/>
                  </a:cubicBezTo>
                  <a:cubicBezTo>
                    <a:pt x="134" y="523"/>
                    <a:pt x="159" y="385"/>
                    <a:pt x="159" y="97"/>
                  </a:cubicBezTo>
                  <a:cubicBezTo>
                    <a:pt x="159" y="97"/>
                    <a:pt x="196" y="0"/>
                    <a:pt x="376" y="0"/>
                  </a:cubicBezTo>
                  <a:cubicBezTo>
                    <a:pt x="556" y="0"/>
                    <a:pt x="594" y="97"/>
                    <a:pt x="594" y="97"/>
                  </a:cubicBezTo>
                  <a:cubicBezTo>
                    <a:pt x="594" y="385"/>
                    <a:pt x="619" y="523"/>
                    <a:pt x="752" y="632"/>
                  </a:cubicBezTo>
                  <a:cubicBezTo>
                    <a:pt x="606" y="536"/>
                    <a:pt x="443" y="534"/>
                    <a:pt x="376" y="534"/>
                  </a:cubicBezTo>
                  <a:close/>
                  <a:moveTo>
                    <a:pt x="1290" y="534"/>
                  </a:moveTo>
                  <a:cubicBezTo>
                    <a:pt x="1223" y="534"/>
                    <a:pt x="1060" y="536"/>
                    <a:pt x="913" y="632"/>
                  </a:cubicBezTo>
                  <a:cubicBezTo>
                    <a:pt x="1047" y="523"/>
                    <a:pt x="1072" y="385"/>
                    <a:pt x="1072" y="97"/>
                  </a:cubicBezTo>
                  <a:cubicBezTo>
                    <a:pt x="1072" y="97"/>
                    <a:pt x="1110" y="0"/>
                    <a:pt x="1290" y="0"/>
                  </a:cubicBezTo>
                  <a:cubicBezTo>
                    <a:pt x="1469" y="0"/>
                    <a:pt x="1507" y="97"/>
                    <a:pt x="1507" y="97"/>
                  </a:cubicBezTo>
                  <a:cubicBezTo>
                    <a:pt x="1507" y="385"/>
                    <a:pt x="1532" y="523"/>
                    <a:pt x="1666" y="632"/>
                  </a:cubicBezTo>
                  <a:cubicBezTo>
                    <a:pt x="1520" y="536"/>
                    <a:pt x="1357" y="534"/>
                    <a:pt x="1290" y="534"/>
                  </a:cubicBezTo>
                  <a:close/>
                  <a:moveTo>
                    <a:pt x="1275" y="1491"/>
                  </a:moveTo>
                  <a:cubicBezTo>
                    <a:pt x="1225" y="1491"/>
                    <a:pt x="1103" y="1492"/>
                    <a:pt x="993" y="1564"/>
                  </a:cubicBezTo>
                  <a:cubicBezTo>
                    <a:pt x="1093" y="1483"/>
                    <a:pt x="1112" y="1380"/>
                    <a:pt x="1112" y="1164"/>
                  </a:cubicBezTo>
                  <a:cubicBezTo>
                    <a:pt x="1112" y="1164"/>
                    <a:pt x="1140" y="1092"/>
                    <a:pt x="1275" y="1092"/>
                  </a:cubicBezTo>
                  <a:cubicBezTo>
                    <a:pt x="1409" y="1092"/>
                    <a:pt x="1437" y="1164"/>
                    <a:pt x="1437" y="1164"/>
                  </a:cubicBezTo>
                  <a:cubicBezTo>
                    <a:pt x="1437" y="1380"/>
                    <a:pt x="1456" y="1483"/>
                    <a:pt x="1556" y="1564"/>
                  </a:cubicBezTo>
                  <a:cubicBezTo>
                    <a:pt x="1446" y="1492"/>
                    <a:pt x="1325" y="1491"/>
                    <a:pt x="1275" y="1491"/>
                  </a:cubicBezTo>
                  <a:close/>
                </a:path>
              </a:pathLst>
            </a:custGeom>
            <a:solidFill>
              <a:srgbClr val="9ABCD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3" name="Glocken innen">
              <a:extLst>
                <a:ext uri="{FF2B5EF4-FFF2-40B4-BE49-F238E27FC236}">
                  <a16:creationId xmlns:a16="http://schemas.microsoft.com/office/drawing/2014/main" id="{F9788BDF-D72D-4942-828D-954B33880A37}"/>
                </a:ext>
              </a:extLst>
            </p:cNvPr>
            <p:cNvSpPr>
              <a:spLocks noEditPoints="1"/>
            </p:cNvSpPr>
            <p:nvPr/>
          </p:nvSpPr>
          <p:spPr bwMode="auto">
            <a:xfrm>
              <a:off x="4752" y="2323"/>
              <a:ext cx="394" cy="568"/>
            </a:xfrm>
            <a:custGeom>
              <a:avLst/>
              <a:gdLst>
                <a:gd name="T0" fmla="*/ 701 w 1735"/>
                <a:gd name="T1" fmla="*/ 449 h 2505"/>
                <a:gd name="T2" fmla="*/ 121 w 1735"/>
                <a:gd name="T3" fmla="*/ 448 h 2505"/>
                <a:gd name="T4" fmla="*/ 121 w 1735"/>
                <a:gd name="T5" fmla="*/ 221 h 2505"/>
                <a:gd name="T6" fmla="*/ 699 w 1735"/>
                <a:gd name="T7" fmla="*/ 221 h 2505"/>
                <a:gd name="T8" fmla="*/ 1153 w 1735"/>
                <a:gd name="T9" fmla="*/ 1977 h 2505"/>
                <a:gd name="T10" fmla="*/ 867 w 1735"/>
                <a:gd name="T11" fmla="*/ 2087 h 2505"/>
                <a:gd name="T12" fmla="*/ 582 w 1735"/>
                <a:gd name="T13" fmla="*/ 1975 h 2505"/>
                <a:gd name="T14" fmla="*/ 867 w 1735"/>
                <a:gd name="T15" fmla="*/ 1863 h 2505"/>
                <a:gd name="T16" fmla="*/ 1153 w 1735"/>
                <a:gd name="T17" fmla="*/ 1977 h 2505"/>
                <a:gd name="T18" fmla="*/ 643 w 1735"/>
                <a:gd name="T19" fmla="*/ 1337 h 2505"/>
                <a:gd name="T20" fmla="*/ 209 w 1735"/>
                <a:gd name="T21" fmla="*/ 1337 h 2505"/>
                <a:gd name="T22" fmla="*/ 209 w 1735"/>
                <a:gd name="T23" fmla="*/ 1166 h 2505"/>
                <a:gd name="T24" fmla="*/ 642 w 1735"/>
                <a:gd name="T25" fmla="*/ 1167 h 2505"/>
                <a:gd name="T26" fmla="*/ 1013 w 1735"/>
                <a:gd name="T27" fmla="*/ 1439 h 2505"/>
                <a:gd name="T28" fmla="*/ 867 w 1735"/>
                <a:gd name="T29" fmla="*/ 1496 h 2505"/>
                <a:gd name="T30" fmla="*/ 722 w 1735"/>
                <a:gd name="T31" fmla="*/ 1438 h 2505"/>
                <a:gd name="T32" fmla="*/ 867 w 1735"/>
                <a:gd name="T33" fmla="*/ 1381 h 2505"/>
                <a:gd name="T34" fmla="*/ 1013 w 1735"/>
                <a:gd name="T35" fmla="*/ 1439 h 2505"/>
                <a:gd name="T36" fmla="*/ 702 w 1735"/>
                <a:gd name="T37" fmla="*/ 2459 h 2505"/>
                <a:gd name="T38" fmla="*/ 122 w 1735"/>
                <a:gd name="T39" fmla="*/ 2458 h 2505"/>
                <a:gd name="T40" fmla="*/ 122 w 1735"/>
                <a:gd name="T41" fmla="*/ 2229 h 2505"/>
                <a:gd name="T42" fmla="*/ 701 w 1735"/>
                <a:gd name="T43" fmla="*/ 2230 h 2505"/>
                <a:gd name="T44" fmla="*/ 1735 w 1735"/>
                <a:gd name="T45" fmla="*/ 2346 h 2505"/>
                <a:gd name="T46" fmla="*/ 1322 w 1735"/>
                <a:gd name="T47" fmla="*/ 2505 h 2505"/>
                <a:gd name="T48" fmla="*/ 911 w 1735"/>
                <a:gd name="T49" fmla="*/ 2343 h 2505"/>
                <a:gd name="T50" fmla="*/ 1322 w 1735"/>
                <a:gd name="T51" fmla="*/ 2182 h 2505"/>
                <a:gd name="T52" fmla="*/ 1735 w 1735"/>
                <a:gd name="T53" fmla="*/ 2346 h 2505"/>
                <a:gd name="T54" fmla="*/ 1526 w 1735"/>
                <a:gd name="T55" fmla="*/ 1337 h 2505"/>
                <a:gd name="T56" fmla="*/ 1092 w 1735"/>
                <a:gd name="T57" fmla="*/ 1337 h 2505"/>
                <a:gd name="T58" fmla="*/ 1092 w 1735"/>
                <a:gd name="T59" fmla="*/ 1166 h 2505"/>
                <a:gd name="T60" fmla="*/ 1525 w 1735"/>
                <a:gd name="T61" fmla="*/ 1167 h 2505"/>
                <a:gd name="T62" fmla="*/ 1121 w 1735"/>
                <a:gd name="T63" fmla="*/ 1011 h 2505"/>
                <a:gd name="T64" fmla="*/ 867 w 1735"/>
                <a:gd name="T65" fmla="*/ 1109 h 2505"/>
                <a:gd name="T66" fmla="*/ 614 w 1735"/>
                <a:gd name="T67" fmla="*/ 1010 h 2505"/>
                <a:gd name="T68" fmla="*/ 867 w 1735"/>
                <a:gd name="T69" fmla="*/ 911 h 2505"/>
                <a:gd name="T70" fmla="*/ 1121 w 1735"/>
                <a:gd name="T71" fmla="*/ 1011 h 2505"/>
                <a:gd name="T72" fmla="*/ 1002 w 1735"/>
                <a:gd name="T73" fmla="*/ 128 h 2505"/>
                <a:gd name="T74" fmla="*/ 733 w 1735"/>
                <a:gd name="T75" fmla="*/ 128 h 2505"/>
                <a:gd name="T76" fmla="*/ 733 w 1735"/>
                <a:gd name="T77" fmla="*/ 21 h 2505"/>
                <a:gd name="T78" fmla="*/ 1001 w 1735"/>
                <a:gd name="T79" fmla="*/ 22 h 2505"/>
                <a:gd name="T80" fmla="*/ 1735 w 1735"/>
                <a:gd name="T81" fmla="*/ 337 h 2505"/>
                <a:gd name="T82" fmla="*/ 1324 w 1735"/>
                <a:gd name="T83" fmla="*/ 495 h 2505"/>
                <a:gd name="T84" fmla="*/ 913 w 1735"/>
                <a:gd name="T85" fmla="*/ 334 h 2505"/>
                <a:gd name="T86" fmla="*/ 1324 w 1735"/>
                <a:gd name="T87" fmla="*/ 174 h 2505"/>
                <a:gd name="T88" fmla="*/ 1735 w 1735"/>
                <a:gd name="T89" fmla="*/ 337 h 25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5" h="2505">
                  <a:moveTo>
                    <a:pt x="821" y="337"/>
                  </a:moveTo>
                  <a:cubicBezTo>
                    <a:pt x="821" y="381"/>
                    <a:pt x="775" y="420"/>
                    <a:pt x="701" y="449"/>
                  </a:cubicBezTo>
                  <a:cubicBezTo>
                    <a:pt x="626" y="478"/>
                    <a:pt x="524" y="495"/>
                    <a:pt x="410" y="495"/>
                  </a:cubicBezTo>
                  <a:cubicBezTo>
                    <a:pt x="297" y="495"/>
                    <a:pt x="195" y="477"/>
                    <a:pt x="121" y="448"/>
                  </a:cubicBezTo>
                  <a:cubicBezTo>
                    <a:pt x="46" y="419"/>
                    <a:pt x="0" y="378"/>
                    <a:pt x="0" y="334"/>
                  </a:cubicBezTo>
                  <a:cubicBezTo>
                    <a:pt x="0" y="290"/>
                    <a:pt x="46" y="250"/>
                    <a:pt x="121" y="221"/>
                  </a:cubicBezTo>
                  <a:cubicBezTo>
                    <a:pt x="195" y="192"/>
                    <a:pt x="297" y="174"/>
                    <a:pt x="410" y="174"/>
                  </a:cubicBezTo>
                  <a:cubicBezTo>
                    <a:pt x="523" y="174"/>
                    <a:pt x="625" y="192"/>
                    <a:pt x="699" y="221"/>
                  </a:cubicBezTo>
                  <a:cubicBezTo>
                    <a:pt x="775" y="251"/>
                    <a:pt x="821" y="292"/>
                    <a:pt x="821" y="337"/>
                  </a:cubicBezTo>
                  <a:close/>
                  <a:moveTo>
                    <a:pt x="1153" y="1977"/>
                  </a:moveTo>
                  <a:cubicBezTo>
                    <a:pt x="1153" y="2007"/>
                    <a:pt x="1121" y="2035"/>
                    <a:pt x="1069" y="2055"/>
                  </a:cubicBezTo>
                  <a:cubicBezTo>
                    <a:pt x="1017" y="2075"/>
                    <a:pt x="946" y="2087"/>
                    <a:pt x="867" y="2087"/>
                  </a:cubicBezTo>
                  <a:cubicBezTo>
                    <a:pt x="788" y="2087"/>
                    <a:pt x="717" y="2075"/>
                    <a:pt x="666" y="2055"/>
                  </a:cubicBezTo>
                  <a:cubicBezTo>
                    <a:pt x="614" y="2034"/>
                    <a:pt x="582" y="2006"/>
                    <a:pt x="582" y="1975"/>
                  </a:cubicBezTo>
                  <a:cubicBezTo>
                    <a:pt x="582" y="1944"/>
                    <a:pt x="614" y="1916"/>
                    <a:pt x="666" y="1896"/>
                  </a:cubicBezTo>
                  <a:cubicBezTo>
                    <a:pt x="717" y="1876"/>
                    <a:pt x="788" y="1863"/>
                    <a:pt x="867" y="1863"/>
                  </a:cubicBezTo>
                  <a:cubicBezTo>
                    <a:pt x="946" y="1863"/>
                    <a:pt x="1017" y="1876"/>
                    <a:pt x="1068" y="1896"/>
                  </a:cubicBezTo>
                  <a:cubicBezTo>
                    <a:pt x="1121" y="1917"/>
                    <a:pt x="1153" y="1946"/>
                    <a:pt x="1153" y="1977"/>
                  </a:cubicBezTo>
                  <a:close/>
                  <a:moveTo>
                    <a:pt x="733" y="1253"/>
                  </a:moveTo>
                  <a:cubicBezTo>
                    <a:pt x="733" y="1286"/>
                    <a:pt x="699" y="1316"/>
                    <a:pt x="643" y="1337"/>
                  </a:cubicBezTo>
                  <a:cubicBezTo>
                    <a:pt x="587" y="1358"/>
                    <a:pt x="510" y="1372"/>
                    <a:pt x="425" y="1372"/>
                  </a:cubicBezTo>
                  <a:cubicBezTo>
                    <a:pt x="341" y="1372"/>
                    <a:pt x="264" y="1358"/>
                    <a:pt x="209" y="1337"/>
                  </a:cubicBezTo>
                  <a:cubicBezTo>
                    <a:pt x="153" y="1315"/>
                    <a:pt x="119" y="1284"/>
                    <a:pt x="119" y="1251"/>
                  </a:cubicBezTo>
                  <a:cubicBezTo>
                    <a:pt x="119" y="1218"/>
                    <a:pt x="153" y="1188"/>
                    <a:pt x="209" y="1166"/>
                  </a:cubicBezTo>
                  <a:cubicBezTo>
                    <a:pt x="264" y="1144"/>
                    <a:pt x="341" y="1131"/>
                    <a:pt x="425" y="1131"/>
                  </a:cubicBezTo>
                  <a:cubicBezTo>
                    <a:pt x="510" y="1131"/>
                    <a:pt x="586" y="1145"/>
                    <a:pt x="642" y="1167"/>
                  </a:cubicBezTo>
                  <a:cubicBezTo>
                    <a:pt x="698" y="1189"/>
                    <a:pt x="733" y="1219"/>
                    <a:pt x="733" y="1253"/>
                  </a:cubicBezTo>
                  <a:close/>
                  <a:moveTo>
                    <a:pt x="1013" y="1439"/>
                  </a:moveTo>
                  <a:cubicBezTo>
                    <a:pt x="1013" y="1455"/>
                    <a:pt x="997" y="1469"/>
                    <a:pt x="970" y="1479"/>
                  </a:cubicBezTo>
                  <a:cubicBezTo>
                    <a:pt x="944" y="1489"/>
                    <a:pt x="907" y="1496"/>
                    <a:pt x="867" y="1496"/>
                  </a:cubicBezTo>
                  <a:cubicBezTo>
                    <a:pt x="827" y="1496"/>
                    <a:pt x="791" y="1489"/>
                    <a:pt x="765" y="1479"/>
                  </a:cubicBezTo>
                  <a:cubicBezTo>
                    <a:pt x="738" y="1469"/>
                    <a:pt x="722" y="1454"/>
                    <a:pt x="722" y="1438"/>
                  </a:cubicBezTo>
                  <a:cubicBezTo>
                    <a:pt x="722" y="1422"/>
                    <a:pt x="738" y="1408"/>
                    <a:pt x="765" y="1398"/>
                  </a:cubicBezTo>
                  <a:cubicBezTo>
                    <a:pt x="791" y="1387"/>
                    <a:pt x="827" y="1381"/>
                    <a:pt x="867" y="1381"/>
                  </a:cubicBezTo>
                  <a:cubicBezTo>
                    <a:pt x="907" y="1381"/>
                    <a:pt x="943" y="1388"/>
                    <a:pt x="969" y="1398"/>
                  </a:cubicBezTo>
                  <a:cubicBezTo>
                    <a:pt x="996" y="1408"/>
                    <a:pt x="1013" y="1423"/>
                    <a:pt x="1013" y="1439"/>
                  </a:cubicBezTo>
                  <a:close/>
                  <a:moveTo>
                    <a:pt x="824" y="2346"/>
                  </a:moveTo>
                  <a:cubicBezTo>
                    <a:pt x="824" y="2390"/>
                    <a:pt x="778" y="2430"/>
                    <a:pt x="702" y="2459"/>
                  </a:cubicBezTo>
                  <a:cubicBezTo>
                    <a:pt x="628" y="2488"/>
                    <a:pt x="525" y="2505"/>
                    <a:pt x="412" y="2505"/>
                  </a:cubicBezTo>
                  <a:cubicBezTo>
                    <a:pt x="298" y="2505"/>
                    <a:pt x="196" y="2487"/>
                    <a:pt x="122" y="2458"/>
                  </a:cubicBezTo>
                  <a:cubicBezTo>
                    <a:pt x="47" y="2429"/>
                    <a:pt x="0" y="2388"/>
                    <a:pt x="0" y="2343"/>
                  </a:cubicBezTo>
                  <a:cubicBezTo>
                    <a:pt x="0" y="2299"/>
                    <a:pt x="47" y="2258"/>
                    <a:pt x="122" y="2229"/>
                  </a:cubicBezTo>
                  <a:cubicBezTo>
                    <a:pt x="196" y="2200"/>
                    <a:pt x="298" y="2182"/>
                    <a:pt x="412" y="2182"/>
                  </a:cubicBezTo>
                  <a:cubicBezTo>
                    <a:pt x="525" y="2182"/>
                    <a:pt x="627" y="2200"/>
                    <a:pt x="701" y="2230"/>
                  </a:cubicBezTo>
                  <a:cubicBezTo>
                    <a:pt x="777" y="2259"/>
                    <a:pt x="824" y="2301"/>
                    <a:pt x="824" y="2346"/>
                  </a:cubicBezTo>
                  <a:close/>
                  <a:moveTo>
                    <a:pt x="1735" y="2346"/>
                  </a:moveTo>
                  <a:cubicBezTo>
                    <a:pt x="1735" y="2390"/>
                    <a:pt x="1688" y="2430"/>
                    <a:pt x="1613" y="2459"/>
                  </a:cubicBezTo>
                  <a:cubicBezTo>
                    <a:pt x="1539" y="2488"/>
                    <a:pt x="1436" y="2505"/>
                    <a:pt x="1322" y="2505"/>
                  </a:cubicBezTo>
                  <a:cubicBezTo>
                    <a:pt x="1209" y="2505"/>
                    <a:pt x="1107" y="2487"/>
                    <a:pt x="1033" y="2458"/>
                  </a:cubicBezTo>
                  <a:cubicBezTo>
                    <a:pt x="957" y="2429"/>
                    <a:pt x="911" y="2388"/>
                    <a:pt x="911" y="2343"/>
                  </a:cubicBezTo>
                  <a:cubicBezTo>
                    <a:pt x="911" y="2299"/>
                    <a:pt x="957" y="2258"/>
                    <a:pt x="1032" y="2229"/>
                  </a:cubicBezTo>
                  <a:cubicBezTo>
                    <a:pt x="1106" y="2200"/>
                    <a:pt x="1209" y="2182"/>
                    <a:pt x="1322" y="2182"/>
                  </a:cubicBezTo>
                  <a:cubicBezTo>
                    <a:pt x="1435" y="2182"/>
                    <a:pt x="1538" y="2200"/>
                    <a:pt x="1612" y="2230"/>
                  </a:cubicBezTo>
                  <a:cubicBezTo>
                    <a:pt x="1688" y="2259"/>
                    <a:pt x="1735" y="2301"/>
                    <a:pt x="1735" y="2346"/>
                  </a:cubicBezTo>
                  <a:close/>
                  <a:moveTo>
                    <a:pt x="1616" y="1253"/>
                  </a:moveTo>
                  <a:cubicBezTo>
                    <a:pt x="1616" y="1286"/>
                    <a:pt x="1582" y="1316"/>
                    <a:pt x="1526" y="1337"/>
                  </a:cubicBezTo>
                  <a:cubicBezTo>
                    <a:pt x="1470" y="1358"/>
                    <a:pt x="1394" y="1372"/>
                    <a:pt x="1309" y="1372"/>
                  </a:cubicBezTo>
                  <a:cubicBezTo>
                    <a:pt x="1224" y="1372"/>
                    <a:pt x="1148" y="1358"/>
                    <a:pt x="1092" y="1337"/>
                  </a:cubicBezTo>
                  <a:cubicBezTo>
                    <a:pt x="1036" y="1315"/>
                    <a:pt x="1002" y="1284"/>
                    <a:pt x="1002" y="1251"/>
                  </a:cubicBezTo>
                  <a:cubicBezTo>
                    <a:pt x="1002" y="1218"/>
                    <a:pt x="1036" y="1188"/>
                    <a:pt x="1092" y="1166"/>
                  </a:cubicBezTo>
                  <a:cubicBezTo>
                    <a:pt x="1147" y="1144"/>
                    <a:pt x="1224" y="1131"/>
                    <a:pt x="1309" y="1131"/>
                  </a:cubicBezTo>
                  <a:cubicBezTo>
                    <a:pt x="1393" y="1131"/>
                    <a:pt x="1469" y="1145"/>
                    <a:pt x="1525" y="1167"/>
                  </a:cubicBezTo>
                  <a:cubicBezTo>
                    <a:pt x="1581" y="1189"/>
                    <a:pt x="1616" y="1219"/>
                    <a:pt x="1616" y="1253"/>
                  </a:cubicBezTo>
                  <a:close/>
                  <a:moveTo>
                    <a:pt x="1121" y="1011"/>
                  </a:moveTo>
                  <a:cubicBezTo>
                    <a:pt x="1121" y="1038"/>
                    <a:pt x="1092" y="1063"/>
                    <a:pt x="1046" y="1081"/>
                  </a:cubicBezTo>
                  <a:cubicBezTo>
                    <a:pt x="1000" y="1098"/>
                    <a:pt x="937" y="1109"/>
                    <a:pt x="867" y="1109"/>
                  </a:cubicBezTo>
                  <a:cubicBezTo>
                    <a:pt x="797" y="1109"/>
                    <a:pt x="734" y="1098"/>
                    <a:pt x="689" y="1080"/>
                  </a:cubicBezTo>
                  <a:cubicBezTo>
                    <a:pt x="643" y="1062"/>
                    <a:pt x="614" y="1037"/>
                    <a:pt x="614" y="1010"/>
                  </a:cubicBezTo>
                  <a:cubicBezTo>
                    <a:pt x="614" y="982"/>
                    <a:pt x="642" y="957"/>
                    <a:pt x="689" y="939"/>
                  </a:cubicBezTo>
                  <a:cubicBezTo>
                    <a:pt x="734" y="922"/>
                    <a:pt x="797" y="911"/>
                    <a:pt x="867" y="911"/>
                  </a:cubicBezTo>
                  <a:cubicBezTo>
                    <a:pt x="937" y="911"/>
                    <a:pt x="1000" y="922"/>
                    <a:pt x="1045" y="940"/>
                  </a:cubicBezTo>
                  <a:cubicBezTo>
                    <a:pt x="1092" y="958"/>
                    <a:pt x="1121" y="984"/>
                    <a:pt x="1121" y="1011"/>
                  </a:cubicBezTo>
                  <a:close/>
                  <a:moveTo>
                    <a:pt x="1058" y="76"/>
                  </a:moveTo>
                  <a:cubicBezTo>
                    <a:pt x="1058" y="96"/>
                    <a:pt x="1036" y="115"/>
                    <a:pt x="1002" y="128"/>
                  </a:cubicBezTo>
                  <a:cubicBezTo>
                    <a:pt x="967" y="141"/>
                    <a:pt x="920" y="150"/>
                    <a:pt x="867" y="150"/>
                  </a:cubicBezTo>
                  <a:cubicBezTo>
                    <a:pt x="815" y="150"/>
                    <a:pt x="767" y="141"/>
                    <a:pt x="733" y="128"/>
                  </a:cubicBezTo>
                  <a:cubicBezTo>
                    <a:pt x="698" y="114"/>
                    <a:pt x="677" y="95"/>
                    <a:pt x="677" y="74"/>
                  </a:cubicBezTo>
                  <a:cubicBezTo>
                    <a:pt x="677" y="54"/>
                    <a:pt x="698" y="35"/>
                    <a:pt x="733" y="21"/>
                  </a:cubicBezTo>
                  <a:cubicBezTo>
                    <a:pt x="767" y="8"/>
                    <a:pt x="815" y="0"/>
                    <a:pt x="867" y="0"/>
                  </a:cubicBezTo>
                  <a:cubicBezTo>
                    <a:pt x="919" y="0"/>
                    <a:pt x="967" y="8"/>
                    <a:pt x="1001" y="22"/>
                  </a:cubicBezTo>
                  <a:cubicBezTo>
                    <a:pt x="1036" y="36"/>
                    <a:pt x="1058" y="55"/>
                    <a:pt x="1058" y="76"/>
                  </a:cubicBezTo>
                  <a:close/>
                  <a:moveTo>
                    <a:pt x="1735" y="337"/>
                  </a:moveTo>
                  <a:cubicBezTo>
                    <a:pt x="1735" y="381"/>
                    <a:pt x="1689" y="420"/>
                    <a:pt x="1614" y="449"/>
                  </a:cubicBezTo>
                  <a:cubicBezTo>
                    <a:pt x="1540" y="478"/>
                    <a:pt x="1437" y="495"/>
                    <a:pt x="1324" y="495"/>
                  </a:cubicBezTo>
                  <a:cubicBezTo>
                    <a:pt x="1210" y="495"/>
                    <a:pt x="1108" y="477"/>
                    <a:pt x="1034" y="448"/>
                  </a:cubicBezTo>
                  <a:cubicBezTo>
                    <a:pt x="960" y="419"/>
                    <a:pt x="913" y="378"/>
                    <a:pt x="913" y="334"/>
                  </a:cubicBezTo>
                  <a:cubicBezTo>
                    <a:pt x="913" y="290"/>
                    <a:pt x="959" y="250"/>
                    <a:pt x="1034" y="221"/>
                  </a:cubicBezTo>
                  <a:cubicBezTo>
                    <a:pt x="1108" y="192"/>
                    <a:pt x="1210" y="174"/>
                    <a:pt x="1324" y="174"/>
                  </a:cubicBezTo>
                  <a:cubicBezTo>
                    <a:pt x="1437" y="174"/>
                    <a:pt x="1539" y="192"/>
                    <a:pt x="1613" y="221"/>
                  </a:cubicBezTo>
                  <a:cubicBezTo>
                    <a:pt x="1688" y="251"/>
                    <a:pt x="1735" y="292"/>
                    <a:pt x="1735" y="337"/>
                  </a:cubicBezTo>
                  <a:close/>
                </a:path>
              </a:pathLst>
            </a:custGeom>
            <a:solidFill>
              <a:srgbClr val="679AB9"/>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5" name="Türmchen">
              <a:extLst>
                <a:ext uri="{FF2B5EF4-FFF2-40B4-BE49-F238E27FC236}">
                  <a16:creationId xmlns:a16="http://schemas.microsoft.com/office/drawing/2014/main" id="{1663F8F8-D044-1F4B-978F-47C077DB9949}"/>
                </a:ext>
              </a:extLst>
            </p:cNvPr>
            <p:cNvSpPr>
              <a:spLocks noEditPoints="1"/>
            </p:cNvSpPr>
            <p:nvPr/>
          </p:nvSpPr>
          <p:spPr bwMode="auto">
            <a:xfrm>
              <a:off x="3550" y="652"/>
              <a:ext cx="2210" cy="2902"/>
            </a:xfrm>
            <a:custGeom>
              <a:avLst/>
              <a:gdLst>
                <a:gd name="T0" fmla="*/ 5533 w 9745"/>
                <a:gd name="T1" fmla="*/ 9734 h 12800"/>
                <a:gd name="T2" fmla="*/ 6802 w 9745"/>
                <a:gd name="T3" fmla="*/ 9015 h 12800"/>
                <a:gd name="T4" fmla="*/ 5928 w 9745"/>
                <a:gd name="T5" fmla="*/ 7113 h 12800"/>
                <a:gd name="T6" fmla="*/ 6028 w 9745"/>
                <a:gd name="T7" fmla="*/ 8142 h 12800"/>
                <a:gd name="T8" fmla="*/ 6306 w 9745"/>
                <a:gd name="T9" fmla="*/ 8142 h 12800"/>
                <a:gd name="T10" fmla="*/ 6802 w 9745"/>
                <a:gd name="T11" fmla="*/ 7927 h 12800"/>
                <a:gd name="T12" fmla="*/ 6554 w 9745"/>
                <a:gd name="T13" fmla="*/ 6972 h 12800"/>
                <a:gd name="T14" fmla="*/ 6192 w 9745"/>
                <a:gd name="T15" fmla="*/ 802 h 12800"/>
                <a:gd name="T16" fmla="*/ 6134 w 9745"/>
                <a:gd name="T17" fmla="*/ 1080 h 12800"/>
                <a:gd name="T18" fmla="*/ 5850 w 9745"/>
                <a:gd name="T19" fmla="*/ 965 h 12800"/>
                <a:gd name="T20" fmla="*/ 5805 w 9745"/>
                <a:gd name="T21" fmla="*/ 641 h 12800"/>
                <a:gd name="T22" fmla="*/ 5585 w 9745"/>
                <a:gd name="T23" fmla="*/ 806 h 12800"/>
                <a:gd name="T24" fmla="*/ 5658 w 9745"/>
                <a:gd name="T25" fmla="*/ 1077 h 12800"/>
                <a:gd name="T26" fmla="*/ 5861 w 9745"/>
                <a:gd name="T27" fmla="*/ 1309 h 12800"/>
                <a:gd name="T28" fmla="*/ 5987 w 9745"/>
                <a:gd name="T29" fmla="*/ 2976 h 12800"/>
                <a:gd name="T30" fmla="*/ 6067 w 9745"/>
                <a:gd name="T31" fmla="*/ 3592 h 12800"/>
                <a:gd name="T32" fmla="*/ 5923 w 9745"/>
                <a:gd name="T33" fmla="*/ 4034 h 12800"/>
                <a:gd name="T34" fmla="*/ 4917 w 9745"/>
                <a:gd name="T35" fmla="*/ 5382 h 12800"/>
                <a:gd name="T36" fmla="*/ 4012 w 9745"/>
                <a:gd name="T37" fmla="*/ 6687 h 12800"/>
                <a:gd name="T38" fmla="*/ 4589 w 9745"/>
                <a:gd name="T39" fmla="*/ 8242 h 12800"/>
                <a:gd name="T40" fmla="*/ 4504 w 9745"/>
                <a:gd name="T41" fmla="*/ 10745 h 12800"/>
                <a:gd name="T42" fmla="*/ 0 w 9745"/>
                <a:gd name="T43" fmla="*/ 12800 h 12800"/>
                <a:gd name="T44" fmla="*/ 8065 w 9745"/>
                <a:gd name="T45" fmla="*/ 11069 h 12800"/>
                <a:gd name="T46" fmla="*/ 7802 w 9745"/>
                <a:gd name="T47" fmla="*/ 8366 h 12800"/>
                <a:gd name="T48" fmla="*/ 8154 w 9745"/>
                <a:gd name="T49" fmla="*/ 7161 h 12800"/>
                <a:gd name="T50" fmla="*/ 7723 w 9745"/>
                <a:gd name="T51" fmla="*/ 5759 h 12800"/>
                <a:gd name="T52" fmla="*/ 6436 w 9745"/>
                <a:gd name="T53" fmla="*/ 4207 h 12800"/>
                <a:gd name="T54" fmla="*/ 6228 w 9745"/>
                <a:gd name="T55" fmla="*/ 3673 h 12800"/>
                <a:gd name="T56" fmla="*/ 6236 w 9745"/>
                <a:gd name="T57" fmla="*/ 2850 h 12800"/>
                <a:gd name="T58" fmla="*/ 6470 w 9745"/>
                <a:gd name="T59" fmla="*/ 2554 h 12800"/>
                <a:gd name="T60" fmla="*/ 6408 w 9745"/>
                <a:gd name="T61" fmla="*/ 2285 h 12800"/>
                <a:gd name="T62" fmla="*/ 6621 w 9745"/>
                <a:gd name="T63" fmla="*/ 2320 h 12800"/>
                <a:gd name="T64" fmla="*/ 6866 w 9745"/>
                <a:gd name="T65" fmla="*/ 2173 h 12800"/>
                <a:gd name="T66" fmla="*/ 6754 w 9745"/>
                <a:gd name="T67" fmla="*/ 1290 h 12800"/>
                <a:gd name="T68" fmla="*/ 6837 w 9745"/>
                <a:gd name="T69" fmla="*/ 710 h 12800"/>
                <a:gd name="T70" fmla="*/ 6934 w 9745"/>
                <a:gd name="T71" fmla="*/ 315 h 12800"/>
                <a:gd name="T72" fmla="*/ 6768 w 9745"/>
                <a:gd name="T73" fmla="*/ 248 h 12800"/>
                <a:gd name="T74" fmla="*/ 6594 w 9745"/>
                <a:gd name="T75" fmla="*/ 2143 h 12800"/>
                <a:gd name="T76" fmla="*/ 6672 w 9745"/>
                <a:gd name="T77" fmla="*/ 2052 h 12800"/>
                <a:gd name="T78" fmla="*/ 6635 w 9745"/>
                <a:gd name="T79" fmla="*/ 2123 h 12800"/>
                <a:gd name="T80" fmla="*/ 6536 w 9745"/>
                <a:gd name="T81" fmla="*/ 2085 h 12800"/>
                <a:gd name="T82" fmla="*/ 6594 w 9745"/>
                <a:gd name="T83" fmla="*/ 1941 h 12800"/>
                <a:gd name="T84" fmla="*/ 6487 w 9745"/>
                <a:gd name="T85" fmla="*/ 2048 h 12800"/>
                <a:gd name="T86" fmla="*/ 6530 w 9745"/>
                <a:gd name="T87" fmla="*/ 1916 h 12800"/>
                <a:gd name="T88" fmla="*/ 6504 w 9745"/>
                <a:gd name="T89" fmla="*/ 2040 h 12800"/>
                <a:gd name="T90" fmla="*/ 6495 w 9745"/>
                <a:gd name="T91" fmla="*/ 1853 h 12800"/>
                <a:gd name="T92" fmla="*/ 6487 w 9745"/>
                <a:gd name="T93" fmla="*/ 1613 h 12800"/>
                <a:gd name="T94" fmla="*/ 6520 w 9745"/>
                <a:gd name="T95" fmla="*/ 1633 h 12800"/>
                <a:gd name="T96" fmla="*/ 6303 w 9745"/>
                <a:gd name="T97" fmla="*/ 1639 h 12800"/>
                <a:gd name="T98" fmla="*/ 6292 w 9745"/>
                <a:gd name="T99" fmla="*/ 1469 h 12800"/>
                <a:gd name="T100" fmla="*/ 6433 w 9745"/>
                <a:gd name="T101" fmla="*/ 1689 h 12800"/>
                <a:gd name="T102" fmla="*/ 6227 w 9745"/>
                <a:gd name="T103" fmla="*/ 1052 h 12800"/>
                <a:gd name="T104" fmla="*/ 6263 w 9745"/>
                <a:gd name="T105" fmla="*/ 983 h 12800"/>
                <a:gd name="T106" fmla="*/ 6263 w 9745"/>
                <a:gd name="T107" fmla="*/ 1064 h 12800"/>
                <a:gd name="T108" fmla="*/ 6346 w 9745"/>
                <a:gd name="T109" fmla="*/ 8560 h 12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745" h="12800">
                  <a:moveTo>
                    <a:pt x="6802" y="9734"/>
                  </a:moveTo>
                  <a:lnTo>
                    <a:pt x="6802" y="9734"/>
                  </a:lnTo>
                  <a:lnTo>
                    <a:pt x="6802" y="9734"/>
                  </a:lnTo>
                  <a:cubicBezTo>
                    <a:pt x="6595" y="9706"/>
                    <a:pt x="6262" y="9698"/>
                    <a:pt x="6167" y="9698"/>
                  </a:cubicBezTo>
                  <a:lnTo>
                    <a:pt x="6167" y="9698"/>
                  </a:lnTo>
                  <a:cubicBezTo>
                    <a:pt x="6072" y="9698"/>
                    <a:pt x="5739" y="9706"/>
                    <a:pt x="5533" y="9734"/>
                  </a:cubicBezTo>
                  <a:lnTo>
                    <a:pt x="5533" y="9734"/>
                  </a:lnTo>
                  <a:lnTo>
                    <a:pt x="5533" y="9072"/>
                  </a:lnTo>
                  <a:lnTo>
                    <a:pt x="6011" y="9072"/>
                  </a:lnTo>
                  <a:cubicBezTo>
                    <a:pt x="6013" y="9054"/>
                    <a:pt x="6014" y="9035"/>
                    <a:pt x="6015" y="9015"/>
                  </a:cubicBezTo>
                  <a:lnTo>
                    <a:pt x="5533" y="9015"/>
                  </a:lnTo>
                  <a:lnTo>
                    <a:pt x="5533" y="8924"/>
                  </a:lnTo>
                  <a:lnTo>
                    <a:pt x="6802" y="8924"/>
                  </a:lnTo>
                  <a:lnTo>
                    <a:pt x="6802" y="9015"/>
                  </a:lnTo>
                  <a:lnTo>
                    <a:pt x="6319" y="9015"/>
                  </a:lnTo>
                  <a:cubicBezTo>
                    <a:pt x="6320" y="9035"/>
                    <a:pt x="6321" y="9054"/>
                    <a:pt x="6323" y="9072"/>
                  </a:cubicBezTo>
                  <a:lnTo>
                    <a:pt x="6802" y="9072"/>
                  </a:lnTo>
                  <a:lnTo>
                    <a:pt x="6802" y="9734"/>
                  </a:lnTo>
                  <a:close/>
                  <a:moveTo>
                    <a:pt x="6406" y="7151"/>
                  </a:moveTo>
                  <a:lnTo>
                    <a:pt x="5928" y="7151"/>
                  </a:lnTo>
                  <a:cubicBezTo>
                    <a:pt x="5928" y="7139"/>
                    <a:pt x="5928" y="7126"/>
                    <a:pt x="5928" y="7113"/>
                  </a:cubicBezTo>
                  <a:lnTo>
                    <a:pt x="6406" y="7113"/>
                  </a:lnTo>
                  <a:cubicBezTo>
                    <a:pt x="6406" y="7126"/>
                    <a:pt x="6406" y="7139"/>
                    <a:pt x="6406" y="7151"/>
                  </a:cubicBezTo>
                  <a:close/>
                  <a:moveTo>
                    <a:pt x="6802" y="8142"/>
                  </a:moveTo>
                  <a:lnTo>
                    <a:pt x="6802" y="8848"/>
                  </a:lnTo>
                  <a:lnTo>
                    <a:pt x="5533" y="8848"/>
                  </a:lnTo>
                  <a:lnTo>
                    <a:pt x="5533" y="8142"/>
                  </a:lnTo>
                  <a:lnTo>
                    <a:pt x="6028" y="8142"/>
                  </a:lnTo>
                  <a:cubicBezTo>
                    <a:pt x="6030" y="8125"/>
                    <a:pt x="6031" y="8106"/>
                    <a:pt x="6032" y="8085"/>
                  </a:cubicBezTo>
                  <a:lnTo>
                    <a:pt x="5533" y="8085"/>
                  </a:lnTo>
                  <a:lnTo>
                    <a:pt x="5533" y="8003"/>
                  </a:lnTo>
                  <a:lnTo>
                    <a:pt x="6802" y="8003"/>
                  </a:lnTo>
                  <a:lnTo>
                    <a:pt x="6802" y="8085"/>
                  </a:lnTo>
                  <a:lnTo>
                    <a:pt x="6302" y="8085"/>
                  </a:lnTo>
                  <a:cubicBezTo>
                    <a:pt x="6303" y="8106"/>
                    <a:pt x="6304" y="8125"/>
                    <a:pt x="6306" y="8142"/>
                  </a:cubicBezTo>
                  <a:lnTo>
                    <a:pt x="6802" y="8142"/>
                  </a:lnTo>
                  <a:moveTo>
                    <a:pt x="5533" y="7927"/>
                  </a:moveTo>
                  <a:lnTo>
                    <a:pt x="5533" y="7431"/>
                  </a:lnTo>
                  <a:cubicBezTo>
                    <a:pt x="5533" y="7309"/>
                    <a:pt x="5661" y="7184"/>
                    <a:pt x="5741" y="7049"/>
                  </a:cubicBezTo>
                  <a:lnTo>
                    <a:pt x="6593" y="7049"/>
                  </a:lnTo>
                  <a:cubicBezTo>
                    <a:pt x="6674" y="7184"/>
                    <a:pt x="6802" y="7309"/>
                    <a:pt x="6802" y="7431"/>
                  </a:cubicBezTo>
                  <a:lnTo>
                    <a:pt x="6802" y="7927"/>
                  </a:lnTo>
                  <a:lnTo>
                    <a:pt x="5533" y="7927"/>
                  </a:lnTo>
                  <a:close/>
                  <a:moveTo>
                    <a:pt x="5780" y="6972"/>
                  </a:moveTo>
                  <a:cubicBezTo>
                    <a:pt x="5796" y="6934"/>
                    <a:pt x="5806" y="6895"/>
                    <a:pt x="5806" y="6854"/>
                  </a:cubicBezTo>
                  <a:cubicBezTo>
                    <a:pt x="5806" y="6854"/>
                    <a:pt x="6057" y="6834"/>
                    <a:pt x="6167" y="6834"/>
                  </a:cubicBezTo>
                  <a:lnTo>
                    <a:pt x="6167" y="6834"/>
                  </a:lnTo>
                  <a:cubicBezTo>
                    <a:pt x="6278" y="6834"/>
                    <a:pt x="6529" y="6854"/>
                    <a:pt x="6529" y="6854"/>
                  </a:cubicBezTo>
                  <a:cubicBezTo>
                    <a:pt x="6529" y="6895"/>
                    <a:pt x="6538" y="6934"/>
                    <a:pt x="6554" y="6972"/>
                  </a:cubicBezTo>
                  <a:lnTo>
                    <a:pt x="5780" y="6972"/>
                  </a:lnTo>
                  <a:close/>
                  <a:moveTo>
                    <a:pt x="6770" y="0"/>
                  </a:moveTo>
                  <a:lnTo>
                    <a:pt x="6770" y="0"/>
                  </a:lnTo>
                  <a:cubicBezTo>
                    <a:pt x="6740" y="91"/>
                    <a:pt x="6687" y="194"/>
                    <a:pt x="6629" y="310"/>
                  </a:cubicBezTo>
                  <a:cubicBezTo>
                    <a:pt x="6571" y="425"/>
                    <a:pt x="6518" y="487"/>
                    <a:pt x="6484" y="547"/>
                  </a:cubicBezTo>
                  <a:cubicBezTo>
                    <a:pt x="6419" y="609"/>
                    <a:pt x="6342" y="758"/>
                    <a:pt x="6332" y="805"/>
                  </a:cubicBezTo>
                  <a:cubicBezTo>
                    <a:pt x="6309" y="795"/>
                    <a:pt x="6199" y="795"/>
                    <a:pt x="6192" y="802"/>
                  </a:cubicBezTo>
                  <a:cubicBezTo>
                    <a:pt x="6108" y="802"/>
                    <a:pt x="6112" y="888"/>
                    <a:pt x="6112" y="888"/>
                  </a:cubicBezTo>
                  <a:cubicBezTo>
                    <a:pt x="6112" y="888"/>
                    <a:pt x="6105" y="897"/>
                    <a:pt x="6098" y="916"/>
                  </a:cubicBezTo>
                  <a:cubicBezTo>
                    <a:pt x="6091" y="935"/>
                    <a:pt x="6097" y="988"/>
                    <a:pt x="6097" y="1006"/>
                  </a:cubicBezTo>
                  <a:lnTo>
                    <a:pt x="6090" y="1019"/>
                  </a:lnTo>
                  <a:lnTo>
                    <a:pt x="6104" y="1027"/>
                  </a:lnTo>
                  <a:cubicBezTo>
                    <a:pt x="6104" y="1027"/>
                    <a:pt x="6106" y="1061"/>
                    <a:pt x="6114" y="1068"/>
                  </a:cubicBezTo>
                  <a:cubicBezTo>
                    <a:pt x="6122" y="1076"/>
                    <a:pt x="6134" y="1080"/>
                    <a:pt x="6134" y="1080"/>
                  </a:cubicBezTo>
                  <a:lnTo>
                    <a:pt x="6135" y="1098"/>
                  </a:lnTo>
                  <a:cubicBezTo>
                    <a:pt x="6135" y="1098"/>
                    <a:pt x="6121" y="1136"/>
                    <a:pt x="6105" y="1148"/>
                  </a:cubicBezTo>
                  <a:cubicBezTo>
                    <a:pt x="6023" y="1143"/>
                    <a:pt x="5976" y="1181"/>
                    <a:pt x="5954" y="1213"/>
                  </a:cubicBezTo>
                  <a:cubicBezTo>
                    <a:pt x="5954" y="1213"/>
                    <a:pt x="5905" y="1208"/>
                    <a:pt x="5887" y="1209"/>
                  </a:cubicBezTo>
                  <a:cubicBezTo>
                    <a:pt x="5875" y="1191"/>
                    <a:pt x="5830" y="1072"/>
                    <a:pt x="5810" y="1056"/>
                  </a:cubicBezTo>
                  <a:cubicBezTo>
                    <a:pt x="5816" y="1047"/>
                    <a:pt x="5815" y="1021"/>
                    <a:pt x="5808" y="1010"/>
                  </a:cubicBezTo>
                  <a:cubicBezTo>
                    <a:pt x="5838" y="997"/>
                    <a:pt x="5850" y="965"/>
                    <a:pt x="5850" y="965"/>
                  </a:cubicBezTo>
                  <a:lnTo>
                    <a:pt x="5841" y="954"/>
                  </a:lnTo>
                  <a:cubicBezTo>
                    <a:pt x="5841" y="954"/>
                    <a:pt x="5861" y="947"/>
                    <a:pt x="5857" y="926"/>
                  </a:cubicBezTo>
                  <a:cubicBezTo>
                    <a:pt x="5903" y="928"/>
                    <a:pt x="5880" y="854"/>
                    <a:pt x="5881" y="843"/>
                  </a:cubicBezTo>
                  <a:cubicBezTo>
                    <a:pt x="5899" y="829"/>
                    <a:pt x="5896" y="777"/>
                    <a:pt x="5896" y="777"/>
                  </a:cubicBezTo>
                  <a:cubicBezTo>
                    <a:pt x="5896" y="777"/>
                    <a:pt x="5883" y="776"/>
                    <a:pt x="5886" y="741"/>
                  </a:cubicBezTo>
                  <a:cubicBezTo>
                    <a:pt x="5889" y="706"/>
                    <a:pt x="5868" y="687"/>
                    <a:pt x="5856" y="681"/>
                  </a:cubicBezTo>
                  <a:cubicBezTo>
                    <a:pt x="5849" y="664"/>
                    <a:pt x="5815" y="642"/>
                    <a:pt x="5805" y="641"/>
                  </a:cubicBezTo>
                  <a:cubicBezTo>
                    <a:pt x="5785" y="626"/>
                    <a:pt x="5743" y="633"/>
                    <a:pt x="5743" y="646"/>
                  </a:cubicBezTo>
                  <a:cubicBezTo>
                    <a:pt x="5730" y="644"/>
                    <a:pt x="5718" y="658"/>
                    <a:pt x="5718" y="658"/>
                  </a:cubicBezTo>
                  <a:cubicBezTo>
                    <a:pt x="5718" y="658"/>
                    <a:pt x="5693" y="652"/>
                    <a:pt x="5683" y="672"/>
                  </a:cubicBezTo>
                  <a:cubicBezTo>
                    <a:pt x="5662" y="685"/>
                    <a:pt x="5637" y="737"/>
                    <a:pt x="5637" y="737"/>
                  </a:cubicBezTo>
                  <a:cubicBezTo>
                    <a:pt x="5637" y="737"/>
                    <a:pt x="5629" y="727"/>
                    <a:pt x="5620" y="738"/>
                  </a:cubicBezTo>
                  <a:cubicBezTo>
                    <a:pt x="5611" y="750"/>
                    <a:pt x="5613" y="802"/>
                    <a:pt x="5613" y="802"/>
                  </a:cubicBezTo>
                  <a:cubicBezTo>
                    <a:pt x="5613" y="802"/>
                    <a:pt x="5593" y="790"/>
                    <a:pt x="5585" y="806"/>
                  </a:cubicBezTo>
                  <a:cubicBezTo>
                    <a:pt x="5577" y="822"/>
                    <a:pt x="5591" y="881"/>
                    <a:pt x="5591" y="881"/>
                  </a:cubicBezTo>
                  <a:cubicBezTo>
                    <a:pt x="5591" y="881"/>
                    <a:pt x="5572" y="875"/>
                    <a:pt x="5572" y="897"/>
                  </a:cubicBezTo>
                  <a:cubicBezTo>
                    <a:pt x="5572" y="918"/>
                    <a:pt x="5585" y="963"/>
                    <a:pt x="5585" y="963"/>
                  </a:cubicBezTo>
                  <a:cubicBezTo>
                    <a:pt x="5585" y="963"/>
                    <a:pt x="5573" y="954"/>
                    <a:pt x="5573" y="971"/>
                  </a:cubicBezTo>
                  <a:cubicBezTo>
                    <a:pt x="5573" y="988"/>
                    <a:pt x="5613" y="1040"/>
                    <a:pt x="5613" y="1040"/>
                  </a:cubicBezTo>
                  <a:cubicBezTo>
                    <a:pt x="5613" y="1040"/>
                    <a:pt x="5595" y="1055"/>
                    <a:pt x="5596" y="1071"/>
                  </a:cubicBezTo>
                  <a:cubicBezTo>
                    <a:pt x="5613" y="1081"/>
                    <a:pt x="5640" y="1083"/>
                    <a:pt x="5658" y="1077"/>
                  </a:cubicBezTo>
                  <a:cubicBezTo>
                    <a:pt x="5651" y="1084"/>
                    <a:pt x="5652" y="1098"/>
                    <a:pt x="5652" y="1098"/>
                  </a:cubicBezTo>
                  <a:cubicBezTo>
                    <a:pt x="5652" y="1098"/>
                    <a:pt x="5667" y="1112"/>
                    <a:pt x="5691" y="1105"/>
                  </a:cubicBezTo>
                  <a:cubicBezTo>
                    <a:pt x="5714" y="1098"/>
                    <a:pt x="5733" y="1069"/>
                    <a:pt x="5733" y="1069"/>
                  </a:cubicBezTo>
                  <a:cubicBezTo>
                    <a:pt x="5733" y="1069"/>
                    <a:pt x="5753" y="1081"/>
                    <a:pt x="5759" y="1100"/>
                  </a:cubicBezTo>
                  <a:cubicBezTo>
                    <a:pt x="5766" y="1118"/>
                    <a:pt x="5775" y="1159"/>
                    <a:pt x="5784" y="1200"/>
                  </a:cubicBezTo>
                  <a:cubicBezTo>
                    <a:pt x="5793" y="1241"/>
                    <a:pt x="5804" y="1292"/>
                    <a:pt x="5817" y="1304"/>
                  </a:cubicBezTo>
                  <a:cubicBezTo>
                    <a:pt x="5830" y="1316"/>
                    <a:pt x="5847" y="1304"/>
                    <a:pt x="5861" y="1309"/>
                  </a:cubicBezTo>
                  <a:cubicBezTo>
                    <a:pt x="5875" y="1314"/>
                    <a:pt x="5894" y="1331"/>
                    <a:pt x="5955" y="1325"/>
                  </a:cubicBezTo>
                  <a:cubicBezTo>
                    <a:pt x="5955" y="1472"/>
                    <a:pt x="6015" y="1558"/>
                    <a:pt x="6046" y="1604"/>
                  </a:cubicBezTo>
                  <a:cubicBezTo>
                    <a:pt x="6076" y="1651"/>
                    <a:pt x="6109" y="1719"/>
                    <a:pt x="6109" y="1805"/>
                  </a:cubicBezTo>
                  <a:cubicBezTo>
                    <a:pt x="6109" y="1891"/>
                    <a:pt x="6113" y="2052"/>
                    <a:pt x="6107" y="2129"/>
                  </a:cubicBezTo>
                  <a:cubicBezTo>
                    <a:pt x="6101" y="2205"/>
                    <a:pt x="6070" y="2296"/>
                    <a:pt x="6070" y="2359"/>
                  </a:cubicBezTo>
                  <a:cubicBezTo>
                    <a:pt x="6070" y="2423"/>
                    <a:pt x="6098" y="2584"/>
                    <a:pt x="6098" y="2786"/>
                  </a:cubicBezTo>
                  <a:cubicBezTo>
                    <a:pt x="6072" y="2819"/>
                    <a:pt x="5987" y="2969"/>
                    <a:pt x="5987" y="2976"/>
                  </a:cubicBezTo>
                  <a:cubicBezTo>
                    <a:pt x="5987" y="2984"/>
                    <a:pt x="5993" y="2998"/>
                    <a:pt x="6027" y="2998"/>
                  </a:cubicBezTo>
                  <a:cubicBezTo>
                    <a:pt x="6062" y="2998"/>
                    <a:pt x="6091" y="2956"/>
                    <a:pt x="6091" y="2956"/>
                  </a:cubicBezTo>
                  <a:lnTo>
                    <a:pt x="6100" y="2967"/>
                  </a:lnTo>
                  <a:cubicBezTo>
                    <a:pt x="6100" y="2967"/>
                    <a:pt x="6099" y="2978"/>
                    <a:pt x="6099" y="2989"/>
                  </a:cubicBezTo>
                  <a:cubicBezTo>
                    <a:pt x="6073" y="2989"/>
                    <a:pt x="6081" y="3025"/>
                    <a:pt x="6081" y="3036"/>
                  </a:cubicBezTo>
                  <a:cubicBezTo>
                    <a:pt x="6050" y="3046"/>
                    <a:pt x="5868" y="3129"/>
                    <a:pt x="5868" y="3301"/>
                  </a:cubicBezTo>
                  <a:cubicBezTo>
                    <a:pt x="5868" y="3472"/>
                    <a:pt x="5974" y="3546"/>
                    <a:pt x="6067" y="3592"/>
                  </a:cubicBezTo>
                  <a:cubicBezTo>
                    <a:pt x="6067" y="3592"/>
                    <a:pt x="6061" y="3598"/>
                    <a:pt x="6061" y="3620"/>
                  </a:cubicBezTo>
                  <a:cubicBezTo>
                    <a:pt x="6061" y="3643"/>
                    <a:pt x="6115" y="3662"/>
                    <a:pt x="6106" y="3673"/>
                  </a:cubicBezTo>
                  <a:cubicBezTo>
                    <a:pt x="6096" y="3687"/>
                    <a:pt x="6104" y="3719"/>
                    <a:pt x="6089" y="3745"/>
                  </a:cubicBezTo>
                  <a:cubicBezTo>
                    <a:pt x="6075" y="3771"/>
                    <a:pt x="6041" y="3796"/>
                    <a:pt x="6041" y="3817"/>
                  </a:cubicBezTo>
                  <a:cubicBezTo>
                    <a:pt x="6041" y="3837"/>
                    <a:pt x="6070" y="3864"/>
                    <a:pt x="6070" y="3864"/>
                  </a:cubicBezTo>
                  <a:cubicBezTo>
                    <a:pt x="6070" y="3864"/>
                    <a:pt x="6065" y="3902"/>
                    <a:pt x="6065" y="3923"/>
                  </a:cubicBezTo>
                  <a:cubicBezTo>
                    <a:pt x="5970" y="3941"/>
                    <a:pt x="5923" y="3993"/>
                    <a:pt x="5923" y="4034"/>
                  </a:cubicBezTo>
                  <a:cubicBezTo>
                    <a:pt x="5923" y="4075"/>
                    <a:pt x="5966" y="4097"/>
                    <a:pt x="5966" y="4097"/>
                  </a:cubicBezTo>
                  <a:cubicBezTo>
                    <a:pt x="5966" y="4097"/>
                    <a:pt x="5899" y="4141"/>
                    <a:pt x="5899" y="4207"/>
                  </a:cubicBezTo>
                  <a:cubicBezTo>
                    <a:pt x="5899" y="4274"/>
                    <a:pt x="5956" y="4286"/>
                    <a:pt x="5956" y="4318"/>
                  </a:cubicBezTo>
                  <a:cubicBezTo>
                    <a:pt x="5956" y="4350"/>
                    <a:pt x="5892" y="4413"/>
                    <a:pt x="5882" y="4416"/>
                  </a:cubicBezTo>
                  <a:cubicBezTo>
                    <a:pt x="5662" y="4455"/>
                    <a:pt x="5451" y="4589"/>
                    <a:pt x="5346" y="4676"/>
                  </a:cubicBezTo>
                  <a:cubicBezTo>
                    <a:pt x="5241" y="4764"/>
                    <a:pt x="5142" y="4879"/>
                    <a:pt x="5054" y="5033"/>
                  </a:cubicBezTo>
                  <a:cubicBezTo>
                    <a:pt x="4966" y="5187"/>
                    <a:pt x="4930" y="5324"/>
                    <a:pt x="4917" y="5382"/>
                  </a:cubicBezTo>
                  <a:cubicBezTo>
                    <a:pt x="4884" y="5399"/>
                    <a:pt x="4762" y="5467"/>
                    <a:pt x="4704" y="5530"/>
                  </a:cubicBezTo>
                  <a:cubicBezTo>
                    <a:pt x="4646" y="5592"/>
                    <a:pt x="4611" y="5667"/>
                    <a:pt x="4611" y="5759"/>
                  </a:cubicBezTo>
                  <a:cubicBezTo>
                    <a:pt x="4611" y="5850"/>
                    <a:pt x="4667" y="5902"/>
                    <a:pt x="4692" y="5929"/>
                  </a:cubicBezTo>
                  <a:cubicBezTo>
                    <a:pt x="4717" y="5957"/>
                    <a:pt x="4720" y="5995"/>
                    <a:pt x="4743" y="6027"/>
                  </a:cubicBezTo>
                  <a:cubicBezTo>
                    <a:pt x="4767" y="6059"/>
                    <a:pt x="4823" y="6124"/>
                    <a:pt x="4872" y="6151"/>
                  </a:cubicBezTo>
                  <a:cubicBezTo>
                    <a:pt x="4726" y="6185"/>
                    <a:pt x="4572" y="6248"/>
                    <a:pt x="4341" y="6366"/>
                  </a:cubicBezTo>
                  <a:cubicBezTo>
                    <a:pt x="4110" y="6483"/>
                    <a:pt x="4040" y="6621"/>
                    <a:pt x="4012" y="6687"/>
                  </a:cubicBezTo>
                  <a:cubicBezTo>
                    <a:pt x="3983" y="6753"/>
                    <a:pt x="3971" y="6851"/>
                    <a:pt x="4019" y="6963"/>
                  </a:cubicBezTo>
                  <a:cubicBezTo>
                    <a:pt x="4067" y="7075"/>
                    <a:pt x="4156" y="7112"/>
                    <a:pt x="4180" y="7161"/>
                  </a:cubicBezTo>
                  <a:cubicBezTo>
                    <a:pt x="4205" y="7210"/>
                    <a:pt x="4245" y="7272"/>
                    <a:pt x="4290" y="7314"/>
                  </a:cubicBezTo>
                  <a:cubicBezTo>
                    <a:pt x="4334" y="7356"/>
                    <a:pt x="4390" y="7391"/>
                    <a:pt x="4446" y="7433"/>
                  </a:cubicBezTo>
                  <a:cubicBezTo>
                    <a:pt x="4446" y="7469"/>
                    <a:pt x="4488" y="7528"/>
                    <a:pt x="4488" y="7573"/>
                  </a:cubicBezTo>
                  <a:cubicBezTo>
                    <a:pt x="4488" y="7893"/>
                    <a:pt x="4593" y="8033"/>
                    <a:pt x="4591" y="8159"/>
                  </a:cubicBezTo>
                  <a:cubicBezTo>
                    <a:pt x="4591" y="8201"/>
                    <a:pt x="4589" y="8242"/>
                    <a:pt x="4589" y="8242"/>
                  </a:cubicBezTo>
                  <a:lnTo>
                    <a:pt x="4533" y="8249"/>
                  </a:lnTo>
                  <a:lnTo>
                    <a:pt x="4533" y="8366"/>
                  </a:lnTo>
                  <a:lnTo>
                    <a:pt x="4586" y="8448"/>
                  </a:lnTo>
                  <a:cubicBezTo>
                    <a:pt x="4586" y="8448"/>
                    <a:pt x="4586" y="9991"/>
                    <a:pt x="4586" y="10046"/>
                  </a:cubicBezTo>
                  <a:cubicBezTo>
                    <a:pt x="4460" y="10143"/>
                    <a:pt x="4417" y="10254"/>
                    <a:pt x="4417" y="10319"/>
                  </a:cubicBezTo>
                  <a:cubicBezTo>
                    <a:pt x="4417" y="10385"/>
                    <a:pt x="4442" y="10455"/>
                    <a:pt x="4504" y="10505"/>
                  </a:cubicBezTo>
                  <a:cubicBezTo>
                    <a:pt x="4504" y="10505"/>
                    <a:pt x="4504" y="10694"/>
                    <a:pt x="4504" y="10745"/>
                  </a:cubicBezTo>
                  <a:cubicBezTo>
                    <a:pt x="4344" y="10832"/>
                    <a:pt x="4269" y="10966"/>
                    <a:pt x="4269" y="11016"/>
                  </a:cubicBezTo>
                  <a:lnTo>
                    <a:pt x="4269" y="11069"/>
                  </a:lnTo>
                  <a:cubicBezTo>
                    <a:pt x="4200" y="11155"/>
                    <a:pt x="4163" y="11224"/>
                    <a:pt x="4163" y="11352"/>
                  </a:cubicBezTo>
                  <a:cubicBezTo>
                    <a:pt x="4163" y="11480"/>
                    <a:pt x="4245" y="11564"/>
                    <a:pt x="4320" y="11612"/>
                  </a:cubicBezTo>
                  <a:cubicBezTo>
                    <a:pt x="4320" y="11612"/>
                    <a:pt x="4312" y="11751"/>
                    <a:pt x="4309" y="11854"/>
                  </a:cubicBezTo>
                  <a:cubicBezTo>
                    <a:pt x="3097" y="12013"/>
                    <a:pt x="2128" y="12302"/>
                    <a:pt x="0" y="12800"/>
                  </a:cubicBezTo>
                  <a:lnTo>
                    <a:pt x="0" y="12800"/>
                  </a:lnTo>
                  <a:lnTo>
                    <a:pt x="9743" y="12800"/>
                  </a:lnTo>
                  <a:cubicBezTo>
                    <a:pt x="9743" y="12661"/>
                    <a:pt x="9745" y="12518"/>
                    <a:pt x="9745" y="12408"/>
                  </a:cubicBezTo>
                  <a:cubicBezTo>
                    <a:pt x="9745" y="12299"/>
                    <a:pt x="9743" y="12224"/>
                    <a:pt x="9737" y="12223"/>
                  </a:cubicBezTo>
                  <a:cubicBezTo>
                    <a:pt x="9260" y="12124"/>
                    <a:pt x="8801" y="11955"/>
                    <a:pt x="8025" y="11854"/>
                  </a:cubicBezTo>
                  <a:cubicBezTo>
                    <a:pt x="8023" y="11751"/>
                    <a:pt x="8015" y="11612"/>
                    <a:pt x="8015" y="11612"/>
                  </a:cubicBezTo>
                  <a:cubicBezTo>
                    <a:pt x="8090" y="11564"/>
                    <a:pt x="8172" y="11480"/>
                    <a:pt x="8172" y="11352"/>
                  </a:cubicBezTo>
                  <a:cubicBezTo>
                    <a:pt x="8172" y="11224"/>
                    <a:pt x="8134" y="11155"/>
                    <a:pt x="8065" y="11069"/>
                  </a:cubicBezTo>
                  <a:lnTo>
                    <a:pt x="8065" y="11016"/>
                  </a:lnTo>
                  <a:cubicBezTo>
                    <a:pt x="8065" y="10966"/>
                    <a:pt x="7990" y="10832"/>
                    <a:pt x="7830" y="10745"/>
                  </a:cubicBezTo>
                  <a:cubicBezTo>
                    <a:pt x="7830" y="10694"/>
                    <a:pt x="7830" y="10505"/>
                    <a:pt x="7830" y="10505"/>
                  </a:cubicBezTo>
                  <a:cubicBezTo>
                    <a:pt x="7893" y="10455"/>
                    <a:pt x="7918" y="10385"/>
                    <a:pt x="7918" y="10319"/>
                  </a:cubicBezTo>
                  <a:cubicBezTo>
                    <a:pt x="7918" y="10254"/>
                    <a:pt x="7875" y="10143"/>
                    <a:pt x="7749" y="10046"/>
                  </a:cubicBezTo>
                  <a:cubicBezTo>
                    <a:pt x="7749" y="9991"/>
                    <a:pt x="7749" y="8448"/>
                    <a:pt x="7749" y="8448"/>
                  </a:cubicBezTo>
                  <a:lnTo>
                    <a:pt x="7802" y="8366"/>
                  </a:lnTo>
                  <a:lnTo>
                    <a:pt x="7802" y="8249"/>
                  </a:lnTo>
                  <a:lnTo>
                    <a:pt x="7745" y="8242"/>
                  </a:lnTo>
                  <a:cubicBezTo>
                    <a:pt x="7745" y="8242"/>
                    <a:pt x="7744" y="8201"/>
                    <a:pt x="7744" y="8159"/>
                  </a:cubicBezTo>
                  <a:cubicBezTo>
                    <a:pt x="7742" y="8033"/>
                    <a:pt x="7846" y="7893"/>
                    <a:pt x="7846" y="7573"/>
                  </a:cubicBezTo>
                  <a:cubicBezTo>
                    <a:pt x="7846" y="7528"/>
                    <a:pt x="7888" y="7469"/>
                    <a:pt x="7888" y="7433"/>
                  </a:cubicBezTo>
                  <a:cubicBezTo>
                    <a:pt x="7945" y="7391"/>
                    <a:pt x="8000" y="7356"/>
                    <a:pt x="8045" y="7314"/>
                  </a:cubicBezTo>
                  <a:cubicBezTo>
                    <a:pt x="8090" y="7272"/>
                    <a:pt x="8130" y="7210"/>
                    <a:pt x="8154" y="7161"/>
                  </a:cubicBezTo>
                  <a:cubicBezTo>
                    <a:pt x="8179" y="7112"/>
                    <a:pt x="8267" y="7075"/>
                    <a:pt x="8315" y="6963"/>
                  </a:cubicBezTo>
                  <a:cubicBezTo>
                    <a:pt x="8363" y="6851"/>
                    <a:pt x="8351" y="6753"/>
                    <a:pt x="8323" y="6687"/>
                  </a:cubicBezTo>
                  <a:cubicBezTo>
                    <a:pt x="8294" y="6621"/>
                    <a:pt x="8224" y="6483"/>
                    <a:pt x="7994" y="6366"/>
                  </a:cubicBezTo>
                  <a:cubicBezTo>
                    <a:pt x="7763" y="6248"/>
                    <a:pt x="7609" y="6185"/>
                    <a:pt x="7463" y="6151"/>
                  </a:cubicBezTo>
                  <a:cubicBezTo>
                    <a:pt x="7512" y="6124"/>
                    <a:pt x="7568" y="6059"/>
                    <a:pt x="7591" y="6027"/>
                  </a:cubicBezTo>
                  <a:cubicBezTo>
                    <a:pt x="7615" y="5995"/>
                    <a:pt x="7617" y="5957"/>
                    <a:pt x="7643" y="5929"/>
                  </a:cubicBezTo>
                  <a:cubicBezTo>
                    <a:pt x="7668" y="5902"/>
                    <a:pt x="7723" y="5850"/>
                    <a:pt x="7723" y="5759"/>
                  </a:cubicBezTo>
                  <a:cubicBezTo>
                    <a:pt x="7723" y="5667"/>
                    <a:pt x="7689" y="5592"/>
                    <a:pt x="7631" y="5530"/>
                  </a:cubicBezTo>
                  <a:cubicBezTo>
                    <a:pt x="7573" y="5467"/>
                    <a:pt x="7451" y="5399"/>
                    <a:pt x="7418" y="5382"/>
                  </a:cubicBezTo>
                  <a:cubicBezTo>
                    <a:pt x="7404" y="5324"/>
                    <a:pt x="7368" y="5187"/>
                    <a:pt x="7281" y="5033"/>
                  </a:cubicBezTo>
                  <a:cubicBezTo>
                    <a:pt x="7193" y="4879"/>
                    <a:pt x="7094" y="4764"/>
                    <a:pt x="6989" y="4676"/>
                  </a:cubicBezTo>
                  <a:cubicBezTo>
                    <a:pt x="6883" y="4589"/>
                    <a:pt x="6673" y="4455"/>
                    <a:pt x="6452" y="4416"/>
                  </a:cubicBezTo>
                  <a:cubicBezTo>
                    <a:pt x="6442" y="4413"/>
                    <a:pt x="6379" y="4350"/>
                    <a:pt x="6379" y="4318"/>
                  </a:cubicBezTo>
                  <a:cubicBezTo>
                    <a:pt x="6379" y="4286"/>
                    <a:pt x="6436" y="4274"/>
                    <a:pt x="6436" y="4207"/>
                  </a:cubicBezTo>
                  <a:cubicBezTo>
                    <a:pt x="6436" y="4141"/>
                    <a:pt x="6369" y="4097"/>
                    <a:pt x="6369" y="4097"/>
                  </a:cubicBezTo>
                  <a:cubicBezTo>
                    <a:pt x="6369" y="4097"/>
                    <a:pt x="6412" y="4075"/>
                    <a:pt x="6412" y="4034"/>
                  </a:cubicBezTo>
                  <a:cubicBezTo>
                    <a:pt x="6412" y="3993"/>
                    <a:pt x="6365" y="3941"/>
                    <a:pt x="6270" y="3923"/>
                  </a:cubicBezTo>
                  <a:cubicBezTo>
                    <a:pt x="6270" y="3902"/>
                    <a:pt x="6265" y="3864"/>
                    <a:pt x="6265" y="3864"/>
                  </a:cubicBezTo>
                  <a:cubicBezTo>
                    <a:pt x="6265" y="3864"/>
                    <a:pt x="6294" y="3837"/>
                    <a:pt x="6294" y="3817"/>
                  </a:cubicBezTo>
                  <a:cubicBezTo>
                    <a:pt x="6294" y="3796"/>
                    <a:pt x="6260" y="3771"/>
                    <a:pt x="6245" y="3745"/>
                  </a:cubicBezTo>
                  <a:cubicBezTo>
                    <a:pt x="6231" y="3719"/>
                    <a:pt x="6239" y="3687"/>
                    <a:pt x="6228" y="3673"/>
                  </a:cubicBezTo>
                  <a:cubicBezTo>
                    <a:pt x="6220" y="3662"/>
                    <a:pt x="6274" y="3643"/>
                    <a:pt x="6274" y="3620"/>
                  </a:cubicBezTo>
                  <a:cubicBezTo>
                    <a:pt x="6274" y="3598"/>
                    <a:pt x="6268" y="3592"/>
                    <a:pt x="6268" y="3592"/>
                  </a:cubicBezTo>
                  <a:cubicBezTo>
                    <a:pt x="6361" y="3546"/>
                    <a:pt x="6467" y="3472"/>
                    <a:pt x="6467" y="3301"/>
                  </a:cubicBezTo>
                  <a:cubicBezTo>
                    <a:pt x="6467" y="3129"/>
                    <a:pt x="6285" y="3046"/>
                    <a:pt x="6254" y="3036"/>
                  </a:cubicBezTo>
                  <a:cubicBezTo>
                    <a:pt x="6254" y="3025"/>
                    <a:pt x="6262" y="2989"/>
                    <a:pt x="6235" y="2989"/>
                  </a:cubicBezTo>
                  <a:cubicBezTo>
                    <a:pt x="6235" y="2989"/>
                    <a:pt x="6230" y="2939"/>
                    <a:pt x="6230" y="2924"/>
                  </a:cubicBezTo>
                  <a:cubicBezTo>
                    <a:pt x="6246" y="2914"/>
                    <a:pt x="6231" y="2864"/>
                    <a:pt x="6236" y="2850"/>
                  </a:cubicBezTo>
                  <a:cubicBezTo>
                    <a:pt x="6240" y="2835"/>
                    <a:pt x="6230" y="2806"/>
                    <a:pt x="6226" y="2782"/>
                  </a:cubicBezTo>
                  <a:cubicBezTo>
                    <a:pt x="6223" y="2759"/>
                    <a:pt x="6213" y="2689"/>
                    <a:pt x="6228" y="2642"/>
                  </a:cubicBezTo>
                  <a:cubicBezTo>
                    <a:pt x="6244" y="2595"/>
                    <a:pt x="6243" y="2494"/>
                    <a:pt x="6241" y="2460"/>
                  </a:cubicBezTo>
                  <a:cubicBezTo>
                    <a:pt x="6238" y="2427"/>
                    <a:pt x="6217" y="2374"/>
                    <a:pt x="6219" y="2336"/>
                  </a:cubicBezTo>
                  <a:cubicBezTo>
                    <a:pt x="6250" y="2338"/>
                    <a:pt x="6315" y="2382"/>
                    <a:pt x="6347" y="2403"/>
                  </a:cubicBezTo>
                  <a:cubicBezTo>
                    <a:pt x="6380" y="2424"/>
                    <a:pt x="6434" y="2459"/>
                    <a:pt x="6451" y="2483"/>
                  </a:cubicBezTo>
                  <a:cubicBezTo>
                    <a:pt x="6467" y="2506"/>
                    <a:pt x="6458" y="2539"/>
                    <a:pt x="6470" y="2554"/>
                  </a:cubicBezTo>
                  <a:cubicBezTo>
                    <a:pt x="6481" y="2570"/>
                    <a:pt x="6494" y="2584"/>
                    <a:pt x="6499" y="2605"/>
                  </a:cubicBezTo>
                  <a:cubicBezTo>
                    <a:pt x="6503" y="2626"/>
                    <a:pt x="6500" y="2663"/>
                    <a:pt x="6517" y="2663"/>
                  </a:cubicBezTo>
                  <a:cubicBezTo>
                    <a:pt x="6534" y="2663"/>
                    <a:pt x="6547" y="2630"/>
                    <a:pt x="6547" y="2578"/>
                  </a:cubicBezTo>
                  <a:cubicBezTo>
                    <a:pt x="6547" y="2526"/>
                    <a:pt x="6526" y="2504"/>
                    <a:pt x="6526" y="2443"/>
                  </a:cubicBezTo>
                  <a:cubicBezTo>
                    <a:pt x="6526" y="2427"/>
                    <a:pt x="6544" y="2406"/>
                    <a:pt x="6539" y="2383"/>
                  </a:cubicBezTo>
                  <a:cubicBezTo>
                    <a:pt x="6535" y="2359"/>
                    <a:pt x="6492" y="2366"/>
                    <a:pt x="6475" y="2368"/>
                  </a:cubicBezTo>
                  <a:cubicBezTo>
                    <a:pt x="6458" y="2370"/>
                    <a:pt x="6439" y="2345"/>
                    <a:pt x="6408" y="2285"/>
                  </a:cubicBezTo>
                  <a:cubicBezTo>
                    <a:pt x="6376" y="2226"/>
                    <a:pt x="6337" y="2204"/>
                    <a:pt x="6275" y="2204"/>
                  </a:cubicBezTo>
                  <a:cubicBezTo>
                    <a:pt x="6275" y="2204"/>
                    <a:pt x="6280" y="2089"/>
                    <a:pt x="6278" y="2052"/>
                  </a:cubicBezTo>
                  <a:cubicBezTo>
                    <a:pt x="6290" y="2060"/>
                    <a:pt x="6339" y="2063"/>
                    <a:pt x="6366" y="2066"/>
                  </a:cubicBezTo>
                  <a:cubicBezTo>
                    <a:pt x="6393" y="2070"/>
                    <a:pt x="6443" y="2083"/>
                    <a:pt x="6493" y="2112"/>
                  </a:cubicBezTo>
                  <a:cubicBezTo>
                    <a:pt x="6544" y="2141"/>
                    <a:pt x="6601" y="2198"/>
                    <a:pt x="6598" y="2209"/>
                  </a:cubicBezTo>
                  <a:cubicBezTo>
                    <a:pt x="6594" y="2220"/>
                    <a:pt x="6580" y="2235"/>
                    <a:pt x="6580" y="2246"/>
                  </a:cubicBezTo>
                  <a:cubicBezTo>
                    <a:pt x="6580" y="2257"/>
                    <a:pt x="6599" y="2292"/>
                    <a:pt x="6621" y="2320"/>
                  </a:cubicBezTo>
                  <a:cubicBezTo>
                    <a:pt x="6644" y="2348"/>
                    <a:pt x="6679" y="2369"/>
                    <a:pt x="6697" y="2369"/>
                  </a:cubicBezTo>
                  <a:cubicBezTo>
                    <a:pt x="6715" y="2369"/>
                    <a:pt x="6730" y="2382"/>
                    <a:pt x="6761" y="2409"/>
                  </a:cubicBezTo>
                  <a:cubicBezTo>
                    <a:pt x="6793" y="2436"/>
                    <a:pt x="6827" y="2468"/>
                    <a:pt x="6833" y="2478"/>
                  </a:cubicBezTo>
                  <a:cubicBezTo>
                    <a:pt x="6840" y="2488"/>
                    <a:pt x="6862" y="2497"/>
                    <a:pt x="6865" y="2474"/>
                  </a:cubicBezTo>
                  <a:cubicBezTo>
                    <a:pt x="6867" y="2450"/>
                    <a:pt x="6865" y="2364"/>
                    <a:pt x="6866" y="2335"/>
                  </a:cubicBezTo>
                  <a:cubicBezTo>
                    <a:pt x="6945" y="2337"/>
                    <a:pt x="6989" y="2317"/>
                    <a:pt x="6979" y="2301"/>
                  </a:cubicBezTo>
                  <a:cubicBezTo>
                    <a:pt x="6969" y="2285"/>
                    <a:pt x="6884" y="2190"/>
                    <a:pt x="6866" y="2173"/>
                  </a:cubicBezTo>
                  <a:cubicBezTo>
                    <a:pt x="6848" y="2156"/>
                    <a:pt x="6830" y="2162"/>
                    <a:pt x="6811" y="2159"/>
                  </a:cubicBezTo>
                  <a:cubicBezTo>
                    <a:pt x="6792" y="2157"/>
                    <a:pt x="6756" y="2102"/>
                    <a:pt x="6756" y="2102"/>
                  </a:cubicBezTo>
                  <a:cubicBezTo>
                    <a:pt x="6756" y="2102"/>
                    <a:pt x="6780" y="2081"/>
                    <a:pt x="6777" y="2064"/>
                  </a:cubicBezTo>
                  <a:cubicBezTo>
                    <a:pt x="6760" y="1974"/>
                    <a:pt x="6671" y="1883"/>
                    <a:pt x="6571" y="1824"/>
                  </a:cubicBezTo>
                  <a:cubicBezTo>
                    <a:pt x="6672" y="1782"/>
                    <a:pt x="6699" y="1669"/>
                    <a:pt x="6699" y="1634"/>
                  </a:cubicBezTo>
                  <a:cubicBezTo>
                    <a:pt x="6699" y="1599"/>
                    <a:pt x="6710" y="1574"/>
                    <a:pt x="6731" y="1514"/>
                  </a:cubicBezTo>
                  <a:cubicBezTo>
                    <a:pt x="6752" y="1455"/>
                    <a:pt x="6770" y="1361"/>
                    <a:pt x="6754" y="1290"/>
                  </a:cubicBezTo>
                  <a:cubicBezTo>
                    <a:pt x="6737" y="1218"/>
                    <a:pt x="6688" y="1190"/>
                    <a:pt x="6647" y="1174"/>
                  </a:cubicBezTo>
                  <a:cubicBezTo>
                    <a:pt x="6654" y="1164"/>
                    <a:pt x="6654" y="1141"/>
                    <a:pt x="6641" y="1138"/>
                  </a:cubicBezTo>
                  <a:cubicBezTo>
                    <a:pt x="6690" y="1104"/>
                    <a:pt x="6690" y="1064"/>
                    <a:pt x="6666" y="1059"/>
                  </a:cubicBezTo>
                  <a:cubicBezTo>
                    <a:pt x="6731" y="1000"/>
                    <a:pt x="6713" y="971"/>
                    <a:pt x="6703" y="966"/>
                  </a:cubicBezTo>
                  <a:cubicBezTo>
                    <a:pt x="6712" y="962"/>
                    <a:pt x="6736" y="937"/>
                    <a:pt x="6746" y="914"/>
                  </a:cubicBezTo>
                  <a:cubicBezTo>
                    <a:pt x="6756" y="890"/>
                    <a:pt x="6746" y="865"/>
                    <a:pt x="6750" y="848"/>
                  </a:cubicBezTo>
                  <a:cubicBezTo>
                    <a:pt x="6798" y="806"/>
                    <a:pt x="6839" y="717"/>
                    <a:pt x="6837" y="710"/>
                  </a:cubicBezTo>
                  <a:cubicBezTo>
                    <a:pt x="6871" y="680"/>
                    <a:pt x="6871" y="625"/>
                    <a:pt x="6868" y="628"/>
                  </a:cubicBezTo>
                  <a:cubicBezTo>
                    <a:pt x="6865" y="632"/>
                    <a:pt x="6853" y="630"/>
                    <a:pt x="6848" y="630"/>
                  </a:cubicBezTo>
                  <a:cubicBezTo>
                    <a:pt x="6887" y="581"/>
                    <a:pt x="6890" y="534"/>
                    <a:pt x="6903" y="521"/>
                  </a:cubicBezTo>
                  <a:cubicBezTo>
                    <a:pt x="6915" y="507"/>
                    <a:pt x="6916" y="479"/>
                    <a:pt x="6911" y="484"/>
                  </a:cubicBezTo>
                  <a:cubicBezTo>
                    <a:pt x="6905" y="488"/>
                    <a:pt x="6898" y="488"/>
                    <a:pt x="6896" y="468"/>
                  </a:cubicBezTo>
                  <a:cubicBezTo>
                    <a:pt x="6945" y="412"/>
                    <a:pt x="6963" y="330"/>
                    <a:pt x="6957" y="307"/>
                  </a:cubicBezTo>
                  <a:cubicBezTo>
                    <a:pt x="6957" y="307"/>
                    <a:pt x="6935" y="320"/>
                    <a:pt x="6934" y="315"/>
                  </a:cubicBezTo>
                  <a:cubicBezTo>
                    <a:pt x="7000" y="224"/>
                    <a:pt x="6980" y="167"/>
                    <a:pt x="6980" y="167"/>
                  </a:cubicBezTo>
                  <a:cubicBezTo>
                    <a:pt x="6980" y="167"/>
                    <a:pt x="6971" y="174"/>
                    <a:pt x="6966" y="179"/>
                  </a:cubicBezTo>
                  <a:cubicBezTo>
                    <a:pt x="6966" y="179"/>
                    <a:pt x="6985" y="95"/>
                    <a:pt x="6977" y="46"/>
                  </a:cubicBezTo>
                  <a:cubicBezTo>
                    <a:pt x="6944" y="136"/>
                    <a:pt x="6819" y="343"/>
                    <a:pt x="6768" y="406"/>
                  </a:cubicBezTo>
                  <a:cubicBezTo>
                    <a:pt x="6775" y="375"/>
                    <a:pt x="6759" y="349"/>
                    <a:pt x="6759" y="349"/>
                  </a:cubicBezTo>
                  <a:cubicBezTo>
                    <a:pt x="6785" y="321"/>
                    <a:pt x="6793" y="265"/>
                    <a:pt x="6784" y="242"/>
                  </a:cubicBezTo>
                  <a:cubicBezTo>
                    <a:pt x="6778" y="248"/>
                    <a:pt x="6768" y="248"/>
                    <a:pt x="6768" y="248"/>
                  </a:cubicBezTo>
                  <a:cubicBezTo>
                    <a:pt x="6804" y="193"/>
                    <a:pt x="6802" y="123"/>
                    <a:pt x="6793" y="100"/>
                  </a:cubicBezTo>
                  <a:cubicBezTo>
                    <a:pt x="6791" y="109"/>
                    <a:pt x="6779" y="123"/>
                    <a:pt x="6779" y="123"/>
                  </a:cubicBezTo>
                  <a:cubicBezTo>
                    <a:pt x="6779" y="123"/>
                    <a:pt x="6782" y="30"/>
                    <a:pt x="6770" y="0"/>
                  </a:cubicBezTo>
                  <a:close/>
                  <a:moveTo>
                    <a:pt x="6636" y="2176"/>
                  </a:moveTo>
                  <a:lnTo>
                    <a:pt x="6636" y="2176"/>
                  </a:lnTo>
                  <a:cubicBezTo>
                    <a:pt x="6630" y="2176"/>
                    <a:pt x="6625" y="2174"/>
                    <a:pt x="6621" y="2171"/>
                  </a:cubicBezTo>
                  <a:cubicBezTo>
                    <a:pt x="6613" y="2163"/>
                    <a:pt x="6602" y="2152"/>
                    <a:pt x="6594" y="2143"/>
                  </a:cubicBezTo>
                  <a:cubicBezTo>
                    <a:pt x="6589" y="2138"/>
                    <a:pt x="6585" y="2134"/>
                    <a:pt x="6582" y="2131"/>
                  </a:cubicBezTo>
                  <a:cubicBezTo>
                    <a:pt x="6577" y="2126"/>
                    <a:pt x="6569" y="2114"/>
                    <a:pt x="6582" y="2099"/>
                  </a:cubicBezTo>
                  <a:cubicBezTo>
                    <a:pt x="6592" y="2087"/>
                    <a:pt x="6614" y="2085"/>
                    <a:pt x="6631" y="2083"/>
                  </a:cubicBezTo>
                  <a:lnTo>
                    <a:pt x="6636" y="2083"/>
                  </a:lnTo>
                  <a:cubicBezTo>
                    <a:pt x="6649" y="2082"/>
                    <a:pt x="6666" y="2081"/>
                    <a:pt x="6676" y="2072"/>
                  </a:cubicBezTo>
                  <a:cubicBezTo>
                    <a:pt x="6679" y="2069"/>
                    <a:pt x="6682" y="2061"/>
                    <a:pt x="6680" y="2057"/>
                  </a:cubicBezTo>
                  <a:cubicBezTo>
                    <a:pt x="6680" y="2055"/>
                    <a:pt x="6678" y="2052"/>
                    <a:pt x="6672" y="2052"/>
                  </a:cubicBezTo>
                  <a:cubicBezTo>
                    <a:pt x="6654" y="2050"/>
                    <a:pt x="6651" y="2038"/>
                    <a:pt x="6650" y="2035"/>
                  </a:cubicBezTo>
                  <a:cubicBezTo>
                    <a:pt x="6649" y="2026"/>
                    <a:pt x="6654" y="2018"/>
                    <a:pt x="6663" y="2014"/>
                  </a:cubicBezTo>
                  <a:cubicBezTo>
                    <a:pt x="6668" y="2012"/>
                    <a:pt x="6674" y="2011"/>
                    <a:pt x="6681" y="2011"/>
                  </a:cubicBezTo>
                  <a:cubicBezTo>
                    <a:pt x="6694" y="2011"/>
                    <a:pt x="6705" y="2015"/>
                    <a:pt x="6711" y="2023"/>
                  </a:cubicBezTo>
                  <a:cubicBezTo>
                    <a:pt x="6733" y="2050"/>
                    <a:pt x="6722" y="2086"/>
                    <a:pt x="6705" y="2102"/>
                  </a:cubicBezTo>
                  <a:cubicBezTo>
                    <a:pt x="6686" y="2119"/>
                    <a:pt x="6662" y="2121"/>
                    <a:pt x="6644" y="2122"/>
                  </a:cubicBezTo>
                  <a:cubicBezTo>
                    <a:pt x="6641" y="2123"/>
                    <a:pt x="6638" y="2123"/>
                    <a:pt x="6635" y="2123"/>
                  </a:cubicBezTo>
                  <a:cubicBezTo>
                    <a:pt x="6638" y="2126"/>
                    <a:pt x="6640" y="2129"/>
                    <a:pt x="6643" y="2131"/>
                  </a:cubicBezTo>
                  <a:cubicBezTo>
                    <a:pt x="6647" y="2136"/>
                    <a:pt x="6651" y="2140"/>
                    <a:pt x="6652" y="2141"/>
                  </a:cubicBezTo>
                  <a:cubicBezTo>
                    <a:pt x="6658" y="2147"/>
                    <a:pt x="6659" y="2155"/>
                    <a:pt x="6656" y="2162"/>
                  </a:cubicBezTo>
                  <a:cubicBezTo>
                    <a:pt x="6653" y="2171"/>
                    <a:pt x="6644" y="2176"/>
                    <a:pt x="6636" y="2176"/>
                  </a:cubicBezTo>
                  <a:close/>
                  <a:moveTo>
                    <a:pt x="6555" y="2097"/>
                  </a:moveTo>
                  <a:lnTo>
                    <a:pt x="6555" y="2097"/>
                  </a:lnTo>
                  <a:cubicBezTo>
                    <a:pt x="6546" y="2097"/>
                    <a:pt x="6539" y="2092"/>
                    <a:pt x="6536" y="2085"/>
                  </a:cubicBezTo>
                  <a:cubicBezTo>
                    <a:pt x="6534" y="2081"/>
                    <a:pt x="6532" y="2073"/>
                    <a:pt x="6541" y="2062"/>
                  </a:cubicBezTo>
                  <a:cubicBezTo>
                    <a:pt x="6550" y="2052"/>
                    <a:pt x="6570" y="2029"/>
                    <a:pt x="6586" y="2010"/>
                  </a:cubicBezTo>
                  <a:cubicBezTo>
                    <a:pt x="6599" y="1995"/>
                    <a:pt x="6610" y="1982"/>
                    <a:pt x="6613" y="1979"/>
                  </a:cubicBezTo>
                  <a:cubicBezTo>
                    <a:pt x="6615" y="1977"/>
                    <a:pt x="6614" y="1976"/>
                    <a:pt x="6613" y="1975"/>
                  </a:cubicBezTo>
                  <a:cubicBezTo>
                    <a:pt x="6610" y="1972"/>
                    <a:pt x="6608" y="1970"/>
                    <a:pt x="6605" y="1968"/>
                  </a:cubicBezTo>
                  <a:cubicBezTo>
                    <a:pt x="6603" y="1966"/>
                    <a:pt x="6601" y="1965"/>
                    <a:pt x="6599" y="1963"/>
                  </a:cubicBezTo>
                  <a:cubicBezTo>
                    <a:pt x="6593" y="1957"/>
                    <a:pt x="6591" y="1949"/>
                    <a:pt x="6594" y="1941"/>
                  </a:cubicBezTo>
                  <a:cubicBezTo>
                    <a:pt x="6598" y="1933"/>
                    <a:pt x="6605" y="1927"/>
                    <a:pt x="6613" y="1927"/>
                  </a:cubicBezTo>
                  <a:cubicBezTo>
                    <a:pt x="6617" y="1927"/>
                    <a:pt x="6621" y="1928"/>
                    <a:pt x="6624" y="1931"/>
                  </a:cubicBezTo>
                  <a:cubicBezTo>
                    <a:pt x="6634" y="1940"/>
                    <a:pt x="6646" y="1951"/>
                    <a:pt x="6653" y="1958"/>
                  </a:cubicBezTo>
                  <a:cubicBezTo>
                    <a:pt x="6663" y="1968"/>
                    <a:pt x="6662" y="1981"/>
                    <a:pt x="6652" y="1994"/>
                  </a:cubicBezTo>
                  <a:cubicBezTo>
                    <a:pt x="6634" y="2016"/>
                    <a:pt x="6578" y="2081"/>
                    <a:pt x="6571" y="2090"/>
                  </a:cubicBezTo>
                  <a:cubicBezTo>
                    <a:pt x="6567" y="2094"/>
                    <a:pt x="6561" y="2097"/>
                    <a:pt x="6555" y="2097"/>
                  </a:cubicBezTo>
                  <a:close/>
                  <a:moveTo>
                    <a:pt x="6487" y="2048"/>
                  </a:moveTo>
                  <a:lnTo>
                    <a:pt x="6487" y="2048"/>
                  </a:lnTo>
                  <a:cubicBezTo>
                    <a:pt x="6479" y="2048"/>
                    <a:pt x="6472" y="2044"/>
                    <a:pt x="6468" y="2037"/>
                  </a:cubicBezTo>
                  <a:cubicBezTo>
                    <a:pt x="6466" y="2033"/>
                    <a:pt x="6464" y="2025"/>
                    <a:pt x="6473" y="2014"/>
                  </a:cubicBezTo>
                  <a:cubicBezTo>
                    <a:pt x="6481" y="2003"/>
                    <a:pt x="6500" y="1978"/>
                    <a:pt x="6515" y="1957"/>
                  </a:cubicBezTo>
                  <a:cubicBezTo>
                    <a:pt x="6526" y="1942"/>
                    <a:pt x="6535" y="1930"/>
                    <a:pt x="6538" y="1926"/>
                  </a:cubicBezTo>
                  <a:cubicBezTo>
                    <a:pt x="6539" y="1924"/>
                    <a:pt x="6539" y="1923"/>
                    <a:pt x="6538" y="1922"/>
                  </a:cubicBezTo>
                  <a:cubicBezTo>
                    <a:pt x="6535" y="1919"/>
                    <a:pt x="6532" y="1918"/>
                    <a:pt x="6530" y="1916"/>
                  </a:cubicBezTo>
                  <a:cubicBezTo>
                    <a:pt x="6528" y="1914"/>
                    <a:pt x="6526" y="1913"/>
                    <a:pt x="6523" y="1911"/>
                  </a:cubicBezTo>
                  <a:cubicBezTo>
                    <a:pt x="6517" y="1905"/>
                    <a:pt x="6514" y="1897"/>
                    <a:pt x="6517" y="1889"/>
                  </a:cubicBezTo>
                  <a:cubicBezTo>
                    <a:pt x="6520" y="1880"/>
                    <a:pt x="6528" y="1874"/>
                    <a:pt x="6536" y="1874"/>
                  </a:cubicBezTo>
                  <a:cubicBezTo>
                    <a:pt x="6539" y="1874"/>
                    <a:pt x="6543" y="1876"/>
                    <a:pt x="6545" y="1878"/>
                  </a:cubicBezTo>
                  <a:cubicBezTo>
                    <a:pt x="6557" y="1886"/>
                    <a:pt x="6569" y="1896"/>
                    <a:pt x="6576" y="1902"/>
                  </a:cubicBezTo>
                  <a:cubicBezTo>
                    <a:pt x="6587" y="1911"/>
                    <a:pt x="6587" y="1925"/>
                    <a:pt x="6578" y="1938"/>
                  </a:cubicBezTo>
                  <a:cubicBezTo>
                    <a:pt x="6562" y="1961"/>
                    <a:pt x="6511" y="2030"/>
                    <a:pt x="6504" y="2040"/>
                  </a:cubicBezTo>
                  <a:cubicBezTo>
                    <a:pt x="6500" y="2045"/>
                    <a:pt x="6494" y="2048"/>
                    <a:pt x="6487" y="2048"/>
                  </a:cubicBezTo>
                  <a:close/>
                  <a:moveTo>
                    <a:pt x="6416" y="2013"/>
                  </a:moveTo>
                  <a:lnTo>
                    <a:pt x="6416" y="2013"/>
                  </a:lnTo>
                  <a:cubicBezTo>
                    <a:pt x="6410" y="2013"/>
                    <a:pt x="6405" y="2010"/>
                    <a:pt x="6402" y="2004"/>
                  </a:cubicBezTo>
                  <a:cubicBezTo>
                    <a:pt x="6398" y="1998"/>
                    <a:pt x="6399" y="1989"/>
                    <a:pt x="6405" y="1981"/>
                  </a:cubicBezTo>
                  <a:cubicBezTo>
                    <a:pt x="6414" y="1966"/>
                    <a:pt x="6468" y="1880"/>
                    <a:pt x="6476" y="1865"/>
                  </a:cubicBezTo>
                  <a:cubicBezTo>
                    <a:pt x="6480" y="1857"/>
                    <a:pt x="6488" y="1853"/>
                    <a:pt x="6495" y="1853"/>
                  </a:cubicBezTo>
                  <a:cubicBezTo>
                    <a:pt x="6501" y="1853"/>
                    <a:pt x="6507" y="1856"/>
                    <a:pt x="6510" y="1860"/>
                  </a:cubicBezTo>
                  <a:cubicBezTo>
                    <a:pt x="6512" y="1865"/>
                    <a:pt x="6514" y="1874"/>
                    <a:pt x="6506" y="1888"/>
                  </a:cubicBezTo>
                  <a:cubicBezTo>
                    <a:pt x="6496" y="1906"/>
                    <a:pt x="6444" y="1988"/>
                    <a:pt x="6436" y="2001"/>
                  </a:cubicBezTo>
                  <a:cubicBezTo>
                    <a:pt x="6431" y="2008"/>
                    <a:pt x="6424" y="2013"/>
                    <a:pt x="6416" y="2013"/>
                  </a:cubicBezTo>
                  <a:close/>
                  <a:moveTo>
                    <a:pt x="6500" y="1652"/>
                  </a:moveTo>
                  <a:lnTo>
                    <a:pt x="6500" y="1652"/>
                  </a:lnTo>
                  <a:cubicBezTo>
                    <a:pt x="6489" y="1652"/>
                    <a:pt x="6487" y="1639"/>
                    <a:pt x="6487" y="1613"/>
                  </a:cubicBezTo>
                  <a:cubicBezTo>
                    <a:pt x="6487" y="1594"/>
                    <a:pt x="6486" y="1440"/>
                    <a:pt x="6486" y="1440"/>
                  </a:cubicBezTo>
                  <a:lnTo>
                    <a:pt x="6486" y="1433"/>
                  </a:lnTo>
                  <a:lnTo>
                    <a:pt x="6493" y="1432"/>
                  </a:lnTo>
                  <a:cubicBezTo>
                    <a:pt x="6497" y="1432"/>
                    <a:pt x="6502" y="1431"/>
                    <a:pt x="6508" y="1431"/>
                  </a:cubicBezTo>
                  <a:cubicBezTo>
                    <a:pt x="6536" y="1431"/>
                    <a:pt x="6554" y="1444"/>
                    <a:pt x="6559" y="1467"/>
                  </a:cubicBezTo>
                  <a:cubicBezTo>
                    <a:pt x="6563" y="1489"/>
                    <a:pt x="6563" y="1547"/>
                    <a:pt x="6560" y="1570"/>
                  </a:cubicBezTo>
                  <a:cubicBezTo>
                    <a:pt x="6557" y="1588"/>
                    <a:pt x="6539" y="1610"/>
                    <a:pt x="6520" y="1633"/>
                  </a:cubicBezTo>
                  <a:cubicBezTo>
                    <a:pt x="6516" y="1638"/>
                    <a:pt x="6512" y="1643"/>
                    <a:pt x="6510" y="1646"/>
                  </a:cubicBezTo>
                  <a:cubicBezTo>
                    <a:pt x="6509" y="1647"/>
                    <a:pt x="6506" y="1652"/>
                    <a:pt x="6500" y="1652"/>
                  </a:cubicBezTo>
                  <a:close/>
                  <a:moveTo>
                    <a:pt x="6378" y="1711"/>
                  </a:moveTo>
                  <a:lnTo>
                    <a:pt x="6378" y="1711"/>
                  </a:lnTo>
                  <a:cubicBezTo>
                    <a:pt x="6373" y="1711"/>
                    <a:pt x="6368" y="1710"/>
                    <a:pt x="6364" y="1710"/>
                  </a:cubicBezTo>
                  <a:lnTo>
                    <a:pt x="6360" y="1710"/>
                  </a:lnTo>
                  <a:cubicBezTo>
                    <a:pt x="6353" y="1710"/>
                    <a:pt x="6345" y="1703"/>
                    <a:pt x="6303" y="1639"/>
                  </a:cubicBezTo>
                  <a:lnTo>
                    <a:pt x="6297" y="1629"/>
                  </a:lnTo>
                  <a:cubicBezTo>
                    <a:pt x="6294" y="1626"/>
                    <a:pt x="6291" y="1623"/>
                    <a:pt x="6289" y="1620"/>
                  </a:cubicBezTo>
                  <a:cubicBezTo>
                    <a:pt x="6282" y="1612"/>
                    <a:pt x="6276" y="1606"/>
                    <a:pt x="6276" y="1598"/>
                  </a:cubicBezTo>
                  <a:cubicBezTo>
                    <a:pt x="6276" y="1596"/>
                    <a:pt x="6276" y="1588"/>
                    <a:pt x="6278" y="1576"/>
                  </a:cubicBezTo>
                  <a:cubicBezTo>
                    <a:pt x="6281" y="1549"/>
                    <a:pt x="6286" y="1499"/>
                    <a:pt x="6284" y="1478"/>
                  </a:cubicBezTo>
                  <a:lnTo>
                    <a:pt x="6284" y="1469"/>
                  </a:lnTo>
                  <a:lnTo>
                    <a:pt x="6292" y="1469"/>
                  </a:lnTo>
                  <a:cubicBezTo>
                    <a:pt x="6297" y="1469"/>
                    <a:pt x="6303" y="1470"/>
                    <a:pt x="6310" y="1470"/>
                  </a:cubicBezTo>
                  <a:cubicBezTo>
                    <a:pt x="6318" y="1470"/>
                    <a:pt x="6327" y="1471"/>
                    <a:pt x="6335" y="1471"/>
                  </a:cubicBezTo>
                  <a:cubicBezTo>
                    <a:pt x="6362" y="1471"/>
                    <a:pt x="6380" y="1467"/>
                    <a:pt x="6389" y="1460"/>
                  </a:cubicBezTo>
                  <a:lnTo>
                    <a:pt x="6398" y="1453"/>
                  </a:lnTo>
                  <a:lnTo>
                    <a:pt x="6401" y="1464"/>
                  </a:lnTo>
                  <a:cubicBezTo>
                    <a:pt x="6421" y="1527"/>
                    <a:pt x="6439" y="1597"/>
                    <a:pt x="6433" y="1687"/>
                  </a:cubicBezTo>
                  <a:lnTo>
                    <a:pt x="6433" y="1689"/>
                  </a:lnTo>
                  <a:lnTo>
                    <a:pt x="6431" y="1691"/>
                  </a:lnTo>
                  <a:cubicBezTo>
                    <a:pt x="6420" y="1704"/>
                    <a:pt x="6402" y="1711"/>
                    <a:pt x="6378" y="1711"/>
                  </a:cubicBezTo>
                  <a:close/>
                  <a:moveTo>
                    <a:pt x="6259" y="1065"/>
                  </a:moveTo>
                  <a:lnTo>
                    <a:pt x="6259" y="1065"/>
                  </a:lnTo>
                  <a:lnTo>
                    <a:pt x="6256" y="1061"/>
                  </a:lnTo>
                  <a:cubicBezTo>
                    <a:pt x="6256" y="1061"/>
                    <a:pt x="6248" y="1052"/>
                    <a:pt x="6237" y="1052"/>
                  </a:cubicBezTo>
                  <a:lnTo>
                    <a:pt x="6227" y="1052"/>
                  </a:lnTo>
                  <a:lnTo>
                    <a:pt x="6230" y="1042"/>
                  </a:lnTo>
                  <a:cubicBezTo>
                    <a:pt x="6232" y="1036"/>
                    <a:pt x="6229" y="1021"/>
                    <a:pt x="6226" y="1013"/>
                  </a:cubicBezTo>
                  <a:lnTo>
                    <a:pt x="6224" y="1007"/>
                  </a:lnTo>
                  <a:lnTo>
                    <a:pt x="6229" y="1004"/>
                  </a:lnTo>
                  <a:cubicBezTo>
                    <a:pt x="6230" y="1004"/>
                    <a:pt x="6248" y="993"/>
                    <a:pt x="6259" y="984"/>
                  </a:cubicBezTo>
                  <a:lnTo>
                    <a:pt x="6261" y="983"/>
                  </a:lnTo>
                  <a:lnTo>
                    <a:pt x="6263" y="983"/>
                  </a:lnTo>
                  <a:cubicBezTo>
                    <a:pt x="6277" y="983"/>
                    <a:pt x="6296" y="984"/>
                    <a:pt x="6296" y="984"/>
                  </a:cubicBezTo>
                  <a:lnTo>
                    <a:pt x="6306" y="985"/>
                  </a:lnTo>
                  <a:lnTo>
                    <a:pt x="6303" y="994"/>
                  </a:lnTo>
                  <a:cubicBezTo>
                    <a:pt x="6297" y="1012"/>
                    <a:pt x="6293" y="1038"/>
                    <a:pt x="6293" y="1053"/>
                  </a:cubicBezTo>
                  <a:lnTo>
                    <a:pt x="6293" y="1059"/>
                  </a:lnTo>
                  <a:lnTo>
                    <a:pt x="6287" y="1060"/>
                  </a:lnTo>
                  <a:lnTo>
                    <a:pt x="6263" y="1064"/>
                  </a:lnTo>
                  <a:lnTo>
                    <a:pt x="6259" y="1065"/>
                  </a:lnTo>
                  <a:close/>
                  <a:moveTo>
                    <a:pt x="6315" y="8586"/>
                  </a:moveTo>
                  <a:lnTo>
                    <a:pt x="6018" y="8586"/>
                  </a:lnTo>
                  <a:cubicBezTo>
                    <a:pt x="6011" y="8578"/>
                    <a:pt x="6002" y="8570"/>
                    <a:pt x="5992" y="8563"/>
                  </a:cubicBezTo>
                  <a:cubicBezTo>
                    <a:pt x="5986" y="8558"/>
                    <a:pt x="5981" y="8553"/>
                    <a:pt x="5976" y="8548"/>
                  </a:cubicBezTo>
                  <a:lnTo>
                    <a:pt x="6358" y="8548"/>
                  </a:lnTo>
                  <a:cubicBezTo>
                    <a:pt x="6354" y="8552"/>
                    <a:pt x="6350" y="8556"/>
                    <a:pt x="6346" y="8560"/>
                  </a:cubicBezTo>
                  <a:cubicBezTo>
                    <a:pt x="6333" y="8568"/>
                    <a:pt x="6323" y="8577"/>
                    <a:pt x="6315" y="8586"/>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sp>
          <p:nvSpPr>
            <p:cNvPr id="56" name="Linien">
              <a:extLst>
                <a:ext uri="{FF2B5EF4-FFF2-40B4-BE49-F238E27FC236}">
                  <a16:creationId xmlns:a16="http://schemas.microsoft.com/office/drawing/2014/main" id="{B0D2A84D-FA8B-8243-AFF2-1AA693CB60D8}"/>
                </a:ext>
              </a:extLst>
            </p:cNvPr>
            <p:cNvSpPr>
              <a:spLocks noEditPoints="1"/>
            </p:cNvSpPr>
            <p:nvPr/>
          </p:nvSpPr>
          <p:spPr bwMode="auto">
            <a:xfrm>
              <a:off x="4472" y="1331"/>
              <a:ext cx="953" cy="2057"/>
            </a:xfrm>
            <a:custGeom>
              <a:avLst/>
              <a:gdLst>
                <a:gd name="T0" fmla="*/ 2201 w 4200"/>
                <a:gd name="T1" fmla="*/ 19 h 9073"/>
                <a:gd name="T2" fmla="*/ 2000 w 4200"/>
                <a:gd name="T3" fmla="*/ 48 h 9073"/>
                <a:gd name="T4" fmla="*/ 104 w 4200"/>
                <a:gd name="T5" fmla="*/ 3877 h 9073"/>
                <a:gd name="T6" fmla="*/ 4068 w 4200"/>
                <a:gd name="T7" fmla="*/ 3933 h 9073"/>
                <a:gd name="T8" fmla="*/ 75 w 4200"/>
                <a:gd name="T9" fmla="*/ 3877 h 9073"/>
                <a:gd name="T10" fmla="*/ 4123 w 4200"/>
                <a:gd name="T11" fmla="*/ 4076 h 9073"/>
                <a:gd name="T12" fmla="*/ 4079 w 4200"/>
                <a:gd name="T13" fmla="*/ 4185 h 9073"/>
                <a:gd name="T14" fmla="*/ 122 w 4200"/>
                <a:gd name="T15" fmla="*/ 4185 h 9073"/>
                <a:gd name="T16" fmla="*/ 1985 w 4200"/>
                <a:gd name="T17" fmla="*/ 629 h 9073"/>
                <a:gd name="T18" fmla="*/ 2220 w 4200"/>
                <a:gd name="T19" fmla="*/ 624 h 9073"/>
                <a:gd name="T20" fmla="*/ 2176 w 4200"/>
                <a:gd name="T21" fmla="*/ 719 h 9073"/>
                <a:gd name="T22" fmla="*/ 2016 w 4200"/>
                <a:gd name="T23" fmla="*/ 691 h 9073"/>
                <a:gd name="T24" fmla="*/ 2206 w 4200"/>
                <a:gd name="T25" fmla="*/ 931 h 9073"/>
                <a:gd name="T26" fmla="*/ 1978 w 4200"/>
                <a:gd name="T27" fmla="*/ 927 h 9073"/>
                <a:gd name="T28" fmla="*/ 2216 w 4200"/>
                <a:gd name="T29" fmla="*/ 928 h 9073"/>
                <a:gd name="T30" fmla="*/ 1885 w 4200"/>
                <a:gd name="T31" fmla="*/ 1108 h 9073"/>
                <a:gd name="T32" fmla="*/ 2330 w 4200"/>
                <a:gd name="T33" fmla="*/ 1106 h 9073"/>
                <a:gd name="T34" fmla="*/ 1854 w 4200"/>
                <a:gd name="T35" fmla="*/ 1327 h 9073"/>
                <a:gd name="T36" fmla="*/ 2309 w 4200"/>
                <a:gd name="T37" fmla="*/ 1341 h 9073"/>
                <a:gd name="T38" fmla="*/ 779 w 4200"/>
                <a:gd name="T39" fmla="*/ 2424 h 9073"/>
                <a:gd name="T40" fmla="*/ 3424 w 4200"/>
                <a:gd name="T41" fmla="*/ 2394 h 9073"/>
                <a:gd name="T42" fmla="*/ 786 w 4200"/>
                <a:gd name="T43" fmla="*/ 2422 h 9073"/>
                <a:gd name="T44" fmla="*/ 3613 w 4200"/>
                <a:gd name="T45" fmla="*/ 3010 h 9073"/>
                <a:gd name="T46" fmla="*/ 588 w 4200"/>
                <a:gd name="T47" fmla="*/ 3010 h 9073"/>
                <a:gd name="T48" fmla="*/ 2100 w 4200"/>
                <a:gd name="T49" fmla="*/ 2398 h 9073"/>
                <a:gd name="T50" fmla="*/ 3462 w 4200"/>
                <a:gd name="T51" fmla="*/ 3174 h 9073"/>
                <a:gd name="T52" fmla="*/ 743 w 4200"/>
                <a:gd name="T53" fmla="*/ 3173 h 9073"/>
                <a:gd name="T54" fmla="*/ 2100 w 4200"/>
                <a:gd name="T55" fmla="*/ 2952 h 9073"/>
                <a:gd name="T56" fmla="*/ 126 w 4200"/>
                <a:gd name="T57" fmla="*/ 8115 h 9073"/>
                <a:gd name="T58" fmla="*/ 1122 w 4200"/>
                <a:gd name="T59" fmla="*/ 7573 h 9073"/>
                <a:gd name="T60" fmla="*/ 1131 w 4200"/>
                <a:gd name="T61" fmla="*/ 7543 h 9073"/>
                <a:gd name="T62" fmla="*/ 2858 w 4200"/>
                <a:gd name="T63" fmla="*/ 7387 h 9073"/>
                <a:gd name="T64" fmla="*/ 3843 w 4200"/>
                <a:gd name="T65" fmla="*/ 7789 h 9073"/>
                <a:gd name="T66" fmla="*/ 4085 w 4200"/>
                <a:gd name="T67" fmla="*/ 8091 h 9073"/>
                <a:gd name="T68" fmla="*/ 3089 w 4200"/>
                <a:gd name="T69" fmla="*/ 7706 h 9073"/>
                <a:gd name="T70" fmla="*/ 2100 w 4200"/>
                <a:gd name="T71" fmla="*/ 7035 h 9073"/>
                <a:gd name="T72" fmla="*/ 1112 w 4200"/>
                <a:gd name="T73" fmla="*/ 7706 h 9073"/>
                <a:gd name="T74" fmla="*/ 2098 w 4200"/>
                <a:gd name="T75" fmla="*/ 7662 h 9073"/>
                <a:gd name="T76" fmla="*/ 2098 w 4200"/>
                <a:gd name="T77" fmla="*/ 7662 h 9073"/>
                <a:gd name="T78" fmla="*/ 1764 w 4200"/>
                <a:gd name="T79" fmla="*/ 7953 h 9073"/>
                <a:gd name="T80" fmla="*/ 4186 w 4200"/>
                <a:gd name="T81" fmla="*/ 8397 h 9073"/>
                <a:gd name="T82" fmla="*/ 3011 w 4200"/>
                <a:gd name="T83" fmla="*/ 7554 h 9073"/>
                <a:gd name="T84" fmla="*/ 1459 w 4200"/>
                <a:gd name="T85" fmla="*/ 7547 h 9073"/>
                <a:gd name="T86" fmla="*/ 1093 w 4200"/>
                <a:gd name="T87" fmla="*/ 7846 h 9073"/>
                <a:gd name="T88" fmla="*/ 1081 w 4200"/>
                <a:gd name="T89" fmla="*/ 7818 h 9073"/>
                <a:gd name="T90" fmla="*/ 2762 w 4200"/>
                <a:gd name="T91" fmla="*/ 7525 h 9073"/>
                <a:gd name="T92" fmla="*/ 4186 w 4200"/>
                <a:gd name="T93" fmla="*/ 8397 h 9073"/>
                <a:gd name="T94" fmla="*/ 2713 w 4200"/>
                <a:gd name="T95" fmla="*/ 7958 h 9073"/>
                <a:gd name="T96" fmla="*/ 2102 w 4200"/>
                <a:gd name="T97" fmla="*/ 8540 h 9073"/>
                <a:gd name="T98" fmla="*/ 2831 w 4200"/>
                <a:gd name="T99" fmla="*/ 7809 h 9073"/>
                <a:gd name="T100" fmla="*/ 1462 w 4200"/>
                <a:gd name="T101" fmla="*/ 7958 h 9073"/>
                <a:gd name="T102" fmla="*/ 913 w 4200"/>
                <a:gd name="T103" fmla="*/ 9067 h 9073"/>
                <a:gd name="T104" fmla="*/ 701 w 4200"/>
                <a:gd name="T105" fmla="*/ 8759 h 9073"/>
                <a:gd name="T106" fmla="*/ 179 w 4200"/>
                <a:gd name="T107" fmla="*/ 8657 h 9073"/>
                <a:gd name="T108" fmla="*/ 1321 w 4200"/>
                <a:gd name="T109" fmla="*/ 7775 h 9073"/>
                <a:gd name="T110" fmla="*/ 2878 w 4200"/>
                <a:gd name="T111" fmla="*/ 7780 h 9073"/>
                <a:gd name="T112" fmla="*/ 4021 w 4200"/>
                <a:gd name="T113" fmla="*/ 8656 h 9073"/>
                <a:gd name="T114" fmla="*/ 3498 w 4200"/>
                <a:gd name="T115" fmla="*/ 8760 h 9073"/>
                <a:gd name="T116" fmla="*/ 3286 w 4200"/>
                <a:gd name="T117" fmla="*/ 9067 h 9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200" h="9073">
                  <a:moveTo>
                    <a:pt x="2000" y="48"/>
                  </a:moveTo>
                  <a:cubicBezTo>
                    <a:pt x="1994" y="48"/>
                    <a:pt x="1988" y="44"/>
                    <a:pt x="1986" y="38"/>
                  </a:cubicBezTo>
                  <a:cubicBezTo>
                    <a:pt x="1984" y="30"/>
                    <a:pt x="1988" y="22"/>
                    <a:pt x="1996" y="19"/>
                  </a:cubicBezTo>
                  <a:cubicBezTo>
                    <a:pt x="2045" y="3"/>
                    <a:pt x="2155" y="0"/>
                    <a:pt x="2201" y="19"/>
                  </a:cubicBezTo>
                  <a:cubicBezTo>
                    <a:pt x="2208" y="22"/>
                    <a:pt x="2211" y="30"/>
                    <a:pt x="2208" y="38"/>
                  </a:cubicBezTo>
                  <a:cubicBezTo>
                    <a:pt x="2205" y="45"/>
                    <a:pt x="2197" y="48"/>
                    <a:pt x="2190" y="45"/>
                  </a:cubicBezTo>
                  <a:cubicBezTo>
                    <a:pt x="2152" y="30"/>
                    <a:pt x="2047" y="33"/>
                    <a:pt x="2004" y="47"/>
                  </a:cubicBezTo>
                  <a:cubicBezTo>
                    <a:pt x="2003" y="47"/>
                    <a:pt x="2001" y="48"/>
                    <a:pt x="2000" y="48"/>
                  </a:cubicBezTo>
                  <a:close/>
                  <a:moveTo>
                    <a:pt x="4096" y="3985"/>
                  </a:moveTo>
                  <a:lnTo>
                    <a:pt x="4096" y="3877"/>
                  </a:lnTo>
                  <a:cubicBezTo>
                    <a:pt x="4096" y="3684"/>
                    <a:pt x="3522" y="3221"/>
                    <a:pt x="2100" y="3221"/>
                  </a:cubicBezTo>
                  <a:cubicBezTo>
                    <a:pt x="679" y="3221"/>
                    <a:pt x="104" y="3684"/>
                    <a:pt x="104" y="3877"/>
                  </a:cubicBezTo>
                  <a:lnTo>
                    <a:pt x="104" y="3985"/>
                  </a:lnTo>
                  <a:cubicBezTo>
                    <a:pt x="112" y="3968"/>
                    <a:pt x="121" y="3951"/>
                    <a:pt x="132" y="3933"/>
                  </a:cubicBezTo>
                  <a:cubicBezTo>
                    <a:pt x="317" y="3639"/>
                    <a:pt x="931" y="3324"/>
                    <a:pt x="2100" y="3324"/>
                  </a:cubicBezTo>
                  <a:cubicBezTo>
                    <a:pt x="3270" y="3324"/>
                    <a:pt x="3884" y="3639"/>
                    <a:pt x="4068" y="3933"/>
                  </a:cubicBezTo>
                  <a:cubicBezTo>
                    <a:pt x="4079" y="3951"/>
                    <a:pt x="4089" y="3968"/>
                    <a:pt x="4096" y="3985"/>
                  </a:cubicBezTo>
                  <a:close/>
                  <a:moveTo>
                    <a:pt x="78" y="4076"/>
                  </a:moveTo>
                  <a:cubicBezTo>
                    <a:pt x="76" y="4074"/>
                    <a:pt x="75" y="4071"/>
                    <a:pt x="75" y="4068"/>
                  </a:cubicBezTo>
                  <a:lnTo>
                    <a:pt x="75" y="3877"/>
                  </a:lnTo>
                  <a:cubicBezTo>
                    <a:pt x="75" y="3646"/>
                    <a:pt x="687" y="3192"/>
                    <a:pt x="2100" y="3192"/>
                  </a:cubicBezTo>
                  <a:cubicBezTo>
                    <a:pt x="3514" y="3192"/>
                    <a:pt x="4125" y="3646"/>
                    <a:pt x="4125" y="3877"/>
                  </a:cubicBezTo>
                  <a:lnTo>
                    <a:pt x="4125" y="4068"/>
                  </a:lnTo>
                  <a:cubicBezTo>
                    <a:pt x="4125" y="4071"/>
                    <a:pt x="4124" y="4074"/>
                    <a:pt x="4123" y="4076"/>
                  </a:cubicBezTo>
                  <a:cubicBezTo>
                    <a:pt x="4128" y="4120"/>
                    <a:pt x="4122" y="4161"/>
                    <a:pt x="4105" y="4198"/>
                  </a:cubicBezTo>
                  <a:cubicBezTo>
                    <a:pt x="4102" y="4203"/>
                    <a:pt x="4097" y="4206"/>
                    <a:pt x="4092" y="4206"/>
                  </a:cubicBezTo>
                  <a:cubicBezTo>
                    <a:pt x="4089" y="4206"/>
                    <a:pt x="4087" y="4205"/>
                    <a:pt x="4085" y="4204"/>
                  </a:cubicBezTo>
                  <a:cubicBezTo>
                    <a:pt x="4078" y="4201"/>
                    <a:pt x="4075" y="4192"/>
                    <a:pt x="4079" y="4185"/>
                  </a:cubicBezTo>
                  <a:cubicBezTo>
                    <a:pt x="4110" y="4119"/>
                    <a:pt x="4098" y="4035"/>
                    <a:pt x="4044" y="3949"/>
                  </a:cubicBezTo>
                  <a:cubicBezTo>
                    <a:pt x="3872" y="3674"/>
                    <a:pt x="3260" y="3353"/>
                    <a:pt x="2100" y="3353"/>
                  </a:cubicBezTo>
                  <a:cubicBezTo>
                    <a:pt x="941" y="3353"/>
                    <a:pt x="329" y="3674"/>
                    <a:pt x="157" y="3949"/>
                  </a:cubicBezTo>
                  <a:cubicBezTo>
                    <a:pt x="103" y="4035"/>
                    <a:pt x="90" y="4119"/>
                    <a:pt x="122" y="4185"/>
                  </a:cubicBezTo>
                  <a:cubicBezTo>
                    <a:pt x="126" y="4192"/>
                    <a:pt x="123" y="4201"/>
                    <a:pt x="115" y="4204"/>
                  </a:cubicBezTo>
                  <a:cubicBezTo>
                    <a:pt x="108" y="4208"/>
                    <a:pt x="100" y="4205"/>
                    <a:pt x="96" y="4198"/>
                  </a:cubicBezTo>
                  <a:cubicBezTo>
                    <a:pt x="78" y="4161"/>
                    <a:pt x="72" y="4120"/>
                    <a:pt x="78" y="4076"/>
                  </a:cubicBezTo>
                  <a:close/>
                  <a:moveTo>
                    <a:pt x="1985" y="629"/>
                  </a:moveTo>
                  <a:cubicBezTo>
                    <a:pt x="1981" y="629"/>
                    <a:pt x="1978" y="627"/>
                    <a:pt x="1975" y="624"/>
                  </a:cubicBezTo>
                  <a:cubicBezTo>
                    <a:pt x="1969" y="619"/>
                    <a:pt x="1969" y="610"/>
                    <a:pt x="1975" y="604"/>
                  </a:cubicBezTo>
                  <a:cubicBezTo>
                    <a:pt x="2022" y="559"/>
                    <a:pt x="2173" y="559"/>
                    <a:pt x="2220" y="604"/>
                  </a:cubicBezTo>
                  <a:cubicBezTo>
                    <a:pt x="2226" y="610"/>
                    <a:pt x="2226" y="619"/>
                    <a:pt x="2220" y="624"/>
                  </a:cubicBezTo>
                  <a:cubicBezTo>
                    <a:pt x="2215" y="630"/>
                    <a:pt x="2206" y="630"/>
                    <a:pt x="2200" y="625"/>
                  </a:cubicBezTo>
                  <a:cubicBezTo>
                    <a:pt x="2164" y="590"/>
                    <a:pt x="2031" y="590"/>
                    <a:pt x="1995" y="625"/>
                  </a:cubicBezTo>
                  <a:cubicBezTo>
                    <a:pt x="1992" y="627"/>
                    <a:pt x="1989" y="629"/>
                    <a:pt x="1985" y="629"/>
                  </a:cubicBezTo>
                  <a:close/>
                  <a:moveTo>
                    <a:pt x="2176" y="719"/>
                  </a:moveTo>
                  <a:cubicBezTo>
                    <a:pt x="2173" y="719"/>
                    <a:pt x="2169" y="717"/>
                    <a:pt x="2166" y="715"/>
                  </a:cubicBezTo>
                  <a:cubicBezTo>
                    <a:pt x="2148" y="697"/>
                    <a:pt x="2057" y="692"/>
                    <a:pt x="2036" y="712"/>
                  </a:cubicBezTo>
                  <a:cubicBezTo>
                    <a:pt x="2030" y="718"/>
                    <a:pt x="2021" y="718"/>
                    <a:pt x="2016" y="712"/>
                  </a:cubicBezTo>
                  <a:cubicBezTo>
                    <a:pt x="2010" y="706"/>
                    <a:pt x="2010" y="697"/>
                    <a:pt x="2016" y="691"/>
                  </a:cubicBezTo>
                  <a:cubicBezTo>
                    <a:pt x="2048" y="661"/>
                    <a:pt x="2158" y="667"/>
                    <a:pt x="2186" y="694"/>
                  </a:cubicBezTo>
                  <a:cubicBezTo>
                    <a:pt x="2192" y="700"/>
                    <a:pt x="2192" y="709"/>
                    <a:pt x="2187" y="714"/>
                  </a:cubicBezTo>
                  <a:cubicBezTo>
                    <a:pt x="2184" y="717"/>
                    <a:pt x="2180" y="719"/>
                    <a:pt x="2176" y="719"/>
                  </a:cubicBezTo>
                  <a:close/>
                  <a:moveTo>
                    <a:pt x="2206" y="931"/>
                  </a:moveTo>
                  <a:cubicBezTo>
                    <a:pt x="2202" y="931"/>
                    <a:pt x="2198" y="930"/>
                    <a:pt x="2196" y="926"/>
                  </a:cubicBezTo>
                  <a:cubicBezTo>
                    <a:pt x="2185" y="914"/>
                    <a:pt x="2153" y="906"/>
                    <a:pt x="2113" y="904"/>
                  </a:cubicBezTo>
                  <a:cubicBezTo>
                    <a:pt x="2063" y="902"/>
                    <a:pt x="2015" y="912"/>
                    <a:pt x="1999" y="927"/>
                  </a:cubicBezTo>
                  <a:cubicBezTo>
                    <a:pt x="1993" y="933"/>
                    <a:pt x="1984" y="933"/>
                    <a:pt x="1978" y="927"/>
                  </a:cubicBezTo>
                  <a:cubicBezTo>
                    <a:pt x="1973" y="921"/>
                    <a:pt x="1973" y="912"/>
                    <a:pt x="1979" y="907"/>
                  </a:cubicBezTo>
                  <a:cubicBezTo>
                    <a:pt x="2006" y="880"/>
                    <a:pt x="2069" y="873"/>
                    <a:pt x="2114" y="875"/>
                  </a:cubicBezTo>
                  <a:cubicBezTo>
                    <a:pt x="2138" y="876"/>
                    <a:pt x="2194" y="881"/>
                    <a:pt x="2217" y="907"/>
                  </a:cubicBezTo>
                  <a:cubicBezTo>
                    <a:pt x="2223" y="913"/>
                    <a:pt x="2222" y="922"/>
                    <a:pt x="2216" y="928"/>
                  </a:cubicBezTo>
                  <a:cubicBezTo>
                    <a:pt x="2213" y="930"/>
                    <a:pt x="2210" y="931"/>
                    <a:pt x="2206" y="931"/>
                  </a:cubicBezTo>
                  <a:close/>
                  <a:moveTo>
                    <a:pt x="2319" y="1111"/>
                  </a:moveTo>
                  <a:cubicBezTo>
                    <a:pt x="2316" y="1111"/>
                    <a:pt x="2313" y="1110"/>
                    <a:pt x="2310" y="1108"/>
                  </a:cubicBezTo>
                  <a:cubicBezTo>
                    <a:pt x="2239" y="1054"/>
                    <a:pt x="1957" y="1054"/>
                    <a:pt x="1885" y="1108"/>
                  </a:cubicBezTo>
                  <a:cubicBezTo>
                    <a:pt x="1879" y="1113"/>
                    <a:pt x="1870" y="1112"/>
                    <a:pt x="1865" y="1106"/>
                  </a:cubicBezTo>
                  <a:cubicBezTo>
                    <a:pt x="1860" y="1099"/>
                    <a:pt x="1861" y="1090"/>
                    <a:pt x="1868" y="1085"/>
                  </a:cubicBezTo>
                  <a:cubicBezTo>
                    <a:pt x="1950" y="1023"/>
                    <a:pt x="2246" y="1023"/>
                    <a:pt x="2328" y="1085"/>
                  </a:cubicBezTo>
                  <a:cubicBezTo>
                    <a:pt x="2334" y="1090"/>
                    <a:pt x="2335" y="1099"/>
                    <a:pt x="2330" y="1106"/>
                  </a:cubicBezTo>
                  <a:cubicBezTo>
                    <a:pt x="2327" y="1109"/>
                    <a:pt x="2323" y="1111"/>
                    <a:pt x="2319" y="1111"/>
                  </a:cubicBezTo>
                  <a:close/>
                  <a:moveTo>
                    <a:pt x="1865" y="1351"/>
                  </a:moveTo>
                  <a:cubicBezTo>
                    <a:pt x="1861" y="1351"/>
                    <a:pt x="1858" y="1350"/>
                    <a:pt x="1855" y="1348"/>
                  </a:cubicBezTo>
                  <a:cubicBezTo>
                    <a:pt x="1849" y="1342"/>
                    <a:pt x="1849" y="1333"/>
                    <a:pt x="1854" y="1327"/>
                  </a:cubicBezTo>
                  <a:cubicBezTo>
                    <a:pt x="1900" y="1277"/>
                    <a:pt x="2020" y="1258"/>
                    <a:pt x="2119" y="1260"/>
                  </a:cubicBezTo>
                  <a:cubicBezTo>
                    <a:pt x="2221" y="1262"/>
                    <a:pt x="2300" y="1285"/>
                    <a:pt x="2332" y="1323"/>
                  </a:cubicBezTo>
                  <a:cubicBezTo>
                    <a:pt x="2337" y="1329"/>
                    <a:pt x="2336" y="1338"/>
                    <a:pt x="2330" y="1343"/>
                  </a:cubicBezTo>
                  <a:cubicBezTo>
                    <a:pt x="2324" y="1348"/>
                    <a:pt x="2314" y="1347"/>
                    <a:pt x="2309" y="1341"/>
                  </a:cubicBezTo>
                  <a:cubicBezTo>
                    <a:pt x="2284" y="1311"/>
                    <a:pt x="2211" y="1290"/>
                    <a:pt x="2119" y="1288"/>
                  </a:cubicBezTo>
                  <a:cubicBezTo>
                    <a:pt x="2009" y="1286"/>
                    <a:pt x="1909" y="1310"/>
                    <a:pt x="1876" y="1347"/>
                  </a:cubicBezTo>
                  <a:cubicBezTo>
                    <a:pt x="1873" y="1350"/>
                    <a:pt x="1869" y="1351"/>
                    <a:pt x="1865" y="1351"/>
                  </a:cubicBezTo>
                  <a:close/>
                  <a:moveTo>
                    <a:pt x="779" y="2424"/>
                  </a:moveTo>
                  <a:cubicBezTo>
                    <a:pt x="774" y="2424"/>
                    <a:pt x="769" y="2422"/>
                    <a:pt x="766" y="2417"/>
                  </a:cubicBezTo>
                  <a:cubicBezTo>
                    <a:pt x="762" y="2410"/>
                    <a:pt x="765" y="2401"/>
                    <a:pt x="772" y="2397"/>
                  </a:cubicBezTo>
                  <a:cubicBezTo>
                    <a:pt x="1053" y="2237"/>
                    <a:pt x="1549" y="2141"/>
                    <a:pt x="2100" y="2141"/>
                  </a:cubicBezTo>
                  <a:cubicBezTo>
                    <a:pt x="2651" y="2141"/>
                    <a:pt x="3145" y="2236"/>
                    <a:pt x="3424" y="2394"/>
                  </a:cubicBezTo>
                  <a:cubicBezTo>
                    <a:pt x="3431" y="2398"/>
                    <a:pt x="3433" y="2407"/>
                    <a:pt x="3429" y="2414"/>
                  </a:cubicBezTo>
                  <a:cubicBezTo>
                    <a:pt x="3425" y="2421"/>
                    <a:pt x="3416" y="2423"/>
                    <a:pt x="3410" y="2420"/>
                  </a:cubicBezTo>
                  <a:cubicBezTo>
                    <a:pt x="3135" y="2263"/>
                    <a:pt x="2646" y="2170"/>
                    <a:pt x="2100" y="2170"/>
                  </a:cubicBezTo>
                  <a:cubicBezTo>
                    <a:pt x="1554" y="2170"/>
                    <a:pt x="1063" y="2264"/>
                    <a:pt x="786" y="2422"/>
                  </a:cubicBezTo>
                  <a:cubicBezTo>
                    <a:pt x="784" y="2424"/>
                    <a:pt x="781" y="2424"/>
                    <a:pt x="779" y="2424"/>
                  </a:cubicBezTo>
                  <a:close/>
                  <a:moveTo>
                    <a:pt x="3626" y="3030"/>
                  </a:moveTo>
                  <a:cubicBezTo>
                    <a:pt x="3624" y="3030"/>
                    <a:pt x="3623" y="3030"/>
                    <a:pt x="3621" y="3029"/>
                  </a:cubicBezTo>
                  <a:cubicBezTo>
                    <a:pt x="3613" y="3026"/>
                    <a:pt x="3610" y="3018"/>
                    <a:pt x="3613" y="3010"/>
                  </a:cubicBezTo>
                  <a:cubicBezTo>
                    <a:pt x="3629" y="2968"/>
                    <a:pt x="3619" y="2921"/>
                    <a:pt x="3583" y="2870"/>
                  </a:cubicBezTo>
                  <a:cubicBezTo>
                    <a:pt x="3432" y="2650"/>
                    <a:pt x="2874" y="2427"/>
                    <a:pt x="2100" y="2427"/>
                  </a:cubicBezTo>
                  <a:cubicBezTo>
                    <a:pt x="1327" y="2427"/>
                    <a:pt x="769" y="2650"/>
                    <a:pt x="617" y="2870"/>
                  </a:cubicBezTo>
                  <a:cubicBezTo>
                    <a:pt x="582" y="2921"/>
                    <a:pt x="572" y="2968"/>
                    <a:pt x="588" y="3010"/>
                  </a:cubicBezTo>
                  <a:cubicBezTo>
                    <a:pt x="591" y="3018"/>
                    <a:pt x="587" y="3026"/>
                    <a:pt x="580" y="3029"/>
                  </a:cubicBezTo>
                  <a:cubicBezTo>
                    <a:pt x="572" y="3032"/>
                    <a:pt x="564" y="3028"/>
                    <a:pt x="561" y="3021"/>
                  </a:cubicBezTo>
                  <a:cubicBezTo>
                    <a:pt x="542" y="2970"/>
                    <a:pt x="553" y="2912"/>
                    <a:pt x="594" y="2853"/>
                  </a:cubicBezTo>
                  <a:cubicBezTo>
                    <a:pt x="750" y="2627"/>
                    <a:pt x="1317" y="2398"/>
                    <a:pt x="2100" y="2398"/>
                  </a:cubicBezTo>
                  <a:cubicBezTo>
                    <a:pt x="2884" y="2398"/>
                    <a:pt x="3451" y="2627"/>
                    <a:pt x="3607" y="2853"/>
                  </a:cubicBezTo>
                  <a:cubicBezTo>
                    <a:pt x="3648" y="2912"/>
                    <a:pt x="3659" y="2970"/>
                    <a:pt x="3639" y="3021"/>
                  </a:cubicBezTo>
                  <a:cubicBezTo>
                    <a:pt x="3637" y="3026"/>
                    <a:pt x="3632" y="3030"/>
                    <a:pt x="3626" y="3030"/>
                  </a:cubicBezTo>
                  <a:close/>
                  <a:moveTo>
                    <a:pt x="3462" y="3174"/>
                  </a:moveTo>
                  <a:cubicBezTo>
                    <a:pt x="3461" y="3174"/>
                    <a:pt x="3459" y="3174"/>
                    <a:pt x="3458" y="3173"/>
                  </a:cubicBezTo>
                  <a:cubicBezTo>
                    <a:pt x="3006" y="3044"/>
                    <a:pt x="2562" y="2981"/>
                    <a:pt x="2100" y="2981"/>
                  </a:cubicBezTo>
                  <a:lnTo>
                    <a:pt x="2094" y="2981"/>
                  </a:lnTo>
                  <a:cubicBezTo>
                    <a:pt x="1637" y="2981"/>
                    <a:pt x="1195" y="3044"/>
                    <a:pt x="743" y="3173"/>
                  </a:cubicBezTo>
                  <a:cubicBezTo>
                    <a:pt x="735" y="3175"/>
                    <a:pt x="727" y="3171"/>
                    <a:pt x="725" y="3163"/>
                  </a:cubicBezTo>
                  <a:cubicBezTo>
                    <a:pt x="723" y="3156"/>
                    <a:pt x="727" y="3148"/>
                    <a:pt x="735" y="3146"/>
                  </a:cubicBezTo>
                  <a:cubicBezTo>
                    <a:pt x="1189" y="3016"/>
                    <a:pt x="1634" y="2952"/>
                    <a:pt x="2094" y="2952"/>
                  </a:cubicBezTo>
                  <a:lnTo>
                    <a:pt x="2100" y="2952"/>
                  </a:lnTo>
                  <a:cubicBezTo>
                    <a:pt x="2565" y="2952"/>
                    <a:pt x="3011" y="3016"/>
                    <a:pt x="3466" y="3146"/>
                  </a:cubicBezTo>
                  <a:cubicBezTo>
                    <a:pt x="3474" y="3148"/>
                    <a:pt x="3478" y="3156"/>
                    <a:pt x="3476" y="3163"/>
                  </a:cubicBezTo>
                  <a:cubicBezTo>
                    <a:pt x="3474" y="3170"/>
                    <a:pt x="3468" y="3174"/>
                    <a:pt x="3462" y="3174"/>
                  </a:cubicBezTo>
                  <a:close/>
                  <a:moveTo>
                    <a:pt x="126" y="8115"/>
                  </a:moveTo>
                  <a:cubicBezTo>
                    <a:pt x="122" y="8115"/>
                    <a:pt x="118" y="8114"/>
                    <a:pt x="116" y="8111"/>
                  </a:cubicBezTo>
                  <a:cubicBezTo>
                    <a:pt x="110" y="8105"/>
                    <a:pt x="110" y="8096"/>
                    <a:pt x="116" y="8091"/>
                  </a:cubicBezTo>
                  <a:cubicBezTo>
                    <a:pt x="322" y="7894"/>
                    <a:pt x="640" y="7760"/>
                    <a:pt x="1090" y="7681"/>
                  </a:cubicBezTo>
                  <a:lnTo>
                    <a:pt x="1122" y="7573"/>
                  </a:lnTo>
                  <a:cubicBezTo>
                    <a:pt x="998" y="7586"/>
                    <a:pt x="652" y="7648"/>
                    <a:pt x="378" y="7788"/>
                  </a:cubicBezTo>
                  <a:cubicBezTo>
                    <a:pt x="371" y="7792"/>
                    <a:pt x="362" y="7789"/>
                    <a:pt x="359" y="7782"/>
                  </a:cubicBezTo>
                  <a:cubicBezTo>
                    <a:pt x="355" y="7775"/>
                    <a:pt x="358" y="7766"/>
                    <a:pt x="365" y="7762"/>
                  </a:cubicBezTo>
                  <a:cubicBezTo>
                    <a:pt x="652" y="7615"/>
                    <a:pt x="1016" y="7554"/>
                    <a:pt x="1131" y="7543"/>
                  </a:cubicBezTo>
                  <a:lnTo>
                    <a:pt x="1177" y="7387"/>
                  </a:lnTo>
                  <a:lnTo>
                    <a:pt x="1343" y="7387"/>
                  </a:lnTo>
                  <a:cubicBezTo>
                    <a:pt x="1380" y="7337"/>
                    <a:pt x="1637" y="7006"/>
                    <a:pt x="2100" y="7006"/>
                  </a:cubicBezTo>
                  <a:cubicBezTo>
                    <a:pt x="2564" y="7006"/>
                    <a:pt x="2821" y="7337"/>
                    <a:pt x="2858" y="7387"/>
                  </a:cubicBezTo>
                  <a:lnTo>
                    <a:pt x="3024" y="7387"/>
                  </a:lnTo>
                  <a:lnTo>
                    <a:pt x="3070" y="7543"/>
                  </a:lnTo>
                  <a:cubicBezTo>
                    <a:pt x="3186" y="7555"/>
                    <a:pt x="3550" y="7618"/>
                    <a:pt x="3837" y="7769"/>
                  </a:cubicBezTo>
                  <a:cubicBezTo>
                    <a:pt x="3844" y="7773"/>
                    <a:pt x="3847" y="7782"/>
                    <a:pt x="3843" y="7789"/>
                  </a:cubicBezTo>
                  <a:cubicBezTo>
                    <a:pt x="3839" y="7796"/>
                    <a:pt x="3831" y="7799"/>
                    <a:pt x="3824" y="7795"/>
                  </a:cubicBezTo>
                  <a:cubicBezTo>
                    <a:pt x="3550" y="7650"/>
                    <a:pt x="3204" y="7587"/>
                    <a:pt x="3079" y="7573"/>
                  </a:cubicBezTo>
                  <a:lnTo>
                    <a:pt x="3111" y="7681"/>
                  </a:lnTo>
                  <a:cubicBezTo>
                    <a:pt x="3560" y="7760"/>
                    <a:pt x="3879" y="7894"/>
                    <a:pt x="4085" y="8091"/>
                  </a:cubicBezTo>
                  <a:cubicBezTo>
                    <a:pt x="4090" y="8096"/>
                    <a:pt x="4091" y="8105"/>
                    <a:pt x="4085" y="8111"/>
                  </a:cubicBezTo>
                  <a:cubicBezTo>
                    <a:pt x="4080" y="8117"/>
                    <a:pt x="4071" y="8117"/>
                    <a:pt x="4065" y="8111"/>
                  </a:cubicBezTo>
                  <a:cubicBezTo>
                    <a:pt x="3865" y="7920"/>
                    <a:pt x="3539" y="7784"/>
                    <a:pt x="3097" y="7708"/>
                  </a:cubicBezTo>
                  <a:lnTo>
                    <a:pt x="3089" y="7706"/>
                  </a:lnTo>
                  <a:lnTo>
                    <a:pt x="3002" y="7416"/>
                  </a:lnTo>
                  <a:lnTo>
                    <a:pt x="2842" y="7416"/>
                  </a:lnTo>
                  <a:lnTo>
                    <a:pt x="2838" y="7410"/>
                  </a:lnTo>
                  <a:cubicBezTo>
                    <a:pt x="2836" y="7406"/>
                    <a:pt x="2584" y="7035"/>
                    <a:pt x="2100" y="7035"/>
                  </a:cubicBezTo>
                  <a:cubicBezTo>
                    <a:pt x="1617" y="7035"/>
                    <a:pt x="1365" y="7406"/>
                    <a:pt x="1363" y="7410"/>
                  </a:cubicBezTo>
                  <a:lnTo>
                    <a:pt x="1358" y="7416"/>
                  </a:lnTo>
                  <a:lnTo>
                    <a:pt x="1198" y="7416"/>
                  </a:lnTo>
                  <a:lnTo>
                    <a:pt x="1112" y="7706"/>
                  </a:lnTo>
                  <a:lnTo>
                    <a:pt x="1103" y="7708"/>
                  </a:lnTo>
                  <a:cubicBezTo>
                    <a:pt x="662" y="7784"/>
                    <a:pt x="336" y="7920"/>
                    <a:pt x="136" y="8111"/>
                  </a:cubicBezTo>
                  <a:cubicBezTo>
                    <a:pt x="133" y="8114"/>
                    <a:pt x="130" y="8115"/>
                    <a:pt x="126" y="8115"/>
                  </a:cubicBezTo>
                  <a:close/>
                  <a:moveTo>
                    <a:pt x="2098" y="7662"/>
                  </a:moveTo>
                  <a:cubicBezTo>
                    <a:pt x="1929" y="7662"/>
                    <a:pt x="1793" y="7793"/>
                    <a:pt x="1793" y="7953"/>
                  </a:cubicBezTo>
                  <a:cubicBezTo>
                    <a:pt x="1793" y="8114"/>
                    <a:pt x="1929" y="8244"/>
                    <a:pt x="2098" y="8244"/>
                  </a:cubicBezTo>
                  <a:cubicBezTo>
                    <a:pt x="2266" y="8244"/>
                    <a:pt x="2402" y="8114"/>
                    <a:pt x="2402" y="7953"/>
                  </a:cubicBezTo>
                  <a:cubicBezTo>
                    <a:pt x="2402" y="7793"/>
                    <a:pt x="2266" y="7662"/>
                    <a:pt x="2098" y="7662"/>
                  </a:cubicBezTo>
                  <a:close/>
                  <a:moveTo>
                    <a:pt x="2098" y="8244"/>
                  </a:moveTo>
                  <a:lnTo>
                    <a:pt x="2098" y="8244"/>
                  </a:lnTo>
                  <a:close/>
                  <a:moveTo>
                    <a:pt x="2098" y="8273"/>
                  </a:moveTo>
                  <a:cubicBezTo>
                    <a:pt x="1914" y="8273"/>
                    <a:pt x="1764" y="8130"/>
                    <a:pt x="1764" y="7953"/>
                  </a:cubicBezTo>
                  <a:cubicBezTo>
                    <a:pt x="1764" y="7777"/>
                    <a:pt x="1914" y="7633"/>
                    <a:pt x="2098" y="7633"/>
                  </a:cubicBezTo>
                  <a:cubicBezTo>
                    <a:pt x="2282" y="7633"/>
                    <a:pt x="2431" y="7777"/>
                    <a:pt x="2431" y="7953"/>
                  </a:cubicBezTo>
                  <a:cubicBezTo>
                    <a:pt x="2431" y="8130"/>
                    <a:pt x="2282" y="8273"/>
                    <a:pt x="2098" y="8273"/>
                  </a:cubicBezTo>
                  <a:close/>
                  <a:moveTo>
                    <a:pt x="4186" y="8397"/>
                  </a:moveTo>
                  <a:cubicBezTo>
                    <a:pt x="4178" y="8397"/>
                    <a:pt x="4171" y="8390"/>
                    <a:pt x="4171" y="8382"/>
                  </a:cubicBezTo>
                  <a:cubicBezTo>
                    <a:pt x="4171" y="8126"/>
                    <a:pt x="3482" y="7889"/>
                    <a:pt x="3107" y="7846"/>
                  </a:cubicBezTo>
                  <a:lnTo>
                    <a:pt x="3098" y="7845"/>
                  </a:lnTo>
                  <a:lnTo>
                    <a:pt x="3011" y="7554"/>
                  </a:lnTo>
                  <a:lnTo>
                    <a:pt x="2746" y="7554"/>
                  </a:lnTo>
                  <a:lnTo>
                    <a:pt x="2742" y="7547"/>
                  </a:lnTo>
                  <a:cubicBezTo>
                    <a:pt x="2740" y="7543"/>
                    <a:pt x="2521" y="7184"/>
                    <a:pt x="2100" y="7184"/>
                  </a:cubicBezTo>
                  <a:cubicBezTo>
                    <a:pt x="1680" y="7184"/>
                    <a:pt x="1461" y="7543"/>
                    <a:pt x="1459" y="7547"/>
                  </a:cubicBezTo>
                  <a:lnTo>
                    <a:pt x="1455" y="7554"/>
                  </a:lnTo>
                  <a:lnTo>
                    <a:pt x="1189" y="7554"/>
                  </a:lnTo>
                  <a:lnTo>
                    <a:pt x="1103" y="7845"/>
                  </a:lnTo>
                  <a:lnTo>
                    <a:pt x="1093" y="7846"/>
                  </a:lnTo>
                  <a:cubicBezTo>
                    <a:pt x="718" y="7889"/>
                    <a:pt x="29" y="8126"/>
                    <a:pt x="29" y="8382"/>
                  </a:cubicBezTo>
                  <a:cubicBezTo>
                    <a:pt x="29" y="8390"/>
                    <a:pt x="23" y="8397"/>
                    <a:pt x="15" y="8397"/>
                  </a:cubicBezTo>
                  <a:cubicBezTo>
                    <a:pt x="7" y="8397"/>
                    <a:pt x="0" y="8390"/>
                    <a:pt x="0" y="8382"/>
                  </a:cubicBezTo>
                  <a:cubicBezTo>
                    <a:pt x="0" y="8101"/>
                    <a:pt x="708" y="7864"/>
                    <a:pt x="1081" y="7818"/>
                  </a:cubicBezTo>
                  <a:lnTo>
                    <a:pt x="1168" y="7525"/>
                  </a:lnTo>
                  <a:lnTo>
                    <a:pt x="1438" y="7525"/>
                  </a:lnTo>
                  <a:cubicBezTo>
                    <a:pt x="1472" y="7473"/>
                    <a:pt x="1697" y="7155"/>
                    <a:pt x="2100" y="7155"/>
                  </a:cubicBezTo>
                  <a:cubicBezTo>
                    <a:pt x="2504" y="7155"/>
                    <a:pt x="2728" y="7473"/>
                    <a:pt x="2762" y="7525"/>
                  </a:cubicBezTo>
                  <a:lnTo>
                    <a:pt x="3033" y="7525"/>
                  </a:lnTo>
                  <a:lnTo>
                    <a:pt x="3120" y="7818"/>
                  </a:lnTo>
                  <a:cubicBezTo>
                    <a:pt x="3493" y="7864"/>
                    <a:pt x="4200" y="8101"/>
                    <a:pt x="4200" y="8382"/>
                  </a:cubicBezTo>
                  <a:cubicBezTo>
                    <a:pt x="4200" y="8390"/>
                    <a:pt x="4194" y="8397"/>
                    <a:pt x="4186" y="8397"/>
                  </a:cubicBezTo>
                  <a:close/>
                  <a:moveTo>
                    <a:pt x="2102" y="7376"/>
                  </a:moveTo>
                  <a:cubicBezTo>
                    <a:pt x="1765" y="7376"/>
                    <a:pt x="1491" y="7637"/>
                    <a:pt x="1491" y="7958"/>
                  </a:cubicBezTo>
                  <a:cubicBezTo>
                    <a:pt x="1491" y="8279"/>
                    <a:pt x="1765" y="8540"/>
                    <a:pt x="2102" y="8540"/>
                  </a:cubicBezTo>
                  <a:cubicBezTo>
                    <a:pt x="2439" y="8540"/>
                    <a:pt x="2713" y="8279"/>
                    <a:pt x="2713" y="7958"/>
                  </a:cubicBezTo>
                  <a:cubicBezTo>
                    <a:pt x="2713" y="7904"/>
                    <a:pt x="2705" y="7852"/>
                    <a:pt x="2691" y="7802"/>
                  </a:cubicBezTo>
                  <a:cubicBezTo>
                    <a:pt x="2689" y="7800"/>
                    <a:pt x="2689" y="7797"/>
                    <a:pt x="2689" y="7794"/>
                  </a:cubicBezTo>
                  <a:cubicBezTo>
                    <a:pt x="2614" y="7553"/>
                    <a:pt x="2379" y="7376"/>
                    <a:pt x="2102" y="7376"/>
                  </a:cubicBezTo>
                  <a:close/>
                  <a:moveTo>
                    <a:pt x="2102" y="8540"/>
                  </a:moveTo>
                  <a:lnTo>
                    <a:pt x="2102" y="8540"/>
                  </a:lnTo>
                  <a:close/>
                  <a:moveTo>
                    <a:pt x="3276" y="9072"/>
                  </a:moveTo>
                  <a:cubicBezTo>
                    <a:pt x="3272" y="9072"/>
                    <a:pt x="3268" y="9070"/>
                    <a:pt x="3265" y="9067"/>
                  </a:cubicBezTo>
                  <a:cubicBezTo>
                    <a:pt x="2916" y="8716"/>
                    <a:pt x="2835" y="8054"/>
                    <a:pt x="2831" y="7809"/>
                  </a:cubicBezTo>
                  <a:lnTo>
                    <a:pt x="2723" y="7809"/>
                  </a:lnTo>
                  <a:cubicBezTo>
                    <a:pt x="2735" y="7856"/>
                    <a:pt x="2742" y="7906"/>
                    <a:pt x="2742" y="7958"/>
                  </a:cubicBezTo>
                  <a:cubicBezTo>
                    <a:pt x="2742" y="8295"/>
                    <a:pt x="2455" y="8569"/>
                    <a:pt x="2102" y="8569"/>
                  </a:cubicBezTo>
                  <a:cubicBezTo>
                    <a:pt x="1749" y="8569"/>
                    <a:pt x="1462" y="8295"/>
                    <a:pt x="1462" y="7958"/>
                  </a:cubicBezTo>
                  <a:cubicBezTo>
                    <a:pt x="1462" y="7904"/>
                    <a:pt x="1469" y="7853"/>
                    <a:pt x="1482" y="7803"/>
                  </a:cubicBezTo>
                  <a:lnTo>
                    <a:pt x="1368" y="7803"/>
                  </a:lnTo>
                  <a:cubicBezTo>
                    <a:pt x="1365" y="8050"/>
                    <a:pt x="1283" y="8714"/>
                    <a:pt x="934" y="9067"/>
                  </a:cubicBezTo>
                  <a:cubicBezTo>
                    <a:pt x="928" y="9073"/>
                    <a:pt x="919" y="9073"/>
                    <a:pt x="913" y="9067"/>
                  </a:cubicBezTo>
                  <a:cubicBezTo>
                    <a:pt x="907" y="9062"/>
                    <a:pt x="907" y="9053"/>
                    <a:pt x="913" y="9047"/>
                  </a:cubicBezTo>
                  <a:cubicBezTo>
                    <a:pt x="1165" y="8793"/>
                    <a:pt x="1275" y="8372"/>
                    <a:pt x="1317" y="8070"/>
                  </a:cubicBezTo>
                  <a:cubicBezTo>
                    <a:pt x="1236" y="8379"/>
                    <a:pt x="1018" y="8577"/>
                    <a:pt x="721" y="8763"/>
                  </a:cubicBezTo>
                  <a:cubicBezTo>
                    <a:pt x="715" y="8768"/>
                    <a:pt x="706" y="8766"/>
                    <a:pt x="701" y="8759"/>
                  </a:cubicBezTo>
                  <a:cubicBezTo>
                    <a:pt x="697" y="8752"/>
                    <a:pt x="699" y="8743"/>
                    <a:pt x="706" y="8739"/>
                  </a:cubicBezTo>
                  <a:cubicBezTo>
                    <a:pt x="1016" y="8544"/>
                    <a:pt x="1239" y="8337"/>
                    <a:pt x="1303" y="7999"/>
                  </a:cubicBezTo>
                  <a:cubicBezTo>
                    <a:pt x="762" y="8106"/>
                    <a:pt x="194" y="8255"/>
                    <a:pt x="194" y="8642"/>
                  </a:cubicBezTo>
                  <a:cubicBezTo>
                    <a:pt x="194" y="8650"/>
                    <a:pt x="187" y="8657"/>
                    <a:pt x="179" y="8657"/>
                  </a:cubicBezTo>
                  <a:cubicBezTo>
                    <a:pt x="171" y="8657"/>
                    <a:pt x="165" y="8650"/>
                    <a:pt x="165" y="8642"/>
                  </a:cubicBezTo>
                  <a:cubicBezTo>
                    <a:pt x="165" y="8231"/>
                    <a:pt x="753" y="8078"/>
                    <a:pt x="1308" y="7969"/>
                  </a:cubicBezTo>
                  <a:cubicBezTo>
                    <a:pt x="1317" y="7912"/>
                    <a:pt x="1321" y="7853"/>
                    <a:pt x="1321" y="7789"/>
                  </a:cubicBezTo>
                  <a:lnTo>
                    <a:pt x="1321" y="7775"/>
                  </a:lnTo>
                  <a:lnTo>
                    <a:pt x="1491" y="7775"/>
                  </a:lnTo>
                  <a:cubicBezTo>
                    <a:pt x="1573" y="7527"/>
                    <a:pt x="1816" y="7347"/>
                    <a:pt x="2102" y="7347"/>
                  </a:cubicBezTo>
                  <a:cubicBezTo>
                    <a:pt x="2390" y="7347"/>
                    <a:pt x="2634" y="7530"/>
                    <a:pt x="2714" y="7780"/>
                  </a:cubicBezTo>
                  <a:lnTo>
                    <a:pt x="2878" y="7780"/>
                  </a:lnTo>
                  <a:lnTo>
                    <a:pt x="2878" y="7794"/>
                  </a:lnTo>
                  <a:cubicBezTo>
                    <a:pt x="2878" y="7857"/>
                    <a:pt x="2882" y="7916"/>
                    <a:pt x="2891" y="7972"/>
                  </a:cubicBezTo>
                  <a:cubicBezTo>
                    <a:pt x="3446" y="8081"/>
                    <a:pt x="4036" y="8232"/>
                    <a:pt x="4036" y="8642"/>
                  </a:cubicBezTo>
                  <a:cubicBezTo>
                    <a:pt x="4036" y="8650"/>
                    <a:pt x="4029" y="8656"/>
                    <a:pt x="4021" y="8656"/>
                  </a:cubicBezTo>
                  <a:cubicBezTo>
                    <a:pt x="4013" y="8656"/>
                    <a:pt x="4007" y="8650"/>
                    <a:pt x="4007" y="8642"/>
                  </a:cubicBezTo>
                  <a:cubicBezTo>
                    <a:pt x="4007" y="8256"/>
                    <a:pt x="3436" y="8109"/>
                    <a:pt x="2896" y="8002"/>
                  </a:cubicBezTo>
                  <a:cubicBezTo>
                    <a:pt x="2960" y="8339"/>
                    <a:pt x="3183" y="8546"/>
                    <a:pt x="3493" y="8740"/>
                  </a:cubicBezTo>
                  <a:cubicBezTo>
                    <a:pt x="3500" y="8744"/>
                    <a:pt x="3502" y="8753"/>
                    <a:pt x="3498" y="8760"/>
                  </a:cubicBezTo>
                  <a:cubicBezTo>
                    <a:pt x="3493" y="8767"/>
                    <a:pt x="3484" y="8769"/>
                    <a:pt x="3478" y="8765"/>
                  </a:cubicBezTo>
                  <a:cubicBezTo>
                    <a:pt x="3181" y="8579"/>
                    <a:pt x="2963" y="8382"/>
                    <a:pt x="2883" y="8074"/>
                  </a:cubicBezTo>
                  <a:cubicBezTo>
                    <a:pt x="2924" y="8375"/>
                    <a:pt x="3035" y="8794"/>
                    <a:pt x="3286" y="9047"/>
                  </a:cubicBezTo>
                  <a:cubicBezTo>
                    <a:pt x="3291" y="9053"/>
                    <a:pt x="3291" y="9062"/>
                    <a:pt x="3286" y="9067"/>
                  </a:cubicBezTo>
                  <a:cubicBezTo>
                    <a:pt x="3283" y="9070"/>
                    <a:pt x="3279" y="9072"/>
                    <a:pt x="3276" y="9072"/>
                  </a:cubicBez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p>
              <a:endParaRPr lang="de-DE" sz="1798"/>
            </a:p>
          </p:txBody>
        </p:sp>
      </p:grpSp>
      <p:sp>
        <p:nvSpPr>
          <p:cNvPr id="60" name="Titel 1">
            <a:extLst>
              <a:ext uri="{FF2B5EF4-FFF2-40B4-BE49-F238E27FC236}">
                <a16:creationId xmlns:a16="http://schemas.microsoft.com/office/drawing/2014/main" id="{F6CCE017-8073-FA4E-BA50-DC2F3CC044E3}"/>
              </a:ext>
            </a:extLst>
          </p:cNvPr>
          <p:cNvSpPr txBox="1">
            <a:spLocks/>
          </p:cNvSpPr>
          <p:nvPr/>
        </p:nvSpPr>
        <p:spPr>
          <a:xfrm>
            <a:off x="359625" y="2114550"/>
            <a:ext cx="8544000" cy="1276350"/>
          </a:xfrm>
          <a:prstGeom prst="rect">
            <a:avLst/>
          </a:prstGeom>
        </p:spPr>
        <p:txBody>
          <a:bodyPr vert="horz" lIns="0" tIns="0" rIns="0" bIns="0" rtlCol="0" anchor="b" anchorCtr="0">
            <a:no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dirty="0"/>
              <a:t>Titel der Präsentation auf zwei Zeilen einfügen</a:t>
            </a:r>
          </a:p>
        </p:txBody>
      </p:sp>
      <p:sp>
        <p:nvSpPr>
          <p:cNvPr id="61" name="Untertitel 2">
            <a:extLst>
              <a:ext uri="{FF2B5EF4-FFF2-40B4-BE49-F238E27FC236}">
                <a16:creationId xmlns:a16="http://schemas.microsoft.com/office/drawing/2014/main" id="{5B42F7DF-CD0C-C748-89A7-998A99D3B063}"/>
              </a:ext>
            </a:extLst>
          </p:cNvPr>
          <p:cNvSpPr txBox="1">
            <a:spLocks/>
          </p:cNvSpPr>
          <p:nvPr/>
        </p:nvSpPr>
        <p:spPr>
          <a:xfrm>
            <a:off x="359625" y="3390901"/>
            <a:ext cx="8544000" cy="9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8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br>
              <a:rPr lang="en-GB" sz="1798"/>
            </a:br>
            <a:r>
              <a:rPr lang="en-GB" sz="1798"/>
              <a:t>Name: der Referentin / des Referenten</a:t>
            </a:r>
            <a:endParaRPr lang="en-GB" sz="1798" dirty="0"/>
          </a:p>
        </p:txBody>
      </p:sp>
      <p:grpSp>
        <p:nvGrpSpPr>
          <p:cNvPr id="62" name="Regieanweisungen">
            <a:extLst>
              <a:ext uri="{FF2B5EF4-FFF2-40B4-BE49-F238E27FC236}">
                <a16:creationId xmlns:a16="http://schemas.microsoft.com/office/drawing/2014/main" id="{C368D8F1-E7A9-554E-9B0E-05F32F9FAD2A}"/>
              </a:ext>
            </a:extLst>
          </p:cNvPr>
          <p:cNvGrpSpPr/>
          <p:nvPr/>
        </p:nvGrpSpPr>
        <p:grpSpPr>
          <a:xfrm>
            <a:off x="-467513" y="-468000"/>
            <a:ext cx="13126327" cy="7776000"/>
            <a:chOff x="-468000" y="-468000"/>
            <a:chExt cx="13140000" cy="7776000"/>
          </a:xfrm>
        </p:grpSpPr>
        <p:cxnSp>
          <p:nvCxnSpPr>
            <p:cNvPr id="63" name="Linie">
              <a:extLst>
                <a:ext uri="{FF2B5EF4-FFF2-40B4-BE49-F238E27FC236}">
                  <a16:creationId xmlns:a16="http://schemas.microsoft.com/office/drawing/2014/main" id="{CDBB0B1F-B071-A845-B192-682917954BF8}"/>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Linie">
              <a:extLst>
                <a:ext uri="{FF2B5EF4-FFF2-40B4-BE49-F238E27FC236}">
                  <a16:creationId xmlns:a16="http://schemas.microsoft.com/office/drawing/2014/main" id="{59954D6D-0B9C-AD44-9DDB-2550636C8703}"/>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Linie">
              <a:extLst>
                <a:ext uri="{FF2B5EF4-FFF2-40B4-BE49-F238E27FC236}">
                  <a16:creationId xmlns:a16="http://schemas.microsoft.com/office/drawing/2014/main" id="{914DE49F-EC57-2E43-AB89-FC5181C10FC2}"/>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Linie">
              <a:extLst>
                <a:ext uri="{FF2B5EF4-FFF2-40B4-BE49-F238E27FC236}">
                  <a16:creationId xmlns:a16="http://schemas.microsoft.com/office/drawing/2014/main" id="{7623077E-5FB6-4745-AFCB-96D80DF5C511}"/>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Linie">
              <a:extLst>
                <a:ext uri="{FF2B5EF4-FFF2-40B4-BE49-F238E27FC236}">
                  <a16:creationId xmlns:a16="http://schemas.microsoft.com/office/drawing/2014/main" id="{1F795CCA-E55C-9145-AF7B-409B01D54D4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Linie">
              <a:extLst>
                <a:ext uri="{FF2B5EF4-FFF2-40B4-BE49-F238E27FC236}">
                  <a16:creationId xmlns:a16="http://schemas.microsoft.com/office/drawing/2014/main" id="{97ACCA39-5369-2345-87C2-8BB0B10BF45A}"/>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Linie">
              <a:extLst>
                <a:ext uri="{FF2B5EF4-FFF2-40B4-BE49-F238E27FC236}">
                  <a16:creationId xmlns:a16="http://schemas.microsoft.com/office/drawing/2014/main" id="{81AE122C-4994-C147-AB0C-30343C0CDA3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0" name="Linie">
              <a:extLst>
                <a:ext uri="{FF2B5EF4-FFF2-40B4-BE49-F238E27FC236}">
                  <a16:creationId xmlns:a16="http://schemas.microsoft.com/office/drawing/2014/main" id="{927ABC02-A893-CA4C-A49C-DD10F440037F}"/>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1" name="Linie">
              <a:extLst>
                <a:ext uri="{FF2B5EF4-FFF2-40B4-BE49-F238E27FC236}">
                  <a16:creationId xmlns:a16="http://schemas.microsoft.com/office/drawing/2014/main" id="{510ABDD7-8E89-8F47-80F0-4C3AABCBBE0E}"/>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Linie">
              <a:extLst>
                <a:ext uri="{FF2B5EF4-FFF2-40B4-BE49-F238E27FC236}">
                  <a16:creationId xmlns:a16="http://schemas.microsoft.com/office/drawing/2014/main" id="{F789BD69-DEB7-444C-9201-C59C4B90395B}"/>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5" name="livng.knowledge">
            <a:extLst>
              <a:ext uri="{FF2B5EF4-FFF2-40B4-BE49-F238E27FC236}">
                <a16:creationId xmlns:a16="http://schemas.microsoft.com/office/drawing/2014/main" id="{47F7FB0D-7814-7142-AFBE-7A75ED0F0127}"/>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5A42739-E9FA-3CC1-4EF3-0BB95C726C34}"/>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1241952198"/>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el hell mit Typoecke">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8402" y="1962000"/>
            <a:ext cx="8544000" cy="1276350"/>
          </a:xfrm>
        </p:spPr>
        <p:txBody>
          <a:bodyPr anchor="b" anchorCtr="0"/>
          <a:lstStyle>
            <a:lvl1pPr marL="0" indent="0" algn="l">
              <a:lnSpc>
                <a:spcPct val="90000"/>
              </a:lnSpc>
              <a:buFont typeface="Arial" panose="020B0604020202020204" pitchFamily="34" charset="0"/>
              <a:buNone/>
              <a:defRPr sz="3596" b="1"/>
            </a:lvl1pPr>
          </a:lstStyle>
          <a:p>
            <a:r>
              <a:rPr lang="de-DE" dirty="0"/>
              <a:t>Titel der Präsentation auf zwei Zeilen einfügen</a:t>
            </a:r>
          </a:p>
        </p:txBody>
      </p:sp>
      <p:sp>
        <p:nvSpPr>
          <p:cNvPr id="3" name="Untertitel 2"/>
          <p:cNvSpPr>
            <a:spLocks noGrp="1"/>
          </p:cNvSpPr>
          <p:nvPr>
            <p:ph type="subTitle" idx="1" hasCustomPrompt="1"/>
          </p:nvPr>
        </p:nvSpPr>
        <p:spPr>
          <a:xfrm>
            <a:off x="358402" y="3240000"/>
            <a:ext cx="8544000" cy="900000"/>
          </a:xfrm>
        </p:spPr>
        <p:txBody>
          <a:bodyPr/>
          <a:lstStyle>
            <a:lvl1pPr marL="0" indent="0" algn="l">
              <a:lnSpc>
                <a:spcPct val="100000"/>
              </a:lnSpc>
              <a:spcBef>
                <a:spcPts val="0"/>
              </a:spcBef>
              <a:buFont typeface="Arial" panose="020B0604020202020204" pitchFamily="34" charset="0"/>
              <a:buNone/>
              <a:defRPr sz="1798" b="0">
                <a:solidFill>
                  <a:schemeClr val="bg2"/>
                </a:solidFill>
              </a:defRPr>
            </a:lvl1pPr>
            <a:lvl2pPr marL="0" indent="0" algn="l">
              <a:lnSpc>
                <a:spcPct val="100000"/>
              </a:lnSpc>
              <a:spcBef>
                <a:spcPts val="0"/>
              </a:spcBef>
              <a:buFont typeface="Arial" panose="020B0604020202020204" pitchFamily="34" charset="0"/>
              <a:buNone/>
              <a:defRPr sz="1798" b="0">
                <a:solidFill>
                  <a:schemeClr val="bg2"/>
                </a:solidFill>
              </a:defRPr>
            </a:lvl2pPr>
            <a:lvl3pPr marL="0" indent="0" algn="l">
              <a:lnSpc>
                <a:spcPct val="100000"/>
              </a:lnSpc>
              <a:spcBef>
                <a:spcPts val="0"/>
              </a:spcBef>
              <a:buFont typeface="Arial" panose="020B0604020202020204" pitchFamily="34" charset="0"/>
              <a:buNone/>
              <a:defRPr sz="1798" b="0">
                <a:solidFill>
                  <a:schemeClr val="bg2"/>
                </a:solidFill>
              </a:defRPr>
            </a:lvl3pPr>
            <a:lvl4pPr marL="0" indent="0" algn="l">
              <a:lnSpc>
                <a:spcPct val="100000"/>
              </a:lnSpc>
              <a:spcBef>
                <a:spcPts val="0"/>
              </a:spcBef>
              <a:buFont typeface="Arial" panose="020B0604020202020204" pitchFamily="34" charset="0"/>
              <a:buNone/>
              <a:defRPr sz="1798" b="0">
                <a:solidFill>
                  <a:schemeClr val="bg2"/>
                </a:solidFill>
              </a:defRPr>
            </a:lvl4pPr>
            <a:lvl5pPr marL="0" indent="0" algn="l">
              <a:lnSpc>
                <a:spcPct val="100000"/>
              </a:lnSpc>
              <a:spcBef>
                <a:spcPts val="0"/>
              </a:spcBef>
              <a:buFont typeface="Arial" panose="020B0604020202020204" pitchFamily="34" charset="0"/>
              <a:buNone/>
              <a:defRPr sz="1798" b="0">
                <a:solidFill>
                  <a:schemeClr val="bg2"/>
                </a:solidFill>
              </a:defRPr>
            </a:lvl5pPr>
            <a:lvl6pPr marL="0" indent="0" algn="l">
              <a:lnSpc>
                <a:spcPct val="100000"/>
              </a:lnSpc>
              <a:spcBef>
                <a:spcPts val="0"/>
              </a:spcBef>
              <a:buFont typeface="Arial" panose="020B0604020202020204" pitchFamily="34" charset="0"/>
              <a:buNone/>
              <a:defRPr sz="1798" b="0">
                <a:solidFill>
                  <a:schemeClr val="bg2"/>
                </a:solidFill>
              </a:defRPr>
            </a:lvl6pPr>
            <a:lvl7pPr marL="0" indent="0" algn="l">
              <a:lnSpc>
                <a:spcPct val="100000"/>
              </a:lnSpc>
              <a:spcBef>
                <a:spcPts val="0"/>
              </a:spcBef>
              <a:buFont typeface="Arial" panose="020B0604020202020204" pitchFamily="34" charset="0"/>
              <a:buNone/>
              <a:defRPr sz="1798" b="0">
                <a:solidFill>
                  <a:schemeClr val="bg2"/>
                </a:solidFill>
              </a:defRPr>
            </a:lvl7pPr>
            <a:lvl8pPr marL="0" indent="0" algn="l">
              <a:lnSpc>
                <a:spcPct val="100000"/>
              </a:lnSpc>
              <a:spcBef>
                <a:spcPts val="0"/>
              </a:spcBef>
              <a:buFont typeface="Arial" panose="020B0604020202020204" pitchFamily="34" charset="0"/>
              <a:buNone/>
              <a:defRPr sz="1798" b="0">
                <a:solidFill>
                  <a:schemeClr val="bg2"/>
                </a:solidFill>
              </a:defRPr>
            </a:lvl8pPr>
            <a:lvl9pPr marL="0" indent="0" algn="l">
              <a:lnSpc>
                <a:spcPct val="100000"/>
              </a:lnSpc>
              <a:spcBef>
                <a:spcPts val="0"/>
              </a:spcBef>
              <a:buFont typeface="Arial" panose="020B0604020202020204" pitchFamily="34" charset="0"/>
              <a:buNone/>
              <a:defRPr sz="1798" b="0">
                <a:solidFill>
                  <a:schemeClr val="bg2"/>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00ECBAA0-F64D-E642-91EE-7FD796756364}"/>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1258B1E1-19E8-F942-B303-89FEFD11BF6A}"/>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6BA3BDCF-D183-B04A-AEA5-AC77C96A4AA2}"/>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DFA2E6C8-7CCA-954B-8D5D-A533B5DBF0A9}"/>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5196E3F3-8648-3B4B-ABB0-4977CF50F9A3}"/>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7DFB6D48-E4D7-4944-97D9-C9E340283921}"/>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86FF3820-6F06-974C-B737-51D86061C2DC}"/>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9B3CCE05-F829-744F-9BC4-13D443ADB381}"/>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0203EE4C-F6CC-DD45-B690-6E669E24848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E23B25D5-DDAD-7C4B-9FFD-6A8E19F22CC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BE64572D-3AC4-C848-9602-D4066B4889CD}"/>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2BEE4D5A-671F-3C48-A20E-B0FDA728E146}"/>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77C02CE2-3D62-F84D-BA03-B0559DE31283}"/>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A73BFE46-D9BD-9442-A29C-F345929E0AD6}"/>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53D18515-2728-DF4D-BD30-577CE284C0FB}"/>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1">
            <a:extLst>
              <a:ext uri="{FF2B5EF4-FFF2-40B4-BE49-F238E27FC236}">
                <a16:creationId xmlns:a16="http://schemas.microsoft.com/office/drawing/2014/main" id="{362335E6-E2DE-E887-0E05-1D86681CC8D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41312" y="276642"/>
            <a:ext cx="2909931" cy="813335"/>
          </a:xfrm>
          <a:prstGeom prst="rect">
            <a:avLst/>
          </a:prstGeom>
        </p:spPr>
      </p:pic>
    </p:spTree>
    <p:extLst>
      <p:ext uri="{BB962C8B-B14F-4D97-AF65-F5344CB8AC3E}">
        <p14:creationId xmlns:p14="http://schemas.microsoft.com/office/powerpoint/2010/main" val="1180628892"/>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el blau mit Typoeck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359625" y="1962150"/>
            <a:ext cx="8544000" cy="1276350"/>
          </a:xfrm>
        </p:spPr>
        <p:txBody>
          <a:bodyPr anchor="b" anchorCtr="0"/>
          <a:lstStyle>
            <a:lvl1pPr marL="0" indent="0" algn="l">
              <a:lnSpc>
                <a:spcPct val="90000"/>
              </a:lnSpc>
              <a:buFont typeface="Arial" panose="020B0604020202020204" pitchFamily="34" charset="0"/>
              <a:buNone/>
              <a:defRPr sz="3596" b="1">
                <a:solidFill>
                  <a:schemeClr val="bg1"/>
                </a:solidFill>
              </a:defRPr>
            </a:lvl1pPr>
          </a:lstStyle>
          <a:p>
            <a:r>
              <a:rPr lang="de-DE" dirty="0"/>
              <a:t>Titel der Präsentation auf zwei Zeilen einfügen</a:t>
            </a:r>
          </a:p>
        </p:txBody>
      </p:sp>
      <p:sp>
        <p:nvSpPr>
          <p:cNvPr id="3" name="Untertitel 2"/>
          <p:cNvSpPr>
            <a:spLocks noGrp="1"/>
          </p:cNvSpPr>
          <p:nvPr>
            <p:ph type="subTitle" idx="1" hasCustomPrompt="1"/>
          </p:nvPr>
        </p:nvSpPr>
        <p:spPr>
          <a:xfrm>
            <a:off x="359625" y="3238501"/>
            <a:ext cx="8544000" cy="9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798" b="0">
                <a:solidFill>
                  <a:schemeClr val="bg1"/>
                </a:solidFill>
              </a:defRPr>
            </a:lvl2pPr>
            <a:lvl3pPr marL="0" indent="0" algn="l">
              <a:lnSpc>
                <a:spcPct val="100000"/>
              </a:lnSpc>
              <a:spcBef>
                <a:spcPts val="0"/>
              </a:spcBef>
              <a:buFont typeface="Arial" panose="020B0604020202020204" pitchFamily="34" charset="0"/>
              <a:buNone/>
              <a:defRPr sz="1798" b="0">
                <a:solidFill>
                  <a:schemeClr val="bg1"/>
                </a:solidFill>
              </a:defRPr>
            </a:lvl3pPr>
            <a:lvl4pPr marL="0" indent="0" algn="l">
              <a:lnSpc>
                <a:spcPct val="100000"/>
              </a:lnSpc>
              <a:spcBef>
                <a:spcPts val="0"/>
              </a:spcBef>
              <a:buFont typeface="Arial" panose="020B0604020202020204" pitchFamily="34" charset="0"/>
              <a:buNone/>
              <a:defRPr sz="1798" b="0">
                <a:solidFill>
                  <a:schemeClr val="bg1"/>
                </a:solidFill>
              </a:defRPr>
            </a:lvl4pPr>
            <a:lvl5pPr marL="0" indent="0" algn="l">
              <a:lnSpc>
                <a:spcPct val="100000"/>
              </a:lnSpc>
              <a:spcBef>
                <a:spcPts val="0"/>
              </a:spcBef>
              <a:buFont typeface="Arial" panose="020B0604020202020204" pitchFamily="34" charset="0"/>
              <a:buNone/>
              <a:defRPr sz="1798" b="0">
                <a:solidFill>
                  <a:schemeClr val="bg1"/>
                </a:solidFill>
              </a:defRPr>
            </a:lvl5pPr>
            <a:lvl6pPr marL="0" indent="0" algn="l">
              <a:lnSpc>
                <a:spcPct val="100000"/>
              </a:lnSpc>
              <a:spcBef>
                <a:spcPts val="0"/>
              </a:spcBef>
              <a:buFont typeface="Arial" panose="020B0604020202020204" pitchFamily="34" charset="0"/>
              <a:buNone/>
              <a:defRPr sz="1798" b="0">
                <a:solidFill>
                  <a:schemeClr val="bg1"/>
                </a:solidFill>
              </a:defRPr>
            </a:lvl6pPr>
            <a:lvl7pPr marL="0" indent="0" algn="l">
              <a:lnSpc>
                <a:spcPct val="100000"/>
              </a:lnSpc>
              <a:spcBef>
                <a:spcPts val="0"/>
              </a:spcBef>
              <a:buFont typeface="Arial" panose="020B0604020202020204" pitchFamily="34" charset="0"/>
              <a:buNone/>
              <a:defRPr sz="1798" b="0">
                <a:solidFill>
                  <a:schemeClr val="bg1"/>
                </a:solidFill>
              </a:defRPr>
            </a:lvl7pPr>
            <a:lvl8pPr marL="0" indent="0" algn="l">
              <a:lnSpc>
                <a:spcPct val="100000"/>
              </a:lnSpc>
              <a:spcBef>
                <a:spcPts val="0"/>
              </a:spcBef>
              <a:buFont typeface="Arial" panose="020B0604020202020204" pitchFamily="34" charset="0"/>
              <a:buNone/>
              <a:defRPr sz="1798" b="0">
                <a:solidFill>
                  <a:schemeClr val="bg1"/>
                </a:solidFill>
              </a:defRPr>
            </a:lvl8pPr>
            <a:lvl9pPr marL="0" indent="0" algn="l">
              <a:lnSpc>
                <a:spcPct val="100000"/>
              </a:lnSpc>
              <a:spcBef>
                <a:spcPts val="0"/>
              </a:spcBef>
              <a:buFont typeface="Arial" panose="020B0604020202020204" pitchFamily="34" charset="0"/>
              <a:buNone/>
              <a:defRPr sz="1798" b="0">
                <a:solidFill>
                  <a:schemeClr val="bg1"/>
                </a:solidFill>
              </a:defRPr>
            </a:lvl9pPr>
          </a:lstStyle>
          <a:p>
            <a:pPr lvl="0"/>
            <a:r>
              <a:rPr lang="de-DE" dirty="0"/>
              <a:t>Untertitel bzw. Kurzbeschreibung der Präsentation</a:t>
            </a:r>
            <a:br>
              <a:rPr lang="de-DE" dirty="0"/>
            </a:br>
            <a:r>
              <a:rPr lang="de-DE" dirty="0"/>
              <a:t>Name: der Referentin / des Referenten</a:t>
            </a:r>
          </a:p>
        </p:txBody>
      </p:sp>
      <p:sp>
        <p:nvSpPr>
          <p:cNvPr id="55" name="Vertikaler Textplatzhalter 2"/>
          <p:cNvSpPr>
            <a:spLocks noGrp="1"/>
          </p:cNvSpPr>
          <p:nvPr>
            <p:ph type="body" orient="vert" idx="17" hasCustomPrompt="1"/>
          </p:nvPr>
        </p:nvSpPr>
        <p:spPr>
          <a:xfrm>
            <a:off x="2831638" y="6069200"/>
            <a:ext cx="4560364" cy="468000"/>
          </a:xfrm>
        </p:spPr>
        <p:txBody>
          <a:bodyPr vert="horz" anchor="b" anchorCtr="0"/>
          <a:lstStyle>
            <a:lvl1pPr marL="0" indent="0" algn="r">
              <a:lnSpc>
                <a:spcPct val="100000"/>
              </a:lnSpc>
              <a:spcBef>
                <a:spcPts val="0"/>
              </a:spcBef>
              <a:buFont typeface="Arial" panose="020B0604020202020204" pitchFamily="34" charset="0"/>
              <a:buNone/>
              <a:defRPr sz="1399" b="0">
                <a:solidFill>
                  <a:schemeClr val="bg1"/>
                </a:solidFill>
              </a:defRPr>
            </a:lvl1pPr>
            <a:lvl2pPr marL="0" indent="0" algn="r">
              <a:lnSpc>
                <a:spcPct val="100000"/>
              </a:lnSpc>
              <a:spcBef>
                <a:spcPts val="0"/>
              </a:spcBef>
              <a:buNone/>
              <a:defRPr sz="1399" b="0">
                <a:solidFill>
                  <a:schemeClr val="bg1"/>
                </a:solidFill>
              </a:defRPr>
            </a:lvl2pPr>
            <a:lvl3pPr marL="0" indent="0" algn="r">
              <a:lnSpc>
                <a:spcPct val="100000"/>
              </a:lnSpc>
              <a:spcBef>
                <a:spcPts val="0"/>
              </a:spcBef>
              <a:buNone/>
              <a:defRPr sz="1399" b="0">
                <a:solidFill>
                  <a:schemeClr val="bg1"/>
                </a:solidFill>
              </a:defRPr>
            </a:lvl3pPr>
            <a:lvl4pPr marL="0" indent="0" algn="r">
              <a:lnSpc>
                <a:spcPct val="100000"/>
              </a:lnSpc>
              <a:spcBef>
                <a:spcPts val="0"/>
              </a:spcBef>
              <a:buNone/>
              <a:defRPr sz="1399" b="0">
                <a:solidFill>
                  <a:schemeClr val="bg1"/>
                </a:solidFill>
              </a:defRPr>
            </a:lvl4pPr>
            <a:lvl5pPr marL="0" indent="0" algn="r">
              <a:lnSpc>
                <a:spcPct val="100000"/>
              </a:lnSpc>
              <a:spcBef>
                <a:spcPts val="0"/>
              </a:spcBef>
              <a:buNone/>
              <a:defRPr sz="1399" b="0">
                <a:solidFill>
                  <a:schemeClr val="bg1"/>
                </a:solidFill>
              </a:defRPr>
            </a:lvl5pPr>
            <a:lvl6pPr marL="0" indent="0" algn="r">
              <a:lnSpc>
                <a:spcPct val="100000"/>
              </a:lnSpc>
              <a:spcBef>
                <a:spcPts val="0"/>
              </a:spcBef>
              <a:buNone/>
              <a:defRPr sz="1399" b="0">
                <a:solidFill>
                  <a:schemeClr val="bg1"/>
                </a:solidFill>
              </a:defRPr>
            </a:lvl6pPr>
            <a:lvl7pPr marL="0" indent="0" algn="r">
              <a:lnSpc>
                <a:spcPct val="100000"/>
              </a:lnSpc>
              <a:spcBef>
                <a:spcPts val="0"/>
              </a:spcBef>
              <a:buNone/>
              <a:defRPr sz="1399" b="0">
                <a:solidFill>
                  <a:schemeClr val="bg1"/>
                </a:solidFill>
              </a:defRPr>
            </a:lvl7pPr>
            <a:lvl8pPr marL="0" indent="0" algn="r">
              <a:lnSpc>
                <a:spcPct val="100000"/>
              </a:lnSpc>
              <a:spcBef>
                <a:spcPts val="0"/>
              </a:spcBef>
              <a:buNone/>
              <a:defRPr sz="1399" b="0">
                <a:solidFill>
                  <a:schemeClr val="bg1"/>
                </a:solidFill>
              </a:defRPr>
            </a:lvl8pPr>
            <a:lvl9pPr marL="0" indent="0" algn="r">
              <a:lnSpc>
                <a:spcPct val="100000"/>
              </a:lnSpc>
              <a:spcBef>
                <a:spcPts val="0"/>
              </a:spcBef>
              <a:buNone/>
              <a:defRPr sz="1399" b="0">
                <a:solidFill>
                  <a:schemeClr val="bg1"/>
                </a:solidFill>
              </a:defRPr>
            </a:lvl9pPr>
          </a:lstStyle>
          <a:p>
            <a:pPr lvl="0"/>
            <a:r>
              <a:rPr lang="de-DE" dirty="0"/>
              <a:t>Freiraum für Sekundärlogo(s) / Name </a:t>
            </a:r>
            <a:br>
              <a:rPr lang="de-DE" dirty="0"/>
            </a:br>
            <a:r>
              <a:rPr lang="de-DE" dirty="0"/>
              <a:t>des Fachbereichs, Instituts oder SFBs</a:t>
            </a:r>
          </a:p>
        </p:txBody>
      </p:sp>
      <p:grpSp>
        <p:nvGrpSpPr>
          <p:cNvPr id="24" name="Regieanweisungen">
            <a:extLst>
              <a:ext uri="{FF2B5EF4-FFF2-40B4-BE49-F238E27FC236}">
                <a16:creationId xmlns:a16="http://schemas.microsoft.com/office/drawing/2014/main" id="{512A8336-2CA1-3948-948D-0926FA18E3D9}"/>
              </a:ext>
            </a:extLst>
          </p:cNvPr>
          <p:cNvGrpSpPr/>
          <p:nvPr/>
        </p:nvGrpSpPr>
        <p:grpSpPr>
          <a:xfrm>
            <a:off x="-467513" y="-468000"/>
            <a:ext cx="13126327" cy="7776000"/>
            <a:chOff x="-468000" y="-468000"/>
            <a:chExt cx="13140000" cy="7776000"/>
          </a:xfrm>
        </p:grpSpPr>
        <p:cxnSp>
          <p:nvCxnSpPr>
            <p:cNvPr id="38" name="Linie">
              <a:extLst>
                <a:ext uri="{FF2B5EF4-FFF2-40B4-BE49-F238E27FC236}">
                  <a16:creationId xmlns:a16="http://schemas.microsoft.com/office/drawing/2014/main" id="{3A712D2C-532E-1B4C-8C51-6C3CFBE6792D}"/>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1301602D-0718-2A48-A04A-0D49AA4F6E8B}"/>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Linie">
              <a:extLst>
                <a:ext uri="{FF2B5EF4-FFF2-40B4-BE49-F238E27FC236}">
                  <a16:creationId xmlns:a16="http://schemas.microsoft.com/office/drawing/2014/main" id="{4F3F5AA7-BCBB-B546-A572-DC989FEA5A61}"/>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EBE982D6-758A-9946-B322-41730F8218C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Linie">
              <a:extLst>
                <a:ext uri="{FF2B5EF4-FFF2-40B4-BE49-F238E27FC236}">
                  <a16:creationId xmlns:a16="http://schemas.microsoft.com/office/drawing/2014/main" id="{C35184BC-F0EA-764D-BBA8-05D5C133415D}"/>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A9435E8A-1FCE-8444-8A1E-6C4BBFC7B0AF}"/>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Linie">
              <a:extLst>
                <a:ext uri="{FF2B5EF4-FFF2-40B4-BE49-F238E27FC236}">
                  <a16:creationId xmlns:a16="http://schemas.microsoft.com/office/drawing/2014/main" id="{5D8584CC-6766-3A46-90C2-1826275DF049}"/>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Linie">
              <a:extLst>
                <a:ext uri="{FF2B5EF4-FFF2-40B4-BE49-F238E27FC236}">
                  <a16:creationId xmlns:a16="http://schemas.microsoft.com/office/drawing/2014/main" id="{6C040198-35FF-884B-9182-4442C6D814DD}"/>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Linie">
              <a:extLst>
                <a:ext uri="{FF2B5EF4-FFF2-40B4-BE49-F238E27FC236}">
                  <a16:creationId xmlns:a16="http://schemas.microsoft.com/office/drawing/2014/main" id="{D4326288-7ACE-EE4A-8A01-F81A28678F26}"/>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Linie">
              <a:extLst>
                <a:ext uri="{FF2B5EF4-FFF2-40B4-BE49-F238E27FC236}">
                  <a16:creationId xmlns:a16="http://schemas.microsoft.com/office/drawing/2014/main" id="{806E543B-443F-A54A-A513-B77782818008}"/>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1" name="Ecke">
            <a:extLst>
              <a:ext uri="{FF2B5EF4-FFF2-40B4-BE49-F238E27FC236}">
                <a16:creationId xmlns:a16="http://schemas.microsoft.com/office/drawing/2014/main" id="{19C02532-AA4A-C045-8A7C-C8E7BBDB0760}"/>
              </a:ext>
            </a:extLst>
          </p:cNvPr>
          <p:cNvGrpSpPr>
            <a:grpSpLocks noChangeAspect="1"/>
          </p:cNvGrpSpPr>
          <p:nvPr/>
        </p:nvGrpSpPr>
        <p:grpSpPr bwMode="auto">
          <a:xfrm>
            <a:off x="8812558" y="0"/>
            <a:ext cx="3379443" cy="6858000"/>
            <a:chOff x="1316" y="-660"/>
            <a:chExt cx="2131" cy="4320"/>
          </a:xfrm>
        </p:grpSpPr>
        <p:sp>
          <p:nvSpPr>
            <p:cNvPr id="52" name="Fläche">
              <a:extLst>
                <a:ext uri="{FF2B5EF4-FFF2-40B4-BE49-F238E27FC236}">
                  <a16:creationId xmlns:a16="http://schemas.microsoft.com/office/drawing/2014/main" id="{0FC6C01B-DA14-A04F-877A-FF808590DB70}"/>
                </a:ext>
              </a:extLst>
            </p:cNvPr>
            <p:cNvSpPr>
              <a:spLocks/>
            </p:cNvSpPr>
            <p:nvPr/>
          </p:nvSpPr>
          <p:spPr bwMode="auto">
            <a:xfrm>
              <a:off x="1316" y="-660"/>
              <a:ext cx="2131" cy="4320"/>
            </a:xfrm>
            <a:custGeom>
              <a:avLst/>
              <a:gdLst>
                <a:gd name="T0" fmla="*/ 9400 w 9400"/>
                <a:gd name="T1" fmla="*/ 0 h 19050"/>
                <a:gd name="T2" fmla="*/ 0 w 9400"/>
                <a:gd name="T3" fmla="*/ 19050 h 19050"/>
                <a:gd name="T4" fmla="*/ 9400 w 9400"/>
                <a:gd name="T5" fmla="*/ 19050 h 19050"/>
                <a:gd name="T6" fmla="*/ 9400 w 9400"/>
                <a:gd name="T7" fmla="*/ 0 h 19050"/>
              </a:gdLst>
              <a:ahLst/>
              <a:cxnLst>
                <a:cxn ang="0">
                  <a:pos x="T0" y="T1"/>
                </a:cxn>
                <a:cxn ang="0">
                  <a:pos x="T2" y="T3"/>
                </a:cxn>
                <a:cxn ang="0">
                  <a:pos x="T4" y="T5"/>
                </a:cxn>
                <a:cxn ang="0">
                  <a:pos x="T6" y="T7"/>
                </a:cxn>
              </a:cxnLst>
              <a:rect l="0" t="0" r="r" b="b"/>
              <a:pathLst>
                <a:path w="9400" h="19050">
                  <a:moveTo>
                    <a:pt x="9400" y="0"/>
                  </a:moveTo>
                  <a:lnTo>
                    <a:pt x="0" y="19050"/>
                  </a:lnTo>
                  <a:lnTo>
                    <a:pt x="9400" y="19050"/>
                  </a:lnTo>
                  <a:lnTo>
                    <a:pt x="9400" y="0"/>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sp>
          <p:nvSpPr>
            <p:cNvPr id="56" name="FONT">
              <a:extLst>
                <a:ext uri="{FF2B5EF4-FFF2-40B4-BE49-F238E27FC236}">
                  <a16:creationId xmlns:a16="http://schemas.microsoft.com/office/drawing/2014/main" id="{9CCCD4BC-B124-AF4B-8AC8-DC208DA27FCC}"/>
                </a:ext>
              </a:extLst>
            </p:cNvPr>
            <p:cNvSpPr>
              <a:spLocks noEditPoints="1"/>
            </p:cNvSpPr>
            <p:nvPr/>
          </p:nvSpPr>
          <p:spPr bwMode="auto">
            <a:xfrm>
              <a:off x="1406" y="-479"/>
              <a:ext cx="2041" cy="4139"/>
            </a:xfrm>
            <a:custGeom>
              <a:avLst/>
              <a:gdLst>
                <a:gd name="T0" fmla="*/ 9002 w 9002"/>
                <a:gd name="T1" fmla="*/ 357 h 18254"/>
                <a:gd name="T2" fmla="*/ 906 w 9002"/>
                <a:gd name="T3" fmla="*/ 16229 h 18254"/>
                <a:gd name="T4" fmla="*/ 2239 w 9002"/>
                <a:gd name="T5" fmla="*/ 14589 h 18254"/>
                <a:gd name="T6" fmla="*/ 3365 w 9002"/>
                <a:gd name="T7" fmla="*/ 12300 h 18254"/>
                <a:gd name="T8" fmla="*/ 4050 w 9002"/>
                <a:gd name="T9" fmla="*/ 10908 h 18254"/>
                <a:gd name="T10" fmla="*/ 4678 w 9002"/>
                <a:gd name="T11" fmla="*/ 9535 h 18254"/>
                <a:gd name="T12" fmla="*/ 5641 w 9002"/>
                <a:gd name="T13" fmla="*/ 7561 h 18254"/>
                <a:gd name="T14" fmla="*/ 6238 w 9002"/>
                <a:gd name="T15" fmla="*/ 6461 h 18254"/>
                <a:gd name="T16" fmla="*/ 7029 w 9002"/>
                <a:gd name="T17" fmla="*/ 4855 h 18254"/>
                <a:gd name="T18" fmla="*/ 7419 w 9002"/>
                <a:gd name="T19" fmla="*/ 3133 h 18254"/>
                <a:gd name="T20" fmla="*/ 8803 w 9002"/>
                <a:gd name="T21" fmla="*/ 1078 h 18254"/>
                <a:gd name="T22" fmla="*/ 8728 w 9002"/>
                <a:gd name="T23" fmla="*/ 2142 h 18254"/>
                <a:gd name="T24" fmla="*/ 2062 w 9002"/>
                <a:gd name="T25" fmla="*/ 16564 h 18254"/>
                <a:gd name="T26" fmla="*/ 2461 w 9002"/>
                <a:gd name="T27" fmla="*/ 14687 h 18254"/>
                <a:gd name="T28" fmla="*/ 3518 w 9002"/>
                <a:gd name="T29" fmla="*/ 13239 h 18254"/>
                <a:gd name="T30" fmla="*/ 4944 w 9002"/>
                <a:gd name="T31" fmla="*/ 10647 h 18254"/>
                <a:gd name="T32" fmla="*/ 5586 w 9002"/>
                <a:gd name="T33" fmla="*/ 9227 h 18254"/>
                <a:gd name="T34" fmla="*/ 6125 w 9002"/>
                <a:gd name="T35" fmla="*/ 7589 h 18254"/>
                <a:gd name="T36" fmla="*/ 6868 w 9002"/>
                <a:gd name="T37" fmla="*/ 6017 h 18254"/>
                <a:gd name="T38" fmla="*/ 7654 w 9002"/>
                <a:gd name="T39" fmla="*/ 5212 h 18254"/>
                <a:gd name="T40" fmla="*/ 8238 w 9002"/>
                <a:gd name="T41" fmla="*/ 3137 h 18254"/>
                <a:gd name="T42" fmla="*/ 2173 w 9002"/>
                <a:gd name="T43" fmla="*/ 17188 h 18254"/>
                <a:gd name="T44" fmla="*/ 3279 w 9002"/>
                <a:gd name="T45" fmla="*/ 15781 h 18254"/>
                <a:gd name="T46" fmla="*/ 3545 w 9002"/>
                <a:gd name="T47" fmla="*/ 14500 h 18254"/>
                <a:gd name="T48" fmla="*/ 4723 w 9002"/>
                <a:gd name="T49" fmla="*/ 12890 h 18254"/>
                <a:gd name="T50" fmla="*/ 5595 w 9002"/>
                <a:gd name="T51" fmla="*/ 11220 h 18254"/>
                <a:gd name="T52" fmla="*/ 6528 w 9002"/>
                <a:gd name="T53" fmla="*/ 9189 h 18254"/>
                <a:gd name="T54" fmla="*/ 7202 w 9002"/>
                <a:gd name="T55" fmla="*/ 7179 h 18254"/>
                <a:gd name="T56" fmla="*/ 8023 w 9002"/>
                <a:gd name="T57" fmla="*/ 5298 h 18254"/>
                <a:gd name="T58" fmla="*/ 8797 w 9002"/>
                <a:gd name="T59" fmla="*/ 4434 h 18254"/>
                <a:gd name="T60" fmla="*/ 8821 w 9002"/>
                <a:gd name="T61" fmla="*/ 5411 h 18254"/>
                <a:gd name="T62" fmla="*/ 3561 w 9002"/>
                <a:gd name="T63" fmla="*/ 17003 h 18254"/>
                <a:gd name="T64" fmla="*/ 4387 w 9002"/>
                <a:gd name="T65" fmla="*/ 15116 h 18254"/>
                <a:gd name="T66" fmla="*/ 5272 w 9002"/>
                <a:gd name="T67" fmla="*/ 13232 h 18254"/>
                <a:gd name="T68" fmla="*/ 5825 w 9002"/>
                <a:gd name="T69" fmla="*/ 11492 h 18254"/>
                <a:gd name="T70" fmla="*/ 6451 w 9002"/>
                <a:gd name="T71" fmla="*/ 10468 h 18254"/>
                <a:gd name="T72" fmla="*/ 7035 w 9002"/>
                <a:gd name="T73" fmla="*/ 9133 h 18254"/>
                <a:gd name="T74" fmla="*/ 8329 w 9002"/>
                <a:gd name="T75" fmla="*/ 7390 h 18254"/>
                <a:gd name="T76" fmla="*/ 3579 w 9002"/>
                <a:gd name="T77" fmla="*/ 17782 h 18254"/>
                <a:gd name="T78" fmla="*/ 4870 w 9002"/>
                <a:gd name="T79" fmla="*/ 15446 h 18254"/>
                <a:gd name="T80" fmla="*/ 5550 w 9002"/>
                <a:gd name="T81" fmla="*/ 14081 h 18254"/>
                <a:gd name="T82" fmla="*/ 6566 w 9002"/>
                <a:gd name="T83" fmla="*/ 12611 h 18254"/>
                <a:gd name="T84" fmla="*/ 7519 w 9002"/>
                <a:gd name="T85" fmla="*/ 10679 h 18254"/>
                <a:gd name="T86" fmla="*/ 7704 w 9002"/>
                <a:gd name="T87" fmla="*/ 9498 h 18254"/>
                <a:gd name="T88" fmla="*/ 8504 w 9002"/>
                <a:gd name="T89" fmla="*/ 7774 h 18254"/>
                <a:gd name="T90" fmla="*/ 4565 w 9002"/>
                <a:gd name="T91" fmla="*/ 17623 h 18254"/>
                <a:gd name="T92" fmla="*/ 6006 w 9002"/>
                <a:gd name="T93" fmla="*/ 15562 h 18254"/>
                <a:gd name="T94" fmla="*/ 6311 w 9002"/>
                <a:gd name="T95" fmla="*/ 14432 h 18254"/>
                <a:gd name="T96" fmla="*/ 7213 w 9002"/>
                <a:gd name="T97" fmla="*/ 13329 h 18254"/>
                <a:gd name="T98" fmla="*/ 7814 w 9002"/>
                <a:gd name="T99" fmla="*/ 11324 h 18254"/>
                <a:gd name="T100" fmla="*/ 8423 w 9002"/>
                <a:gd name="T101" fmla="*/ 10161 h 18254"/>
                <a:gd name="T102" fmla="*/ 6000 w 9002"/>
                <a:gd name="T103" fmla="*/ 16515 h 18254"/>
                <a:gd name="T104" fmla="*/ 7055 w 9002"/>
                <a:gd name="T105" fmla="*/ 15156 h 18254"/>
                <a:gd name="T106" fmla="*/ 7556 w 9002"/>
                <a:gd name="T107" fmla="*/ 14068 h 18254"/>
                <a:gd name="T108" fmla="*/ 8506 w 9002"/>
                <a:gd name="T109" fmla="*/ 12028 h 18254"/>
                <a:gd name="T110" fmla="*/ 6203 w 9002"/>
                <a:gd name="T111" fmla="*/ 18169 h 18254"/>
                <a:gd name="T112" fmla="*/ 6705 w 9002"/>
                <a:gd name="T113" fmla="*/ 17310 h 18254"/>
                <a:gd name="T114" fmla="*/ 7589 w 9002"/>
                <a:gd name="T115" fmla="*/ 15425 h 18254"/>
                <a:gd name="T116" fmla="*/ 8143 w 9002"/>
                <a:gd name="T117" fmla="*/ 13685 h 18254"/>
                <a:gd name="T118" fmla="*/ 8894 w 9002"/>
                <a:gd name="T119" fmla="*/ 14320 h 18254"/>
                <a:gd name="T120" fmla="*/ 7916 w 9002"/>
                <a:gd name="T121" fmla="*/ 16724 h 18254"/>
                <a:gd name="T122" fmla="*/ 8631 w 9002"/>
                <a:gd name="T123" fmla="*/ 15405 h 18254"/>
                <a:gd name="T124" fmla="*/ 8486 w 9002"/>
                <a:gd name="T125" fmla="*/ 17234 h 18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002" h="18254">
                  <a:moveTo>
                    <a:pt x="9002" y="17952"/>
                  </a:moveTo>
                  <a:lnTo>
                    <a:pt x="8657" y="17818"/>
                  </a:lnTo>
                  <a:lnTo>
                    <a:pt x="8623" y="17886"/>
                  </a:lnTo>
                  <a:lnTo>
                    <a:pt x="8847" y="18088"/>
                  </a:lnTo>
                  <a:cubicBezTo>
                    <a:pt x="8861" y="18100"/>
                    <a:pt x="8873" y="18110"/>
                    <a:pt x="8884" y="18119"/>
                  </a:cubicBezTo>
                  <a:cubicBezTo>
                    <a:pt x="8896" y="18127"/>
                    <a:pt x="8902" y="18132"/>
                    <a:pt x="8903" y="18133"/>
                  </a:cubicBezTo>
                  <a:cubicBezTo>
                    <a:pt x="8901" y="18133"/>
                    <a:pt x="8893" y="18130"/>
                    <a:pt x="8879" y="18127"/>
                  </a:cubicBezTo>
                  <a:cubicBezTo>
                    <a:pt x="8866" y="18123"/>
                    <a:pt x="8848" y="18119"/>
                    <a:pt x="8828" y="18115"/>
                  </a:cubicBezTo>
                  <a:lnTo>
                    <a:pt x="8538" y="18061"/>
                  </a:lnTo>
                  <a:lnTo>
                    <a:pt x="8504" y="18129"/>
                  </a:lnTo>
                  <a:lnTo>
                    <a:pt x="8710" y="18254"/>
                  </a:lnTo>
                  <a:lnTo>
                    <a:pt x="8804" y="18254"/>
                  </a:lnTo>
                  <a:lnTo>
                    <a:pt x="8633" y="18152"/>
                  </a:lnTo>
                  <a:cubicBezTo>
                    <a:pt x="8627" y="18149"/>
                    <a:pt x="8621" y="18145"/>
                    <a:pt x="8613" y="18141"/>
                  </a:cubicBezTo>
                  <a:cubicBezTo>
                    <a:pt x="8606" y="18136"/>
                    <a:pt x="8598" y="18132"/>
                    <a:pt x="8591" y="18128"/>
                  </a:cubicBezTo>
                  <a:cubicBezTo>
                    <a:pt x="8583" y="18124"/>
                    <a:pt x="8577" y="18120"/>
                    <a:pt x="8571" y="18117"/>
                  </a:cubicBezTo>
                  <a:cubicBezTo>
                    <a:pt x="8567" y="18114"/>
                    <a:pt x="8564" y="18113"/>
                    <a:pt x="8562" y="18112"/>
                  </a:cubicBezTo>
                  <a:cubicBezTo>
                    <a:pt x="8567" y="18113"/>
                    <a:pt x="8576" y="18115"/>
                    <a:pt x="8590" y="18118"/>
                  </a:cubicBezTo>
                  <a:cubicBezTo>
                    <a:pt x="8605" y="18121"/>
                    <a:pt x="8623" y="18124"/>
                    <a:pt x="8645" y="18129"/>
                  </a:cubicBezTo>
                  <a:lnTo>
                    <a:pt x="8961" y="18188"/>
                  </a:lnTo>
                  <a:lnTo>
                    <a:pt x="8980" y="18148"/>
                  </a:lnTo>
                  <a:lnTo>
                    <a:pt x="8730" y="17920"/>
                  </a:lnTo>
                  <a:cubicBezTo>
                    <a:pt x="8724" y="17916"/>
                    <a:pt x="8719" y="17911"/>
                    <a:pt x="8713" y="17906"/>
                  </a:cubicBezTo>
                  <a:cubicBezTo>
                    <a:pt x="8707" y="17901"/>
                    <a:pt x="8702" y="17897"/>
                    <a:pt x="8696" y="17892"/>
                  </a:cubicBezTo>
                  <a:cubicBezTo>
                    <a:pt x="8691" y="17887"/>
                    <a:pt x="8687" y="17884"/>
                    <a:pt x="8683" y="17881"/>
                  </a:cubicBezTo>
                  <a:cubicBezTo>
                    <a:pt x="8679" y="17878"/>
                    <a:pt x="8677" y="17876"/>
                    <a:pt x="8676" y="17875"/>
                  </a:cubicBezTo>
                  <a:cubicBezTo>
                    <a:pt x="8677" y="17875"/>
                    <a:pt x="8680" y="17877"/>
                    <a:pt x="8684" y="17879"/>
                  </a:cubicBezTo>
                  <a:cubicBezTo>
                    <a:pt x="8689" y="17881"/>
                    <a:pt x="8695" y="17883"/>
                    <a:pt x="8702" y="17886"/>
                  </a:cubicBezTo>
                  <a:cubicBezTo>
                    <a:pt x="8708" y="17889"/>
                    <a:pt x="8715" y="17893"/>
                    <a:pt x="8723" y="17896"/>
                  </a:cubicBezTo>
                  <a:cubicBezTo>
                    <a:pt x="8731" y="17899"/>
                    <a:pt x="8738" y="17902"/>
                    <a:pt x="8744" y="17905"/>
                  </a:cubicBezTo>
                  <a:lnTo>
                    <a:pt x="9002" y="18007"/>
                  </a:lnTo>
                  <a:lnTo>
                    <a:pt x="9002" y="17952"/>
                  </a:lnTo>
                  <a:close/>
                  <a:moveTo>
                    <a:pt x="217" y="17712"/>
                  </a:moveTo>
                  <a:lnTo>
                    <a:pt x="194" y="17759"/>
                  </a:lnTo>
                  <a:lnTo>
                    <a:pt x="396" y="17919"/>
                  </a:lnTo>
                  <a:cubicBezTo>
                    <a:pt x="409" y="17929"/>
                    <a:pt x="422" y="17939"/>
                    <a:pt x="435" y="17949"/>
                  </a:cubicBezTo>
                  <a:cubicBezTo>
                    <a:pt x="448" y="17959"/>
                    <a:pt x="459" y="17967"/>
                    <a:pt x="469" y="17975"/>
                  </a:cubicBezTo>
                  <a:cubicBezTo>
                    <a:pt x="480" y="17982"/>
                    <a:pt x="488" y="17988"/>
                    <a:pt x="494" y="17993"/>
                  </a:cubicBezTo>
                  <a:cubicBezTo>
                    <a:pt x="500" y="17997"/>
                    <a:pt x="503" y="17999"/>
                    <a:pt x="504" y="18000"/>
                  </a:cubicBezTo>
                  <a:cubicBezTo>
                    <a:pt x="503" y="18000"/>
                    <a:pt x="500" y="17999"/>
                    <a:pt x="495" y="17998"/>
                  </a:cubicBezTo>
                  <a:cubicBezTo>
                    <a:pt x="489" y="17996"/>
                    <a:pt x="481" y="17993"/>
                    <a:pt x="471" y="17990"/>
                  </a:cubicBezTo>
                  <a:cubicBezTo>
                    <a:pt x="460" y="17988"/>
                    <a:pt x="449" y="17984"/>
                    <a:pt x="435" y="17981"/>
                  </a:cubicBezTo>
                  <a:cubicBezTo>
                    <a:pt x="422" y="17977"/>
                    <a:pt x="407" y="17974"/>
                    <a:pt x="391" y="17970"/>
                  </a:cubicBezTo>
                  <a:lnTo>
                    <a:pt x="122" y="17904"/>
                  </a:lnTo>
                  <a:lnTo>
                    <a:pt x="96" y="17957"/>
                  </a:lnTo>
                  <a:lnTo>
                    <a:pt x="305" y="18124"/>
                  </a:lnTo>
                  <a:cubicBezTo>
                    <a:pt x="315" y="18132"/>
                    <a:pt x="325" y="18140"/>
                    <a:pt x="337" y="18149"/>
                  </a:cubicBezTo>
                  <a:cubicBezTo>
                    <a:pt x="349" y="18158"/>
                    <a:pt x="359" y="18167"/>
                    <a:pt x="369" y="18174"/>
                  </a:cubicBezTo>
                  <a:cubicBezTo>
                    <a:pt x="379" y="18182"/>
                    <a:pt x="388" y="18188"/>
                    <a:pt x="395" y="18193"/>
                  </a:cubicBezTo>
                  <a:cubicBezTo>
                    <a:pt x="402" y="18199"/>
                    <a:pt x="406" y="18202"/>
                    <a:pt x="407" y="18202"/>
                  </a:cubicBezTo>
                  <a:cubicBezTo>
                    <a:pt x="405" y="18202"/>
                    <a:pt x="400" y="18200"/>
                    <a:pt x="391" y="18197"/>
                  </a:cubicBezTo>
                  <a:cubicBezTo>
                    <a:pt x="383" y="18195"/>
                    <a:pt x="372" y="18191"/>
                    <a:pt x="360" y="18188"/>
                  </a:cubicBezTo>
                  <a:cubicBezTo>
                    <a:pt x="348" y="18184"/>
                    <a:pt x="334" y="18180"/>
                    <a:pt x="320" y="18176"/>
                  </a:cubicBezTo>
                  <a:cubicBezTo>
                    <a:pt x="305" y="18172"/>
                    <a:pt x="291" y="18168"/>
                    <a:pt x="278" y="18165"/>
                  </a:cubicBezTo>
                  <a:lnTo>
                    <a:pt x="25" y="18102"/>
                  </a:lnTo>
                  <a:lnTo>
                    <a:pt x="0" y="18152"/>
                  </a:lnTo>
                  <a:lnTo>
                    <a:pt x="436" y="18252"/>
                  </a:lnTo>
                  <a:lnTo>
                    <a:pt x="466" y="18192"/>
                  </a:lnTo>
                  <a:lnTo>
                    <a:pt x="269" y="18035"/>
                  </a:lnTo>
                  <a:cubicBezTo>
                    <a:pt x="258" y="18026"/>
                    <a:pt x="246" y="18018"/>
                    <a:pt x="235" y="18009"/>
                  </a:cubicBezTo>
                  <a:cubicBezTo>
                    <a:pt x="224" y="18000"/>
                    <a:pt x="214" y="17993"/>
                    <a:pt x="205" y="17986"/>
                  </a:cubicBezTo>
                  <a:cubicBezTo>
                    <a:pt x="196" y="17980"/>
                    <a:pt x="188" y="17975"/>
                    <a:pt x="183" y="17970"/>
                  </a:cubicBezTo>
                  <a:cubicBezTo>
                    <a:pt x="177" y="17966"/>
                    <a:pt x="173" y="17964"/>
                    <a:pt x="172" y="17963"/>
                  </a:cubicBezTo>
                  <a:cubicBezTo>
                    <a:pt x="174" y="17964"/>
                    <a:pt x="178" y="17965"/>
                    <a:pt x="185" y="17967"/>
                  </a:cubicBezTo>
                  <a:cubicBezTo>
                    <a:pt x="192" y="17969"/>
                    <a:pt x="200" y="17971"/>
                    <a:pt x="211" y="17975"/>
                  </a:cubicBezTo>
                  <a:cubicBezTo>
                    <a:pt x="222" y="17978"/>
                    <a:pt x="234" y="17981"/>
                    <a:pt x="248" y="17985"/>
                  </a:cubicBezTo>
                  <a:cubicBezTo>
                    <a:pt x="262" y="17989"/>
                    <a:pt x="277" y="17993"/>
                    <a:pt x="292" y="17997"/>
                  </a:cubicBezTo>
                  <a:lnTo>
                    <a:pt x="533" y="18055"/>
                  </a:lnTo>
                  <a:lnTo>
                    <a:pt x="563" y="17994"/>
                  </a:lnTo>
                  <a:lnTo>
                    <a:pt x="217" y="17712"/>
                  </a:lnTo>
                  <a:close/>
                  <a:moveTo>
                    <a:pt x="9002" y="782"/>
                  </a:moveTo>
                  <a:lnTo>
                    <a:pt x="9002" y="727"/>
                  </a:lnTo>
                  <a:cubicBezTo>
                    <a:pt x="8996" y="730"/>
                    <a:pt x="8990" y="733"/>
                    <a:pt x="8984" y="734"/>
                  </a:cubicBezTo>
                  <a:cubicBezTo>
                    <a:pt x="8978" y="735"/>
                    <a:pt x="8972" y="736"/>
                    <a:pt x="8967" y="736"/>
                  </a:cubicBezTo>
                  <a:cubicBezTo>
                    <a:pt x="8960" y="736"/>
                    <a:pt x="8950" y="733"/>
                    <a:pt x="8939" y="729"/>
                  </a:cubicBezTo>
                  <a:cubicBezTo>
                    <a:pt x="8928" y="724"/>
                    <a:pt x="8917" y="720"/>
                    <a:pt x="8907" y="715"/>
                  </a:cubicBezTo>
                  <a:lnTo>
                    <a:pt x="8644" y="585"/>
                  </a:lnTo>
                  <a:lnTo>
                    <a:pt x="8621" y="632"/>
                  </a:lnTo>
                  <a:lnTo>
                    <a:pt x="8902" y="769"/>
                  </a:lnTo>
                  <a:cubicBezTo>
                    <a:pt x="8910" y="774"/>
                    <a:pt x="8921" y="778"/>
                    <a:pt x="8932" y="783"/>
                  </a:cubicBezTo>
                  <a:cubicBezTo>
                    <a:pt x="8944" y="787"/>
                    <a:pt x="8956" y="789"/>
                    <a:pt x="8968" y="788"/>
                  </a:cubicBezTo>
                  <a:cubicBezTo>
                    <a:pt x="8980" y="788"/>
                    <a:pt x="8992" y="786"/>
                    <a:pt x="9002" y="782"/>
                  </a:cubicBezTo>
                  <a:close/>
                  <a:moveTo>
                    <a:pt x="9002" y="554"/>
                  </a:moveTo>
                  <a:lnTo>
                    <a:pt x="9002" y="497"/>
                  </a:lnTo>
                  <a:lnTo>
                    <a:pt x="8749" y="372"/>
                  </a:lnTo>
                  <a:lnTo>
                    <a:pt x="8726" y="418"/>
                  </a:lnTo>
                  <a:lnTo>
                    <a:pt x="8998" y="552"/>
                  </a:lnTo>
                  <a:lnTo>
                    <a:pt x="9002" y="554"/>
                  </a:lnTo>
                  <a:close/>
                  <a:moveTo>
                    <a:pt x="9002" y="357"/>
                  </a:moveTo>
                  <a:lnTo>
                    <a:pt x="9002" y="299"/>
                  </a:lnTo>
                  <a:lnTo>
                    <a:pt x="8991" y="294"/>
                  </a:lnTo>
                  <a:cubicBezTo>
                    <a:pt x="8980" y="289"/>
                    <a:pt x="8968" y="283"/>
                    <a:pt x="8957" y="278"/>
                  </a:cubicBezTo>
                  <a:cubicBezTo>
                    <a:pt x="8945" y="273"/>
                    <a:pt x="8934" y="269"/>
                    <a:pt x="8924" y="264"/>
                  </a:cubicBezTo>
                  <a:cubicBezTo>
                    <a:pt x="8914" y="260"/>
                    <a:pt x="8905" y="256"/>
                    <a:pt x="8898" y="253"/>
                  </a:cubicBezTo>
                  <a:cubicBezTo>
                    <a:pt x="8891" y="250"/>
                    <a:pt x="8886" y="248"/>
                    <a:pt x="8883" y="247"/>
                  </a:cubicBezTo>
                  <a:cubicBezTo>
                    <a:pt x="8887" y="248"/>
                    <a:pt x="8892" y="248"/>
                    <a:pt x="8900" y="248"/>
                  </a:cubicBezTo>
                  <a:cubicBezTo>
                    <a:pt x="8907" y="249"/>
                    <a:pt x="8916" y="249"/>
                    <a:pt x="8926" y="249"/>
                  </a:cubicBezTo>
                  <a:cubicBezTo>
                    <a:pt x="8936" y="249"/>
                    <a:pt x="8947" y="249"/>
                    <a:pt x="8959" y="249"/>
                  </a:cubicBezTo>
                  <a:cubicBezTo>
                    <a:pt x="8972" y="249"/>
                    <a:pt x="8984" y="249"/>
                    <a:pt x="8998" y="249"/>
                  </a:cubicBezTo>
                  <a:lnTo>
                    <a:pt x="9002" y="249"/>
                  </a:lnTo>
                  <a:lnTo>
                    <a:pt x="9002" y="202"/>
                  </a:lnTo>
                  <a:lnTo>
                    <a:pt x="8831" y="205"/>
                  </a:lnTo>
                  <a:lnTo>
                    <a:pt x="8804" y="260"/>
                  </a:lnTo>
                  <a:lnTo>
                    <a:pt x="9002" y="357"/>
                  </a:lnTo>
                  <a:close/>
                  <a:moveTo>
                    <a:pt x="9002" y="91"/>
                  </a:moveTo>
                  <a:lnTo>
                    <a:pt x="9002" y="34"/>
                  </a:lnTo>
                  <a:lnTo>
                    <a:pt x="8932" y="0"/>
                  </a:lnTo>
                  <a:lnTo>
                    <a:pt x="8909" y="46"/>
                  </a:lnTo>
                  <a:lnTo>
                    <a:pt x="9002" y="91"/>
                  </a:lnTo>
                  <a:close/>
                  <a:moveTo>
                    <a:pt x="754" y="17607"/>
                  </a:moveTo>
                  <a:lnTo>
                    <a:pt x="714" y="17587"/>
                  </a:lnTo>
                  <a:lnTo>
                    <a:pt x="629" y="17759"/>
                  </a:lnTo>
                  <a:lnTo>
                    <a:pt x="486" y="17689"/>
                  </a:lnTo>
                  <a:lnTo>
                    <a:pt x="552" y="17555"/>
                  </a:lnTo>
                  <a:lnTo>
                    <a:pt x="511" y="17535"/>
                  </a:lnTo>
                  <a:lnTo>
                    <a:pt x="445" y="17669"/>
                  </a:lnTo>
                  <a:lnTo>
                    <a:pt x="317" y="17606"/>
                  </a:lnTo>
                  <a:lnTo>
                    <a:pt x="396" y="17445"/>
                  </a:lnTo>
                  <a:lnTo>
                    <a:pt x="360" y="17420"/>
                  </a:lnTo>
                  <a:lnTo>
                    <a:pt x="255" y="17634"/>
                  </a:lnTo>
                  <a:lnTo>
                    <a:pt x="646" y="17826"/>
                  </a:lnTo>
                  <a:lnTo>
                    <a:pt x="754" y="17607"/>
                  </a:lnTo>
                  <a:close/>
                  <a:moveTo>
                    <a:pt x="770" y="17203"/>
                  </a:moveTo>
                  <a:cubicBezTo>
                    <a:pt x="755" y="17201"/>
                    <a:pt x="742" y="17202"/>
                    <a:pt x="728" y="17205"/>
                  </a:cubicBezTo>
                  <a:cubicBezTo>
                    <a:pt x="715" y="17209"/>
                    <a:pt x="703" y="17214"/>
                    <a:pt x="693" y="17222"/>
                  </a:cubicBezTo>
                  <a:cubicBezTo>
                    <a:pt x="682" y="17229"/>
                    <a:pt x="669" y="17240"/>
                    <a:pt x="655" y="17255"/>
                  </a:cubicBezTo>
                  <a:lnTo>
                    <a:pt x="619" y="17293"/>
                  </a:lnTo>
                  <a:cubicBezTo>
                    <a:pt x="600" y="17313"/>
                    <a:pt x="583" y="17325"/>
                    <a:pt x="569" y="17330"/>
                  </a:cubicBezTo>
                  <a:cubicBezTo>
                    <a:pt x="554" y="17336"/>
                    <a:pt x="539" y="17334"/>
                    <a:pt x="523" y="17327"/>
                  </a:cubicBezTo>
                  <a:cubicBezTo>
                    <a:pt x="503" y="17317"/>
                    <a:pt x="491" y="17302"/>
                    <a:pt x="486" y="17283"/>
                  </a:cubicBezTo>
                  <a:cubicBezTo>
                    <a:pt x="481" y="17264"/>
                    <a:pt x="485" y="17242"/>
                    <a:pt x="497" y="17217"/>
                  </a:cubicBezTo>
                  <a:cubicBezTo>
                    <a:pt x="501" y="17209"/>
                    <a:pt x="506" y="17201"/>
                    <a:pt x="510" y="17194"/>
                  </a:cubicBezTo>
                  <a:cubicBezTo>
                    <a:pt x="515" y="17187"/>
                    <a:pt x="521" y="17181"/>
                    <a:pt x="527" y="17175"/>
                  </a:cubicBezTo>
                  <a:cubicBezTo>
                    <a:pt x="533" y="17169"/>
                    <a:pt x="541" y="17163"/>
                    <a:pt x="549" y="17157"/>
                  </a:cubicBezTo>
                  <a:cubicBezTo>
                    <a:pt x="557" y="17151"/>
                    <a:pt x="566" y="17145"/>
                    <a:pt x="577" y="17138"/>
                  </a:cubicBezTo>
                  <a:lnTo>
                    <a:pt x="553" y="17101"/>
                  </a:lnTo>
                  <a:cubicBezTo>
                    <a:pt x="510" y="17126"/>
                    <a:pt x="478" y="17159"/>
                    <a:pt x="458" y="17200"/>
                  </a:cubicBezTo>
                  <a:cubicBezTo>
                    <a:pt x="448" y="17219"/>
                    <a:pt x="443" y="17238"/>
                    <a:pt x="441" y="17256"/>
                  </a:cubicBezTo>
                  <a:cubicBezTo>
                    <a:pt x="438" y="17275"/>
                    <a:pt x="440" y="17292"/>
                    <a:pt x="444" y="17308"/>
                  </a:cubicBezTo>
                  <a:cubicBezTo>
                    <a:pt x="448" y="17323"/>
                    <a:pt x="456" y="17338"/>
                    <a:pt x="467" y="17351"/>
                  </a:cubicBezTo>
                  <a:cubicBezTo>
                    <a:pt x="477" y="17363"/>
                    <a:pt x="491" y="17374"/>
                    <a:pt x="508" y="17382"/>
                  </a:cubicBezTo>
                  <a:cubicBezTo>
                    <a:pt x="533" y="17394"/>
                    <a:pt x="558" y="17397"/>
                    <a:pt x="584" y="17389"/>
                  </a:cubicBezTo>
                  <a:cubicBezTo>
                    <a:pt x="595" y="17385"/>
                    <a:pt x="606" y="17380"/>
                    <a:pt x="616" y="17371"/>
                  </a:cubicBezTo>
                  <a:cubicBezTo>
                    <a:pt x="626" y="17363"/>
                    <a:pt x="639" y="17352"/>
                    <a:pt x="653" y="17337"/>
                  </a:cubicBezTo>
                  <a:lnTo>
                    <a:pt x="684" y="17303"/>
                  </a:lnTo>
                  <a:cubicBezTo>
                    <a:pt x="721" y="17263"/>
                    <a:pt x="757" y="17252"/>
                    <a:pt x="791" y="17269"/>
                  </a:cubicBezTo>
                  <a:cubicBezTo>
                    <a:pt x="815" y="17280"/>
                    <a:pt x="829" y="17299"/>
                    <a:pt x="833" y="17324"/>
                  </a:cubicBezTo>
                  <a:cubicBezTo>
                    <a:pt x="836" y="17336"/>
                    <a:pt x="836" y="17347"/>
                    <a:pt x="834" y="17357"/>
                  </a:cubicBezTo>
                  <a:cubicBezTo>
                    <a:pt x="832" y="17367"/>
                    <a:pt x="827" y="17380"/>
                    <a:pt x="820" y="17395"/>
                  </a:cubicBezTo>
                  <a:cubicBezTo>
                    <a:pt x="810" y="17415"/>
                    <a:pt x="799" y="17432"/>
                    <a:pt x="785" y="17446"/>
                  </a:cubicBezTo>
                  <a:cubicBezTo>
                    <a:pt x="771" y="17460"/>
                    <a:pt x="755" y="17473"/>
                    <a:pt x="735" y="17483"/>
                  </a:cubicBezTo>
                  <a:lnTo>
                    <a:pt x="761" y="17522"/>
                  </a:lnTo>
                  <a:cubicBezTo>
                    <a:pt x="783" y="17508"/>
                    <a:pt x="802" y="17493"/>
                    <a:pt x="817" y="17475"/>
                  </a:cubicBezTo>
                  <a:cubicBezTo>
                    <a:pt x="833" y="17458"/>
                    <a:pt x="847" y="17437"/>
                    <a:pt x="858" y="17414"/>
                  </a:cubicBezTo>
                  <a:cubicBezTo>
                    <a:pt x="867" y="17395"/>
                    <a:pt x="873" y="17379"/>
                    <a:pt x="876" y="17363"/>
                  </a:cubicBezTo>
                  <a:cubicBezTo>
                    <a:pt x="879" y="17347"/>
                    <a:pt x="879" y="17331"/>
                    <a:pt x="877" y="17314"/>
                  </a:cubicBezTo>
                  <a:cubicBezTo>
                    <a:pt x="875" y="17291"/>
                    <a:pt x="868" y="17271"/>
                    <a:pt x="856" y="17253"/>
                  </a:cubicBezTo>
                  <a:cubicBezTo>
                    <a:pt x="843" y="17236"/>
                    <a:pt x="828" y="17223"/>
                    <a:pt x="810" y="17214"/>
                  </a:cubicBezTo>
                  <a:cubicBezTo>
                    <a:pt x="798" y="17208"/>
                    <a:pt x="784" y="17204"/>
                    <a:pt x="770" y="17203"/>
                  </a:cubicBezTo>
                  <a:close/>
                  <a:moveTo>
                    <a:pt x="687" y="16756"/>
                  </a:moveTo>
                  <a:lnTo>
                    <a:pt x="560" y="17014"/>
                  </a:lnTo>
                  <a:lnTo>
                    <a:pt x="599" y="17034"/>
                  </a:lnTo>
                  <a:lnTo>
                    <a:pt x="651" y="16929"/>
                  </a:lnTo>
                  <a:lnTo>
                    <a:pt x="1002" y="17102"/>
                  </a:lnTo>
                  <a:lnTo>
                    <a:pt x="1025" y="17057"/>
                  </a:lnTo>
                  <a:lnTo>
                    <a:pt x="673" y="16884"/>
                  </a:lnTo>
                  <a:lnTo>
                    <a:pt x="725" y="16778"/>
                  </a:lnTo>
                  <a:lnTo>
                    <a:pt x="687" y="16756"/>
                  </a:lnTo>
                  <a:close/>
                  <a:moveTo>
                    <a:pt x="821" y="16483"/>
                  </a:moveTo>
                  <a:lnTo>
                    <a:pt x="720" y="16689"/>
                  </a:lnTo>
                  <a:lnTo>
                    <a:pt x="1111" y="16881"/>
                  </a:lnTo>
                  <a:lnTo>
                    <a:pt x="1134" y="16834"/>
                  </a:lnTo>
                  <a:lnTo>
                    <a:pt x="949" y="16742"/>
                  </a:lnTo>
                  <a:lnTo>
                    <a:pt x="1010" y="16617"/>
                  </a:lnTo>
                  <a:lnTo>
                    <a:pt x="972" y="16598"/>
                  </a:lnTo>
                  <a:lnTo>
                    <a:pt x="910" y="16723"/>
                  </a:lnTo>
                  <a:lnTo>
                    <a:pt x="782" y="16660"/>
                  </a:lnTo>
                  <a:lnTo>
                    <a:pt x="857" y="16509"/>
                  </a:lnTo>
                  <a:lnTo>
                    <a:pt x="821" y="16483"/>
                  </a:lnTo>
                  <a:close/>
                  <a:moveTo>
                    <a:pt x="1369" y="16358"/>
                  </a:moveTo>
                  <a:lnTo>
                    <a:pt x="914" y="16295"/>
                  </a:lnTo>
                  <a:lnTo>
                    <a:pt x="884" y="16356"/>
                  </a:lnTo>
                  <a:lnTo>
                    <a:pt x="1211" y="16678"/>
                  </a:lnTo>
                  <a:lnTo>
                    <a:pt x="1234" y="16631"/>
                  </a:lnTo>
                  <a:lnTo>
                    <a:pt x="1132" y="16534"/>
                  </a:lnTo>
                  <a:lnTo>
                    <a:pt x="1204" y="16388"/>
                  </a:lnTo>
                  <a:lnTo>
                    <a:pt x="1343" y="16411"/>
                  </a:lnTo>
                  <a:lnTo>
                    <a:pt x="1369" y="16358"/>
                  </a:lnTo>
                  <a:close/>
                  <a:moveTo>
                    <a:pt x="1160" y="16382"/>
                  </a:moveTo>
                  <a:lnTo>
                    <a:pt x="1100" y="16503"/>
                  </a:lnTo>
                  <a:lnTo>
                    <a:pt x="939" y="16347"/>
                  </a:lnTo>
                  <a:lnTo>
                    <a:pt x="1160" y="16382"/>
                  </a:lnTo>
                  <a:close/>
                  <a:moveTo>
                    <a:pt x="806" y="16326"/>
                  </a:moveTo>
                  <a:cubicBezTo>
                    <a:pt x="798" y="16329"/>
                    <a:pt x="791" y="16334"/>
                    <a:pt x="787" y="16343"/>
                  </a:cubicBezTo>
                  <a:cubicBezTo>
                    <a:pt x="783" y="16350"/>
                    <a:pt x="783" y="16359"/>
                    <a:pt x="786" y="16367"/>
                  </a:cubicBezTo>
                  <a:cubicBezTo>
                    <a:pt x="789" y="16376"/>
                    <a:pt x="794" y="16382"/>
                    <a:pt x="802" y="16386"/>
                  </a:cubicBezTo>
                  <a:cubicBezTo>
                    <a:pt x="810" y="16390"/>
                    <a:pt x="819" y="16391"/>
                    <a:pt x="828" y="16388"/>
                  </a:cubicBezTo>
                  <a:cubicBezTo>
                    <a:pt x="836" y="16385"/>
                    <a:pt x="843" y="16379"/>
                    <a:pt x="847" y="16371"/>
                  </a:cubicBezTo>
                  <a:cubicBezTo>
                    <a:pt x="851" y="16363"/>
                    <a:pt x="851" y="16354"/>
                    <a:pt x="848" y="16346"/>
                  </a:cubicBezTo>
                  <a:cubicBezTo>
                    <a:pt x="845" y="16338"/>
                    <a:pt x="839" y="16331"/>
                    <a:pt x="831" y="16327"/>
                  </a:cubicBezTo>
                  <a:cubicBezTo>
                    <a:pt x="823" y="16323"/>
                    <a:pt x="815" y="16323"/>
                    <a:pt x="806" y="16326"/>
                  </a:cubicBezTo>
                  <a:close/>
                  <a:moveTo>
                    <a:pt x="864" y="16208"/>
                  </a:moveTo>
                  <a:cubicBezTo>
                    <a:pt x="855" y="16211"/>
                    <a:pt x="849" y="16217"/>
                    <a:pt x="845" y="16225"/>
                  </a:cubicBezTo>
                  <a:cubicBezTo>
                    <a:pt x="841" y="16233"/>
                    <a:pt x="841" y="16241"/>
                    <a:pt x="843" y="16250"/>
                  </a:cubicBezTo>
                  <a:cubicBezTo>
                    <a:pt x="846" y="16258"/>
                    <a:pt x="852" y="16265"/>
                    <a:pt x="860" y="16269"/>
                  </a:cubicBezTo>
                  <a:cubicBezTo>
                    <a:pt x="868" y="16273"/>
                    <a:pt x="877" y="16273"/>
                    <a:pt x="885" y="16270"/>
                  </a:cubicBezTo>
                  <a:cubicBezTo>
                    <a:pt x="894" y="16268"/>
                    <a:pt x="900" y="16262"/>
                    <a:pt x="904" y="16254"/>
                  </a:cubicBezTo>
                  <a:cubicBezTo>
                    <a:pt x="909" y="16245"/>
                    <a:pt x="909" y="16237"/>
                    <a:pt x="906" y="16229"/>
                  </a:cubicBezTo>
                  <a:cubicBezTo>
                    <a:pt x="903" y="16220"/>
                    <a:pt x="897" y="16214"/>
                    <a:pt x="889" y="16210"/>
                  </a:cubicBezTo>
                  <a:cubicBezTo>
                    <a:pt x="881" y="16206"/>
                    <a:pt x="872" y="16205"/>
                    <a:pt x="864" y="16208"/>
                  </a:cubicBezTo>
                  <a:close/>
                  <a:moveTo>
                    <a:pt x="1465" y="16063"/>
                  </a:moveTo>
                  <a:lnTo>
                    <a:pt x="1389" y="16218"/>
                  </a:lnTo>
                  <a:lnTo>
                    <a:pt x="1037" y="16045"/>
                  </a:lnTo>
                  <a:lnTo>
                    <a:pt x="1014" y="16091"/>
                  </a:lnTo>
                  <a:lnTo>
                    <a:pt x="1405" y="16284"/>
                  </a:lnTo>
                  <a:lnTo>
                    <a:pt x="1501" y="16089"/>
                  </a:lnTo>
                  <a:lnTo>
                    <a:pt x="1465" y="16063"/>
                  </a:lnTo>
                  <a:close/>
                  <a:moveTo>
                    <a:pt x="1563" y="15962"/>
                  </a:moveTo>
                  <a:lnTo>
                    <a:pt x="1173" y="15769"/>
                  </a:lnTo>
                  <a:lnTo>
                    <a:pt x="1150" y="15815"/>
                  </a:lnTo>
                  <a:lnTo>
                    <a:pt x="1541" y="16007"/>
                  </a:lnTo>
                  <a:lnTo>
                    <a:pt x="1563" y="15962"/>
                  </a:lnTo>
                  <a:close/>
                  <a:moveTo>
                    <a:pt x="1588" y="15541"/>
                  </a:moveTo>
                  <a:cubicBezTo>
                    <a:pt x="1573" y="15539"/>
                    <a:pt x="1559" y="15540"/>
                    <a:pt x="1546" y="15544"/>
                  </a:cubicBezTo>
                  <a:cubicBezTo>
                    <a:pt x="1533" y="15547"/>
                    <a:pt x="1521" y="15553"/>
                    <a:pt x="1510" y="15560"/>
                  </a:cubicBezTo>
                  <a:cubicBezTo>
                    <a:pt x="1499" y="15567"/>
                    <a:pt x="1487" y="15579"/>
                    <a:pt x="1473" y="15593"/>
                  </a:cubicBezTo>
                  <a:lnTo>
                    <a:pt x="1436" y="15631"/>
                  </a:lnTo>
                  <a:cubicBezTo>
                    <a:pt x="1417" y="15651"/>
                    <a:pt x="1401" y="15663"/>
                    <a:pt x="1386" y="15669"/>
                  </a:cubicBezTo>
                  <a:cubicBezTo>
                    <a:pt x="1372" y="15674"/>
                    <a:pt x="1357" y="15673"/>
                    <a:pt x="1341" y="15665"/>
                  </a:cubicBezTo>
                  <a:cubicBezTo>
                    <a:pt x="1321" y="15655"/>
                    <a:pt x="1308" y="15640"/>
                    <a:pt x="1304" y="15621"/>
                  </a:cubicBezTo>
                  <a:cubicBezTo>
                    <a:pt x="1299" y="15602"/>
                    <a:pt x="1303" y="15580"/>
                    <a:pt x="1315" y="15555"/>
                  </a:cubicBezTo>
                  <a:cubicBezTo>
                    <a:pt x="1319" y="15547"/>
                    <a:pt x="1323" y="15539"/>
                    <a:pt x="1328" y="15532"/>
                  </a:cubicBezTo>
                  <a:cubicBezTo>
                    <a:pt x="1333" y="15526"/>
                    <a:pt x="1338" y="15519"/>
                    <a:pt x="1345" y="15513"/>
                  </a:cubicBezTo>
                  <a:cubicBezTo>
                    <a:pt x="1351" y="15507"/>
                    <a:pt x="1358" y="15501"/>
                    <a:pt x="1366" y="15495"/>
                  </a:cubicBezTo>
                  <a:cubicBezTo>
                    <a:pt x="1374" y="15489"/>
                    <a:pt x="1384" y="15483"/>
                    <a:pt x="1395" y="15476"/>
                  </a:cubicBezTo>
                  <a:lnTo>
                    <a:pt x="1371" y="15439"/>
                  </a:lnTo>
                  <a:cubicBezTo>
                    <a:pt x="1328" y="15464"/>
                    <a:pt x="1296" y="15497"/>
                    <a:pt x="1275" y="15539"/>
                  </a:cubicBezTo>
                  <a:cubicBezTo>
                    <a:pt x="1266" y="15558"/>
                    <a:pt x="1260" y="15576"/>
                    <a:pt x="1258" y="15595"/>
                  </a:cubicBezTo>
                  <a:cubicBezTo>
                    <a:pt x="1256" y="15613"/>
                    <a:pt x="1257" y="15630"/>
                    <a:pt x="1262" y="15646"/>
                  </a:cubicBezTo>
                  <a:cubicBezTo>
                    <a:pt x="1266" y="15662"/>
                    <a:pt x="1274" y="15676"/>
                    <a:pt x="1284" y="15689"/>
                  </a:cubicBezTo>
                  <a:cubicBezTo>
                    <a:pt x="1295" y="15702"/>
                    <a:pt x="1309" y="15712"/>
                    <a:pt x="1325" y="15720"/>
                  </a:cubicBezTo>
                  <a:cubicBezTo>
                    <a:pt x="1351" y="15733"/>
                    <a:pt x="1376" y="15735"/>
                    <a:pt x="1401" y="15727"/>
                  </a:cubicBezTo>
                  <a:cubicBezTo>
                    <a:pt x="1413" y="15724"/>
                    <a:pt x="1424" y="15718"/>
                    <a:pt x="1434" y="15710"/>
                  </a:cubicBezTo>
                  <a:cubicBezTo>
                    <a:pt x="1444" y="15702"/>
                    <a:pt x="1456" y="15690"/>
                    <a:pt x="1470" y="15675"/>
                  </a:cubicBezTo>
                  <a:lnTo>
                    <a:pt x="1502" y="15641"/>
                  </a:lnTo>
                  <a:cubicBezTo>
                    <a:pt x="1539" y="15602"/>
                    <a:pt x="1574" y="15590"/>
                    <a:pt x="1609" y="15607"/>
                  </a:cubicBezTo>
                  <a:cubicBezTo>
                    <a:pt x="1632" y="15619"/>
                    <a:pt x="1646" y="15637"/>
                    <a:pt x="1651" y="15663"/>
                  </a:cubicBezTo>
                  <a:cubicBezTo>
                    <a:pt x="1653" y="15674"/>
                    <a:pt x="1654" y="15685"/>
                    <a:pt x="1652" y="15695"/>
                  </a:cubicBezTo>
                  <a:cubicBezTo>
                    <a:pt x="1650" y="15706"/>
                    <a:pt x="1645" y="15718"/>
                    <a:pt x="1638" y="15733"/>
                  </a:cubicBezTo>
                  <a:cubicBezTo>
                    <a:pt x="1628" y="15753"/>
                    <a:pt x="1616" y="15770"/>
                    <a:pt x="1603" y="15784"/>
                  </a:cubicBezTo>
                  <a:cubicBezTo>
                    <a:pt x="1589" y="15799"/>
                    <a:pt x="1572" y="15811"/>
                    <a:pt x="1552" y="15821"/>
                  </a:cubicBezTo>
                  <a:lnTo>
                    <a:pt x="1579" y="15860"/>
                  </a:lnTo>
                  <a:cubicBezTo>
                    <a:pt x="1600" y="15847"/>
                    <a:pt x="1619" y="15831"/>
                    <a:pt x="1635" y="15814"/>
                  </a:cubicBezTo>
                  <a:cubicBezTo>
                    <a:pt x="1651" y="15796"/>
                    <a:pt x="1664" y="15776"/>
                    <a:pt x="1676" y="15752"/>
                  </a:cubicBezTo>
                  <a:cubicBezTo>
                    <a:pt x="1685" y="15734"/>
                    <a:pt x="1691" y="15717"/>
                    <a:pt x="1694" y="15701"/>
                  </a:cubicBezTo>
                  <a:cubicBezTo>
                    <a:pt x="1697" y="15686"/>
                    <a:pt x="1697" y="15669"/>
                    <a:pt x="1695" y="15652"/>
                  </a:cubicBezTo>
                  <a:cubicBezTo>
                    <a:pt x="1693" y="15630"/>
                    <a:pt x="1685" y="15609"/>
                    <a:pt x="1673" y="15592"/>
                  </a:cubicBezTo>
                  <a:cubicBezTo>
                    <a:pt x="1661" y="15574"/>
                    <a:pt x="1646" y="15561"/>
                    <a:pt x="1628" y="15552"/>
                  </a:cubicBezTo>
                  <a:cubicBezTo>
                    <a:pt x="1616" y="15546"/>
                    <a:pt x="1602" y="15542"/>
                    <a:pt x="1588" y="15541"/>
                  </a:cubicBezTo>
                  <a:close/>
                  <a:moveTo>
                    <a:pt x="1839" y="15258"/>
                  </a:moveTo>
                  <a:cubicBezTo>
                    <a:pt x="1841" y="15275"/>
                    <a:pt x="1842" y="15291"/>
                    <a:pt x="1840" y="15305"/>
                  </a:cubicBezTo>
                  <a:cubicBezTo>
                    <a:pt x="1838" y="15319"/>
                    <a:pt x="1833" y="15333"/>
                    <a:pt x="1826" y="15347"/>
                  </a:cubicBezTo>
                  <a:cubicBezTo>
                    <a:pt x="1815" y="15370"/>
                    <a:pt x="1799" y="15387"/>
                    <a:pt x="1778" y="15400"/>
                  </a:cubicBezTo>
                  <a:cubicBezTo>
                    <a:pt x="1757" y="15413"/>
                    <a:pt x="1731" y="15418"/>
                    <a:pt x="1702" y="15416"/>
                  </a:cubicBezTo>
                  <a:cubicBezTo>
                    <a:pt x="1688" y="15415"/>
                    <a:pt x="1675" y="15412"/>
                    <a:pt x="1661" y="15408"/>
                  </a:cubicBezTo>
                  <a:cubicBezTo>
                    <a:pt x="1648" y="15404"/>
                    <a:pt x="1632" y="15397"/>
                    <a:pt x="1613" y="15388"/>
                  </a:cubicBezTo>
                  <a:cubicBezTo>
                    <a:pt x="1590" y="15377"/>
                    <a:pt x="1571" y="15366"/>
                    <a:pt x="1556" y="15355"/>
                  </a:cubicBezTo>
                  <a:cubicBezTo>
                    <a:pt x="1541" y="15344"/>
                    <a:pt x="1528" y="15333"/>
                    <a:pt x="1517" y="15320"/>
                  </a:cubicBezTo>
                  <a:cubicBezTo>
                    <a:pt x="1500" y="15300"/>
                    <a:pt x="1490" y="15279"/>
                    <a:pt x="1486" y="15258"/>
                  </a:cubicBezTo>
                  <a:cubicBezTo>
                    <a:pt x="1482" y="15236"/>
                    <a:pt x="1486" y="15214"/>
                    <a:pt x="1497" y="15191"/>
                  </a:cubicBezTo>
                  <a:cubicBezTo>
                    <a:pt x="1505" y="15177"/>
                    <a:pt x="1513" y="15165"/>
                    <a:pt x="1522" y="15155"/>
                  </a:cubicBezTo>
                  <a:cubicBezTo>
                    <a:pt x="1532" y="15145"/>
                    <a:pt x="1544" y="15137"/>
                    <a:pt x="1558" y="15129"/>
                  </a:cubicBezTo>
                  <a:lnTo>
                    <a:pt x="1541" y="15089"/>
                  </a:lnTo>
                  <a:cubicBezTo>
                    <a:pt x="1524" y="15097"/>
                    <a:pt x="1508" y="15108"/>
                    <a:pt x="1495" y="15123"/>
                  </a:cubicBezTo>
                  <a:cubicBezTo>
                    <a:pt x="1481" y="15137"/>
                    <a:pt x="1469" y="15153"/>
                    <a:pt x="1460" y="15172"/>
                  </a:cubicBezTo>
                  <a:cubicBezTo>
                    <a:pt x="1449" y="15196"/>
                    <a:pt x="1443" y="15220"/>
                    <a:pt x="1443" y="15245"/>
                  </a:cubicBezTo>
                  <a:cubicBezTo>
                    <a:pt x="1443" y="15270"/>
                    <a:pt x="1449" y="15294"/>
                    <a:pt x="1459" y="15318"/>
                  </a:cubicBezTo>
                  <a:cubicBezTo>
                    <a:pt x="1470" y="15341"/>
                    <a:pt x="1486" y="15363"/>
                    <a:pt x="1507" y="15384"/>
                  </a:cubicBezTo>
                  <a:cubicBezTo>
                    <a:pt x="1527" y="15404"/>
                    <a:pt x="1552" y="15421"/>
                    <a:pt x="1581" y="15435"/>
                  </a:cubicBezTo>
                  <a:cubicBezTo>
                    <a:pt x="1610" y="15450"/>
                    <a:pt x="1639" y="15460"/>
                    <a:pt x="1668" y="15465"/>
                  </a:cubicBezTo>
                  <a:cubicBezTo>
                    <a:pt x="1697" y="15470"/>
                    <a:pt x="1726" y="15469"/>
                    <a:pt x="1753" y="15462"/>
                  </a:cubicBezTo>
                  <a:cubicBezTo>
                    <a:pt x="1777" y="15455"/>
                    <a:pt x="1799" y="15444"/>
                    <a:pt x="1817" y="15428"/>
                  </a:cubicBezTo>
                  <a:cubicBezTo>
                    <a:pt x="1836" y="15413"/>
                    <a:pt x="1850" y="15395"/>
                    <a:pt x="1861" y="15373"/>
                  </a:cubicBezTo>
                  <a:cubicBezTo>
                    <a:pt x="1870" y="15354"/>
                    <a:pt x="1877" y="15334"/>
                    <a:pt x="1880" y="15312"/>
                  </a:cubicBezTo>
                  <a:cubicBezTo>
                    <a:pt x="1884" y="15291"/>
                    <a:pt x="1885" y="15270"/>
                    <a:pt x="1882" y="15249"/>
                  </a:cubicBezTo>
                  <a:lnTo>
                    <a:pt x="1839" y="15258"/>
                  </a:lnTo>
                  <a:close/>
                  <a:moveTo>
                    <a:pt x="2074" y="14923"/>
                  </a:moveTo>
                  <a:lnTo>
                    <a:pt x="1684" y="14731"/>
                  </a:lnTo>
                  <a:lnTo>
                    <a:pt x="1661" y="14778"/>
                  </a:lnTo>
                  <a:lnTo>
                    <a:pt x="1824" y="14858"/>
                  </a:lnTo>
                  <a:lnTo>
                    <a:pt x="1743" y="15023"/>
                  </a:lnTo>
                  <a:lnTo>
                    <a:pt x="1580" y="14942"/>
                  </a:lnTo>
                  <a:lnTo>
                    <a:pt x="1557" y="14988"/>
                  </a:lnTo>
                  <a:lnTo>
                    <a:pt x="1948" y="15180"/>
                  </a:lnTo>
                  <a:lnTo>
                    <a:pt x="1970" y="15135"/>
                  </a:lnTo>
                  <a:lnTo>
                    <a:pt x="1781" y="15042"/>
                  </a:lnTo>
                  <a:lnTo>
                    <a:pt x="1862" y="14877"/>
                  </a:lnTo>
                  <a:lnTo>
                    <a:pt x="2051" y="14970"/>
                  </a:lnTo>
                  <a:lnTo>
                    <a:pt x="2074" y="14923"/>
                  </a:lnTo>
                  <a:close/>
                  <a:moveTo>
                    <a:pt x="2239" y="14589"/>
                  </a:moveTo>
                  <a:lnTo>
                    <a:pt x="2198" y="14569"/>
                  </a:lnTo>
                  <a:lnTo>
                    <a:pt x="2114" y="14742"/>
                  </a:lnTo>
                  <a:lnTo>
                    <a:pt x="1971" y="14671"/>
                  </a:lnTo>
                  <a:lnTo>
                    <a:pt x="2036" y="14537"/>
                  </a:lnTo>
                  <a:lnTo>
                    <a:pt x="1996" y="14517"/>
                  </a:lnTo>
                  <a:lnTo>
                    <a:pt x="1930" y="14651"/>
                  </a:lnTo>
                  <a:lnTo>
                    <a:pt x="1802" y="14588"/>
                  </a:lnTo>
                  <a:lnTo>
                    <a:pt x="1881" y="14428"/>
                  </a:lnTo>
                  <a:lnTo>
                    <a:pt x="1845" y="14403"/>
                  </a:lnTo>
                  <a:lnTo>
                    <a:pt x="1740" y="14616"/>
                  </a:lnTo>
                  <a:lnTo>
                    <a:pt x="2131" y="14809"/>
                  </a:lnTo>
                  <a:lnTo>
                    <a:pt x="2239" y="14589"/>
                  </a:lnTo>
                  <a:close/>
                  <a:moveTo>
                    <a:pt x="2155" y="13772"/>
                  </a:moveTo>
                  <a:lnTo>
                    <a:pt x="2132" y="13819"/>
                  </a:lnTo>
                  <a:lnTo>
                    <a:pt x="2335" y="13979"/>
                  </a:lnTo>
                  <a:cubicBezTo>
                    <a:pt x="2348" y="13989"/>
                    <a:pt x="2361" y="13999"/>
                    <a:pt x="2374" y="14009"/>
                  </a:cubicBezTo>
                  <a:cubicBezTo>
                    <a:pt x="2386" y="14018"/>
                    <a:pt x="2398" y="14027"/>
                    <a:pt x="2408" y="14034"/>
                  </a:cubicBezTo>
                  <a:cubicBezTo>
                    <a:pt x="2418" y="14042"/>
                    <a:pt x="2427" y="14048"/>
                    <a:pt x="2433" y="14053"/>
                  </a:cubicBezTo>
                  <a:cubicBezTo>
                    <a:pt x="2438" y="14057"/>
                    <a:pt x="2442" y="14059"/>
                    <a:pt x="2443" y="14060"/>
                  </a:cubicBezTo>
                  <a:cubicBezTo>
                    <a:pt x="2441" y="14060"/>
                    <a:pt x="2438" y="14059"/>
                    <a:pt x="2434" y="14058"/>
                  </a:cubicBezTo>
                  <a:cubicBezTo>
                    <a:pt x="2428" y="14056"/>
                    <a:pt x="2420" y="14053"/>
                    <a:pt x="2409" y="14050"/>
                  </a:cubicBezTo>
                  <a:cubicBezTo>
                    <a:pt x="2399" y="14047"/>
                    <a:pt x="2388" y="14044"/>
                    <a:pt x="2374" y="14041"/>
                  </a:cubicBezTo>
                  <a:cubicBezTo>
                    <a:pt x="2361" y="14037"/>
                    <a:pt x="2346" y="14033"/>
                    <a:pt x="2330" y="14029"/>
                  </a:cubicBezTo>
                  <a:lnTo>
                    <a:pt x="2061" y="13964"/>
                  </a:lnTo>
                  <a:lnTo>
                    <a:pt x="2035" y="14017"/>
                  </a:lnTo>
                  <a:lnTo>
                    <a:pt x="2243" y="14184"/>
                  </a:lnTo>
                  <a:cubicBezTo>
                    <a:pt x="2253" y="14192"/>
                    <a:pt x="2264" y="14200"/>
                    <a:pt x="2276" y="14209"/>
                  </a:cubicBezTo>
                  <a:cubicBezTo>
                    <a:pt x="2287" y="14218"/>
                    <a:pt x="2298" y="14226"/>
                    <a:pt x="2308" y="14234"/>
                  </a:cubicBezTo>
                  <a:cubicBezTo>
                    <a:pt x="2318" y="14242"/>
                    <a:pt x="2327" y="14248"/>
                    <a:pt x="2334" y="14253"/>
                  </a:cubicBezTo>
                  <a:cubicBezTo>
                    <a:pt x="2341" y="14259"/>
                    <a:pt x="2345" y="14261"/>
                    <a:pt x="2345" y="14262"/>
                  </a:cubicBezTo>
                  <a:cubicBezTo>
                    <a:pt x="2344" y="14262"/>
                    <a:pt x="2339" y="14260"/>
                    <a:pt x="2330" y="14257"/>
                  </a:cubicBezTo>
                  <a:cubicBezTo>
                    <a:pt x="2321" y="14254"/>
                    <a:pt x="2311" y="14251"/>
                    <a:pt x="2299" y="14247"/>
                  </a:cubicBezTo>
                  <a:cubicBezTo>
                    <a:pt x="2286" y="14244"/>
                    <a:pt x="2273" y="14240"/>
                    <a:pt x="2258" y="14236"/>
                  </a:cubicBezTo>
                  <a:cubicBezTo>
                    <a:pt x="2244" y="14232"/>
                    <a:pt x="2230" y="14228"/>
                    <a:pt x="2216" y="14225"/>
                  </a:cubicBezTo>
                  <a:lnTo>
                    <a:pt x="1964" y="14162"/>
                  </a:lnTo>
                  <a:lnTo>
                    <a:pt x="1939" y="14212"/>
                  </a:lnTo>
                  <a:lnTo>
                    <a:pt x="2375" y="14312"/>
                  </a:lnTo>
                  <a:lnTo>
                    <a:pt x="2405" y="14252"/>
                  </a:lnTo>
                  <a:lnTo>
                    <a:pt x="2208" y="14095"/>
                  </a:lnTo>
                  <a:cubicBezTo>
                    <a:pt x="2196" y="14086"/>
                    <a:pt x="2185" y="14077"/>
                    <a:pt x="2174" y="14069"/>
                  </a:cubicBezTo>
                  <a:cubicBezTo>
                    <a:pt x="2163" y="14060"/>
                    <a:pt x="2153" y="14053"/>
                    <a:pt x="2144" y="14046"/>
                  </a:cubicBezTo>
                  <a:cubicBezTo>
                    <a:pt x="2135" y="14040"/>
                    <a:pt x="2127" y="14034"/>
                    <a:pt x="2121" y="14030"/>
                  </a:cubicBezTo>
                  <a:cubicBezTo>
                    <a:pt x="2116" y="14026"/>
                    <a:pt x="2112" y="14024"/>
                    <a:pt x="2111" y="14023"/>
                  </a:cubicBezTo>
                  <a:cubicBezTo>
                    <a:pt x="2113" y="14024"/>
                    <a:pt x="2117" y="14025"/>
                    <a:pt x="2124" y="14027"/>
                  </a:cubicBezTo>
                  <a:cubicBezTo>
                    <a:pt x="2131" y="14029"/>
                    <a:pt x="2139" y="14031"/>
                    <a:pt x="2150" y="14034"/>
                  </a:cubicBezTo>
                  <a:cubicBezTo>
                    <a:pt x="2160" y="14037"/>
                    <a:pt x="2173" y="14041"/>
                    <a:pt x="2186" y="14045"/>
                  </a:cubicBezTo>
                  <a:cubicBezTo>
                    <a:pt x="2200" y="14048"/>
                    <a:pt x="2215" y="14052"/>
                    <a:pt x="2231" y="14056"/>
                  </a:cubicBezTo>
                  <a:lnTo>
                    <a:pt x="2472" y="14115"/>
                  </a:lnTo>
                  <a:lnTo>
                    <a:pt x="2502" y="14054"/>
                  </a:lnTo>
                  <a:lnTo>
                    <a:pt x="2155" y="13772"/>
                  </a:lnTo>
                  <a:close/>
                  <a:moveTo>
                    <a:pt x="2607" y="13840"/>
                  </a:moveTo>
                  <a:lnTo>
                    <a:pt x="2216" y="13648"/>
                  </a:lnTo>
                  <a:lnTo>
                    <a:pt x="2194" y="13694"/>
                  </a:lnTo>
                  <a:lnTo>
                    <a:pt x="2585" y="13886"/>
                  </a:lnTo>
                  <a:lnTo>
                    <a:pt x="2607" y="13840"/>
                  </a:lnTo>
                  <a:close/>
                  <a:moveTo>
                    <a:pt x="2723" y="13505"/>
                  </a:moveTo>
                  <a:lnTo>
                    <a:pt x="2647" y="13660"/>
                  </a:lnTo>
                  <a:lnTo>
                    <a:pt x="2296" y="13487"/>
                  </a:lnTo>
                  <a:lnTo>
                    <a:pt x="2273" y="13533"/>
                  </a:lnTo>
                  <a:lnTo>
                    <a:pt x="2664" y="13726"/>
                  </a:lnTo>
                  <a:lnTo>
                    <a:pt x="2760" y="13531"/>
                  </a:lnTo>
                  <a:lnTo>
                    <a:pt x="2723" y="13505"/>
                  </a:lnTo>
                  <a:close/>
                  <a:moveTo>
                    <a:pt x="2926" y="13192"/>
                  </a:moveTo>
                  <a:lnTo>
                    <a:pt x="2535" y="13000"/>
                  </a:lnTo>
                  <a:lnTo>
                    <a:pt x="2512" y="13047"/>
                  </a:lnTo>
                  <a:lnTo>
                    <a:pt x="2676" y="13127"/>
                  </a:lnTo>
                  <a:lnTo>
                    <a:pt x="2595" y="13292"/>
                  </a:lnTo>
                  <a:lnTo>
                    <a:pt x="2431" y="13211"/>
                  </a:lnTo>
                  <a:lnTo>
                    <a:pt x="2409" y="13257"/>
                  </a:lnTo>
                  <a:lnTo>
                    <a:pt x="2800" y="13449"/>
                  </a:lnTo>
                  <a:lnTo>
                    <a:pt x="2822" y="13404"/>
                  </a:lnTo>
                  <a:lnTo>
                    <a:pt x="2633" y="13311"/>
                  </a:lnTo>
                  <a:lnTo>
                    <a:pt x="2714" y="13146"/>
                  </a:lnTo>
                  <a:lnTo>
                    <a:pt x="2903" y="13239"/>
                  </a:lnTo>
                  <a:lnTo>
                    <a:pt x="2926" y="13192"/>
                  </a:lnTo>
                  <a:close/>
                  <a:moveTo>
                    <a:pt x="3090" y="12858"/>
                  </a:moveTo>
                  <a:lnTo>
                    <a:pt x="3050" y="12839"/>
                  </a:lnTo>
                  <a:lnTo>
                    <a:pt x="2965" y="13011"/>
                  </a:lnTo>
                  <a:lnTo>
                    <a:pt x="2822" y="12940"/>
                  </a:lnTo>
                  <a:lnTo>
                    <a:pt x="2888" y="12806"/>
                  </a:lnTo>
                  <a:lnTo>
                    <a:pt x="2848" y="12786"/>
                  </a:lnTo>
                  <a:lnTo>
                    <a:pt x="2782" y="12920"/>
                  </a:lnTo>
                  <a:lnTo>
                    <a:pt x="2654" y="12857"/>
                  </a:lnTo>
                  <a:lnTo>
                    <a:pt x="2732" y="12697"/>
                  </a:lnTo>
                  <a:lnTo>
                    <a:pt x="2697" y="12672"/>
                  </a:lnTo>
                  <a:lnTo>
                    <a:pt x="2592" y="12885"/>
                  </a:lnTo>
                  <a:lnTo>
                    <a:pt x="2982" y="13078"/>
                  </a:lnTo>
                  <a:lnTo>
                    <a:pt x="3090" y="12858"/>
                  </a:lnTo>
                  <a:close/>
                  <a:moveTo>
                    <a:pt x="3191" y="12555"/>
                  </a:moveTo>
                  <a:lnTo>
                    <a:pt x="3115" y="12710"/>
                  </a:lnTo>
                  <a:lnTo>
                    <a:pt x="2763" y="12537"/>
                  </a:lnTo>
                  <a:lnTo>
                    <a:pt x="2740" y="12583"/>
                  </a:lnTo>
                  <a:lnTo>
                    <a:pt x="3131" y="12776"/>
                  </a:lnTo>
                  <a:lnTo>
                    <a:pt x="3227" y="12581"/>
                  </a:lnTo>
                  <a:lnTo>
                    <a:pt x="3191" y="12555"/>
                  </a:lnTo>
                  <a:close/>
                  <a:moveTo>
                    <a:pt x="3450" y="12128"/>
                  </a:moveTo>
                  <a:lnTo>
                    <a:pt x="3042" y="11969"/>
                  </a:lnTo>
                  <a:lnTo>
                    <a:pt x="3008" y="12038"/>
                  </a:lnTo>
                  <a:lnTo>
                    <a:pt x="3232" y="12240"/>
                  </a:lnTo>
                  <a:cubicBezTo>
                    <a:pt x="3246" y="12251"/>
                    <a:pt x="3258" y="12262"/>
                    <a:pt x="3269" y="12270"/>
                  </a:cubicBezTo>
                  <a:cubicBezTo>
                    <a:pt x="3281" y="12279"/>
                    <a:pt x="3287" y="12284"/>
                    <a:pt x="3288" y="12285"/>
                  </a:cubicBezTo>
                  <a:cubicBezTo>
                    <a:pt x="3286" y="12284"/>
                    <a:pt x="3278" y="12282"/>
                    <a:pt x="3265" y="12279"/>
                  </a:cubicBezTo>
                  <a:cubicBezTo>
                    <a:pt x="3251" y="12275"/>
                    <a:pt x="3234" y="12271"/>
                    <a:pt x="3213" y="12267"/>
                  </a:cubicBezTo>
                  <a:lnTo>
                    <a:pt x="2923" y="12213"/>
                  </a:lnTo>
                  <a:lnTo>
                    <a:pt x="2889" y="12281"/>
                  </a:lnTo>
                  <a:lnTo>
                    <a:pt x="3263" y="12508"/>
                  </a:lnTo>
                  <a:lnTo>
                    <a:pt x="3285" y="12463"/>
                  </a:lnTo>
                  <a:lnTo>
                    <a:pt x="3018" y="12304"/>
                  </a:lnTo>
                  <a:cubicBezTo>
                    <a:pt x="3012" y="12301"/>
                    <a:pt x="3006" y="12297"/>
                    <a:pt x="2998" y="12293"/>
                  </a:cubicBezTo>
                  <a:cubicBezTo>
                    <a:pt x="2991" y="12288"/>
                    <a:pt x="2983" y="12284"/>
                    <a:pt x="2976" y="12280"/>
                  </a:cubicBezTo>
                  <a:cubicBezTo>
                    <a:pt x="2969" y="12276"/>
                    <a:pt x="2962" y="12272"/>
                    <a:pt x="2957" y="12269"/>
                  </a:cubicBezTo>
                  <a:cubicBezTo>
                    <a:pt x="2952" y="12266"/>
                    <a:pt x="2949" y="12264"/>
                    <a:pt x="2947" y="12264"/>
                  </a:cubicBezTo>
                  <a:cubicBezTo>
                    <a:pt x="2952" y="12265"/>
                    <a:pt x="2961" y="12267"/>
                    <a:pt x="2975" y="12269"/>
                  </a:cubicBezTo>
                  <a:cubicBezTo>
                    <a:pt x="2990" y="12273"/>
                    <a:pt x="3008" y="12276"/>
                    <a:pt x="3030" y="12280"/>
                  </a:cubicBezTo>
                  <a:lnTo>
                    <a:pt x="3346" y="12339"/>
                  </a:lnTo>
                  <a:lnTo>
                    <a:pt x="3365" y="12300"/>
                  </a:lnTo>
                  <a:lnTo>
                    <a:pt x="3115" y="12072"/>
                  </a:lnTo>
                  <a:cubicBezTo>
                    <a:pt x="3110" y="12068"/>
                    <a:pt x="3104" y="12063"/>
                    <a:pt x="3098" y="12058"/>
                  </a:cubicBezTo>
                  <a:cubicBezTo>
                    <a:pt x="3092" y="12053"/>
                    <a:pt x="3087" y="12048"/>
                    <a:pt x="3081" y="12044"/>
                  </a:cubicBezTo>
                  <a:cubicBezTo>
                    <a:pt x="3076" y="12039"/>
                    <a:pt x="3072" y="12036"/>
                    <a:pt x="3068" y="12033"/>
                  </a:cubicBezTo>
                  <a:cubicBezTo>
                    <a:pt x="3064" y="12030"/>
                    <a:pt x="3062" y="12028"/>
                    <a:pt x="3061" y="12027"/>
                  </a:cubicBezTo>
                  <a:cubicBezTo>
                    <a:pt x="3062" y="12027"/>
                    <a:pt x="3065" y="12029"/>
                    <a:pt x="3070" y="12031"/>
                  </a:cubicBezTo>
                  <a:cubicBezTo>
                    <a:pt x="3074" y="12033"/>
                    <a:pt x="3080" y="12035"/>
                    <a:pt x="3087" y="12038"/>
                  </a:cubicBezTo>
                  <a:cubicBezTo>
                    <a:pt x="3093" y="12041"/>
                    <a:pt x="3101" y="12044"/>
                    <a:pt x="3108" y="12048"/>
                  </a:cubicBezTo>
                  <a:cubicBezTo>
                    <a:pt x="3116" y="12051"/>
                    <a:pt x="3123" y="12054"/>
                    <a:pt x="3129" y="12057"/>
                  </a:cubicBezTo>
                  <a:lnTo>
                    <a:pt x="3427" y="12175"/>
                  </a:lnTo>
                  <a:lnTo>
                    <a:pt x="3450" y="12128"/>
                  </a:lnTo>
                  <a:close/>
                  <a:moveTo>
                    <a:pt x="3469" y="11716"/>
                  </a:moveTo>
                  <a:cubicBezTo>
                    <a:pt x="3455" y="11715"/>
                    <a:pt x="3441" y="11716"/>
                    <a:pt x="3428" y="11719"/>
                  </a:cubicBezTo>
                  <a:cubicBezTo>
                    <a:pt x="3415" y="11723"/>
                    <a:pt x="3403" y="11728"/>
                    <a:pt x="3392" y="11735"/>
                  </a:cubicBezTo>
                  <a:cubicBezTo>
                    <a:pt x="3381" y="11743"/>
                    <a:pt x="3369" y="11754"/>
                    <a:pt x="3355" y="11769"/>
                  </a:cubicBezTo>
                  <a:lnTo>
                    <a:pt x="3318" y="11807"/>
                  </a:lnTo>
                  <a:cubicBezTo>
                    <a:pt x="3299" y="11826"/>
                    <a:pt x="3283" y="11839"/>
                    <a:pt x="3268" y="11844"/>
                  </a:cubicBezTo>
                  <a:cubicBezTo>
                    <a:pt x="3254" y="11849"/>
                    <a:pt x="3239" y="11848"/>
                    <a:pt x="3223" y="11840"/>
                  </a:cubicBezTo>
                  <a:cubicBezTo>
                    <a:pt x="3202" y="11830"/>
                    <a:pt x="3190" y="11816"/>
                    <a:pt x="3185" y="11797"/>
                  </a:cubicBezTo>
                  <a:cubicBezTo>
                    <a:pt x="3181" y="11777"/>
                    <a:pt x="3184" y="11755"/>
                    <a:pt x="3197" y="11731"/>
                  </a:cubicBezTo>
                  <a:cubicBezTo>
                    <a:pt x="3201" y="11722"/>
                    <a:pt x="3205" y="11715"/>
                    <a:pt x="3210" y="11708"/>
                  </a:cubicBezTo>
                  <a:cubicBezTo>
                    <a:pt x="3215" y="11701"/>
                    <a:pt x="3220" y="11695"/>
                    <a:pt x="3227" y="11688"/>
                  </a:cubicBezTo>
                  <a:cubicBezTo>
                    <a:pt x="3233" y="11682"/>
                    <a:pt x="3240" y="11676"/>
                    <a:pt x="3248" y="11670"/>
                  </a:cubicBezTo>
                  <a:cubicBezTo>
                    <a:pt x="3256" y="11664"/>
                    <a:pt x="3266" y="11658"/>
                    <a:pt x="3277" y="11652"/>
                  </a:cubicBezTo>
                  <a:lnTo>
                    <a:pt x="3253" y="11615"/>
                  </a:lnTo>
                  <a:cubicBezTo>
                    <a:pt x="3210" y="11640"/>
                    <a:pt x="3178" y="11673"/>
                    <a:pt x="3157" y="11714"/>
                  </a:cubicBezTo>
                  <a:cubicBezTo>
                    <a:pt x="3148" y="11733"/>
                    <a:pt x="3142" y="11752"/>
                    <a:pt x="3140" y="11770"/>
                  </a:cubicBezTo>
                  <a:cubicBezTo>
                    <a:pt x="3138" y="11788"/>
                    <a:pt x="3139" y="11805"/>
                    <a:pt x="3144" y="11821"/>
                  </a:cubicBezTo>
                  <a:cubicBezTo>
                    <a:pt x="3148" y="11837"/>
                    <a:pt x="3156" y="11852"/>
                    <a:pt x="3166" y="11864"/>
                  </a:cubicBezTo>
                  <a:cubicBezTo>
                    <a:pt x="3177" y="11877"/>
                    <a:pt x="3191" y="11888"/>
                    <a:pt x="3207" y="11896"/>
                  </a:cubicBezTo>
                  <a:cubicBezTo>
                    <a:pt x="3232" y="11908"/>
                    <a:pt x="3258" y="11910"/>
                    <a:pt x="3283" y="11903"/>
                  </a:cubicBezTo>
                  <a:cubicBezTo>
                    <a:pt x="3295" y="11899"/>
                    <a:pt x="3306" y="11893"/>
                    <a:pt x="3316" y="11885"/>
                  </a:cubicBezTo>
                  <a:cubicBezTo>
                    <a:pt x="3326" y="11877"/>
                    <a:pt x="3338" y="11866"/>
                    <a:pt x="3352" y="11850"/>
                  </a:cubicBezTo>
                  <a:lnTo>
                    <a:pt x="3384" y="11817"/>
                  </a:lnTo>
                  <a:cubicBezTo>
                    <a:pt x="3421" y="11777"/>
                    <a:pt x="3456" y="11766"/>
                    <a:pt x="3491" y="11783"/>
                  </a:cubicBezTo>
                  <a:cubicBezTo>
                    <a:pt x="3514" y="11794"/>
                    <a:pt x="3528" y="11813"/>
                    <a:pt x="3533" y="11838"/>
                  </a:cubicBezTo>
                  <a:cubicBezTo>
                    <a:pt x="3535" y="11850"/>
                    <a:pt x="3536" y="11861"/>
                    <a:pt x="3534" y="11871"/>
                  </a:cubicBezTo>
                  <a:cubicBezTo>
                    <a:pt x="3531" y="11881"/>
                    <a:pt x="3527" y="11894"/>
                    <a:pt x="3520" y="11909"/>
                  </a:cubicBezTo>
                  <a:cubicBezTo>
                    <a:pt x="3510" y="11928"/>
                    <a:pt x="3498" y="11945"/>
                    <a:pt x="3485" y="11960"/>
                  </a:cubicBezTo>
                  <a:cubicBezTo>
                    <a:pt x="3471" y="11974"/>
                    <a:pt x="3454" y="11986"/>
                    <a:pt x="3434" y="11997"/>
                  </a:cubicBezTo>
                  <a:lnTo>
                    <a:pt x="3461" y="12035"/>
                  </a:lnTo>
                  <a:cubicBezTo>
                    <a:pt x="3482" y="12022"/>
                    <a:pt x="3501" y="12007"/>
                    <a:pt x="3517" y="11989"/>
                  </a:cubicBezTo>
                  <a:cubicBezTo>
                    <a:pt x="3532" y="11971"/>
                    <a:pt x="3546" y="11951"/>
                    <a:pt x="3558" y="11927"/>
                  </a:cubicBezTo>
                  <a:cubicBezTo>
                    <a:pt x="3567" y="11909"/>
                    <a:pt x="3573" y="11892"/>
                    <a:pt x="3576" y="11877"/>
                  </a:cubicBezTo>
                  <a:cubicBezTo>
                    <a:pt x="3579" y="11861"/>
                    <a:pt x="3579" y="11845"/>
                    <a:pt x="3577" y="11828"/>
                  </a:cubicBezTo>
                  <a:cubicBezTo>
                    <a:pt x="3575" y="11805"/>
                    <a:pt x="3567" y="11785"/>
                    <a:pt x="3555" y="11767"/>
                  </a:cubicBezTo>
                  <a:cubicBezTo>
                    <a:pt x="3543" y="11750"/>
                    <a:pt x="3528" y="11736"/>
                    <a:pt x="3510" y="11728"/>
                  </a:cubicBezTo>
                  <a:cubicBezTo>
                    <a:pt x="3497" y="11722"/>
                    <a:pt x="3484" y="11718"/>
                    <a:pt x="3469" y="11716"/>
                  </a:cubicBezTo>
                  <a:close/>
                  <a:moveTo>
                    <a:pt x="3584" y="11526"/>
                  </a:moveTo>
                  <a:lnTo>
                    <a:pt x="3541" y="11505"/>
                  </a:lnTo>
                  <a:lnTo>
                    <a:pt x="3487" y="11614"/>
                  </a:lnTo>
                  <a:lnTo>
                    <a:pt x="3530" y="11635"/>
                  </a:lnTo>
                  <a:lnTo>
                    <a:pt x="3584" y="11526"/>
                  </a:lnTo>
                  <a:close/>
                  <a:moveTo>
                    <a:pt x="3500" y="11039"/>
                  </a:moveTo>
                  <a:lnTo>
                    <a:pt x="3478" y="11085"/>
                  </a:lnTo>
                  <a:lnTo>
                    <a:pt x="3750" y="11219"/>
                  </a:lnTo>
                  <a:cubicBezTo>
                    <a:pt x="3763" y="11226"/>
                    <a:pt x="3774" y="11232"/>
                    <a:pt x="3782" y="11238"/>
                  </a:cubicBezTo>
                  <a:cubicBezTo>
                    <a:pt x="3791" y="11245"/>
                    <a:pt x="3798" y="11253"/>
                    <a:pt x="3804" y="11264"/>
                  </a:cubicBezTo>
                  <a:cubicBezTo>
                    <a:pt x="3809" y="11274"/>
                    <a:pt x="3810" y="11286"/>
                    <a:pt x="3809" y="11300"/>
                  </a:cubicBezTo>
                  <a:cubicBezTo>
                    <a:pt x="3807" y="11313"/>
                    <a:pt x="3802" y="11329"/>
                    <a:pt x="3794" y="11345"/>
                  </a:cubicBezTo>
                  <a:cubicBezTo>
                    <a:pt x="3788" y="11357"/>
                    <a:pt x="3782" y="11367"/>
                    <a:pt x="3775" y="11375"/>
                  </a:cubicBezTo>
                  <a:cubicBezTo>
                    <a:pt x="3769" y="11382"/>
                    <a:pt x="3762" y="11388"/>
                    <a:pt x="3755" y="11392"/>
                  </a:cubicBezTo>
                  <a:cubicBezTo>
                    <a:pt x="3748" y="11396"/>
                    <a:pt x="3742" y="11399"/>
                    <a:pt x="3736" y="11401"/>
                  </a:cubicBezTo>
                  <a:cubicBezTo>
                    <a:pt x="3729" y="11402"/>
                    <a:pt x="3724" y="11403"/>
                    <a:pt x="3718" y="11402"/>
                  </a:cubicBezTo>
                  <a:cubicBezTo>
                    <a:pt x="3711" y="11402"/>
                    <a:pt x="3702" y="11400"/>
                    <a:pt x="3690" y="11395"/>
                  </a:cubicBezTo>
                  <a:cubicBezTo>
                    <a:pt x="3679" y="11391"/>
                    <a:pt x="3668" y="11386"/>
                    <a:pt x="3659" y="11382"/>
                  </a:cubicBezTo>
                  <a:lnTo>
                    <a:pt x="3395" y="11252"/>
                  </a:lnTo>
                  <a:lnTo>
                    <a:pt x="3373" y="11298"/>
                  </a:lnTo>
                  <a:lnTo>
                    <a:pt x="3653" y="11436"/>
                  </a:lnTo>
                  <a:cubicBezTo>
                    <a:pt x="3662" y="11440"/>
                    <a:pt x="3672" y="11445"/>
                    <a:pt x="3684" y="11449"/>
                  </a:cubicBezTo>
                  <a:cubicBezTo>
                    <a:pt x="3695" y="11453"/>
                    <a:pt x="3707" y="11455"/>
                    <a:pt x="3720" y="11455"/>
                  </a:cubicBezTo>
                  <a:cubicBezTo>
                    <a:pt x="3744" y="11454"/>
                    <a:pt x="3765" y="11446"/>
                    <a:pt x="3783" y="11433"/>
                  </a:cubicBezTo>
                  <a:cubicBezTo>
                    <a:pt x="3801" y="11419"/>
                    <a:pt x="3818" y="11397"/>
                    <a:pt x="3833" y="11367"/>
                  </a:cubicBezTo>
                  <a:cubicBezTo>
                    <a:pt x="3845" y="11343"/>
                    <a:pt x="3852" y="11322"/>
                    <a:pt x="3855" y="11303"/>
                  </a:cubicBezTo>
                  <a:cubicBezTo>
                    <a:pt x="3858" y="11284"/>
                    <a:pt x="3857" y="11267"/>
                    <a:pt x="3853" y="11249"/>
                  </a:cubicBezTo>
                  <a:cubicBezTo>
                    <a:pt x="3849" y="11233"/>
                    <a:pt x="3841" y="11219"/>
                    <a:pt x="3830" y="11209"/>
                  </a:cubicBezTo>
                  <a:cubicBezTo>
                    <a:pt x="3819" y="11198"/>
                    <a:pt x="3802" y="11187"/>
                    <a:pt x="3778" y="11176"/>
                  </a:cubicBezTo>
                  <a:lnTo>
                    <a:pt x="3500" y="11039"/>
                  </a:lnTo>
                  <a:close/>
                  <a:moveTo>
                    <a:pt x="4074" y="10859"/>
                  </a:moveTo>
                  <a:lnTo>
                    <a:pt x="3684" y="10666"/>
                  </a:lnTo>
                  <a:lnTo>
                    <a:pt x="3661" y="10712"/>
                  </a:lnTo>
                  <a:lnTo>
                    <a:pt x="3874" y="10815"/>
                  </a:lnTo>
                  <a:cubicBezTo>
                    <a:pt x="3888" y="10822"/>
                    <a:pt x="3902" y="10829"/>
                    <a:pt x="3917" y="10835"/>
                  </a:cubicBezTo>
                  <a:cubicBezTo>
                    <a:pt x="3931" y="10842"/>
                    <a:pt x="3944" y="10847"/>
                    <a:pt x="3956" y="10852"/>
                  </a:cubicBezTo>
                  <a:cubicBezTo>
                    <a:pt x="3967" y="10857"/>
                    <a:pt x="3976" y="10861"/>
                    <a:pt x="3984" y="10864"/>
                  </a:cubicBezTo>
                  <a:cubicBezTo>
                    <a:pt x="3991" y="10867"/>
                    <a:pt x="3995" y="10869"/>
                    <a:pt x="3996" y="10869"/>
                  </a:cubicBezTo>
                  <a:cubicBezTo>
                    <a:pt x="3994" y="10869"/>
                    <a:pt x="3991" y="10868"/>
                    <a:pt x="3985" y="10868"/>
                  </a:cubicBezTo>
                  <a:cubicBezTo>
                    <a:pt x="3978" y="10867"/>
                    <a:pt x="3971" y="10867"/>
                    <a:pt x="3962" y="10866"/>
                  </a:cubicBezTo>
                  <a:cubicBezTo>
                    <a:pt x="3952" y="10866"/>
                    <a:pt x="3942" y="10865"/>
                    <a:pt x="3930" y="10865"/>
                  </a:cubicBezTo>
                  <a:cubicBezTo>
                    <a:pt x="3919" y="10864"/>
                    <a:pt x="3907" y="10864"/>
                    <a:pt x="3896" y="10865"/>
                  </a:cubicBezTo>
                  <a:lnTo>
                    <a:pt x="3582" y="10872"/>
                  </a:lnTo>
                  <a:lnTo>
                    <a:pt x="3556" y="10926"/>
                  </a:lnTo>
                  <a:lnTo>
                    <a:pt x="3947" y="11118"/>
                  </a:lnTo>
                  <a:lnTo>
                    <a:pt x="3970" y="11070"/>
                  </a:lnTo>
                  <a:lnTo>
                    <a:pt x="3743" y="10961"/>
                  </a:lnTo>
                  <a:cubicBezTo>
                    <a:pt x="3731" y="10955"/>
                    <a:pt x="3720" y="10950"/>
                    <a:pt x="3708" y="10945"/>
                  </a:cubicBezTo>
                  <a:cubicBezTo>
                    <a:pt x="3696" y="10940"/>
                    <a:pt x="3685" y="10935"/>
                    <a:pt x="3675" y="10931"/>
                  </a:cubicBezTo>
                  <a:cubicBezTo>
                    <a:pt x="3665" y="10927"/>
                    <a:pt x="3657" y="10923"/>
                    <a:pt x="3649" y="10920"/>
                  </a:cubicBezTo>
                  <a:cubicBezTo>
                    <a:pt x="3642" y="10917"/>
                    <a:pt x="3637" y="10915"/>
                    <a:pt x="3634" y="10914"/>
                  </a:cubicBezTo>
                  <a:cubicBezTo>
                    <a:pt x="3638" y="10914"/>
                    <a:pt x="3644" y="10915"/>
                    <a:pt x="3651" y="10915"/>
                  </a:cubicBezTo>
                  <a:cubicBezTo>
                    <a:pt x="3658" y="10915"/>
                    <a:pt x="3667" y="10916"/>
                    <a:pt x="3677" y="10916"/>
                  </a:cubicBezTo>
                  <a:cubicBezTo>
                    <a:pt x="3687" y="10916"/>
                    <a:pt x="3699" y="10916"/>
                    <a:pt x="3711" y="10916"/>
                  </a:cubicBezTo>
                  <a:cubicBezTo>
                    <a:pt x="3723" y="10916"/>
                    <a:pt x="3736" y="10916"/>
                    <a:pt x="3749" y="10915"/>
                  </a:cubicBezTo>
                  <a:lnTo>
                    <a:pt x="4050" y="10908"/>
                  </a:lnTo>
                  <a:lnTo>
                    <a:pt x="4074" y="10859"/>
                  </a:lnTo>
                  <a:close/>
                  <a:moveTo>
                    <a:pt x="4153" y="10699"/>
                  </a:moveTo>
                  <a:lnTo>
                    <a:pt x="3762" y="10506"/>
                  </a:lnTo>
                  <a:lnTo>
                    <a:pt x="3740" y="10552"/>
                  </a:lnTo>
                  <a:lnTo>
                    <a:pt x="4131" y="10744"/>
                  </a:lnTo>
                  <a:lnTo>
                    <a:pt x="4153" y="10699"/>
                  </a:lnTo>
                  <a:close/>
                  <a:moveTo>
                    <a:pt x="3953" y="10119"/>
                  </a:moveTo>
                  <a:lnTo>
                    <a:pt x="3929" y="10167"/>
                  </a:lnTo>
                  <a:lnTo>
                    <a:pt x="4146" y="10377"/>
                  </a:lnTo>
                  <a:cubicBezTo>
                    <a:pt x="4164" y="10395"/>
                    <a:pt x="4179" y="10409"/>
                    <a:pt x="4191" y="10420"/>
                  </a:cubicBezTo>
                  <a:cubicBezTo>
                    <a:pt x="4203" y="10431"/>
                    <a:pt x="4211" y="10438"/>
                    <a:pt x="4215" y="10441"/>
                  </a:cubicBezTo>
                  <a:cubicBezTo>
                    <a:pt x="4212" y="10441"/>
                    <a:pt x="4208" y="10439"/>
                    <a:pt x="4201" y="10437"/>
                  </a:cubicBezTo>
                  <a:cubicBezTo>
                    <a:pt x="4194" y="10436"/>
                    <a:pt x="4186" y="10434"/>
                    <a:pt x="4176" y="10432"/>
                  </a:cubicBezTo>
                  <a:cubicBezTo>
                    <a:pt x="4167" y="10430"/>
                    <a:pt x="4158" y="10428"/>
                    <a:pt x="4147" y="10426"/>
                  </a:cubicBezTo>
                  <a:cubicBezTo>
                    <a:pt x="4137" y="10425"/>
                    <a:pt x="4127" y="10423"/>
                    <a:pt x="4117" y="10421"/>
                  </a:cubicBezTo>
                  <a:lnTo>
                    <a:pt x="3824" y="10380"/>
                  </a:lnTo>
                  <a:lnTo>
                    <a:pt x="3799" y="10431"/>
                  </a:lnTo>
                  <a:lnTo>
                    <a:pt x="4255" y="10491"/>
                  </a:lnTo>
                  <a:lnTo>
                    <a:pt x="4278" y="10445"/>
                  </a:lnTo>
                  <a:lnTo>
                    <a:pt x="3953" y="10119"/>
                  </a:lnTo>
                  <a:close/>
                  <a:moveTo>
                    <a:pt x="4489" y="10016"/>
                  </a:moveTo>
                  <a:lnTo>
                    <a:pt x="4448" y="9997"/>
                  </a:lnTo>
                  <a:lnTo>
                    <a:pt x="4364" y="10169"/>
                  </a:lnTo>
                  <a:lnTo>
                    <a:pt x="4221" y="10098"/>
                  </a:lnTo>
                  <a:lnTo>
                    <a:pt x="4287" y="9964"/>
                  </a:lnTo>
                  <a:lnTo>
                    <a:pt x="4246" y="9944"/>
                  </a:lnTo>
                  <a:lnTo>
                    <a:pt x="4180" y="10078"/>
                  </a:lnTo>
                  <a:lnTo>
                    <a:pt x="4052" y="10015"/>
                  </a:lnTo>
                  <a:lnTo>
                    <a:pt x="4131" y="9855"/>
                  </a:lnTo>
                  <a:lnTo>
                    <a:pt x="4095" y="9830"/>
                  </a:lnTo>
                  <a:lnTo>
                    <a:pt x="3990" y="10043"/>
                  </a:lnTo>
                  <a:lnTo>
                    <a:pt x="4381" y="10236"/>
                  </a:lnTo>
                  <a:lnTo>
                    <a:pt x="4489" y="10016"/>
                  </a:lnTo>
                  <a:close/>
                  <a:moveTo>
                    <a:pt x="4652" y="9685"/>
                  </a:moveTo>
                  <a:lnTo>
                    <a:pt x="4615" y="9690"/>
                  </a:lnTo>
                  <a:cubicBezTo>
                    <a:pt x="4599" y="9692"/>
                    <a:pt x="4581" y="9695"/>
                    <a:pt x="4562" y="9697"/>
                  </a:cubicBezTo>
                  <a:cubicBezTo>
                    <a:pt x="4544" y="9700"/>
                    <a:pt x="4526" y="9702"/>
                    <a:pt x="4510" y="9705"/>
                  </a:cubicBezTo>
                  <a:cubicBezTo>
                    <a:pt x="4493" y="9707"/>
                    <a:pt x="4481" y="9709"/>
                    <a:pt x="4475" y="9710"/>
                  </a:cubicBezTo>
                  <a:cubicBezTo>
                    <a:pt x="4465" y="9712"/>
                    <a:pt x="4454" y="9714"/>
                    <a:pt x="4442" y="9717"/>
                  </a:cubicBezTo>
                  <a:cubicBezTo>
                    <a:pt x="4430" y="9720"/>
                    <a:pt x="4420" y="9724"/>
                    <a:pt x="4411" y="9728"/>
                  </a:cubicBezTo>
                  <a:lnTo>
                    <a:pt x="4414" y="9722"/>
                  </a:lnTo>
                  <a:cubicBezTo>
                    <a:pt x="4422" y="9707"/>
                    <a:pt x="4426" y="9691"/>
                    <a:pt x="4427" y="9676"/>
                  </a:cubicBezTo>
                  <a:cubicBezTo>
                    <a:pt x="4429" y="9661"/>
                    <a:pt x="4427" y="9646"/>
                    <a:pt x="4422" y="9632"/>
                  </a:cubicBezTo>
                  <a:cubicBezTo>
                    <a:pt x="4417" y="9619"/>
                    <a:pt x="4409" y="9606"/>
                    <a:pt x="4398" y="9595"/>
                  </a:cubicBezTo>
                  <a:cubicBezTo>
                    <a:pt x="4388" y="9583"/>
                    <a:pt x="4374" y="9574"/>
                    <a:pt x="4358" y="9566"/>
                  </a:cubicBezTo>
                  <a:cubicBezTo>
                    <a:pt x="4348" y="9561"/>
                    <a:pt x="4338" y="9557"/>
                    <a:pt x="4328" y="9556"/>
                  </a:cubicBezTo>
                  <a:cubicBezTo>
                    <a:pt x="4318" y="9554"/>
                    <a:pt x="4309" y="9553"/>
                    <a:pt x="4301" y="9553"/>
                  </a:cubicBezTo>
                  <a:cubicBezTo>
                    <a:pt x="4292" y="9554"/>
                    <a:pt x="4284" y="9555"/>
                    <a:pt x="4277" y="9557"/>
                  </a:cubicBezTo>
                  <a:cubicBezTo>
                    <a:pt x="4269" y="9559"/>
                    <a:pt x="4263" y="9561"/>
                    <a:pt x="4257" y="9564"/>
                  </a:cubicBezTo>
                  <a:cubicBezTo>
                    <a:pt x="4251" y="9567"/>
                    <a:pt x="4245" y="9570"/>
                    <a:pt x="4239" y="9575"/>
                  </a:cubicBezTo>
                  <a:cubicBezTo>
                    <a:pt x="4233" y="9579"/>
                    <a:pt x="4227" y="9585"/>
                    <a:pt x="4221" y="9591"/>
                  </a:cubicBezTo>
                  <a:cubicBezTo>
                    <a:pt x="4215" y="9598"/>
                    <a:pt x="4209" y="9606"/>
                    <a:pt x="4203" y="9616"/>
                  </a:cubicBezTo>
                  <a:cubicBezTo>
                    <a:pt x="4196" y="9626"/>
                    <a:pt x="4190" y="9637"/>
                    <a:pt x="4183" y="9650"/>
                  </a:cubicBezTo>
                  <a:lnTo>
                    <a:pt x="4139" y="9741"/>
                  </a:lnTo>
                  <a:lnTo>
                    <a:pt x="4529" y="9934"/>
                  </a:lnTo>
                  <a:lnTo>
                    <a:pt x="4552" y="9888"/>
                  </a:lnTo>
                  <a:lnTo>
                    <a:pt x="4375" y="9801"/>
                  </a:lnTo>
                  <a:cubicBezTo>
                    <a:pt x="4381" y="9792"/>
                    <a:pt x="4386" y="9785"/>
                    <a:pt x="4392" y="9780"/>
                  </a:cubicBezTo>
                  <a:cubicBezTo>
                    <a:pt x="4399" y="9776"/>
                    <a:pt x="4409" y="9772"/>
                    <a:pt x="4422" y="9769"/>
                  </a:cubicBezTo>
                  <a:cubicBezTo>
                    <a:pt x="4445" y="9765"/>
                    <a:pt x="4467" y="9760"/>
                    <a:pt x="4488" y="9757"/>
                  </a:cubicBezTo>
                  <a:cubicBezTo>
                    <a:pt x="4509" y="9754"/>
                    <a:pt x="4528" y="9751"/>
                    <a:pt x="4545" y="9749"/>
                  </a:cubicBezTo>
                  <a:cubicBezTo>
                    <a:pt x="4563" y="9747"/>
                    <a:pt x="4578" y="9745"/>
                    <a:pt x="4591" y="9745"/>
                  </a:cubicBezTo>
                  <a:cubicBezTo>
                    <a:pt x="4604" y="9744"/>
                    <a:pt x="4615" y="9744"/>
                    <a:pt x="4623" y="9744"/>
                  </a:cubicBezTo>
                  <a:lnTo>
                    <a:pt x="4652" y="9685"/>
                  </a:lnTo>
                  <a:close/>
                  <a:moveTo>
                    <a:pt x="4365" y="9636"/>
                  </a:moveTo>
                  <a:cubicBezTo>
                    <a:pt x="4374" y="9645"/>
                    <a:pt x="4379" y="9654"/>
                    <a:pt x="4382" y="9663"/>
                  </a:cubicBezTo>
                  <a:cubicBezTo>
                    <a:pt x="4385" y="9674"/>
                    <a:pt x="4386" y="9686"/>
                    <a:pt x="4384" y="9699"/>
                  </a:cubicBezTo>
                  <a:cubicBezTo>
                    <a:pt x="4382" y="9711"/>
                    <a:pt x="4376" y="9726"/>
                    <a:pt x="4368" y="9744"/>
                  </a:cubicBezTo>
                  <a:lnTo>
                    <a:pt x="4346" y="9787"/>
                  </a:lnTo>
                  <a:lnTo>
                    <a:pt x="4200" y="9715"/>
                  </a:lnTo>
                  <a:lnTo>
                    <a:pt x="4223" y="9668"/>
                  </a:lnTo>
                  <a:cubicBezTo>
                    <a:pt x="4229" y="9658"/>
                    <a:pt x="4234" y="9649"/>
                    <a:pt x="4239" y="9642"/>
                  </a:cubicBezTo>
                  <a:cubicBezTo>
                    <a:pt x="4244" y="9635"/>
                    <a:pt x="4250" y="9629"/>
                    <a:pt x="4255" y="9623"/>
                  </a:cubicBezTo>
                  <a:cubicBezTo>
                    <a:pt x="4265" y="9615"/>
                    <a:pt x="4278" y="9609"/>
                    <a:pt x="4292" y="9608"/>
                  </a:cubicBezTo>
                  <a:cubicBezTo>
                    <a:pt x="4307" y="9606"/>
                    <a:pt x="4321" y="9608"/>
                    <a:pt x="4333" y="9614"/>
                  </a:cubicBezTo>
                  <a:cubicBezTo>
                    <a:pt x="4346" y="9621"/>
                    <a:pt x="4357" y="9628"/>
                    <a:pt x="4365" y="9636"/>
                  </a:cubicBezTo>
                  <a:close/>
                  <a:moveTo>
                    <a:pt x="4663" y="9291"/>
                  </a:moveTo>
                  <a:cubicBezTo>
                    <a:pt x="4648" y="9290"/>
                    <a:pt x="4634" y="9291"/>
                    <a:pt x="4621" y="9294"/>
                  </a:cubicBezTo>
                  <a:cubicBezTo>
                    <a:pt x="4608" y="9298"/>
                    <a:pt x="4596" y="9303"/>
                    <a:pt x="4585" y="9311"/>
                  </a:cubicBezTo>
                  <a:cubicBezTo>
                    <a:pt x="4574" y="9318"/>
                    <a:pt x="4562" y="9329"/>
                    <a:pt x="4548" y="9344"/>
                  </a:cubicBezTo>
                  <a:lnTo>
                    <a:pt x="4512" y="9382"/>
                  </a:lnTo>
                  <a:cubicBezTo>
                    <a:pt x="4493" y="9401"/>
                    <a:pt x="4476" y="9414"/>
                    <a:pt x="4461" y="9419"/>
                  </a:cubicBezTo>
                  <a:cubicBezTo>
                    <a:pt x="4447" y="9425"/>
                    <a:pt x="4432" y="9423"/>
                    <a:pt x="4416" y="9416"/>
                  </a:cubicBezTo>
                  <a:cubicBezTo>
                    <a:pt x="4396" y="9406"/>
                    <a:pt x="4383" y="9391"/>
                    <a:pt x="4379" y="9372"/>
                  </a:cubicBezTo>
                  <a:cubicBezTo>
                    <a:pt x="4374" y="9352"/>
                    <a:pt x="4378" y="9330"/>
                    <a:pt x="4390" y="9306"/>
                  </a:cubicBezTo>
                  <a:cubicBezTo>
                    <a:pt x="4394" y="9297"/>
                    <a:pt x="4398" y="9290"/>
                    <a:pt x="4403" y="9283"/>
                  </a:cubicBezTo>
                  <a:cubicBezTo>
                    <a:pt x="4408" y="9276"/>
                    <a:pt x="4414" y="9270"/>
                    <a:pt x="4420" y="9264"/>
                  </a:cubicBezTo>
                  <a:cubicBezTo>
                    <a:pt x="4426" y="9257"/>
                    <a:pt x="4433" y="9251"/>
                    <a:pt x="4441" y="9246"/>
                  </a:cubicBezTo>
                  <a:cubicBezTo>
                    <a:pt x="4450" y="9240"/>
                    <a:pt x="4459" y="9233"/>
                    <a:pt x="4470" y="9227"/>
                  </a:cubicBezTo>
                  <a:lnTo>
                    <a:pt x="4446" y="9190"/>
                  </a:lnTo>
                  <a:cubicBezTo>
                    <a:pt x="4403" y="9215"/>
                    <a:pt x="4371" y="9248"/>
                    <a:pt x="4351" y="9289"/>
                  </a:cubicBezTo>
                  <a:cubicBezTo>
                    <a:pt x="4341" y="9308"/>
                    <a:pt x="4335" y="9327"/>
                    <a:pt x="4333" y="9345"/>
                  </a:cubicBezTo>
                  <a:cubicBezTo>
                    <a:pt x="4331" y="9363"/>
                    <a:pt x="4332" y="9381"/>
                    <a:pt x="4337" y="9396"/>
                  </a:cubicBezTo>
                  <a:cubicBezTo>
                    <a:pt x="4341" y="9412"/>
                    <a:pt x="4349" y="9427"/>
                    <a:pt x="4359" y="9439"/>
                  </a:cubicBezTo>
                  <a:cubicBezTo>
                    <a:pt x="4370" y="9452"/>
                    <a:pt x="4384" y="9463"/>
                    <a:pt x="4401" y="9471"/>
                  </a:cubicBezTo>
                  <a:cubicBezTo>
                    <a:pt x="4426" y="9483"/>
                    <a:pt x="4451" y="9486"/>
                    <a:pt x="4476" y="9478"/>
                  </a:cubicBezTo>
                  <a:cubicBezTo>
                    <a:pt x="4488" y="9474"/>
                    <a:pt x="4499" y="9468"/>
                    <a:pt x="4509" y="9460"/>
                  </a:cubicBezTo>
                  <a:cubicBezTo>
                    <a:pt x="4519" y="9452"/>
                    <a:pt x="4531" y="9441"/>
                    <a:pt x="4545" y="9425"/>
                  </a:cubicBezTo>
                  <a:lnTo>
                    <a:pt x="4577" y="9392"/>
                  </a:lnTo>
                  <a:cubicBezTo>
                    <a:pt x="4614" y="9352"/>
                    <a:pt x="4650" y="9341"/>
                    <a:pt x="4684" y="9358"/>
                  </a:cubicBezTo>
                  <a:cubicBezTo>
                    <a:pt x="4707" y="9369"/>
                    <a:pt x="4721" y="9388"/>
                    <a:pt x="4726" y="9413"/>
                  </a:cubicBezTo>
                  <a:cubicBezTo>
                    <a:pt x="4729" y="9425"/>
                    <a:pt x="4729" y="9436"/>
                    <a:pt x="4727" y="9446"/>
                  </a:cubicBezTo>
                  <a:cubicBezTo>
                    <a:pt x="4725" y="9456"/>
                    <a:pt x="4720" y="9469"/>
                    <a:pt x="4713" y="9484"/>
                  </a:cubicBezTo>
                  <a:cubicBezTo>
                    <a:pt x="4703" y="9503"/>
                    <a:pt x="4691" y="9521"/>
                    <a:pt x="4678" y="9535"/>
                  </a:cubicBezTo>
                  <a:cubicBezTo>
                    <a:pt x="4664" y="9549"/>
                    <a:pt x="4647" y="9562"/>
                    <a:pt x="4628" y="9572"/>
                  </a:cubicBezTo>
                  <a:lnTo>
                    <a:pt x="4654" y="9610"/>
                  </a:lnTo>
                  <a:cubicBezTo>
                    <a:pt x="4676" y="9597"/>
                    <a:pt x="4694" y="9582"/>
                    <a:pt x="4710" y="9564"/>
                  </a:cubicBezTo>
                  <a:cubicBezTo>
                    <a:pt x="4726" y="9547"/>
                    <a:pt x="4739" y="9526"/>
                    <a:pt x="4751" y="9503"/>
                  </a:cubicBezTo>
                  <a:cubicBezTo>
                    <a:pt x="4760" y="9484"/>
                    <a:pt x="4766" y="9467"/>
                    <a:pt x="4769" y="9452"/>
                  </a:cubicBezTo>
                  <a:cubicBezTo>
                    <a:pt x="4772" y="9436"/>
                    <a:pt x="4772" y="9420"/>
                    <a:pt x="4770" y="9403"/>
                  </a:cubicBezTo>
                  <a:cubicBezTo>
                    <a:pt x="4768" y="9380"/>
                    <a:pt x="4760" y="9360"/>
                    <a:pt x="4748" y="9342"/>
                  </a:cubicBezTo>
                  <a:cubicBezTo>
                    <a:pt x="4736" y="9325"/>
                    <a:pt x="4721" y="9312"/>
                    <a:pt x="4703" y="9303"/>
                  </a:cubicBezTo>
                  <a:cubicBezTo>
                    <a:pt x="4691" y="9297"/>
                    <a:pt x="4677" y="9293"/>
                    <a:pt x="4663" y="9291"/>
                  </a:cubicBezTo>
                  <a:close/>
                  <a:moveTo>
                    <a:pt x="4880" y="9221"/>
                  </a:moveTo>
                  <a:lnTo>
                    <a:pt x="4489" y="9029"/>
                  </a:lnTo>
                  <a:lnTo>
                    <a:pt x="4467" y="9074"/>
                  </a:lnTo>
                  <a:lnTo>
                    <a:pt x="4858" y="9267"/>
                  </a:lnTo>
                  <a:lnTo>
                    <a:pt x="4880" y="9221"/>
                  </a:lnTo>
                  <a:close/>
                  <a:moveTo>
                    <a:pt x="4655" y="8692"/>
                  </a:moveTo>
                  <a:lnTo>
                    <a:pt x="4528" y="8950"/>
                  </a:lnTo>
                  <a:lnTo>
                    <a:pt x="4567" y="8970"/>
                  </a:lnTo>
                  <a:lnTo>
                    <a:pt x="4619" y="8865"/>
                  </a:lnTo>
                  <a:lnTo>
                    <a:pt x="4970" y="9038"/>
                  </a:lnTo>
                  <a:lnTo>
                    <a:pt x="4993" y="8993"/>
                  </a:lnTo>
                  <a:lnTo>
                    <a:pt x="4641" y="8820"/>
                  </a:lnTo>
                  <a:lnTo>
                    <a:pt x="4693" y="8714"/>
                  </a:lnTo>
                  <a:lnTo>
                    <a:pt x="4655" y="8692"/>
                  </a:lnTo>
                  <a:close/>
                  <a:moveTo>
                    <a:pt x="5198" y="8575"/>
                  </a:moveTo>
                  <a:lnTo>
                    <a:pt x="4744" y="8512"/>
                  </a:lnTo>
                  <a:lnTo>
                    <a:pt x="4714" y="8573"/>
                  </a:lnTo>
                  <a:lnTo>
                    <a:pt x="5040" y="8896"/>
                  </a:lnTo>
                  <a:lnTo>
                    <a:pt x="5064" y="8848"/>
                  </a:lnTo>
                  <a:lnTo>
                    <a:pt x="4962" y="8752"/>
                  </a:lnTo>
                  <a:lnTo>
                    <a:pt x="5034" y="8606"/>
                  </a:lnTo>
                  <a:lnTo>
                    <a:pt x="5172" y="8628"/>
                  </a:lnTo>
                  <a:lnTo>
                    <a:pt x="5198" y="8575"/>
                  </a:lnTo>
                  <a:close/>
                  <a:moveTo>
                    <a:pt x="4990" y="8599"/>
                  </a:moveTo>
                  <a:lnTo>
                    <a:pt x="4930" y="8720"/>
                  </a:lnTo>
                  <a:lnTo>
                    <a:pt x="4769" y="8565"/>
                  </a:lnTo>
                  <a:lnTo>
                    <a:pt x="4990" y="8599"/>
                  </a:lnTo>
                  <a:close/>
                  <a:moveTo>
                    <a:pt x="4636" y="8543"/>
                  </a:moveTo>
                  <a:cubicBezTo>
                    <a:pt x="4627" y="8546"/>
                    <a:pt x="4621" y="8551"/>
                    <a:pt x="4617" y="8560"/>
                  </a:cubicBezTo>
                  <a:cubicBezTo>
                    <a:pt x="4613" y="8568"/>
                    <a:pt x="4612" y="8576"/>
                    <a:pt x="4615" y="8585"/>
                  </a:cubicBezTo>
                  <a:cubicBezTo>
                    <a:pt x="4618" y="8593"/>
                    <a:pt x="4624" y="8599"/>
                    <a:pt x="4632" y="8603"/>
                  </a:cubicBezTo>
                  <a:cubicBezTo>
                    <a:pt x="4640" y="8607"/>
                    <a:pt x="4648" y="8608"/>
                    <a:pt x="4657" y="8605"/>
                  </a:cubicBezTo>
                  <a:cubicBezTo>
                    <a:pt x="4666" y="8602"/>
                    <a:pt x="4672" y="8597"/>
                    <a:pt x="4676" y="8588"/>
                  </a:cubicBezTo>
                  <a:cubicBezTo>
                    <a:pt x="4680" y="8580"/>
                    <a:pt x="4681" y="8572"/>
                    <a:pt x="4678" y="8563"/>
                  </a:cubicBezTo>
                  <a:cubicBezTo>
                    <a:pt x="4675" y="8555"/>
                    <a:pt x="4669" y="8549"/>
                    <a:pt x="4660" y="8545"/>
                  </a:cubicBezTo>
                  <a:cubicBezTo>
                    <a:pt x="4652" y="8541"/>
                    <a:pt x="4644" y="8540"/>
                    <a:pt x="4636" y="8543"/>
                  </a:cubicBezTo>
                  <a:close/>
                  <a:moveTo>
                    <a:pt x="4693" y="8426"/>
                  </a:moveTo>
                  <a:cubicBezTo>
                    <a:pt x="4685" y="8428"/>
                    <a:pt x="4679" y="8434"/>
                    <a:pt x="4674" y="8442"/>
                  </a:cubicBezTo>
                  <a:cubicBezTo>
                    <a:pt x="4671" y="8450"/>
                    <a:pt x="4670" y="8459"/>
                    <a:pt x="4673" y="8467"/>
                  </a:cubicBezTo>
                  <a:cubicBezTo>
                    <a:pt x="4676" y="8476"/>
                    <a:pt x="4681" y="8482"/>
                    <a:pt x="4689" y="8486"/>
                  </a:cubicBezTo>
                  <a:cubicBezTo>
                    <a:pt x="4698" y="8490"/>
                    <a:pt x="4706" y="8491"/>
                    <a:pt x="4715" y="8488"/>
                  </a:cubicBezTo>
                  <a:cubicBezTo>
                    <a:pt x="4724" y="8485"/>
                    <a:pt x="4730" y="8479"/>
                    <a:pt x="4734" y="8471"/>
                  </a:cubicBezTo>
                  <a:cubicBezTo>
                    <a:pt x="4738" y="8463"/>
                    <a:pt x="4739" y="8454"/>
                    <a:pt x="4735" y="8446"/>
                  </a:cubicBezTo>
                  <a:cubicBezTo>
                    <a:pt x="4732" y="8438"/>
                    <a:pt x="4726" y="8431"/>
                    <a:pt x="4718" y="8427"/>
                  </a:cubicBezTo>
                  <a:cubicBezTo>
                    <a:pt x="4710" y="8423"/>
                    <a:pt x="4702" y="8423"/>
                    <a:pt x="4693" y="8426"/>
                  </a:cubicBezTo>
                  <a:close/>
                  <a:moveTo>
                    <a:pt x="4935" y="8123"/>
                  </a:moveTo>
                  <a:lnTo>
                    <a:pt x="4808" y="8381"/>
                  </a:lnTo>
                  <a:lnTo>
                    <a:pt x="4847" y="8401"/>
                  </a:lnTo>
                  <a:lnTo>
                    <a:pt x="4899" y="8296"/>
                  </a:lnTo>
                  <a:lnTo>
                    <a:pt x="5250" y="8469"/>
                  </a:lnTo>
                  <a:lnTo>
                    <a:pt x="5273" y="8424"/>
                  </a:lnTo>
                  <a:lnTo>
                    <a:pt x="4921" y="8251"/>
                  </a:lnTo>
                  <a:lnTo>
                    <a:pt x="4973" y="8145"/>
                  </a:lnTo>
                  <a:lnTo>
                    <a:pt x="4935" y="8123"/>
                  </a:lnTo>
                  <a:close/>
                  <a:moveTo>
                    <a:pt x="5601" y="7756"/>
                  </a:moveTo>
                  <a:lnTo>
                    <a:pt x="5194" y="7597"/>
                  </a:lnTo>
                  <a:lnTo>
                    <a:pt x="5160" y="7666"/>
                  </a:lnTo>
                  <a:lnTo>
                    <a:pt x="5383" y="7868"/>
                  </a:lnTo>
                  <a:cubicBezTo>
                    <a:pt x="5397" y="7879"/>
                    <a:pt x="5409" y="7890"/>
                    <a:pt x="5421" y="7898"/>
                  </a:cubicBezTo>
                  <a:cubicBezTo>
                    <a:pt x="5432" y="7907"/>
                    <a:pt x="5438" y="7912"/>
                    <a:pt x="5440" y="7913"/>
                  </a:cubicBezTo>
                  <a:cubicBezTo>
                    <a:pt x="5438" y="7912"/>
                    <a:pt x="5430" y="7910"/>
                    <a:pt x="5416" y="7907"/>
                  </a:cubicBezTo>
                  <a:cubicBezTo>
                    <a:pt x="5402" y="7903"/>
                    <a:pt x="5385" y="7899"/>
                    <a:pt x="5364" y="7895"/>
                  </a:cubicBezTo>
                  <a:lnTo>
                    <a:pt x="5074" y="7841"/>
                  </a:lnTo>
                  <a:lnTo>
                    <a:pt x="5040" y="7909"/>
                  </a:lnTo>
                  <a:lnTo>
                    <a:pt x="5414" y="8135"/>
                  </a:lnTo>
                  <a:lnTo>
                    <a:pt x="5437" y="8090"/>
                  </a:lnTo>
                  <a:lnTo>
                    <a:pt x="5169" y="7932"/>
                  </a:lnTo>
                  <a:cubicBezTo>
                    <a:pt x="5164" y="7929"/>
                    <a:pt x="5157" y="7925"/>
                    <a:pt x="5150" y="7921"/>
                  </a:cubicBezTo>
                  <a:cubicBezTo>
                    <a:pt x="5142" y="7916"/>
                    <a:pt x="5135" y="7912"/>
                    <a:pt x="5127" y="7908"/>
                  </a:cubicBezTo>
                  <a:cubicBezTo>
                    <a:pt x="5120" y="7904"/>
                    <a:pt x="5113" y="7900"/>
                    <a:pt x="5108" y="7897"/>
                  </a:cubicBezTo>
                  <a:cubicBezTo>
                    <a:pt x="5103" y="7894"/>
                    <a:pt x="5100" y="7892"/>
                    <a:pt x="5098" y="7892"/>
                  </a:cubicBezTo>
                  <a:cubicBezTo>
                    <a:pt x="5103" y="7893"/>
                    <a:pt x="5112" y="7895"/>
                    <a:pt x="5126" y="7897"/>
                  </a:cubicBezTo>
                  <a:cubicBezTo>
                    <a:pt x="5141" y="7900"/>
                    <a:pt x="5159" y="7904"/>
                    <a:pt x="5181" y="7908"/>
                  </a:cubicBezTo>
                  <a:lnTo>
                    <a:pt x="5497" y="7967"/>
                  </a:lnTo>
                  <a:lnTo>
                    <a:pt x="5517" y="7928"/>
                  </a:lnTo>
                  <a:lnTo>
                    <a:pt x="5266" y="7700"/>
                  </a:lnTo>
                  <a:cubicBezTo>
                    <a:pt x="5261" y="7696"/>
                    <a:pt x="5255" y="7691"/>
                    <a:pt x="5249" y="7686"/>
                  </a:cubicBezTo>
                  <a:cubicBezTo>
                    <a:pt x="5244" y="7681"/>
                    <a:pt x="5238" y="7676"/>
                    <a:pt x="5233" y="7672"/>
                  </a:cubicBezTo>
                  <a:cubicBezTo>
                    <a:pt x="5227" y="7667"/>
                    <a:pt x="5223" y="7664"/>
                    <a:pt x="5219" y="7660"/>
                  </a:cubicBezTo>
                  <a:cubicBezTo>
                    <a:pt x="5216" y="7657"/>
                    <a:pt x="5213" y="7656"/>
                    <a:pt x="5213" y="7655"/>
                  </a:cubicBezTo>
                  <a:cubicBezTo>
                    <a:pt x="5214" y="7655"/>
                    <a:pt x="5216" y="7656"/>
                    <a:pt x="5221" y="7658"/>
                  </a:cubicBezTo>
                  <a:cubicBezTo>
                    <a:pt x="5226" y="7661"/>
                    <a:pt x="5231" y="7663"/>
                    <a:pt x="5238" y="7666"/>
                  </a:cubicBezTo>
                  <a:cubicBezTo>
                    <a:pt x="5245" y="7669"/>
                    <a:pt x="5252" y="7672"/>
                    <a:pt x="5260" y="7676"/>
                  </a:cubicBezTo>
                  <a:cubicBezTo>
                    <a:pt x="5267" y="7679"/>
                    <a:pt x="5274" y="7682"/>
                    <a:pt x="5280" y="7685"/>
                  </a:cubicBezTo>
                  <a:lnTo>
                    <a:pt x="5578" y="7803"/>
                  </a:lnTo>
                  <a:lnTo>
                    <a:pt x="5601" y="7756"/>
                  </a:lnTo>
                  <a:close/>
                  <a:moveTo>
                    <a:pt x="5386" y="7207"/>
                  </a:moveTo>
                  <a:lnTo>
                    <a:pt x="5363" y="7254"/>
                  </a:lnTo>
                  <a:lnTo>
                    <a:pt x="5635" y="7388"/>
                  </a:lnTo>
                  <a:cubicBezTo>
                    <a:pt x="5648" y="7394"/>
                    <a:pt x="5659" y="7401"/>
                    <a:pt x="5668" y="7407"/>
                  </a:cubicBezTo>
                  <a:cubicBezTo>
                    <a:pt x="5676" y="7413"/>
                    <a:pt x="5683" y="7422"/>
                    <a:pt x="5689" y="7432"/>
                  </a:cubicBezTo>
                  <a:cubicBezTo>
                    <a:pt x="5694" y="7442"/>
                    <a:pt x="5696" y="7454"/>
                    <a:pt x="5694" y="7468"/>
                  </a:cubicBezTo>
                  <a:cubicBezTo>
                    <a:pt x="5692" y="7482"/>
                    <a:pt x="5687" y="7497"/>
                    <a:pt x="5679" y="7513"/>
                  </a:cubicBezTo>
                  <a:cubicBezTo>
                    <a:pt x="5673" y="7526"/>
                    <a:pt x="5667" y="7535"/>
                    <a:pt x="5661" y="7543"/>
                  </a:cubicBezTo>
                  <a:cubicBezTo>
                    <a:pt x="5654" y="7551"/>
                    <a:pt x="5647" y="7557"/>
                    <a:pt x="5641" y="7561"/>
                  </a:cubicBezTo>
                  <a:cubicBezTo>
                    <a:pt x="5634" y="7565"/>
                    <a:pt x="5627" y="7568"/>
                    <a:pt x="5621" y="7569"/>
                  </a:cubicBezTo>
                  <a:cubicBezTo>
                    <a:pt x="5615" y="7571"/>
                    <a:pt x="5609" y="7571"/>
                    <a:pt x="5604" y="7571"/>
                  </a:cubicBezTo>
                  <a:cubicBezTo>
                    <a:pt x="5596" y="7571"/>
                    <a:pt x="5587" y="7568"/>
                    <a:pt x="5576" y="7564"/>
                  </a:cubicBezTo>
                  <a:cubicBezTo>
                    <a:pt x="5564" y="7560"/>
                    <a:pt x="5554" y="7555"/>
                    <a:pt x="5544" y="7550"/>
                  </a:cubicBezTo>
                  <a:lnTo>
                    <a:pt x="5281" y="7421"/>
                  </a:lnTo>
                  <a:lnTo>
                    <a:pt x="5258" y="7467"/>
                  </a:lnTo>
                  <a:lnTo>
                    <a:pt x="5538" y="7605"/>
                  </a:lnTo>
                  <a:cubicBezTo>
                    <a:pt x="5547" y="7609"/>
                    <a:pt x="5557" y="7613"/>
                    <a:pt x="5569" y="7618"/>
                  </a:cubicBezTo>
                  <a:cubicBezTo>
                    <a:pt x="5581" y="7622"/>
                    <a:pt x="5593" y="7624"/>
                    <a:pt x="5605" y="7623"/>
                  </a:cubicBezTo>
                  <a:cubicBezTo>
                    <a:pt x="5629" y="7622"/>
                    <a:pt x="5651" y="7615"/>
                    <a:pt x="5669" y="7601"/>
                  </a:cubicBezTo>
                  <a:cubicBezTo>
                    <a:pt x="5687" y="7588"/>
                    <a:pt x="5703" y="7566"/>
                    <a:pt x="5718" y="7535"/>
                  </a:cubicBezTo>
                  <a:cubicBezTo>
                    <a:pt x="5730" y="7511"/>
                    <a:pt x="5737" y="7490"/>
                    <a:pt x="5740" y="7472"/>
                  </a:cubicBezTo>
                  <a:cubicBezTo>
                    <a:pt x="5743" y="7453"/>
                    <a:pt x="5743" y="7435"/>
                    <a:pt x="5738" y="7418"/>
                  </a:cubicBezTo>
                  <a:cubicBezTo>
                    <a:pt x="5734" y="7401"/>
                    <a:pt x="5727" y="7388"/>
                    <a:pt x="5716" y="7377"/>
                  </a:cubicBezTo>
                  <a:cubicBezTo>
                    <a:pt x="5704" y="7367"/>
                    <a:pt x="5687" y="7356"/>
                    <a:pt x="5664" y="7344"/>
                  </a:cubicBezTo>
                  <a:lnTo>
                    <a:pt x="5386" y="7207"/>
                  </a:lnTo>
                  <a:close/>
                  <a:moveTo>
                    <a:pt x="5228" y="7338"/>
                  </a:moveTo>
                  <a:cubicBezTo>
                    <a:pt x="5220" y="7341"/>
                    <a:pt x="5214" y="7347"/>
                    <a:pt x="5210" y="7355"/>
                  </a:cubicBezTo>
                  <a:cubicBezTo>
                    <a:pt x="5206" y="7363"/>
                    <a:pt x="5205" y="7371"/>
                    <a:pt x="5208" y="7380"/>
                  </a:cubicBezTo>
                  <a:cubicBezTo>
                    <a:pt x="5211" y="7388"/>
                    <a:pt x="5216" y="7395"/>
                    <a:pt x="5224" y="7399"/>
                  </a:cubicBezTo>
                  <a:cubicBezTo>
                    <a:pt x="5233" y="7403"/>
                    <a:pt x="5241" y="7403"/>
                    <a:pt x="5250" y="7400"/>
                  </a:cubicBezTo>
                  <a:cubicBezTo>
                    <a:pt x="5259" y="7398"/>
                    <a:pt x="5265" y="7392"/>
                    <a:pt x="5269" y="7384"/>
                  </a:cubicBezTo>
                  <a:cubicBezTo>
                    <a:pt x="5273" y="7375"/>
                    <a:pt x="5274" y="7367"/>
                    <a:pt x="5270" y="7359"/>
                  </a:cubicBezTo>
                  <a:cubicBezTo>
                    <a:pt x="5267" y="7350"/>
                    <a:pt x="5262" y="7344"/>
                    <a:pt x="5253" y="7340"/>
                  </a:cubicBezTo>
                  <a:cubicBezTo>
                    <a:pt x="5245" y="7336"/>
                    <a:pt x="5237" y="7335"/>
                    <a:pt x="5228" y="7338"/>
                  </a:cubicBezTo>
                  <a:close/>
                  <a:moveTo>
                    <a:pt x="5286" y="7221"/>
                  </a:moveTo>
                  <a:cubicBezTo>
                    <a:pt x="5277" y="7224"/>
                    <a:pt x="5271" y="7230"/>
                    <a:pt x="5267" y="7238"/>
                  </a:cubicBezTo>
                  <a:cubicBezTo>
                    <a:pt x="5263" y="7246"/>
                    <a:pt x="5263" y="7255"/>
                    <a:pt x="5265" y="7263"/>
                  </a:cubicBezTo>
                  <a:cubicBezTo>
                    <a:pt x="5268" y="7272"/>
                    <a:pt x="5274" y="7278"/>
                    <a:pt x="5282" y="7282"/>
                  </a:cubicBezTo>
                  <a:cubicBezTo>
                    <a:pt x="5290" y="7286"/>
                    <a:pt x="5299" y="7286"/>
                    <a:pt x="5307" y="7284"/>
                  </a:cubicBezTo>
                  <a:cubicBezTo>
                    <a:pt x="5316" y="7281"/>
                    <a:pt x="5322" y="7275"/>
                    <a:pt x="5327" y="7267"/>
                  </a:cubicBezTo>
                  <a:cubicBezTo>
                    <a:pt x="5331" y="7259"/>
                    <a:pt x="5331" y="7250"/>
                    <a:pt x="5328" y="7242"/>
                  </a:cubicBezTo>
                  <a:cubicBezTo>
                    <a:pt x="5325" y="7233"/>
                    <a:pt x="5319" y="7227"/>
                    <a:pt x="5311" y="7223"/>
                  </a:cubicBezTo>
                  <a:cubicBezTo>
                    <a:pt x="5303" y="7219"/>
                    <a:pt x="5294" y="7219"/>
                    <a:pt x="5286" y="7221"/>
                  </a:cubicBezTo>
                  <a:close/>
                  <a:moveTo>
                    <a:pt x="5960" y="7027"/>
                  </a:moveTo>
                  <a:lnTo>
                    <a:pt x="5569" y="6835"/>
                  </a:lnTo>
                  <a:lnTo>
                    <a:pt x="5546" y="6881"/>
                  </a:lnTo>
                  <a:lnTo>
                    <a:pt x="5759" y="6984"/>
                  </a:lnTo>
                  <a:cubicBezTo>
                    <a:pt x="5774" y="6991"/>
                    <a:pt x="5788" y="6998"/>
                    <a:pt x="5802" y="7004"/>
                  </a:cubicBezTo>
                  <a:cubicBezTo>
                    <a:pt x="5816" y="7010"/>
                    <a:pt x="5829" y="7016"/>
                    <a:pt x="5841" y="7021"/>
                  </a:cubicBezTo>
                  <a:cubicBezTo>
                    <a:pt x="5852" y="7026"/>
                    <a:pt x="5862" y="7030"/>
                    <a:pt x="5869" y="7033"/>
                  </a:cubicBezTo>
                  <a:cubicBezTo>
                    <a:pt x="5877" y="7036"/>
                    <a:pt x="5881" y="7037"/>
                    <a:pt x="5881" y="7037"/>
                  </a:cubicBezTo>
                  <a:cubicBezTo>
                    <a:pt x="5880" y="7037"/>
                    <a:pt x="5876" y="7037"/>
                    <a:pt x="5870" y="7036"/>
                  </a:cubicBezTo>
                  <a:cubicBezTo>
                    <a:pt x="5864" y="7036"/>
                    <a:pt x="5856" y="7036"/>
                    <a:pt x="5847" y="7035"/>
                  </a:cubicBezTo>
                  <a:cubicBezTo>
                    <a:pt x="5838" y="7035"/>
                    <a:pt x="5827" y="7034"/>
                    <a:pt x="5816" y="7034"/>
                  </a:cubicBezTo>
                  <a:cubicBezTo>
                    <a:pt x="5804" y="7033"/>
                    <a:pt x="5793" y="7033"/>
                    <a:pt x="5781" y="7033"/>
                  </a:cubicBezTo>
                  <a:lnTo>
                    <a:pt x="5468" y="7041"/>
                  </a:lnTo>
                  <a:lnTo>
                    <a:pt x="5441" y="7095"/>
                  </a:lnTo>
                  <a:lnTo>
                    <a:pt x="5832" y="7287"/>
                  </a:lnTo>
                  <a:lnTo>
                    <a:pt x="5856" y="7239"/>
                  </a:lnTo>
                  <a:lnTo>
                    <a:pt x="5628" y="7129"/>
                  </a:lnTo>
                  <a:cubicBezTo>
                    <a:pt x="5616" y="7124"/>
                    <a:pt x="5605" y="7118"/>
                    <a:pt x="5593" y="7113"/>
                  </a:cubicBezTo>
                  <a:cubicBezTo>
                    <a:pt x="5582" y="7108"/>
                    <a:pt x="5571" y="7104"/>
                    <a:pt x="5561" y="7100"/>
                  </a:cubicBezTo>
                  <a:cubicBezTo>
                    <a:pt x="5551" y="7095"/>
                    <a:pt x="5542" y="7092"/>
                    <a:pt x="5535" y="7088"/>
                  </a:cubicBezTo>
                  <a:cubicBezTo>
                    <a:pt x="5528" y="7085"/>
                    <a:pt x="5523" y="7083"/>
                    <a:pt x="5519" y="7082"/>
                  </a:cubicBezTo>
                  <a:cubicBezTo>
                    <a:pt x="5523" y="7083"/>
                    <a:pt x="5529" y="7083"/>
                    <a:pt x="5536" y="7084"/>
                  </a:cubicBezTo>
                  <a:cubicBezTo>
                    <a:pt x="5544" y="7084"/>
                    <a:pt x="5552" y="7084"/>
                    <a:pt x="5563" y="7084"/>
                  </a:cubicBezTo>
                  <a:cubicBezTo>
                    <a:pt x="5573" y="7084"/>
                    <a:pt x="5584" y="7084"/>
                    <a:pt x="5596" y="7084"/>
                  </a:cubicBezTo>
                  <a:cubicBezTo>
                    <a:pt x="5608" y="7084"/>
                    <a:pt x="5621" y="7084"/>
                    <a:pt x="5635" y="7084"/>
                  </a:cubicBezTo>
                  <a:lnTo>
                    <a:pt x="5936" y="7076"/>
                  </a:lnTo>
                  <a:lnTo>
                    <a:pt x="5960" y="7027"/>
                  </a:lnTo>
                  <a:close/>
                  <a:moveTo>
                    <a:pt x="5984" y="6606"/>
                  </a:moveTo>
                  <a:cubicBezTo>
                    <a:pt x="5969" y="6605"/>
                    <a:pt x="5955" y="6606"/>
                    <a:pt x="5942" y="6609"/>
                  </a:cubicBezTo>
                  <a:cubicBezTo>
                    <a:pt x="5929" y="6613"/>
                    <a:pt x="5917" y="6618"/>
                    <a:pt x="5906" y="6626"/>
                  </a:cubicBezTo>
                  <a:cubicBezTo>
                    <a:pt x="5895" y="6633"/>
                    <a:pt x="5883" y="6644"/>
                    <a:pt x="5869" y="6659"/>
                  </a:cubicBezTo>
                  <a:lnTo>
                    <a:pt x="5833" y="6697"/>
                  </a:lnTo>
                  <a:cubicBezTo>
                    <a:pt x="5814" y="6716"/>
                    <a:pt x="5797" y="6729"/>
                    <a:pt x="5783" y="6734"/>
                  </a:cubicBezTo>
                  <a:cubicBezTo>
                    <a:pt x="5768" y="6740"/>
                    <a:pt x="5753" y="6738"/>
                    <a:pt x="5737" y="6731"/>
                  </a:cubicBezTo>
                  <a:cubicBezTo>
                    <a:pt x="5717" y="6721"/>
                    <a:pt x="5704" y="6706"/>
                    <a:pt x="5700" y="6687"/>
                  </a:cubicBezTo>
                  <a:cubicBezTo>
                    <a:pt x="5695" y="6667"/>
                    <a:pt x="5699" y="6646"/>
                    <a:pt x="5711" y="6621"/>
                  </a:cubicBezTo>
                  <a:cubicBezTo>
                    <a:pt x="5715" y="6612"/>
                    <a:pt x="5720" y="6605"/>
                    <a:pt x="5724" y="6598"/>
                  </a:cubicBezTo>
                  <a:cubicBezTo>
                    <a:pt x="5729" y="6591"/>
                    <a:pt x="5735" y="6585"/>
                    <a:pt x="5741" y="6579"/>
                  </a:cubicBezTo>
                  <a:cubicBezTo>
                    <a:pt x="5747" y="6572"/>
                    <a:pt x="5754" y="6566"/>
                    <a:pt x="5763" y="6561"/>
                  </a:cubicBezTo>
                  <a:cubicBezTo>
                    <a:pt x="5771" y="6555"/>
                    <a:pt x="5780" y="6548"/>
                    <a:pt x="5791" y="6542"/>
                  </a:cubicBezTo>
                  <a:lnTo>
                    <a:pt x="5767" y="6505"/>
                  </a:lnTo>
                  <a:cubicBezTo>
                    <a:pt x="5724" y="6530"/>
                    <a:pt x="5692" y="6563"/>
                    <a:pt x="5672" y="6604"/>
                  </a:cubicBezTo>
                  <a:cubicBezTo>
                    <a:pt x="5662" y="6623"/>
                    <a:pt x="5657" y="6642"/>
                    <a:pt x="5654" y="6660"/>
                  </a:cubicBezTo>
                  <a:cubicBezTo>
                    <a:pt x="5652" y="6679"/>
                    <a:pt x="5653" y="6696"/>
                    <a:pt x="5658" y="6711"/>
                  </a:cubicBezTo>
                  <a:cubicBezTo>
                    <a:pt x="5662" y="6727"/>
                    <a:pt x="5670" y="6742"/>
                    <a:pt x="5681" y="6754"/>
                  </a:cubicBezTo>
                  <a:cubicBezTo>
                    <a:pt x="5691" y="6767"/>
                    <a:pt x="5705" y="6778"/>
                    <a:pt x="5722" y="6786"/>
                  </a:cubicBezTo>
                  <a:cubicBezTo>
                    <a:pt x="5747" y="6798"/>
                    <a:pt x="5772" y="6801"/>
                    <a:pt x="5798" y="6793"/>
                  </a:cubicBezTo>
                  <a:cubicBezTo>
                    <a:pt x="5809" y="6789"/>
                    <a:pt x="5820" y="6783"/>
                    <a:pt x="5830" y="6775"/>
                  </a:cubicBezTo>
                  <a:cubicBezTo>
                    <a:pt x="5840" y="6767"/>
                    <a:pt x="5852" y="6756"/>
                    <a:pt x="5867" y="6741"/>
                  </a:cubicBezTo>
                  <a:lnTo>
                    <a:pt x="5898" y="6707"/>
                  </a:lnTo>
                  <a:cubicBezTo>
                    <a:pt x="5935" y="6667"/>
                    <a:pt x="5971" y="6656"/>
                    <a:pt x="6005" y="6673"/>
                  </a:cubicBezTo>
                  <a:cubicBezTo>
                    <a:pt x="6028" y="6684"/>
                    <a:pt x="6042" y="6703"/>
                    <a:pt x="6047" y="6728"/>
                  </a:cubicBezTo>
                  <a:cubicBezTo>
                    <a:pt x="6050" y="6740"/>
                    <a:pt x="6050" y="6751"/>
                    <a:pt x="6048" y="6761"/>
                  </a:cubicBezTo>
                  <a:cubicBezTo>
                    <a:pt x="6046" y="6771"/>
                    <a:pt x="6041" y="6784"/>
                    <a:pt x="6034" y="6799"/>
                  </a:cubicBezTo>
                  <a:cubicBezTo>
                    <a:pt x="6024" y="6819"/>
                    <a:pt x="6013" y="6836"/>
                    <a:pt x="5999" y="6850"/>
                  </a:cubicBezTo>
                  <a:cubicBezTo>
                    <a:pt x="5985" y="6864"/>
                    <a:pt x="5969" y="6877"/>
                    <a:pt x="5949" y="6887"/>
                  </a:cubicBezTo>
                  <a:lnTo>
                    <a:pt x="5975" y="6926"/>
                  </a:lnTo>
                  <a:cubicBezTo>
                    <a:pt x="5997" y="6912"/>
                    <a:pt x="6015" y="6897"/>
                    <a:pt x="6031" y="6879"/>
                  </a:cubicBezTo>
                  <a:cubicBezTo>
                    <a:pt x="6047" y="6862"/>
                    <a:pt x="6060" y="6841"/>
                    <a:pt x="6072" y="6818"/>
                  </a:cubicBezTo>
                  <a:cubicBezTo>
                    <a:pt x="6081" y="6799"/>
                    <a:pt x="6087" y="6782"/>
                    <a:pt x="6090" y="6767"/>
                  </a:cubicBezTo>
                  <a:cubicBezTo>
                    <a:pt x="6093" y="6751"/>
                    <a:pt x="6093" y="6735"/>
                    <a:pt x="6091" y="6718"/>
                  </a:cubicBezTo>
                  <a:cubicBezTo>
                    <a:pt x="6089" y="6695"/>
                    <a:pt x="6082" y="6675"/>
                    <a:pt x="6069" y="6657"/>
                  </a:cubicBezTo>
                  <a:cubicBezTo>
                    <a:pt x="6057" y="6640"/>
                    <a:pt x="6042" y="6627"/>
                    <a:pt x="6024" y="6618"/>
                  </a:cubicBezTo>
                  <a:cubicBezTo>
                    <a:pt x="6012" y="6612"/>
                    <a:pt x="5998" y="6608"/>
                    <a:pt x="5984" y="6606"/>
                  </a:cubicBezTo>
                  <a:close/>
                  <a:moveTo>
                    <a:pt x="5901" y="6160"/>
                  </a:moveTo>
                  <a:lnTo>
                    <a:pt x="5774" y="6418"/>
                  </a:lnTo>
                  <a:lnTo>
                    <a:pt x="5813" y="6438"/>
                  </a:lnTo>
                  <a:lnTo>
                    <a:pt x="5865" y="6333"/>
                  </a:lnTo>
                  <a:lnTo>
                    <a:pt x="6216" y="6506"/>
                  </a:lnTo>
                  <a:lnTo>
                    <a:pt x="6238" y="6461"/>
                  </a:lnTo>
                  <a:lnTo>
                    <a:pt x="5887" y="6288"/>
                  </a:lnTo>
                  <a:lnTo>
                    <a:pt x="5939" y="6182"/>
                  </a:lnTo>
                  <a:lnTo>
                    <a:pt x="5901" y="6160"/>
                  </a:lnTo>
                  <a:close/>
                  <a:moveTo>
                    <a:pt x="6433" y="6065"/>
                  </a:moveTo>
                  <a:lnTo>
                    <a:pt x="6393" y="6046"/>
                  </a:lnTo>
                  <a:lnTo>
                    <a:pt x="6308" y="6218"/>
                  </a:lnTo>
                  <a:lnTo>
                    <a:pt x="6165" y="6147"/>
                  </a:lnTo>
                  <a:lnTo>
                    <a:pt x="6231" y="6013"/>
                  </a:lnTo>
                  <a:lnTo>
                    <a:pt x="6190" y="5993"/>
                  </a:lnTo>
                  <a:lnTo>
                    <a:pt x="6124" y="6127"/>
                  </a:lnTo>
                  <a:lnTo>
                    <a:pt x="5996" y="6064"/>
                  </a:lnTo>
                  <a:lnTo>
                    <a:pt x="6075" y="5904"/>
                  </a:lnTo>
                  <a:lnTo>
                    <a:pt x="6039" y="5879"/>
                  </a:lnTo>
                  <a:lnTo>
                    <a:pt x="5934" y="6092"/>
                  </a:lnTo>
                  <a:lnTo>
                    <a:pt x="6325" y="6285"/>
                  </a:lnTo>
                  <a:lnTo>
                    <a:pt x="6433" y="6065"/>
                  </a:lnTo>
                  <a:close/>
                  <a:moveTo>
                    <a:pt x="6596" y="5734"/>
                  </a:moveTo>
                  <a:lnTo>
                    <a:pt x="6560" y="5739"/>
                  </a:lnTo>
                  <a:cubicBezTo>
                    <a:pt x="6543" y="5741"/>
                    <a:pt x="6525" y="5744"/>
                    <a:pt x="6507" y="5746"/>
                  </a:cubicBezTo>
                  <a:cubicBezTo>
                    <a:pt x="6488" y="5749"/>
                    <a:pt x="6470" y="5751"/>
                    <a:pt x="6454" y="5754"/>
                  </a:cubicBezTo>
                  <a:cubicBezTo>
                    <a:pt x="6437" y="5756"/>
                    <a:pt x="6426" y="5758"/>
                    <a:pt x="6419" y="5759"/>
                  </a:cubicBezTo>
                  <a:cubicBezTo>
                    <a:pt x="6409" y="5761"/>
                    <a:pt x="6398" y="5763"/>
                    <a:pt x="6386" y="5766"/>
                  </a:cubicBezTo>
                  <a:cubicBezTo>
                    <a:pt x="6374" y="5769"/>
                    <a:pt x="6364" y="5773"/>
                    <a:pt x="6356" y="5777"/>
                  </a:cubicBezTo>
                  <a:lnTo>
                    <a:pt x="6358" y="5771"/>
                  </a:lnTo>
                  <a:cubicBezTo>
                    <a:pt x="6366" y="5756"/>
                    <a:pt x="6370" y="5740"/>
                    <a:pt x="6372" y="5725"/>
                  </a:cubicBezTo>
                  <a:cubicBezTo>
                    <a:pt x="6373" y="5710"/>
                    <a:pt x="6371" y="5695"/>
                    <a:pt x="6366" y="5681"/>
                  </a:cubicBezTo>
                  <a:cubicBezTo>
                    <a:pt x="6361" y="5668"/>
                    <a:pt x="6353" y="5655"/>
                    <a:pt x="6343" y="5644"/>
                  </a:cubicBezTo>
                  <a:cubicBezTo>
                    <a:pt x="6332" y="5632"/>
                    <a:pt x="6318" y="5623"/>
                    <a:pt x="6302" y="5615"/>
                  </a:cubicBezTo>
                  <a:cubicBezTo>
                    <a:pt x="6292" y="5610"/>
                    <a:pt x="6282" y="5606"/>
                    <a:pt x="6272" y="5605"/>
                  </a:cubicBezTo>
                  <a:cubicBezTo>
                    <a:pt x="6263" y="5603"/>
                    <a:pt x="6253" y="5602"/>
                    <a:pt x="6245" y="5602"/>
                  </a:cubicBezTo>
                  <a:cubicBezTo>
                    <a:pt x="6236" y="5603"/>
                    <a:pt x="6228" y="5604"/>
                    <a:pt x="6221" y="5606"/>
                  </a:cubicBezTo>
                  <a:cubicBezTo>
                    <a:pt x="6213" y="5608"/>
                    <a:pt x="6207" y="5610"/>
                    <a:pt x="6201" y="5613"/>
                  </a:cubicBezTo>
                  <a:cubicBezTo>
                    <a:pt x="6195" y="5616"/>
                    <a:pt x="6189" y="5619"/>
                    <a:pt x="6183" y="5624"/>
                  </a:cubicBezTo>
                  <a:cubicBezTo>
                    <a:pt x="6177" y="5628"/>
                    <a:pt x="6171" y="5634"/>
                    <a:pt x="6165" y="5640"/>
                  </a:cubicBezTo>
                  <a:cubicBezTo>
                    <a:pt x="6159" y="5647"/>
                    <a:pt x="6153" y="5655"/>
                    <a:pt x="6147" y="5665"/>
                  </a:cubicBezTo>
                  <a:cubicBezTo>
                    <a:pt x="6141" y="5675"/>
                    <a:pt x="6134" y="5686"/>
                    <a:pt x="6128" y="5699"/>
                  </a:cubicBezTo>
                  <a:lnTo>
                    <a:pt x="6083" y="5790"/>
                  </a:lnTo>
                  <a:lnTo>
                    <a:pt x="6474" y="5983"/>
                  </a:lnTo>
                  <a:lnTo>
                    <a:pt x="6496" y="5937"/>
                  </a:lnTo>
                  <a:lnTo>
                    <a:pt x="6319" y="5850"/>
                  </a:lnTo>
                  <a:cubicBezTo>
                    <a:pt x="6325" y="5841"/>
                    <a:pt x="6330" y="5834"/>
                    <a:pt x="6337" y="5829"/>
                  </a:cubicBezTo>
                  <a:cubicBezTo>
                    <a:pt x="6343" y="5825"/>
                    <a:pt x="6353" y="5821"/>
                    <a:pt x="6366" y="5818"/>
                  </a:cubicBezTo>
                  <a:cubicBezTo>
                    <a:pt x="6389" y="5814"/>
                    <a:pt x="6411" y="5809"/>
                    <a:pt x="6432" y="5806"/>
                  </a:cubicBezTo>
                  <a:cubicBezTo>
                    <a:pt x="6453" y="5803"/>
                    <a:pt x="6472" y="5800"/>
                    <a:pt x="6489" y="5798"/>
                  </a:cubicBezTo>
                  <a:cubicBezTo>
                    <a:pt x="6507" y="5796"/>
                    <a:pt x="6522" y="5794"/>
                    <a:pt x="6535" y="5794"/>
                  </a:cubicBezTo>
                  <a:cubicBezTo>
                    <a:pt x="6548" y="5793"/>
                    <a:pt x="6559" y="5793"/>
                    <a:pt x="6567" y="5793"/>
                  </a:cubicBezTo>
                  <a:lnTo>
                    <a:pt x="6596" y="5734"/>
                  </a:lnTo>
                  <a:close/>
                  <a:moveTo>
                    <a:pt x="6310" y="5685"/>
                  </a:moveTo>
                  <a:cubicBezTo>
                    <a:pt x="6318" y="5694"/>
                    <a:pt x="6324" y="5703"/>
                    <a:pt x="6327" y="5712"/>
                  </a:cubicBezTo>
                  <a:cubicBezTo>
                    <a:pt x="6330" y="5723"/>
                    <a:pt x="6330" y="5735"/>
                    <a:pt x="6328" y="5748"/>
                  </a:cubicBezTo>
                  <a:cubicBezTo>
                    <a:pt x="6326" y="5760"/>
                    <a:pt x="6320" y="5775"/>
                    <a:pt x="6312" y="5793"/>
                  </a:cubicBezTo>
                  <a:lnTo>
                    <a:pt x="6290" y="5836"/>
                  </a:lnTo>
                  <a:lnTo>
                    <a:pt x="6145" y="5764"/>
                  </a:lnTo>
                  <a:lnTo>
                    <a:pt x="6168" y="5718"/>
                  </a:lnTo>
                  <a:cubicBezTo>
                    <a:pt x="6173" y="5707"/>
                    <a:pt x="6178" y="5698"/>
                    <a:pt x="6183" y="5691"/>
                  </a:cubicBezTo>
                  <a:cubicBezTo>
                    <a:pt x="6188" y="5684"/>
                    <a:pt x="6194" y="5678"/>
                    <a:pt x="6200" y="5672"/>
                  </a:cubicBezTo>
                  <a:cubicBezTo>
                    <a:pt x="6210" y="5664"/>
                    <a:pt x="6222" y="5658"/>
                    <a:pt x="6236" y="5657"/>
                  </a:cubicBezTo>
                  <a:cubicBezTo>
                    <a:pt x="6251" y="5655"/>
                    <a:pt x="6265" y="5657"/>
                    <a:pt x="6278" y="5663"/>
                  </a:cubicBezTo>
                  <a:cubicBezTo>
                    <a:pt x="6291" y="5670"/>
                    <a:pt x="6301" y="5677"/>
                    <a:pt x="6310" y="5685"/>
                  </a:cubicBezTo>
                  <a:close/>
                  <a:moveTo>
                    <a:pt x="6808" y="5523"/>
                  </a:moveTo>
                  <a:lnTo>
                    <a:pt x="6259" y="5253"/>
                  </a:lnTo>
                  <a:lnTo>
                    <a:pt x="6240" y="5290"/>
                  </a:lnTo>
                  <a:lnTo>
                    <a:pt x="6789" y="5561"/>
                  </a:lnTo>
                  <a:lnTo>
                    <a:pt x="6808" y="5523"/>
                  </a:lnTo>
                  <a:close/>
                  <a:moveTo>
                    <a:pt x="6582" y="4775"/>
                  </a:moveTo>
                  <a:lnTo>
                    <a:pt x="6560" y="4821"/>
                  </a:lnTo>
                  <a:lnTo>
                    <a:pt x="6832" y="4955"/>
                  </a:lnTo>
                  <a:cubicBezTo>
                    <a:pt x="6845" y="4962"/>
                    <a:pt x="6856" y="4968"/>
                    <a:pt x="6865" y="4975"/>
                  </a:cubicBezTo>
                  <a:cubicBezTo>
                    <a:pt x="6873" y="4981"/>
                    <a:pt x="6880" y="4989"/>
                    <a:pt x="6886" y="5000"/>
                  </a:cubicBezTo>
                  <a:cubicBezTo>
                    <a:pt x="6891" y="5010"/>
                    <a:pt x="6892" y="5022"/>
                    <a:pt x="6891" y="5036"/>
                  </a:cubicBezTo>
                  <a:cubicBezTo>
                    <a:pt x="6889" y="5050"/>
                    <a:pt x="6884" y="5065"/>
                    <a:pt x="6876" y="5081"/>
                  </a:cubicBezTo>
                  <a:cubicBezTo>
                    <a:pt x="6870" y="5093"/>
                    <a:pt x="6864" y="5103"/>
                    <a:pt x="6857" y="5111"/>
                  </a:cubicBezTo>
                  <a:cubicBezTo>
                    <a:pt x="6851" y="5118"/>
                    <a:pt x="6844" y="5124"/>
                    <a:pt x="6837" y="5129"/>
                  </a:cubicBezTo>
                  <a:cubicBezTo>
                    <a:pt x="6831" y="5133"/>
                    <a:pt x="6824" y="5136"/>
                    <a:pt x="6818" y="5137"/>
                  </a:cubicBezTo>
                  <a:cubicBezTo>
                    <a:pt x="6811" y="5138"/>
                    <a:pt x="6806" y="5139"/>
                    <a:pt x="6801" y="5139"/>
                  </a:cubicBezTo>
                  <a:cubicBezTo>
                    <a:pt x="6793" y="5138"/>
                    <a:pt x="6784" y="5136"/>
                    <a:pt x="6772" y="5132"/>
                  </a:cubicBezTo>
                  <a:cubicBezTo>
                    <a:pt x="6761" y="5127"/>
                    <a:pt x="6751" y="5123"/>
                    <a:pt x="6741" y="5118"/>
                  </a:cubicBezTo>
                  <a:lnTo>
                    <a:pt x="6478" y="4988"/>
                  </a:lnTo>
                  <a:lnTo>
                    <a:pt x="6455" y="5034"/>
                  </a:lnTo>
                  <a:lnTo>
                    <a:pt x="6735" y="5172"/>
                  </a:lnTo>
                  <a:cubicBezTo>
                    <a:pt x="6744" y="5177"/>
                    <a:pt x="6754" y="5181"/>
                    <a:pt x="6766" y="5185"/>
                  </a:cubicBezTo>
                  <a:cubicBezTo>
                    <a:pt x="6778" y="5190"/>
                    <a:pt x="6790" y="5192"/>
                    <a:pt x="6802" y="5191"/>
                  </a:cubicBezTo>
                  <a:cubicBezTo>
                    <a:pt x="6826" y="5190"/>
                    <a:pt x="6848" y="5182"/>
                    <a:pt x="6866" y="5169"/>
                  </a:cubicBezTo>
                  <a:cubicBezTo>
                    <a:pt x="6884" y="5155"/>
                    <a:pt x="6900" y="5133"/>
                    <a:pt x="6915" y="5103"/>
                  </a:cubicBezTo>
                  <a:cubicBezTo>
                    <a:pt x="6927" y="5079"/>
                    <a:pt x="6934" y="5058"/>
                    <a:pt x="6937" y="5039"/>
                  </a:cubicBezTo>
                  <a:cubicBezTo>
                    <a:pt x="6940" y="5021"/>
                    <a:pt x="6940" y="5003"/>
                    <a:pt x="6935" y="4986"/>
                  </a:cubicBezTo>
                  <a:cubicBezTo>
                    <a:pt x="6931" y="4969"/>
                    <a:pt x="6924" y="4955"/>
                    <a:pt x="6912" y="4945"/>
                  </a:cubicBezTo>
                  <a:cubicBezTo>
                    <a:pt x="6901" y="4935"/>
                    <a:pt x="6884" y="4924"/>
                    <a:pt x="6860" y="4912"/>
                  </a:cubicBezTo>
                  <a:lnTo>
                    <a:pt x="6582" y="4775"/>
                  </a:lnTo>
                  <a:close/>
                  <a:moveTo>
                    <a:pt x="7157" y="4595"/>
                  </a:moveTo>
                  <a:lnTo>
                    <a:pt x="6766" y="4403"/>
                  </a:lnTo>
                  <a:lnTo>
                    <a:pt x="6743" y="4449"/>
                  </a:lnTo>
                  <a:lnTo>
                    <a:pt x="6956" y="4552"/>
                  </a:lnTo>
                  <a:cubicBezTo>
                    <a:pt x="6970" y="4559"/>
                    <a:pt x="6985" y="4565"/>
                    <a:pt x="6999" y="4571"/>
                  </a:cubicBezTo>
                  <a:cubicBezTo>
                    <a:pt x="7013" y="4578"/>
                    <a:pt x="7026" y="4583"/>
                    <a:pt x="7038" y="4588"/>
                  </a:cubicBezTo>
                  <a:cubicBezTo>
                    <a:pt x="7049" y="4593"/>
                    <a:pt x="7059" y="4597"/>
                    <a:pt x="7066" y="4600"/>
                  </a:cubicBezTo>
                  <a:cubicBezTo>
                    <a:pt x="7074" y="4603"/>
                    <a:pt x="7078" y="4605"/>
                    <a:pt x="7078" y="4605"/>
                  </a:cubicBezTo>
                  <a:cubicBezTo>
                    <a:pt x="7077" y="4605"/>
                    <a:pt x="7073" y="4605"/>
                    <a:pt x="7067" y="4604"/>
                  </a:cubicBezTo>
                  <a:cubicBezTo>
                    <a:pt x="7061" y="4604"/>
                    <a:pt x="7053" y="4603"/>
                    <a:pt x="7044" y="4603"/>
                  </a:cubicBezTo>
                  <a:cubicBezTo>
                    <a:pt x="7035" y="4602"/>
                    <a:pt x="7024" y="4602"/>
                    <a:pt x="7013" y="4601"/>
                  </a:cubicBezTo>
                  <a:cubicBezTo>
                    <a:pt x="7001" y="4601"/>
                    <a:pt x="6989" y="4601"/>
                    <a:pt x="6978" y="4601"/>
                  </a:cubicBezTo>
                  <a:lnTo>
                    <a:pt x="6664" y="4608"/>
                  </a:lnTo>
                  <a:lnTo>
                    <a:pt x="6638" y="4662"/>
                  </a:lnTo>
                  <a:lnTo>
                    <a:pt x="7029" y="4855"/>
                  </a:lnTo>
                  <a:lnTo>
                    <a:pt x="7053" y="4806"/>
                  </a:lnTo>
                  <a:lnTo>
                    <a:pt x="6825" y="4697"/>
                  </a:lnTo>
                  <a:cubicBezTo>
                    <a:pt x="6813" y="4691"/>
                    <a:pt x="6802" y="4686"/>
                    <a:pt x="6790" y="4681"/>
                  </a:cubicBezTo>
                  <a:cubicBezTo>
                    <a:pt x="6778" y="4676"/>
                    <a:pt x="6768" y="4671"/>
                    <a:pt x="6758" y="4667"/>
                  </a:cubicBezTo>
                  <a:cubicBezTo>
                    <a:pt x="6748" y="4663"/>
                    <a:pt x="6739" y="4659"/>
                    <a:pt x="6732" y="4656"/>
                  </a:cubicBezTo>
                  <a:cubicBezTo>
                    <a:pt x="6725" y="4653"/>
                    <a:pt x="6719" y="4651"/>
                    <a:pt x="6716" y="4650"/>
                  </a:cubicBezTo>
                  <a:cubicBezTo>
                    <a:pt x="6720" y="4651"/>
                    <a:pt x="6726" y="4651"/>
                    <a:pt x="6733" y="4651"/>
                  </a:cubicBezTo>
                  <a:cubicBezTo>
                    <a:pt x="6741" y="4652"/>
                    <a:pt x="6749" y="4652"/>
                    <a:pt x="6759" y="4652"/>
                  </a:cubicBezTo>
                  <a:cubicBezTo>
                    <a:pt x="6770" y="4652"/>
                    <a:pt x="6781" y="4652"/>
                    <a:pt x="6793" y="4652"/>
                  </a:cubicBezTo>
                  <a:cubicBezTo>
                    <a:pt x="6805" y="4652"/>
                    <a:pt x="6818" y="4652"/>
                    <a:pt x="6831" y="4652"/>
                  </a:cubicBezTo>
                  <a:lnTo>
                    <a:pt x="7132" y="4644"/>
                  </a:lnTo>
                  <a:lnTo>
                    <a:pt x="7157" y="4595"/>
                  </a:lnTo>
                  <a:close/>
                  <a:moveTo>
                    <a:pt x="7235" y="4435"/>
                  </a:moveTo>
                  <a:lnTo>
                    <a:pt x="6844" y="4243"/>
                  </a:lnTo>
                  <a:lnTo>
                    <a:pt x="6822" y="4288"/>
                  </a:lnTo>
                  <a:lnTo>
                    <a:pt x="7213" y="4481"/>
                  </a:lnTo>
                  <a:lnTo>
                    <a:pt x="7235" y="4435"/>
                  </a:lnTo>
                  <a:close/>
                  <a:moveTo>
                    <a:pt x="7035" y="3855"/>
                  </a:moveTo>
                  <a:lnTo>
                    <a:pt x="7011" y="3903"/>
                  </a:lnTo>
                  <a:lnTo>
                    <a:pt x="7228" y="4114"/>
                  </a:lnTo>
                  <a:cubicBezTo>
                    <a:pt x="7246" y="4131"/>
                    <a:pt x="7261" y="4145"/>
                    <a:pt x="7273" y="4156"/>
                  </a:cubicBezTo>
                  <a:cubicBezTo>
                    <a:pt x="7285" y="4167"/>
                    <a:pt x="7293" y="4174"/>
                    <a:pt x="7297" y="4178"/>
                  </a:cubicBezTo>
                  <a:cubicBezTo>
                    <a:pt x="7295" y="4177"/>
                    <a:pt x="7290" y="4175"/>
                    <a:pt x="7283" y="4174"/>
                  </a:cubicBezTo>
                  <a:cubicBezTo>
                    <a:pt x="7276" y="4172"/>
                    <a:pt x="7268" y="4170"/>
                    <a:pt x="7259" y="4168"/>
                  </a:cubicBezTo>
                  <a:cubicBezTo>
                    <a:pt x="7249" y="4166"/>
                    <a:pt x="7240" y="4164"/>
                    <a:pt x="7229" y="4163"/>
                  </a:cubicBezTo>
                  <a:cubicBezTo>
                    <a:pt x="7219" y="4161"/>
                    <a:pt x="7209" y="4159"/>
                    <a:pt x="7199" y="4158"/>
                  </a:cubicBezTo>
                  <a:lnTo>
                    <a:pt x="6907" y="4116"/>
                  </a:lnTo>
                  <a:lnTo>
                    <a:pt x="6882" y="4167"/>
                  </a:lnTo>
                  <a:lnTo>
                    <a:pt x="7337" y="4228"/>
                  </a:lnTo>
                  <a:lnTo>
                    <a:pt x="7360" y="4182"/>
                  </a:lnTo>
                  <a:lnTo>
                    <a:pt x="7035" y="3855"/>
                  </a:lnTo>
                  <a:close/>
                  <a:moveTo>
                    <a:pt x="7571" y="3753"/>
                  </a:moveTo>
                  <a:lnTo>
                    <a:pt x="7531" y="3733"/>
                  </a:lnTo>
                  <a:lnTo>
                    <a:pt x="7446" y="3905"/>
                  </a:lnTo>
                  <a:lnTo>
                    <a:pt x="7303" y="3834"/>
                  </a:lnTo>
                  <a:lnTo>
                    <a:pt x="7369" y="3701"/>
                  </a:lnTo>
                  <a:lnTo>
                    <a:pt x="7328" y="3681"/>
                  </a:lnTo>
                  <a:lnTo>
                    <a:pt x="7262" y="3815"/>
                  </a:lnTo>
                  <a:lnTo>
                    <a:pt x="7134" y="3752"/>
                  </a:lnTo>
                  <a:lnTo>
                    <a:pt x="7213" y="3591"/>
                  </a:lnTo>
                  <a:lnTo>
                    <a:pt x="7177" y="3566"/>
                  </a:lnTo>
                  <a:lnTo>
                    <a:pt x="7072" y="3780"/>
                  </a:lnTo>
                  <a:lnTo>
                    <a:pt x="7463" y="3972"/>
                  </a:lnTo>
                  <a:lnTo>
                    <a:pt x="7571" y="3753"/>
                  </a:lnTo>
                  <a:close/>
                  <a:moveTo>
                    <a:pt x="7734" y="3422"/>
                  </a:moveTo>
                  <a:lnTo>
                    <a:pt x="7698" y="3426"/>
                  </a:lnTo>
                  <a:cubicBezTo>
                    <a:pt x="7681" y="3429"/>
                    <a:pt x="7663" y="3431"/>
                    <a:pt x="7644" y="3434"/>
                  </a:cubicBezTo>
                  <a:cubicBezTo>
                    <a:pt x="7626" y="3436"/>
                    <a:pt x="7608" y="3439"/>
                    <a:pt x="7592" y="3441"/>
                  </a:cubicBezTo>
                  <a:cubicBezTo>
                    <a:pt x="7575" y="3443"/>
                    <a:pt x="7564" y="3445"/>
                    <a:pt x="7557" y="3446"/>
                  </a:cubicBezTo>
                  <a:cubicBezTo>
                    <a:pt x="7547" y="3448"/>
                    <a:pt x="7536" y="3451"/>
                    <a:pt x="7524" y="3454"/>
                  </a:cubicBezTo>
                  <a:cubicBezTo>
                    <a:pt x="7512" y="3457"/>
                    <a:pt x="7502" y="3460"/>
                    <a:pt x="7494" y="3464"/>
                  </a:cubicBezTo>
                  <a:lnTo>
                    <a:pt x="7496" y="3458"/>
                  </a:lnTo>
                  <a:cubicBezTo>
                    <a:pt x="7504" y="3443"/>
                    <a:pt x="7508" y="3427"/>
                    <a:pt x="7510" y="3412"/>
                  </a:cubicBezTo>
                  <a:cubicBezTo>
                    <a:pt x="7511" y="3397"/>
                    <a:pt x="7509" y="3382"/>
                    <a:pt x="7504" y="3369"/>
                  </a:cubicBezTo>
                  <a:cubicBezTo>
                    <a:pt x="7499" y="3355"/>
                    <a:pt x="7491" y="3342"/>
                    <a:pt x="7481" y="3331"/>
                  </a:cubicBezTo>
                  <a:cubicBezTo>
                    <a:pt x="7470" y="3319"/>
                    <a:pt x="7456" y="3310"/>
                    <a:pt x="7440" y="3302"/>
                  </a:cubicBezTo>
                  <a:cubicBezTo>
                    <a:pt x="7430" y="3297"/>
                    <a:pt x="7420" y="3294"/>
                    <a:pt x="7410" y="3292"/>
                  </a:cubicBezTo>
                  <a:cubicBezTo>
                    <a:pt x="7401" y="3290"/>
                    <a:pt x="7391" y="3289"/>
                    <a:pt x="7383" y="3290"/>
                  </a:cubicBezTo>
                  <a:cubicBezTo>
                    <a:pt x="7374" y="3290"/>
                    <a:pt x="7366" y="3291"/>
                    <a:pt x="7359" y="3293"/>
                  </a:cubicBezTo>
                  <a:cubicBezTo>
                    <a:pt x="7351" y="3295"/>
                    <a:pt x="7345" y="3297"/>
                    <a:pt x="7339" y="3300"/>
                  </a:cubicBezTo>
                  <a:cubicBezTo>
                    <a:pt x="7333" y="3303"/>
                    <a:pt x="7327" y="3307"/>
                    <a:pt x="7321" y="3311"/>
                  </a:cubicBezTo>
                  <a:cubicBezTo>
                    <a:pt x="7315" y="3315"/>
                    <a:pt x="7309" y="3321"/>
                    <a:pt x="7303" y="3328"/>
                  </a:cubicBezTo>
                  <a:cubicBezTo>
                    <a:pt x="7297" y="3334"/>
                    <a:pt x="7291" y="3342"/>
                    <a:pt x="7285" y="3352"/>
                  </a:cubicBezTo>
                  <a:cubicBezTo>
                    <a:pt x="7279" y="3362"/>
                    <a:pt x="7272" y="3373"/>
                    <a:pt x="7266" y="3387"/>
                  </a:cubicBezTo>
                  <a:lnTo>
                    <a:pt x="7221" y="3478"/>
                  </a:lnTo>
                  <a:lnTo>
                    <a:pt x="7612" y="3670"/>
                  </a:lnTo>
                  <a:lnTo>
                    <a:pt x="7634" y="3624"/>
                  </a:lnTo>
                  <a:lnTo>
                    <a:pt x="7457" y="3538"/>
                  </a:lnTo>
                  <a:cubicBezTo>
                    <a:pt x="7463" y="3528"/>
                    <a:pt x="7468" y="3521"/>
                    <a:pt x="7475" y="3516"/>
                  </a:cubicBezTo>
                  <a:cubicBezTo>
                    <a:pt x="7481" y="3512"/>
                    <a:pt x="7491" y="3508"/>
                    <a:pt x="7504" y="3505"/>
                  </a:cubicBezTo>
                  <a:cubicBezTo>
                    <a:pt x="7527" y="3501"/>
                    <a:pt x="7549" y="3497"/>
                    <a:pt x="7570" y="3493"/>
                  </a:cubicBezTo>
                  <a:cubicBezTo>
                    <a:pt x="7591" y="3490"/>
                    <a:pt x="7610" y="3487"/>
                    <a:pt x="7627" y="3485"/>
                  </a:cubicBezTo>
                  <a:cubicBezTo>
                    <a:pt x="7645" y="3483"/>
                    <a:pt x="7660" y="3482"/>
                    <a:pt x="7673" y="3481"/>
                  </a:cubicBezTo>
                  <a:cubicBezTo>
                    <a:pt x="7686" y="3480"/>
                    <a:pt x="7697" y="3480"/>
                    <a:pt x="7705" y="3480"/>
                  </a:cubicBezTo>
                  <a:lnTo>
                    <a:pt x="7734" y="3422"/>
                  </a:lnTo>
                  <a:close/>
                  <a:moveTo>
                    <a:pt x="7448" y="3373"/>
                  </a:moveTo>
                  <a:cubicBezTo>
                    <a:pt x="7456" y="3381"/>
                    <a:pt x="7462" y="3390"/>
                    <a:pt x="7465" y="3399"/>
                  </a:cubicBezTo>
                  <a:cubicBezTo>
                    <a:pt x="7468" y="3410"/>
                    <a:pt x="7468" y="3422"/>
                    <a:pt x="7466" y="3435"/>
                  </a:cubicBezTo>
                  <a:cubicBezTo>
                    <a:pt x="7464" y="3447"/>
                    <a:pt x="7458" y="3462"/>
                    <a:pt x="7450" y="3480"/>
                  </a:cubicBezTo>
                  <a:lnTo>
                    <a:pt x="7428" y="3523"/>
                  </a:lnTo>
                  <a:lnTo>
                    <a:pt x="7283" y="3451"/>
                  </a:lnTo>
                  <a:lnTo>
                    <a:pt x="7306" y="3405"/>
                  </a:lnTo>
                  <a:cubicBezTo>
                    <a:pt x="7311" y="3394"/>
                    <a:pt x="7316" y="3385"/>
                    <a:pt x="7321" y="3378"/>
                  </a:cubicBezTo>
                  <a:cubicBezTo>
                    <a:pt x="7326" y="3371"/>
                    <a:pt x="7332" y="3365"/>
                    <a:pt x="7338" y="3360"/>
                  </a:cubicBezTo>
                  <a:cubicBezTo>
                    <a:pt x="7348" y="3351"/>
                    <a:pt x="7360" y="3346"/>
                    <a:pt x="7374" y="3344"/>
                  </a:cubicBezTo>
                  <a:cubicBezTo>
                    <a:pt x="7389" y="3342"/>
                    <a:pt x="7403" y="3344"/>
                    <a:pt x="7416" y="3351"/>
                  </a:cubicBezTo>
                  <a:cubicBezTo>
                    <a:pt x="7429" y="3357"/>
                    <a:pt x="7439" y="3364"/>
                    <a:pt x="7448" y="3373"/>
                  </a:cubicBezTo>
                  <a:close/>
                  <a:moveTo>
                    <a:pt x="7745" y="3028"/>
                  </a:moveTo>
                  <a:cubicBezTo>
                    <a:pt x="7730" y="3026"/>
                    <a:pt x="7716" y="3027"/>
                    <a:pt x="7703" y="3031"/>
                  </a:cubicBezTo>
                  <a:cubicBezTo>
                    <a:pt x="7690" y="3034"/>
                    <a:pt x="7678" y="3040"/>
                    <a:pt x="7667" y="3047"/>
                  </a:cubicBezTo>
                  <a:cubicBezTo>
                    <a:pt x="7656" y="3054"/>
                    <a:pt x="7644" y="3065"/>
                    <a:pt x="7630" y="3080"/>
                  </a:cubicBezTo>
                  <a:lnTo>
                    <a:pt x="7594" y="3118"/>
                  </a:lnTo>
                  <a:cubicBezTo>
                    <a:pt x="7575" y="3138"/>
                    <a:pt x="7558" y="3150"/>
                    <a:pt x="7544" y="3155"/>
                  </a:cubicBezTo>
                  <a:cubicBezTo>
                    <a:pt x="7529" y="3161"/>
                    <a:pt x="7514" y="3160"/>
                    <a:pt x="7498" y="3152"/>
                  </a:cubicBezTo>
                  <a:cubicBezTo>
                    <a:pt x="7478" y="3142"/>
                    <a:pt x="7465" y="3127"/>
                    <a:pt x="7461" y="3108"/>
                  </a:cubicBezTo>
                  <a:cubicBezTo>
                    <a:pt x="7456" y="3089"/>
                    <a:pt x="7460" y="3067"/>
                    <a:pt x="7472" y="3042"/>
                  </a:cubicBezTo>
                  <a:cubicBezTo>
                    <a:pt x="7476" y="3034"/>
                    <a:pt x="7481" y="3026"/>
                    <a:pt x="7485" y="3019"/>
                  </a:cubicBezTo>
                  <a:cubicBezTo>
                    <a:pt x="7490" y="3012"/>
                    <a:pt x="7496" y="3006"/>
                    <a:pt x="7502" y="3000"/>
                  </a:cubicBezTo>
                  <a:cubicBezTo>
                    <a:pt x="7508" y="2994"/>
                    <a:pt x="7515" y="2988"/>
                    <a:pt x="7524" y="2982"/>
                  </a:cubicBezTo>
                  <a:cubicBezTo>
                    <a:pt x="7532" y="2976"/>
                    <a:pt x="7541" y="2970"/>
                    <a:pt x="7552" y="2963"/>
                  </a:cubicBezTo>
                  <a:lnTo>
                    <a:pt x="7528" y="2926"/>
                  </a:lnTo>
                  <a:cubicBezTo>
                    <a:pt x="7485" y="2951"/>
                    <a:pt x="7453" y="2984"/>
                    <a:pt x="7433" y="3026"/>
                  </a:cubicBezTo>
                  <a:cubicBezTo>
                    <a:pt x="7423" y="3045"/>
                    <a:pt x="7418" y="3063"/>
                    <a:pt x="7415" y="3081"/>
                  </a:cubicBezTo>
                  <a:cubicBezTo>
                    <a:pt x="7413" y="3100"/>
                    <a:pt x="7414" y="3117"/>
                    <a:pt x="7419" y="3133"/>
                  </a:cubicBezTo>
                  <a:cubicBezTo>
                    <a:pt x="7423" y="3149"/>
                    <a:pt x="7431" y="3163"/>
                    <a:pt x="7442" y="3176"/>
                  </a:cubicBezTo>
                  <a:cubicBezTo>
                    <a:pt x="7452" y="3188"/>
                    <a:pt x="7466" y="3199"/>
                    <a:pt x="7483" y="3207"/>
                  </a:cubicBezTo>
                  <a:cubicBezTo>
                    <a:pt x="7508" y="3220"/>
                    <a:pt x="7533" y="3222"/>
                    <a:pt x="7559" y="3214"/>
                  </a:cubicBezTo>
                  <a:cubicBezTo>
                    <a:pt x="7570" y="3210"/>
                    <a:pt x="7581" y="3205"/>
                    <a:pt x="7591" y="3197"/>
                  </a:cubicBezTo>
                  <a:cubicBezTo>
                    <a:pt x="7601" y="3189"/>
                    <a:pt x="7613" y="3177"/>
                    <a:pt x="7628" y="3162"/>
                  </a:cubicBezTo>
                  <a:lnTo>
                    <a:pt x="7659" y="3128"/>
                  </a:lnTo>
                  <a:cubicBezTo>
                    <a:pt x="7696" y="3088"/>
                    <a:pt x="7732" y="3077"/>
                    <a:pt x="7766" y="3094"/>
                  </a:cubicBezTo>
                  <a:cubicBezTo>
                    <a:pt x="7789" y="3106"/>
                    <a:pt x="7803" y="3124"/>
                    <a:pt x="7808" y="3150"/>
                  </a:cubicBezTo>
                  <a:cubicBezTo>
                    <a:pt x="7811" y="3161"/>
                    <a:pt x="7811" y="3172"/>
                    <a:pt x="7809" y="3182"/>
                  </a:cubicBezTo>
                  <a:cubicBezTo>
                    <a:pt x="7807" y="3193"/>
                    <a:pt x="7802" y="3205"/>
                    <a:pt x="7795" y="3220"/>
                  </a:cubicBezTo>
                  <a:cubicBezTo>
                    <a:pt x="7785" y="3240"/>
                    <a:pt x="7773" y="3257"/>
                    <a:pt x="7760" y="3271"/>
                  </a:cubicBezTo>
                  <a:cubicBezTo>
                    <a:pt x="7746" y="3285"/>
                    <a:pt x="7729" y="3298"/>
                    <a:pt x="7710" y="3308"/>
                  </a:cubicBezTo>
                  <a:lnTo>
                    <a:pt x="7736" y="3347"/>
                  </a:lnTo>
                  <a:cubicBezTo>
                    <a:pt x="7758" y="3333"/>
                    <a:pt x="7776" y="3318"/>
                    <a:pt x="7792" y="3300"/>
                  </a:cubicBezTo>
                  <a:cubicBezTo>
                    <a:pt x="7808" y="3283"/>
                    <a:pt x="7821" y="3262"/>
                    <a:pt x="7833" y="3239"/>
                  </a:cubicBezTo>
                  <a:cubicBezTo>
                    <a:pt x="7842" y="3221"/>
                    <a:pt x="7848" y="3204"/>
                    <a:pt x="7851" y="3188"/>
                  </a:cubicBezTo>
                  <a:cubicBezTo>
                    <a:pt x="7854" y="3173"/>
                    <a:pt x="7854" y="3156"/>
                    <a:pt x="7852" y="3139"/>
                  </a:cubicBezTo>
                  <a:cubicBezTo>
                    <a:pt x="7850" y="3116"/>
                    <a:pt x="7843" y="3096"/>
                    <a:pt x="7830" y="3079"/>
                  </a:cubicBezTo>
                  <a:cubicBezTo>
                    <a:pt x="7818" y="3061"/>
                    <a:pt x="7803" y="3048"/>
                    <a:pt x="7785" y="3039"/>
                  </a:cubicBezTo>
                  <a:cubicBezTo>
                    <a:pt x="7773" y="3033"/>
                    <a:pt x="7759" y="3029"/>
                    <a:pt x="7745" y="3028"/>
                  </a:cubicBezTo>
                  <a:close/>
                  <a:moveTo>
                    <a:pt x="7962" y="2957"/>
                  </a:moveTo>
                  <a:lnTo>
                    <a:pt x="7572" y="2765"/>
                  </a:lnTo>
                  <a:lnTo>
                    <a:pt x="7549" y="2810"/>
                  </a:lnTo>
                  <a:lnTo>
                    <a:pt x="7940" y="3003"/>
                  </a:lnTo>
                  <a:lnTo>
                    <a:pt x="7962" y="2957"/>
                  </a:lnTo>
                  <a:close/>
                  <a:moveTo>
                    <a:pt x="7737" y="2428"/>
                  </a:moveTo>
                  <a:lnTo>
                    <a:pt x="7610" y="2686"/>
                  </a:lnTo>
                  <a:lnTo>
                    <a:pt x="7649" y="2706"/>
                  </a:lnTo>
                  <a:lnTo>
                    <a:pt x="7701" y="2601"/>
                  </a:lnTo>
                  <a:lnTo>
                    <a:pt x="8053" y="2774"/>
                  </a:lnTo>
                  <a:lnTo>
                    <a:pt x="8075" y="2729"/>
                  </a:lnTo>
                  <a:lnTo>
                    <a:pt x="7723" y="2556"/>
                  </a:lnTo>
                  <a:lnTo>
                    <a:pt x="7775" y="2450"/>
                  </a:lnTo>
                  <a:lnTo>
                    <a:pt x="7737" y="2428"/>
                  </a:lnTo>
                  <a:close/>
                  <a:moveTo>
                    <a:pt x="7905" y="2087"/>
                  </a:moveTo>
                  <a:lnTo>
                    <a:pt x="7879" y="2141"/>
                  </a:lnTo>
                  <a:lnTo>
                    <a:pt x="7991" y="2290"/>
                  </a:lnTo>
                  <a:cubicBezTo>
                    <a:pt x="7998" y="2300"/>
                    <a:pt x="8005" y="2309"/>
                    <a:pt x="8012" y="2317"/>
                  </a:cubicBezTo>
                  <a:cubicBezTo>
                    <a:pt x="8018" y="2325"/>
                    <a:pt x="8022" y="2330"/>
                    <a:pt x="8024" y="2332"/>
                  </a:cubicBezTo>
                  <a:cubicBezTo>
                    <a:pt x="8015" y="2332"/>
                    <a:pt x="8006" y="2332"/>
                    <a:pt x="7998" y="2331"/>
                  </a:cubicBezTo>
                  <a:cubicBezTo>
                    <a:pt x="7989" y="2331"/>
                    <a:pt x="7980" y="2331"/>
                    <a:pt x="7971" y="2331"/>
                  </a:cubicBezTo>
                  <a:lnTo>
                    <a:pt x="7785" y="2331"/>
                  </a:lnTo>
                  <a:lnTo>
                    <a:pt x="7757" y="2389"/>
                  </a:lnTo>
                  <a:lnTo>
                    <a:pt x="8054" y="2379"/>
                  </a:lnTo>
                  <a:lnTo>
                    <a:pt x="8209" y="2455"/>
                  </a:lnTo>
                  <a:lnTo>
                    <a:pt x="8233" y="2407"/>
                  </a:lnTo>
                  <a:lnTo>
                    <a:pt x="8081" y="2332"/>
                  </a:lnTo>
                  <a:lnTo>
                    <a:pt x="7905" y="2087"/>
                  </a:lnTo>
                  <a:close/>
                  <a:moveTo>
                    <a:pt x="8264" y="1658"/>
                  </a:moveTo>
                  <a:cubicBezTo>
                    <a:pt x="8238" y="1653"/>
                    <a:pt x="8213" y="1651"/>
                    <a:pt x="8189" y="1655"/>
                  </a:cubicBezTo>
                  <a:cubicBezTo>
                    <a:pt x="8180" y="1656"/>
                    <a:pt x="8169" y="1658"/>
                    <a:pt x="8158" y="1662"/>
                  </a:cubicBezTo>
                  <a:cubicBezTo>
                    <a:pt x="8147" y="1665"/>
                    <a:pt x="8136" y="1670"/>
                    <a:pt x="8125" y="1677"/>
                  </a:cubicBezTo>
                  <a:cubicBezTo>
                    <a:pt x="8114" y="1684"/>
                    <a:pt x="8103" y="1693"/>
                    <a:pt x="8093" y="1704"/>
                  </a:cubicBezTo>
                  <a:cubicBezTo>
                    <a:pt x="8082" y="1715"/>
                    <a:pt x="8073" y="1729"/>
                    <a:pt x="8064" y="1746"/>
                  </a:cubicBezTo>
                  <a:cubicBezTo>
                    <a:pt x="8053" y="1770"/>
                    <a:pt x="8047" y="1794"/>
                    <a:pt x="8046" y="1818"/>
                  </a:cubicBezTo>
                  <a:cubicBezTo>
                    <a:pt x="8046" y="1842"/>
                    <a:pt x="8051" y="1865"/>
                    <a:pt x="8062" y="1887"/>
                  </a:cubicBezTo>
                  <a:cubicBezTo>
                    <a:pt x="8073" y="1908"/>
                    <a:pt x="8089" y="1929"/>
                    <a:pt x="8110" y="1948"/>
                  </a:cubicBezTo>
                  <a:cubicBezTo>
                    <a:pt x="8131" y="1968"/>
                    <a:pt x="8157" y="1985"/>
                    <a:pt x="8188" y="2000"/>
                  </a:cubicBezTo>
                  <a:cubicBezTo>
                    <a:pt x="8256" y="2034"/>
                    <a:pt x="8315" y="2044"/>
                    <a:pt x="8366" y="2030"/>
                  </a:cubicBezTo>
                  <a:cubicBezTo>
                    <a:pt x="8388" y="2024"/>
                    <a:pt x="8408" y="2014"/>
                    <a:pt x="8426" y="2000"/>
                  </a:cubicBezTo>
                  <a:cubicBezTo>
                    <a:pt x="8444" y="1986"/>
                    <a:pt x="8459" y="1967"/>
                    <a:pt x="8471" y="1943"/>
                  </a:cubicBezTo>
                  <a:cubicBezTo>
                    <a:pt x="8481" y="1923"/>
                    <a:pt x="8487" y="1903"/>
                    <a:pt x="8488" y="1885"/>
                  </a:cubicBezTo>
                  <a:cubicBezTo>
                    <a:pt x="8490" y="1866"/>
                    <a:pt x="8488" y="1847"/>
                    <a:pt x="8482" y="1826"/>
                  </a:cubicBezTo>
                  <a:cubicBezTo>
                    <a:pt x="8473" y="1797"/>
                    <a:pt x="8459" y="1772"/>
                    <a:pt x="8438" y="1750"/>
                  </a:cubicBezTo>
                  <a:cubicBezTo>
                    <a:pt x="8417" y="1729"/>
                    <a:pt x="8388" y="1709"/>
                    <a:pt x="8351" y="1690"/>
                  </a:cubicBezTo>
                  <a:cubicBezTo>
                    <a:pt x="8319" y="1675"/>
                    <a:pt x="8290" y="1664"/>
                    <a:pt x="8264" y="1658"/>
                  </a:cubicBezTo>
                  <a:close/>
                  <a:moveTo>
                    <a:pt x="8373" y="1769"/>
                  </a:moveTo>
                  <a:cubicBezTo>
                    <a:pt x="8385" y="1776"/>
                    <a:pt x="8395" y="1783"/>
                    <a:pt x="8404" y="1790"/>
                  </a:cubicBezTo>
                  <a:cubicBezTo>
                    <a:pt x="8412" y="1797"/>
                    <a:pt x="8419" y="1804"/>
                    <a:pt x="8424" y="1811"/>
                  </a:cubicBezTo>
                  <a:cubicBezTo>
                    <a:pt x="8430" y="1818"/>
                    <a:pt x="8434" y="1826"/>
                    <a:pt x="8438" y="1834"/>
                  </a:cubicBezTo>
                  <a:cubicBezTo>
                    <a:pt x="8445" y="1848"/>
                    <a:pt x="8448" y="1862"/>
                    <a:pt x="8448" y="1877"/>
                  </a:cubicBezTo>
                  <a:cubicBezTo>
                    <a:pt x="8448" y="1892"/>
                    <a:pt x="8444" y="1907"/>
                    <a:pt x="8436" y="1923"/>
                  </a:cubicBezTo>
                  <a:cubicBezTo>
                    <a:pt x="8432" y="1931"/>
                    <a:pt x="8427" y="1939"/>
                    <a:pt x="8421" y="1946"/>
                  </a:cubicBezTo>
                  <a:cubicBezTo>
                    <a:pt x="8414" y="1954"/>
                    <a:pt x="8408" y="1960"/>
                    <a:pt x="8400" y="1966"/>
                  </a:cubicBezTo>
                  <a:cubicBezTo>
                    <a:pt x="8393" y="1971"/>
                    <a:pt x="8385" y="1976"/>
                    <a:pt x="8377" y="1979"/>
                  </a:cubicBezTo>
                  <a:cubicBezTo>
                    <a:pt x="8369" y="1983"/>
                    <a:pt x="8361" y="1985"/>
                    <a:pt x="8353" y="1986"/>
                  </a:cubicBezTo>
                  <a:cubicBezTo>
                    <a:pt x="8336" y="1987"/>
                    <a:pt x="8314" y="1984"/>
                    <a:pt x="8288" y="1976"/>
                  </a:cubicBezTo>
                  <a:cubicBezTo>
                    <a:pt x="8262" y="1969"/>
                    <a:pt x="8234" y="1958"/>
                    <a:pt x="8204" y="1944"/>
                  </a:cubicBezTo>
                  <a:cubicBezTo>
                    <a:pt x="8180" y="1932"/>
                    <a:pt x="8160" y="1920"/>
                    <a:pt x="8144" y="1908"/>
                  </a:cubicBezTo>
                  <a:cubicBezTo>
                    <a:pt x="8128" y="1897"/>
                    <a:pt x="8116" y="1884"/>
                    <a:pt x="8106" y="1871"/>
                  </a:cubicBezTo>
                  <a:cubicBezTo>
                    <a:pt x="8096" y="1856"/>
                    <a:pt x="8090" y="1840"/>
                    <a:pt x="8090" y="1821"/>
                  </a:cubicBezTo>
                  <a:cubicBezTo>
                    <a:pt x="8089" y="1802"/>
                    <a:pt x="8093" y="1783"/>
                    <a:pt x="8102" y="1765"/>
                  </a:cubicBezTo>
                  <a:cubicBezTo>
                    <a:pt x="8113" y="1742"/>
                    <a:pt x="8128" y="1726"/>
                    <a:pt x="8145" y="1717"/>
                  </a:cubicBezTo>
                  <a:cubicBezTo>
                    <a:pt x="8163" y="1708"/>
                    <a:pt x="8181" y="1704"/>
                    <a:pt x="8198" y="1704"/>
                  </a:cubicBezTo>
                  <a:cubicBezTo>
                    <a:pt x="8215" y="1704"/>
                    <a:pt x="8234" y="1708"/>
                    <a:pt x="8256" y="1715"/>
                  </a:cubicBezTo>
                  <a:cubicBezTo>
                    <a:pt x="8278" y="1721"/>
                    <a:pt x="8303" y="1732"/>
                    <a:pt x="8332" y="1746"/>
                  </a:cubicBezTo>
                  <a:cubicBezTo>
                    <a:pt x="8348" y="1754"/>
                    <a:pt x="8362" y="1762"/>
                    <a:pt x="8373" y="1769"/>
                  </a:cubicBezTo>
                  <a:close/>
                  <a:moveTo>
                    <a:pt x="8299" y="1287"/>
                  </a:moveTo>
                  <a:lnTo>
                    <a:pt x="8197" y="1493"/>
                  </a:lnTo>
                  <a:lnTo>
                    <a:pt x="8588" y="1685"/>
                  </a:lnTo>
                  <a:lnTo>
                    <a:pt x="8611" y="1638"/>
                  </a:lnTo>
                  <a:lnTo>
                    <a:pt x="8426" y="1547"/>
                  </a:lnTo>
                  <a:lnTo>
                    <a:pt x="8487" y="1421"/>
                  </a:lnTo>
                  <a:lnTo>
                    <a:pt x="8449" y="1403"/>
                  </a:lnTo>
                  <a:lnTo>
                    <a:pt x="8388" y="1528"/>
                  </a:lnTo>
                  <a:lnTo>
                    <a:pt x="8259" y="1465"/>
                  </a:lnTo>
                  <a:lnTo>
                    <a:pt x="8334" y="1314"/>
                  </a:lnTo>
                  <a:lnTo>
                    <a:pt x="8299" y="1287"/>
                  </a:lnTo>
                  <a:close/>
                  <a:moveTo>
                    <a:pt x="8964" y="921"/>
                  </a:moveTo>
                  <a:lnTo>
                    <a:pt x="8557" y="762"/>
                  </a:lnTo>
                  <a:lnTo>
                    <a:pt x="8523" y="831"/>
                  </a:lnTo>
                  <a:lnTo>
                    <a:pt x="8747" y="1032"/>
                  </a:lnTo>
                  <a:cubicBezTo>
                    <a:pt x="8760" y="1044"/>
                    <a:pt x="8773" y="1055"/>
                    <a:pt x="8784" y="1063"/>
                  </a:cubicBezTo>
                  <a:cubicBezTo>
                    <a:pt x="8795" y="1072"/>
                    <a:pt x="8802" y="1077"/>
                    <a:pt x="8803" y="1078"/>
                  </a:cubicBezTo>
                  <a:cubicBezTo>
                    <a:pt x="8801" y="1077"/>
                    <a:pt x="8793" y="1075"/>
                    <a:pt x="8779" y="1071"/>
                  </a:cubicBezTo>
                  <a:cubicBezTo>
                    <a:pt x="8765" y="1068"/>
                    <a:pt x="8748" y="1064"/>
                    <a:pt x="8728" y="1060"/>
                  </a:cubicBezTo>
                  <a:lnTo>
                    <a:pt x="8437" y="1005"/>
                  </a:lnTo>
                  <a:lnTo>
                    <a:pt x="8404" y="1074"/>
                  </a:lnTo>
                  <a:lnTo>
                    <a:pt x="8778" y="1300"/>
                  </a:lnTo>
                  <a:lnTo>
                    <a:pt x="8800" y="1255"/>
                  </a:lnTo>
                  <a:lnTo>
                    <a:pt x="8532" y="1097"/>
                  </a:lnTo>
                  <a:cubicBezTo>
                    <a:pt x="8527" y="1094"/>
                    <a:pt x="8520" y="1090"/>
                    <a:pt x="8513" y="1085"/>
                  </a:cubicBezTo>
                  <a:cubicBezTo>
                    <a:pt x="8505" y="1081"/>
                    <a:pt x="8498" y="1077"/>
                    <a:pt x="8491" y="1073"/>
                  </a:cubicBezTo>
                  <a:cubicBezTo>
                    <a:pt x="8483" y="1069"/>
                    <a:pt x="8477" y="1065"/>
                    <a:pt x="8471" y="1062"/>
                  </a:cubicBezTo>
                  <a:cubicBezTo>
                    <a:pt x="8466" y="1059"/>
                    <a:pt x="8463" y="1057"/>
                    <a:pt x="8462" y="1056"/>
                  </a:cubicBezTo>
                  <a:cubicBezTo>
                    <a:pt x="8466" y="1058"/>
                    <a:pt x="8475" y="1060"/>
                    <a:pt x="8489" y="1062"/>
                  </a:cubicBezTo>
                  <a:cubicBezTo>
                    <a:pt x="8504" y="1065"/>
                    <a:pt x="8523" y="1069"/>
                    <a:pt x="8545" y="1073"/>
                  </a:cubicBezTo>
                  <a:lnTo>
                    <a:pt x="8860" y="1132"/>
                  </a:lnTo>
                  <a:lnTo>
                    <a:pt x="8880" y="1092"/>
                  </a:lnTo>
                  <a:lnTo>
                    <a:pt x="8630" y="865"/>
                  </a:lnTo>
                  <a:cubicBezTo>
                    <a:pt x="8624" y="861"/>
                    <a:pt x="8619" y="856"/>
                    <a:pt x="8613" y="851"/>
                  </a:cubicBezTo>
                  <a:cubicBezTo>
                    <a:pt x="8607" y="846"/>
                    <a:pt x="8601" y="841"/>
                    <a:pt x="8596" y="837"/>
                  </a:cubicBezTo>
                  <a:cubicBezTo>
                    <a:pt x="8591" y="832"/>
                    <a:pt x="8586" y="828"/>
                    <a:pt x="8583" y="825"/>
                  </a:cubicBezTo>
                  <a:cubicBezTo>
                    <a:pt x="8579" y="822"/>
                    <a:pt x="8577" y="820"/>
                    <a:pt x="8576" y="820"/>
                  </a:cubicBezTo>
                  <a:cubicBezTo>
                    <a:pt x="8577" y="820"/>
                    <a:pt x="8580" y="821"/>
                    <a:pt x="8584" y="823"/>
                  </a:cubicBezTo>
                  <a:cubicBezTo>
                    <a:pt x="8589" y="825"/>
                    <a:pt x="8595" y="828"/>
                    <a:pt x="8601" y="831"/>
                  </a:cubicBezTo>
                  <a:cubicBezTo>
                    <a:pt x="8608" y="834"/>
                    <a:pt x="8615" y="837"/>
                    <a:pt x="8623" y="841"/>
                  </a:cubicBezTo>
                  <a:cubicBezTo>
                    <a:pt x="8630" y="844"/>
                    <a:pt x="8637" y="847"/>
                    <a:pt x="8644" y="849"/>
                  </a:cubicBezTo>
                  <a:lnTo>
                    <a:pt x="8941" y="968"/>
                  </a:lnTo>
                  <a:lnTo>
                    <a:pt x="8964" y="921"/>
                  </a:lnTo>
                  <a:close/>
                  <a:moveTo>
                    <a:pt x="8592" y="503"/>
                  </a:moveTo>
                  <a:cubicBezTo>
                    <a:pt x="8583" y="506"/>
                    <a:pt x="8577" y="512"/>
                    <a:pt x="8573" y="520"/>
                  </a:cubicBezTo>
                  <a:cubicBezTo>
                    <a:pt x="8569" y="528"/>
                    <a:pt x="8568" y="536"/>
                    <a:pt x="8571" y="545"/>
                  </a:cubicBezTo>
                  <a:cubicBezTo>
                    <a:pt x="8574" y="553"/>
                    <a:pt x="8580" y="559"/>
                    <a:pt x="8588" y="563"/>
                  </a:cubicBezTo>
                  <a:cubicBezTo>
                    <a:pt x="8596" y="567"/>
                    <a:pt x="8605" y="568"/>
                    <a:pt x="8613" y="565"/>
                  </a:cubicBezTo>
                  <a:cubicBezTo>
                    <a:pt x="8622" y="563"/>
                    <a:pt x="8628" y="557"/>
                    <a:pt x="8632" y="549"/>
                  </a:cubicBezTo>
                  <a:cubicBezTo>
                    <a:pt x="8637" y="540"/>
                    <a:pt x="8637" y="532"/>
                    <a:pt x="8634" y="523"/>
                  </a:cubicBezTo>
                  <a:cubicBezTo>
                    <a:pt x="8631" y="515"/>
                    <a:pt x="8625" y="509"/>
                    <a:pt x="8617" y="505"/>
                  </a:cubicBezTo>
                  <a:cubicBezTo>
                    <a:pt x="8608" y="501"/>
                    <a:pt x="8600" y="500"/>
                    <a:pt x="8592" y="503"/>
                  </a:cubicBezTo>
                  <a:close/>
                  <a:moveTo>
                    <a:pt x="8649" y="386"/>
                  </a:moveTo>
                  <a:cubicBezTo>
                    <a:pt x="8641" y="389"/>
                    <a:pt x="8634" y="395"/>
                    <a:pt x="8630" y="403"/>
                  </a:cubicBezTo>
                  <a:cubicBezTo>
                    <a:pt x="8626" y="411"/>
                    <a:pt x="8626" y="419"/>
                    <a:pt x="8629" y="428"/>
                  </a:cubicBezTo>
                  <a:cubicBezTo>
                    <a:pt x="8632" y="436"/>
                    <a:pt x="8637" y="443"/>
                    <a:pt x="8645" y="447"/>
                  </a:cubicBezTo>
                  <a:cubicBezTo>
                    <a:pt x="8653" y="451"/>
                    <a:pt x="8662" y="451"/>
                    <a:pt x="8671" y="449"/>
                  </a:cubicBezTo>
                  <a:cubicBezTo>
                    <a:pt x="8679" y="446"/>
                    <a:pt x="8686" y="440"/>
                    <a:pt x="8690" y="432"/>
                  </a:cubicBezTo>
                  <a:cubicBezTo>
                    <a:pt x="8694" y="423"/>
                    <a:pt x="8694" y="415"/>
                    <a:pt x="8691" y="407"/>
                  </a:cubicBezTo>
                  <a:cubicBezTo>
                    <a:pt x="8688" y="398"/>
                    <a:pt x="8682" y="392"/>
                    <a:pt x="8674" y="388"/>
                  </a:cubicBezTo>
                  <a:cubicBezTo>
                    <a:pt x="8666" y="384"/>
                    <a:pt x="8658" y="383"/>
                    <a:pt x="8649" y="386"/>
                  </a:cubicBezTo>
                  <a:close/>
                  <a:moveTo>
                    <a:pt x="1203" y="18049"/>
                  </a:moveTo>
                  <a:cubicBezTo>
                    <a:pt x="1188" y="18047"/>
                    <a:pt x="1174" y="18048"/>
                    <a:pt x="1161" y="18052"/>
                  </a:cubicBezTo>
                  <a:cubicBezTo>
                    <a:pt x="1148" y="18055"/>
                    <a:pt x="1136" y="18061"/>
                    <a:pt x="1125" y="18068"/>
                  </a:cubicBezTo>
                  <a:cubicBezTo>
                    <a:pt x="1114" y="18075"/>
                    <a:pt x="1102" y="18087"/>
                    <a:pt x="1088" y="18101"/>
                  </a:cubicBezTo>
                  <a:lnTo>
                    <a:pt x="1052" y="18139"/>
                  </a:lnTo>
                  <a:cubicBezTo>
                    <a:pt x="1033" y="18159"/>
                    <a:pt x="1016" y="18171"/>
                    <a:pt x="1001" y="18177"/>
                  </a:cubicBezTo>
                  <a:cubicBezTo>
                    <a:pt x="987" y="18182"/>
                    <a:pt x="972" y="18181"/>
                    <a:pt x="956" y="18173"/>
                  </a:cubicBezTo>
                  <a:cubicBezTo>
                    <a:pt x="936" y="18163"/>
                    <a:pt x="923" y="18148"/>
                    <a:pt x="919" y="18129"/>
                  </a:cubicBezTo>
                  <a:cubicBezTo>
                    <a:pt x="914" y="18110"/>
                    <a:pt x="918" y="18088"/>
                    <a:pt x="930" y="18063"/>
                  </a:cubicBezTo>
                  <a:cubicBezTo>
                    <a:pt x="934" y="18055"/>
                    <a:pt x="938" y="18047"/>
                    <a:pt x="943" y="18040"/>
                  </a:cubicBezTo>
                  <a:cubicBezTo>
                    <a:pt x="948" y="18034"/>
                    <a:pt x="954" y="18027"/>
                    <a:pt x="960" y="18021"/>
                  </a:cubicBezTo>
                  <a:cubicBezTo>
                    <a:pt x="966" y="18015"/>
                    <a:pt x="973" y="18009"/>
                    <a:pt x="981" y="18003"/>
                  </a:cubicBezTo>
                  <a:cubicBezTo>
                    <a:pt x="990" y="17997"/>
                    <a:pt x="999" y="17991"/>
                    <a:pt x="1010" y="17984"/>
                  </a:cubicBezTo>
                  <a:lnTo>
                    <a:pt x="986" y="17947"/>
                  </a:lnTo>
                  <a:cubicBezTo>
                    <a:pt x="943" y="17972"/>
                    <a:pt x="911" y="18005"/>
                    <a:pt x="891" y="18047"/>
                  </a:cubicBezTo>
                  <a:cubicBezTo>
                    <a:pt x="881" y="18066"/>
                    <a:pt x="875" y="18084"/>
                    <a:pt x="873" y="18103"/>
                  </a:cubicBezTo>
                  <a:cubicBezTo>
                    <a:pt x="871" y="18121"/>
                    <a:pt x="872" y="18138"/>
                    <a:pt x="877" y="18154"/>
                  </a:cubicBezTo>
                  <a:cubicBezTo>
                    <a:pt x="881" y="18170"/>
                    <a:pt x="889" y="18184"/>
                    <a:pt x="899" y="18197"/>
                  </a:cubicBezTo>
                  <a:cubicBezTo>
                    <a:pt x="910" y="18210"/>
                    <a:pt x="924" y="18220"/>
                    <a:pt x="941" y="18228"/>
                  </a:cubicBezTo>
                  <a:cubicBezTo>
                    <a:pt x="966" y="18241"/>
                    <a:pt x="991" y="18243"/>
                    <a:pt x="1016" y="18235"/>
                  </a:cubicBezTo>
                  <a:cubicBezTo>
                    <a:pt x="1028" y="18232"/>
                    <a:pt x="1039" y="18226"/>
                    <a:pt x="1049" y="18218"/>
                  </a:cubicBezTo>
                  <a:cubicBezTo>
                    <a:pt x="1059" y="18210"/>
                    <a:pt x="1071" y="18198"/>
                    <a:pt x="1085" y="18183"/>
                  </a:cubicBezTo>
                  <a:lnTo>
                    <a:pt x="1117" y="18150"/>
                  </a:lnTo>
                  <a:cubicBezTo>
                    <a:pt x="1154" y="18110"/>
                    <a:pt x="1190" y="18098"/>
                    <a:pt x="1224" y="18115"/>
                  </a:cubicBezTo>
                  <a:cubicBezTo>
                    <a:pt x="1247" y="18127"/>
                    <a:pt x="1261" y="18145"/>
                    <a:pt x="1266" y="18171"/>
                  </a:cubicBezTo>
                  <a:cubicBezTo>
                    <a:pt x="1269" y="18182"/>
                    <a:pt x="1269" y="18193"/>
                    <a:pt x="1267" y="18204"/>
                  </a:cubicBezTo>
                  <a:cubicBezTo>
                    <a:pt x="1265" y="18214"/>
                    <a:pt x="1260" y="18226"/>
                    <a:pt x="1253" y="18241"/>
                  </a:cubicBezTo>
                  <a:cubicBezTo>
                    <a:pt x="1251" y="18246"/>
                    <a:pt x="1248" y="18250"/>
                    <a:pt x="1246" y="18254"/>
                  </a:cubicBezTo>
                  <a:lnTo>
                    <a:pt x="1294" y="18254"/>
                  </a:lnTo>
                  <a:cubicBezTo>
                    <a:pt x="1301" y="18238"/>
                    <a:pt x="1306" y="18223"/>
                    <a:pt x="1309" y="18209"/>
                  </a:cubicBezTo>
                  <a:cubicBezTo>
                    <a:pt x="1312" y="18194"/>
                    <a:pt x="1312" y="18178"/>
                    <a:pt x="1310" y="18160"/>
                  </a:cubicBezTo>
                  <a:cubicBezTo>
                    <a:pt x="1308" y="18138"/>
                    <a:pt x="1300" y="18117"/>
                    <a:pt x="1288" y="18100"/>
                  </a:cubicBezTo>
                  <a:cubicBezTo>
                    <a:pt x="1276" y="18082"/>
                    <a:pt x="1261" y="18069"/>
                    <a:pt x="1243" y="18060"/>
                  </a:cubicBezTo>
                  <a:cubicBezTo>
                    <a:pt x="1231" y="18054"/>
                    <a:pt x="1217" y="18050"/>
                    <a:pt x="1203" y="18049"/>
                  </a:cubicBezTo>
                  <a:close/>
                  <a:moveTo>
                    <a:pt x="9002" y="2570"/>
                  </a:moveTo>
                  <a:lnTo>
                    <a:pt x="9002" y="2530"/>
                  </a:lnTo>
                  <a:lnTo>
                    <a:pt x="8690" y="2217"/>
                  </a:lnTo>
                  <a:lnTo>
                    <a:pt x="8667" y="2265"/>
                  </a:lnTo>
                  <a:lnTo>
                    <a:pt x="8883" y="2475"/>
                  </a:lnTo>
                  <a:cubicBezTo>
                    <a:pt x="8901" y="2493"/>
                    <a:pt x="8916" y="2507"/>
                    <a:pt x="8928" y="2518"/>
                  </a:cubicBezTo>
                  <a:cubicBezTo>
                    <a:pt x="8940" y="2529"/>
                    <a:pt x="8948" y="2536"/>
                    <a:pt x="8953" y="2539"/>
                  </a:cubicBezTo>
                  <a:cubicBezTo>
                    <a:pt x="8950" y="2539"/>
                    <a:pt x="8945" y="2537"/>
                    <a:pt x="8938" y="2535"/>
                  </a:cubicBezTo>
                  <a:cubicBezTo>
                    <a:pt x="8931" y="2534"/>
                    <a:pt x="8923" y="2532"/>
                    <a:pt x="8914" y="2530"/>
                  </a:cubicBezTo>
                  <a:cubicBezTo>
                    <a:pt x="8905" y="2528"/>
                    <a:pt x="8895" y="2526"/>
                    <a:pt x="8885" y="2524"/>
                  </a:cubicBezTo>
                  <a:cubicBezTo>
                    <a:pt x="8875" y="2523"/>
                    <a:pt x="8864" y="2521"/>
                    <a:pt x="8854" y="2519"/>
                  </a:cubicBezTo>
                  <a:lnTo>
                    <a:pt x="8562" y="2478"/>
                  </a:lnTo>
                  <a:lnTo>
                    <a:pt x="8537" y="2529"/>
                  </a:lnTo>
                  <a:lnTo>
                    <a:pt x="8993" y="2590"/>
                  </a:lnTo>
                  <a:lnTo>
                    <a:pt x="9002" y="2570"/>
                  </a:lnTo>
                  <a:close/>
                  <a:moveTo>
                    <a:pt x="9002" y="2277"/>
                  </a:moveTo>
                  <a:lnTo>
                    <a:pt x="9002" y="2218"/>
                  </a:lnTo>
                  <a:lnTo>
                    <a:pt x="8958" y="2196"/>
                  </a:lnTo>
                  <a:lnTo>
                    <a:pt x="9002" y="2107"/>
                  </a:lnTo>
                  <a:lnTo>
                    <a:pt x="9002" y="2052"/>
                  </a:lnTo>
                  <a:lnTo>
                    <a:pt x="8984" y="2042"/>
                  </a:lnTo>
                  <a:lnTo>
                    <a:pt x="8918" y="2176"/>
                  </a:lnTo>
                  <a:lnTo>
                    <a:pt x="8790" y="2113"/>
                  </a:lnTo>
                  <a:lnTo>
                    <a:pt x="8868" y="1953"/>
                  </a:lnTo>
                  <a:lnTo>
                    <a:pt x="8833" y="1928"/>
                  </a:lnTo>
                  <a:lnTo>
                    <a:pt x="8728" y="2142"/>
                  </a:lnTo>
                  <a:lnTo>
                    <a:pt x="9002" y="2277"/>
                  </a:lnTo>
                  <a:close/>
                  <a:moveTo>
                    <a:pt x="9002" y="1901"/>
                  </a:moveTo>
                  <a:lnTo>
                    <a:pt x="9002" y="1845"/>
                  </a:lnTo>
                  <a:lnTo>
                    <a:pt x="8938" y="1813"/>
                  </a:lnTo>
                  <a:lnTo>
                    <a:pt x="8961" y="1767"/>
                  </a:lnTo>
                  <a:cubicBezTo>
                    <a:pt x="8966" y="1756"/>
                    <a:pt x="8971" y="1747"/>
                    <a:pt x="8976" y="1740"/>
                  </a:cubicBezTo>
                  <a:cubicBezTo>
                    <a:pt x="8982" y="1733"/>
                    <a:pt x="8987" y="1727"/>
                    <a:pt x="8993" y="1721"/>
                  </a:cubicBezTo>
                  <a:cubicBezTo>
                    <a:pt x="8996" y="1719"/>
                    <a:pt x="8999" y="1717"/>
                    <a:pt x="9002" y="1715"/>
                  </a:cubicBezTo>
                  <a:lnTo>
                    <a:pt x="9002" y="1659"/>
                  </a:lnTo>
                  <a:cubicBezTo>
                    <a:pt x="8999" y="1660"/>
                    <a:pt x="8997" y="1661"/>
                    <a:pt x="8995" y="1662"/>
                  </a:cubicBezTo>
                  <a:cubicBezTo>
                    <a:pt x="8989" y="1665"/>
                    <a:pt x="8983" y="1668"/>
                    <a:pt x="8977" y="1673"/>
                  </a:cubicBezTo>
                  <a:cubicBezTo>
                    <a:pt x="8971" y="1677"/>
                    <a:pt x="8965" y="1683"/>
                    <a:pt x="8959" y="1689"/>
                  </a:cubicBezTo>
                  <a:cubicBezTo>
                    <a:pt x="8952" y="1696"/>
                    <a:pt x="8946" y="1704"/>
                    <a:pt x="8940" y="1714"/>
                  </a:cubicBezTo>
                  <a:cubicBezTo>
                    <a:pt x="8934" y="1724"/>
                    <a:pt x="8928" y="1735"/>
                    <a:pt x="8921" y="1748"/>
                  </a:cubicBezTo>
                  <a:lnTo>
                    <a:pt x="8876" y="1840"/>
                  </a:lnTo>
                  <a:lnTo>
                    <a:pt x="9002" y="1901"/>
                  </a:lnTo>
                  <a:close/>
                  <a:moveTo>
                    <a:pt x="1120" y="17602"/>
                  </a:moveTo>
                  <a:lnTo>
                    <a:pt x="993" y="17861"/>
                  </a:lnTo>
                  <a:lnTo>
                    <a:pt x="1032" y="17880"/>
                  </a:lnTo>
                  <a:lnTo>
                    <a:pt x="1084" y="17775"/>
                  </a:lnTo>
                  <a:lnTo>
                    <a:pt x="1435" y="17948"/>
                  </a:lnTo>
                  <a:lnTo>
                    <a:pt x="1457" y="17903"/>
                  </a:lnTo>
                  <a:lnTo>
                    <a:pt x="1106" y="17730"/>
                  </a:lnTo>
                  <a:lnTo>
                    <a:pt x="1158" y="17624"/>
                  </a:lnTo>
                  <a:lnTo>
                    <a:pt x="1120" y="17602"/>
                  </a:lnTo>
                  <a:close/>
                  <a:moveTo>
                    <a:pt x="1652" y="17508"/>
                  </a:moveTo>
                  <a:lnTo>
                    <a:pt x="1611" y="17488"/>
                  </a:lnTo>
                  <a:lnTo>
                    <a:pt x="1527" y="17660"/>
                  </a:lnTo>
                  <a:lnTo>
                    <a:pt x="1384" y="17590"/>
                  </a:lnTo>
                  <a:lnTo>
                    <a:pt x="1450" y="17456"/>
                  </a:lnTo>
                  <a:lnTo>
                    <a:pt x="1409" y="17436"/>
                  </a:lnTo>
                  <a:lnTo>
                    <a:pt x="1343" y="17570"/>
                  </a:lnTo>
                  <a:lnTo>
                    <a:pt x="1215" y="17507"/>
                  </a:lnTo>
                  <a:lnTo>
                    <a:pt x="1294" y="17347"/>
                  </a:lnTo>
                  <a:lnTo>
                    <a:pt x="1258" y="17321"/>
                  </a:lnTo>
                  <a:lnTo>
                    <a:pt x="1153" y="17535"/>
                  </a:lnTo>
                  <a:lnTo>
                    <a:pt x="1544" y="17727"/>
                  </a:lnTo>
                  <a:lnTo>
                    <a:pt x="1652" y="17508"/>
                  </a:lnTo>
                  <a:close/>
                  <a:moveTo>
                    <a:pt x="1815" y="17177"/>
                  </a:moveTo>
                  <a:lnTo>
                    <a:pt x="1778" y="17182"/>
                  </a:lnTo>
                  <a:cubicBezTo>
                    <a:pt x="1762" y="17184"/>
                    <a:pt x="1744" y="17186"/>
                    <a:pt x="1725" y="17189"/>
                  </a:cubicBezTo>
                  <a:cubicBezTo>
                    <a:pt x="1707" y="17191"/>
                    <a:pt x="1689" y="17194"/>
                    <a:pt x="1673" y="17196"/>
                  </a:cubicBezTo>
                  <a:cubicBezTo>
                    <a:pt x="1656" y="17198"/>
                    <a:pt x="1645" y="17200"/>
                    <a:pt x="1638" y="17201"/>
                  </a:cubicBezTo>
                  <a:cubicBezTo>
                    <a:pt x="1628" y="17203"/>
                    <a:pt x="1617" y="17206"/>
                    <a:pt x="1605" y="17209"/>
                  </a:cubicBezTo>
                  <a:cubicBezTo>
                    <a:pt x="1593" y="17212"/>
                    <a:pt x="1583" y="17215"/>
                    <a:pt x="1574" y="17219"/>
                  </a:cubicBezTo>
                  <a:lnTo>
                    <a:pt x="1577" y="17214"/>
                  </a:lnTo>
                  <a:cubicBezTo>
                    <a:pt x="1585" y="17198"/>
                    <a:pt x="1589" y="17183"/>
                    <a:pt x="1590" y="17167"/>
                  </a:cubicBezTo>
                  <a:cubicBezTo>
                    <a:pt x="1592" y="17152"/>
                    <a:pt x="1590" y="17138"/>
                    <a:pt x="1585" y="17124"/>
                  </a:cubicBezTo>
                  <a:cubicBezTo>
                    <a:pt x="1580" y="17110"/>
                    <a:pt x="1572" y="17098"/>
                    <a:pt x="1561" y="17086"/>
                  </a:cubicBezTo>
                  <a:cubicBezTo>
                    <a:pt x="1551" y="17075"/>
                    <a:pt x="1537" y="17065"/>
                    <a:pt x="1521" y="17057"/>
                  </a:cubicBezTo>
                  <a:cubicBezTo>
                    <a:pt x="1511" y="17052"/>
                    <a:pt x="1501" y="17049"/>
                    <a:pt x="1491" y="17047"/>
                  </a:cubicBezTo>
                  <a:cubicBezTo>
                    <a:pt x="1481" y="17045"/>
                    <a:pt x="1472" y="17044"/>
                    <a:pt x="1464" y="17045"/>
                  </a:cubicBezTo>
                  <a:cubicBezTo>
                    <a:pt x="1455" y="17045"/>
                    <a:pt x="1447" y="17046"/>
                    <a:pt x="1440" y="17048"/>
                  </a:cubicBezTo>
                  <a:cubicBezTo>
                    <a:pt x="1432" y="17050"/>
                    <a:pt x="1426" y="17053"/>
                    <a:pt x="1420" y="17056"/>
                  </a:cubicBezTo>
                  <a:cubicBezTo>
                    <a:pt x="1414" y="17058"/>
                    <a:pt x="1408" y="17062"/>
                    <a:pt x="1402" y="17066"/>
                  </a:cubicBezTo>
                  <a:cubicBezTo>
                    <a:pt x="1396" y="17071"/>
                    <a:pt x="1390" y="17076"/>
                    <a:pt x="1384" y="17083"/>
                  </a:cubicBezTo>
                  <a:cubicBezTo>
                    <a:pt x="1378" y="17089"/>
                    <a:pt x="1372" y="17098"/>
                    <a:pt x="1366" y="17107"/>
                  </a:cubicBezTo>
                  <a:cubicBezTo>
                    <a:pt x="1359" y="17117"/>
                    <a:pt x="1353" y="17128"/>
                    <a:pt x="1347" y="17142"/>
                  </a:cubicBezTo>
                  <a:lnTo>
                    <a:pt x="1302" y="17233"/>
                  </a:lnTo>
                  <a:lnTo>
                    <a:pt x="1692" y="17425"/>
                  </a:lnTo>
                  <a:lnTo>
                    <a:pt x="1715" y="17380"/>
                  </a:lnTo>
                  <a:lnTo>
                    <a:pt x="1538" y="17293"/>
                  </a:lnTo>
                  <a:cubicBezTo>
                    <a:pt x="1544" y="17283"/>
                    <a:pt x="1549" y="17276"/>
                    <a:pt x="1556" y="17271"/>
                  </a:cubicBezTo>
                  <a:cubicBezTo>
                    <a:pt x="1562" y="17267"/>
                    <a:pt x="1572" y="17263"/>
                    <a:pt x="1585" y="17261"/>
                  </a:cubicBezTo>
                  <a:cubicBezTo>
                    <a:pt x="1608" y="17256"/>
                    <a:pt x="1630" y="17252"/>
                    <a:pt x="1651" y="17248"/>
                  </a:cubicBezTo>
                  <a:cubicBezTo>
                    <a:pt x="1672" y="17245"/>
                    <a:pt x="1691" y="17242"/>
                    <a:pt x="1708" y="17240"/>
                  </a:cubicBezTo>
                  <a:cubicBezTo>
                    <a:pt x="1726" y="17238"/>
                    <a:pt x="1741" y="17237"/>
                    <a:pt x="1754" y="17236"/>
                  </a:cubicBezTo>
                  <a:cubicBezTo>
                    <a:pt x="1767" y="17236"/>
                    <a:pt x="1778" y="17235"/>
                    <a:pt x="1786" y="17236"/>
                  </a:cubicBezTo>
                  <a:lnTo>
                    <a:pt x="1815" y="17177"/>
                  </a:lnTo>
                  <a:close/>
                  <a:moveTo>
                    <a:pt x="1528" y="17128"/>
                  </a:moveTo>
                  <a:cubicBezTo>
                    <a:pt x="1537" y="17136"/>
                    <a:pt x="1542" y="17145"/>
                    <a:pt x="1545" y="17155"/>
                  </a:cubicBezTo>
                  <a:cubicBezTo>
                    <a:pt x="1548" y="17166"/>
                    <a:pt x="1549" y="17177"/>
                    <a:pt x="1547" y="17190"/>
                  </a:cubicBezTo>
                  <a:cubicBezTo>
                    <a:pt x="1545" y="17203"/>
                    <a:pt x="1539" y="17218"/>
                    <a:pt x="1531" y="17235"/>
                  </a:cubicBezTo>
                  <a:lnTo>
                    <a:pt x="1509" y="17278"/>
                  </a:lnTo>
                  <a:lnTo>
                    <a:pt x="1363" y="17207"/>
                  </a:lnTo>
                  <a:lnTo>
                    <a:pt x="1386" y="17160"/>
                  </a:lnTo>
                  <a:cubicBezTo>
                    <a:pt x="1392" y="17149"/>
                    <a:pt x="1397" y="17140"/>
                    <a:pt x="1402" y="17133"/>
                  </a:cubicBezTo>
                  <a:cubicBezTo>
                    <a:pt x="1407" y="17126"/>
                    <a:pt x="1413" y="17120"/>
                    <a:pt x="1418" y="17115"/>
                  </a:cubicBezTo>
                  <a:cubicBezTo>
                    <a:pt x="1428" y="17106"/>
                    <a:pt x="1441" y="17101"/>
                    <a:pt x="1455" y="17099"/>
                  </a:cubicBezTo>
                  <a:cubicBezTo>
                    <a:pt x="1470" y="17097"/>
                    <a:pt x="1484" y="17100"/>
                    <a:pt x="1497" y="17106"/>
                  </a:cubicBezTo>
                  <a:cubicBezTo>
                    <a:pt x="1509" y="17112"/>
                    <a:pt x="1520" y="17120"/>
                    <a:pt x="1528" y="17128"/>
                  </a:cubicBezTo>
                  <a:close/>
                  <a:moveTo>
                    <a:pt x="2027" y="16965"/>
                  </a:moveTo>
                  <a:lnTo>
                    <a:pt x="1477" y="16695"/>
                  </a:lnTo>
                  <a:lnTo>
                    <a:pt x="1459" y="16733"/>
                  </a:lnTo>
                  <a:lnTo>
                    <a:pt x="2008" y="17003"/>
                  </a:lnTo>
                  <a:lnTo>
                    <a:pt x="2027" y="16965"/>
                  </a:lnTo>
                  <a:close/>
                  <a:moveTo>
                    <a:pt x="1872" y="16074"/>
                  </a:moveTo>
                  <a:lnTo>
                    <a:pt x="1849" y="16121"/>
                  </a:lnTo>
                  <a:lnTo>
                    <a:pt x="2052" y="16281"/>
                  </a:lnTo>
                  <a:cubicBezTo>
                    <a:pt x="2065" y="16291"/>
                    <a:pt x="2078" y="16301"/>
                    <a:pt x="2090" y="16311"/>
                  </a:cubicBezTo>
                  <a:cubicBezTo>
                    <a:pt x="2103" y="16320"/>
                    <a:pt x="2114" y="16329"/>
                    <a:pt x="2125" y="16336"/>
                  </a:cubicBezTo>
                  <a:cubicBezTo>
                    <a:pt x="2135" y="16344"/>
                    <a:pt x="2143" y="16350"/>
                    <a:pt x="2150" y="16355"/>
                  </a:cubicBezTo>
                  <a:cubicBezTo>
                    <a:pt x="2155" y="16359"/>
                    <a:pt x="2158" y="16361"/>
                    <a:pt x="2160" y="16362"/>
                  </a:cubicBezTo>
                  <a:cubicBezTo>
                    <a:pt x="2158" y="16362"/>
                    <a:pt x="2155" y="16361"/>
                    <a:pt x="2150" y="16360"/>
                  </a:cubicBezTo>
                  <a:cubicBezTo>
                    <a:pt x="2144" y="16358"/>
                    <a:pt x="2136" y="16355"/>
                    <a:pt x="2126" y="16352"/>
                  </a:cubicBezTo>
                  <a:cubicBezTo>
                    <a:pt x="2116" y="16349"/>
                    <a:pt x="2104" y="16346"/>
                    <a:pt x="2091" y="16343"/>
                  </a:cubicBezTo>
                  <a:cubicBezTo>
                    <a:pt x="2077" y="16339"/>
                    <a:pt x="2063" y="16335"/>
                    <a:pt x="2047" y="16331"/>
                  </a:cubicBezTo>
                  <a:lnTo>
                    <a:pt x="1777" y="16266"/>
                  </a:lnTo>
                  <a:lnTo>
                    <a:pt x="1751" y="16319"/>
                  </a:lnTo>
                  <a:lnTo>
                    <a:pt x="1960" y="16486"/>
                  </a:lnTo>
                  <a:cubicBezTo>
                    <a:pt x="1970" y="16494"/>
                    <a:pt x="1981" y="16502"/>
                    <a:pt x="1992" y="16511"/>
                  </a:cubicBezTo>
                  <a:cubicBezTo>
                    <a:pt x="2004" y="16520"/>
                    <a:pt x="2015" y="16528"/>
                    <a:pt x="2025" y="16536"/>
                  </a:cubicBezTo>
                  <a:cubicBezTo>
                    <a:pt x="2035" y="16543"/>
                    <a:pt x="2043" y="16550"/>
                    <a:pt x="2050" y="16555"/>
                  </a:cubicBezTo>
                  <a:cubicBezTo>
                    <a:pt x="2057" y="16561"/>
                    <a:pt x="2061" y="16563"/>
                    <a:pt x="2062" y="16564"/>
                  </a:cubicBezTo>
                  <a:cubicBezTo>
                    <a:pt x="2060" y="16563"/>
                    <a:pt x="2055" y="16562"/>
                    <a:pt x="2047" y="16559"/>
                  </a:cubicBezTo>
                  <a:cubicBezTo>
                    <a:pt x="2038" y="16556"/>
                    <a:pt x="2028" y="16553"/>
                    <a:pt x="2015" y="16549"/>
                  </a:cubicBezTo>
                  <a:cubicBezTo>
                    <a:pt x="2003" y="16546"/>
                    <a:pt x="1989" y="16542"/>
                    <a:pt x="1975" y="16538"/>
                  </a:cubicBezTo>
                  <a:cubicBezTo>
                    <a:pt x="1960" y="16534"/>
                    <a:pt x="1946" y="16530"/>
                    <a:pt x="1933" y="16527"/>
                  </a:cubicBezTo>
                  <a:lnTo>
                    <a:pt x="1680" y="16464"/>
                  </a:lnTo>
                  <a:lnTo>
                    <a:pt x="1655" y="16514"/>
                  </a:lnTo>
                  <a:lnTo>
                    <a:pt x="2092" y="16614"/>
                  </a:lnTo>
                  <a:lnTo>
                    <a:pt x="2121" y="16554"/>
                  </a:lnTo>
                  <a:lnTo>
                    <a:pt x="1925" y="16397"/>
                  </a:lnTo>
                  <a:cubicBezTo>
                    <a:pt x="1913" y="16388"/>
                    <a:pt x="1902" y="16379"/>
                    <a:pt x="1890" y="16371"/>
                  </a:cubicBezTo>
                  <a:cubicBezTo>
                    <a:pt x="1879" y="16362"/>
                    <a:pt x="1869" y="16355"/>
                    <a:pt x="1860" y="16348"/>
                  </a:cubicBezTo>
                  <a:cubicBezTo>
                    <a:pt x="1851" y="16342"/>
                    <a:pt x="1844" y="16336"/>
                    <a:pt x="1838" y="16332"/>
                  </a:cubicBezTo>
                  <a:cubicBezTo>
                    <a:pt x="1832" y="16328"/>
                    <a:pt x="1829" y="16326"/>
                    <a:pt x="1828" y="16325"/>
                  </a:cubicBezTo>
                  <a:cubicBezTo>
                    <a:pt x="1829" y="16326"/>
                    <a:pt x="1833" y="16327"/>
                    <a:pt x="1840" y="16329"/>
                  </a:cubicBezTo>
                  <a:cubicBezTo>
                    <a:pt x="1847" y="16331"/>
                    <a:pt x="1856" y="16333"/>
                    <a:pt x="1866" y="16336"/>
                  </a:cubicBezTo>
                  <a:cubicBezTo>
                    <a:pt x="1877" y="16339"/>
                    <a:pt x="1889" y="16343"/>
                    <a:pt x="1903" y="16347"/>
                  </a:cubicBezTo>
                  <a:cubicBezTo>
                    <a:pt x="1917" y="16350"/>
                    <a:pt x="1932" y="16354"/>
                    <a:pt x="1948" y="16358"/>
                  </a:cubicBezTo>
                  <a:lnTo>
                    <a:pt x="2189" y="16417"/>
                  </a:lnTo>
                  <a:lnTo>
                    <a:pt x="2219" y="16356"/>
                  </a:lnTo>
                  <a:lnTo>
                    <a:pt x="1872" y="16074"/>
                  </a:lnTo>
                  <a:close/>
                  <a:moveTo>
                    <a:pt x="2409" y="15969"/>
                  </a:moveTo>
                  <a:lnTo>
                    <a:pt x="2369" y="15949"/>
                  </a:lnTo>
                  <a:lnTo>
                    <a:pt x="2284" y="16121"/>
                  </a:lnTo>
                  <a:lnTo>
                    <a:pt x="2141" y="16050"/>
                  </a:lnTo>
                  <a:lnTo>
                    <a:pt x="2207" y="15916"/>
                  </a:lnTo>
                  <a:lnTo>
                    <a:pt x="2167" y="15897"/>
                  </a:lnTo>
                  <a:lnTo>
                    <a:pt x="2101" y="16030"/>
                  </a:lnTo>
                  <a:lnTo>
                    <a:pt x="1973" y="15967"/>
                  </a:lnTo>
                  <a:lnTo>
                    <a:pt x="2051" y="15807"/>
                  </a:lnTo>
                  <a:lnTo>
                    <a:pt x="2016" y="15782"/>
                  </a:lnTo>
                  <a:lnTo>
                    <a:pt x="1911" y="15996"/>
                  </a:lnTo>
                  <a:lnTo>
                    <a:pt x="2301" y="16188"/>
                  </a:lnTo>
                  <a:lnTo>
                    <a:pt x="2409" y="15969"/>
                  </a:lnTo>
                  <a:close/>
                  <a:moveTo>
                    <a:pt x="2425" y="15564"/>
                  </a:moveTo>
                  <a:cubicBezTo>
                    <a:pt x="2411" y="15563"/>
                    <a:pt x="2397" y="15564"/>
                    <a:pt x="2384" y="15567"/>
                  </a:cubicBezTo>
                  <a:cubicBezTo>
                    <a:pt x="2371" y="15571"/>
                    <a:pt x="2359" y="15576"/>
                    <a:pt x="2348" y="15584"/>
                  </a:cubicBezTo>
                  <a:cubicBezTo>
                    <a:pt x="2337" y="15591"/>
                    <a:pt x="2324" y="15602"/>
                    <a:pt x="2311" y="15617"/>
                  </a:cubicBezTo>
                  <a:lnTo>
                    <a:pt x="2274" y="15655"/>
                  </a:lnTo>
                  <a:cubicBezTo>
                    <a:pt x="2255" y="15674"/>
                    <a:pt x="2238" y="15687"/>
                    <a:pt x="2224" y="15692"/>
                  </a:cubicBezTo>
                  <a:cubicBezTo>
                    <a:pt x="2210" y="15697"/>
                    <a:pt x="2194" y="15696"/>
                    <a:pt x="2178" y="15688"/>
                  </a:cubicBezTo>
                  <a:cubicBezTo>
                    <a:pt x="2158" y="15679"/>
                    <a:pt x="2146" y="15664"/>
                    <a:pt x="2141" y="15645"/>
                  </a:cubicBezTo>
                  <a:cubicBezTo>
                    <a:pt x="2137" y="15625"/>
                    <a:pt x="2140" y="15603"/>
                    <a:pt x="2152" y="15579"/>
                  </a:cubicBezTo>
                  <a:cubicBezTo>
                    <a:pt x="2157" y="15570"/>
                    <a:pt x="2161" y="15563"/>
                    <a:pt x="2166" y="15556"/>
                  </a:cubicBezTo>
                  <a:cubicBezTo>
                    <a:pt x="2171" y="15549"/>
                    <a:pt x="2176" y="15543"/>
                    <a:pt x="2182" y="15536"/>
                  </a:cubicBezTo>
                  <a:cubicBezTo>
                    <a:pt x="2189" y="15530"/>
                    <a:pt x="2196" y="15524"/>
                    <a:pt x="2204" y="15518"/>
                  </a:cubicBezTo>
                  <a:cubicBezTo>
                    <a:pt x="2212" y="15513"/>
                    <a:pt x="2222" y="15506"/>
                    <a:pt x="2232" y="15500"/>
                  </a:cubicBezTo>
                  <a:lnTo>
                    <a:pt x="2209" y="15463"/>
                  </a:lnTo>
                  <a:cubicBezTo>
                    <a:pt x="2165" y="15488"/>
                    <a:pt x="2134" y="15521"/>
                    <a:pt x="2113" y="15562"/>
                  </a:cubicBezTo>
                  <a:cubicBezTo>
                    <a:pt x="2104" y="15581"/>
                    <a:pt x="2098" y="15600"/>
                    <a:pt x="2096" y="15618"/>
                  </a:cubicBezTo>
                  <a:cubicBezTo>
                    <a:pt x="2094" y="15636"/>
                    <a:pt x="2095" y="15653"/>
                    <a:pt x="2099" y="15669"/>
                  </a:cubicBezTo>
                  <a:cubicBezTo>
                    <a:pt x="2104" y="15685"/>
                    <a:pt x="2111" y="15700"/>
                    <a:pt x="2122" y="15712"/>
                  </a:cubicBezTo>
                  <a:cubicBezTo>
                    <a:pt x="2133" y="15725"/>
                    <a:pt x="2146" y="15736"/>
                    <a:pt x="2163" y="15744"/>
                  </a:cubicBezTo>
                  <a:cubicBezTo>
                    <a:pt x="2188" y="15756"/>
                    <a:pt x="2214" y="15759"/>
                    <a:pt x="2239" y="15751"/>
                  </a:cubicBezTo>
                  <a:cubicBezTo>
                    <a:pt x="2251" y="15747"/>
                    <a:pt x="2262" y="15741"/>
                    <a:pt x="2272" y="15733"/>
                  </a:cubicBezTo>
                  <a:cubicBezTo>
                    <a:pt x="2282" y="15725"/>
                    <a:pt x="2294" y="15714"/>
                    <a:pt x="2308" y="15698"/>
                  </a:cubicBezTo>
                  <a:lnTo>
                    <a:pt x="2339" y="15665"/>
                  </a:lnTo>
                  <a:cubicBezTo>
                    <a:pt x="2376" y="15625"/>
                    <a:pt x="2412" y="15614"/>
                    <a:pt x="2447" y="15631"/>
                  </a:cubicBezTo>
                  <a:cubicBezTo>
                    <a:pt x="2470" y="15642"/>
                    <a:pt x="2484" y="15661"/>
                    <a:pt x="2489" y="15686"/>
                  </a:cubicBezTo>
                  <a:cubicBezTo>
                    <a:pt x="2491" y="15698"/>
                    <a:pt x="2491" y="15709"/>
                    <a:pt x="2489" y="15719"/>
                  </a:cubicBezTo>
                  <a:cubicBezTo>
                    <a:pt x="2487" y="15729"/>
                    <a:pt x="2483" y="15742"/>
                    <a:pt x="2475" y="15757"/>
                  </a:cubicBezTo>
                  <a:cubicBezTo>
                    <a:pt x="2466" y="15776"/>
                    <a:pt x="2454" y="15793"/>
                    <a:pt x="2440" y="15808"/>
                  </a:cubicBezTo>
                  <a:cubicBezTo>
                    <a:pt x="2427" y="15822"/>
                    <a:pt x="2410" y="15834"/>
                    <a:pt x="2390" y="15845"/>
                  </a:cubicBezTo>
                  <a:lnTo>
                    <a:pt x="2417" y="15883"/>
                  </a:lnTo>
                  <a:cubicBezTo>
                    <a:pt x="2438" y="15870"/>
                    <a:pt x="2457" y="15855"/>
                    <a:pt x="2473" y="15837"/>
                  </a:cubicBezTo>
                  <a:cubicBezTo>
                    <a:pt x="2488" y="15820"/>
                    <a:pt x="2502" y="15799"/>
                    <a:pt x="2514" y="15775"/>
                  </a:cubicBezTo>
                  <a:cubicBezTo>
                    <a:pt x="2522" y="15757"/>
                    <a:pt x="2528" y="15740"/>
                    <a:pt x="2531" y="15725"/>
                  </a:cubicBezTo>
                  <a:cubicBezTo>
                    <a:pt x="2534" y="15709"/>
                    <a:pt x="2535" y="15693"/>
                    <a:pt x="2533" y="15676"/>
                  </a:cubicBezTo>
                  <a:cubicBezTo>
                    <a:pt x="2530" y="15653"/>
                    <a:pt x="2523" y="15633"/>
                    <a:pt x="2511" y="15615"/>
                  </a:cubicBezTo>
                  <a:cubicBezTo>
                    <a:pt x="2499" y="15598"/>
                    <a:pt x="2484" y="15585"/>
                    <a:pt x="2465" y="15576"/>
                  </a:cubicBezTo>
                  <a:cubicBezTo>
                    <a:pt x="2453" y="15570"/>
                    <a:pt x="2440" y="15566"/>
                    <a:pt x="2425" y="15564"/>
                  </a:cubicBezTo>
                  <a:close/>
                  <a:moveTo>
                    <a:pt x="2343" y="15118"/>
                  </a:moveTo>
                  <a:lnTo>
                    <a:pt x="2215" y="15376"/>
                  </a:lnTo>
                  <a:lnTo>
                    <a:pt x="2255" y="15396"/>
                  </a:lnTo>
                  <a:lnTo>
                    <a:pt x="2306" y="15291"/>
                  </a:lnTo>
                  <a:lnTo>
                    <a:pt x="2658" y="15464"/>
                  </a:lnTo>
                  <a:lnTo>
                    <a:pt x="2680" y="15419"/>
                  </a:lnTo>
                  <a:lnTo>
                    <a:pt x="2328" y="15246"/>
                  </a:lnTo>
                  <a:lnTo>
                    <a:pt x="2380" y="15140"/>
                  </a:lnTo>
                  <a:lnTo>
                    <a:pt x="2343" y="15118"/>
                  </a:lnTo>
                  <a:close/>
                  <a:moveTo>
                    <a:pt x="2477" y="14845"/>
                  </a:moveTo>
                  <a:lnTo>
                    <a:pt x="2376" y="15050"/>
                  </a:lnTo>
                  <a:lnTo>
                    <a:pt x="2766" y="15243"/>
                  </a:lnTo>
                  <a:lnTo>
                    <a:pt x="2790" y="15195"/>
                  </a:lnTo>
                  <a:lnTo>
                    <a:pt x="2604" y="15104"/>
                  </a:lnTo>
                  <a:lnTo>
                    <a:pt x="2666" y="14979"/>
                  </a:lnTo>
                  <a:lnTo>
                    <a:pt x="2627" y="14960"/>
                  </a:lnTo>
                  <a:lnTo>
                    <a:pt x="2566" y="15085"/>
                  </a:lnTo>
                  <a:lnTo>
                    <a:pt x="2438" y="15022"/>
                  </a:lnTo>
                  <a:lnTo>
                    <a:pt x="2512" y="14871"/>
                  </a:lnTo>
                  <a:lnTo>
                    <a:pt x="2477" y="14845"/>
                  </a:lnTo>
                  <a:close/>
                  <a:moveTo>
                    <a:pt x="3024" y="14719"/>
                  </a:moveTo>
                  <a:lnTo>
                    <a:pt x="2569" y="14656"/>
                  </a:lnTo>
                  <a:lnTo>
                    <a:pt x="2539" y="14717"/>
                  </a:lnTo>
                  <a:lnTo>
                    <a:pt x="2866" y="15040"/>
                  </a:lnTo>
                  <a:lnTo>
                    <a:pt x="2889" y="14993"/>
                  </a:lnTo>
                  <a:lnTo>
                    <a:pt x="2788" y="14896"/>
                  </a:lnTo>
                  <a:lnTo>
                    <a:pt x="2859" y="14750"/>
                  </a:lnTo>
                  <a:lnTo>
                    <a:pt x="2998" y="14772"/>
                  </a:lnTo>
                  <a:lnTo>
                    <a:pt x="3024" y="14719"/>
                  </a:lnTo>
                  <a:close/>
                  <a:moveTo>
                    <a:pt x="2815" y="14743"/>
                  </a:moveTo>
                  <a:lnTo>
                    <a:pt x="2756" y="14865"/>
                  </a:lnTo>
                  <a:lnTo>
                    <a:pt x="2595" y="14709"/>
                  </a:lnTo>
                  <a:lnTo>
                    <a:pt x="2815" y="14743"/>
                  </a:lnTo>
                  <a:close/>
                  <a:moveTo>
                    <a:pt x="2461" y="14687"/>
                  </a:moveTo>
                  <a:cubicBezTo>
                    <a:pt x="2453" y="14690"/>
                    <a:pt x="2447" y="14696"/>
                    <a:pt x="2443" y="14704"/>
                  </a:cubicBezTo>
                  <a:cubicBezTo>
                    <a:pt x="2439" y="14712"/>
                    <a:pt x="2438" y="14721"/>
                    <a:pt x="2441" y="14729"/>
                  </a:cubicBezTo>
                  <a:cubicBezTo>
                    <a:pt x="2444" y="14738"/>
                    <a:pt x="2449" y="14744"/>
                    <a:pt x="2457" y="14748"/>
                  </a:cubicBezTo>
                  <a:cubicBezTo>
                    <a:pt x="2466" y="14752"/>
                    <a:pt x="2474" y="14752"/>
                    <a:pt x="2483" y="14750"/>
                  </a:cubicBezTo>
                  <a:cubicBezTo>
                    <a:pt x="2492" y="14747"/>
                    <a:pt x="2498" y="14741"/>
                    <a:pt x="2502" y="14733"/>
                  </a:cubicBezTo>
                  <a:cubicBezTo>
                    <a:pt x="2506" y="14725"/>
                    <a:pt x="2507" y="14716"/>
                    <a:pt x="2503" y="14708"/>
                  </a:cubicBezTo>
                  <a:cubicBezTo>
                    <a:pt x="2500" y="14699"/>
                    <a:pt x="2495" y="14693"/>
                    <a:pt x="2486" y="14689"/>
                  </a:cubicBezTo>
                  <a:cubicBezTo>
                    <a:pt x="2478" y="14685"/>
                    <a:pt x="2470" y="14685"/>
                    <a:pt x="2461" y="14687"/>
                  </a:cubicBezTo>
                  <a:close/>
                  <a:moveTo>
                    <a:pt x="2519" y="14570"/>
                  </a:moveTo>
                  <a:cubicBezTo>
                    <a:pt x="2511" y="14573"/>
                    <a:pt x="2504" y="14579"/>
                    <a:pt x="2500" y="14587"/>
                  </a:cubicBezTo>
                  <a:cubicBezTo>
                    <a:pt x="2496" y="14595"/>
                    <a:pt x="2496" y="14603"/>
                    <a:pt x="2499" y="14612"/>
                  </a:cubicBezTo>
                  <a:cubicBezTo>
                    <a:pt x="2502" y="14620"/>
                    <a:pt x="2507" y="14626"/>
                    <a:pt x="2515" y="14630"/>
                  </a:cubicBezTo>
                  <a:cubicBezTo>
                    <a:pt x="2523" y="14634"/>
                    <a:pt x="2532" y="14635"/>
                    <a:pt x="2541" y="14632"/>
                  </a:cubicBezTo>
                  <a:cubicBezTo>
                    <a:pt x="2549" y="14629"/>
                    <a:pt x="2556" y="14624"/>
                    <a:pt x="2560" y="14616"/>
                  </a:cubicBezTo>
                  <a:cubicBezTo>
                    <a:pt x="2564" y="14607"/>
                    <a:pt x="2564" y="14599"/>
                    <a:pt x="2561" y="14590"/>
                  </a:cubicBezTo>
                  <a:cubicBezTo>
                    <a:pt x="2558" y="14582"/>
                    <a:pt x="2552" y="14576"/>
                    <a:pt x="2544" y="14572"/>
                  </a:cubicBezTo>
                  <a:cubicBezTo>
                    <a:pt x="2536" y="14568"/>
                    <a:pt x="2528" y="14567"/>
                    <a:pt x="2519" y="14570"/>
                  </a:cubicBezTo>
                  <a:close/>
                  <a:moveTo>
                    <a:pt x="3120" y="14425"/>
                  </a:moveTo>
                  <a:lnTo>
                    <a:pt x="3044" y="14579"/>
                  </a:lnTo>
                  <a:lnTo>
                    <a:pt x="2692" y="14406"/>
                  </a:lnTo>
                  <a:lnTo>
                    <a:pt x="2669" y="14453"/>
                  </a:lnTo>
                  <a:lnTo>
                    <a:pt x="3060" y="14645"/>
                  </a:lnTo>
                  <a:lnTo>
                    <a:pt x="3156" y="14451"/>
                  </a:lnTo>
                  <a:lnTo>
                    <a:pt x="3120" y="14425"/>
                  </a:lnTo>
                  <a:close/>
                  <a:moveTo>
                    <a:pt x="3219" y="14323"/>
                  </a:moveTo>
                  <a:lnTo>
                    <a:pt x="2828" y="14131"/>
                  </a:lnTo>
                  <a:lnTo>
                    <a:pt x="2806" y="14177"/>
                  </a:lnTo>
                  <a:lnTo>
                    <a:pt x="3196" y="14369"/>
                  </a:lnTo>
                  <a:lnTo>
                    <a:pt x="3219" y="14323"/>
                  </a:lnTo>
                  <a:close/>
                  <a:moveTo>
                    <a:pt x="3243" y="13903"/>
                  </a:moveTo>
                  <a:cubicBezTo>
                    <a:pt x="3228" y="13901"/>
                    <a:pt x="3215" y="13902"/>
                    <a:pt x="3201" y="13906"/>
                  </a:cubicBezTo>
                  <a:cubicBezTo>
                    <a:pt x="3188" y="13909"/>
                    <a:pt x="3176" y="13914"/>
                    <a:pt x="3165" y="13922"/>
                  </a:cubicBezTo>
                  <a:cubicBezTo>
                    <a:pt x="3155" y="13929"/>
                    <a:pt x="3142" y="13940"/>
                    <a:pt x="3128" y="13955"/>
                  </a:cubicBezTo>
                  <a:lnTo>
                    <a:pt x="3092" y="13993"/>
                  </a:lnTo>
                  <a:cubicBezTo>
                    <a:pt x="3073" y="14013"/>
                    <a:pt x="3056" y="14025"/>
                    <a:pt x="3042" y="14030"/>
                  </a:cubicBezTo>
                  <a:cubicBezTo>
                    <a:pt x="3027" y="14036"/>
                    <a:pt x="3012" y="14035"/>
                    <a:pt x="2996" y="14027"/>
                  </a:cubicBezTo>
                  <a:cubicBezTo>
                    <a:pt x="2976" y="14017"/>
                    <a:pt x="2964" y="14002"/>
                    <a:pt x="2959" y="13983"/>
                  </a:cubicBezTo>
                  <a:cubicBezTo>
                    <a:pt x="2954" y="13964"/>
                    <a:pt x="2958" y="13942"/>
                    <a:pt x="2970" y="13917"/>
                  </a:cubicBezTo>
                  <a:cubicBezTo>
                    <a:pt x="2974" y="13909"/>
                    <a:pt x="2979" y="13901"/>
                    <a:pt x="2983" y="13894"/>
                  </a:cubicBezTo>
                  <a:cubicBezTo>
                    <a:pt x="2988" y="13887"/>
                    <a:pt x="2994" y="13881"/>
                    <a:pt x="3000" y="13875"/>
                  </a:cubicBezTo>
                  <a:cubicBezTo>
                    <a:pt x="3006" y="13869"/>
                    <a:pt x="3014" y="13863"/>
                    <a:pt x="3022" y="13857"/>
                  </a:cubicBezTo>
                  <a:cubicBezTo>
                    <a:pt x="3030" y="13851"/>
                    <a:pt x="3039" y="13845"/>
                    <a:pt x="3050" y="13838"/>
                  </a:cubicBezTo>
                  <a:lnTo>
                    <a:pt x="3026" y="13801"/>
                  </a:lnTo>
                  <a:cubicBezTo>
                    <a:pt x="2983" y="13826"/>
                    <a:pt x="2951" y="13859"/>
                    <a:pt x="2931" y="13900"/>
                  </a:cubicBezTo>
                  <a:cubicBezTo>
                    <a:pt x="2921" y="13919"/>
                    <a:pt x="2916" y="13938"/>
                    <a:pt x="2914" y="13956"/>
                  </a:cubicBezTo>
                  <a:cubicBezTo>
                    <a:pt x="2911" y="13975"/>
                    <a:pt x="2913" y="13992"/>
                    <a:pt x="2917" y="14008"/>
                  </a:cubicBezTo>
                  <a:cubicBezTo>
                    <a:pt x="2921" y="14024"/>
                    <a:pt x="2929" y="14038"/>
                    <a:pt x="2940" y="14051"/>
                  </a:cubicBezTo>
                  <a:cubicBezTo>
                    <a:pt x="2950" y="14063"/>
                    <a:pt x="2964" y="14074"/>
                    <a:pt x="2981" y="14082"/>
                  </a:cubicBezTo>
                  <a:cubicBezTo>
                    <a:pt x="3006" y="14095"/>
                    <a:pt x="3031" y="14097"/>
                    <a:pt x="3057" y="14089"/>
                  </a:cubicBezTo>
                  <a:cubicBezTo>
                    <a:pt x="3068" y="14085"/>
                    <a:pt x="3079" y="14080"/>
                    <a:pt x="3089" y="14072"/>
                  </a:cubicBezTo>
                  <a:cubicBezTo>
                    <a:pt x="3099" y="14064"/>
                    <a:pt x="3112" y="14052"/>
                    <a:pt x="3126" y="14037"/>
                  </a:cubicBezTo>
                  <a:lnTo>
                    <a:pt x="3157" y="14003"/>
                  </a:lnTo>
                  <a:cubicBezTo>
                    <a:pt x="3194" y="13963"/>
                    <a:pt x="3230" y="13952"/>
                    <a:pt x="3264" y="13969"/>
                  </a:cubicBezTo>
                  <a:cubicBezTo>
                    <a:pt x="3288" y="13980"/>
                    <a:pt x="3302" y="13999"/>
                    <a:pt x="3306" y="14024"/>
                  </a:cubicBezTo>
                  <a:cubicBezTo>
                    <a:pt x="3309" y="14036"/>
                    <a:pt x="3309" y="14047"/>
                    <a:pt x="3307" y="14057"/>
                  </a:cubicBezTo>
                  <a:cubicBezTo>
                    <a:pt x="3305" y="14068"/>
                    <a:pt x="3300" y="14080"/>
                    <a:pt x="3293" y="14095"/>
                  </a:cubicBezTo>
                  <a:cubicBezTo>
                    <a:pt x="3283" y="14115"/>
                    <a:pt x="3272" y="14132"/>
                    <a:pt x="3258" y="14146"/>
                  </a:cubicBezTo>
                  <a:cubicBezTo>
                    <a:pt x="3244" y="14160"/>
                    <a:pt x="3228" y="14173"/>
                    <a:pt x="3208" y="14183"/>
                  </a:cubicBezTo>
                  <a:lnTo>
                    <a:pt x="3234" y="14222"/>
                  </a:lnTo>
                  <a:cubicBezTo>
                    <a:pt x="3256" y="14208"/>
                    <a:pt x="3275" y="14193"/>
                    <a:pt x="3290" y="14175"/>
                  </a:cubicBezTo>
                  <a:cubicBezTo>
                    <a:pt x="3306" y="14158"/>
                    <a:pt x="3320" y="14137"/>
                    <a:pt x="3331" y="14114"/>
                  </a:cubicBezTo>
                  <a:cubicBezTo>
                    <a:pt x="3340" y="14096"/>
                    <a:pt x="3346" y="14079"/>
                    <a:pt x="3349" y="14063"/>
                  </a:cubicBezTo>
                  <a:cubicBezTo>
                    <a:pt x="3352" y="14048"/>
                    <a:pt x="3352" y="14031"/>
                    <a:pt x="3350" y="14014"/>
                  </a:cubicBezTo>
                  <a:cubicBezTo>
                    <a:pt x="3348" y="13991"/>
                    <a:pt x="3341" y="13971"/>
                    <a:pt x="3329" y="13954"/>
                  </a:cubicBezTo>
                  <a:cubicBezTo>
                    <a:pt x="3316" y="13936"/>
                    <a:pt x="3301" y="13923"/>
                    <a:pt x="3283" y="13914"/>
                  </a:cubicBezTo>
                  <a:cubicBezTo>
                    <a:pt x="3271" y="13908"/>
                    <a:pt x="3257" y="13904"/>
                    <a:pt x="3243" y="13903"/>
                  </a:cubicBezTo>
                  <a:close/>
                  <a:moveTo>
                    <a:pt x="3494" y="13620"/>
                  </a:moveTo>
                  <a:cubicBezTo>
                    <a:pt x="3497" y="13637"/>
                    <a:pt x="3497" y="13652"/>
                    <a:pt x="3495" y="13666"/>
                  </a:cubicBezTo>
                  <a:cubicBezTo>
                    <a:pt x="3493" y="13680"/>
                    <a:pt x="3489" y="13694"/>
                    <a:pt x="3482" y="13709"/>
                  </a:cubicBezTo>
                  <a:cubicBezTo>
                    <a:pt x="3470" y="13731"/>
                    <a:pt x="3454" y="13749"/>
                    <a:pt x="3433" y="13762"/>
                  </a:cubicBezTo>
                  <a:cubicBezTo>
                    <a:pt x="3412" y="13775"/>
                    <a:pt x="3387" y="13780"/>
                    <a:pt x="3357" y="13778"/>
                  </a:cubicBezTo>
                  <a:cubicBezTo>
                    <a:pt x="3343" y="13777"/>
                    <a:pt x="3330" y="13774"/>
                    <a:pt x="3317" y="13770"/>
                  </a:cubicBezTo>
                  <a:cubicBezTo>
                    <a:pt x="3303" y="13766"/>
                    <a:pt x="3287" y="13759"/>
                    <a:pt x="3268" y="13750"/>
                  </a:cubicBezTo>
                  <a:cubicBezTo>
                    <a:pt x="3245" y="13738"/>
                    <a:pt x="3226" y="13727"/>
                    <a:pt x="3211" y="13717"/>
                  </a:cubicBezTo>
                  <a:cubicBezTo>
                    <a:pt x="3196" y="13706"/>
                    <a:pt x="3183" y="13694"/>
                    <a:pt x="3173" y="13682"/>
                  </a:cubicBezTo>
                  <a:cubicBezTo>
                    <a:pt x="3155" y="13662"/>
                    <a:pt x="3145" y="13641"/>
                    <a:pt x="3141" y="13619"/>
                  </a:cubicBezTo>
                  <a:cubicBezTo>
                    <a:pt x="3138" y="13598"/>
                    <a:pt x="3142" y="13576"/>
                    <a:pt x="3153" y="13553"/>
                  </a:cubicBezTo>
                  <a:cubicBezTo>
                    <a:pt x="3160" y="13538"/>
                    <a:pt x="3168" y="13526"/>
                    <a:pt x="3178" y="13517"/>
                  </a:cubicBezTo>
                  <a:cubicBezTo>
                    <a:pt x="3187" y="13507"/>
                    <a:pt x="3199" y="13498"/>
                    <a:pt x="3214" y="13491"/>
                  </a:cubicBezTo>
                  <a:lnTo>
                    <a:pt x="3196" y="13451"/>
                  </a:lnTo>
                  <a:cubicBezTo>
                    <a:pt x="3179" y="13459"/>
                    <a:pt x="3164" y="13470"/>
                    <a:pt x="3150" y="13484"/>
                  </a:cubicBezTo>
                  <a:cubicBezTo>
                    <a:pt x="3136" y="13498"/>
                    <a:pt x="3125" y="13515"/>
                    <a:pt x="3115" y="13534"/>
                  </a:cubicBezTo>
                  <a:cubicBezTo>
                    <a:pt x="3104" y="13557"/>
                    <a:pt x="3098" y="13582"/>
                    <a:pt x="3098" y="13607"/>
                  </a:cubicBezTo>
                  <a:cubicBezTo>
                    <a:pt x="3098" y="13632"/>
                    <a:pt x="3104" y="13656"/>
                    <a:pt x="3115" y="13680"/>
                  </a:cubicBezTo>
                  <a:cubicBezTo>
                    <a:pt x="3126" y="13703"/>
                    <a:pt x="3141" y="13725"/>
                    <a:pt x="3162" y="13745"/>
                  </a:cubicBezTo>
                  <a:cubicBezTo>
                    <a:pt x="3183" y="13766"/>
                    <a:pt x="3208" y="13783"/>
                    <a:pt x="3236" y="13797"/>
                  </a:cubicBezTo>
                  <a:cubicBezTo>
                    <a:pt x="3266" y="13812"/>
                    <a:pt x="3295" y="13821"/>
                    <a:pt x="3324" y="13827"/>
                  </a:cubicBezTo>
                  <a:cubicBezTo>
                    <a:pt x="3353" y="13832"/>
                    <a:pt x="3381" y="13831"/>
                    <a:pt x="3408" y="13824"/>
                  </a:cubicBezTo>
                  <a:cubicBezTo>
                    <a:pt x="3433" y="13817"/>
                    <a:pt x="3454" y="13806"/>
                    <a:pt x="3473" y="13790"/>
                  </a:cubicBezTo>
                  <a:cubicBezTo>
                    <a:pt x="3491" y="13775"/>
                    <a:pt x="3506" y="13756"/>
                    <a:pt x="3516" y="13735"/>
                  </a:cubicBezTo>
                  <a:cubicBezTo>
                    <a:pt x="3526" y="13716"/>
                    <a:pt x="3532" y="13695"/>
                    <a:pt x="3536" y="13674"/>
                  </a:cubicBezTo>
                  <a:cubicBezTo>
                    <a:pt x="3539" y="13653"/>
                    <a:pt x="3540" y="13632"/>
                    <a:pt x="3538" y="13611"/>
                  </a:cubicBezTo>
                  <a:lnTo>
                    <a:pt x="3494" y="13620"/>
                  </a:lnTo>
                  <a:close/>
                  <a:moveTo>
                    <a:pt x="3730" y="13285"/>
                  </a:moveTo>
                  <a:lnTo>
                    <a:pt x="3339" y="13093"/>
                  </a:lnTo>
                  <a:lnTo>
                    <a:pt x="3316" y="13139"/>
                  </a:lnTo>
                  <a:lnTo>
                    <a:pt x="3479" y="13220"/>
                  </a:lnTo>
                  <a:lnTo>
                    <a:pt x="3398" y="13385"/>
                  </a:lnTo>
                  <a:lnTo>
                    <a:pt x="3235" y="13304"/>
                  </a:lnTo>
                  <a:lnTo>
                    <a:pt x="3212" y="13350"/>
                  </a:lnTo>
                  <a:lnTo>
                    <a:pt x="3603" y="13542"/>
                  </a:lnTo>
                  <a:lnTo>
                    <a:pt x="3626" y="13496"/>
                  </a:lnTo>
                  <a:lnTo>
                    <a:pt x="3437" y="13403"/>
                  </a:lnTo>
                  <a:lnTo>
                    <a:pt x="3518" y="13239"/>
                  </a:lnTo>
                  <a:lnTo>
                    <a:pt x="3707" y="13332"/>
                  </a:lnTo>
                  <a:lnTo>
                    <a:pt x="3730" y="13285"/>
                  </a:lnTo>
                  <a:close/>
                  <a:moveTo>
                    <a:pt x="3894" y="12951"/>
                  </a:moveTo>
                  <a:lnTo>
                    <a:pt x="3854" y="12931"/>
                  </a:lnTo>
                  <a:lnTo>
                    <a:pt x="3769" y="13103"/>
                  </a:lnTo>
                  <a:lnTo>
                    <a:pt x="3626" y="13033"/>
                  </a:lnTo>
                  <a:lnTo>
                    <a:pt x="3692" y="12899"/>
                  </a:lnTo>
                  <a:lnTo>
                    <a:pt x="3651" y="12879"/>
                  </a:lnTo>
                  <a:lnTo>
                    <a:pt x="3585" y="13013"/>
                  </a:lnTo>
                  <a:lnTo>
                    <a:pt x="3457" y="12950"/>
                  </a:lnTo>
                  <a:lnTo>
                    <a:pt x="3536" y="12790"/>
                  </a:lnTo>
                  <a:lnTo>
                    <a:pt x="3500" y="12765"/>
                  </a:lnTo>
                  <a:lnTo>
                    <a:pt x="3395" y="12978"/>
                  </a:lnTo>
                  <a:lnTo>
                    <a:pt x="3786" y="13171"/>
                  </a:lnTo>
                  <a:lnTo>
                    <a:pt x="3894" y="12951"/>
                  </a:lnTo>
                  <a:close/>
                  <a:moveTo>
                    <a:pt x="3811" y="12134"/>
                  </a:moveTo>
                  <a:lnTo>
                    <a:pt x="3788" y="12181"/>
                  </a:lnTo>
                  <a:lnTo>
                    <a:pt x="3991" y="12341"/>
                  </a:lnTo>
                  <a:cubicBezTo>
                    <a:pt x="4004" y="12351"/>
                    <a:pt x="4016" y="12361"/>
                    <a:pt x="4029" y="12370"/>
                  </a:cubicBezTo>
                  <a:cubicBezTo>
                    <a:pt x="4042" y="12380"/>
                    <a:pt x="4053" y="12389"/>
                    <a:pt x="4063" y="12396"/>
                  </a:cubicBezTo>
                  <a:cubicBezTo>
                    <a:pt x="4074" y="12404"/>
                    <a:pt x="4082" y="12410"/>
                    <a:pt x="4089" y="12415"/>
                  </a:cubicBezTo>
                  <a:cubicBezTo>
                    <a:pt x="4094" y="12418"/>
                    <a:pt x="4097" y="12421"/>
                    <a:pt x="4099" y="12422"/>
                  </a:cubicBezTo>
                  <a:cubicBezTo>
                    <a:pt x="4097" y="12422"/>
                    <a:pt x="4094" y="12421"/>
                    <a:pt x="4089" y="12419"/>
                  </a:cubicBezTo>
                  <a:cubicBezTo>
                    <a:pt x="4083" y="12417"/>
                    <a:pt x="4075" y="12415"/>
                    <a:pt x="4065" y="12412"/>
                  </a:cubicBezTo>
                  <a:cubicBezTo>
                    <a:pt x="4055" y="12409"/>
                    <a:pt x="4043" y="12406"/>
                    <a:pt x="4030" y="12403"/>
                  </a:cubicBezTo>
                  <a:cubicBezTo>
                    <a:pt x="4016" y="12399"/>
                    <a:pt x="4001" y="12395"/>
                    <a:pt x="3986" y="12391"/>
                  </a:cubicBezTo>
                  <a:lnTo>
                    <a:pt x="3716" y="12326"/>
                  </a:lnTo>
                  <a:lnTo>
                    <a:pt x="3690" y="12379"/>
                  </a:lnTo>
                  <a:lnTo>
                    <a:pt x="3899" y="12546"/>
                  </a:lnTo>
                  <a:cubicBezTo>
                    <a:pt x="3909" y="12554"/>
                    <a:pt x="3919" y="12562"/>
                    <a:pt x="3931" y="12571"/>
                  </a:cubicBezTo>
                  <a:cubicBezTo>
                    <a:pt x="3943" y="12580"/>
                    <a:pt x="3953" y="12588"/>
                    <a:pt x="3963" y="12596"/>
                  </a:cubicBezTo>
                  <a:cubicBezTo>
                    <a:pt x="3973" y="12603"/>
                    <a:pt x="3982" y="12610"/>
                    <a:pt x="3989" y="12615"/>
                  </a:cubicBezTo>
                  <a:cubicBezTo>
                    <a:pt x="3996" y="12620"/>
                    <a:pt x="4000" y="12623"/>
                    <a:pt x="4001" y="12624"/>
                  </a:cubicBezTo>
                  <a:cubicBezTo>
                    <a:pt x="3999" y="12623"/>
                    <a:pt x="3994" y="12622"/>
                    <a:pt x="3985" y="12619"/>
                  </a:cubicBezTo>
                  <a:cubicBezTo>
                    <a:pt x="3977" y="12616"/>
                    <a:pt x="3966" y="12613"/>
                    <a:pt x="3954" y="12609"/>
                  </a:cubicBezTo>
                  <a:cubicBezTo>
                    <a:pt x="3942" y="12605"/>
                    <a:pt x="3928" y="12602"/>
                    <a:pt x="3914" y="12597"/>
                  </a:cubicBezTo>
                  <a:cubicBezTo>
                    <a:pt x="3899" y="12593"/>
                    <a:pt x="3885" y="12590"/>
                    <a:pt x="3872" y="12586"/>
                  </a:cubicBezTo>
                  <a:lnTo>
                    <a:pt x="3619" y="12524"/>
                  </a:lnTo>
                  <a:lnTo>
                    <a:pt x="3594" y="12574"/>
                  </a:lnTo>
                  <a:lnTo>
                    <a:pt x="4031" y="12674"/>
                  </a:lnTo>
                  <a:lnTo>
                    <a:pt x="4060" y="12613"/>
                  </a:lnTo>
                  <a:lnTo>
                    <a:pt x="3863" y="12457"/>
                  </a:lnTo>
                  <a:cubicBezTo>
                    <a:pt x="3852" y="12448"/>
                    <a:pt x="3840" y="12439"/>
                    <a:pt x="3829" y="12431"/>
                  </a:cubicBezTo>
                  <a:cubicBezTo>
                    <a:pt x="3818" y="12422"/>
                    <a:pt x="3808" y="12415"/>
                    <a:pt x="3799" y="12408"/>
                  </a:cubicBezTo>
                  <a:cubicBezTo>
                    <a:pt x="3790" y="12401"/>
                    <a:pt x="3782" y="12396"/>
                    <a:pt x="3777" y="12392"/>
                  </a:cubicBezTo>
                  <a:cubicBezTo>
                    <a:pt x="3771" y="12388"/>
                    <a:pt x="3768" y="12386"/>
                    <a:pt x="3767" y="12385"/>
                  </a:cubicBezTo>
                  <a:cubicBezTo>
                    <a:pt x="3768" y="12385"/>
                    <a:pt x="3772" y="12387"/>
                    <a:pt x="3779" y="12389"/>
                  </a:cubicBezTo>
                  <a:cubicBezTo>
                    <a:pt x="3786" y="12391"/>
                    <a:pt x="3795" y="12393"/>
                    <a:pt x="3805" y="12396"/>
                  </a:cubicBezTo>
                  <a:cubicBezTo>
                    <a:pt x="3816" y="12399"/>
                    <a:pt x="3828" y="12403"/>
                    <a:pt x="3842" y="12406"/>
                  </a:cubicBezTo>
                  <a:cubicBezTo>
                    <a:pt x="3856" y="12410"/>
                    <a:pt x="3871" y="12414"/>
                    <a:pt x="3887" y="12418"/>
                  </a:cubicBezTo>
                  <a:lnTo>
                    <a:pt x="4128" y="12477"/>
                  </a:lnTo>
                  <a:lnTo>
                    <a:pt x="4158" y="12416"/>
                  </a:lnTo>
                  <a:lnTo>
                    <a:pt x="3811" y="12134"/>
                  </a:lnTo>
                  <a:close/>
                  <a:moveTo>
                    <a:pt x="4263" y="12202"/>
                  </a:moveTo>
                  <a:lnTo>
                    <a:pt x="3872" y="12010"/>
                  </a:lnTo>
                  <a:lnTo>
                    <a:pt x="3849" y="12055"/>
                  </a:lnTo>
                  <a:lnTo>
                    <a:pt x="4240" y="12248"/>
                  </a:lnTo>
                  <a:lnTo>
                    <a:pt x="4263" y="12202"/>
                  </a:lnTo>
                  <a:close/>
                  <a:moveTo>
                    <a:pt x="4379" y="11867"/>
                  </a:moveTo>
                  <a:lnTo>
                    <a:pt x="4303" y="12021"/>
                  </a:lnTo>
                  <a:lnTo>
                    <a:pt x="3951" y="11848"/>
                  </a:lnTo>
                  <a:lnTo>
                    <a:pt x="3928" y="11895"/>
                  </a:lnTo>
                  <a:lnTo>
                    <a:pt x="4319" y="12087"/>
                  </a:lnTo>
                  <a:lnTo>
                    <a:pt x="4415" y="11893"/>
                  </a:lnTo>
                  <a:lnTo>
                    <a:pt x="4379" y="11867"/>
                  </a:lnTo>
                  <a:close/>
                  <a:moveTo>
                    <a:pt x="4581" y="11554"/>
                  </a:moveTo>
                  <a:lnTo>
                    <a:pt x="4191" y="11362"/>
                  </a:lnTo>
                  <a:lnTo>
                    <a:pt x="4168" y="11408"/>
                  </a:lnTo>
                  <a:lnTo>
                    <a:pt x="4331" y="11489"/>
                  </a:lnTo>
                  <a:lnTo>
                    <a:pt x="4250" y="11654"/>
                  </a:lnTo>
                  <a:lnTo>
                    <a:pt x="4087" y="11573"/>
                  </a:lnTo>
                  <a:lnTo>
                    <a:pt x="4064" y="11619"/>
                  </a:lnTo>
                  <a:lnTo>
                    <a:pt x="4455" y="11811"/>
                  </a:lnTo>
                  <a:lnTo>
                    <a:pt x="4477" y="11765"/>
                  </a:lnTo>
                  <a:lnTo>
                    <a:pt x="4288" y="11672"/>
                  </a:lnTo>
                  <a:lnTo>
                    <a:pt x="4369" y="11508"/>
                  </a:lnTo>
                  <a:lnTo>
                    <a:pt x="4558" y="11601"/>
                  </a:lnTo>
                  <a:lnTo>
                    <a:pt x="4581" y="11554"/>
                  </a:lnTo>
                  <a:close/>
                  <a:moveTo>
                    <a:pt x="4746" y="11220"/>
                  </a:moveTo>
                  <a:lnTo>
                    <a:pt x="4705" y="11200"/>
                  </a:lnTo>
                  <a:lnTo>
                    <a:pt x="4621" y="11372"/>
                  </a:lnTo>
                  <a:lnTo>
                    <a:pt x="4478" y="11302"/>
                  </a:lnTo>
                  <a:lnTo>
                    <a:pt x="4544" y="11168"/>
                  </a:lnTo>
                  <a:lnTo>
                    <a:pt x="4503" y="11148"/>
                  </a:lnTo>
                  <a:lnTo>
                    <a:pt x="4437" y="11282"/>
                  </a:lnTo>
                  <a:lnTo>
                    <a:pt x="4309" y="11219"/>
                  </a:lnTo>
                  <a:lnTo>
                    <a:pt x="4388" y="11059"/>
                  </a:lnTo>
                  <a:lnTo>
                    <a:pt x="4352" y="11034"/>
                  </a:lnTo>
                  <a:lnTo>
                    <a:pt x="4247" y="11247"/>
                  </a:lnTo>
                  <a:lnTo>
                    <a:pt x="4638" y="11440"/>
                  </a:lnTo>
                  <a:lnTo>
                    <a:pt x="4746" y="11220"/>
                  </a:lnTo>
                  <a:close/>
                  <a:moveTo>
                    <a:pt x="4846" y="10917"/>
                  </a:moveTo>
                  <a:lnTo>
                    <a:pt x="4770" y="11071"/>
                  </a:lnTo>
                  <a:lnTo>
                    <a:pt x="4419" y="10899"/>
                  </a:lnTo>
                  <a:lnTo>
                    <a:pt x="4396" y="10945"/>
                  </a:lnTo>
                  <a:lnTo>
                    <a:pt x="4786" y="11138"/>
                  </a:lnTo>
                  <a:lnTo>
                    <a:pt x="4882" y="10943"/>
                  </a:lnTo>
                  <a:lnTo>
                    <a:pt x="4846" y="10917"/>
                  </a:lnTo>
                  <a:close/>
                  <a:moveTo>
                    <a:pt x="5105" y="10490"/>
                  </a:moveTo>
                  <a:lnTo>
                    <a:pt x="4698" y="10331"/>
                  </a:lnTo>
                  <a:lnTo>
                    <a:pt x="4664" y="10400"/>
                  </a:lnTo>
                  <a:lnTo>
                    <a:pt x="4887" y="10601"/>
                  </a:lnTo>
                  <a:cubicBezTo>
                    <a:pt x="4901" y="10613"/>
                    <a:pt x="4913" y="10624"/>
                    <a:pt x="4925" y="10632"/>
                  </a:cubicBezTo>
                  <a:cubicBezTo>
                    <a:pt x="4936" y="10641"/>
                    <a:pt x="4942" y="10646"/>
                    <a:pt x="4944" y="10647"/>
                  </a:cubicBezTo>
                  <a:cubicBezTo>
                    <a:pt x="4942" y="10646"/>
                    <a:pt x="4934" y="10644"/>
                    <a:pt x="4920" y="10640"/>
                  </a:cubicBezTo>
                  <a:cubicBezTo>
                    <a:pt x="4906" y="10637"/>
                    <a:pt x="4889" y="10633"/>
                    <a:pt x="4868" y="10629"/>
                  </a:cubicBezTo>
                  <a:lnTo>
                    <a:pt x="4578" y="10574"/>
                  </a:lnTo>
                  <a:lnTo>
                    <a:pt x="4544" y="10643"/>
                  </a:lnTo>
                  <a:lnTo>
                    <a:pt x="4918" y="10869"/>
                  </a:lnTo>
                  <a:lnTo>
                    <a:pt x="4941" y="10824"/>
                  </a:lnTo>
                  <a:lnTo>
                    <a:pt x="4673" y="10666"/>
                  </a:lnTo>
                  <a:cubicBezTo>
                    <a:pt x="4668" y="10663"/>
                    <a:pt x="4661" y="10659"/>
                    <a:pt x="4654" y="10654"/>
                  </a:cubicBezTo>
                  <a:cubicBezTo>
                    <a:pt x="4646" y="10650"/>
                    <a:pt x="4639" y="10646"/>
                    <a:pt x="4631" y="10642"/>
                  </a:cubicBezTo>
                  <a:cubicBezTo>
                    <a:pt x="4624" y="10638"/>
                    <a:pt x="4617" y="10634"/>
                    <a:pt x="4612" y="10631"/>
                  </a:cubicBezTo>
                  <a:cubicBezTo>
                    <a:pt x="4607" y="10628"/>
                    <a:pt x="4604" y="10626"/>
                    <a:pt x="4602" y="10625"/>
                  </a:cubicBezTo>
                  <a:cubicBezTo>
                    <a:pt x="4607" y="10627"/>
                    <a:pt x="4616" y="10629"/>
                    <a:pt x="4630" y="10631"/>
                  </a:cubicBezTo>
                  <a:cubicBezTo>
                    <a:pt x="4645" y="10634"/>
                    <a:pt x="4664" y="10638"/>
                    <a:pt x="4686" y="10642"/>
                  </a:cubicBezTo>
                  <a:lnTo>
                    <a:pt x="5001" y="10701"/>
                  </a:lnTo>
                  <a:lnTo>
                    <a:pt x="5021" y="10661"/>
                  </a:lnTo>
                  <a:lnTo>
                    <a:pt x="4770" y="10434"/>
                  </a:lnTo>
                  <a:cubicBezTo>
                    <a:pt x="4765" y="10430"/>
                    <a:pt x="4759" y="10425"/>
                    <a:pt x="4754" y="10420"/>
                  </a:cubicBezTo>
                  <a:cubicBezTo>
                    <a:pt x="4748" y="10415"/>
                    <a:pt x="4742" y="10410"/>
                    <a:pt x="4737" y="10406"/>
                  </a:cubicBezTo>
                  <a:cubicBezTo>
                    <a:pt x="4731" y="10401"/>
                    <a:pt x="4727" y="10397"/>
                    <a:pt x="4723" y="10394"/>
                  </a:cubicBezTo>
                  <a:cubicBezTo>
                    <a:pt x="4720" y="10391"/>
                    <a:pt x="4717" y="10389"/>
                    <a:pt x="4717" y="10389"/>
                  </a:cubicBezTo>
                  <a:cubicBezTo>
                    <a:pt x="4718" y="10389"/>
                    <a:pt x="4720" y="10390"/>
                    <a:pt x="4725" y="10392"/>
                  </a:cubicBezTo>
                  <a:cubicBezTo>
                    <a:pt x="4730" y="10394"/>
                    <a:pt x="4735" y="10397"/>
                    <a:pt x="4742" y="10400"/>
                  </a:cubicBezTo>
                  <a:cubicBezTo>
                    <a:pt x="4749" y="10403"/>
                    <a:pt x="4756" y="10406"/>
                    <a:pt x="4764" y="10410"/>
                  </a:cubicBezTo>
                  <a:cubicBezTo>
                    <a:pt x="4771" y="10413"/>
                    <a:pt x="4778" y="10416"/>
                    <a:pt x="4784" y="10418"/>
                  </a:cubicBezTo>
                  <a:lnTo>
                    <a:pt x="5082" y="10537"/>
                  </a:lnTo>
                  <a:lnTo>
                    <a:pt x="5105" y="10490"/>
                  </a:lnTo>
                  <a:close/>
                  <a:moveTo>
                    <a:pt x="5125" y="10078"/>
                  </a:moveTo>
                  <a:cubicBezTo>
                    <a:pt x="5110" y="10077"/>
                    <a:pt x="5096" y="10077"/>
                    <a:pt x="5083" y="10081"/>
                  </a:cubicBezTo>
                  <a:cubicBezTo>
                    <a:pt x="5070" y="10084"/>
                    <a:pt x="5058" y="10090"/>
                    <a:pt x="5047" y="10097"/>
                  </a:cubicBezTo>
                  <a:cubicBezTo>
                    <a:pt x="5037" y="10105"/>
                    <a:pt x="5024" y="10116"/>
                    <a:pt x="5010" y="10131"/>
                  </a:cubicBezTo>
                  <a:lnTo>
                    <a:pt x="4974" y="10169"/>
                  </a:lnTo>
                  <a:cubicBezTo>
                    <a:pt x="4955" y="10188"/>
                    <a:pt x="4938" y="10200"/>
                    <a:pt x="4924" y="10206"/>
                  </a:cubicBezTo>
                  <a:cubicBezTo>
                    <a:pt x="4909" y="10211"/>
                    <a:pt x="4894" y="10210"/>
                    <a:pt x="4878" y="10202"/>
                  </a:cubicBezTo>
                  <a:cubicBezTo>
                    <a:pt x="4858" y="10192"/>
                    <a:pt x="4845" y="10178"/>
                    <a:pt x="4841" y="10158"/>
                  </a:cubicBezTo>
                  <a:cubicBezTo>
                    <a:pt x="4836" y="10139"/>
                    <a:pt x="4840" y="10117"/>
                    <a:pt x="4852" y="10092"/>
                  </a:cubicBezTo>
                  <a:cubicBezTo>
                    <a:pt x="4856" y="10084"/>
                    <a:pt x="4861" y="10076"/>
                    <a:pt x="4865" y="10070"/>
                  </a:cubicBezTo>
                  <a:cubicBezTo>
                    <a:pt x="4870" y="10063"/>
                    <a:pt x="4876" y="10056"/>
                    <a:pt x="4882" y="10050"/>
                  </a:cubicBezTo>
                  <a:cubicBezTo>
                    <a:pt x="4888" y="10044"/>
                    <a:pt x="4896" y="10038"/>
                    <a:pt x="4904" y="10032"/>
                  </a:cubicBezTo>
                  <a:cubicBezTo>
                    <a:pt x="4912" y="10026"/>
                    <a:pt x="4921" y="10020"/>
                    <a:pt x="4932" y="10014"/>
                  </a:cubicBezTo>
                  <a:lnTo>
                    <a:pt x="4908" y="9976"/>
                  </a:lnTo>
                  <a:cubicBezTo>
                    <a:pt x="4865" y="10001"/>
                    <a:pt x="4833" y="10035"/>
                    <a:pt x="4813" y="10076"/>
                  </a:cubicBezTo>
                  <a:cubicBezTo>
                    <a:pt x="4803" y="10095"/>
                    <a:pt x="4798" y="10114"/>
                    <a:pt x="4795" y="10132"/>
                  </a:cubicBezTo>
                  <a:cubicBezTo>
                    <a:pt x="4793" y="10150"/>
                    <a:pt x="4794" y="10167"/>
                    <a:pt x="4799" y="10183"/>
                  </a:cubicBezTo>
                  <a:cubicBezTo>
                    <a:pt x="4803" y="10199"/>
                    <a:pt x="4811" y="10213"/>
                    <a:pt x="4822" y="10226"/>
                  </a:cubicBezTo>
                  <a:cubicBezTo>
                    <a:pt x="4832" y="10239"/>
                    <a:pt x="4846" y="10249"/>
                    <a:pt x="4863" y="10258"/>
                  </a:cubicBezTo>
                  <a:cubicBezTo>
                    <a:pt x="4888" y="10270"/>
                    <a:pt x="4913" y="10272"/>
                    <a:pt x="4939" y="10265"/>
                  </a:cubicBezTo>
                  <a:cubicBezTo>
                    <a:pt x="4950" y="10261"/>
                    <a:pt x="4961" y="10255"/>
                    <a:pt x="4971" y="10247"/>
                  </a:cubicBezTo>
                  <a:cubicBezTo>
                    <a:pt x="4981" y="10239"/>
                    <a:pt x="4993" y="10227"/>
                    <a:pt x="5008" y="10212"/>
                  </a:cubicBezTo>
                  <a:lnTo>
                    <a:pt x="5039" y="10179"/>
                  </a:lnTo>
                  <a:cubicBezTo>
                    <a:pt x="5076" y="10139"/>
                    <a:pt x="5112" y="10127"/>
                    <a:pt x="5146" y="10144"/>
                  </a:cubicBezTo>
                  <a:cubicBezTo>
                    <a:pt x="5169" y="10156"/>
                    <a:pt x="5183" y="10174"/>
                    <a:pt x="5188" y="10200"/>
                  </a:cubicBezTo>
                  <a:cubicBezTo>
                    <a:pt x="5191" y="10211"/>
                    <a:pt x="5191" y="10222"/>
                    <a:pt x="5189" y="10233"/>
                  </a:cubicBezTo>
                  <a:cubicBezTo>
                    <a:pt x="5187" y="10243"/>
                    <a:pt x="5182" y="10256"/>
                    <a:pt x="5175" y="10270"/>
                  </a:cubicBezTo>
                  <a:cubicBezTo>
                    <a:pt x="5165" y="10290"/>
                    <a:pt x="5153" y="10307"/>
                    <a:pt x="5140" y="10321"/>
                  </a:cubicBezTo>
                  <a:cubicBezTo>
                    <a:pt x="5126" y="10336"/>
                    <a:pt x="5110" y="10348"/>
                    <a:pt x="5090" y="10359"/>
                  </a:cubicBezTo>
                  <a:lnTo>
                    <a:pt x="5116" y="10397"/>
                  </a:lnTo>
                  <a:cubicBezTo>
                    <a:pt x="5138" y="10384"/>
                    <a:pt x="5156" y="10368"/>
                    <a:pt x="5172" y="10351"/>
                  </a:cubicBezTo>
                  <a:cubicBezTo>
                    <a:pt x="5188" y="10333"/>
                    <a:pt x="5201" y="10313"/>
                    <a:pt x="5213" y="10289"/>
                  </a:cubicBezTo>
                  <a:cubicBezTo>
                    <a:pt x="5222" y="10271"/>
                    <a:pt x="5228" y="10254"/>
                    <a:pt x="5231" y="10239"/>
                  </a:cubicBezTo>
                  <a:cubicBezTo>
                    <a:pt x="5234" y="10223"/>
                    <a:pt x="5234" y="10207"/>
                    <a:pt x="5232" y="10190"/>
                  </a:cubicBezTo>
                  <a:cubicBezTo>
                    <a:pt x="5230" y="10167"/>
                    <a:pt x="5223" y="10147"/>
                    <a:pt x="5211" y="10129"/>
                  </a:cubicBezTo>
                  <a:cubicBezTo>
                    <a:pt x="5198" y="10112"/>
                    <a:pt x="5183" y="10098"/>
                    <a:pt x="5165" y="10089"/>
                  </a:cubicBezTo>
                  <a:cubicBezTo>
                    <a:pt x="5153" y="10083"/>
                    <a:pt x="5139" y="10080"/>
                    <a:pt x="5125" y="10078"/>
                  </a:cubicBezTo>
                  <a:close/>
                  <a:moveTo>
                    <a:pt x="5239" y="9888"/>
                  </a:moveTo>
                  <a:lnTo>
                    <a:pt x="5196" y="9867"/>
                  </a:lnTo>
                  <a:lnTo>
                    <a:pt x="5142" y="9976"/>
                  </a:lnTo>
                  <a:lnTo>
                    <a:pt x="5186" y="9997"/>
                  </a:lnTo>
                  <a:lnTo>
                    <a:pt x="5239" y="9888"/>
                  </a:lnTo>
                  <a:close/>
                  <a:moveTo>
                    <a:pt x="5156" y="9401"/>
                  </a:moveTo>
                  <a:lnTo>
                    <a:pt x="5133" y="9447"/>
                  </a:lnTo>
                  <a:lnTo>
                    <a:pt x="5405" y="9581"/>
                  </a:lnTo>
                  <a:cubicBezTo>
                    <a:pt x="5419" y="9587"/>
                    <a:pt x="5429" y="9594"/>
                    <a:pt x="5438" y="9600"/>
                  </a:cubicBezTo>
                  <a:cubicBezTo>
                    <a:pt x="5446" y="9606"/>
                    <a:pt x="5453" y="9615"/>
                    <a:pt x="5459" y="9626"/>
                  </a:cubicBezTo>
                  <a:cubicBezTo>
                    <a:pt x="5464" y="9636"/>
                    <a:pt x="5466" y="9648"/>
                    <a:pt x="5464" y="9661"/>
                  </a:cubicBezTo>
                  <a:cubicBezTo>
                    <a:pt x="5462" y="9675"/>
                    <a:pt x="5458" y="9690"/>
                    <a:pt x="5449" y="9707"/>
                  </a:cubicBezTo>
                  <a:cubicBezTo>
                    <a:pt x="5443" y="9719"/>
                    <a:pt x="5437" y="9729"/>
                    <a:pt x="5431" y="9736"/>
                  </a:cubicBezTo>
                  <a:cubicBezTo>
                    <a:pt x="5424" y="9744"/>
                    <a:pt x="5417" y="9750"/>
                    <a:pt x="5411" y="9754"/>
                  </a:cubicBezTo>
                  <a:cubicBezTo>
                    <a:pt x="5404" y="9758"/>
                    <a:pt x="5397" y="9761"/>
                    <a:pt x="5391" y="9762"/>
                  </a:cubicBezTo>
                  <a:cubicBezTo>
                    <a:pt x="5385" y="9764"/>
                    <a:pt x="5379" y="9764"/>
                    <a:pt x="5374" y="9764"/>
                  </a:cubicBezTo>
                  <a:cubicBezTo>
                    <a:pt x="5366" y="9764"/>
                    <a:pt x="5357" y="9762"/>
                    <a:pt x="5346" y="9757"/>
                  </a:cubicBezTo>
                  <a:cubicBezTo>
                    <a:pt x="5334" y="9753"/>
                    <a:pt x="5324" y="9748"/>
                    <a:pt x="5314" y="9743"/>
                  </a:cubicBezTo>
                  <a:lnTo>
                    <a:pt x="5051" y="9614"/>
                  </a:lnTo>
                  <a:lnTo>
                    <a:pt x="5028" y="9660"/>
                  </a:lnTo>
                  <a:lnTo>
                    <a:pt x="5308" y="9798"/>
                  </a:lnTo>
                  <a:cubicBezTo>
                    <a:pt x="5317" y="9802"/>
                    <a:pt x="5327" y="9806"/>
                    <a:pt x="5339" y="9811"/>
                  </a:cubicBezTo>
                  <a:cubicBezTo>
                    <a:pt x="5351" y="9815"/>
                    <a:pt x="5363" y="9817"/>
                    <a:pt x="5375" y="9816"/>
                  </a:cubicBezTo>
                  <a:cubicBezTo>
                    <a:pt x="5400" y="9815"/>
                    <a:pt x="5421" y="9808"/>
                    <a:pt x="5439" y="9794"/>
                  </a:cubicBezTo>
                  <a:cubicBezTo>
                    <a:pt x="5457" y="9781"/>
                    <a:pt x="5473" y="9759"/>
                    <a:pt x="5488" y="9729"/>
                  </a:cubicBezTo>
                  <a:cubicBezTo>
                    <a:pt x="5500" y="9705"/>
                    <a:pt x="5507" y="9683"/>
                    <a:pt x="5510" y="9665"/>
                  </a:cubicBezTo>
                  <a:cubicBezTo>
                    <a:pt x="5513" y="9646"/>
                    <a:pt x="5513" y="9628"/>
                    <a:pt x="5508" y="9611"/>
                  </a:cubicBezTo>
                  <a:cubicBezTo>
                    <a:pt x="5504" y="9595"/>
                    <a:pt x="5497" y="9581"/>
                    <a:pt x="5486" y="9571"/>
                  </a:cubicBezTo>
                  <a:cubicBezTo>
                    <a:pt x="5475" y="9560"/>
                    <a:pt x="5457" y="9549"/>
                    <a:pt x="5434" y="9538"/>
                  </a:cubicBezTo>
                  <a:lnTo>
                    <a:pt x="5156" y="9401"/>
                  </a:lnTo>
                  <a:close/>
                  <a:moveTo>
                    <a:pt x="5730" y="9220"/>
                  </a:moveTo>
                  <a:lnTo>
                    <a:pt x="5339" y="9028"/>
                  </a:lnTo>
                  <a:lnTo>
                    <a:pt x="5316" y="9074"/>
                  </a:lnTo>
                  <a:lnTo>
                    <a:pt x="5530" y="9177"/>
                  </a:lnTo>
                  <a:cubicBezTo>
                    <a:pt x="5544" y="9184"/>
                    <a:pt x="5558" y="9191"/>
                    <a:pt x="5572" y="9197"/>
                  </a:cubicBezTo>
                  <a:cubicBezTo>
                    <a:pt x="5586" y="9203"/>
                    <a:pt x="5599" y="9209"/>
                    <a:pt x="5611" y="9214"/>
                  </a:cubicBezTo>
                  <a:cubicBezTo>
                    <a:pt x="5622" y="9219"/>
                    <a:pt x="5632" y="9223"/>
                    <a:pt x="5639" y="9226"/>
                  </a:cubicBezTo>
                  <a:cubicBezTo>
                    <a:pt x="5647" y="9229"/>
                    <a:pt x="5651" y="9230"/>
                    <a:pt x="5651" y="9231"/>
                  </a:cubicBezTo>
                  <a:cubicBezTo>
                    <a:pt x="5650" y="9230"/>
                    <a:pt x="5646" y="9230"/>
                    <a:pt x="5640" y="9230"/>
                  </a:cubicBezTo>
                  <a:cubicBezTo>
                    <a:pt x="5634" y="9229"/>
                    <a:pt x="5626" y="9229"/>
                    <a:pt x="5617" y="9228"/>
                  </a:cubicBezTo>
                  <a:cubicBezTo>
                    <a:pt x="5608" y="9228"/>
                    <a:pt x="5597" y="9227"/>
                    <a:pt x="5586" y="9227"/>
                  </a:cubicBezTo>
                  <a:cubicBezTo>
                    <a:pt x="5574" y="9226"/>
                    <a:pt x="5563" y="9226"/>
                    <a:pt x="5551" y="9227"/>
                  </a:cubicBezTo>
                  <a:lnTo>
                    <a:pt x="5238" y="9234"/>
                  </a:lnTo>
                  <a:lnTo>
                    <a:pt x="5211" y="9288"/>
                  </a:lnTo>
                  <a:lnTo>
                    <a:pt x="5602" y="9480"/>
                  </a:lnTo>
                  <a:lnTo>
                    <a:pt x="5626" y="9432"/>
                  </a:lnTo>
                  <a:lnTo>
                    <a:pt x="5398" y="9323"/>
                  </a:lnTo>
                  <a:cubicBezTo>
                    <a:pt x="5386" y="9317"/>
                    <a:pt x="5375" y="9312"/>
                    <a:pt x="5363" y="9307"/>
                  </a:cubicBezTo>
                  <a:cubicBezTo>
                    <a:pt x="5352" y="9302"/>
                    <a:pt x="5341" y="9297"/>
                    <a:pt x="5331" y="9293"/>
                  </a:cubicBezTo>
                  <a:cubicBezTo>
                    <a:pt x="5321" y="9289"/>
                    <a:pt x="5312" y="9285"/>
                    <a:pt x="5305" y="9282"/>
                  </a:cubicBezTo>
                  <a:cubicBezTo>
                    <a:pt x="5298" y="9279"/>
                    <a:pt x="5293" y="9277"/>
                    <a:pt x="5289" y="9275"/>
                  </a:cubicBezTo>
                  <a:cubicBezTo>
                    <a:pt x="5293" y="9276"/>
                    <a:pt x="5299" y="9276"/>
                    <a:pt x="5306" y="9277"/>
                  </a:cubicBezTo>
                  <a:cubicBezTo>
                    <a:pt x="5314" y="9277"/>
                    <a:pt x="5323" y="9277"/>
                    <a:pt x="5333" y="9277"/>
                  </a:cubicBezTo>
                  <a:cubicBezTo>
                    <a:pt x="5343" y="9277"/>
                    <a:pt x="5354" y="9277"/>
                    <a:pt x="5366" y="9278"/>
                  </a:cubicBezTo>
                  <a:cubicBezTo>
                    <a:pt x="5378" y="9278"/>
                    <a:pt x="5391" y="9278"/>
                    <a:pt x="5405" y="9277"/>
                  </a:cubicBezTo>
                  <a:lnTo>
                    <a:pt x="5706" y="9269"/>
                  </a:lnTo>
                  <a:lnTo>
                    <a:pt x="5730" y="9220"/>
                  </a:lnTo>
                  <a:close/>
                  <a:moveTo>
                    <a:pt x="5808" y="9060"/>
                  </a:moveTo>
                  <a:lnTo>
                    <a:pt x="5418" y="8868"/>
                  </a:lnTo>
                  <a:lnTo>
                    <a:pt x="5395" y="8914"/>
                  </a:lnTo>
                  <a:lnTo>
                    <a:pt x="5786" y="9106"/>
                  </a:lnTo>
                  <a:lnTo>
                    <a:pt x="5808" y="9060"/>
                  </a:lnTo>
                  <a:close/>
                  <a:moveTo>
                    <a:pt x="5608" y="8481"/>
                  </a:moveTo>
                  <a:lnTo>
                    <a:pt x="5585" y="8529"/>
                  </a:lnTo>
                  <a:lnTo>
                    <a:pt x="5801" y="8739"/>
                  </a:lnTo>
                  <a:cubicBezTo>
                    <a:pt x="5819" y="8757"/>
                    <a:pt x="5834" y="8771"/>
                    <a:pt x="5846" y="8782"/>
                  </a:cubicBezTo>
                  <a:cubicBezTo>
                    <a:pt x="5858" y="8792"/>
                    <a:pt x="5866" y="8800"/>
                    <a:pt x="5871" y="8803"/>
                  </a:cubicBezTo>
                  <a:cubicBezTo>
                    <a:pt x="5868" y="8802"/>
                    <a:pt x="5863" y="8801"/>
                    <a:pt x="5856" y="8799"/>
                  </a:cubicBezTo>
                  <a:cubicBezTo>
                    <a:pt x="5849" y="8797"/>
                    <a:pt x="5841" y="8796"/>
                    <a:pt x="5832" y="8794"/>
                  </a:cubicBezTo>
                  <a:cubicBezTo>
                    <a:pt x="5823" y="8792"/>
                    <a:pt x="5813" y="8790"/>
                    <a:pt x="5803" y="8788"/>
                  </a:cubicBezTo>
                  <a:cubicBezTo>
                    <a:pt x="5792" y="8786"/>
                    <a:pt x="5782" y="8785"/>
                    <a:pt x="5772" y="8783"/>
                  </a:cubicBezTo>
                  <a:lnTo>
                    <a:pt x="5480" y="8742"/>
                  </a:lnTo>
                  <a:lnTo>
                    <a:pt x="5455" y="8793"/>
                  </a:lnTo>
                  <a:lnTo>
                    <a:pt x="5910" y="8853"/>
                  </a:lnTo>
                  <a:lnTo>
                    <a:pt x="5933" y="8807"/>
                  </a:lnTo>
                  <a:lnTo>
                    <a:pt x="5608" y="8481"/>
                  </a:lnTo>
                  <a:close/>
                  <a:moveTo>
                    <a:pt x="6144" y="8378"/>
                  </a:moveTo>
                  <a:lnTo>
                    <a:pt x="6104" y="8358"/>
                  </a:lnTo>
                  <a:lnTo>
                    <a:pt x="6019" y="8530"/>
                  </a:lnTo>
                  <a:lnTo>
                    <a:pt x="5876" y="8460"/>
                  </a:lnTo>
                  <a:lnTo>
                    <a:pt x="5942" y="8326"/>
                  </a:lnTo>
                  <a:lnTo>
                    <a:pt x="5901" y="8306"/>
                  </a:lnTo>
                  <a:lnTo>
                    <a:pt x="5836" y="8440"/>
                  </a:lnTo>
                  <a:lnTo>
                    <a:pt x="5707" y="8377"/>
                  </a:lnTo>
                  <a:lnTo>
                    <a:pt x="5786" y="8217"/>
                  </a:lnTo>
                  <a:lnTo>
                    <a:pt x="5751" y="8192"/>
                  </a:lnTo>
                  <a:lnTo>
                    <a:pt x="5645" y="8405"/>
                  </a:lnTo>
                  <a:lnTo>
                    <a:pt x="6036" y="8598"/>
                  </a:lnTo>
                  <a:lnTo>
                    <a:pt x="6144" y="8378"/>
                  </a:lnTo>
                  <a:close/>
                  <a:moveTo>
                    <a:pt x="6307" y="8047"/>
                  </a:moveTo>
                  <a:lnTo>
                    <a:pt x="6271" y="8052"/>
                  </a:lnTo>
                  <a:cubicBezTo>
                    <a:pt x="6254" y="8054"/>
                    <a:pt x="6236" y="8057"/>
                    <a:pt x="6218" y="8059"/>
                  </a:cubicBezTo>
                  <a:cubicBezTo>
                    <a:pt x="6199" y="8062"/>
                    <a:pt x="6181" y="8064"/>
                    <a:pt x="6165" y="8066"/>
                  </a:cubicBezTo>
                  <a:cubicBezTo>
                    <a:pt x="6148" y="8069"/>
                    <a:pt x="6137" y="8071"/>
                    <a:pt x="6130" y="8072"/>
                  </a:cubicBezTo>
                  <a:cubicBezTo>
                    <a:pt x="6120" y="8074"/>
                    <a:pt x="6109" y="8076"/>
                    <a:pt x="6097" y="8079"/>
                  </a:cubicBezTo>
                  <a:cubicBezTo>
                    <a:pt x="6086" y="8082"/>
                    <a:pt x="6075" y="8086"/>
                    <a:pt x="6067" y="8090"/>
                  </a:cubicBezTo>
                  <a:lnTo>
                    <a:pt x="6070" y="8084"/>
                  </a:lnTo>
                  <a:cubicBezTo>
                    <a:pt x="6077" y="8068"/>
                    <a:pt x="6082" y="8053"/>
                    <a:pt x="6083" y="8038"/>
                  </a:cubicBezTo>
                  <a:cubicBezTo>
                    <a:pt x="6084" y="8022"/>
                    <a:pt x="6082" y="8008"/>
                    <a:pt x="6077" y="7994"/>
                  </a:cubicBezTo>
                  <a:cubicBezTo>
                    <a:pt x="6072" y="7981"/>
                    <a:pt x="6065" y="7968"/>
                    <a:pt x="6054" y="7956"/>
                  </a:cubicBezTo>
                  <a:cubicBezTo>
                    <a:pt x="6043" y="7945"/>
                    <a:pt x="6029" y="7935"/>
                    <a:pt x="6014" y="7927"/>
                  </a:cubicBezTo>
                  <a:cubicBezTo>
                    <a:pt x="6003" y="7922"/>
                    <a:pt x="5993" y="7919"/>
                    <a:pt x="5984" y="7917"/>
                  </a:cubicBezTo>
                  <a:cubicBezTo>
                    <a:pt x="5974" y="7916"/>
                    <a:pt x="5965" y="7915"/>
                    <a:pt x="5956" y="7915"/>
                  </a:cubicBezTo>
                  <a:cubicBezTo>
                    <a:pt x="5947" y="7915"/>
                    <a:pt x="5939" y="7916"/>
                    <a:pt x="5932" y="7918"/>
                  </a:cubicBezTo>
                  <a:cubicBezTo>
                    <a:pt x="5925" y="7921"/>
                    <a:pt x="5918" y="7923"/>
                    <a:pt x="5912" y="7926"/>
                  </a:cubicBezTo>
                  <a:cubicBezTo>
                    <a:pt x="5906" y="7929"/>
                    <a:pt x="5900" y="7932"/>
                    <a:pt x="5894" y="7936"/>
                  </a:cubicBezTo>
                  <a:cubicBezTo>
                    <a:pt x="5889" y="7941"/>
                    <a:pt x="5883" y="7946"/>
                    <a:pt x="5876" y="7953"/>
                  </a:cubicBezTo>
                  <a:cubicBezTo>
                    <a:pt x="5870" y="7960"/>
                    <a:pt x="5864" y="7968"/>
                    <a:pt x="5858" y="7978"/>
                  </a:cubicBezTo>
                  <a:cubicBezTo>
                    <a:pt x="5852" y="7987"/>
                    <a:pt x="5845" y="7999"/>
                    <a:pt x="5839" y="8012"/>
                  </a:cubicBezTo>
                  <a:lnTo>
                    <a:pt x="5794" y="8103"/>
                  </a:lnTo>
                  <a:lnTo>
                    <a:pt x="6185" y="8296"/>
                  </a:lnTo>
                  <a:lnTo>
                    <a:pt x="6207" y="8250"/>
                  </a:lnTo>
                  <a:lnTo>
                    <a:pt x="6031" y="8163"/>
                  </a:lnTo>
                  <a:cubicBezTo>
                    <a:pt x="6036" y="8153"/>
                    <a:pt x="6042" y="8146"/>
                    <a:pt x="6048" y="8142"/>
                  </a:cubicBezTo>
                  <a:cubicBezTo>
                    <a:pt x="6054" y="8137"/>
                    <a:pt x="6064" y="8134"/>
                    <a:pt x="6078" y="8131"/>
                  </a:cubicBezTo>
                  <a:cubicBezTo>
                    <a:pt x="6101" y="8126"/>
                    <a:pt x="6123" y="8122"/>
                    <a:pt x="6143" y="8119"/>
                  </a:cubicBezTo>
                  <a:cubicBezTo>
                    <a:pt x="6164" y="8115"/>
                    <a:pt x="6183" y="8113"/>
                    <a:pt x="6201" y="8110"/>
                  </a:cubicBezTo>
                  <a:cubicBezTo>
                    <a:pt x="6218" y="8108"/>
                    <a:pt x="6233" y="8107"/>
                    <a:pt x="6246" y="8106"/>
                  </a:cubicBezTo>
                  <a:cubicBezTo>
                    <a:pt x="6260" y="8106"/>
                    <a:pt x="6270" y="8106"/>
                    <a:pt x="6278" y="8106"/>
                  </a:cubicBezTo>
                  <a:lnTo>
                    <a:pt x="6307" y="8047"/>
                  </a:lnTo>
                  <a:close/>
                  <a:moveTo>
                    <a:pt x="6021" y="7998"/>
                  </a:moveTo>
                  <a:cubicBezTo>
                    <a:pt x="6029" y="8007"/>
                    <a:pt x="6035" y="8016"/>
                    <a:pt x="6038" y="8025"/>
                  </a:cubicBezTo>
                  <a:cubicBezTo>
                    <a:pt x="6041" y="8036"/>
                    <a:pt x="6041" y="8048"/>
                    <a:pt x="6039" y="8060"/>
                  </a:cubicBezTo>
                  <a:cubicBezTo>
                    <a:pt x="6037" y="8073"/>
                    <a:pt x="6031" y="8088"/>
                    <a:pt x="6023" y="8105"/>
                  </a:cubicBezTo>
                  <a:lnTo>
                    <a:pt x="6002" y="8149"/>
                  </a:lnTo>
                  <a:lnTo>
                    <a:pt x="5856" y="8077"/>
                  </a:lnTo>
                  <a:lnTo>
                    <a:pt x="5879" y="8030"/>
                  </a:lnTo>
                  <a:cubicBezTo>
                    <a:pt x="5884" y="8020"/>
                    <a:pt x="5889" y="8011"/>
                    <a:pt x="5894" y="8004"/>
                  </a:cubicBezTo>
                  <a:cubicBezTo>
                    <a:pt x="5899" y="7997"/>
                    <a:pt x="5905" y="7990"/>
                    <a:pt x="5911" y="7985"/>
                  </a:cubicBezTo>
                  <a:cubicBezTo>
                    <a:pt x="5921" y="7976"/>
                    <a:pt x="5933" y="7971"/>
                    <a:pt x="5948" y="7969"/>
                  </a:cubicBezTo>
                  <a:cubicBezTo>
                    <a:pt x="5962" y="7968"/>
                    <a:pt x="5976" y="7970"/>
                    <a:pt x="5989" y="7976"/>
                  </a:cubicBezTo>
                  <a:cubicBezTo>
                    <a:pt x="6002" y="7983"/>
                    <a:pt x="6012" y="7990"/>
                    <a:pt x="6021" y="7998"/>
                  </a:cubicBezTo>
                  <a:close/>
                  <a:moveTo>
                    <a:pt x="6318" y="7653"/>
                  </a:moveTo>
                  <a:cubicBezTo>
                    <a:pt x="6303" y="7652"/>
                    <a:pt x="6290" y="7653"/>
                    <a:pt x="6277" y="7656"/>
                  </a:cubicBezTo>
                  <a:cubicBezTo>
                    <a:pt x="6264" y="7660"/>
                    <a:pt x="6252" y="7665"/>
                    <a:pt x="6241" y="7672"/>
                  </a:cubicBezTo>
                  <a:cubicBezTo>
                    <a:pt x="6230" y="7680"/>
                    <a:pt x="6217" y="7691"/>
                    <a:pt x="6203" y="7706"/>
                  </a:cubicBezTo>
                  <a:lnTo>
                    <a:pt x="6167" y="7744"/>
                  </a:lnTo>
                  <a:cubicBezTo>
                    <a:pt x="6148" y="7763"/>
                    <a:pt x="6131" y="7776"/>
                    <a:pt x="6117" y="7781"/>
                  </a:cubicBezTo>
                  <a:cubicBezTo>
                    <a:pt x="6102" y="7786"/>
                    <a:pt x="6087" y="7785"/>
                    <a:pt x="6071" y="7777"/>
                  </a:cubicBezTo>
                  <a:cubicBezTo>
                    <a:pt x="6051" y="7767"/>
                    <a:pt x="6039" y="7753"/>
                    <a:pt x="6034" y="7734"/>
                  </a:cubicBezTo>
                  <a:cubicBezTo>
                    <a:pt x="6029" y="7714"/>
                    <a:pt x="6033" y="7692"/>
                    <a:pt x="6045" y="7668"/>
                  </a:cubicBezTo>
                  <a:cubicBezTo>
                    <a:pt x="6049" y="7659"/>
                    <a:pt x="6054" y="7652"/>
                    <a:pt x="6059" y="7645"/>
                  </a:cubicBezTo>
                  <a:cubicBezTo>
                    <a:pt x="6063" y="7638"/>
                    <a:pt x="6069" y="7631"/>
                    <a:pt x="6075" y="7625"/>
                  </a:cubicBezTo>
                  <a:cubicBezTo>
                    <a:pt x="6081" y="7619"/>
                    <a:pt x="6089" y="7613"/>
                    <a:pt x="6097" y="7607"/>
                  </a:cubicBezTo>
                  <a:cubicBezTo>
                    <a:pt x="6105" y="7601"/>
                    <a:pt x="6114" y="7595"/>
                    <a:pt x="6125" y="7589"/>
                  </a:cubicBezTo>
                  <a:lnTo>
                    <a:pt x="6102" y="7552"/>
                  </a:lnTo>
                  <a:cubicBezTo>
                    <a:pt x="6058" y="7577"/>
                    <a:pt x="6026" y="7610"/>
                    <a:pt x="6006" y="7651"/>
                  </a:cubicBezTo>
                  <a:cubicBezTo>
                    <a:pt x="5997" y="7670"/>
                    <a:pt x="5991" y="7689"/>
                    <a:pt x="5989" y="7707"/>
                  </a:cubicBezTo>
                  <a:cubicBezTo>
                    <a:pt x="5987" y="7725"/>
                    <a:pt x="5988" y="7742"/>
                    <a:pt x="5992" y="7758"/>
                  </a:cubicBezTo>
                  <a:cubicBezTo>
                    <a:pt x="5997" y="7774"/>
                    <a:pt x="6004" y="7788"/>
                    <a:pt x="6015" y="7801"/>
                  </a:cubicBezTo>
                  <a:cubicBezTo>
                    <a:pt x="6025" y="7814"/>
                    <a:pt x="6039" y="7825"/>
                    <a:pt x="6056" y="7833"/>
                  </a:cubicBezTo>
                  <a:cubicBezTo>
                    <a:pt x="6081" y="7845"/>
                    <a:pt x="6106" y="7847"/>
                    <a:pt x="6132" y="7840"/>
                  </a:cubicBezTo>
                  <a:cubicBezTo>
                    <a:pt x="6143" y="7836"/>
                    <a:pt x="6154" y="7830"/>
                    <a:pt x="6164" y="7822"/>
                  </a:cubicBezTo>
                  <a:cubicBezTo>
                    <a:pt x="6175" y="7814"/>
                    <a:pt x="6187" y="7803"/>
                    <a:pt x="6201" y="7787"/>
                  </a:cubicBezTo>
                  <a:lnTo>
                    <a:pt x="6232" y="7754"/>
                  </a:lnTo>
                  <a:cubicBezTo>
                    <a:pt x="6269" y="7714"/>
                    <a:pt x="6305" y="7703"/>
                    <a:pt x="6339" y="7720"/>
                  </a:cubicBezTo>
                  <a:cubicBezTo>
                    <a:pt x="6363" y="7731"/>
                    <a:pt x="6377" y="7750"/>
                    <a:pt x="6382" y="7775"/>
                  </a:cubicBezTo>
                  <a:cubicBezTo>
                    <a:pt x="6384" y="7787"/>
                    <a:pt x="6384" y="7797"/>
                    <a:pt x="6382" y="7808"/>
                  </a:cubicBezTo>
                  <a:cubicBezTo>
                    <a:pt x="6380" y="7818"/>
                    <a:pt x="6375" y="7831"/>
                    <a:pt x="6368" y="7846"/>
                  </a:cubicBezTo>
                  <a:cubicBezTo>
                    <a:pt x="6358" y="7865"/>
                    <a:pt x="6347" y="7882"/>
                    <a:pt x="6333" y="7897"/>
                  </a:cubicBezTo>
                  <a:cubicBezTo>
                    <a:pt x="6319" y="7911"/>
                    <a:pt x="6303" y="7923"/>
                    <a:pt x="6283" y="7934"/>
                  </a:cubicBezTo>
                  <a:lnTo>
                    <a:pt x="6309" y="7972"/>
                  </a:lnTo>
                  <a:cubicBezTo>
                    <a:pt x="6331" y="7959"/>
                    <a:pt x="6350" y="7943"/>
                    <a:pt x="6365" y="7926"/>
                  </a:cubicBezTo>
                  <a:cubicBezTo>
                    <a:pt x="6381" y="7908"/>
                    <a:pt x="6395" y="7888"/>
                    <a:pt x="6406" y="7864"/>
                  </a:cubicBezTo>
                  <a:cubicBezTo>
                    <a:pt x="6415" y="7846"/>
                    <a:pt x="6421" y="7829"/>
                    <a:pt x="6424" y="7814"/>
                  </a:cubicBezTo>
                  <a:cubicBezTo>
                    <a:pt x="6427" y="7798"/>
                    <a:pt x="6428" y="7782"/>
                    <a:pt x="6426" y="7765"/>
                  </a:cubicBezTo>
                  <a:cubicBezTo>
                    <a:pt x="6423" y="7742"/>
                    <a:pt x="6416" y="7722"/>
                    <a:pt x="6404" y="7704"/>
                  </a:cubicBezTo>
                  <a:cubicBezTo>
                    <a:pt x="6392" y="7687"/>
                    <a:pt x="6376" y="7673"/>
                    <a:pt x="6358" y="7664"/>
                  </a:cubicBezTo>
                  <a:cubicBezTo>
                    <a:pt x="6346" y="7658"/>
                    <a:pt x="6333" y="7655"/>
                    <a:pt x="6318" y="7653"/>
                  </a:cubicBezTo>
                  <a:close/>
                  <a:moveTo>
                    <a:pt x="6536" y="7583"/>
                  </a:moveTo>
                  <a:lnTo>
                    <a:pt x="6145" y="7390"/>
                  </a:lnTo>
                  <a:lnTo>
                    <a:pt x="6122" y="7436"/>
                  </a:lnTo>
                  <a:lnTo>
                    <a:pt x="6513" y="7628"/>
                  </a:lnTo>
                  <a:lnTo>
                    <a:pt x="6536" y="7583"/>
                  </a:lnTo>
                  <a:close/>
                  <a:moveTo>
                    <a:pt x="6311" y="7053"/>
                  </a:moveTo>
                  <a:lnTo>
                    <a:pt x="6183" y="7312"/>
                  </a:lnTo>
                  <a:lnTo>
                    <a:pt x="6223" y="7331"/>
                  </a:lnTo>
                  <a:lnTo>
                    <a:pt x="6274" y="7226"/>
                  </a:lnTo>
                  <a:lnTo>
                    <a:pt x="6626" y="7399"/>
                  </a:lnTo>
                  <a:lnTo>
                    <a:pt x="6648" y="7354"/>
                  </a:lnTo>
                  <a:lnTo>
                    <a:pt x="6296" y="7181"/>
                  </a:lnTo>
                  <a:lnTo>
                    <a:pt x="6349" y="7076"/>
                  </a:lnTo>
                  <a:lnTo>
                    <a:pt x="6311" y="7053"/>
                  </a:lnTo>
                  <a:close/>
                  <a:moveTo>
                    <a:pt x="6854" y="6937"/>
                  </a:moveTo>
                  <a:lnTo>
                    <a:pt x="6399" y="6874"/>
                  </a:lnTo>
                  <a:lnTo>
                    <a:pt x="6369" y="6935"/>
                  </a:lnTo>
                  <a:lnTo>
                    <a:pt x="6696" y="7257"/>
                  </a:lnTo>
                  <a:lnTo>
                    <a:pt x="6719" y="7210"/>
                  </a:lnTo>
                  <a:lnTo>
                    <a:pt x="6617" y="7113"/>
                  </a:lnTo>
                  <a:lnTo>
                    <a:pt x="6689" y="6968"/>
                  </a:lnTo>
                  <a:lnTo>
                    <a:pt x="6827" y="6990"/>
                  </a:lnTo>
                  <a:lnTo>
                    <a:pt x="6854" y="6937"/>
                  </a:lnTo>
                  <a:close/>
                  <a:moveTo>
                    <a:pt x="6645" y="6961"/>
                  </a:moveTo>
                  <a:lnTo>
                    <a:pt x="6585" y="7082"/>
                  </a:lnTo>
                  <a:lnTo>
                    <a:pt x="6424" y="6926"/>
                  </a:lnTo>
                  <a:lnTo>
                    <a:pt x="6645" y="6961"/>
                  </a:lnTo>
                  <a:close/>
                  <a:moveTo>
                    <a:pt x="6291" y="6905"/>
                  </a:moveTo>
                  <a:cubicBezTo>
                    <a:pt x="6283" y="6908"/>
                    <a:pt x="6276" y="6913"/>
                    <a:pt x="6272" y="6922"/>
                  </a:cubicBezTo>
                  <a:cubicBezTo>
                    <a:pt x="6268" y="6930"/>
                    <a:pt x="6268" y="6938"/>
                    <a:pt x="6271" y="6946"/>
                  </a:cubicBezTo>
                  <a:cubicBezTo>
                    <a:pt x="6273" y="6955"/>
                    <a:pt x="6279" y="6961"/>
                    <a:pt x="6287" y="6965"/>
                  </a:cubicBezTo>
                  <a:cubicBezTo>
                    <a:pt x="6295" y="6969"/>
                    <a:pt x="6304" y="6970"/>
                    <a:pt x="6312" y="6967"/>
                  </a:cubicBezTo>
                  <a:cubicBezTo>
                    <a:pt x="6321" y="6964"/>
                    <a:pt x="6328" y="6959"/>
                    <a:pt x="6332" y="6950"/>
                  </a:cubicBezTo>
                  <a:cubicBezTo>
                    <a:pt x="6336" y="6942"/>
                    <a:pt x="6336" y="6933"/>
                    <a:pt x="6333" y="6925"/>
                  </a:cubicBezTo>
                  <a:cubicBezTo>
                    <a:pt x="6330" y="6917"/>
                    <a:pt x="6324" y="6910"/>
                    <a:pt x="6316" y="6906"/>
                  </a:cubicBezTo>
                  <a:cubicBezTo>
                    <a:pt x="6308" y="6902"/>
                    <a:pt x="6300" y="6902"/>
                    <a:pt x="6291" y="6905"/>
                  </a:cubicBezTo>
                  <a:close/>
                  <a:moveTo>
                    <a:pt x="6349" y="6787"/>
                  </a:moveTo>
                  <a:cubicBezTo>
                    <a:pt x="6340" y="6790"/>
                    <a:pt x="6334" y="6796"/>
                    <a:pt x="6330" y="6804"/>
                  </a:cubicBezTo>
                  <a:cubicBezTo>
                    <a:pt x="6326" y="6812"/>
                    <a:pt x="6325" y="6820"/>
                    <a:pt x="6328" y="6829"/>
                  </a:cubicBezTo>
                  <a:cubicBezTo>
                    <a:pt x="6331" y="6837"/>
                    <a:pt x="6337" y="6844"/>
                    <a:pt x="6345" y="6848"/>
                  </a:cubicBezTo>
                  <a:cubicBezTo>
                    <a:pt x="6353" y="6852"/>
                    <a:pt x="6362" y="6852"/>
                    <a:pt x="6370" y="6850"/>
                  </a:cubicBezTo>
                  <a:cubicBezTo>
                    <a:pt x="6379" y="6847"/>
                    <a:pt x="6385" y="6841"/>
                    <a:pt x="6389" y="6833"/>
                  </a:cubicBezTo>
                  <a:cubicBezTo>
                    <a:pt x="6394" y="6824"/>
                    <a:pt x="6394" y="6816"/>
                    <a:pt x="6391" y="6808"/>
                  </a:cubicBezTo>
                  <a:cubicBezTo>
                    <a:pt x="6388" y="6799"/>
                    <a:pt x="6382" y="6793"/>
                    <a:pt x="6374" y="6789"/>
                  </a:cubicBezTo>
                  <a:cubicBezTo>
                    <a:pt x="6366" y="6785"/>
                    <a:pt x="6357" y="6784"/>
                    <a:pt x="6349" y="6787"/>
                  </a:cubicBezTo>
                  <a:close/>
                  <a:moveTo>
                    <a:pt x="6591" y="6484"/>
                  </a:moveTo>
                  <a:lnTo>
                    <a:pt x="6463" y="6743"/>
                  </a:lnTo>
                  <a:lnTo>
                    <a:pt x="6503" y="6762"/>
                  </a:lnTo>
                  <a:lnTo>
                    <a:pt x="6554" y="6658"/>
                  </a:lnTo>
                  <a:lnTo>
                    <a:pt x="6906" y="6831"/>
                  </a:lnTo>
                  <a:lnTo>
                    <a:pt x="6928" y="6786"/>
                  </a:lnTo>
                  <a:lnTo>
                    <a:pt x="6576" y="6613"/>
                  </a:lnTo>
                  <a:lnTo>
                    <a:pt x="6628" y="6507"/>
                  </a:lnTo>
                  <a:lnTo>
                    <a:pt x="6591" y="6484"/>
                  </a:lnTo>
                  <a:close/>
                  <a:moveTo>
                    <a:pt x="7256" y="6118"/>
                  </a:moveTo>
                  <a:lnTo>
                    <a:pt x="6849" y="5959"/>
                  </a:lnTo>
                  <a:lnTo>
                    <a:pt x="6815" y="6028"/>
                  </a:lnTo>
                  <a:lnTo>
                    <a:pt x="7039" y="6229"/>
                  </a:lnTo>
                  <a:cubicBezTo>
                    <a:pt x="7052" y="6241"/>
                    <a:pt x="7065" y="6251"/>
                    <a:pt x="7076" y="6260"/>
                  </a:cubicBezTo>
                  <a:cubicBezTo>
                    <a:pt x="7087" y="6269"/>
                    <a:pt x="7094" y="6274"/>
                    <a:pt x="7095" y="6275"/>
                  </a:cubicBezTo>
                  <a:cubicBezTo>
                    <a:pt x="7093" y="6274"/>
                    <a:pt x="7085" y="6272"/>
                    <a:pt x="7071" y="6268"/>
                  </a:cubicBezTo>
                  <a:cubicBezTo>
                    <a:pt x="7058" y="6265"/>
                    <a:pt x="7040" y="6261"/>
                    <a:pt x="7020" y="6257"/>
                  </a:cubicBezTo>
                  <a:lnTo>
                    <a:pt x="6729" y="6202"/>
                  </a:lnTo>
                  <a:lnTo>
                    <a:pt x="6696" y="6271"/>
                  </a:lnTo>
                  <a:lnTo>
                    <a:pt x="7070" y="6497"/>
                  </a:lnTo>
                  <a:lnTo>
                    <a:pt x="7092" y="6452"/>
                  </a:lnTo>
                  <a:lnTo>
                    <a:pt x="6824" y="6294"/>
                  </a:lnTo>
                  <a:cubicBezTo>
                    <a:pt x="6819" y="6291"/>
                    <a:pt x="6812" y="6287"/>
                    <a:pt x="6805" y="6282"/>
                  </a:cubicBezTo>
                  <a:cubicBezTo>
                    <a:pt x="6797" y="6278"/>
                    <a:pt x="6790" y="6274"/>
                    <a:pt x="6783" y="6270"/>
                  </a:cubicBezTo>
                  <a:cubicBezTo>
                    <a:pt x="6775" y="6266"/>
                    <a:pt x="6769" y="6262"/>
                    <a:pt x="6763" y="6259"/>
                  </a:cubicBezTo>
                  <a:cubicBezTo>
                    <a:pt x="6758" y="6256"/>
                    <a:pt x="6755" y="6254"/>
                    <a:pt x="6754" y="6253"/>
                  </a:cubicBezTo>
                  <a:cubicBezTo>
                    <a:pt x="6758" y="6255"/>
                    <a:pt x="6768" y="6257"/>
                    <a:pt x="6781" y="6259"/>
                  </a:cubicBezTo>
                  <a:cubicBezTo>
                    <a:pt x="6796" y="6262"/>
                    <a:pt x="6815" y="6266"/>
                    <a:pt x="6837" y="6270"/>
                  </a:cubicBezTo>
                  <a:lnTo>
                    <a:pt x="7152" y="6329"/>
                  </a:lnTo>
                  <a:lnTo>
                    <a:pt x="7172" y="6289"/>
                  </a:lnTo>
                  <a:lnTo>
                    <a:pt x="6922" y="6062"/>
                  </a:lnTo>
                  <a:cubicBezTo>
                    <a:pt x="6916" y="6058"/>
                    <a:pt x="6911" y="6053"/>
                    <a:pt x="6905" y="6048"/>
                  </a:cubicBezTo>
                  <a:cubicBezTo>
                    <a:pt x="6899" y="6043"/>
                    <a:pt x="6893" y="6038"/>
                    <a:pt x="6888" y="6034"/>
                  </a:cubicBezTo>
                  <a:cubicBezTo>
                    <a:pt x="6883" y="6029"/>
                    <a:pt x="6878" y="6025"/>
                    <a:pt x="6875" y="6022"/>
                  </a:cubicBezTo>
                  <a:cubicBezTo>
                    <a:pt x="6871" y="6019"/>
                    <a:pt x="6869" y="6017"/>
                    <a:pt x="6868" y="6017"/>
                  </a:cubicBezTo>
                  <a:cubicBezTo>
                    <a:pt x="6869" y="6017"/>
                    <a:pt x="6872" y="6018"/>
                    <a:pt x="6876" y="6020"/>
                  </a:cubicBezTo>
                  <a:cubicBezTo>
                    <a:pt x="6881" y="6022"/>
                    <a:pt x="6887" y="6025"/>
                    <a:pt x="6893" y="6028"/>
                  </a:cubicBezTo>
                  <a:cubicBezTo>
                    <a:pt x="6900" y="6031"/>
                    <a:pt x="6907" y="6034"/>
                    <a:pt x="6915" y="6037"/>
                  </a:cubicBezTo>
                  <a:cubicBezTo>
                    <a:pt x="6922" y="6041"/>
                    <a:pt x="6929" y="6044"/>
                    <a:pt x="6936" y="6046"/>
                  </a:cubicBezTo>
                  <a:lnTo>
                    <a:pt x="7233" y="6165"/>
                  </a:lnTo>
                  <a:lnTo>
                    <a:pt x="7256" y="6118"/>
                  </a:lnTo>
                  <a:close/>
                  <a:moveTo>
                    <a:pt x="7041" y="5569"/>
                  </a:moveTo>
                  <a:lnTo>
                    <a:pt x="7018" y="5615"/>
                  </a:lnTo>
                  <a:lnTo>
                    <a:pt x="7291" y="5749"/>
                  </a:lnTo>
                  <a:cubicBezTo>
                    <a:pt x="7304" y="5756"/>
                    <a:pt x="7315" y="5762"/>
                    <a:pt x="7323" y="5769"/>
                  </a:cubicBezTo>
                  <a:cubicBezTo>
                    <a:pt x="7332" y="5775"/>
                    <a:pt x="7339" y="5783"/>
                    <a:pt x="7344" y="5794"/>
                  </a:cubicBezTo>
                  <a:cubicBezTo>
                    <a:pt x="7349" y="5804"/>
                    <a:pt x="7351" y="5816"/>
                    <a:pt x="7349" y="5830"/>
                  </a:cubicBezTo>
                  <a:cubicBezTo>
                    <a:pt x="7348" y="5844"/>
                    <a:pt x="7343" y="5859"/>
                    <a:pt x="7335" y="5875"/>
                  </a:cubicBezTo>
                  <a:cubicBezTo>
                    <a:pt x="7329" y="5887"/>
                    <a:pt x="7323" y="5897"/>
                    <a:pt x="7316" y="5905"/>
                  </a:cubicBezTo>
                  <a:cubicBezTo>
                    <a:pt x="7309" y="5913"/>
                    <a:pt x="7303" y="5918"/>
                    <a:pt x="7296" y="5923"/>
                  </a:cubicBezTo>
                  <a:cubicBezTo>
                    <a:pt x="7289" y="5927"/>
                    <a:pt x="7283" y="5930"/>
                    <a:pt x="7276" y="5931"/>
                  </a:cubicBezTo>
                  <a:cubicBezTo>
                    <a:pt x="7270" y="5932"/>
                    <a:pt x="7264" y="5933"/>
                    <a:pt x="7259" y="5933"/>
                  </a:cubicBezTo>
                  <a:cubicBezTo>
                    <a:pt x="7252" y="5932"/>
                    <a:pt x="7242" y="5930"/>
                    <a:pt x="7231" y="5926"/>
                  </a:cubicBezTo>
                  <a:cubicBezTo>
                    <a:pt x="7220" y="5921"/>
                    <a:pt x="7209" y="5917"/>
                    <a:pt x="7199" y="5912"/>
                  </a:cubicBezTo>
                  <a:lnTo>
                    <a:pt x="6936" y="5782"/>
                  </a:lnTo>
                  <a:lnTo>
                    <a:pt x="6913" y="5829"/>
                  </a:lnTo>
                  <a:lnTo>
                    <a:pt x="7194" y="5966"/>
                  </a:lnTo>
                  <a:cubicBezTo>
                    <a:pt x="7202" y="5971"/>
                    <a:pt x="7213" y="5975"/>
                    <a:pt x="7224" y="5979"/>
                  </a:cubicBezTo>
                  <a:cubicBezTo>
                    <a:pt x="7236" y="5984"/>
                    <a:pt x="7248" y="5986"/>
                    <a:pt x="7260" y="5985"/>
                  </a:cubicBezTo>
                  <a:cubicBezTo>
                    <a:pt x="7285" y="5984"/>
                    <a:pt x="7306" y="5977"/>
                    <a:pt x="7324" y="5963"/>
                  </a:cubicBezTo>
                  <a:cubicBezTo>
                    <a:pt x="7342" y="5950"/>
                    <a:pt x="7359" y="5928"/>
                    <a:pt x="7374" y="5897"/>
                  </a:cubicBezTo>
                  <a:cubicBezTo>
                    <a:pt x="7385" y="5873"/>
                    <a:pt x="7393" y="5852"/>
                    <a:pt x="7396" y="5833"/>
                  </a:cubicBezTo>
                  <a:cubicBezTo>
                    <a:pt x="7399" y="5815"/>
                    <a:pt x="7398" y="5797"/>
                    <a:pt x="7394" y="5780"/>
                  </a:cubicBezTo>
                  <a:cubicBezTo>
                    <a:pt x="7390" y="5763"/>
                    <a:pt x="7382" y="5750"/>
                    <a:pt x="7371" y="5739"/>
                  </a:cubicBezTo>
                  <a:cubicBezTo>
                    <a:pt x="7360" y="5729"/>
                    <a:pt x="7342" y="5718"/>
                    <a:pt x="7319" y="5706"/>
                  </a:cubicBezTo>
                  <a:lnTo>
                    <a:pt x="7041" y="5569"/>
                  </a:lnTo>
                  <a:close/>
                  <a:moveTo>
                    <a:pt x="6884" y="5700"/>
                  </a:moveTo>
                  <a:cubicBezTo>
                    <a:pt x="6875" y="5703"/>
                    <a:pt x="6869" y="5709"/>
                    <a:pt x="6865" y="5717"/>
                  </a:cubicBezTo>
                  <a:cubicBezTo>
                    <a:pt x="6861" y="5725"/>
                    <a:pt x="6860" y="5733"/>
                    <a:pt x="6863" y="5742"/>
                  </a:cubicBezTo>
                  <a:cubicBezTo>
                    <a:pt x="6866" y="5750"/>
                    <a:pt x="6872" y="5756"/>
                    <a:pt x="6880" y="5760"/>
                  </a:cubicBezTo>
                  <a:cubicBezTo>
                    <a:pt x="6888" y="5764"/>
                    <a:pt x="6897" y="5765"/>
                    <a:pt x="6905" y="5762"/>
                  </a:cubicBezTo>
                  <a:cubicBezTo>
                    <a:pt x="6914" y="5759"/>
                    <a:pt x="6920" y="5754"/>
                    <a:pt x="6924" y="5746"/>
                  </a:cubicBezTo>
                  <a:cubicBezTo>
                    <a:pt x="6929" y="5737"/>
                    <a:pt x="6929" y="5729"/>
                    <a:pt x="6926" y="5720"/>
                  </a:cubicBezTo>
                  <a:cubicBezTo>
                    <a:pt x="6923" y="5712"/>
                    <a:pt x="6917" y="5706"/>
                    <a:pt x="6909" y="5702"/>
                  </a:cubicBezTo>
                  <a:cubicBezTo>
                    <a:pt x="6901" y="5698"/>
                    <a:pt x="6892" y="5697"/>
                    <a:pt x="6884" y="5700"/>
                  </a:cubicBezTo>
                  <a:close/>
                  <a:moveTo>
                    <a:pt x="6941" y="5583"/>
                  </a:moveTo>
                  <a:cubicBezTo>
                    <a:pt x="6933" y="5586"/>
                    <a:pt x="6926" y="5592"/>
                    <a:pt x="6922" y="5600"/>
                  </a:cubicBezTo>
                  <a:cubicBezTo>
                    <a:pt x="6918" y="5608"/>
                    <a:pt x="6918" y="5616"/>
                    <a:pt x="6921" y="5625"/>
                  </a:cubicBezTo>
                  <a:cubicBezTo>
                    <a:pt x="6924" y="5633"/>
                    <a:pt x="6929" y="5640"/>
                    <a:pt x="6937" y="5644"/>
                  </a:cubicBezTo>
                  <a:cubicBezTo>
                    <a:pt x="6945" y="5648"/>
                    <a:pt x="6954" y="5648"/>
                    <a:pt x="6963" y="5645"/>
                  </a:cubicBezTo>
                  <a:cubicBezTo>
                    <a:pt x="6971" y="5643"/>
                    <a:pt x="6978" y="5637"/>
                    <a:pt x="6982" y="5629"/>
                  </a:cubicBezTo>
                  <a:cubicBezTo>
                    <a:pt x="6986" y="5620"/>
                    <a:pt x="6986" y="5612"/>
                    <a:pt x="6983" y="5604"/>
                  </a:cubicBezTo>
                  <a:cubicBezTo>
                    <a:pt x="6980" y="5595"/>
                    <a:pt x="6974" y="5589"/>
                    <a:pt x="6966" y="5585"/>
                  </a:cubicBezTo>
                  <a:cubicBezTo>
                    <a:pt x="6958" y="5581"/>
                    <a:pt x="6950" y="5580"/>
                    <a:pt x="6941" y="5583"/>
                  </a:cubicBezTo>
                  <a:close/>
                  <a:moveTo>
                    <a:pt x="7615" y="5389"/>
                  </a:moveTo>
                  <a:lnTo>
                    <a:pt x="7224" y="5197"/>
                  </a:lnTo>
                  <a:lnTo>
                    <a:pt x="7201" y="5243"/>
                  </a:lnTo>
                  <a:lnTo>
                    <a:pt x="7415" y="5346"/>
                  </a:lnTo>
                  <a:cubicBezTo>
                    <a:pt x="7429" y="5353"/>
                    <a:pt x="7443" y="5359"/>
                    <a:pt x="7457" y="5366"/>
                  </a:cubicBezTo>
                  <a:cubicBezTo>
                    <a:pt x="7472" y="5372"/>
                    <a:pt x="7485" y="5378"/>
                    <a:pt x="7496" y="5383"/>
                  </a:cubicBezTo>
                  <a:cubicBezTo>
                    <a:pt x="7508" y="5387"/>
                    <a:pt x="7517" y="5391"/>
                    <a:pt x="7525" y="5394"/>
                  </a:cubicBezTo>
                  <a:cubicBezTo>
                    <a:pt x="7532" y="5397"/>
                    <a:pt x="7536" y="5399"/>
                    <a:pt x="7536" y="5399"/>
                  </a:cubicBezTo>
                  <a:cubicBezTo>
                    <a:pt x="7535" y="5399"/>
                    <a:pt x="7531" y="5399"/>
                    <a:pt x="7525" y="5398"/>
                  </a:cubicBezTo>
                  <a:cubicBezTo>
                    <a:pt x="7519" y="5398"/>
                    <a:pt x="7511" y="5397"/>
                    <a:pt x="7502" y="5397"/>
                  </a:cubicBezTo>
                  <a:cubicBezTo>
                    <a:pt x="7493" y="5396"/>
                    <a:pt x="7483" y="5396"/>
                    <a:pt x="7471" y="5395"/>
                  </a:cubicBezTo>
                  <a:cubicBezTo>
                    <a:pt x="7460" y="5395"/>
                    <a:pt x="7448" y="5395"/>
                    <a:pt x="7436" y="5395"/>
                  </a:cubicBezTo>
                  <a:lnTo>
                    <a:pt x="7123" y="5402"/>
                  </a:lnTo>
                  <a:lnTo>
                    <a:pt x="7096" y="5457"/>
                  </a:lnTo>
                  <a:lnTo>
                    <a:pt x="7487" y="5649"/>
                  </a:lnTo>
                  <a:lnTo>
                    <a:pt x="7511" y="5600"/>
                  </a:lnTo>
                  <a:lnTo>
                    <a:pt x="7283" y="5491"/>
                  </a:lnTo>
                  <a:cubicBezTo>
                    <a:pt x="7272" y="5485"/>
                    <a:pt x="7260" y="5480"/>
                    <a:pt x="7249" y="5475"/>
                  </a:cubicBezTo>
                  <a:cubicBezTo>
                    <a:pt x="7237" y="5470"/>
                    <a:pt x="7226" y="5465"/>
                    <a:pt x="7216" y="5461"/>
                  </a:cubicBezTo>
                  <a:cubicBezTo>
                    <a:pt x="7206" y="5457"/>
                    <a:pt x="7197" y="5453"/>
                    <a:pt x="7190" y="5450"/>
                  </a:cubicBezTo>
                  <a:cubicBezTo>
                    <a:pt x="7183" y="5447"/>
                    <a:pt x="7178" y="5445"/>
                    <a:pt x="7175" y="5444"/>
                  </a:cubicBezTo>
                  <a:cubicBezTo>
                    <a:pt x="7179" y="5445"/>
                    <a:pt x="7184" y="5445"/>
                    <a:pt x="7192" y="5445"/>
                  </a:cubicBezTo>
                  <a:cubicBezTo>
                    <a:pt x="7199" y="5446"/>
                    <a:pt x="7208" y="5446"/>
                    <a:pt x="7218" y="5446"/>
                  </a:cubicBezTo>
                  <a:cubicBezTo>
                    <a:pt x="7228" y="5446"/>
                    <a:pt x="7239" y="5446"/>
                    <a:pt x="7251" y="5446"/>
                  </a:cubicBezTo>
                  <a:cubicBezTo>
                    <a:pt x="7264" y="5446"/>
                    <a:pt x="7277" y="5446"/>
                    <a:pt x="7290" y="5446"/>
                  </a:cubicBezTo>
                  <a:lnTo>
                    <a:pt x="7591" y="5438"/>
                  </a:lnTo>
                  <a:lnTo>
                    <a:pt x="7615" y="5389"/>
                  </a:lnTo>
                  <a:close/>
                  <a:moveTo>
                    <a:pt x="7639" y="4968"/>
                  </a:moveTo>
                  <a:cubicBezTo>
                    <a:pt x="7625" y="4967"/>
                    <a:pt x="7611" y="4968"/>
                    <a:pt x="7598" y="4971"/>
                  </a:cubicBezTo>
                  <a:cubicBezTo>
                    <a:pt x="7585" y="4975"/>
                    <a:pt x="7573" y="4980"/>
                    <a:pt x="7562" y="4987"/>
                  </a:cubicBezTo>
                  <a:cubicBezTo>
                    <a:pt x="7551" y="4995"/>
                    <a:pt x="7538" y="5006"/>
                    <a:pt x="7525" y="5021"/>
                  </a:cubicBezTo>
                  <a:lnTo>
                    <a:pt x="7488" y="5059"/>
                  </a:lnTo>
                  <a:cubicBezTo>
                    <a:pt x="7469" y="5078"/>
                    <a:pt x="7452" y="5091"/>
                    <a:pt x="7438" y="5096"/>
                  </a:cubicBezTo>
                  <a:cubicBezTo>
                    <a:pt x="7423" y="5101"/>
                    <a:pt x="7408" y="5100"/>
                    <a:pt x="7392" y="5092"/>
                  </a:cubicBezTo>
                  <a:cubicBezTo>
                    <a:pt x="7372" y="5082"/>
                    <a:pt x="7360" y="5068"/>
                    <a:pt x="7355" y="5049"/>
                  </a:cubicBezTo>
                  <a:cubicBezTo>
                    <a:pt x="7350" y="5029"/>
                    <a:pt x="7354" y="5007"/>
                    <a:pt x="7366" y="4983"/>
                  </a:cubicBezTo>
                  <a:cubicBezTo>
                    <a:pt x="7370" y="4974"/>
                    <a:pt x="7375" y="4967"/>
                    <a:pt x="7380" y="4960"/>
                  </a:cubicBezTo>
                  <a:cubicBezTo>
                    <a:pt x="7384" y="4953"/>
                    <a:pt x="7390" y="4946"/>
                    <a:pt x="7396" y="4940"/>
                  </a:cubicBezTo>
                  <a:cubicBezTo>
                    <a:pt x="7403" y="4934"/>
                    <a:pt x="7410" y="4928"/>
                    <a:pt x="7418" y="4922"/>
                  </a:cubicBezTo>
                  <a:cubicBezTo>
                    <a:pt x="7426" y="4916"/>
                    <a:pt x="7435" y="4910"/>
                    <a:pt x="7446" y="4904"/>
                  </a:cubicBezTo>
                  <a:lnTo>
                    <a:pt x="7423" y="4867"/>
                  </a:lnTo>
                  <a:cubicBezTo>
                    <a:pt x="7379" y="4892"/>
                    <a:pt x="7347" y="4925"/>
                    <a:pt x="7327" y="4966"/>
                  </a:cubicBezTo>
                  <a:cubicBezTo>
                    <a:pt x="7318" y="4985"/>
                    <a:pt x="7312" y="5004"/>
                    <a:pt x="7310" y="5022"/>
                  </a:cubicBezTo>
                  <a:cubicBezTo>
                    <a:pt x="7308" y="5040"/>
                    <a:pt x="7309" y="5057"/>
                    <a:pt x="7313" y="5073"/>
                  </a:cubicBezTo>
                  <a:cubicBezTo>
                    <a:pt x="7318" y="5089"/>
                    <a:pt x="7325" y="5103"/>
                    <a:pt x="7336" y="5116"/>
                  </a:cubicBezTo>
                  <a:cubicBezTo>
                    <a:pt x="7347" y="5129"/>
                    <a:pt x="7360" y="5140"/>
                    <a:pt x="7377" y="5148"/>
                  </a:cubicBezTo>
                  <a:cubicBezTo>
                    <a:pt x="7402" y="5160"/>
                    <a:pt x="7427" y="5162"/>
                    <a:pt x="7453" y="5155"/>
                  </a:cubicBezTo>
                  <a:cubicBezTo>
                    <a:pt x="7465" y="5151"/>
                    <a:pt x="7476" y="5145"/>
                    <a:pt x="7486" y="5137"/>
                  </a:cubicBezTo>
                  <a:cubicBezTo>
                    <a:pt x="7496" y="5129"/>
                    <a:pt x="7508" y="5118"/>
                    <a:pt x="7522" y="5102"/>
                  </a:cubicBezTo>
                  <a:lnTo>
                    <a:pt x="7553" y="5069"/>
                  </a:lnTo>
                  <a:cubicBezTo>
                    <a:pt x="7590" y="5029"/>
                    <a:pt x="7626" y="5018"/>
                    <a:pt x="7661" y="5035"/>
                  </a:cubicBezTo>
                  <a:cubicBezTo>
                    <a:pt x="7684" y="5046"/>
                    <a:pt x="7698" y="5065"/>
                    <a:pt x="7703" y="5090"/>
                  </a:cubicBezTo>
                  <a:cubicBezTo>
                    <a:pt x="7705" y="5102"/>
                    <a:pt x="7705" y="5113"/>
                    <a:pt x="7703" y="5123"/>
                  </a:cubicBezTo>
                  <a:cubicBezTo>
                    <a:pt x="7701" y="5133"/>
                    <a:pt x="7697" y="5146"/>
                    <a:pt x="7689" y="5161"/>
                  </a:cubicBezTo>
                  <a:cubicBezTo>
                    <a:pt x="7680" y="5180"/>
                    <a:pt x="7668" y="5197"/>
                    <a:pt x="7654" y="5212"/>
                  </a:cubicBezTo>
                  <a:cubicBezTo>
                    <a:pt x="7641" y="5226"/>
                    <a:pt x="7624" y="5238"/>
                    <a:pt x="7604" y="5249"/>
                  </a:cubicBezTo>
                  <a:lnTo>
                    <a:pt x="7630" y="5287"/>
                  </a:lnTo>
                  <a:cubicBezTo>
                    <a:pt x="7652" y="5274"/>
                    <a:pt x="7671" y="5258"/>
                    <a:pt x="7687" y="5241"/>
                  </a:cubicBezTo>
                  <a:cubicBezTo>
                    <a:pt x="7702" y="5223"/>
                    <a:pt x="7716" y="5203"/>
                    <a:pt x="7727" y="5179"/>
                  </a:cubicBezTo>
                  <a:cubicBezTo>
                    <a:pt x="7736" y="5161"/>
                    <a:pt x="7742" y="5144"/>
                    <a:pt x="7745" y="5129"/>
                  </a:cubicBezTo>
                  <a:cubicBezTo>
                    <a:pt x="7748" y="5113"/>
                    <a:pt x="7749" y="5097"/>
                    <a:pt x="7747" y="5080"/>
                  </a:cubicBezTo>
                  <a:cubicBezTo>
                    <a:pt x="7744" y="5057"/>
                    <a:pt x="7737" y="5037"/>
                    <a:pt x="7725" y="5019"/>
                  </a:cubicBezTo>
                  <a:cubicBezTo>
                    <a:pt x="7713" y="5002"/>
                    <a:pt x="7698" y="4988"/>
                    <a:pt x="7679" y="4979"/>
                  </a:cubicBezTo>
                  <a:cubicBezTo>
                    <a:pt x="7667" y="4973"/>
                    <a:pt x="7654" y="4970"/>
                    <a:pt x="7639" y="4968"/>
                  </a:cubicBezTo>
                  <a:close/>
                  <a:moveTo>
                    <a:pt x="7556" y="4521"/>
                  </a:moveTo>
                  <a:lnTo>
                    <a:pt x="7429" y="4780"/>
                  </a:lnTo>
                  <a:lnTo>
                    <a:pt x="7468" y="4799"/>
                  </a:lnTo>
                  <a:lnTo>
                    <a:pt x="7520" y="4695"/>
                  </a:lnTo>
                  <a:lnTo>
                    <a:pt x="7872" y="4868"/>
                  </a:lnTo>
                  <a:lnTo>
                    <a:pt x="7894" y="4823"/>
                  </a:lnTo>
                  <a:lnTo>
                    <a:pt x="7542" y="4650"/>
                  </a:lnTo>
                  <a:lnTo>
                    <a:pt x="7594" y="4544"/>
                  </a:lnTo>
                  <a:lnTo>
                    <a:pt x="7556" y="4521"/>
                  </a:lnTo>
                  <a:close/>
                  <a:moveTo>
                    <a:pt x="8088" y="4427"/>
                  </a:moveTo>
                  <a:lnTo>
                    <a:pt x="8048" y="4407"/>
                  </a:lnTo>
                  <a:lnTo>
                    <a:pt x="7963" y="4579"/>
                  </a:lnTo>
                  <a:lnTo>
                    <a:pt x="7820" y="4509"/>
                  </a:lnTo>
                  <a:lnTo>
                    <a:pt x="7886" y="4375"/>
                  </a:lnTo>
                  <a:lnTo>
                    <a:pt x="7846" y="4355"/>
                  </a:lnTo>
                  <a:lnTo>
                    <a:pt x="7780" y="4489"/>
                  </a:lnTo>
                  <a:lnTo>
                    <a:pt x="7652" y="4426"/>
                  </a:lnTo>
                  <a:lnTo>
                    <a:pt x="7730" y="4266"/>
                  </a:lnTo>
                  <a:lnTo>
                    <a:pt x="7695" y="4241"/>
                  </a:lnTo>
                  <a:lnTo>
                    <a:pt x="7590" y="4454"/>
                  </a:lnTo>
                  <a:lnTo>
                    <a:pt x="7980" y="4647"/>
                  </a:lnTo>
                  <a:lnTo>
                    <a:pt x="8088" y="4427"/>
                  </a:lnTo>
                  <a:close/>
                  <a:moveTo>
                    <a:pt x="8251" y="4096"/>
                  </a:moveTo>
                  <a:lnTo>
                    <a:pt x="8215" y="4101"/>
                  </a:lnTo>
                  <a:cubicBezTo>
                    <a:pt x="8198" y="4103"/>
                    <a:pt x="8181" y="4106"/>
                    <a:pt x="8162" y="4108"/>
                  </a:cubicBezTo>
                  <a:cubicBezTo>
                    <a:pt x="8143" y="4111"/>
                    <a:pt x="8126" y="4113"/>
                    <a:pt x="8109" y="4115"/>
                  </a:cubicBezTo>
                  <a:cubicBezTo>
                    <a:pt x="8093" y="4118"/>
                    <a:pt x="8081" y="4120"/>
                    <a:pt x="8074" y="4121"/>
                  </a:cubicBezTo>
                  <a:cubicBezTo>
                    <a:pt x="8064" y="4123"/>
                    <a:pt x="8053" y="4125"/>
                    <a:pt x="8042" y="4128"/>
                  </a:cubicBezTo>
                  <a:cubicBezTo>
                    <a:pt x="8030" y="4131"/>
                    <a:pt x="8019" y="4135"/>
                    <a:pt x="8011" y="4139"/>
                  </a:cubicBezTo>
                  <a:lnTo>
                    <a:pt x="8014" y="4133"/>
                  </a:lnTo>
                  <a:cubicBezTo>
                    <a:pt x="8021" y="4117"/>
                    <a:pt x="8026" y="4102"/>
                    <a:pt x="8027" y="4087"/>
                  </a:cubicBezTo>
                  <a:cubicBezTo>
                    <a:pt x="8028" y="4071"/>
                    <a:pt x="8026" y="4057"/>
                    <a:pt x="8021" y="4043"/>
                  </a:cubicBezTo>
                  <a:cubicBezTo>
                    <a:pt x="8017" y="4030"/>
                    <a:pt x="8009" y="4017"/>
                    <a:pt x="7998" y="4005"/>
                  </a:cubicBezTo>
                  <a:cubicBezTo>
                    <a:pt x="7987" y="3994"/>
                    <a:pt x="7974" y="3984"/>
                    <a:pt x="7958" y="3976"/>
                  </a:cubicBezTo>
                  <a:cubicBezTo>
                    <a:pt x="7947" y="3971"/>
                    <a:pt x="7937" y="3968"/>
                    <a:pt x="7928" y="3966"/>
                  </a:cubicBezTo>
                  <a:cubicBezTo>
                    <a:pt x="7918" y="3965"/>
                    <a:pt x="7909" y="3964"/>
                    <a:pt x="7900" y="3964"/>
                  </a:cubicBezTo>
                  <a:cubicBezTo>
                    <a:pt x="7891" y="3964"/>
                    <a:pt x="7883" y="3965"/>
                    <a:pt x="7876" y="3967"/>
                  </a:cubicBezTo>
                  <a:cubicBezTo>
                    <a:pt x="7869" y="3970"/>
                    <a:pt x="7862" y="3972"/>
                    <a:pt x="7857" y="3975"/>
                  </a:cubicBezTo>
                  <a:cubicBezTo>
                    <a:pt x="7851" y="3978"/>
                    <a:pt x="7845" y="3981"/>
                    <a:pt x="7839" y="3985"/>
                  </a:cubicBezTo>
                  <a:cubicBezTo>
                    <a:pt x="7833" y="3990"/>
                    <a:pt x="7827" y="3995"/>
                    <a:pt x="7821" y="4002"/>
                  </a:cubicBezTo>
                  <a:cubicBezTo>
                    <a:pt x="7814" y="4009"/>
                    <a:pt x="7808" y="4017"/>
                    <a:pt x="7802" y="4027"/>
                  </a:cubicBezTo>
                  <a:cubicBezTo>
                    <a:pt x="7796" y="4036"/>
                    <a:pt x="7790" y="4048"/>
                    <a:pt x="7783" y="4061"/>
                  </a:cubicBezTo>
                  <a:lnTo>
                    <a:pt x="7738" y="4152"/>
                  </a:lnTo>
                  <a:lnTo>
                    <a:pt x="8129" y="4345"/>
                  </a:lnTo>
                  <a:lnTo>
                    <a:pt x="8151" y="4299"/>
                  </a:lnTo>
                  <a:lnTo>
                    <a:pt x="7975" y="4212"/>
                  </a:lnTo>
                  <a:cubicBezTo>
                    <a:pt x="7980" y="4202"/>
                    <a:pt x="7986" y="4195"/>
                    <a:pt x="7992" y="4191"/>
                  </a:cubicBezTo>
                  <a:cubicBezTo>
                    <a:pt x="7998" y="4186"/>
                    <a:pt x="8008" y="4183"/>
                    <a:pt x="8022" y="4180"/>
                  </a:cubicBezTo>
                  <a:cubicBezTo>
                    <a:pt x="8045" y="4175"/>
                    <a:pt x="8067" y="4171"/>
                    <a:pt x="8088" y="4168"/>
                  </a:cubicBezTo>
                  <a:cubicBezTo>
                    <a:pt x="8108" y="4164"/>
                    <a:pt x="8127" y="4162"/>
                    <a:pt x="8145" y="4159"/>
                  </a:cubicBezTo>
                  <a:cubicBezTo>
                    <a:pt x="8162" y="4157"/>
                    <a:pt x="8177" y="4156"/>
                    <a:pt x="8191" y="4155"/>
                  </a:cubicBezTo>
                  <a:cubicBezTo>
                    <a:pt x="8204" y="4155"/>
                    <a:pt x="8214" y="4155"/>
                    <a:pt x="8222" y="4155"/>
                  </a:cubicBezTo>
                  <a:lnTo>
                    <a:pt x="8251" y="4096"/>
                  </a:lnTo>
                  <a:close/>
                  <a:moveTo>
                    <a:pt x="7965" y="4047"/>
                  </a:moveTo>
                  <a:cubicBezTo>
                    <a:pt x="7973" y="4056"/>
                    <a:pt x="7979" y="4065"/>
                    <a:pt x="7982" y="4074"/>
                  </a:cubicBezTo>
                  <a:cubicBezTo>
                    <a:pt x="7985" y="4085"/>
                    <a:pt x="7985" y="4097"/>
                    <a:pt x="7983" y="4109"/>
                  </a:cubicBezTo>
                  <a:cubicBezTo>
                    <a:pt x="7981" y="4122"/>
                    <a:pt x="7976" y="4137"/>
                    <a:pt x="7967" y="4154"/>
                  </a:cubicBezTo>
                  <a:lnTo>
                    <a:pt x="7946" y="4198"/>
                  </a:lnTo>
                  <a:lnTo>
                    <a:pt x="7800" y="4126"/>
                  </a:lnTo>
                  <a:lnTo>
                    <a:pt x="7823" y="4079"/>
                  </a:lnTo>
                  <a:cubicBezTo>
                    <a:pt x="7828" y="4069"/>
                    <a:pt x="7833" y="4060"/>
                    <a:pt x="7838" y="4053"/>
                  </a:cubicBezTo>
                  <a:cubicBezTo>
                    <a:pt x="7844" y="4046"/>
                    <a:pt x="7849" y="4039"/>
                    <a:pt x="7855" y="4034"/>
                  </a:cubicBezTo>
                  <a:cubicBezTo>
                    <a:pt x="7865" y="4025"/>
                    <a:pt x="7877" y="4020"/>
                    <a:pt x="7892" y="4018"/>
                  </a:cubicBezTo>
                  <a:cubicBezTo>
                    <a:pt x="7906" y="4017"/>
                    <a:pt x="7920" y="4019"/>
                    <a:pt x="7933" y="4025"/>
                  </a:cubicBezTo>
                  <a:cubicBezTo>
                    <a:pt x="7946" y="4032"/>
                    <a:pt x="7957" y="4039"/>
                    <a:pt x="7965" y="4047"/>
                  </a:cubicBezTo>
                  <a:close/>
                  <a:moveTo>
                    <a:pt x="8463" y="3885"/>
                  </a:moveTo>
                  <a:lnTo>
                    <a:pt x="7914" y="3615"/>
                  </a:lnTo>
                  <a:lnTo>
                    <a:pt x="7895" y="3652"/>
                  </a:lnTo>
                  <a:lnTo>
                    <a:pt x="8445" y="3922"/>
                  </a:lnTo>
                  <a:lnTo>
                    <a:pt x="8463" y="3885"/>
                  </a:lnTo>
                  <a:close/>
                  <a:moveTo>
                    <a:pt x="8238" y="3137"/>
                  </a:moveTo>
                  <a:lnTo>
                    <a:pt x="8215" y="3183"/>
                  </a:lnTo>
                  <a:lnTo>
                    <a:pt x="8487" y="3317"/>
                  </a:lnTo>
                  <a:cubicBezTo>
                    <a:pt x="8501" y="3324"/>
                    <a:pt x="8512" y="3330"/>
                    <a:pt x="8520" y="3336"/>
                  </a:cubicBezTo>
                  <a:cubicBezTo>
                    <a:pt x="8528" y="3343"/>
                    <a:pt x="8535" y="3351"/>
                    <a:pt x="8541" y="3362"/>
                  </a:cubicBezTo>
                  <a:cubicBezTo>
                    <a:pt x="8546" y="3372"/>
                    <a:pt x="8548" y="3384"/>
                    <a:pt x="8546" y="3398"/>
                  </a:cubicBezTo>
                  <a:cubicBezTo>
                    <a:pt x="8544" y="3412"/>
                    <a:pt x="8540" y="3427"/>
                    <a:pt x="8532" y="3443"/>
                  </a:cubicBezTo>
                  <a:cubicBezTo>
                    <a:pt x="8526" y="3455"/>
                    <a:pt x="8519" y="3465"/>
                    <a:pt x="8513" y="3473"/>
                  </a:cubicBezTo>
                  <a:cubicBezTo>
                    <a:pt x="8506" y="3480"/>
                    <a:pt x="8500" y="3486"/>
                    <a:pt x="8493" y="3490"/>
                  </a:cubicBezTo>
                  <a:cubicBezTo>
                    <a:pt x="8486" y="3495"/>
                    <a:pt x="8479" y="3497"/>
                    <a:pt x="8473" y="3499"/>
                  </a:cubicBezTo>
                  <a:cubicBezTo>
                    <a:pt x="8467" y="3500"/>
                    <a:pt x="8461" y="3501"/>
                    <a:pt x="8456" y="3500"/>
                  </a:cubicBezTo>
                  <a:cubicBezTo>
                    <a:pt x="8449" y="3500"/>
                    <a:pt x="8439" y="3498"/>
                    <a:pt x="8428" y="3493"/>
                  </a:cubicBezTo>
                  <a:cubicBezTo>
                    <a:pt x="8417" y="3489"/>
                    <a:pt x="8406" y="3484"/>
                    <a:pt x="8396" y="3480"/>
                  </a:cubicBezTo>
                  <a:lnTo>
                    <a:pt x="8133" y="3350"/>
                  </a:lnTo>
                  <a:lnTo>
                    <a:pt x="8110" y="3396"/>
                  </a:lnTo>
                  <a:lnTo>
                    <a:pt x="8390" y="3534"/>
                  </a:lnTo>
                  <a:cubicBezTo>
                    <a:pt x="8399" y="3538"/>
                    <a:pt x="8409" y="3543"/>
                    <a:pt x="8421" y="3547"/>
                  </a:cubicBezTo>
                  <a:cubicBezTo>
                    <a:pt x="8433" y="3551"/>
                    <a:pt x="8445" y="3553"/>
                    <a:pt x="8457" y="3553"/>
                  </a:cubicBezTo>
                  <a:cubicBezTo>
                    <a:pt x="8482" y="3552"/>
                    <a:pt x="8503" y="3544"/>
                    <a:pt x="8521" y="3531"/>
                  </a:cubicBezTo>
                  <a:cubicBezTo>
                    <a:pt x="8539" y="3517"/>
                    <a:pt x="8555" y="3495"/>
                    <a:pt x="8570" y="3465"/>
                  </a:cubicBezTo>
                  <a:cubicBezTo>
                    <a:pt x="8582" y="3441"/>
                    <a:pt x="8590" y="3420"/>
                    <a:pt x="8593" y="3401"/>
                  </a:cubicBezTo>
                  <a:cubicBezTo>
                    <a:pt x="8596" y="3382"/>
                    <a:pt x="8595" y="3365"/>
                    <a:pt x="8591" y="3347"/>
                  </a:cubicBezTo>
                  <a:cubicBezTo>
                    <a:pt x="8587" y="3331"/>
                    <a:pt x="8579" y="3317"/>
                    <a:pt x="8568" y="3307"/>
                  </a:cubicBezTo>
                  <a:cubicBezTo>
                    <a:pt x="8557" y="3296"/>
                    <a:pt x="8539" y="3285"/>
                    <a:pt x="8516" y="3274"/>
                  </a:cubicBezTo>
                  <a:lnTo>
                    <a:pt x="8238" y="3137"/>
                  </a:lnTo>
                  <a:close/>
                  <a:moveTo>
                    <a:pt x="8812" y="2957"/>
                  </a:moveTo>
                  <a:lnTo>
                    <a:pt x="8421" y="2764"/>
                  </a:lnTo>
                  <a:lnTo>
                    <a:pt x="8398" y="2811"/>
                  </a:lnTo>
                  <a:lnTo>
                    <a:pt x="8612" y="2913"/>
                  </a:lnTo>
                  <a:cubicBezTo>
                    <a:pt x="8626" y="2920"/>
                    <a:pt x="8640" y="2927"/>
                    <a:pt x="8654" y="2933"/>
                  </a:cubicBezTo>
                  <a:cubicBezTo>
                    <a:pt x="8669" y="2940"/>
                    <a:pt x="8682" y="2945"/>
                    <a:pt x="8693" y="2950"/>
                  </a:cubicBezTo>
                  <a:cubicBezTo>
                    <a:pt x="8705" y="2955"/>
                    <a:pt x="8714" y="2959"/>
                    <a:pt x="8721" y="2962"/>
                  </a:cubicBezTo>
                  <a:cubicBezTo>
                    <a:pt x="8729" y="2965"/>
                    <a:pt x="8733" y="2967"/>
                    <a:pt x="8733" y="2967"/>
                  </a:cubicBezTo>
                  <a:cubicBezTo>
                    <a:pt x="8732" y="2967"/>
                    <a:pt x="8728" y="2966"/>
                    <a:pt x="8722" y="2966"/>
                  </a:cubicBezTo>
                  <a:cubicBezTo>
                    <a:pt x="8716" y="2965"/>
                    <a:pt x="8708" y="2965"/>
                    <a:pt x="8699" y="2965"/>
                  </a:cubicBezTo>
                  <a:cubicBezTo>
                    <a:pt x="8690" y="2964"/>
                    <a:pt x="8680" y="2964"/>
                    <a:pt x="8668" y="2963"/>
                  </a:cubicBezTo>
                  <a:cubicBezTo>
                    <a:pt x="8656" y="2963"/>
                    <a:pt x="8645" y="2963"/>
                    <a:pt x="8633" y="2963"/>
                  </a:cubicBezTo>
                  <a:lnTo>
                    <a:pt x="8320" y="2970"/>
                  </a:lnTo>
                  <a:lnTo>
                    <a:pt x="8293" y="3024"/>
                  </a:lnTo>
                  <a:lnTo>
                    <a:pt x="8684" y="3217"/>
                  </a:lnTo>
                  <a:lnTo>
                    <a:pt x="8708" y="3168"/>
                  </a:lnTo>
                  <a:lnTo>
                    <a:pt x="8480" y="3059"/>
                  </a:lnTo>
                  <a:cubicBezTo>
                    <a:pt x="8469" y="3053"/>
                    <a:pt x="8457" y="3048"/>
                    <a:pt x="8445" y="3043"/>
                  </a:cubicBezTo>
                  <a:cubicBezTo>
                    <a:pt x="8434" y="3038"/>
                    <a:pt x="8423" y="3033"/>
                    <a:pt x="8413" y="3029"/>
                  </a:cubicBezTo>
                  <a:cubicBezTo>
                    <a:pt x="8403" y="3025"/>
                    <a:pt x="8394" y="3021"/>
                    <a:pt x="8387" y="3018"/>
                  </a:cubicBezTo>
                  <a:cubicBezTo>
                    <a:pt x="8380" y="3015"/>
                    <a:pt x="8375" y="3013"/>
                    <a:pt x="8371" y="3012"/>
                  </a:cubicBezTo>
                  <a:cubicBezTo>
                    <a:pt x="8375" y="3012"/>
                    <a:pt x="8381" y="3013"/>
                    <a:pt x="8389" y="3013"/>
                  </a:cubicBezTo>
                  <a:cubicBezTo>
                    <a:pt x="8396" y="3013"/>
                    <a:pt x="8405" y="3014"/>
                    <a:pt x="8415" y="3014"/>
                  </a:cubicBezTo>
                  <a:cubicBezTo>
                    <a:pt x="8425" y="3014"/>
                    <a:pt x="8436" y="3014"/>
                    <a:pt x="8448" y="3014"/>
                  </a:cubicBezTo>
                  <a:cubicBezTo>
                    <a:pt x="8461" y="3014"/>
                    <a:pt x="8473" y="3014"/>
                    <a:pt x="8487" y="3013"/>
                  </a:cubicBezTo>
                  <a:lnTo>
                    <a:pt x="8788" y="3006"/>
                  </a:lnTo>
                  <a:lnTo>
                    <a:pt x="8812" y="2957"/>
                  </a:lnTo>
                  <a:close/>
                  <a:moveTo>
                    <a:pt x="8891" y="2797"/>
                  </a:moveTo>
                  <a:lnTo>
                    <a:pt x="8500" y="2604"/>
                  </a:lnTo>
                  <a:lnTo>
                    <a:pt x="8477" y="2650"/>
                  </a:lnTo>
                  <a:lnTo>
                    <a:pt x="8868" y="2842"/>
                  </a:lnTo>
                  <a:lnTo>
                    <a:pt x="8891" y="2797"/>
                  </a:lnTo>
                  <a:close/>
                  <a:moveTo>
                    <a:pt x="2039" y="18075"/>
                  </a:moveTo>
                  <a:cubicBezTo>
                    <a:pt x="2025" y="18073"/>
                    <a:pt x="2011" y="18074"/>
                    <a:pt x="1998" y="18078"/>
                  </a:cubicBezTo>
                  <a:cubicBezTo>
                    <a:pt x="1985" y="18081"/>
                    <a:pt x="1973" y="18087"/>
                    <a:pt x="1962" y="18094"/>
                  </a:cubicBezTo>
                  <a:cubicBezTo>
                    <a:pt x="1951" y="18101"/>
                    <a:pt x="1938" y="18112"/>
                    <a:pt x="1925" y="18127"/>
                  </a:cubicBezTo>
                  <a:lnTo>
                    <a:pt x="1888" y="18165"/>
                  </a:lnTo>
                  <a:cubicBezTo>
                    <a:pt x="1869" y="18185"/>
                    <a:pt x="1852" y="18197"/>
                    <a:pt x="1838" y="18203"/>
                  </a:cubicBezTo>
                  <a:cubicBezTo>
                    <a:pt x="1824" y="18208"/>
                    <a:pt x="1808" y="18207"/>
                    <a:pt x="1792" y="18199"/>
                  </a:cubicBezTo>
                  <a:cubicBezTo>
                    <a:pt x="1772" y="18189"/>
                    <a:pt x="1760" y="18174"/>
                    <a:pt x="1755" y="18155"/>
                  </a:cubicBezTo>
                  <a:cubicBezTo>
                    <a:pt x="1750" y="18136"/>
                    <a:pt x="1754" y="18114"/>
                    <a:pt x="1766" y="18089"/>
                  </a:cubicBezTo>
                  <a:cubicBezTo>
                    <a:pt x="1770" y="18081"/>
                    <a:pt x="1775" y="18073"/>
                    <a:pt x="1780" y="18066"/>
                  </a:cubicBezTo>
                  <a:cubicBezTo>
                    <a:pt x="1784" y="18060"/>
                    <a:pt x="1790" y="18053"/>
                    <a:pt x="1796" y="18047"/>
                  </a:cubicBezTo>
                  <a:cubicBezTo>
                    <a:pt x="1803" y="18041"/>
                    <a:pt x="1810" y="18035"/>
                    <a:pt x="1818" y="18029"/>
                  </a:cubicBezTo>
                  <a:cubicBezTo>
                    <a:pt x="1826" y="18023"/>
                    <a:pt x="1836" y="18017"/>
                    <a:pt x="1846" y="18010"/>
                  </a:cubicBezTo>
                  <a:lnTo>
                    <a:pt x="1823" y="17973"/>
                  </a:lnTo>
                  <a:cubicBezTo>
                    <a:pt x="1779" y="17998"/>
                    <a:pt x="1747" y="18031"/>
                    <a:pt x="1727" y="18073"/>
                  </a:cubicBezTo>
                  <a:cubicBezTo>
                    <a:pt x="1718" y="18092"/>
                    <a:pt x="1712" y="18110"/>
                    <a:pt x="1710" y="18129"/>
                  </a:cubicBezTo>
                  <a:cubicBezTo>
                    <a:pt x="1708" y="18147"/>
                    <a:pt x="1709" y="18164"/>
                    <a:pt x="1713" y="18180"/>
                  </a:cubicBezTo>
                  <a:cubicBezTo>
                    <a:pt x="1718" y="18196"/>
                    <a:pt x="1725" y="18210"/>
                    <a:pt x="1736" y="18223"/>
                  </a:cubicBezTo>
                  <a:cubicBezTo>
                    <a:pt x="1747" y="18235"/>
                    <a:pt x="1760" y="18246"/>
                    <a:pt x="1776" y="18254"/>
                  </a:cubicBezTo>
                  <a:lnTo>
                    <a:pt x="1870" y="18254"/>
                  </a:lnTo>
                  <a:cubicBezTo>
                    <a:pt x="1876" y="18251"/>
                    <a:pt x="1881" y="18248"/>
                    <a:pt x="1886" y="18244"/>
                  </a:cubicBezTo>
                  <a:cubicBezTo>
                    <a:pt x="1896" y="18236"/>
                    <a:pt x="1908" y="18224"/>
                    <a:pt x="1922" y="18209"/>
                  </a:cubicBezTo>
                  <a:lnTo>
                    <a:pt x="1953" y="18175"/>
                  </a:lnTo>
                  <a:cubicBezTo>
                    <a:pt x="1990" y="18136"/>
                    <a:pt x="2026" y="18124"/>
                    <a:pt x="2061" y="18141"/>
                  </a:cubicBezTo>
                  <a:cubicBezTo>
                    <a:pt x="2084" y="18153"/>
                    <a:pt x="2098" y="18171"/>
                    <a:pt x="2103" y="18197"/>
                  </a:cubicBezTo>
                  <a:cubicBezTo>
                    <a:pt x="2105" y="18208"/>
                    <a:pt x="2105" y="18219"/>
                    <a:pt x="2103" y="18229"/>
                  </a:cubicBezTo>
                  <a:cubicBezTo>
                    <a:pt x="2102" y="18237"/>
                    <a:pt x="2099" y="18245"/>
                    <a:pt x="2095" y="18254"/>
                  </a:cubicBezTo>
                  <a:lnTo>
                    <a:pt x="2141" y="18254"/>
                  </a:lnTo>
                  <a:cubicBezTo>
                    <a:pt x="2143" y="18248"/>
                    <a:pt x="2144" y="18241"/>
                    <a:pt x="2145" y="18235"/>
                  </a:cubicBezTo>
                  <a:cubicBezTo>
                    <a:pt x="2148" y="18220"/>
                    <a:pt x="2149" y="18203"/>
                    <a:pt x="2147" y="18186"/>
                  </a:cubicBezTo>
                  <a:cubicBezTo>
                    <a:pt x="2144" y="18164"/>
                    <a:pt x="2137" y="18143"/>
                    <a:pt x="2125" y="18126"/>
                  </a:cubicBezTo>
                  <a:cubicBezTo>
                    <a:pt x="2113" y="18108"/>
                    <a:pt x="2098" y="18095"/>
                    <a:pt x="2079" y="18086"/>
                  </a:cubicBezTo>
                  <a:cubicBezTo>
                    <a:pt x="2067" y="18080"/>
                    <a:pt x="2054" y="18076"/>
                    <a:pt x="2039" y="18075"/>
                  </a:cubicBezTo>
                  <a:close/>
                  <a:moveTo>
                    <a:pt x="9002" y="4138"/>
                  </a:moveTo>
                  <a:lnTo>
                    <a:pt x="9002" y="4082"/>
                  </a:lnTo>
                  <a:lnTo>
                    <a:pt x="8735" y="3951"/>
                  </a:lnTo>
                  <a:lnTo>
                    <a:pt x="8787" y="3845"/>
                  </a:lnTo>
                  <a:lnTo>
                    <a:pt x="8749" y="3823"/>
                  </a:lnTo>
                  <a:lnTo>
                    <a:pt x="8622" y="4082"/>
                  </a:lnTo>
                  <a:lnTo>
                    <a:pt x="8662" y="4101"/>
                  </a:lnTo>
                  <a:lnTo>
                    <a:pt x="8713" y="3996"/>
                  </a:lnTo>
                  <a:lnTo>
                    <a:pt x="9002" y="4138"/>
                  </a:lnTo>
                  <a:close/>
                  <a:moveTo>
                    <a:pt x="9002" y="3896"/>
                  </a:moveTo>
                  <a:lnTo>
                    <a:pt x="9002" y="3830"/>
                  </a:lnTo>
                  <a:lnTo>
                    <a:pt x="8863" y="3696"/>
                  </a:lnTo>
                  <a:lnTo>
                    <a:pt x="9002" y="3718"/>
                  </a:lnTo>
                  <a:lnTo>
                    <a:pt x="9002" y="3666"/>
                  </a:lnTo>
                  <a:lnTo>
                    <a:pt x="8838" y="3643"/>
                  </a:lnTo>
                  <a:lnTo>
                    <a:pt x="8808" y="3704"/>
                  </a:lnTo>
                  <a:lnTo>
                    <a:pt x="9002" y="3896"/>
                  </a:lnTo>
                  <a:close/>
                  <a:moveTo>
                    <a:pt x="9002" y="3432"/>
                  </a:moveTo>
                  <a:lnTo>
                    <a:pt x="9002" y="3310"/>
                  </a:lnTo>
                  <a:lnTo>
                    <a:pt x="8902" y="3513"/>
                  </a:lnTo>
                  <a:lnTo>
                    <a:pt x="8941" y="3532"/>
                  </a:lnTo>
                  <a:lnTo>
                    <a:pt x="8993" y="3427"/>
                  </a:lnTo>
                  <a:lnTo>
                    <a:pt x="9002" y="3432"/>
                  </a:lnTo>
                  <a:close/>
                  <a:moveTo>
                    <a:pt x="2257" y="18004"/>
                  </a:moveTo>
                  <a:lnTo>
                    <a:pt x="1866" y="17812"/>
                  </a:lnTo>
                  <a:lnTo>
                    <a:pt x="1844" y="17858"/>
                  </a:lnTo>
                  <a:lnTo>
                    <a:pt x="2234" y="18050"/>
                  </a:lnTo>
                  <a:lnTo>
                    <a:pt x="2257" y="18004"/>
                  </a:lnTo>
                  <a:close/>
                  <a:moveTo>
                    <a:pt x="2032" y="17475"/>
                  </a:moveTo>
                  <a:lnTo>
                    <a:pt x="1905" y="17734"/>
                  </a:lnTo>
                  <a:lnTo>
                    <a:pt x="1944" y="17753"/>
                  </a:lnTo>
                  <a:lnTo>
                    <a:pt x="1995" y="17648"/>
                  </a:lnTo>
                  <a:lnTo>
                    <a:pt x="2347" y="17821"/>
                  </a:lnTo>
                  <a:lnTo>
                    <a:pt x="2369" y="17776"/>
                  </a:lnTo>
                  <a:lnTo>
                    <a:pt x="2018" y="17603"/>
                  </a:lnTo>
                  <a:lnTo>
                    <a:pt x="2070" y="17497"/>
                  </a:lnTo>
                  <a:lnTo>
                    <a:pt x="2032" y="17475"/>
                  </a:lnTo>
                  <a:close/>
                  <a:moveTo>
                    <a:pt x="2199" y="17135"/>
                  </a:moveTo>
                  <a:lnTo>
                    <a:pt x="2173" y="17188"/>
                  </a:lnTo>
                  <a:lnTo>
                    <a:pt x="2285" y="17337"/>
                  </a:lnTo>
                  <a:cubicBezTo>
                    <a:pt x="2292" y="17347"/>
                    <a:pt x="2299" y="17356"/>
                    <a:pt x="2306" y="17364"/>
                  </a:cubicBezTo>
                  <a:cubicBezTo>
                    <a:pt x="2313" y="17373"/>
                    <a:pt x="2317" y="17378"/>
                    <a:pt x="2319" y="17379"/>
                  </a:cubicBezTo>
                  <a:cubicBezTo>
                    <a:pt x="2309" y="17379"/>
                    <a:pt x="2301" y="17379"/>
                    <a:pt x="2292" y="17378"/>
                  </a:cubicBezTo>
                  <a:cubicBezTo>
                    <a:pt x="2284" y="17378"/>
                    <a:pt x="2275" y="17378"/>
                    <a:pt x="2265" y="17378"/>
                  </a:cubicBezTo>
                  <a:lnTo>
                    <a:pt x="2079" y="17378"/>
                  </a:lnTo>
                  <a:lnTo>
                    <a:pt x="2051" y="17436"/>
                  </a:lnTo>
                  <a:lnTo>
                    <a:pt x="2349" y="17426"/>
                  </a:lnTo>
                  <a:lnTo>
                    <a:pt x="2504" y="17502"/>
                  </a:lnTo>
                  <a:lnTo>
                    <a:pt x="2528" y="17454"/>
                  </a:lnTo>
                  <a:lnTo>
                    <a:pt x="2376" y="17379"/>
                  </a:lnTo>
                  <a:lnTo>
                    <a:pt x="2199" y="17135"/>
                  </a:lnTo>
                  <a:close/>
                  <a:moveTo>
                    <a:pt x="2559" y="16706"/>
                  </a:moveTo>
                  <a:cubicBezTo>
                    <a:pt x="2532" y="16700"/>
                    <a:pt x="2507" y="16698"/>
                    <a:pt x="2483" y="16702"/>
                  </a:cubicBezTo>
                  <a:cubicBezTo>
                    <a:pt x="2474" y="16703"/>
                    <a:pt x="2464" y="16705"/>
                    <a:pt x="2453" y="16709"/>
                  </a:cubicBezTo>
                  <a:cubicBezTo>
                    <a:pt x="2442" y="16712"/>
                    <a:pt x="2430" y="16717"/>
                    <a:pt x="2419" y="16724"/>
                  </a:cubicBezTo>
                  <a:cubicBezTo>
                    <a:pt x="2408" y="16731"/>
                    <a:pt x="2397" y="16740"/>
                    <a:pt x="2387" y="16751"/>
                  </a:cubicBezTo>
                  <a:cubicBezTo>
                    <a:pt x="2377" y="16762"/>
                    <a:pt x="2367" y="16776"/>
                    <a:pt x="2359" y="16793"/>
                  </a:cubicBezTo>
                  <a:cubicBezTo>
                    <a:pt x="2347" y="16817"/>
                    <a:pt x="2341" y="16841"/>
                    <a:pt x="2341" y="16865"/>
                  </a:cubicBezTo>
                  <a:cubicBezTo>
                    <a:pt x="2341" y="16889"/>
                    <a:pt x="2346" y="16912"/>
                    <a:pt x="2356" y="16934"/>
                  </a:cubicBezTo>
                  <a:cubicBezTo>
                    <a:pt x="2367" y="16956"/>
                    <a:pt x="2383" y="16976"/>
                    <a:pt x="2404" y="16996"/>
                  </a:cubicBezTo>
                  <a:cubicBezTo>
                    <a:pt x="2425" y="17015"/>
                    <a:pt x="2452" y="17032"/>
                    <a:pt x="2483" y="17048"/>
                  </a:cubicBezTo>
                  <a:cubicBezTo>
                    <a:pt x="2550" y="17081"/>
                    <a:pt x="2610" y="17091"/>
                    <a:pt x="2661" y="17077"/>
                  </a:cubicBezTo>
                  <a:cubicBezTo>
                    <a:pt x="2682" y="17071"/>
                    <a:pt x="2702" y="17061"/>
                    <a:pt x="2720" y="17047"/>
                  </a:cubicBezTo>
                  <a:cubicBezTo>
                    <a:pt x="2738" y="17033"/>
                    <a:pt x="2753" y="17014"/>
                    <a:pt x="2765" y="16990"/>
                  </a:cubicBezTo>
                  <a:cubicBezTo>
                    <a:pt x="2775" y="16970"/>
                    <a:pt x="2781" y="16950"/>
                    <a:pt x="2783" y="16932"/>
                  </a:cubicBezTo>
                  <a:cubicBezTo>
                    <a:pt x="2785" y="16913"/>
                    <a:pt x="2782" y="16894"/>
                    <a:pt x="2776" y="16873"/>
                  </a:cubicBezTo>
                  <a:cubicBezTo>
                    <a:pt x="2768" y="16844"/>
                    <a:pt x="2753" y="16819"/>
                    <a:pt x="2732" y="16797"/>
                  </a:cubicBezTo>
                  <a:cubicBezTo>
                    <a:pt x="2712" y="16776"/>
                    <a:pt x="2683" y="16756"/>
                    <a:pt x="2645" y="16738"/>
                  </a:cubicBezTo>
                  <a:cubicBezTo>
                    <a:pt x="2614" y="16722"/>
                    <a:pt x="2585" y="16711"/>
                    <a:pt x="2559" y="16706"/>
                  </a:cubicBezTo>
                  <a:close/>
                  <a:moveTo>
                    <a:pt x="2668" y="16816"/>
                  </a:moveTo>
                  <a:cubicBezTo>
                    <a:pt x="2680" y="16823"/>
                    <a:pt x="2690" y="16830"/>
                    <a:pt x="2698" y="16837"/>
                  </a:cubicBezTo>
                  <a:cubicBezTo>
                    <a:pt x="2706" y="16844"/>
                    <a:pt x="2713" y="16851"/>
                    <a:pt x="2719" y="16858"/>
                  </a:cubicBezTo>
                  <a:cubicBezTo>
                    <a:pt x="2724" y="16866"/>
                    <a:pt x="2729" y="16873"/>
                    <a:pt x="2732" y="16881"/>
                  </a:cubicBezTo>
                  <a:cubicBezTo>
                    <a:pt x="2739" y="16895"/>
                    <a:pt x="2742" y="16910"/>
                    <a:pt x="2742" y="16924"/>
                  </a:cubicBezTo>
                  <a:cubicBezTo>
                    <a:pt x="2742" y="16939"/>
                    <a:pt x="2738" y="16954"/>
                    <a:pt x="2730" y="16970"/>
                  </a:cubicBezTo>
                  <a:cubicBezTo>
                    <a:pt x="2726" y="16978"/>
                    <a:pt x="2721" y="16986"/>
                    <a:pt x="2715" y="16993"/>
                  </a:cubicBezTo>
                  <a:cubicBezTo>
                    <a:pt x="2709" y="17001"/>
                    <a:pt x="2702" y="17007"/>
                    <a:pt x="2695" y="17013"/>
                  </a:cubicBezTo>
                  <a:cubicBezTo>
                    <a:pt x="2688" y="17018"/>
                    <a:pt x="2680" y="17023"/>
                    <a:pt x="2672" y="17027"/>
                  </a:cubicBezTo>
                  <a:cubicBezTo>
                    <a:pt x="2664" y="17030"/>
                    <a:pt x="2655" y="17032"/>
                    <a:pt x="2647" y="17033"/>
                  </a:cubicBezTo>
                  <a:cubicBezTo>
                    <a:pt x="2630" y="17034"/>
                    <a:pt x="2608" y="17031"/>
                    <a:pt x="2582" y="17024"/>
                  </a:cubicBezTo>
                  <a:cubicBezTo>
                    <a:pt x="2556" y="17016"/>
                    <a:pt x="2528" y="17006"/>
                    <a:pt x="2499" y="16991"/>
                  </a:cubicBezTo>
                  <a:cubicBezTo>
                    <a:pt x="2474" y="16979"/>
                    <a:pt x="2454" y="16967"/>
                    <a:pt x="2439" y="16955"/>
                  </a:cubicBezTo>
                  <a:cubicBezTo>
                    <a:pt x="2423" y="16944"/>
                    <a:pt x="2410" y="16931"/>
                    <a:pt x="2401" y="16918"/>
                  </a:cubicBezTo>
                  <a:cubicBezTo>
                    <a:pt x="2390" y="16904"/>
                    <a:pt x="2385" y="16887"/>
                    <a:pt x="2384" y="16868"/>
                  </a:cubicBezTo>
                  <a:cubicBezTo>
                    <a:pt x="2383" y="16849"/>
                    <a:pt x="2387" y="16830"/>
                    <a:pt x="2396" y="16812"/>
                  </a:cubicBezTo>
                  <a:cubicBezTo>
                    <a:pt x="2408" y="16789"/>
                    <a:pt x="2422" y="16773"/>
                    <a:pt x="2440" y="16764"/>
                  </a:cubicBezTo>
                  <a:cubicBezTo>
                    <a:pt x="2457" y="16755"/>
                    <a:pt x="2475" y="16751"/>
                    <a:pt x="2493" y="16751"/>
                  </a:cubicBezTo>
                  <a:cubicBezTo>
                    <a:pt x="2510" y="16751"/>
                    <a:pt x="2529" y="16755"/>
                    <a:pt x="2550" y="16762"/>
                  </a:cubicBezTo>
                  <a:cubicBezTo>
                    <a:pt x="2572" y="16769"/>
                    <a:pt x="2597" y="16779"/>
                    <a:pt x="2626" y="16793"/>
                  </a:cubicBezTo>
                  <a:cubicBezTo>
                    <a:pt x="2642" y="16801"/>
                    <a:pt x="2656" y="16809"/>
                    <a:pt x="2668" y="16816"/>
                  </a:cubicBezTo>
                  <a:close/>
                  <a:moveTo>
                    <a:pt x="2593" y="16335"/>
                  </a:moveTo>
                  <a:lnTo>
                    <a:pt x="2492" y="16540"/>
                  </a:lnTo>
                  <a:lnTo>
                    <a:pt x="2883" y="16733"/>
                  </a:lnTo>
                  <a:lnTo>
                    <a:pt x="2906" y="16685"/>
                  </a:lnTo>
                  <a:lnTo>
                    <a:pt x="2720" y="16594"/>
                  </a:lnTo>
                  <a:lnTo>
                    <a:pt x="2782" y="16469"/>
                  </a:lnTo>
                  <a:lnTo>
                    <a:pt x="2744" y="16450"/>
                  </a:lnTo>
                  <a:lnTo>
                    <a:pt x="2682" y="16575"/>
                  </a:lnTo>
                  <a:lnTo>
                    <a:pt x="2554" y="16512"/>
                  </a:lnTo>
                  <a:lnTo>
                    <a:pt x="2628" y="16361"/>
                  </a:lnTo>
                  <a:lnTo>
                    <a:pt x="2593" y="16335"/>
                  </a:lnTo>
                  <a:close/>
                  <a:moveTo>
                    <a:pt x="3259" y="15968"/>
                  </a:moveTo>
                  <a:lnTo>
                    <a:pt x="2851" y="15809"/>
                  </a:lnTo>
                  <a:lnTo>
                    <a:pt x="2818" y="15878"/>
                  </a:lnTo>
                  <a:lnTo>
                    <a:pt x="3041" y="16080"/>
                  </a:lnTo>
                  <a:cubicBezTo>
                    <a:pt x="3055" y="16091"/>
                    <a:pt x="3067" y="16102"/>
                    <a:pt x="3078" y="16110"/>
                  </a:cubicBezTo>
                  <a:cubicBezTo>
                    <a:pt x="3090" y="16119"/>
                    <a:pt x="3096" y="16124"/>
                    <a:pt x="3097" y="16125"/>
                  </a:cubicBezTo>
                  <a:cubicBezTo>
                    <a:pt x="3095" y="16124"/>
                    <a:pt x="3087" y="16122"/>
                    <a:pt x="3074" y="16119"/>
                  </a:cubicBezTo>
                  <a:cubicBezTo>
                    <a:pt x="3060" y="16115"/>
                    <a:pt x="3043" y="16111"/>
                    <a:pt x="3022" y="16107"/>
                  </a:cubicBezTo>
                  <a:lnTo>
                    <a:pt x="2732" y="16053"/>
                  </a:lnTo>
                  <a:lnTo>
                    <a:pt x="2698" y="16121"/>
                  </a:lnTo>
                  <a:lnTo>
                    <a:pt x="3072" y="16347"/>
                  </a:lnTo>
                  <a:lnTo>
                    <a:pt x="3094" y="16302"/>
                  </a:lnTo>
                  <a:lnTo>
                    <a:pt x="2827" y="16144"/>
                  </a:lnTo>
                  <a:cubicBezTo>
                    <a:pt x="2821" y="16141"/>
                    <a:pt x="2815" y="16137"/>
                    <a:pt x="2807" y="16133"/>
                  </a:cubicBezTo>
                  <a:cubicBezTo>
                    <a:pt x="2800" y="16128"/>
                    <a:pt x="2792" y="16124"/>
                    <a:pt x="2785" y="16120"/>
                  </a:cubicBezTo>
                  <a:cubicBezTo>
                    <a:pt x="2778" y="16116"/>
                    <a:pt x="2771" y="16112"/>
                    <a:pt x="2766" y="16109"/>
                  </a:cubicBezTo>
                  <a:cubicBezTo>
                    <a:pt x="2761" y="16106"/>
                    <a:pt x="2758" y="16104"/>
                    <a:pt x="2756" y="16104"/>
                  </a:cubicBezTo>
                  <a:cubicBezTo>
                    <a:pt x="2761" y="16105"/>
                    <a:pt x="2770" y="16107"/>
                    <a:pt x="2784" y="16109"/>
                  </a:cubicBezTo>
                  <a:cubicBezTo>
                    <a:pt x="2799" y="16112"/>
                    <a:pt x="2817" y="16116"/>
                    <a:pt x="2839" y="16120"/>
                  </a:cubicBezTo>
                  <a:lnTo>
                    <a:pt x="3155" y="16179"/>
                  </a:lnTo>
                  <a:lnTo>
                    <a:pt x="3174" y="16139"/>
                  </a:lnTo>
                  <a:lnTo>
                    <a:pt x="2924" y="15912"/>
                  </a:lnTo>
                  <a:cubicBezTo>
                    <a:pt x="2919" y="15908"/>
                    <a:pt x="2913" y="15903"/>
                    <a:pt x="2907" y="15898"/>
                  </a:cubicBezTo>
                  <a:cubicBezTo>
                    <a:pt x="2901" y="15893"/>
                    <a:pt x="2896" y="15888"/>
                    <a:pt x="2890" y="15884"/>
                  </a:cubicBezTo>
                  <a:cubicBezTo>
                    <a:pt x="2885" y="15879"/>
                    <a:pt x="2881" y="15875"/>
                    <a:pt x="2877" y="15872"/>
                  </a:cubicBezTo>
                  <a:cubicBezTo>
                    <a:pt x="2873" y="15869"/>
                    <a:pt x="2871" y="15868"/>
                    <a:pt x="2871" y="15867"/>
                  </a:cubicBezTo>
                  <a:cubicBezTo>
                    <a:pt x="2871" y="15867"/>
                    <a:pt x="2874" y="15868"/>
                    <a:pt x="2879" y="15870"/>
                  </a:cubicBezTo>
                  <a:cubicBezTo>
                    <a:pt x="2883" y="15873"/>
                    <a:pt x="2889" y="15875"/>
                    <a:pt x="2896" y="15878"/>
                  </a:cubicBezTo>
                  <a:cubicBezTo>
                    <a:pt x="2902" y="15881"/>
                    <a:pt x="2910" y="15884"/>
                    <a:pt x="2917" y="15888"/>
                  </a:cubicBezTo>
                  <a:cubicBezTo>
                    <a:pt x="2925" y="15891"/>
                    <a:pt x="2932" y="15894"/>
                    <a:pt x="2938" y="15896"/>
                  </a:cubicBezTo>
                  <a:lnTo>
                    <a:pt x="3236" y="16015"/>
                  </a:lnTo>
                  <a:lnTo>
                    <a:pt x="3259" y="15968"/>
                  </a:lnTo>
                  <a:close/>
                  <a:moveTo>
                    <a:pt x="3043" y="15419"/>
                  </a:moveTo>
                  <a:lnTo>
                    <a:pt x="3021" y="15466"/>
                  </a:lnTo>
                  <a:lnTo>
                    <a:pt x="3293" y="15600"/>
                  </a:lnTo>
                  <a:cubicBezTo>
                    <a:pt x="3306" y="15606"/>
                    <a:pt x="3317" y="15613"/>
                    <a:pt x="3326" y="15619"/>
                  </a:cubicBezTo>
                  <a:cubicBezTo>
                    <a:pt x="3334" y="15625"/>
                    <a:pt x="3341" y="15634"/>
                    <a:pt x="3347" y="15644"/>
                  </a:cubicBezTo>
                  <a:cubicBezTo>
                    <a:pt x="3352" y="15654"/>
                    <a:pt x="3353" y="15666"/>
                    <a:pt x="3352" y="15680"/>
                  </a:cubicBezTo>
                  <a:cubicBezTo>
                    <a:pt x="3350" y="15694"/>
                    <a:pt x="3345" y="15709"/>
                    <a:pt x="3337" y="15725"/>
                  </a:cubicBezTo>
                  <a:cubicBezTo>
                    <a:pt x="3331" y="15738"/>
                    <a:pt x="3325" y="15747"/>
                    <a:pt x="3318" y="15755"/>
                  </a:cubicBezTo>
                  <a:cubicBezTo>
                    <a:pt x="3312" y="15763"/>
                    <a:pt x="3305" y="15769"/>
                    <a:pt x="3298" y="15773"/>
                  </a:cubicBezTo>
                  <a:cubicBezTo>
                    <a:pt x="3291" y="15777"/>
                    <a:pt x="3285" y="15780"/>
                    <a:pt x="3279" y="15781"/>
                  </a:cubicBezTo>
                  <a:cubicBezTo>
                    <a:pt x="3272" y="15783"/>
                    <a:pt x="3266" y="15783"/>
                    <a:pt x="3261" y="15783"/>
                  </a:cubicBezTo>
                  <a:cubicBezTo>
                    <a:pt x="3254" y="15783"/>
                    <a:pt x="3245" y="15780"/>
                    <a:pt x="3233" y="15776"/>
                  </a:cubicBezTo>
                  <a:cubicBezTo>
                    <a:pt x="3222" y="15772"/>
                    <a:pt x="3211" y="15767"/>
                    <a:pt x="3202" y="15762"/>
                  </a:cubicBezTo>
                  <a:lnTo>
                    <a:pt x="2938" y="15633"/>
                  </a:lnTo>
                  <a:lnTo>
                    <a:pt x="2916" y="15679"/>
                  </a:lnTo>
                  <a:lnTo>
                    <a:pt x="3196" y="15817"/>
                  </a:lnTo>
                  <a:cubicBezTo>
                    <a:pt x="3205" y="15821"/>
                    <a:pt x="3215" y="15825"/>
                    <a:pt x="3227" y="15830"/>
                  </a:cubicBezTo>
                  <a:cubicBezTo>
                    <a:pt x="3239" y="15834"/>
                    <a:pt x="3250" y="15836"/>
                    <a:pt x="3263" y="15835"/>
                  </a:cubicBezTo>
                  <a:cubicBezTo>
                    <a:pt x="3287" y="15834"/>
                    <a:pt x="3308" y="15827"/>
                    <a:pt x="3326" y="15813"/>
                  </a:cubicBezTo>
                  <a:cubicBezTo>
                    <a:pt x="3344" y="15800"/>
                    <a:pt x="3361" y="15778"/>
                    <a:pt x="3376" y="15747"/>
                  </a:cubicBezTo>
                  <a:cubicBezTo>
                    <a:pt x="3388" y="15723"/>
                    <a:pt x="3395" y="15702"/>
                    <a:pt x="3398" y="15684"/>
                  </a:cubicBezTo>
                  <a:cubicBezTo>
                    <a:pt x="3401" y="15665"/>
                    <a:pt x="3400" y="15647"/>
                    <a:pt x="3396" y="15630"/>
                  </a:cubicBezTo>
                  <a:cubicBezTo>
                    <a:pt x="3392" y="15613"/>
                    <a:pt x="3384" y="15600"/>
                    <a:pt x="3373" y="15589"/>
                  </a:cubicBezTo>
                  <a:cubicBezTo>
                    <a:pt x="3362" y="15579"/>
                    <a:pt x="3345" y="15568"/>
                    <a:pt x="3321" y="15556"/>
                  </a:cubicBezTo>
                  <a:lnTo>
                    <a:pt x="3043" y="15419"/>
                  </a:lnTo>
                  <a:close/>
                  <a:moveTo>
                    <a:pt x="2886" y="15550"/>
                  </a:moveTo>
                  <a:cubicBezTo>
                    <a:pt x="2878" y="15553"/>
                    <a:pt x="2871" y="15559"/>
                    <a:pt x="2867" y="15567"/>
                  </a:cubicBezTo>
                  <a:cubicBezTo>
                    <a:pt x="2863" y="15575"/>
                    <a:pt x="2863" y="15583"/>
                    <a:pt x="2866" y="15592"/>
                  </a:cubicBezTo>
                  <a:cubicBezTo>
                    <a:pt x="2869" y="15600"/>
                    <a:pt x="2874" y="15607"/>
                    <a:pt x="2882" y="15610"/>
                  </a:cubicBezTo>
                  <a:cubicBezTo>
                    <a:pt x="2890" y="15615"/>
                    <a:pt x="2899" y="15615"/>
                    <a:pt x="2908" y="15612"/>
                  </a:cubicBezTo>
                  <a:cubicBezTo>
                    <a:pt x="2916" y="15610"/>
                    <a:pt x="2923" y="15604"/>
                    <a:pt x="2927" y="15596"/>
                  </a:cubicBezTo>
                  <a:cubicBezTo>
                    <a:pt x="2931" y="15587"/>
                    <a:pt x="2931" y="15579"/>
                    <a:pt x="2928" y="15571"/>
                  </a:cubicBezTo>
                  <a:cubicBezTo>
                    <a:pt x="2925" y="15562"/>
                    <a:pt x="2919" y="15556"/>
                    <a:pt x="2911" y="15552"/>
                  </a:cubicBezTo>
                  <a:cubicBezTo>
                    <a:pt x="2903" y="15548"/>
                    <a:pt x="2895" y="15547"/>
                    <a:pt x="2886" y="15550"/>
                  </a:cubicBezTo>
                  <a:close/>
                  <a:moveTo>
                    <a:pt x="2944" y="15433"/>
                  </a:moveTo>
                  <a:cubicBezTo>
                    <a:pt x="2935" y="15436"/>
                    <a:pt x="2929" y="15442"/>
                    <a:pt x="2925" y="15450"/>
                  </a:cubicBezTo>
                  <a:cubicBezTo>
                    <a:pt x="2921" y="15458"/>
                    <a:pt x="2920" y="15467"/>
                    <a:pt x="2923" y="15475"/>
                  </a:cubicBezTo>
                  <a:cubicBezTo>
                    <a:pt x="2926" y="15484"/>
                    <a:pt x="2931" y="15490"/>
                    <a:pt x="2939" y="15494"/>
                  </a:cubicBezTo>
                  <a:cubicBezTo>
                    <a:pt x="2948" y="15498"/>
                    <a:pt x="2956" y="15498"/>
                    <a:pt x="2965" y="15496"/>
                  </a:cubicBezTo>
                  <a:cubicBezTo>
                    <a:pt x="2974" y="15493"/>
                    <a:pt x="2980" y="15487"/>
                    <a:pt x="2984" y="15479"/>
                  </a:cubicBezTo>
                  <a:cubicBezTo>
                    <a:pt x="2988" y="15471"/>
                    <a:pt x="2989" y="15462"/>
                    <a:pt x="2986" y="15454"/>
                  </a:cubicBezTo>
                  <a:cubicBezTo>
                    <a:pt x="2982" y="15445"/>
                    <a:pt x="2977" y="15439"/>
                    <a:pt x="2968" y="15435"/>
                  </a:cubicBezTo>
                  <a:cubicBezTo>
                    <a:pt x="2960" y="15431"/>
                    <a:pt x="2952" y="15431"/>
                    <a:pt x="2944" y="15433"/>
                  </a:cubicBezTo>
                  <a:close/>
                  <a:moveTo>
                    <a:pt x="3617" y="15239"/>
                  </a:moveTo>
                  <a:lnTo>
                    <a:pt x="3227" y="15047"/>
                  </a:lnTo>
                  <a:lnTo>
                    <a:pt x="3204" y="15093"/>
                  </a:lnTo>
                  <a:lnTo>
                    <a:pt x="3417" y="15196"/>
                  </a:lnTo>
                  <a:cubicBezTo>
                    <a:pt x="3431" y="15203"/>
                    <a:pt x="3445" y="15209"/>
                    <a:pt x="3460" y="15216"/>
                  </a:cubicBezTo>
                  <a:cubicBezTo>
                    <a:pt x="3474" y="15222"/>
                    <a:pt x="3487" y="15228"/>
                    <a:pt x="3499" y="15233"/>
                  </a:cubicBezTo>
                  <a:cubicBezTo>
                    <a:pt x="3510" y="15238"/>
                    <a:pt x="3519" y="15242"/>
                    <a:pt x="3527" y="15245"/>
                  </a:cubicBezTo>
                  <a:cubicBezTo>
                    <a:pt x="3534" y="15248"/>
                    <a:pt x="3538" y="15249"/>
                    <a:pt x="3539" y="15249"/>
                  </a:cubicBezTo>
                  <a:cubicBezTo>
                    <a:pt x="3537" y="15249"/>
                    <a:pt x="3534" y="15249"/>
                    <a:pt x="3528" y="15248"/>
                  </a:cubicBezTo>
                  <a:cubicBezTo>
                    <a:pt x="3521" y="15248"/>
                    <a:pt x="3514" y="15248"/>
                    <a:pt x="3505" y="15247"/>
                  </a:cubicBezTo>
                  <a:cubicBezTo>
                    <a:pt x="3495" y="15247"/>
                    <a:pt x="3485" y="15246"/>
                    <a:pt x="3473" y="15246"/>
                  </a:cubicBezTo>
                  <a:cubicBezTo>
                    <a:pt x="3462" y="15245"/>
                    <a:pt x="3450" y="15245"/>
                    <a:pt x="3439" y="15245"/>
                  </a:cubicBezTo>
                  <a:lnTo>
                    <a:pt x="3125" y="15253"/>
                  </a:lnTo>
                  <a:lnTo>
                    <a:pt x="3099" y="15307"/>
                  </a:lnTo>
                  <a:lnTo>
                    <a:pt x="3490" y="15499"/>
                  </a:lnTo>
                  <a:lnTo>
                    <a:pt x="3513" y="15451"/>
                  </a:lnTo>
                  <a:lnTo>
                    <a:pt x="3285" y="15341"/>
                  </a:lnTo>
                  <a:cubicBezTo>
                    <a:pt x="3274" y="15336"/>
                    <a:pt x="3263" y="15330"/>
                    <a:pt x="3251" y="15325"/>
                  </a:cubicBezTo>
                  <a:cubicBezTo>
                    <a:pt x="3239" y="15320"/>
                    <a:pt x="3228" y="15316"/>
                    <a:pt x="3218" y="15311"/>
                  </a:cubicBezTo>
                  <a:cubicBezTo>
                    <a:pt x="3208" y="15307"/>
                    <a:pt x="3200" y="15304"/>
                    <a:pt x="3192" y="15300"/>
                  </a:cubicBezTo>
                  <a:cubicBezTo>
                    <a:pt x="3185" y="15297"/>
                    <a:pt x="3180" y="15295"/>
                    <a:pt x="3177" y="15294"/>
                  </a:cubicBezTo>
                  <a:cubicBezTo>
                    <a:pt x="3181" y="15295"/>
                    <a:pt x="3187" y="15295"/>
                    <a:pt x="3194" y="15296"/>
                  </a:cubicBezTo>
                  <a:cubicBezTo>
                    <a:pt x="3201" y="15296"/>
                    <a:pt x="3210" y="15296"/>
                    <a:pt x="3220" y="15296"/>
                  </a:cubicBezTo>
                  <a:cubicBezTo>
                    <a:pt x="3230" y="15296"/>
                    <a:pt x="3242" y="15296"/>
                    <a:pt x="3254" y="15296"/>
                  </a:cubicBezTo>
                  <a:cubicBezTo>
                    <a:pt x="3266" y="15296"/>
                    <a:pt x="3279" y="15296"/>
                    <a:pt x="3292" y="15296"/>
                  </a:cubicBezTo>
                  <a:lnTo>
                    <a:pt x="3593" y="15288"/>
                  </a:lnTo>
                  <a:lnTo>
                    <a:pt x="3617" y="15239"/>
                  </a:lnTo>
                  <a:close/>
                  <a:moveTo>
                    <a:pt x="3642" y="14818"/>
                  </a:moveTo>
                  <a:cubicBezTo>
                    <a:pt x="3627" y="14817"/>
                    <a:pt x="3613" y="14818"/>
                    <a:pt x="3600" y="14821"/>
                  </a:cubicBezTo>
                  <a:cubicBezTo>
                    <a:pt x="3587" y="14825"/>
                    <a:pt x="3575" y="14830"/>
                    <a:pt x="3564" y="14838"/>
                  </a:cubicBezTo>
                  <a:cubicBezTo>
                    <a:pt x="3553" y="14845"/>
                    <a:pt x="3541" y="14856"/>
                    <a:pt x="3527" y="14871"/>
                  </a:cubicBezTo>
                  <a:lnTo>
                    <a:pt x="3490" y="14909"/>
                  </a:lnTo>
                  <a:cubicBezTo>
                    <a:pt x="3471" y="14928"/>
                    <a:pt x="3455" y="14941"/>
                    <a:pt x="3440" y="14946"/>
                  </a:cubicBezTo>
                  <a:cubicBezTo>
                    <a:pt x="3426" y="14952"/>
                    <a:pt x="3411" y="14950"/>
                    <a:pt x="3395" y="14943"/>
                  </a:cubicBezTo>
                  <a:cubicBezTo>
                    <a:pt x="3375" y="14933"/>
                    <a:pt x="3362" y="14918"/>
                    <a:pt x="3358" y="14899"/>
                  </a:cubicBezTo>
                  <a:cubicBezTo>
                    <a:pt x="3353" y="14879"/>
                    <a:pt x="3357" y="14857"/>
                    <a:pt x="3369" y="14833"/>
                  </a:cubicBezTo>
                  <a:cubicBezTo>
                    <a:pt x="3373" y="14824"/>
                    <a:pt x="3377" y="14817"/>
                    <a:pt x="3382" y="14810"/>
                  </a:cubicBezTo>
                  <a:cubicBezTo>
                    <a:pt x="3387" y="14803"/>
                    <a:pt x="3392" y="14797"/>
                    <a:pt x="3399" y="14791"/>
                  </a:cubicBezTo>
                  <a:cubicBezTo>
                    <a:pt x="3405" y="14784"/>
                    <a:pt x="3412" y="14778"/>
                    <a:pt x="3420" y="14773"/>
                  </a:cubicBezTo>
                  <a:cubicBezTo>
                    <a:pt x="3428" y="14767"/>
                    <a:pt x="3438" y="14760"/>
                    <a:pt x="3449" y="14754"/>
                  </a:cubicBezTo>
                  <a:lnTo>
                    <a:pt x="3425" y="14717"/>
                  </a:lnTo>
                  <a:cubicBezTo>
                    <a:pt x="3382" y="14742"/>
                    <a:pt x="3350" y="14775"/>
                    <a:pt x="3329" y="14816"/>
                  </a:cubicBezTo>
                  <a:cubicBezTo>
                    <a:pt x="3320" y="14835"/>
                    <a:pt x="3314" y="14854"/>
                    <a:pt x="3312" y="14872"/>
                  </a:cubicBezTo>
                  <a:cubicBezTo>
                    <a:pt x="3310" y="14890"/>
                    <a:pt x="3311" y="14908"/>
                    <a:pt x="3316" y="14923"/>
                  </a:cubicBezTo>
                  <a:cubicBezTo>
                    <a:pt x="3320" y="14939"/>
                    <a:pt x="3328" y="14954"/>
                    <a:pt x="3338" y="14966"/>
                  </a:cubicBezTo>
                  <a:cubicBezTo>
                    <a:pt x="3349" y="14979"/>
                    <a:pt x="3363" y="14990"/>
                    <a:pt x="3379" y="14998"/>
                  </a:cubicBezTo>
                  <a:cubicBezTo>
                    <a:pt x="3404" y="15010"/>
                    <a:pt x="3430" y="15013"/>
                    <a:pt x="3455" y="15005"/>
                  </a:cubicBezTo>
                  <a:cubicBezTo>
                    <a:pt x="3467" y="15001"/>
                    <a:pt x="3478" y="14995"/>
                    <a:pt x="3488" y="14987"/>
                  </a:cubicBezTo>
                  <a:cubicBezTo>
                    <a:pt x="3498" y="14979"/>
                    <a:pt x="3510" y="14968"/>
                    <a:pt x="3524" y="14953"/>
                  </a:cubicBezTo>
                  <a:lnTo>
                    <a:pt x="3556" y="14919"/>
                  </a:lnTo>
                  <a:cubicBezTo>
                    <a:pt x="3593" y="14879"/>
                    <a:pt x="3628" y="14868"/>
                    <a:pt x="3663" y="14885"/>
                  </a:cubicBezTo>
                  <a:cubicBezTo>
                    <a:pt x="3686" y="14896"/>
                    <a:pt x="3700" y="14915"/>
                    <a:pt x="3705" y="14940"/>
                  </a:cubicBezTo>
                  <a:cubicBezTo>
                    <a:pt x="3707" y="14952"/>
                    <a:pt x="3708" y="14963"/>
                    <a:pt x="3706" y="14973"/>
                  </a:cubicBezTo>
                  <a:cubicBezTo>
                    <a:pt x="3704" y="14983"/>
                    <a:pt x="3699" y="14996"/>
                    <a:pt x="3692" y="15011"/>
                  </a:cubicBezTo>
                  <a:cubicBezTo>
                    <a:pt x="3682" y="15031"/>
                    <a:pt x="3670" y="15048"/>
                    <a:pt x="3657" y="15062"/>
                  </a:cubicBezTo>
                  <a:cubicBezTo>
                    <a:pt x="3643" y="15076"/>
                    <a:pt x="3626" y="15089"/>
                    <a:pt x="3606" y="15099"/>
                  </a:cubicBezTo>
                  <a:lnTo>
                    <a:pt x="3633" y="15138"/>
                  </a:lnTo>
                  <a:cubicBezTo>
                    <a:pt x="3654" y="15124"/>
                    <a:pt x="3673" y="15109"/>
                    <a:pt x="3689" y="15091"/>
                  </a:cubicBezTo>
                  <a:cubicBezTo>
                    <a:pt x="3705" y="15074"/>
                    <a:pt x="3718" y="15053"/>
                    <a:pt x="3730" y="15030"/>
                  </a:cubicBezTo>
                  <a:cubicBezTo>
                    <a:pt x="3739" y="15011"/>
                    <a:pt x="3745" y="14994"/>
                    <a:pt x="3748" y="14979"/>
                  </a:cubicBezTo>
                  <a:cubicBezTo>
                    <a:pt x="3751" y="14963"/>
                    <a:pt x="3751" y="14947"/>
                    <a:pt x="3749" y="14930"/>
                  </a:cubicBezTo>
                  <a:cubicBezTo>
                    <a:pt x="3747" y="14907"/>
                    <a:pt x="3739" y="14887"/>
                    <a:pt x="3727" y="14869"/>
                  </a:cubicBezTo>
                  <a:cubicBezTo>
                    <a:pt x="3715" y="14852"/>
                    <a:pt x="3700" y="14839"/>
                    <a:pt x="3682" y="14830"/>
                  </a:cubicBezTo>
                  <a:cubicBezTo>
                    <a:pt x="3669" y="14824"/>
                    <a:pt x="3656" y="14820"/>
                    <a:pt x="3642" y="14818"/>
                  </a:cubicBezTo>
                  <a:close/>
                  <a:moveTo>
                    <a:pt x="3559" y="14372"/>
                  </a:moveTo>
                  <a:lnTo>
                    <a:pt x="3432" y="14630"/>
                  </a:lnTo>
                  <a:lnTo>
                    <a:pt x="3471" y="14650"/>
                  </a:lnTo>
                  <a:lnTo>
                    <a:pt x="3522" y="14545"/>
                  </a:lnTo>
                  <a:lnTo>
                    <a:pt x="3874" y="14718"/>
                  </a:lnTo>
                  <a:lnTo>
                    <a:pt x="3896" y="14673"/>
                  </a:lnTo>
                  <a:lnTo>
                    <a:pt x="3545" y="14500"/>
                  </a:lnTo>
                  <a:lnTo>
                    <a:pt x="3597" y="14394"/>
                  </a:lnTo>
                  <a:lnTo>
                    <a:pt x="3559" y="14372"/>
                  </a:lnTo>
                  <a:close/>
                  <a:moveTo>
                    <a:pt x="4091" y="14277"/>
                  </a:moveTo>
                  <a:lnTo>
                    <a:pt x="4050" y="14258"/>
                  </a:lnTo>
                  <a:lnTo>
                    <a:pt x="3966" y="14430"/>
                  </a:lnTo>
                  <a:lnTo>
                    <a:pt x="3823" y="14359"/>
                  </a:lnTo>
                  <a:lnTo>
                    <a:pt x="3888" y="14225"/>
                  </a:lnTo>
                  <a:lnTo>
                    <a:pt x="3848" y="14205"/>
                  </a:lnTo>
                  <a:lnTo>
                    <a:pt x="3782" y="14339"/>
                  </a:lnTo>
                  <a:lnTo>
                    <a:pt x="3654" y="14276"/>
                  </a:lnTo>
                  <a:lnTo>
                    <a:pt x="3733" y="14116"/>
                  </a:lnTo>
                  <a:lnTo>
                    <a:pt x="3697" y="14091"/>
                  </a:lnTo>
                  <a:lnTo>
                    <a:pt x="3592" y="14304"/>
                  </a:lnTo>
                  <a:lnTo>
                    <a:pt x="3983" y="14497"/>
                  </a:lnTo>
                  <a:lnTo>
                    <a:pt x="4091" y="14277"/>
                  </a:lnTo>
                  <a:close/>
                  <a:moveTo>
                    <a:pt x="4254" y="13946"/>
                  </a:moveTo>
                  <a:lnTo>
                    <a:pt x="4217" y="13951"/>
                  </a:lnTo>
                  <a:cubicBezTo>
                    <a:pt x="4201" y="13953"/>
                    <a:pt x="4183" y="13956"/>
                    <a:pt x="4164" y="13958"/>
                  </a:cubicBezTo>
                  <a:cubicBezTo>
                    <a:pt x="4145" y="13961"/>
                    <a:pt x="4128" y="13963"/>
                    <a:pt x="4111" y="13966"/>
                  </a:cubicBezTo>
                  <a:cubicBezTo>
                    <a:pt x="4095" y="13968"/>
                    <a:pt x="4083" y="13970"/>
                    <a:pt x="4077" y="13971"/>
                  </a:cubicBezTo>
                  <a:cubicBezTo>
                    <a:pt x="4067" y="13973"/>
                    <a:pt x="4056" y="13975"/>
                    <a:pt x="4044" y="13978"/>
                  </a:cubicBezTo>
                  <a:cubicBezTo>
                    <a:pt x="4032" y="13981"/>
                    <a:pt x="4022" y="13985"/>
                    <a:pt x="4013" y="13989"/>
                  </a:cubicBezTo>
                  <a:lnTo>
                    <a:pt x="4016" y="13983"/>
                  </a:lnTo>
                  <a:cubicBezTo>
                    <a:pt x="4024" y="13968"/>
                    <a:pt x="4028" y="13952"/>
                    <a:pt x="4029" y="13937"/>
                  </a:cubicBezTo>
                  <a:cubicBezTo>
                    <a:pt x="4030" y="13922"/>
                    <a:pt x="4029" y="13907"/>
                    <a:pt x="4024" y="13893"/>
                  </a:cubicBezTo>
                  <a:cubicBezTo>
                    <a:pt x="4019" y="13880"/>
                    <a:pt x="4011" y="13867"/>
                    <a:pt x="4000" y="13856"/>
                  </a:cubicBezTo>
                  <a:cubicBezTo>
                    <a:pt x="3989" y="13844"/>
                    <a:pt x="3976" y="13835"/>
                    <a:pt x="3960" y="13827"/>
                  </a:cubicBezTo>
                  <a:cubicBezTo>
                    <a:pt x="3950" y="13822"/>
                    <a:pt x="3940" y="13818"/>
                    <a:pt x="3930" y="13816"/>
                  </a:cubicBezTo>
                  <a:cubicBezTo>
                    <a:pt x="3920" y="13815"/>
                    <a:pt x="3911" y="13814"/>
                    <a:pt x="3902" y="13814"/>
                  </a:cubicBezTo>
                  <a:cubicBezTo>
                    <a:pt x="3894" y="13815"/>
                    <a:pt x="3886" y="13816"/>
                    <a:pt x="3878" y="13818"/>
                  </a:cubicBezTo>
                  <a:cubicBezTo>
                    <a:pt x="3871" y="13820"/>
                    <a:pt x="3865" y="13822"/>
                    <a:pt x="3859" y="13825"/>
                  </a:cubicBezTo>
                  <a:cubicBezTo>
                    <a:pt x="3853" y="13828"/>
                    <a:pt x="3847" y="13831"/>
                    <a:pt x="3841" y="13836"/>
                  </a:cubicBezTo>
                  <a:cubicBezTo>
                    <a:pt x="3835" y="13840"/>
                    <a:pt x="3829" y="13846"/>
                    <a:pt x="3823" y="13852"/>
                  </a:cubicBezTo>
                  <a:cubicBezTo>
                    <a:pt x="3817" y="13859"/>
                    <a:pt x="3811" y="13867"/>
                    <a:pt x="3804" y="13877"/>
                  </a:cubicBezTo>
                  <a:cubicBezTo>
                    <a:pt x="3798" y="13886"/>
                    <a:pt x="3792" y="13898"/>
                    <a:pt x="3785" y="13911"/>
                  </a:cubicBezTo>
                  <a:lnTo>
                    <a:pt x="3740" y="14002"/>
                  </a:lnTo>
                  <a:lnTo>
                    <a:pt x="4131" y="14195"/>
                  </a:lnTo>
                  <a:lnTo>
                    <a:pt x="4154" y="14149"/>
                  </a:lnTo>
                  <a:lnTo>
                    <a:pt x="3977" y="14062"/>
                  </a:lnTo>
                  <a:cubicBezTo>
                    <a:pt x="3982" y="14053"/>
                    <a:pt x="3988" y="14046"/>
                    <a:pt x="3994" y="14041"/>
                  </a:cubicBezTo>
                  <a:cubicBezTo>
                    <a:pt x="4001" y="14037"/>
                    <a:pt x="4010" y="14033"/>
                    <a:pt x="4024" y="14030"/>
                  </a:cubicBezTo>
                  <a:cubicBezTo>
                    <a:pt x="4047" y="14025"/>
                    <a:pt x="4069" y="14021"/>
                    <a:pt x="4090" y="14018"/>
                  </a:cubicBezTo>
                  <a:cubicBezTo>
                    <a:pt x="4111" y="14015"/>
                    <a:pt x="4130" y="14012"/>
                    <a:pt x="4147" y="14010"/>
                  </a:cubicBezTo>
                  <a:cubicBezTo>
                    <a:pt x="4164" y="14008"/>
                    <a:pt x="4180" y="14006"/>
                    <a:pt x="4193" y="14006"/>
                  </a:cubicBezTo>
                  <a:cubicBezTo>
                    <a:pt x="4206" y="14005"/>
                    <a:pt x="4217" y="14005"/>
                    <a:pt x="4225" y="14005"/>
                  </a:cubicBezTo>
                  <a:lnTo>
                    <a:pt x="4254" y="13946"/>
                  </a:lnTo>
                  <a:close/>
                  <a:moveTo>
                    <a:pt x="3967" y="13897"/>
                  </a:moveTo>
                  <a:cubicBezTo>
                    <a:pt x="3976" y="13906"/>
                    <a:pt x="3981" y="13915"/>
                    <a:pt x="3984" y="13924"/>
                  </a:cubicBezTo>
                  <a:cubicBezTo>
                    <a:pt x="3987" y="13935"/>
                    <a:pt x="3988" y="13947"/>
                    <a:pt x="3986" y="13960"/>
                  </a:cubicBezTo>
                  <a:cubicBezTo>
                    <a:pt x="3983" y="13972"/>
                    <a:pt x="3978" y="13987"/>
                    <a:pt x="3969" y="14005"/>
                  </a:cubicBezTo>
                  <a:lnTo>
                    <a:pt x="3948" y="14048"/>
                  </a:lnTo>
                  <a:lnTo>
                    <a:pt x="3802" y="13976"/>
                  </a:lnTo>
                  <a:lnTo>
                    <a:pt x="3825" y="13929"/>
                  </a:lnTo>
                  <a:cubicBezTo>
                    <a:pt x="3830" y="13919"/>
                    <a:pt x="3836" y="13910"/>
                    <a:pt x="3841" y="13903"/>
                  </a:cubicBezTo>
                  <a:cubicBezTo>
                    <a:pt x="3846" y="13896"/>
                    <a:pt x="3851" y="13890"/>
                    <a:pt x="3857" y="13884"/>
                  </a:cubicBezTo>
                  <a:cubicBezTo>
                    <a:pt x="3867" y="13876"/>
                    <a:pt x="3880" y="13870"/>
                    <a:pt x="3894" y="13869"/>
                  </a:cubicBezTo>
                  <a:cubicBezTo>
                    <a:pt x="3909" y="13867"/>
                    <a:pt x="3922" y="13869"/>
                    <a:pt x="3935" y="13875"/>
                  </a:cubicBezTo>
                  <a:cubicBezTo>
                    <a:pt x="3948" y="13882"/>
                    <a:pt x="3959" y="13889"/>
                    <a:pt x="3967" y="13897"/>
                  </a:cubicBezTo>
                  <a:close/>
                  <a:moveTo>
                    <a:pt x="4465" y="13735"/>
                  </a:moveTo>
                  <a:lnTo>
                    <a:pt x="3916" y="13465"/>
                  </a:lnTo>
                  <a:lnTo>
                    <a:pt x="3898" y="13502"/>
                  </a:lnTo>
                  <a:lnTo>
                    <a:pt x="4447" y="13773"/>
                  </a:lnTo>
                  <a:lnTo>
                    <a:pt x="4465" y="13735"/>
                  </a:lnTo>
                  <a:close/>
                  <a:moveTo>
                    <a:pt x="4311" y="12844"/>
                  </a:moveTo>
                  <a:lnTo>
                    <a:pt x="4288" y="12890"/>
                  </a:lnTo>
                  <a:lnTo>
                    <a:pt x="4491" y="13050"/>
                  </a:lnTo>
                  <a:cubicBezTo>
                    <a:pt x="4504" y="13060"/>
                    <a:pt x="4516" y="13070"/>
                    <a:pt x="4529" y="13080"/>
                  </a:cubicBezTo>
                  <a:cubicBezTo>
                    <a:pt x="4542" y="13090"/>
                    <a:pt x="4553" y="13099"/>
                    <a:pt x="4563" y="13106"/>
                  </a:cubicBezTo>
                  <a:cubicBezTo>
                    <a:pt x="4574" y="13113"/>
                    <a:pt x="4582" y="13120"/>
                    <a:pt x="4589" y="13125"/>
                  </a:cubicBezTo>
                  <a:cubicBezTo>
                    <a:pt x="4594" y="13128"/>
                    <a:pt x="4597" y="13131"/>
                    <a:pt x="4599" y="13132"/>
                  </a:cubicBezTo>
                  <a:cubicBezTo>
                    <a:pt x="4597" y="13131"/>
                    <a:pt x="4594" y="13130"/>
                    <a:pt x="4589" y="13129"/>
                  </a:cubicBezTo>
                  <a:cubicBezTo>
                    <a:pt x="4583" y="13127"/>
                    <a:pt x="4575" y="13125"/>
                    <a:pt x="4565" y="13122"/>
                  </a:cubicBezTo>
                  <a:cubicBezTo>
                    <a:pt x="4555" y="13119"/>
                    <a:pt x="4543" y="13116"/>
                    <a:pt x="4530" y="13112"/>
                  </a:cubicBezTo>
                  <a:cubicBezTo>
                    <a:pt x="4516" y="13109"/>
                    <a:pt x="4502" y="13105"/>
                    <a:pt x="4486" y="13101"/>
                  </a:cubicBezTo>
                  <a:lnTo>
                    <a:pt x="4216" y="13036"/>
                  </a:lnTo>
                  <a:lnTo>
                    <a:pt x="4190" y="13089"/>
                  </a:lnTo>
                  <a:lnTo>
                    <a:pt x="4399" y="13256"/>
                  </a:lnTo>
                  <a:cubicBezTo>
                    <a:pt x="4409" y="13263"/>
                    <a:pt x="4420" y="13272"/>
                    <a:pt x="4431" y="13281"/>
                  </a:cubicBezTo>
                  <a:cubicBezTo>
                    <a:pt x="4443" y="13290"/>
                    <a:pt x="4454" y="13298"/>
                    <a:pt x="4463" y="13305"/>
                  </a:cubicBezTo>
                  <a:cubicBezTo>
                    <a:pt x="4473" y="13313"/>
                    <a:pt x="4482" y="13319"/>
                    <a:pt x="4489" y="13325"/>
                  </a:cubicBezTo>
                  <a:cubicBezTo>
                    <a:pt x="4496" y="13330"/>
                    <a:pt x="4500" y="13333"/>
                    <a:pt x="4501" y="13333"/>
                  </a:cubicBezTo>
                  <a:cubicBezTo>
                    <a:pt x="4499" y="13333"/>
                    <a:pt x="4494" y="13331"/>
                    <a:pt x="4485" y="13329"/>
                  </a:cubicBezTo>
                  <a:cubicBezTo>
                    <a:pt x="4477" y="13326"/>
                    <a:pt x="4466" y="13323"/>
                    <a:pt x="4454" y="13319"/>
                  </a:cubicBezTo>
                  <a:cubicBezTo>
                    <a:pt x="4442" y="13315"/>
                    <a:pt x="4428" y="13311"/>
                    <a:pt x="4414" y="13307"/>
                  </a:cubicBezTo>
                  <a:cubicBezTo>
                    <a:pt x="4399" y="13303"/>
                    <a:pt x="4385" y="13299"/>
                    <a:pt x="4372" y="13296"/>
                  </a:cubicBezTo>
                  <a:lnTo>
                    <a:pt x="4119" y="13233"/>
                  </a:lnTo>
                  <a:lnTo>
                    <a:pt x="4094" y="13283"/>
                  </a:lnTo>
                  <a:lnTo>
                    <a:pt x="4531" y="13383"/>
                  </a:lnTo>
                  <a:lnTo>
                    <a:pt x="4560" y="13323"/>
                  </a:lnTo>
                  <a:lnTo>
                    <a:pt x="4363" y="13167"/>
                  </a:lnTo>
                  <a:cubicBezTo>
                    <a:pt x="4352" y="13158"/>
                    <a:pt x="4340" y="13149"/>
                    <a:pt x="4329" y="13140"/>
                  </a:cubicBezTo>
                  <a:cubicBezTo>
                    <a:pt x="4318" y="13132"/>
                    <a:pt x="4308" y="13124"/>
                    <a:pt x="4299" y="13118"/>
                  </a:cubicBezTo>
                  <a:cubicBezTo>
                    <a:pt x="4290" y="13111"/>
                    <a:pt x="4283" y="13106"/>
                    <a:pt x="4277" y="13102"/>
                  </a:cubicBezTo>
                  <a:cubicBezTo>
                    <a:pt x="4271" y="13098"/>
                    <a:pt x="4268" y="13095"/>
                    <a:pt x="4267" y="13094"/>
                  </a:cubicBezTo>
                  <a:cubicBezTo>
                    <a:pt x="4268" y="13095"/>
                    <a:pt x="4272" y="13096"/>
                    <a:pt x="4279" y="13098"/>
                  </a:cubicBezTo>
                  <a:cubicBezTo>
                    <a:pt x="4286" y="13100"/>
                    <a:pt x="4295" y="13103"/>
                    <a:pt x="4305" y="13106"/>
                  </a:cubicBezTo>
                  <a:cubicBezTo>
                    <a:pt x="4316" y="13109"/>
                    <a:pt x="4328" y="13112"/>
                    <a:pt x="4342" y="13116"/>
                  </a:cubicBezTo>
                  <a:cubicBezTo>
                    <a:pt x="4356" y="13120"/>
                    <a:pt x="4371" y="13124"/>
                    <a:pt x="4387" y="13128"/>
                  </a:cubicBezTo>
                  <a:lnTo>
                    <a:pt x="4628" y="13186"/>
                  </a:lnTo>
                  <a:lnTo>
                    <a:pt x="4658" y="13125"/>
                  </a:lnTo>
                  <a:lnTo>
                    <a:pt x="4311" y="12844"/>
                  </a:lnTo>
                  <a:close/>
                  <a:moveTo>
                    <a:pt x="4848" y="12738"/>
                  </a:moveTo>
                  <a:lnTo>
                    <a:pt x="4808" y="12718"/>
                  </a:lnTo>
                  <a:lnTo>
                    <a:pt x="4723" y="12890"/>
                  </a:lnTo>
                  <a:lnTo>
                    <a:pt x="4580" y="12820"/>
                  </a:lnTo>
                  <a:lnTo>
                    <a:pt x="4646" y="12686"/>
                  </a:lnTo>
                  <a:lnTo>
                    <a:pt x="4605" y="12666"/>
                  </a:lnTo>
                  <a:lnTo>
                    <a:pt x="4540" y="12800"/>
                  </a:lnTo>
                  <a:lnTo>
                    <a:pt x="4411" y="12737"/>
                  </a:lnTo>
                  <a:lnTo>
                    <a:pt x="4490" y="12577"/>
                  </a:lnTo>
                  <a:lnTo>
                    <a:pt x="4454" y="12551"/>
                  </a:lnTo>
                  <a:lnTo>
                    <a:pt x="4349" y="12765"/>
                  </a:lnTo>
                  <a:lnTo>
                    <a:pt x="4740" y="12957"/>
                  </a:lnTo>
                  <a:lnTo>
                    <a:pt x="4848" y="12738"/>
                  </a:lnTo>
                  <a:close/>
                  <a:moveTo>
                    <a:pt x="4864" y="12334"/>
                  </a:moveTo>
                  <a:cubicBezTo>
                    <a:pt x="4850" y="12332"/>
                    <a:pt x="4836" y="12333"/>
                    <a:pt x="4823" y="12337"/>
                  </a:cubicBezTo>
                  <a:cubicBezTo>
                    <a:pt x="4810" y="12340"/>
                    <a:pt x="4798" y="12346"/>
                    <a:pt x="4787" y="12353"/>
                  </a:cubicBezTo>
                  <a:cubicBezTo>
                    <a:pt x="4776" y="12360"/>
                    <a:pt x="4763" y="12372"/>
                    <a:pt x="4749" y="12386"/>
                  </a:cubicBezTo>
                  <a:lnTo>
                    <a:pt x="4713" y="12424"/>
                  </a:lnTo>
                  <a:cubicBezTo>
                    <a:pt x="4694" y="12444"/>
                    <a:pt x="4677" y="12456"/>
                    <a:pt x="4663" y="12462"/>
                  </a:cubicBezTo>
                  <a:cubicBezTo>
                    <a:pt x="4648" y="12467"/>
                    <a:pt x="4633" y="12466"/>
                    <a:pt x="4617" y="12458"/>
                  </a:cubicBezTo>
                  <a:cubicBezTo>
                    <a:pt x="4597" y="12448"/>
                    <a:pt x="4585" y="12433"/>
                    <a:pt x="4580" y="12414"/>
                  </a:cubicBezTo>
                  <a:cubicBezTo>
                    <a:pt x="4575" y="12395"/>
                    <a:pt x="4579" y="12373"/>
                    <a:pt x="4591" y="12348"/>
                  </a:cubicBezTo>
                  <a:cubicBezTo>
                    <a:pt x="4595" y="12340"/>
                    <a:pt x="4600" y="12332"/>
                    <a:pt x="4605" y="12325"/>
                  </a:cubicBezTo>
                  <a:cubicBezTo>
                    <a:pt x="4609" y="12319"/>
                    <a:pt x="4615" y="12312"/>
                    <a:pt x="4621" y="12306"/>
                  </a:cubicBezTo>
                  <a:cubicBezTo>
                    <a:pt x="4628" y="12300"/>
                    <a:pt x="4635" y="12294"/>
                    <a:pt x="4643" y="12288"/>
                  </a:cubicBezTo>
                  <a:cubicBezTo>
                    <a:pt x="4651" y="12282"/>
                    <a:pt x="4660" y="12276"/>
                    <a:pt x="4671" y="12269"/>
                  </a:cubicBezTo>
                  <a:lnTo>
                    <a:pt x="4648" y="12232"/>
                  </a:lnTo>
                  <a:cubicBezTo>
                    <a:pt x="4604" y="12257"/>
                    <a:pt x="4572" y="12290"/>
                    <a:pt x="4552" y="12332"/>
                  </a:cubicBezTo>
                  <a:cubicBezTo>
                    <a:pt x="4543" y="12351"/>
                    <a:pt x="4537" y="12369"/>
                    <a:pt x="4535" y="12388"/>
                  </a:cubicBezTo>
                  <a:cubicBezTo>
                    <a:pt x="4533" y="12406"/>
                    <a:pt x="4534" y="12423"/>
                    <a:pt x="4538" y="12439"/>
                  </a:cubicBezTo>
                  <a:cubicBezTo>
                    <a:pt x="4543" y="12455"/>
                    <a:pt x="4550" y="12469"/>
                    <a:pt x="4561" y="12482"/>
                  </a:cubicBezTo>
                  <a:cubicBezTo>
                    <a:pt x="4572" y="12495"/>
                    <a:pt x="4585" y="12505"/>
                    <a:pt x="4602" y="12513"/>
                  </a:cubicBezTo>
                  <a:cubicBezTo>
                    <a:pt x="4627" y="12526"/>
                    <a:pt x="4652" y="12528"/>
                    <a:pt x="4678" y="12520"/>
                  </a:cubicBezTo>
                  <a:cubicBezTo>
                    <a:pt x="4690" y="12517"/>
                    <a:pt x="4700" y="12511"/>
                    <a:pt x="4711" y="12503"/>
                  </a:cubicBezTo>
                  <a:cubicBezTo>
                    <a:pt x="4721" y="12495"/>
                    <a:pt x="4733" y="12483"/>
                    <a:pt x="4747" y="12468"/>
                  </a:cubicBezTo>
                  <a:lnTo>
                    <a:pt x="4778" y="12434"/>
                  </a:lnTo>
                  <a:cubicBezTo>
                    <a:pt x="4815" y="12395"/>
                    <a:pt x="4851" y="12383"/>
                    <a:pt x="4886" y="12400"/>
                  </a:cubicBezTo>
                  <a:cubicBezTo>
                    <a:pt x="4909" y="12412"/>
                    <a:pt x="4923" y="12430"/>
                    <a:pt x="4928" y="12456"/>
                  </a:cubicBezTo>
                  <a:cubicBezTo>
                    <a:pt x="4930" y="12467"/>
                    <a:pt x="4930" y="12478"/>
                    <a:pt x="4928" y="12488"/>
                  </a:cubicBezTo>
                  <a:cubicBezTo>
                    <a:pt x="4926" y="12499"/>
                    <a:pt x="4921" y="12511"/>
                    <a:pt x="4914" y="12526"/>
                  </a:cubicBezTo>
                  <a:cubicBezTo>
                    <a:pt x="4904" y="12546"/>
                    <a:pt x="4893" y="12563"/>
                    <a:pt x="4879" y="12577"/>
                  </a:cubicBezTo>
                  <a:cubicBezTo>
                    <a:pt x="4865" y="12592"/>
                    <a:pt x="4849" y="12604"/>
                    <a:pt x="4829" y="12615"/>
                  </a:cubicBezTo>
                  <a:lnTo>
                    <a:pt x="4855" y="12653"/>
                  </a:lnTo>
                  <a:cubicBezTo>
                    <a:pt x="4877" y="12640"/>
                    <a:pt x="4896" y="12624"/>
                    <a:pt x="4911" y="12607"/>
                  </a:cubicBezTo>
                  <a:cubicBezTo>
                    <a:pt x="4927" y="12589"/>
                    <a:pt x="4941" y="12569"/>
                    <a:pt x="4952" y="12545"/>
                  </a:cubicBezTo>
                  <a:cubicBezTo>
                    <a:pt x="4961" y="12527"/>
                    <a:pt x="4967" y="12510"/>
                    <a:pt x="4970" y="12494"/>
                  </a:cubicBezTo>
                  <a:cubicBezTo>
                    <a:pt x="4973" y="12479"/>
                    <a:pt x="4974" y="12462"/>
                    <a:pt x="4972" y="12445"/>
                  </a:cubicBezTo>
                  <a:cubicBezTo>
                    <a:pt x="4969" y="12423"/>
                    <a:pt x="4962" y="12402"/>
                    <a:pt x="4950" y="12385"/>
                  </a:cubicBezTo>
                  <a:cubicBezTo>
                    <a:pt x="4938" y="12367"/>
                    <a:pt x="4922" y="12354"/>
                    <a:pt x="4904" y="12345"/>
                  </a:cubicBezTo>
                  <a:cubicBezTo>
                    <a:pt x="4892" y="12339"/>
                    <a:pt x="4879" y="12335"/>
                    <a:pt x="4864" y="12334"/>
                  </a:cubicBezTo>
                  <a:close/>
                  <a:moveTo>
                    <a:pt x="4781" y="11887"/>
                  </a:moveTo>
                  <a:lnTo>
                    <a:pt x="4654" y="12146"/>
                  </a:lnTo>
                  <a:lnTo>
                    <a:pt x="4693" y="12165"/>
                  </a:lnTo>
                  <a:lnTo>
                    <a:pt x="4745" y="12060"/>
                  </a:lnTo>
                  <a:lnTo>
                    <a:pt x="5097" y="12233"/>
                  </a:lnTo>
                  <a:lnTo>
                    <a:pt x="5119" y="12188"/>
                  </a:lnTo>
                  <a:lnTo>
                    <a:pt x="4767" y="12015"/>
                  </a:lnTo>
                  <a:lnTo>
                    <a:pt x="4819" y="11909"/>
                  </a:lnTo>
                  <a:lnTo>
                    <a:pt x="4781" y="11887"/>
                  </a:lnTo>
                  <a:close/>
                  <a:moveTo>
                    <a:pt x="4916" y="11614"/>
                  </a:moveTo>
                  <a:lnTo>
                    <a:pt x="4814" y="11820"/>
                  </a:lnTo>
                  <a:lnTo>
                    <a:pt x="5205" y="12012"/>
                  </a:lnTo>
                  <a:lnTo>
                    <a:pt x="5229" y="11965"/>
                  </a:lnTo>
                  <a:lnTo>
                    <a:pt x="5043" y="11874"/>
                  </a:lnTo>
                  <a:lnTo>
                    <a:pt x="5104" y="11748"/>
                  </a:lnTo>
                  <a:lnTo>
                    <a:pt x="5066" y="11729"/>
                  </a:lnTo>
                  <a:lnTo>
                    <a:pt x="5005" y="11855"/>
                  </a:lnTo>
                  <a:lnTo>
                    <a:pt x="4876" y="11792"/>
                  </a:lnTo>
                  <a:lnTo>
                    <a:pt x="4951" y="11641"/>
                  </a:lnTo>
                  <a:lnTo>
                    <a:pt x="4916" y="11614"/>
                  </a:lnTo>
                  <a:close/>
                  <a:moveTo>
                    <a:pt x="5463" y="11489"/>
                  </a:moveTo>
                  <a:lnTo>
                    <a:pt x="5008" y="11426"/>
                  </a:lnTo>
                  <a:lnTo>
                    <a:pt x="4978" y="11487"/>
                  </a:lnTo>
                  <a:lnTo>
                    <a:pt x="5305" y="11810"/>
                  </a:lnTo>
                  <a:lnTo>
                    <a:pt x="5328" y="11762"/>
                  </a:lnTo>
                  <a:lnTo>
                    <a:pt x="5227" y="11666"/>
                  </a:lnTo>
                  <a:lnTo>
                    <a:pt x="5298" y="11520"/>
                  </a:lnTo>
                  <a:lnTo>
                    <a:pt x="5437" y="11542"/>
                  </a:lnTo>
                  <a:lnTo>
                    <a:pt x="5463" y="11489"/>
                  </a:lnTo>
                  <a:close/>
                  <a:moveTo>
                    <a:pt x="5254" y="11513"/>
                  </a:moveTo>
                  <a:lnTo>
                    <a:pt x="5195" y="11634"/>
                  </a:lnTo>
                  <a:lnTo>
                    <a:pt x="5033" y="11479"/>
                  </a:lnTo>
                  <a:lnTo>
                    <a:pt x="5254" y="11513"/>
                  </a:lnTo>
                  <a:close/>
                  <a:moveTo>
                    <a:pt x="4900" y="11457"/>
                  </a:moveTo>
                  <a:cubicBezTo>
                    <a:pt x="4892" y="11460"/>
                    <a:pt x="4885" y="11466"/>
                    <a:pt x="4881" y="11474"/>
                  </a:cubicBezTo>
                  <a:cubicBezTo>
                    <a:pt x="4877" y="11482"/>
                    <a:pt x="4877" y="11490"/>
                    <a:pt x="4880" y="11499"/>
                  </a:cubicBezTo>
                  <a:cubicBezTo>
                    <a:pt x="4883" y="11507"/>
                    <a:pt x="4888" y="11513"/>
                    <a:pt x="4896" y="11517"/>
                  </a:cubicBezTo>
                  <a:cubicBezTo>
                    <a:pt x="4905" y="11521"/>
                    <a:pt x="4913" y="11522"/>
                    <a:pt x="4922" y="11519"/>
                  </a:cubicBezTo>
                  <a:cubicBezTo>
                    <a:pt x="4930" y="11516"/>
                    <a:pt x="4937" y="11511"/>
                    <a:pt x="4941" y="11502"/>
                  </a:cubicBezTo>
                  <a:cubicBezTo>
                    <a:pt x="4945" y="11494"/>
                    <a:pt x="4945" y="11486"/>
                    <a:pt x="4942" y="11477"/>
                  </a:cubicBezTo>
                  <a:cubicBezTo>
                    <a:pt x="4939" y="11469"/>
                    <a:pt x="4933" y="11463"/>
                    <a:pt x="4925" y="11459"/>
                  </a:cubicBezTo>
                  <a:cubicBezTo>
                    <a:pt x="4917" y="11455"/>
                    <a:pt x="4909" y="11454"/>
                    <a:pt x="4900" y="11457"/>
                  </a:cubicBezTo>
                  <a:close/>
                  <a:moveTo>
                    <a:pt x="4958" y="11340"/>
                  </a:moveTo>
                  <a:cubicBezTo>
                    <a:pt x="4950" y="11342"/>
                    <a:pt x="4943" y="11348"/>
                    <a:pt x="4939" y="11356"/>
                  </a:cubicBezTo>
                  <a:cubicBezTo>
                    <a:pt x="4935" y="11364"/>
                    <a:pt x="4935" y="11373"/>
                    <a:pt x="4938" y="11381"/>
                  </a:cubicBezTo>
                  <a:cubicBezTo>
                    <a:pt x="4940" y="11390"/>
                    <a:pt x="4946" y="11396"/>
                    <a:pt x="4954" y="11400"/>
                  </a:cubicBezTo>
                  <a:cubicBezTo>
                    <a:pt x="4962" y="11404"/>
                    <a:pt x="4971" y="11405"/>
                    <a:pt x="4979" y="11402"/>
                  </a:cubicBezTo>
                  <a:cubicBezTo>
                    <a:pt x="4988" y="11399"/>
                    <a:pt x="4995" y="11393"/>
                    <a:pt x="4999" y="11385"/>
                  </a:cubicBezTo>
                  <a:cubicBezTo>
                    <a:pt x="5003" y="11377"/>
                    <a:pt x="5003" y="11368"/>
                    <a:pt x="5000" y="11360"/>
                  </a:cubicBezTo>
                  <a:cubicBezTo>
                    <a:pt x="4997" y="11352"/>
                    <a:pt x="4991" y="11345"/>
                    <a:pt x="4983" y="11341"/>
                  </a:cubicBezTo>
                  <a:cubicBezTo>
                    <a:pt x="4975" y="11337"/>
                    <a:pt x="4967" y="11337"/>
                    <a:pt x="4958" y="11340"/>
                  </a:cubicBezTo>
                  <a:close/>
                  <a:moveTo>
                    <a:pt x="5559" y="11195"/>
                  </a:moveTo>
                  <a:lnTo>
                    <a:pt x="5483" y="11349"/>
                  </a:lnTo>
                  <a:lnTo>
                    <a:pt x="5131" y="11176"/>
                  </a:lnTo>
                  <a:lnTo>
                    <a:pt x="5108" y="11223"/>
                  </a:lnTo>
                  <a:lnTo>
                    <a:pt x="5499" y="11415"/>
                  </a:lnTo>
                  <a:lnTo>
                    <a:pt x="5595" y="11220"/>
                  </a:lnTo>
                  <a:lnTo>
                    <a:pt x="5559" y="11195"/>
                  </a:lnTo>
                  <a:close/>
                  <a:moveTo>
                    <a:pt x="5658" y="11093"/>
                  </a:moveTo>
                  <a:lnTo>
                    <a:pt x="5267" y="10901"/>
                  </a:lnTo>
                  <a:lnTo>
                    <a:pt x="5244" y="10946"/>
                  </a:lnTo>
                  <a:lnTo>
                    <a:pt x="5635" y="11139"/>
                  </a:lnTo>
                  <a:lnTo>
                    <a:pt x="5658" y="11093"/>
                  </a:lnTo>
                  <a:close/>
                  <a:moveTo>
                    <a:pt x="5682" y="10672"/>
                  </a:moveTo>
                  <a:cubicBezTo>
                    <a:pt x="5667" y="10671"/>
                    <a:pt x="5653" y="10672"/>
                    <a:pt x="5640" y="10675"/>
                  </a:cubicBezTo>
                  <a:cubicBezTo>
                    <a:pt x="5627" y="10679"/>
                    <a:pt x="5615" y="10684"/>
                    <a:pt x="5604" y="10691"/>
                  </a:cubicBezTo>
                  <a:cubicBezTo>
                    <a:pt x="5593" y="10699"/>
                    <a:pt x="5581" y="10710"/>
                    <a:pt x="5567" y="10725"/>
                  </a:cubicBezTo>
                  <a:lnTo>
                    <a:pt x="5531" y="10763"/>
                  </a:lnTo>
                  <a:cubicBezTo>
                    <a:pt x="5512" y="10782"/>
                    <a:pt x="5495" y="10795"/>
                    <a:pt x="5480" y="10800"/>
                  </a:cubicBezTo>
                  <a:cubicBezTo>
                    <a:pt x="5466" y="10805"/>
                    <a:pt x="5451" y="10804"/>
                    <a:pt x="5435" y="10796"/>
                  </a:cubicBezTo>
                  <a:cubicBezTo>
                    <a:pt x="5415" y="10786"/>
                    <a:pt x="5402" y="10772"/>
                    <a:pt x="5398" y="10753"/>
                  </a:cubicBezTo>
                  <a:cubicBezTo>
                    <a:pt x="5393" y="10733"/>
                    <a:pt x="5397" y="10711"/>
                    <a:pt x="5409" y="10687"/>
                  </a:cubicBezTo>
                  <a:cubicBezTo>
                    <a:pt x="5413" y="10678"/>
                    <a:pt x="5417" y="10671"/>
                    <a:pt x="5422" y="10664"/>
                  </a:cubicBezTo>
                  <a:cubicBezTo>
                    <a:pt x="5427" y="10657"/>
                    <a:pt x="5433" y="10650"/>
                    <a:pt x="5439" y="10644"/>
                  </a:cubicBezTo>
                  <a:cubicBezTo>
                    <a:pt x="5445" y="10638"/>
                    <a:pt x="5452" y="10632"/>
                    <a:pt x="5461" y="10626"/>
                  </a:cubicBezTo>
                  <a:cubicBezTo>
                    <a:pt x="5469" y="10620"/>
                    <a:pt x="5478" y="10614"/>
                    <a:pt x="5489" y="10608"/>
                  </a:cubicBezTo>
                  <a:lnTo>
                    <a:pt x="5465" y="10571"/>
                  </a:lnTo>
                  <a:cubicBezTo>
                    <a:pt x="5422" y="10595"/>
                    <a:pt x="5390" y="10629"/>
                    <a:pt x="5370" y="10670"/>
                  </a:cubicBezTo>
                  <a:cubicBezTo>
                    <a:pt x="5360" y="10689"/>
                    <a:pt x="5355" y="10708"/>
                    <a:pt x="5352" y="10726"/>
                  </a:cubicBezTo>
                  <a:cubicBezTo>
                    <a:pt x="5350" y="10744"/>
                    <a:pt x="5351" y="10761"/>
                    <a:pt x="5356" y="10777"/>
                  </a:cubicBezTo>
                  <a:cubicBezTo>
                    <a:pt x="5360" y="10793"/>
                    <a:pt x="5368" y="10807"/>
                    <a:pt x="5379" y="10820"/>
                  </a:cubicBezTo>
                  <a:cubicBezTo>
                    <a:pt x="5389" y="10833"/>
                    <a:pt x="5403" y="10844"/>
                    <a:pt x="5420" y="10852"/>
                  </a:cubicBezTo>
                  <a:cubicBezTo>
                    <a:pt x="5445" y="10864"/>
                    <a:pt x="5470" y="10866"/>
                    <a:pt x="5496" y="10859"/>
                  </a:cubicBezTo>
                  <a:cubicBezTo>
                    <a:pt x="5507" y="10855"/>
                    <a:pt x="5518" y="10849"/>
                    <a:pt x="5528" y="10841"/>
                  </a:cubicBezTo>
                  <a:cubicBezTo>
                    <a:pt x="5538" y="10833"/>
                    <a:pt x="5550" y="10821"/>
                    <a:pt x="5564" y="10806"/>
                  </a:cubicBezTo>
                  <a:lnTo>
                    <a:pt x="5596" y="10773"/>
                  </a:lnTo>
                  <a:cubicBezTo>
                    <a:pt x="5633" y="10733"/>
                    <a:pt x="5669" y="10722"/>
                    <a:pt x="5703" y="10739"/>
                  </a:cubicBezTo>
                  <a:cubicBezTo>
                    <a:pt x="5726" y="10750"/>
                    <a:pt x="5740" y="10768"/>
                    <a:pt x="5745" y="10794"/>
                  </a:cubicBezTo>
                  <a:cubicBezTo>
                    <a:pt x="5748" y="10806"/>
                    <a:pt x="5748" y="10816"/>
                    <a:pt x="5746" y="10827"/>
                  </a:cubicBezTo>
                  <a:cubicBezTo>
                    <a:pt x="5744" y="10837"/>
                    <a:pt x="5739" y="10850"/>
                    <a:pt x="5732" y="10865"/>
                  </a:cubicBezTo>
                  <a:cubicBezTo>
                    <a:pt x="5722" y="10884"/>
                    <a:pt x="5710" y="10901"/>
                    <a:pt x="5697" y="10916"/>
                  </a:cubicBezTo>
                  <a:cubicBezTo>
                    <a:pt x="5683" y="10930"/>
                    <a:pt x="5666" y="10942"/>
                    <a:pt x="5647" y="10953"/>
                  </a:cubicBezTo>
                  <a:lnTo>
                    <a:pt x="5673" y="10991"/>
                  </a:lnTo>
                  <a:cubicBezTo>
                    <a:pt x="5695" y="10978"/>
                    <a:pt x="5713" y="10962"/>
                    <a:pt x="5729" y="10945"/>
                  </a:cubicBezTo>
                  <a:cubicBezTo>
                    <a:pt x="5745" y="10927"/>
                    <a:pt x="5758" y="10907"/>
                    <a:pt x="5770" y="10883"/>
                  </a:cubicBezTo>
                  <a:cubicBezTo>
                    <a:pt x="5779" y="10865"/>
                    <a:pt x="5785" y="10848"/>
                    <a:pt x="5788" y="10833"/>
                  </a:cubicBezTo>
                  <a:cubicBezTo>
                    <a:pt x="5791" y="10817"/>
                    <a:pt x="5791" y="10801"/>
                    <a:pt x="5789" y="10784"/>
                  </a:cubicBezTo>
                  <a:cubicBezTo>
                    <a:pt x="5787" y="10761"/>
                    <a:pt x="5780" y="10741"/>
                    <a:pt x="5767" y="10723"/>
                  </a:cubicBezTo>
                  <a:cubicBezTo>
                    <a:pt x="5755" y="10706"/>
                    <a:pt x="5740" y="10692"/>
                    <a:pt x="5722" y="10683"/>
                  </a:cubicBezTo>
                  <a:cubicBezTo>
                    <a:pt x="5710" y="10677"/>
                    <a:pt x="5696" y="10674"/>
                    <a:pt x="5682" y="10672"/>
                  </a:cubicBezTo>
                  <a:close/>
                  <a:moveTo>
                    <a:pt x="5933" y="10390"/>
                  </a:moveTo>
                  <a:cubicBezTo>
                    <a:pt x="5935" y="10407"/>
                    <a:pt x="5936" y="10422"/>
                    <a:pt x="5934" y="10436"/>
                  </a:cubicBezTo>
                  <a:cubicBezTo>
                    <a:pt x="5932" y="10450"/>
                    <a:pt x="5927" y="10464"/>
                    <a:pt x="5920" y="10478"/>
                  </a:cubicBezTo>
                  <a:cubicBezTo>
                    <a:pt x="5909" y="10501"/>
                    <a:pt x="5893" y="10519"/>
                    <a:pt x="5872" y="10531"/>
                  </a:cubicBezTo>
                  <a:cubicBezTo>
                    <a:pt x="5851" y="10544"/>
                    <a:pt x="5825" y="10550"/>
                    <a:pt x="5796" y="10547"/>
                  </a:cubicBezTo>
                  <a:cubicBezTo>
                    <a:pt x="5782" y="10546"/>
                    <a:pt x="5769" y="10544"/>
                    <a:pt x="5755" y="10540"/>
                  </a:cubicBezTo>
                  <a:cubicBezTo>
                    <a:pt x="5742" y="10535"/>
                    <a:pt x="5726" y="10529"/>
                    <a:pt x="5707" y="10519"/>
                  </a:cubicBezTo>
                  <a:cubicBezTo>
                    <a:pt x="5684" y="10508"/>
                    <a:pt x="5665" y="10497"/>
                    <a:pt x="5650" y="10486"/>
                  </a:cubicBezTo>
                  <a:cubicBezTo>
                    <a:pt x="5635" y="10475"/>
                    <a:pt x="5622" y="10464"/>
                    <a:pt x="5612" y="10452"/>
                  </a:cubicBezTo>
                  <a:cubicBezTo>
                    <a:pt x="5594" y="10431"/>
                    <a:pt x="5584" y="10410"/>
                    <a:pt x="5580" y="10389"/>
                  </a:cubicBezTo>
                  <a:cubicBezTo>
                    <a:pt x="5577" y="10367"/>
                    <a:pt x="5580" y="10345"/>
                    <a:pt x="5592" y="10322"/>
                  </a:cubicBezTo>
                  <a:cubicBezTo>
                    <a:pt x="5599" y="10308"/>
                    <a:pt x="5607" y="10296"/>
                    <a:pt x="5617" y="10286"/>
                  </a:cubicBezTo>
                  <a:cubicBezTo>
                    <a:pt x="5626" y="10276"/>
                    <a:pt x="5638" y="10268"/>
                    <a:pt x="5653" y="10260"/>
                  </a:cubicBezTo>
                  <a:lnTo>
                    <a:pt x="5635" y="10220"/>
                  </a:lnTo>
                  <a:cubicBezTo>
                    <a:pt x="5618" y="10229"/>
                    <a:pt x="5603" y="10240"/>
                    <a:pt x="5589" y="10254"/>
                  </a:cubicBezTo>
                  <a:cubicBezTo>
                    <a:pt x="5575" y="10268"/>
                    <a:pt x="5564" y="10284"/>
                    <a:pt x="5554" y="10303"/>
                  </a:cubicBezTo>
                  <a:cubicBezTo>
                    <a:pt x="5543" y="10327"/>
                    <a:pt x="5537" y="10351"/>
                    <a:pt x="5537" y="10376"/>
                  </a:cubicBezTo>
                  <a:cubicBezTo>
                    <a:pt x="5537" y="10401"/>
                    <a:pt x="5543" y="10426"/>
                    <a:pt x="5554" y="10449"/>
                  </a:cubicBezTo>
                  <a:cubicBezTo>
                    <a:pt x="5565" y="10473"/>
                    <a:pt x="5580" y="10495"/>
                    <a:pt x="5601" y="10515"/>
                  </a:cubicBezTo>
                  <a:cubicBezTo>
                    <a:pt x="5622" y="10535"/>
                    <a:pt x="5646" y="10552"/>
                    <a:pt x="5675" y="10567"/>
                  </a:cubicBezTo>
                  <a:cubicBezTo>
                    <a:pt x="5705" y="10581"/>
                    <a:pt x="5734" y="10591"/>
                    <a:pt x="5763" y="10596"/>
                  </a:cubicBezTo>
                  <a:cubicBezTo>
                    <a:pt x="5792" y="10602"/>
                    <a:pt x="5820" y="10600"/>
                    <a:pt x="5847" y="10593"/>
                  </a:cubicBezTo>
                  <a:cubicBezTo>
                    <a:pt x="5872" y="10586"/>
                    <a:pt x="5893" y="10575"/>
                    <a:pt x="5912" y="10560"/>
                  </a:cubicBezTo>
                  <a:cubicBezTo>
                    <a:pt x="5930" y="10544"/>
                    <a:pt x="5944" y="10526"/>
                    <a:pt x="5955" y="10505"/>
                  </a:cubicBezTo>
                  <a:cubicBezTo>
                    <a:pt x="5964" y="10485"/>
                    <a:pt x="5971" y="10465"/>
                    <a:pt x="5975" y="10444"/>
                  </a:cubicBezTo>
                  <a:cubicBezTo>
                    <a:pt x="5978" y="10422"/>
                    <a:pt x="5979" y="10401"/>
                    <a:pt x="5977" y="10380"/>
                  </a:cubicBezTo>
                  <a:lnTo>
                    <a:pt x="5933" y="10390"/>
                  </a:lnTo>
                  <a:close/>
                  <a:moveTo>
                    <a:pt x="6169" y="10055"/>
                  </a:moveTo>
                  <a:lnTo>
                    <a:pt x="5778" y="9862"/>
                  </a:lnTo>
                  <a:lnTo>
                    <a:pt x="5755" y="9909"/>
                  </a:lnTo>
                  <a:lnTo>
                    <a:pt x="5918" y="9989"/>
                  </a:lnTo>
                  <a:lnTo>
                    <a:pt x="5837" y="10154"/>
                  </a:lnTo>
                  <a:lnTo>
                    <a:pt x="5674" y="10074"/>
                  </a:lnTo>
                  <a:lnTo>
                    <a:pt x="5651" y="10119"/>
                  </a:lnTo>
                  <a:lnTo>
                    <a:pt x="6042" y="10311"/>
                  </a:lnTo>
                  <a:lnTo>
                    <a:pt x="6065" y="10266"/>
                  </a:lnTo>
                  <a:lnTo>
                    <a:pt x="5875" y="10173"/>
                  </a:lnTo>
                  <a:lnTo>
                    <a:pt x="5956" y="10008"/>
                  </a:lnTo>
                  <a:lnTo>
                    <a:pt x="6146" y="10101"/>
                  </a:lnTo>
                  <a:lnTo>
                    <a:pt x="6169" y="10055"/>
                  </a:lnTo>
                  <a:close/>
                  <a:moveTo>
                    <a:pt x="6333" y="9721"/>
                  </a:moveTo>
                  <a:lnTo>
                    <a:pt x="6292" y="9701"/>
                  </a:lnTo>
                  <a:lnTo>
                    <a:pt x="6208" y="9873"/>
                  </a:lnTo>
                  <a:lnTo>
                    <a:pt x="6065" y="9803"/>
                  </a:lnTo>
                  <a:lnTo>
                    <a:pt x="6131" y="9669"/>
                  </a:lnTo>
                  <a:lnTo>
                    <a:pt x="6090" y="9649"/>
                  </a:lnTo>
                  <a:lnTo>
                    <a:pt x="6024" y="9783"/>
                  </a:lnTo>
                  <a:lnTo>
                    <a:pt x="5896" y="9720"/>
                  </a:lnTo>
                  <a:lnTo>
                    <a:pt x="5975" y="9559"/>
                  </a:lnTo>
                  <a:lnTo>
                    <a:pt x="5939" y="9534"/>
                  </a:lnTo>
                  <a:lnTo>
                    <a:pt x="5834" y="9748"/>
                  </a:lnTo>
                  <a:lnTo>
                    <a:pt x="6225" y="9940"/>
                  </a:lnTo>
                  <a:lnTo>
                    <a:pt x="6333" y="9721"/>
                  </a:lnTo>
                  <a:close/>
                  <a:moveTo>
                    <a:pt x="6250" y="8903"/>
                  </a:moveTo>
                  <a:lnTo>
                    <a:pt x="6227" y="8950"/>
                  </a:lnTo>
                  <a:lnTo>
                    <a:pt x="6429" y="9110"/>
                  </a:lnTo>
                  <a:cubicBezTo>
                    <a:pt x="6442" y="9120"/>
                    <a:pt x="6455" y="9130"/>
                    <a:pt x="6468" y="9140"/>
                  </a:cubicBezTo>
                  <a:cubicBezTo>
                    <a:pt x="6481" y="9150"/>
                    <a:pt x="6492" y="9158"/>
                    <a:pt x="6502" y="9166"/>
                  </a:cubicBezTo>
                  <a:cubicBezTo>
                    <a:pt x="6513" y="9173"/>
                    <a:pt x="6521" y="9179"/>
                    <a:pt x="6527" y="9184"/>
                  </a:cubicBezTo>
                  <a:cubicBezTo>
                    <a:pt x="6533" y="9188"/>
                    <a:pt x="6536" y="9190"/>
                    <a:pt x="6537" y="9191"/>
                  </a:cubicBezTo>
                  <a:cubicBezTo>
                    <a:pt x="6536" y="9191"/>
                    <a:pt x="6533" y="9190"/>
                    <a:pt x="6528" y="9189"/>
                  </a:cubicBezTo>
                  <a:cubicBezTo>
                    <a:pt x="6522" y="9187"/>
                    <a:pt x="6514" y="9185"/>
                    <a:pt x="6504" y="9182"/>
                  </a:cubicBezTo>
                  <a:cubicBezTo>
                    <a:pt x="6493" y="9179"/>
                    <a:pt x="6482" y="9176"/>
                    <a:pt x="6468" y="9172"/>
                  </a:cubicBezTo>
                  <a:cubicBezTo>
                    <a:pt x="6455" y="9169"/>
                    <a:pt x="6440" y="9165"/>
                    <a:pt x="6424" y="9161"/>
                  </a:cubicBezTo>
                  <a:lnTo>
                    <a:pt x="6155" y="9095"/>
                  </a:lnTo>
                  <a:lnTo>
                    <a:pt x="6129" y="9148"/>
                  </a:lnTo>
                  <a:lnTo>
                    <a:pt x="6338" y="9315"/>
                  </a:lnTo>
                  <a:cubicBezTo>
                    <a:pt x="6348" y="9323"/>
                    <a:pt x="6358" y="9332"/>
                    <a:pt x="6370" y="9341"/>
                  </a:cubicBezTo>
                  <a:cubicBezTo>
                    <a:pt x="6382" y="9350"/>
                    <a:pt x="6392" y="9358"/>
                    <a:pt x="6402" y="9365"/>
                  </a:cubicBezTo>
                  <a:cubicBezTo>
                    <a:pt x="6412" y="9373"/>
                    <a:pt x="6421" y="9379"/>
                    <a:pt x="6428" y="9385"/>
                  </a:cubicBezTo>
                  <a:cubicBezTo>
                    <a:pt x="6435" y="9390"/>
                    <a:pt x="6439" y="9393"/>
                    <a:pt x="6440" y="9393"/>
                  </a:cubicBezTo>
                  <a:cubicBezTo>
                    <a:pt x="6438" y="9393"/>
                    <a:pt x="6433" y="9391"/>
                    <a:pt x="6424" y="9388"/>
                  </a:cubicBezTo>
                  <a:cubicBezTo>
                    <a:pt x="6416" y="9386"/>
                    <a:pt x="6405" y="9382"/>
                    <a:pt x="6393" y="9379"/>
                  </a:cubicBezTo>
                  <a:cubicBezTo>
                    <a:pt x="6381" y="9375"/>
                    <a:pt x="6367" y="9371"/>
                    <a:pt x="6353" y="9367"/>
                  </a:cubicBezTo>
                  <a:cubicBezTo>
                    <a:pt x="6338" y="9363"/>
                    <a:pt x="6324" y="9359"/>
                    <a:pt x="6311" y="9356"/>
                  </a:cubicBezTo>
                  <a:lnTo>
                    <a:pt x="6058" y="9293"/>
                  </a:lnTo>
                  <a:lnTo>
                    <a:pt x="6033" y="9343"/>
                  </a:lnTo>
                  <a:lnTo>
                    <a:pt x="6469" y="9443"/>
                  </a:lnTo>
                  <a:lnTo>
                    <a:pt x="6499" y="9383"/>
                  </a:lnTo>
                  <a:lnTo>
                    <a:pt x="6302" y="9226"/>
                  </a:lnTo>
                  <a:cubicBezTo>
                    <a:pt x="6291" y="9217"/>
                    <a:pt x="6279" y="9209"/>
                    <a:pt x="6268" y="9200"/>
                  </a:cubicBezTo>
                  <a:cubicBezTo>
                    <a:pt x="6257" y="9192"/>
                    <a:pt x="6247" y="9184"/>
                    <a:pt x="6238" y="9177"/>
                  </a:cubicBezTo>
                  <a:cubicBezTo>
                    <a:pt x="6229" y="9171"/>
                    <a:pt x="6221" y="9166"/>
                    <a:pt x="6216" y="9162"/>
                  </a:cubicBezTo>
                  <a:cubicBezTo>
                    <a:pt x="6210" y="9158"/>
                    <a:pt x="6206" y="9155"/>
                    <a:pt x="6205" y="9154"/>
                  </a:cubicBezTo>
                  <a:cubicBezTo>
                    <a:pt x="6207" y="9155"/>
                    <a:pt x="6211" y="9156"/>
                    <a:pt x="6218" y="9158"/>
                  </a:cubicBezTo>
                  <a:cubicBezTo>
                    <a:pt x="6225" y="9160"/>
                    <a:pt x="6233" y="9163"/>
                    <a:pt x="6244" y="9166"/>
                  </a:cubicBezTo>
                  <a:cubicBezTo>
                    <a:pt x="6255" y="9169"/>
                    <a:pt x="6267" y="9172"/>
                    <a:pt x="6281" y="9176"/>
                  </a:cubicBezTo>
                  <a:cubicBezTo>
                    <a:pt x="6295" y="9180"/>
                    <a:pt x="6310" y="9184"/>
                    <a:pt x="6325" y="9188"/>
                  </a:cubicBezTo>
                  <a:lnTo>
                    <a:pt x="6566" y="9246"/>
                  </a:lnTo>
                  <a:lnTo>
                    <a:pt x="6596" y="9185"/>
                  </a:lnTo>
                  <a:lnTo>
                    <a:pt x="6250" y="8903"/>
                  </a:lnTo>
                  <a:close/>
                  <a:moveTo>
                    <a:pt x="6701" y="8972"/>
                  </a:moveTo>
                  <a:lnTo>
                    <a:pt x="6311" y="8779"/>
                  </a:lnTo>
                  <a:lnTo>
                    <a:pt x="6288" y="8825"/>
                  </a:lnTo>
                  <a:lnTo>
                    <a:pt x="6679" y="9017"/>
                  </a:lnTo>
                  <a:lnTo>
                    <a:pt x="6701" y="8972"/>
                  </a:lnTo>
                  <a:close/>
                  <a:moveTo>
                    <a:pt x="6818" y="8637"/>
                  </a:moveTo>
                  <a:lnTo>
                    <a:pt x="6742" y="8791"/>
                  </a:lnTo>
                  <a:lnTo>
                    <a:pt x="6390" y="8618"/>
                  </a:lnTo>
                  <a:lnTo>
                    <a:pt x="6367" y="8665"/>
                  </a:lnTo>
                  <a:lnTo>
                    <a:pt x="6758" y="8857"/>
                  </a:lnTo>
                  <a:lnTo>
                    <a:pt x="6854" y="8662"/>
                  </a:lnTo>
                  <a:lnTo>
                    <a:pt x="6818" y="8637"/>
                  </a:lnTo>
                  <a:close/>
                  <a:moveTo>
                    <a:pt x="7020" y="8324"/>
                  </a:moveTo>
                  <a:lnTo>
                    <a:pt x="6629" y="8131"/>
                  </a:lnTo>
                  <a:lnTo>
                    <a:pt x="6606" y="8178"/>
                  </a:lnTo>
                  <a:lnTo>
                    <a:pt x="6770" y="8258"/>
                  </a:lnTo>
                  <a:lnTo>
                    <a:pt x="6689" y="8423"/>
                  </a:lnTo>
                  <a:lnTo>
                    <a:pt x="6525" y="8343"/>
                  </a:lnTo>
                  <a:lnTo>
                    <a:pt x="6503" y="8388"/>
                  </a:lnTo>
                  <a:lnTo>
                    <a:pt x="6894" y="8581"/>
                  </a:lnTo>
                  <a:lnTo>
                    <a:pt x="6916" y="8535"/>
                  </a:lnTo>
                  <a:lnTo>
                    <a:pt x="6727" y="8442"/>
                  </a:lnTo>
                  <a:lnTo>
                    <a:pt x="6808" y="8277"/>
                  </a:lnTo>
                  <a:lnTo>
                    <a:pt x="6997" y="8370"/>
                  </a:lnTo>
                  <a:lnTo>
                    <a:pt x="7020" y="8324"/>
                  </a:lnTo>
                  <a:close/>
                  <a:moveTo>
                    <a:pt x="7185" y="7990"/>
                  </a:moveTo>
                  <a:lnTo>
                    <a:pt x="7144" y="7970"/>
                  </a:lnTo>
                  <a:lnTo>
                    <a:pt x="7059" y="8142"/>
                  </a:lnTo>
                  <a:lnTo>
                    <a:pt x="6916" y="8072"/>
                  </a:lnTo>
                  <a:lnTo>
                    <a:pt x="6982" y="7938"/>
                  </a:lnTo>
                  <a:lnTo>
                    <a:pt x="6942" y="7918"/>
                  </a:lnTo>
                  <a:lnTo>
                    <a:pt x="6876" y="8052"/>
                  </a:lnTo>
                  <a:lnTo>
                    <a:pt x="6748" y="7989"/>
                  </a:lnTo>
                  <a:lnTo>
                    <a:pt x="6827" y="7828"/>
                  </a:lnTo>
                  <a:lnTo>
                    <a:pt x="6791" y="7803"/>
                  </a:lnTo>
                  <a:lnTo>
                    <a:pt x="6686" y="8017"/>
                  </a:lnTo>
                  <a:lnTo>
                    <a:pt x="7077" y="8209"/>
                  </a:lnTo>
                  <a:lnTo>
                    <a:pt x="7185" y="7990"/>
                  </a:lnTo>
                  <a:close/>
                  <a:moveTo>
                    <a:pt x="7285" y="7687"/>
                  </a:moveTo>
                  <a:lnTo>
                    <a:pt x="7209" y="7841"/>
                  </a:lnTo>
                  <a:lnTo>
                    <a:pt x="6857" y="7668"/>
                  </a:lnTo>
                  <a:lnTo>
                    <a:pt x="6834" y="7715"/>
                  </a:lnTo>
                  <a:lnTo>
                    <a:pt x="7225" y="7907"/>
                  </a:lnTo>
                  <a:lnTo>
                    <a:pt x="7321" y="7712"/>
                  </a:lnTo>
                  <a:lnTo>
                    <a:pt x="7285" y="7687"/>
                  </a:lnTo>
                  <a:close/>
                  <a:moveTo>
                    <a:pt x="7544" y="7259"/>
                  </a:moveTo>
                  <a:lnTo>
                    <a:pt x="7137" y="7101"/>
                  </a:lnTo>
                  <a:lnTo>
                    <a:pt x="7103" y="7170"/>
                  </a:lnTo>
                  <a:lnTo>
                    <a:pt x="7326" y="7371"/>
                  </a:lnTo>
                  <a:cubicBezTo>
                    <a:pt x="7340" y="7383"/>
                    <a:pt x="7352" y="7393"/>
                    <a:pt x="7364" y="7402"/>
                  </a:cubicBezTo>
                  <a:cubicBezTo>
                    <a:pt x="7375" y="7410"/>
                    <a:pt x="7381" y="7415"/>
                    <a:pt x="7383" y="7416"/>
                  </a:cubicBezTo>
                  <a:cubicBezTo>
                    <a:pt x="7380" y="7416"/>
                    <a:pt x="7373" y="7414"/>
                    <a:pt x="7359" y="7410"/>
                  </a:cubicBezTo>
                  <a:cubicBezTo>
                    <a:pt x="7345" y="7406"/>
                    <a:pt x="7328" y="7402"/>
                    <a:pt x="7307" y="7398"/>
                  </a:cubicBezTo>
                  <a:lnTo>
                    <a:pt x="7017" y="7344"/>
                  </a:lnTo>
                  <a:lnTo>
                    <a:pt x="6983" y="7412"/>
                  </a:lnTo>
                  <a:lnTo>
                    <a:pt x="7357" y="7639"/>
                  </a:lnTo>
                  <a:lnTo>
                    <a:pt x="7379" y="7594"/>
                  </a:lnTo>
                  <a:lnTo>
                    <a:pt x="7112" y="7435"/>
                  </a:lnTo>
                  <a:cubicBezTo>
                    <a:pt x="7107" y="7432"/>
                    <a:pt x="7100" y="7428"/>
                    <a:pt x="7093" y="7424"/>
                  </a:cubicBezTo>
                  <a:cubicBezTo>
                    <a:pt x="7085" y="7420"/>
                    <a:pt x="7078" y="7415"/>
                    <a:pt x="7070" y="7411"/>
                  </a:cubicBezTo>
                  <a:cubicBezTo>
                    <a:pt x="7063" y="7407"/>
                    <a:pt x="7056" y="7403"/>
                    <a:pt x="7051" y="7400"/>
                  </a:cubicBezTo>
                  <a:cubicBezTo>
                    <a:pt x="7046" y="7397"/>
                    <a:pt x="7043" y="7396"/>
                    <a:pt x="7041" y="7395"/>
                  </a:cubicBezTo>
                  <a:cubicBezTo>
                    <a:pt x="7046" y="7396"/>
                    <a:pt x="7055" y="7398"/>
                    <a:pt x="7069" y="7401"/>
                  </a:cubicBezTo>
                  <a:cubicBezTo>
                    <a:pt x="7084" y="7404"/>
                    <a:pt x="7102" y="7408"/>
                    <a:pt x="7124" y="7412"/>
                  </a:cubicBezTo>
                  <a:lnTo>
                    <a:pt x="7440" y="7471"/>
                  </a:lnTo>
                  <a:lnTo>
                    <a:pt x="7460" y="7431"/>
                  </a:lnTo>
                  <a:lnTo>
                    <a:pt x="7209" y="7204"/>
                  </a:lnTo>
                  <a:cubicBezTo>
                    <a:pt x="7204" y="7199"/>
                    <a:pt x="7198" y="7194"/>
                    <a:pt x="7192" y="7189"/>
                  </a:cubicBezTo>
                  <a:cubicBezTo>
                    <a:pt x="7187" y="7184"/>
                    <a:pt x="7181" y="7180"/>
                    <a:pt x="7176" y="7175"/>
                  </a:cubicBezTo>
                  <a:cubicBezTo>
                    <a:pt x="7170" y="7171"/>
                    <a:pt x="7166" y="7167"/>
                    <a:pt x="7162" y="7164"/>
                  </a:cubicBezTo>
                  <a:cubicBezTo>
                    <a:pt x="7158" y="7161"/>
                    <a:pt x="7156" y="7159"/>
                    <a:pt x="7156" y="7158"/>
                  </a:cubicBezTo>
                  <a:cubicBezTo>
                    <a:pt x="7156" y="7159"/>
                    <a:pt x="7159" y="7160"/>
                    <a:pt x="7164" y="7162"/>
                  </a:cubicBezTo>
                  <a:cubicBezTo>
                    <a:pt x="7168" y="7164"/>
                    <a:pt x="7174" y="7166"/>
                    <a:pt x="7181" y="7170"/>
                  </a:cubicBezTo>
                  <a:cubicBezTo>
                    <a:pt x="7188" y="7173"/>
                    <a:pt x="7195" y="7176"/>
                    <a:pt x="7202" y="7179"/>
                  </a:cubicBezTo>
                  <a:cubicBezTo>
                    <a:pt x="7210" y="7182"/>
                    <a:pt x="7217" y="7185"/>
                    <a:pt x="7223" y="7188"/>
                  </a:cubicBezTo>
                  <a:lnTo>
                    <a:pt x="7521" y="7306"/>
                  </a:lnTo>
                  <a:lnTo>
                    <a:pt x="7544" y="7259"/>
                  </a:lnTo>
                  <a:close/>
                  <a:moveTo>
                    <a:pt x="7564" y="6848"/>
                  </a:moveTo>
                  <a:cubicBezTo>
                    <a:pt x="7549" y="6846"/>
                    <a:pt x="7535" y="6847"/>
                    <a:pt x="7522" y="6851"/>
                  </a:cubicBezTo>
                  <a:cubicBezTo>
                    <a:pt x="7509" y="6854"/>
                    <a:pt x="7497" y="6859"/>
                    <a:pt x="7486" y="6867"/>
                  </a:cubicBezTo>
                  <a:cubicBezTo>
                    <a:pt x="7475" y="6874"/>
                    <a:pt x="7463" y="6885"/>
                    <a:pt x="7449" y="6900"/>
                  </a:cubicBezTo>
                  <a:lnTo>
                    <a:pt x="7413" y="6938"/>
                  </a:lnTo>
                  <a:cubicBezTo>
                    <a:pt x="7394" y="6958"/>
                    <a:pt x="7377" y="6970"/>
                    <a:pt x="7362" y="6975"/>
                  </a:cubicBezTo>
                  <a:cubicBezTo>
                    <a:pt x="7348" y="6981"/>
                    <a:pt x="7333" y="6980"/>
                    <a:pt x="7317" y="6972"/>
                  </a:cubicBezTo>
                  <a:cubicBezTo>
                    <a:pt x="7297" y="6962"/>
                    <a:pt x="7284" y="6947"/>
                    <a:pt x="7280" y="6928"/>
                  </a:cubicBezTo>
                  <a:cubicBezTo>
                    <a:pt x="7275" y="6909"/>
                    <a:pt x="7279" y="6887"/>
                    <a:pt x="7291" y="6862"/>
                  </a:cubicBezTo>
                  <a:cubicBezTo>
                    <a:pt x="7295" y="6854"/>
                    <a:pt x="7299" y="6846"/>
                    <a:pt x="7304" y="6839"/>
                  </a:cubicBezTo>
                  <a:cubicBezTo>
                    <a:pt x="7309" y="6832"/>
                    <a:pt x="7315" y="6826"/>
                    <a:pt x="7321" y="6820"/>
                  </a:cubicBezTo>
                  <a:cubicBezTo>
                    <a:pt x="7327" y="6814"/>
                    <a:pt x="7334" y="6808"/>
                    <a:pt x="7342" y="6802"/>
                  </a:cubicBezTo>
                  <a:cubicBezTo>
                    <a:pt x="7351" y="6796"/>
                    <a:pt x="7360" y="6790"/>
                    <a:pt x="7371" y="6783"/>
                  </a:cubicBezTo>
                  <a:lnTo>
                    <a:pt x="7347" y="6746"/>
                  </a:lnTo>
                  <a:cubicBezTo>
                    <a:pt x="7304" y="6771"/>
                    <a:pt x="7272" y="6804"/>
                    <a:pt x="7252" y="6845"/>
                  </a:cubicBezTo>
                  <a:cubicBezTo>
                    <a:pt x="7242" y="6864"/>
                    <a:pt x="7236" y="6883"/>
                    <a:pt x="7234" y="6901"/>
                  </a:cubicBezTo>
                  <a:cubicBezTo>
                    <a:pt x="7232" y="6920"/>
                    <a:pt x="7233" y="6937"/>
                    <a:pt x="7238" y="6953"/>
                  </a:cubicBezTo>
                  <a:cubicBezTo>
                    <a:pt x="7242" y="6968"/>
                    <a:pt x="7250" y="6983"/>
                    <a:pt x="7260" y="6996"/>
                  </a:cubicBezTo>
                  <a:cubicBezTo>
                    <a:pt x="7271" y="7008"/>
                    <a:pt x="7285" y="7019"/>
                    <a:pt x="7302" y="7027"/>
                  </a:cubicBezTo>
                  <a:cubicBezTo>
                    <a:pt x="7327" y="7040"/>
                    <a:pt x="7352" y="7042"/>
                    <a:pt x="7377" y="7034"/>
                  </a:cubicBezTo>
                  <a:cubicBezTo>
                    <a:pt x="7389" y="7030"/>
                    <a:pt x="7400" y="7025"/>
                    <a:pt x="7410" y="7017"/>
                  </a:cubicBezTo>
                  <a:cubicBezTo>
                    <a:pt x="7420" y="7009"/>
                    <a:pt x="7432" y="6997"/>
                    <a:pt x="7446" y="6982"/>
                  </a:cubicBezTo>
                  <a:lnTo>
                    <a:pt x="7478" y="6948"/>
                  </a:lnTo>
                  <a:cubicBezTo>
                    <a:pt x="7515" y="6908"/>
                    <a:pt x="7551" y="6897"/>
                    <a:pt x="7585" y="6914"/>
                  </a:cubicBezTo>
                  <a:cubicBezTo>
                    <a:pt x="7608" y="6925"/>
                    <a:pt x="7622" y="6944"/>
                    <a:pt x="7627" y="6969"/>
                  </a:cubicBezTo>
                  <a:cubicBezTo>
                    <a:pt x="7630" y="6981"/>
                    <a:pt x="7630" y="6992"/>
                    <a:pt x="7628" y="7002"/>
                  </a:cubicBezTo>
                  <a:cubicBezTo>
                    <a:pt x="7626" y="7013"/>
                    <a:pt x="7621" y="7025"/>
                    <a:pt x="7614" y="7040"/>
                  </a:cubicBezTo>
                  <a:cubicBezTo>
                    <a:pt x="7604" y="7060"/>
                    <a:pt x="7592" y="7077"/>
                    <a:pt x="7579" y="7091"/>
                  </a:cubicBezTo>
                  <a:cubicBezTo>
                    <a:pt x="7565" y="7105"/>
                    <a:pt x="7548" y="7118"/>
                    <a:pt x="7529" y="7128"/>
                  </a:cubicBezTo>
                  <a:lnTo>
                    <a:pt x="7555" y="7167"/>
                  </a:lnTo>
                  <a:cubicBezTo>
                    <a:pt x="7577" y="7153"/>
                    <a:pt x="7595" y="7138"/>
                    <a:pt x="7611" y="7120"/>
                  </a:cubicBezTo>
                  <a:cubicBezTo>
                    <a:pt x="7627" y="7103"/>
                    <a:pt x="7640" y="7082"/>
                    <a:pt x="7652" y="7059"/>
                  </a:cubicBezTo>
                  <a:cubicBezTo>
                    <a:pt x="7661" y="7041"/>
                    <a:pt x="7667" y="7024"/>
                    <a:pt x="7670" y="7008"/>
                  </a:cubicBezTo>
                  <a:cubicBezTo>
                    <a:pt x="7673" y="6993"/>
                    <a:pt x="7673" y="6976"/>
                    <a:pt x="7671" y="6959"/>
                  </a:cubicBezTo>
                  <a:cubicBezTo>
                    <a:pt x="7669" y="6936"/>
                    <a:pt x="7661" y="6916"/>
                    <a:pt x="7649" y="6899"/>
                  </a:cubicBezTo>
                  <a:cubicBezTo>
                    <a:pt x="7637" y="6881"/>
                    <a:pt x="7622" y="6868"/>
                    <a:pt x="7604" y="6859"/>
                  </a:cubicBezTo>
                  <a:cubicBezTo>
                    <a:pt x="7592" y="6853"/>
                    <a:pt x="7578" y="6849"/>
                    <a:pt x="7564" y="6848"/>
                  </a:cubicBezTo>
                  <a:close/>
                  <a:moveTo>
                    <a:pt x="7678" y="6658"/>
                  </a:moveTo>
                  <a:lnTo>
                    <a:pt x="7635" y="6636"/>
                  </a:lnTo>
                  <a:lnTo>
                    <a:pt x="7581" y="6745"/>
                  </a:lnTo>
                  <a:lnTo>
                    <a:pt x="7624" y="6766"/>
                  </a:lnTo>
                  <a:lnTo>
                    <a:pt x="7678" y="6658"/>
                  </a:lnTo>
                  <a:close/>
                  <a:moveTo>
                    <a:pt x="7594" y="6170"/>
                  </a:moveTo>
                  <a:lnTo>
                    <a:pt x="7572" y="6216"/>
                  </a:lnTo>
                  <a:lnTo>
                    <a:pt x="7844" y="6350"/>
                  </a:lnTo>
                  <a:cubicBezTo>
                    <a:pt x="7857" y="6357"/>
                    <a:pt x="7868" y="6363"/>
                    <a:pt x="7877" y="6370"/>
                  </a:cubicBezTo>
                  <a:cubicBezTo>
                    <a:pt x="7885" y="6376"/>
                    <a:pt x="7892" y="6384"/>
                    <a:pt x="7898" y="6395"/>
                  </a:cubicBezTo>
                  <a:cubicBezTo>
                    <a:pt x="7903" y="6405"/>
                    <a:pt x="7904" y="6417"/>
                    <a:pt x="7903" y="6431"/>
                  </a:cubicBezTo>
                  <a:cubicBezTo>
                    <a:pt x="7901" y="6445"/>
                    <a:pt x="7896" y="6460"/>
                    <a:pt x="7888" y="6476"/>
                  </a:cubicBezTo>
                  <a:cubicBezTo>
                    <a:pt x="7882" y="6488"/>
                    <a:pt x="7876" y="6498"/>
                    <a:pt x="7869" y="6506"/>
                  </a:cubicBezTo>
                  <a:cubicBezTo>
                    <a:pt x="7863" y="6513"/>
                    <a:pt x="7856" y="6519"/>
                    <a:pt x="7849" y="6524"/>
                  </a:cubicBezTo>
                  <a:cubicBezTo>
                    <a:pt x="7843" y="6528"/>
                    <a:pt x="7836" y="6531"/>
                    <a:pt x="7830" y="6532"/>
                  </a:cubicBezTo>
                  <a:cubicBezTo>
                    <a:pt x="7823" y="6533"/>
                    <a:pt x="7818" y="6534"/>
                    <a:pt x="7813" y="6534"/>
                  </a:cubicBezTo>
                  <a:cubicBezTo>
                    <a:pt x="7805" y="6533"/>
                    <a:pt x="7796" y="6531"/>
                    <a:pt x="7785" y="6527"/>
                  </a:cubicBezTo>
                  <a:cubicBezTo>
                    <a:pt x="7773" y="6522"/>
                    <a:pt x="7763" y="6518"/>
                    <a:pt x="7753" y="6513"/>
                  </a:cubicBezTo>
                  <a:lnTo>
                    <a:pt x="7490" y="6383"/>
                  </a:lnTo>
                  <a:lnTo>
                    <a:pt x="7467" y="6429"/>
                  </a:lnTo>
                  <a:lnTo>
                    <a:pt x="7747" y="6567"/>
                  </a:lnTo>
                  <a:cubicBezTo>
                    <a:pt x="7756" y="6572"/>
                    <a:pt x="7766" y="6576"/>
                    <a:pt x="7778" y="6580"/>
                  </a:cubicBezTo>
                  <a:cubicBezTo>
                    <a:pt x="7790" y="6585"/>
                    <a:pt x="7802" y="6587"/>
                    <a:pt x="7814" y="6586"/>
                  </a:cubicBezTo>
                  <a:cubicBezTo>
                    <a:pt x="7838" y="6585"/>
                    <a:pt x="7860" y="6578"/>
                    <a:pt x="7878" y="6564"/>
                  </a:cubicBezTo>
                  <a:cubicBezTo>
                    <a:pt x="7896" y="6550"/>
                    <a:pt x="7912" y="6528"/>
                    <a:pt x="7927" y="6498"/>
                  </a:cubicBezTo>
                  <a:cubicBezTo>
                    <a:pt x="7939" y="6474"/>
                    <a:pt x="7946" y="6453"/>
                    <a:pt x="7949" y="6434"/>
                  </a:cubicBezTo>
                  <a:cubicBezTo>
                    <a:pt x="7952" y="6416"/>
                    <a:pt x="7952" y="6398"/>
                    <a:pt x="7947" y="6381"/>
                  </a:cubicBezTo>
                  <a:cubicBezTo>
                    <a:pt x="7943" y="6364"/>
                    <a:pt x="7936" y="6351"/>
                    <a:pt x="7924" y="6340"/>
                  </a:cubicBezTo>
                  <a:cubicBezTo>
                    <a:pt x="7913" y="6330"/>
                    <a:pt x="7896" y="6319"/>
                    <a:pt x="7872" y="6307"/>
                  </a:cubicBezTo>
                  <a:lnTo>
                    <a:pt x="7594" y="6170"/>
                  </a:lnTo>
                  <a:close/>
                  <a:moveTo>
                    <a:pt x="8169" y="5990"/>
                  </a:moveTo>
                  <a:lnTo>
                    <a:pt x="7778" y="5798"/>
                  </a:lnTo>
                  <a:lnTo>
                    <a:pt x="7755" y="5844"/>
                  </a:lnTo>
                  <a:lnTo>
                    <a:pt x="7968" y="5947"/>
                  </a:lnTo>
                  <a:cubicBezTo>
                    <a:pt x="7982" y="5954"/>
                    <a:pt x="7997" y="5960"/>
                    <a:pt x="8011" y="5967"/>
                  </a:cubicBezTo>
                  <a:cubicBezTo>
                    <a:pt x="8025" y="5973"/>
                    <a:pt x="8038" y="5979"/>
                    <a:pt x="8050" y="5984"/>
                  </a:cubicBezTo>
                  <a:cubicBezTo>
                    <a:pt x="8061" y="5988"/>
                    <a:pt x="8071" y="5992"/>
                    <a:pt x="8078" y="5995"/>
                  </a:cubicBezTo>
                  <a:cubicBezTo>
                    <a:pt x="8086" y="5998"/>
                    <a:pt x="8090" y="6000"/>
                    <a:pt x="8090" y="6000"/>
                  </a:cubicBezTo>
                  <a:cubicBezTo>
                    <a:pt x="8089" y="6000"/>
                    <a:pt x="8085" y="6000"/>
                    <a:pt x="8079" y="5999"/>
                  </a:cubicBezTo>
                  <a:cubicBezTo>
                    <a:pt x="8073" y="5999"/>
                    <a:pt x="8065" y="5998"/>
                    <a:pt x="8056" y="5998"/>
                  </a:cubicBezTo>
                  <a:cubicBezTo>
                    <a:pt x="8047" y="5997"/>
                    <a:pt x="8036" y="5997"/>
                    <a:pt x="8025" y="5996"/>
                  </a:cubicBezTo>
                  <a:cubicBezTo>
                    <a:pt x="8013" y="5996"/>
                    <a:pt x="8002" y="5996"/>
                    <a:pt x="7990" y="5996"/>
                  </a:cubicBezTo>
                  <a:lnTo>
                    <a:pt x="7677" y="6003"/>
                  </a:lnTo>
                  <a:lnTo>
                    <a:pt x="7650" y="6057"/>
                  </a:lnTo>
                  <a:lnTo>
                    <a:pt x="8041" y="6250"/>
                  </a:lnTo>
                  <a:lnTo>
                    <a:pt x="8065" y="6201"/>
                  </a:lnTo>
                  <a:lnTo>
                    <a:pt x="7837" y="6092"/>
                  </a:lnTo>
                  <a:cubicBezTo>
                    <a:pt x="7825" y="6086"/>
                    <a:pt x="7814" y="6081"/>
                    <a:pt x="7802" y="6076"/>
                  </a:cubicBezTo>
                  <a:cubicBezTo>
                    <a:pt x="7790" y="6071"/>
                    <a:pt x="7780" y="6066"/>
                    <a:pt x="7770" y="6062"/>
                  </a:cubicBezTo>
                  <a:cubicBezTo>
                    <a:pt x="7760" y="6058"/>
                    <a:pt x="7751" y="6054"/>
                    <a:pt x="7744" y="6051"/>
                  </a:cubicBezTo>
                  <a:cubicBezTo>
                    <a:pt x="7737" y="6048"/>
                    <a:pt x="7731" y="6046"/>
                    <a:pt x="7728" y="6045"/>
                  </a:cubicBezTo>
                  <a:cubicBezTo>
                    <a:pt x="7732" y="6046"/>
                    <a:pt x="7738" y="6046"/>
                    <a:pt x="7745" y="6046"/>
                  </a:cubicBezTo>
                  <a:cubicBezTo>
                    <a:pt x="7753" y="6047"/>
                    <a:pt x="7761" y="6047"/>
                    <a:pt x="7772" y="6047"/>
                  </a:cubicBezTo>
                  <a:cubicBezTo>
                    <a:pt x="7782" y="6047"/>
                    <a:pt x="7793" y="6047"/>
                    <a:pt x="7805" y="6047"/>
                  </a:cubicBezTo>
                  <a:cubicBezTo>
                    <a:pt x="7817" y="6047"/>
                    <a:pt x="7830" y="6047"/>
                    <a:pt x="7844" y="6047"/>
                  </a:cubicBezTo>
                  <a:lnTo>
                    <a:pt x="8144" y="6039"/>
                  </a:lnTo>
                  <a:lnTo>
                    <a:pt x="8169" y="5990"/>
                  </a:lnTo>
                  <a:close/>
                  <a:moveTo>
                    <a:pt x="8247" y="5830"/>
                  </a:moveTo>
                  <a:lnTo>
                    <a:pt x="7856" y="5638"/>
                  </a:lnTo>
                  <a:lnTo>
                    <a:pt x="7834" y="5683"/>
                  </a:lnTo>
                  <a:lnTo>
                    <a:pt x="8225" y="5876"/>
                  </a:lnTo>
                  <a:lnTo>
                    <a:pt x="8247" y="5830"/>
                  </a:lnTo>
                  <a:close/>
                  <a:moveTo>
                    <a:pt x="8047" y="5250"/>
                  </a:moveTo>
                  <a:lnTo>
                    <a:pt x="8023" y="5298"/>
                  </a:lnTo>
                  <a:lnTo>
                    <a:pt x="8240" y="5509"/>
                  </a:lnTo>
                  <a:cubicBezTo>
                    <a:pt x="8258" y="5526"/>
                    <a:pt x="8273" y="5540"/>
                    <a:pt x="8285" y="5551"/>
                  </a:cubicBezTo>
                  <a:cubicBezTo>
                    <a:pt x="8297" y="5562"/>
                    <a:pt x="8305" y="5569"/>
                    <a:pt x="8309" y="5573"/>
                  </a:cubicBezTo>
                  <a:cubicBezTo>
                    <a:pt x="8307" y="5572"/>
                    <a:pt x="8302" y="5571"/>
                    <a:pt x="8295" y="5569"/>
                  </a:cubicBezTo>
                  <a:cubicBezTo>
                    <a:pt x="8288" y="5567"/>
                    <a:pt x="8280" y="5565"/>
                    <a:pt x="8271" y="5563"/>
                  </a:cubicBezTo>
                  <a:cubicBezTo>
                    <a:pt x="8261" y="5561"/>
                    <a:pt x="8252" y="5559"/>
                    <a:pt x="8242" y="5558"/>
                  </a:cubicBezTo>
                  <a:cubicBezTo>
                    <a:pt x="8231" y="5556"/>
                    <a:pt x="8221" y="5554"/>
                    <a:pt x="8211" y="5553"/>
                  </a:cubicBezTo>
                  <a:lnTo>
                    <a:pt x="7919" y="5511"/>
                  </a:lnTo>
                  <a:lnTo>
                    <a:pt x="7894" y="5562"/>
                  </a:lnTo>
                  <a:lnTo>
                    <a:pt x="8349" y="5623"/>
                  </a:lnTo>
                  <a:lnTo>
                    <a:pt x="8372" y="5577"/>
                  </a:lnTo>
                  <a:lnTo>
                    <a:pt x="8047" y="5250"/>
                  </a:lnTo>
                  <a:close/>
                  <a:moveTo>
                    <a:pt x="8583" y="5148"/>
                  </a:moveTo>
                  <a:lnTo>
                    <a:pt x="8543" y="5128"/>
                  </a:lnTo>
                  <a:lnTo>
                    <a:pt x="8458" y="5300"/>
                  </a:lnTo>
                  <a:lnTo>
                    <a:pt x="8315" y="5230"/>
                  </a:lnTo>
                  <a:lnTo>
                    <a:pt x="8381" y="5096"/>
                  </a:lnTo>
                  <a:lnTo>
                    <a:pt x="8340" y="5076"/>
                  </a:lnTo>
                  <a:lnTo>
                    <a:pt x="8274" y="5210"/>
                  </a:lnTo>
                  <a:lnTo>
                    <a:pt x="8146" y="5147"/>
                  </a:lnTo>
                  <a:lnTo>
                    <a:pt x="8225" y="4986"/>
                  </a:lnTo>
                  <a:lnTo>
                    <a:pt x="8189" y="4961"/>
                  </a:lnTo>
                  <a:lnTo>
                    <a:pt x="8084" y="5175"/>
                  </a:lnTo>
                  <a:lnTo>
                    <a:pt x="8475" y="5367"/>
                  </a:lnTo>
                  <a:lnTo>
                    <a:pt x="8583" y="5148"/>
                  </a:lnTo>
                  <a:close/>
                  <a:moveTo>
                    <a:pt x="8746" y="4817"/>
                  </a:moveTo>
                  <a:lnTo>
                    <a:pt x="8710" y="4821"/>
                  </a:lnTo>
                  <a:cubicBezTo>
                    <a:pt x="8693" y="4824"/>
                    <a:pt x="8675" y="4826"/>
                    <a:pt x="8657" y="4829"/>
                  </a:cubicBezTo>
                  <a:cubicBezTo>
                    <a:pt x="8638" y="4831"/>
                    <a:pt x="8620" y="4834"/>
                    <a:pt x="8604" y="4836"/>
                  </a:cubicBezTo>
                  <a:cubicBezTo>
                    <a:pt x="8587" y="4838"/>
                    <a:pt x="8576" y="4840"/>
                    <a:pt x="8569" y="4841"/>
                  </a:cubicBezTo>
                  <a:cubicBezTo>
                    <a:pt x="8559" y="4843"/>
                    <a:pt x="8548" y="4846"/>
                    <a:pt x="8536" y="4849"/>
                  </a:cubicBezTo>
                  <a:cubicBezTo>
                    <a:pt x="8524" y="4852"/>
                    <a:pt x="8514" y="4855"/>
                    <a:pt x="8506" y="4859"/>
                  </a:cubicBezTo>
                  <a:lnTo>
                    <a:pt x="8508" y="4853"/>
                  </a:lnTo>
                  <a:cubicBezTo>
                    <a:pt x="8516" y="4838"/>
                    <a:pt x="8521" y="4822"/>
                    <a:pt x="8522" y="4807"/>
                  </a:cubicBezTo>
                  <a:cubicBezTo>
                    <a:pt x="8523" y="4792"/>
                    <a:pt x="8521" y="4777"/>
                    <a:pt x="8516" y="4764"/>
                  </a:cubicBezTo>
                  <a:cubicBezTo>
                    <a:pt x="8511" y="4750"/>
                    <a:pt x="8503" y="4738"/>
                    <a:pt x="8493" y="4726"/>
                  </a:cubicBezTo>
                  <a:cubicBezTo>
                    <a:pt x="8482" y="4715"/>
                    <a:pt x="8468" y="4705"/>
                    <a:pt x="8452" y="4697"/>
                  </a:cubicBezTo>
                  <a:cubicBezTo>
                    <a:pt x="8442" y="4692"/>
                    <a:pt x="8432" y="4689"/>
                    <a:pt x="8422" y="4687"/>
                  </a:cubicBezTo>
                  <a:cubicBezTo>
                    <a:pt x="8413" y="4685"/>
                    <a:pt x="8403" y="4684"/>
                    <a:pt x="8395" y="4685"/>
                  </a:cubicBezTo>
                  <a:cubicBezTo>
                    <a:pt x="8386" y="4685"/>
                    <a:pt x="8378" y="4686"/>
                    <a:pt x="8371" y="4688"/>
                  </a:cubicBezTo>
                  <a:cubicBezTo>
                    <a:pt x="8363" y="4690"/>
                    <a:pt x="8357" y="4693"/>
                    <a:pt x="8351" y="4695"/>
                  </a:cubicBezTo>
                  <a:cubicBezTo>
                    <a:pt x="8345" y="4698"/>
                    <a:pt x="8339" y="4702"/>
                    <a:pt x="8333" y="4706"/>
                  </a:cubicBezTo>
                  <a:cubicBezTo>
                    <a:pt x="8327" y="4710"/>
                    <a:pt x="8321" y="4716"/>
                    <a:pt x="8315" y="4723"/>
                  </a:cubicBezTo>
                  <a:cubicBezTo>
                    <a:pt x="8309" y="4729"/>
                    <a:pt x="8303" y="4737"/>
                    <a:pt x="8297" y="4747"/>
                  </a:cubicBezTo>
                  <a:cubicBezTo>
                    <a:pt x="8291" y="4757"/>
                    <a:pt x="8284" y="4768"/>
                    <a:pt x="8278" y="4782"/>
                  </a:cubicBezTo>
                  <a:lnTo>
                    <a:pt x="8233" y="4873"/>
                  </a:lnTo>
                  <a:lnTo>
                    <a:pt x="8624" y="5065"/>
                  </a:lnTo>
                  <a:lnTo>
                    <a:pt x="8646" y="5020"/>
                  </a:lnTo>
                  <a:lnTo>
                    <a:pt x="8469" y="4933"/>
                  </a:lnTo>
                  <a:cubicBezTo>
                    <a:pt x="8475" y="4923"/>
                    <a:pt x="8480" y="4916"/>
                    <a:pt x="8487" y="4911"/>
                  </a:cubicBezTo>
                  <a:cubicBezTo>
                    <a:pt x="8493" y="4907"/>
                    <a:pt x="8503" y="4903"/>
                    <a:pt x="8516" y="4901"/>
                  </a:cubicBezTo>
                  <a:cubicBezTo>
                    <a:pt x="8539" y="4896"/>
                    <a:pt x="8561" y="4892"/>
                    <a:pt x="8582" y="4888"/>
                  </a:cubicBezTo>
                  <a:cubicBezTo>
                    <a:pt x="8603" y="4885"/>
                    <a:pt x="8622" y="4882"/>
                    <a:pt x="8639" y="4880"/>
                  </a:cubicBezTo>
                  <a:cubicBezTo>
                    <a:pt x="8657" y="4878"/>
                    <a:pt x="8672" y="4877"/>
                    <a:pt x="8685" y="4876"/>
                  </a:cubicBezTo>
                  <a:cubicBezTo>
                    <a:pt x="8699" y="4875"/>
                    <a:pt x="8709" y="4875"/>
                    <a:pt x="8717" y="4875"/>
                  </a:cubicBezTo>
                  <a:lnTo>
                    <a:pt x="8746" y="4817"/>
                  </a:lnTo>
                  <a:close/>
                  <a:moveTo>
                    <a:pt x="8460" y="4768"/>
                  </a:moveTo>
                  <a:cubicBezTo>
                    <a:pt x="8468" y="4776"/>
                    <a:pt x="8474" y="4785"/>
                    <a:pt x="8477" y="4795"/>
                  </a:cubicBezTo>
                  <a:cubicBezTo>
                    <a:pt x="8480" y="4806"/>
                    <a:pt x="8480" y="4817"/>
                    <a:pt x="8478" y="4830"/>
                  </a:cubicBezTo>
                  <a:cubicBezTo>
                    <a:pt x="8476" y="4843"/>
                    <a:pt x="8470" y="4858"/>
                    <a:pt x="8462" y="4875"/>
                  </a:cubicBezTo>
                  <a:lnTo>
                    <a:pt x="8440" y="4918"/>
                  </a:lnTo>
                  <a:lnTo>
                    <a:pt x="8295" y="4847"/>
                  </a:lnTo>
                  <a:lnTo>
                    <a:pt x="8318" y="4800"/>
                  </a:lnTo>
                  <a:cubicBezTo>
                    <a:pt x="8323" y="4789"/>
                    <a:pt x="8328" y="4780"/>
                    <a:pt x="8333" y="4773"/>
                  </a:cubicBezTo>
                  <a:cubicBezTo>
                    <a:pt x="8338" y="4766"/>
                    <a:pt x="8344" y="4760"/>
                    <a:pt x="8350" y="4755"/>
                  </a:cubicBezTo>
                  <a:cubicBezTo>
                    <a:pt x="8360" y="4746"/>
                    <a:pt x="8372" y="4741"/>
                    <a:pt x="8386" y="4739"/>
                  </a:cubicBezTo>
                  <a:cubicBezTo>
                    <a:pt x="8401" y="4737"/>
                    <a:pt x="8415" y="4739"/>
                    <a:pt x="8428" y="4746"/>
                  </a:cubicBezTo>
                  <a:cubicBezTo>
                    <a:pt x="8441" y="4752"/>
                    <a:pt x="8451" y="4759"/>
                    <a:pt x="8460" y="4768"/>
                  </a:cubicBezTo>
                  <a:close/>
                  <a:moveTo>
                    <a:pt x="8757" y="4423"/>
                  </a:moveTo>
                  <a:cubicBezTo>
                    <a:pt x="8742" y="4421"/>
                    <a:pt x="8728" y="4422"/>
                    <a:pt x="8715" y="4426"/>
                  </a:cubicBezTo>
                  <a:cubicBezTo>
                    <a:pt x="8702" y="4429"/>
                    <a:pt x="8690" y="4435"/>
                    <a:pt x="8679" y="4442"/>
                  </a:cubicBezTo>
                  <a:cubicBezTo>
                    <a:pt x="8668" y="4449"/>
                    <a:pt x="8656" y="4460"/>
                    <a:pt x="8642" y="4475"/>
                  </a:cubicBezTo>
                  <a:lnTo>
                    <a:pt x="8606" y="4513"/>
                  </a:lnTo>
                  <a:cubicBezTo>
                    <a:pt x="8587" y="4533"/>
                    <a:pt x="8570" y="4545"/>
                    <a:pt x="8556" y="4550"/>
                  </a:cubicBezTo>
                  <a:cubicBezTo>
                    <a:pt x="8541" y="4556"/>
                    <a:pt x="8526" y="4555"/>
                    <a:pt x="8510" y="4547"/>
                  </a:cubicBezTo>
                  <a:cubicBezTo>
                    <a:pt x="8490" y="4537"/>
                    <a:pt x="8477" y="4522"/>
                    <a:pt x="8473" y="4503"/>
                  </a:cubicBezTo>
                  <a:cubicBezTo>
                    <a:pt x="8468" y="4484"/>
                    <a:pt x="8472" y="4462"/>
                    <a:pt x="8484" y="4437"/>
                  </a:cubicBezTo>
                  <a:cubicBezTo>
                    <a:pt x="8488" y="4429"/>
                    <a:pt x="8493" y="4421"/>
                    <a:pt x="8497" y="4414"/>
                  </a:cubicBezTo>
                  <a:cubicBezTo>
                    <a:pt x="8502" y="4407"/>
                    <a:pt x="8508" y="4401"/>
                    <a:pt x="8514" y="4395"/>
                  </a:cubicBezTo>
                  <a:cubicBezTo>
                    <a:pt x="8520" y="4389"/>
                    <a:pt x="8528" y="4383"/>
                    <a:pt x="8536" y="4377"/>
                  </a:cubicBezTo>
                  <a:cubicBezTo>
                    <a:pt x="8544" y="4371"/>
                    <a:pt x="8553" y="4365"/>
                    <a:pt x="8564" y="4358"/>
                  </a:cubicBezTo>
                  <a:lnTo>
                    <a:pt x="8540" y="4321"/>
                  </a:lnTo>
                  <a:cubicBezTo>
                    <a:pt x="8497" y="4346"/>
                    <a:pt x="8465" y="4379"/>
                    <a:pt x="8445" y="4421"/>
                  </a:cubicBezTo>
                  <a:cubicBezTo>
                    <a:pt x="8435" y="4440"/>
                    <a:pt x="8430" y="4458"/>
                    <a:pt x="8427" y="4476"/>
                  </a:cubicBezTo>
                  <a:cubicBezTo>
                    <a:pt x="8425" y="4495"/>
                    <a:pt x="8426" y="4512"/>
                    <a:pt x="8431" y="4528"/>
                  </a:cubicBezTo>
                  <a:cubicBezTo>
                    <a:pt x="8435" y="4544"/>
                    <a:pt x="8443" y="4558"/>
                    <a:pt x="8454" y="4571"/>
                  </a:cubicBezTo>
                  <a:cubicBezTo>
                    <a:pt x="8464" y="4584"/>
                    <a:pt x="8478" y="4594"/>
                    <a:pt x="8495" y="4602"/>
                  </a:cubicBezTo>
                  <a:cubicBezTo>
                    <a:pt x="8520" y="4615"/>
                    <a:pt x="8545" y="4617"/>
                    <a:pt x="8571" y="4609"/>
                  </a:cubicBezTo>
                  <a:cubicBezTo>
                    <a:pt x="8582" y="4606"/>
                    <a:pt x="8593" y="4600"/>
                    <a:pt x="8603" y="4592"/>
                  </a:cubicBezTo>
                  <a:cubicBezTo>
                    <a:pt x="8613" y="4584"/>
                    <a:pt x="8625" y="4572"/>
                    <a:pt x="8640" y="4557"/>
                  </a:cubicBezTo>
                  <a:lnTo>
                    <a:pt x="8671" y="4523"/>
                  </a:lnTo>
                  <a:cubicBezTo>
                    <a:pt x="8708" y="4484"/>
                    <a:pt x="8744" y="4472"/>
                    <a:pt x="8778" y="4489"/>
                  </a:cubicBezTo>
                  <a:cubicBezTo>
                    <a:pt x="8801" y="4501"/>
                    <a:pt x="8816" y="4519"/>
                    <a:pt x="8820" y="4545"/>
                  </a:cubicBezTo>
                  <a:cubicBezTo>
                    <a:pt x="8823" y="4556"/>
                    <a:pt x="8823" y="4567"/>
                    <a:pt x="8821" y="4577"/>
                  </a:cubicBezTo>
                  <a:cubicBezTo>
                    <a:pt x="8819" y="4588"/>
                    <a:pt x="8814" y="4600"/>
                    <a:pt x="8807" y="4615"/>
                  </a:cubicBezTo>
                  <a:cubicBezTo>
                    <a:pt x="8797" y="4635"/>
                    <a:pt x="8786" y="4652"/>
                    <a:pt x="8772" y="4666"/>
                  </a:cubicBezTo>
                  <a:cubicBezTo>
                    <a:pt x="8758" y="4680"/>
                    <a:pt x="8742" y="4693"/>
                    <a:pt x="8722" y="4703"/>
                  </a:cubicBezTo>
                  <a:lnTo>
                    <a:pt x="8748" y="4742"/>
                  </a:lnTo>
                  <a:cubicBezTo>
                    <a:pt x="8770" y="4728"/>
                    <a:pt x="8788" y="4713"/>
                    <a:pt x="8804" y="4695"/>
                  </a:cubicBezTo>
                  <a:cubicBezTo>
                    <a:pt x="8820" y="4678"/>
                    <a:pt x="8833" y="4657"/>
                    <a:pt x="8845" y="4634"/>
                  </a:cubicBezTo>
                  <a:cubicBezTo>
                    <a:pt x="8854" y="4616"/>
                    <a:pt x="8860" y="4599"/>
                    <a:pt x="8863" y="4583"/>
                  </a:cubicBezTo>
                  <a:cubicBezTo>
                    <a:pt x="8866" y="4568"/>
                    <a:pt x="8866" y="4551"/>
                    <a:pt x="8864" y="4534"/>
                  </a:cubicBezTo>
                  <a:cubicBezTo>
                    <a:pt x="8862" y="4511"/>
                    <a:pt x="8855" y="4491"/>
                    <a:pt x="8843" y="4474"/>
                  </a:cubicBezTo>
                  <a:cubicBezTo>
                    <a:pt x="8830" y="4456"/>
                    <a:pt x="8815" y="4443"/>
                    <a:pt x="8797" y="4434"/>
                  </a:cubicBezTo>
                  <a:cubicBezTo>
                    <a:pt x="8785" y="4428"/>
                    <a:pt x="8771" y="4424"/>
                    <a:pt x="8757" y="4423"/>
                  </a:cubicBezTo>
                  <a:close/>
                  <a:moveTo>
                    <a:pt x="8974" y="4352"/>
                  </a:moveTo>
                  <a:lnTo>
                    <a:pt x="8584" y="4160"/>
                  </a:lnTo>
                  <a:lnTo>
                    <a:pt x="8561" y="4206"/>
                  </a:lnTo>
                  <a:lnTo>
                    <a:pt x="8952" y="4398"/>
                  </a:lnTo>
                  <a:lnTo>
                    <a:pt x="8974" y="4352"/>
                  </a:lnTo>
                  <a:close/>
                  <a:moveTo>
                    <a:pt x="8730" y="3674"/>
                  </a:moveTo>
                  <a:cubicBezTo>
                    <a:pt x="8721" y="3677"/>
                    <a:pt x="8715" y="3683"/>
                    <a:pt x="8711" y="3691"/>
                  </a:cubicBezTo>
                  <a:cubicBezTo>
                    <a:pt x="8707" y="3699"/>
                    <a:pt x="8706" y="3707"/>
                    <a:pt x="8709" y="3716"/>
                  </a:cubicBezTo>
                  <a:cubicBezTo>
                    <a:pt x="8712" y="3724"/>
                    <a:pt x="8718" y="3731"/>
                    <a:pt x="8726" y="3735"/>
                  </a:cubicBezTo>
                  <a:cubicBezTo>
                    <a:pt x="8734" y="3739"/>
                    <a:pt x="8743" y="3739"/>
                    <a:pt x="8751" y="3736"/>
                  </a:cubicBezTo>
                  <a:cubicBezTo>
                    <a:pt x="8760" y="3734"/>
                    <a:pt x="8766" y="3728"/>
                    <a:pt x="8770" y="3720"/>
                  </a:cubicBezTo>
                  <a:cubicBezTo>
                    <a:pt x="8775" y="3711"/>
                    <a:pt x="8775" y="3703"/>
                    <a:pt x="8772" y="3695"/>
                  </a:cubicBezTo>
                  <a:cubicBezTo>
                    <a:pt x="8769" y="3686"/>
                    <a:pt x="8763" y="3680"/>
                    <a:pt x="8755" y="3676"/>
                  </a:cubicBezTo>
                  <a:cubicBezTo>
                    <a:pt x="8747" y="3672"/>
                    <a:pt x="8738" y="3671"/>
                    <a:pt x="8730" y="3674"/>
                  </a:cubicBezTo>
                  <a:close/>
                  <a:moveTo>
                    <a:pt x="8788" y="3557"/>
                  </a:moveTo>
                  <a:cubicBezTo>
                    <a:pt x="8779" y="3560"/>
                    <a:pt x="8773" y="3565"/>
                    <a:pt x="8769" y="3574"/>
                  </a:cubicBezTo>
                  <a:cubicBezTo>
                    <a:pt x="8765" y="3582"/>
                    <a:pt x="8764" y="3590"/>
                    <a:pt x="8767" y="3598"/>
                  </a:cubicBezTo>
                  <a:cubicBezTo>
                    <a:pt x="8770" y="3607"/>
                    <a:pt x="8775" y="3613"/>
                    <a:pt x="8783" y="3617"/>
                  </a:cubicBezTo>
                  <a:cubicBezTo>
                    <a:pt x="8792" y="3621"/>
                    <a:pt x="8800" y="3622"/>
                    <a:pt x="8809" y="3619"/>
                  </a:cubicBezTo>
                  <a:cubicBezTo>
                    <a:pt x="8818" y="3616"/>
                    <a:pt x="8824" y="3611"/>
                    <a:pt x="8828" y="3602"/>
                  </a:cubicBezTo>
                  <a:cubicBezTo>
                    <a:pt x="8832" y="3594"/>
                    <a:pt x="8833" y="3586"/>
                    <a:pt x="8830" y="3577"/>
                  </a:cubicBezTo>
                  <a:cubicBezTo>
                    <a:pt x="8826" y="3569"/>
                    <a:pt x="8821" y="3563"/>
                    <a:pt x="8812" y="3558"/>
                  </a:cubicBezTo>
                  <a:cubicBezTo>
                    <a:pt x="8804" y="3555"/>
                    <a:pt x="8796" y="3554"/>
                    <a:pt x="8788" y="3557"/>
                  </a:cubicBezTo>
                  <a:close/>
                  <a:moveTo>
                    <a:pt x="3128" y="17960"/>
                  </a:moveTo>
                  <a:lnTo>
                    <a:pt x="2720" y="17801"/>
                  </a:lnTo>
                  <a:lnTo>
                    <a:pt x="2687" y="17870"/>
                  </a:lnTo>
                  <a:lnTo>
                    <a:pt x="2910" y="18072"/>
                  </a:lnTo>
                  <a:cubicBezTo>
                    <a:pt x="2924" y="18084"/>
                    <a:pt x="2936" y="18094"/>
                    <a:pt x="2947" y="18102"/>
                  </a:cubicBezTo>
                  <a:cubicBezTo>
                    <a:pt x="2959" y="18111"/>
                    <a:pt x="2965" y="18116"/>
                    <a:pt x="2966" y="18117"/>
                  </a:cubicBezTo>
                  <a:cubicBezTo>
                    <a:pt x="2964" y="18116"/>
                    <a:pt x="2956" y="18114"/>
                    <a:pt x="2943" y="18111"/>
                  </a:cubicBezTo>
                  <a:cubicBezTo>
                    <a:pt x="2929" y="18107"/>
                    <a:pt x="2912" y="18103"/>
                    <a:pt x="2891" y="18099"/>
                  </a:cubicBezTo>
                  <a:lnTo>
                    <a:pt x="2601" y="18045"/>
                  </a:lnTo>
                  <a:lnTo>
                    <a:pt x="2567" y="18113"/>
                  </a:lnTo>
                  <a:lnTo>
                    <a:pt x="2800" y="18254"/>
                  </a:lnTo>
                  <a:lnTo>
                    <a:pt x="2895" y="18254"/>
                  </a:lnTo>
                  <a:lnTo>
                    <a:pt x="2696" y="18136"/>
                  </a:lnTo>
                  <a:cubicBezTo>
                    <a:pt x="2690" y="18133"/>
                    <a:pt x="2684" y="18129"/>
                    <a:pt x="2676" y="18125"/>
                  </a:cubicBezTo>
                  <a:cubicBezTo>
                    <a:pt x="2669" y="18120"/>
                    <a:pt x="2661" y="18116"/>
                    <a:pt x="2654" y="18112"/>
                  </a:cubicBezTo>
                  <a:cubicBezTo>
                    <a:pt x="2647" y="18108"/>
                    <a:pt x="2640" y="18104"/>
                    <a:pt x="2635" y="18101"/>
                  </a:cubicBezTo>
                  <a:cubicBezTo>
                    <a:pt x="2630" y="18098"/>
                    <a:pt x="2627" y="18096"/>
                    <a:pt x="2625" y="18096"/>
                  </a:cubicBezTo>
                  <a:cubicBezTo>
                    <a:pt x="2630" y="18097"/>
                    <a:pt x="2639" y="18099"/>
                    <a:pt x="2653" y="18101"/>
                  </a:cubicBezTo>
                  <a:cubicBezTo>
                    <a:pt x="2668" y="18105"/>
                    <a:pt x="2686" y="18108"/>
                    <a:pt x="2708" y="18112"/>
                  </a:cubicBezTo>
                  <a:lnTo>
                    <a:pt x="3024" y="18171"/>
                  </a:lnTo>
                  <a:lnTo>
                    <a:pt x="3043" y="18132"/>
                  </a:lnTo>
                  <a:lnTo>
                    <a:pt x="2793" y="17904"/>
                  </a:lnTo>
                  <a:cubicBezTo>
                    <a:pt x="2788" y="17900"/>
                    <a:pt x="2782" y="17895"/>
                    <a:pt x="2776" y="17890"/>
                  </a:cubicBezTo>
                  <a:cubicBezTo>
                    <a:pt x="2770" y="17885"/>
                    <a:pt x="2765" y="17880"/>
                    <a:pt x="2760" y="17876"/>
                  </a:cubicBezTo>
                  <a:cubicBezTo>
                    <a:pt x="2754" y="17871"/>
                    <a:pt x="2750" y="17868"/>
                    <a:pt x="2746" y="17865"/>
                  </a:cubicBezTo>
                  <a:cubicBezTo>
                    <a:pt x="2742" y="17862"/>
                    <a:pt x="2740" y="17860"/>
                    <a:pt x="2740" y="17859"/>
                  </a:cubicBezTo>
                  <a:cubicBezTo>
                    <a:pt x="2740" y="17859"/>
                    <a:pt x="2743" y="17860"/>
                    <a:pt x="2748" y="17863"/>
                  </a:cubicBezTo>
                  <a:cubicBezTo>
                    <a:pt x="2752" y="17865"/>
                    <a:pt x="2758" y="17867"/>
                    <a:pt x="2765" y="17870"/>
                  </a:cubicBezTo>
                  <a:cubicBezTo>
                    <a:pt x="2772" y="17873"/>
                    <a:pt x="2779" y="17876"/>
                    <a:pt x="2786" y="17880"/>
                  </a:cubicBezTo>
                  <a:cubicBezTo>
                    <a:pt x="2794" y="17883"/>
                    <a:pt x="2801" y="17886"/>
                    <a:pt x="2807" y="17889"/>
                  </a:cubicBezTo>
                  <a:lnTo>
                    <a:pt x="3105" y="18007"/>
                  </a:lnTo>
                  <a:lnTo>
                    <a:pt x="3128" y="17960"/>
                  </a:lnTo>
                  <a:close/>
                  <a:moveTo>
                    <a:pt x="9002" y="6041"/>
                  </a:moveTo>
                  <a:lnTo>
                    <a:pt x="9002" y="5883"/>
                  </a:lnTo>
                  <a:lnTo>
                    <a:pt x="9000" y="5880"/>
                  </a:lnTo>
                  <a:cubicBezTo>
                    <a:pt x="8988" y="5863"/>
                    <a:pt x="8972" y="5849"/>
                    <a:pt x="8954" y="5840"/>
                  </a:cubicBezTo>
                  <a:cubicBezTo>
                    <a:pt x="8942" y="5834"/>
                    <a:pt x="8929" y="5831"/>
                    <a:pt x="8914" y="5829"/>
                  </a:cubicBezTo>
                  <a:cubicBezTo>
                    <a:pt x="8899" y="5828"/>
                    <a:pt x="8886" y="5829"/>
                    <a:pt x="8873" y="5832"/>
                  </a:cubicBezTo>
                  <a:cubicBezTo>
                    <a:pt x="8860" y="5836"/>
                    <a:pt x="8848" y="5841"/>
                    <a:pt x="8837" y="5848"/>
                  </a:cubicBezTo>
                  <a:cubicBezTo>
                    <a:pt x="8826" y="5856"/>
                    <a:pt x="8813" y="5867"/>
                    <a:pt x="8799" y="5882"/>
                  </a:cubicBezTo>
                  <a:lnTo>
                    <a:pt x="8763" y="5920"/>
                  </a:lnTo>
                  <a:cubicBezTo>
                    <a:pt x="8744" y="5939"/>
                    <a:pt x="8727" y="5951"/>
                    <a:pt x="8713" y="5957"/>
                  </a:cubicBezTo>
                  <a:cubicBezTo>
                    <a:pt x="8698" y="5962"/>
                    <a:pt x="8683" y="5961"/>
                    <a:pt x="8667" y="5953"/>
                  </a:cubicBezTo>
                  <a:cubicBezTo>
                    <a:pt x="8647" y="5943"/>
                    <a:pt x="8635" y="5929"/>
                    <a:pt x="8630" y="5909"/>
                  </a:cubicBezTo>
                  <a:cubicBezTo>
                    <a:pt x="8625" y="5890"/>
                    <a:pt x="8629" y="5868"/>
                    <a:pt x="8641" y="5843"/>
                  </a:cubicBezTo>
                  <a:cubicBezTo>
                    <a:pt x="8645" y="5835"/>
                    <a:pt x="8650" y="5827"/>
                    <a:pt x="8655" y="5821"/>
                  </a:cubicBezTo>
                  <a:cubicBezTo>
                    <a:pt x="8659" y="5814"/>
                    <a:pt x="8665" y="5807"/>
                    <a:pt x="8671" y="5801"/>
                  </a:cubicBezTo>
                  <a:cubicBezTo>
                    <a:pt x="8678" y="5795"/>
                    <a:pt x="8685" y="5789"/>
                    <a:pt x="8693" y="5783"/>
                  </a:cubicBezTo>
                  <a:cubicBezTo>
                    <a:pt x="8701" y="5777"/>
                    <a:pt x="8710" y="5771"/>
                    <a:pt x="8721" y="5765"/>
                  </a:cubicBezTo>
                  <a:lnTo>
                    <a:pt x="8698" y="5728"/>
                  </a:lnTo>
                  <a:cubicBezTo>
                    <a:pt x="8654" y="5752"/>
                    <a:pt x="8622" y="5786"/>
                    <a:pt x="8602" y="5827"/>
                  </a:cubicBezTo>
                  <a:cubicBezTo>
                    <a:pt x="8593" y="5846"/>
                    <a:pt x="8587" y="5865"/>
                    <a:pt x="8585" y="5883"/>
                  </a:cubicBezTo>
                  <a:cubicBezTo>
                    <a:pt x="8583" y="5901"/>
                    <a:pt x="8584" y="5918"/>
                    <a:pt x="8588" y="5934"/>
                  </a:cubicBezTo>
                  <a:cubicBezTo>
                    <a:pt x="8593" y="5950"/>
                    <a:pt x="8600" y="5964"/>
                    <a:pt x="8611" y="5977"/>
                  </a:cubicBezTo>
                  <a:cubicBezTo>
                    <a:pt x="8622" y="5990"/>
                    <a:pt x="8635" y="6000"/>
                    <a:pt x="8652" y="6009"/>
                  </a:cubicBezTo>
                  <a:cubicBezTo>
                    <a:pt x="8677" y="6021"/>
                    <a:pt x="8702" y="6023"/>
                    <a:pt x="8728" y="6016"/>
                  </a:cubicBezTo>
                  <a:cubicBezTo>
                    <a:pt x="8740" y="6012"/>
                    <a:pt x="8750" y="6006"/>
                    <a:pt x="8761" y="5998"/>
                  </a:cubicBezTo>
                  <a:cubicBezTo>
                    <a:pt x="8771" y="5990"/>
                    <a:pt x="8783" y="5978"/>
                    <a:pt x="8797" y="5963"/>
                  </a:cubicBezTo>
                  <a:lnTo>
                    <a:pt x="8828" y="5930"/>
                  </a:lnTo>
                  <a:cubicBezTo>
                    <a:pt x="8865" y="5890"/>
                    <a:pt x="8901" y="5879"/>
                    <a:pt x="8936" y="5896"/>
                  </a:cubicBezTo>
                  <a:cubicBezTo>
                    <a:pt x="8959" y="5907"/>
                    <a:pt x="8973" y="5925"/>
                    <a:pt x="8978" y="5951"/>
                  </a:cubicBezTo>
                  <a:cubicBezTo>
                    <a:pt x="8980" y="5962"/>
                    <a:pt x="8980" y="5973"/>
                    <a:pt x="8978" y="5984"/>
                  </a:cubicBezTo>
                  <a:cubicBezTo>
                    <a:pt x="8976" y="5994"/>
                    <a:pt x="8971" y="6007"/>
                    <a:pt x="8964" y="6021"/>
                  </a:cubicBezTo>
                  <a:cubicBezTo>
                    <a:pt x="8954" y="6041"/>
                    <a:pt x="8943" y="6058"/>
                    <a:pt x="8929" y="6072"/>
                  </a:cubicBezTo>
                  <a:cubicBezTo>
                    <a:pt x="8915" y="6087"/>
                    <a:pt x="8899" y="6099"/>
                    <a:pt x="8879" y="6110"/>
                  </a:cubicBezTo>
                  <a:lnTo>
                    <a:pt x="8905" y="6148"/>
                  </a:lnTo>
                  <a:cubicBezTo>
                    <a:pt x="8927" y="6135"/>
                    <a:pt x="8946" y="6119"/>
                    <a:pt x="8961" y="6102"/>
                  </a:cubicBezTo>
                  <a:cubicBezTo>
                    <a:pt x="8977" y="6084"/>
                    <a:pt x="8990" y="6064"/>
                    <a:pt x="9002" y="6041"/>
                  </a:cubicBezTo>
                  <a:close/>
                  <a:moveTo>
                    <a:pt x="9002" y="5754"/>
                  </a:moveTo>
                  <a:lnTo>
                    <a:pt x="9002" y="5700"/>
                  </a:lnTo>
                  <a:cubicBezTo>
                    <a:pt x="8997" y="5699"/>
                    <a:pt x="8993" y="5698"/>
                    <a:pt x="8988" y="5696"/>
                  </a:cubicBezTo>
                  <a:cubicBezTo>
                    <a:pt x="8975" y="5692"/>
                    <a:pt x="8958" y="5686"/>
                    <a:pt x="8939" y="5676"/>
                  </a:cubicBezTo>
                  <a:cubicBezTo>
                    <a:pt x="8916" y="5665"/>
                    <a:pt x="8897" y="5654"/>
                    <a:pt x="8882" y="5643"/>
                  </a:cubicBezTo>
                  <a:cubicBezTo>
                    <a:pt x="8867" y="5632"/>
                    <a:pt x="8854" y="5621"/>
                    <a:pt x="8844" y="5609"/>
                  </a:cubicBezTo>
                  <a:cubicBezTo>
                    <a:pt x="8826" y="5588"/>
                    <a:pt x="8816" y="5567"/>
                    <a:pt x="8813" y="5546"/>
                  </a:cubicBezTo>
                  <a:cubicBezTo>
                    <a:pt x="8809" y="5524"/>
                    <a:pt x="8813" y="5502"/>
                    <a:pt x="8824" y="5479"/>
                  </a:cubicBezTo>
                  <a:cubicBezTo>
                    <a:pt x="8831" y="5465"/>
                    <a:pt x="8839" y="5453"/>
                    <a:pt x="8849" y="5443"/>
                  </a:cubicBezTo>
                  <a:cubicBezTo>
                    <a:pt x="8858" y="5433"/>
                    <a:pt x="8870" y="5425"/>
                    <a:pt x="8885" y="5417"/>
                  </a:cubicBezTo>
                  <a:lnTo>
                    <a:pt x="8867" y="5377"/>
                  </a:lnTo>
                  <a:cubicBezTo>
                    <a:pt x="8850" y="5386"/>
                    <a:pt x="8835" y="5397"/>
                    <a:pt x="8821" y="5411"/>
                  </a:cubicBezTo>
                  <a:cubicBezTo>
                    <a:pt x="8808" y="5425"/>
                    <a:pt x="8796" y="5441"/>
                    <a:pt x="8787" y="5460"/>
                  </a:cubicBezTo>
                  <a:cubicBezTo>
                    <a:pt x="8775" y="5484"/>
                    <a:pt x="8769" y="5508"/>
                    <a:pt x="8770" y="5533"/>
                  </a:cubicBezTo>
                  <a:cubicBezTo>
                    <a:pt x="8770" y="5558"/>
                    <a:pt x="8775" y="5583"/>
                    <a:pt x="8786" y="5606"/>
                  </a:cubicBezTo>
                  <a:cubicBezTo>
                    <a:pt x="8797" y="5630"/>
                    <a:pt x="8813" y="5651"/>
                    <a:pt x="8833" y="5672"/>
                  </a:cubicBezTo>
                  <a:cubicBezTo>
                    <a:pt x="8854" y="5692"/>
                    <a:pt x="8879" y="5709"/>
                    <a:pt x="8908" y="5724"/>
                  </a:cubicBezTo>
                  <a:cubicBezTo>
                    <a:pt x="8937" y="5738"/>
                    <a:pt x="8966" y="5748"/>
                    <a:pt x="8995" y="5753"/>
                  </a:cubicBezTo>
                  <a:cubicBezTo>
                    <a:pt x="8997" y="5754"/>
                    <a:pt x="9000" y="5754"/>
                    <a:pt x="9002" y="5754"/>
                  </a:cubicBezTo>
                  <a:close/>
                  <a:moveTo>
                    <a:pt x="2912" y="17412"/>
                  </a:moveTo>
                  <a:lnTo>
                    <a:pt x="2890" y="17458"/>
                  </a:lnTo>
                  <a:lnTo>
                    <a:pt x="3162" y="17592"/>
                  </a:lnTo>
                  <a:cubicBezTo>
                    <a:pt x="3175" y="17598"/>
                    <a:pt x="3186" y="17605"/>
                    <a:pt x="3195" y="17611"/>
                  </a:cubicBezTo>
                  <a:cubicBezTo>
                    <a:pt x="3203" y="17617"/>
                    <a:pt x="3210" y="17626"/>
                    <a:pt x="3216" y="17637"/>
                  </a:cubicBezTo>
                  <a:cubicBezTo>
                    <a:pt x="3221" y="17647"/>
                    <a:pt x="3222" y="17658"/>
                    <a:pt x="3221" y="17672"/>
                  </a:cubicBezTo>
                  <a:cubicBezTo>
                    <a:pt x="3219" y="17686"/>
                    <a:pt x="3214" y="17701"/>
                    <a:pt x="3206" y="17718"/>
                  </a:cubicBezTo>
                  <a:cubicBezTo>
                    <a:pt x="3200" y="17730"/>
                    <a:pt x="3194" y="17740"/>
                    <a:pt x="3187" y="17747"/>
                  </a:cubicBezTo>
                  <a:cubicBezTo>
                    <a:pt x="3181" y="17755"/>
                    <a:pt x="3174" y="17761"/>
                    <a:pt x="3167" y="17765"/>
                  </a:cubicBezTo>
                  <a:cubicBezTo>
                    <a:pt x="3160" y="17769"/>
                    <a:pt x="3154" y="17772"/>
                    <a:pt x="3148" y="17773"/>
                  </a:cubicBezTo>
                  <a:cubicBezTo>
                    <a:pt x="3141" y="17775"/>
                    <a:pt x="3136" y="17775"/>
                    <a:pt x="3130" y="17775"/>
                  </a:cubicBezTo>
                  <a:cubicBezTo>
                    <a:pt x="3123" y="17775"/>
                    <a:pt x="3114" y="17772"/>
                    <a:pt x="3102" y="17768"/>
                  </a:cubicBezTo>
                  <a:cubicBezTo>
                    <a:pt x="3091" y="17764"/>
                    <a:pt x="3081" y="17759"/>
                    <a:pt x="3071" y="17754"/>
                  </a:cubicBezTo>
                  <a:lnTo>
                    <a:pt x="2807" y="17625"/>
                  </a:lnTo>
                  <a:lnTo>
                    <a:pt x="2785" y="17671"/>
                  </a:lnTo>
                  <a:lnTo>
                    <a:pt x="3065" y="17809"/>
                  </a:lnTo>
                  <a:cubicBezTo>
                    <a:pt x="3074" y="17813"/>
                    <a:pt x="3084" y="17817"/>
                    <a:pt x="3096" y="17822"/>
                  </a:cubicBezTo>
                  <a:cubicBezTo>
                    <a:pt x="3108" y="17826"/>
                    <a:pt x="3119" y="17828"/>
                    <a:pt x="3132" y="17827"/>
                  </a:cubicBezTo>
                  <a:cubicBezTo>
                    <a:pt x="3156" y="17826"/>
                    <a:pt x="3177" y="17819"/>
                    <a:pt x="3196" y="17805"/>
                  </a:cubicBezTo>
                  <a:cubicBezTo>
                    <a:pt x="3213" y="17792"/>
                    <a:pt x="3230" y="17770"/>
                    <a:pt x="3245" y="17739"/>
                  </a:cubicBezTo>
                  <a:cubicBezTo>
                    <a:pt x="3257" y="17715"/>
                    <a:pt x="3264" y="17694"/>
                    <a:pt x="3267" y="17676"/>
                  </a:cubicBezTo>
                  <a:cubicBezTo>
                    <a:pt x="3270" y="17657"/>
                    <a:pt x="3269" y="17639"/>
                    <a:pt x="3265" y="17622"/>
                  </a:cubicBezTo>
                  <a:cubicBezTo>
                    <a:pt x="3261" y="17605"/>
                    <a:pt x="3254" y="17592"/>
                    <a:pt x="3242" y="17581"/>
                  </a:cubicBezTo>
                  <a:cubicBezTo>
                    <a:pt x="3231" y="17571"/>
                    <a:pt x="3214" y="17560"/>
                    <a:pt x="3190" y="17548"/>
                  </a:cubicBezTo>
                  <a:lnTo>
                    <a:pt x="2912" y="17412"/>
                  </a:lnTo>
                  <a:close/>
                  <a:moveTo>
                    <a:pt x="2755" y="17542"/>
                  </a:moveTo>
                  <a:cubicBezTo>
                    <a:pt x="2747" y="17545"/>
                    <a:pt x="2740" y="17551"/>
                    <a:pt x="2736" y="17559"/>
                  </a:cubicBezTo>
                  <a:cubicBezTo>
                    <a:pt x="2732" y="17567"/>
                    <a:pt x="2732" y="17575"/>
                    <a:pt x="2735" y="17584"/>
                  </a:cubicBezTo>
                  <a:cubicBezTo>
                    <a:pt x="2738" y="17592"/>
                    <a:pt x="2743" y="17599"/>
                    <a:pt x="2751" y="17603"/>
                  </a:cubicBezTo>
                  <a:cubicBezTo>
                    <a:pt x="2759" y="17607"/>
                    <a:pt x="2768" y="17607"/>
                    <a:pt x="2777" y="17605"/>
                  </a:cubicBezTo>
                  <a:cubicBezTo>
                    <a:pt x="2785" y="17602"/>
                    <a:pt x="2792" y="17596"/>
                    <a:pt x="2796" y="17588"/>
                  </a:cubicBezTo>
                  <a:cubicBezTo>
                    <a:pt x="2800" y="17579"/>
                    <a:pt x="2800" y="17571"/>
                    <a:pt x="2797" y="17563"/>
                  </a:cubicBezTo>
                  <a:cubicBezTo>
                    <a:pt x="2794" y="17554"/>
                    <a:pt x="2788" y="17548"/>
                    <a:pt x="2780" y="17544"/>
                  </a:cubicBezTo>
                  <a:cubicBezTo>
                    <a:pt x="2772" y="17540"/>
                    <a:pt x="2764" y="17539"/>
                    <a:pt x="2755" y="17542"/>
                  </a:cubicBezTo>
                  <a:close/>
                  <a:moveTo>
                    <a:pt x="2813" y="17426"/>
                  </a:moveTo>
                  <a:cubicBezTo>
                    <a:pt x="2804" y="17428"/>
                    <a:pt x="2798" y="17434"/>
                    <a:pt x="2794" y="17442"/>
                  </a:cubicBezTo>
                  <a:cubicBezTo>
                    <a:pt x="2790" y="17450"/>
                    <a:pt x="2789" y="17459"/>
                    <a:pt x="2792" y="17467"/>
                  </a:cubicBezTo>
                  <a:cubicBezTo>
                    <a:pt x="2795" y="17476"/>
                    <a:pt x="2801" y="17482"/>
                    <a:pt x="2809" y="17486"/>
                  </a:cubicBezTo>
                  <a:cubicBezTo>
                    <a:pt x="2817" y="17490"/>
                    <a:pt x="2825" y="17491"/>
                    <a:pt x="2834" y="17488"/>
                  </a:cubicBezTo>
                  <a:cubicBezTo>
                    <a:pt x="2843" y="17485"/>
                    <a:pt x="2849" y="17479"/>
                    <a:pt x="2853" y="17471"/>
                  </a:cubicBezTo>
                  <a:cubicBezTo>
                    <a:pt x="2857" y="17463"/>
                    <a:pt x="2858" y="17454"/>
                    <a:pt x="2855" y="17446"/>
                  </a:cubicBezTo>
                  <a:cubicBezTo>
                    <a:pt x="2852" y="17437"/>
                    <a:pt x="2846" y="17431"/>
                    <a:pt x="2837" y="17427"/>
                  </a:cubicBezTo>
                  <a:cubicBezTo>
                    <a:pt x="2829" y="17423"/>
                    <a:pt x="2821" y="17423"/>
                    <a:pt x="2813" y="17426"/>
                  </a:cubicBezTo>
                  <a:close/>
                  <a:moveTo>
                    <a:pt x="3486" y="17231"/>
                  </a:moveTo>
                  <a:lnTo>
                    <a:pt x="3096" y="17039"/>
                  </a:lnTo>
                  <a:lnTo>
                    <a:pt x="3073" y="17085"/>
                  </a:lnTo>
                  <a:lnTo>
                    <a:pt x="3286" y="17188"/>
                  </a:lnTo>
                  <a:cubicBezTo>
                    <a:pt x="3300" y="17195"/>
                    <a:pt x="3314" y="17202"/>
                    <a:pt x="3329" y="17208"/>
                  </a:cubicBezTo>
                  <a:cubicBezTo>
                    <a:pt x="3343" y="17214"/>
                    <a:pt x="3356" y="17220"/>
                    <a:pt x="3368" y="17225"/>
                  </a:cubicBezTo>
                  <a:cubicBezTo>
                    <a:pt x="3379" y="17230"/>
                    <a:pt x="3389" y="17234"/>
                    <a:pt x="3396" y="17237"/>
                  </a:cubicBezTo>
                  <a:cubicBezTo>
                    <a:pt x="3404" y="17240"/>
                    <a:pt x="3407" y="17241"/>
                    <a:pt x="3408" y="17241"/>
                  </a:cubicBezTo>
                  <a:cubicBezTo>
                    <a:pt x="3407" y="17241"/>
                    <a:pt x="3403" y="17241"/>
                    <a:pt x="3397" y="17241"/>
                  </a:cubicBezTo>
                  <a:cubicBezTo>
                    <a:pt x="3390" y="17240"/>
                    <a:pt x="3383" y="17240"/>
                    <a:pt x="3374" y="17239"/>
                  </a:cubicBezTo>
                  <a:cubicBezTo>
                    <a:pt x="3364" y="17239"/>
                    <a:pt x="3354" y="17238"/>
                    <a:pt x="3343" y="17238"/>
                  </a:cubicBezTo>
                  <a:cubicBezTo>
                    <a:pt x="3331" y="17237"/>
                    <a:pt x="3319" y="17237"/>
                    <a:pt x="3308" y="17238"/>
                  </a:cubicBezTo>
                  <a:lnTo>
                    <a:pt x="2994" y="17245"/>
                  </a:lnTo>
                  <a:lnTo>
                    <a:pt x="2968" y="17299"/>
                  </a:lnTo>
                  <a:lnTo>
                    <a:pt x="3359" y="17491"/>
                  </a:lnTo>
                  <a:lnTo>
                    <a:pt x="3382" y="17443"/>
                  </a:lnTo>
                  <a:lnTo>
                    <a:pt x="3155" y="17333"/>
                  </a:lnTo>
                  <a:cubicBezTo>
                    <a:pt x="3143" y="17328"/>
                    <a:pt x="3132" y="17322"/>
                    <a:pt x="3120" y="17317"/>
                  </a:cubicBezTo>
                  <a:cubicBezTo>
                    <a:pt x="3108" y="17312"/>
                    <a:pt x="3097" y="17308"/>
                    <a:pt x="3087" y="17304"/>
                  </a:cubicBezTo>
                  <a:cubicBezTo>
                    <a:pt x="3078" y="17299"/>
                    <a:pt x="3069" y="17296"/>
                    <a:pt x="3061" y="17293"/>
                  </a:cubicBezTo>
                  <a:cubicBezTo>
                    <a:pt x="3054" y="17290"/>
                    <a:pt x="3049" y="17288"/>
                    <a:pt x="3046" y="17286"/>
                  </a:cubicBezTo>
                  <a:cubicBezTo>
                    <a:pt x="3050" y="17287"/>
                    <a:pt x="3056" y="17287"/>
                    <a:pt x="3063" y="17288"/>
                  </a:cubicBezTo>
                  <a:cubicBezTo>
                    <a:pt x="3070" y="17288"/>
                    <a:pt x="3079" y="17288"/>
                    <a:pt x="3089" y="17288"/>
                  </a:cubicBezTo>
                  <a:cubicBezTo>
                    <a:pt x="3100" y="17288"/>
                    <a:pt x="3111" y="17288"/>
                    <a:pt x="3123" y="17288"/>
                  </a:cubicBezTo>
                  <a:cubicBezTo>
                    <a:pt x="3135" y="17289"/>
                    <a:pt x="3148" y="17288"/>
                    <a:pt x="3161" y="17288"/>
                  </a:cubicBezTo>
                  <a:lnTo>
                    <a:pt x="3462" y="17280"/>
                  </a:lnTo>
                  <a:lnTo>
                    <a:pt x="3486" y="17231"/>
                  </a:lnTo>
                  <a:close/>
                  <a:moveTo>
                    <a:pt x="3511" y="16810"/>
                  </a:moveTo>
                  <a:cubicBezTo>
                    <a:pt x="3496" y="16809"/>
                    <a:pt x="3482" y="16810"/>
                    <a:pt x="3469" y="16813"/>
                  </a:cubicBezTo>
                  <a:cubicBezTo>
                    <a:pt x="3456" y="16817"/>
                    <a:pt x="3444" y="16822"/>
                    <a:pt x="3433" y="16830"/>
                  </a:cubicBezTo>
                  <a:cubicBezTo>
                    <a:pt x="3422" y="16837"/>
                    <a:pt x="3410" y="16848"/>
                    <a:pt x="3396" y="16863"/>
                  </a:cubicBezTo>
                  <a:lnTo>
                    <a:pt x="3360" y="16901"/>
                  </a:lnTo>
                  <a:cubicBezTo>
                    <a:pt x="3340" y="16920"/>
                    <a:pt x="3324" y="16933"/>
                    <a:pt x="3309" y="16938"/>
                  </a:cubicBezTo>
                  <a:cubicBezTo>
                    <a:pt x="3295" y="16944"/>
                    <a:pt x="3280" y="16942"/>
                    <a:pt x="3264" y="16935"/>
                  </a:cubicBezTo>
                  <a:cubicBezTo>
                    <a:pt x="3244" y="16925"/>
                    <a:pt x="3231" y="16910"/>
                    <a:pt x="3227" y="16891"/>
                  </a:cubicBezTo>
                  <a:cubicBezTo>
                    <a:pt x="3222" y="16872"/>
                    <a:pt x="3226" y="16850"/>
                    <a:pt x="3238" y="16825"/>
                  </a:cubicBezTo>
                  <a:cubicBezTo>
                    <a:pt x="3242" y="16817"/>
                    <a:pt x="3246" y="16809"/>
                    <a:pt x="3251" y="16802"/>
                  </a:cubicBezTo>
                  <a:cubicBezTo>
                    <a:pt x="3256" y="16795"/>
                    <a:pt x="3261" y="16789"/>
                    <a:pt x="3268" y="16783"/>
                  </a:cubicBezTo>
                  <a:cubicBezTo>
                    <a:pt x="3274" y="16777"/>
                    <a:pt x="3281" y="16771"/>
                    <a:pt x="3289" y="16765"/>
                  </a:cubicBezTo>
                  <a:cubicBezTo>
                    <a:pt x="3297" y="16759"/>
                    <a:pt x="3307" y="16752"/>
                    <a:pt x="3318" y="16746"/>
                  </a:cubicBezTo>
                  <a:lnTo>
                    <a:pt x="3294" y="16709"/>
                  </a:lnTo>
                  <a:cubicBezTo>
                    <a:pt x="3251" y="16734"/>
                    <a:pt x="3219" y="16767"/>
                    <a:pt x="3198" y="16808"/>
                  </a:cubicBezTo>
                  <a:cubicBezTo>
                    <a:pt x="3189" y="16827"/>
                    <a:pt x="3183" y="16846"/>
                    <a:pt x="3181" y="16864"/>
                  </a:cubicBezTo>
                  <a:cubicBezTo>
                    <a:pt x="3179" y="16883"/>
                    <a:pt x="3180" y="16900"/>
                    <a:pt x="3185" y="16915"/>
                  </a:cubicBezTo>
                  <a:cubicBezTo>
                    <a:pt x="3189" y="16931"/>
                    <a:pt x="3197" y="16946"/>
                    <a:pt x="3207" y="16959"/>
                  </a:cubicBezTo>
                  <a:cubicBezTo>
                    <a:pt x="3218" y="16971"/>
                    <a:pt x="3232" y="16982"/>
                    <a:pt x="3248" y="16990"/>
                  </a:cubicBezTo>
                  <a:cubicBezTo>
                    <a:pt x="3274" y="17002"/>
                    <a:pt x="3299" y="17005"/>
                    <a:pt x="3324" y="16997"/>
                  </a:cubicBezTo>
                  <a:cubicBezTo>
                    <a:pt x="3336" y="16993"/>
                    <a:pt x="3347" y="16987"/>
                    <a:pt x="3357" y="16979"/>
                  </a:cubicBezTo>
                  <a:cubicBezTo>
                    <a:pt x="3367" y="16971"/>
                    <a:pt x="3379" y="16960"/>
                    <a:pt x="3393" y="16945"/>
                  </a:cubicBezTo>
                  <a:lnTo>
                    <a:pt x="3425" y="16911"/>
                  </a:lnTo>
                  <a:cubicBezTo>
                    <a:pt x="3462" y="16871"/>
                    <a:pt x="3497" y="16860"/>
                    <a:pt x="3532" y="16877"/>
                  </a:cubicBezTo>
                  <a:cubicBezTo>
                    <a:pt x="3555" y="16888"/>
                    <a:pt x="3569" y="16907"/>
                    <a:pt x="3574" y="16932"/>
                  </a:cubicBezTo>
                  <a:cubicBezTo>
                    <a:pt x="3576" y="16944"/>
                    <a:pt x="3577" y="16955"/>
                    <a:pt x="3575" y="16965"/>
                  </a:cubicBezTo>
                  <a:cubicBezTo>
                    <a:pt x="3573" y="16975"/>
                    <a:pt x="3568" y="16988"/>
                    <a:pt x="3561" y="17003"/>
                  </a:cubicBezTo>
                  <a:cubicBezTo>
                    <a:pt x="3551" y="17023"/>
                    <a:pt x="3539" y="17040"/>
                    <a:pt x="3526" y="17054"/>
                  </a:cubicBezTo>
                  <a:cubicBezTo>
                    <a:pt x="3512" y="17068"/>
                    <a:pt x="3495" y="17081"/>
                    <a:pt x="3475" y="17091"/>
                  </a:cubicBezTo>
                  <a:lnTo>
                    <a:pt x="3502" y="17130"/>
                  </a:lnTo>
                  <a:cubicBezTo>
                    <a:pt x="3524" y="17116"/>
                    <a:pt x="3542" y="17101"/>
                    <a:pt x="3558" y="17083"/>
                  </a:cubicBezTo>
                  <a:cubicBezTo>
                    <a:pt x="3574" y="17066"/>
                    <a:pt x="3587" y="17045"/>
                    <a:pt x="3599" y="17022"/>
                  </a:cubicBezTo>
                  <a:cubicBezTo>
                    <a:pt x="3608" y="17003"/>
                    <a:pt x="3614" y="16987"/>
                    <a:pt x="3617" y="16971"/>
                  </a:cubicBezTo>
                  <a:cubicBezTo>
                    <a:pt x="3620" y="16955"/>
                    <a:pt x="3620" y="16939"/>
                    <a:pt x="3618" y="16922"/>
                  </a:cubicBezTo>
                  <a:cubicBezTo>
                    <a:pt x="3616" y="16899"/>
                    <a:pt x="3608" y="16879"/>
                    <a:pt x="3596" y="16861"/>
                  </a:cubicBezTo>
                  <a:cubicBezTo>
                    <a:pt x="3584" y="16844"/>
                    <a:pt x="3569" y="16831"/>
                    <a:pt x="3551" y="16822"/>
                  </a:cubicBezTo>
                  <a:cubicBezTo>
                    <a:pt x="3539" y="16816"/>
                    <a:pt x="3525" y="16812"/>
                    <a:pt x="3511" y="16810"/>
                  </a:cubicBezTo>
                  <a:close/>
                  <a:moveTo>
                    <a:pt x="3428" y="16364"/>
                  </a:moveTo>
                  <a:lnTo>
                    <a:pt x="3301" y="16622"/>
                  </a:lnTo>
                  <a:lnTo>
                    <a:pt x="3340" y="16642"/>
                  </a:lnTo>
                  <a:lnTo>
                    <a:pt x="3391" y="16537"/>
                  </a:lnTo>
                  <a:lnTo>
                    <a:pt x="3743" y="16710"/>
                  </a:lnTo>
                  <a:lnTo>
                    <a:pt x="3765" y="16665"/>
                  </a:lnTo>
                  <a:lnTo>
                    <a:pt x="3414" y="16492"/>
                  </a:lnTo>
                  <a:lnTo>
                    <a:pt x="3466" y="16386"/>
                  </a:lnTo>
                  <a:lnTo>
                    <a:pt x="3428" y="16364"/>
                  </a:lnTo>
                  <a:close/>
                  <a:moveTo>
                    <a:pt x="3960" y="16269"/>
                  </a:moveTo>
                  <a:lnTo>
                    <a:pt x="3919" y="16250"/>
                  </a:lnTo>
                  <a:lnTo>
                    <a:pt x="3835" y="16422"/>
                  </a:lnTo>
                  <a:lnTo>
                    <a:pt x="3692" y="16351"/>
                  </a:lnTo>
                  <a:lnTo>
                    <a:pt x="3757" y="16217"/>
                  </a:lnTo>
                  <a:lnTo>
                    <a:pt x="3717" y="16197"/>
                  </a:lnTo>
                  <a:lnTo>
                    <a:pt x="3651" y="16331"/>
                  </a:lnTo>
                  <a:lnTo>
                    <a:pt x="3523" y="16268"/>
                  </a:lnTo>
                  <a:lnTo>
                    <a:pt x="3602" y="16108"/>
                  </a:lnTo>
                  <a:lnTo>
                    <a:pt x="3566" y="16083"/>
                  </a:lnTo>
                  <a:lnTo>
                    <a:pt x="3461" y="16297"/>
                  </a:lnTo>
                  <a:lnTo>
                    <a:pt x="3852" y="16489"/>
                  </a:lnTo>
                  <a:lnTo>
                    <a:pt x="3960" y="16269"/>
                  </a:lnTo>
                  <a:close/>
                  <a:moveTo>
                    <a:pt x="4123" y="15938"/>
                  </a:moveTo>
                  <a:lnTo>
                    <a:pt x="4086" y="15943"/>
                  </a:lnTo>
                  <a:cubicBezTo>
                    <a:pt x="4070" y="15945"/>
                    <a:pt x="4052" y="15948"/>
                    <a:pt x="4033" y="15950"/>
                  </a:cubicBezTo>
                  <a:cubicBezTo>
                    <a:pt x="4015" y="15953"/>
                    <a:pt x="3997" y="15955"/>
                    <a:pt x="3980" y="15958"/>
                  </a:cubicBezTo>
                  <a:cubicBezTo>
                    <a:pt x="3964" y="15960"/>
                    <a:pt x="3952" y="15962"/>
                    <a:pt x="3946" y="15963"/>
                  </a:cubicBezTo>
                  <a:cubicBezTo>
                    <a:pt x="3936" y="15965"/>
                    <a:pt x="3925" y="15967"/>
                    <a:pt x="3913" y="15970"/>
                  </a:cubicBezTo>
                  <a:cubicBezTo>
                    <a:pt x="3901" y="15974"/>
                    <a:pt x="3891" y="15977"/>
                    <a:pt x="3882" y="15981"/>
                  </a:cubicBezTo>
                  <a:lnTo>
                    <a:pt x="3885" y="15975"/>
                  </a:lnTo>
                  <a:cubicBezTo>
                    <a:pt x="3893" y="15960"/>
                    <a:pt x="3897" y="15944"/>
                    <a:pt x="3898" y="15929"/>
                  </a:cubicBezTo>
                  <a:cubicBezTo>
                    <a:pt x="3899" y="15914"/>
                    <a:pt x="3898" y="15899"/>
                    <a:pt x="3893" y="15885"/>
                  </a:cubicBezTo>
                  <a:cubicBezTo>
                    <a:pt x="3888" y="15872"/>
                    <a:pt x="3880" y="15859"/>
                    <a:pt x="3869" y="15848"/>
                  </a:cubicBezTo>
                  <a:cubicBezTo>
                    <a:pt x="3858" y="15836"/>
                    <a:pt x="3845" y="15827"/>
                    <a:pt x="3829" y="15819"/>
                  </a:cubicBezTo>
                  <a:cubicBezTo>
                    <a:pt x="3819" y="15814"/>
                    <a:pt x="3809" y="15810"/>
                    <a:pt x="3799" y="15809"/>
                  </a:cubicBezTo>
                  <a:cubicBezTo>
                    <a:pt x="3789" y="15807"/>
                    <a:pt x="3780" y="15806"/>
                    <a:pt x="3771" y="15806"/>
                  </a:cubicBezTo>
                  <a:cubicBezTo>
                    <a:pt x="3763" y="15807"/>
                    <a:pt x="3755" y="15808"/>
                    <a:pt x="3747" y="15810"/>
                  </a:cubicBezTo>
                  <a:cubicBezTo>
                    <a:pt x="3740" y="15812"/>
                    <a:pt x="3734" y="15814"/>
                    <a:pt x="3728" y="15817"/>
                  </a:cubicBezTo>
                  <a:cubicBezTo>
                    <a:pt x="3722" y="15820"/>
                    <a:pt x="3716" y="15823"/>
                    <a:pt x="3710" y="15828"/>
                  </a:cubicBezTo>
                  <a:cubicBezTo>
                    <a:pt x="3704" y="15832"/>
                    <a:pt x="3698" y="15838"/>
                    <a:pt x="3692" y="15844"/>
                  </a:cubicBezTo>
                  <a:cubicBezTo>
                    <a:pt x="3686" y="15851"/>
                    <a:pt x="3680" y="15859"/>
                    <a:pt x="3673" y="15869"/>
                  </a:cubicBezTo>
                  <a:cubicBezTo>
                    <a:pt x="3667" y="15879"/>
                    <a:pt x="3661" y="15890"/>
                    <a:pt x="3654" y="15903"/>
                  </a:cubicBezTo>
                  <a:lnTo>
                    <a:pt x="3610" y="15995"/>
                  </a:lnTo>
                  <a:lnTo>
                    <a:pt x="4000" y="16187"/>
                  </a:lnTo>
                  <a:lnTo>
                    <a:pt x="4023" y="16141"/>
                  </a:lnTo>
                  <a:lnTo>
                    <a:pt x="3846" y="16054"/>
                  </a:lnTo>
                  <a:cubicBezTo>
                    <a:pt x="3851" y="16045"/>
                    <a:pt x="3857" y="16038"/>
                    <a:pt x="3863" y="16033"/>
                  </a:cubicBezTo>
                  <a:cubicBezTo>
                    <a:pt x="3870" y="16029"/>
                    <a:pt x="3880" y="16025"/>
                    <a:pt x="3893" y="16022"/>
                  </a:cubicBezTo>
                  <a:cubicBezTo>
                    <a:pt x="3916" y="16018"/>
                    <a:pt x="3938" y="16013"/>
                    <a:pt x="3959" y="16010"/>
                  </a:cubicBezTo>
                  <a:cubicBezTo>
                    <a:pt x="3980" y="16007"/>
                    <a:pt x="3999" y="16004"/>
                    <a:pt x="4016" y="16002"/>
                  </a:cubicBezTo>
                  <a:cubicBezTo>
                    <a:pt x="4033" y="16000"/>
                    <a:pt x="4049" y="15998"/>
                    <a:pt x="4062" y="15998"/>
                  </a:cubicBezTo>
                  <a:cubicBezTo>
                    <a:pt x="4075" y="15997"/>
                    <a:pt x="4086" y="15997"/>
                    <a:pt x="4094" y="15997"/>
                  </a:cubicBezTo>
                  <a:lnTo>
                    <a:pt x="4123" y="15938"/>
                  </a:lnTo>
                  <a:close/>
                  <a:moveTo>
                    <a:pt x="3836" y="15890"/>
                  </a:moveTo>
                  <a:cubicBezTo>
                    <a:pt x="3845" y="15898"/>
                    <a:pt x="3850" y="15907"/>
                    <a:pt x="3853" y="15916"/>
                  </a:cubicBezTo>
                  <a:cubicBezTo>
                    <a:pt x="3856" y="15927"/>
                    <a:pt x="3857" y="15939"/>
                    <a:pt x="3855" y="15952"/>
                  </a:cubicBezTo>
                  <a:cubicBezTo>
                    <a:pt x="3852" y="15964"/>
                    <a:pt x="3847" y="15979"/>
                    <a:pt x="3838" y="15997"/>
                  </a:cubicBezTo>
                  <a:lnTo>
                    <a:pt x="3817" y="16040"/>
                  </a:lnTo>
                  <a:lnTo>
                    <a:pt x="3671" y="15968"/>
                  </a:lnTo>
                  <a:lnTo>
                    <a:pt x="3694" y="15922"/>
                  </a:lnTo>
                  <a:cubicBezTo>
                    <a:pt x="3699" y="15911"/>
                    <a:pt x="3705" y="15902"/>
                    <a:pt x="3710" y="15895"/>
                  </a:cubicBezTo>
                  <a:cubicBezTo>
                    <a:pt x="3715" y="15888"/>
                    <a:pt x="3721" y="15882"/>
                    <a:pt x="3726" y="15876"/>
                  </a:cubicBezTo>
                  <a:cubicBezTo>
                    <a:pt x="3736" y="15868"/>
                    <a:pt x="3749" y="15862"/>
                    <a:pt x="3763" y="15861"/>
                  </a:cubicBezTo>
                  <a:cubicBezTo>
                    <a:pt x="3778" y="15859"/>
                    <a:pt x="3791" y="15861"/>
                    <a:pt x="3804" y="15867"/>
                  </a:cubicBezTo>
                  <a:cubicBezTo>
                    <a:pt x="3817" y="15874"/>
                    <a:pt x="3828" y="15881"/>
                    <a:pt x="3836" y="15890"/>
                  </a:cubicBezTo>
                  <a:close/>
                  <a:moveTo>
                    <a:pt x="4335" y="15727"/>
                  </a:moveTo>
                  <a:lnTo>
                    <a:pt x="3785" y="15457"/>
                  </a:lnTo>
                  <a:lnTo>
                    <a:pt x="3767" y="15494"/>
                  </a:lnTo>
                  <a:lnTo>
                    <a:pt x="4316" y="15765"/>
                  </a:lnTo>
                  <a:lnTo>
                    <a:pt x="4335" y="15727"/>
                  </a:lnTo>
                  <a:close/>
                  <a:moveTo>
                    <a:pt x="4109" y="14979"/>
                  </a:moveTo>
                  <a:lnTo>
                    <a:pt x="4086" y="15025"/>
                  </a:lnTo>
                  <a:lnTo>
                    <a:pt x="4359" y="15159"/>
                  </a:lnTo>
                  <a:cubicBezTo>
                    <a:pt x="4372" y="15166"/>
                    <a:pt x="4383" y="15172"/>
                    <a:pt x="4391" y="15179"/>
                  </a:cubicBezTo>
                  <a:cubicBezTo>
                    <a:pt x="4400" y="15185"/>
                    <a:pt x="4407" y="15193"/>
                    <a:pt x="4412" y="15204"/>
                  </a:cubicBezTo>
                  <a:cubicBezTo>
                    <a:pt x="4417" y="15214"/>
                    <a:pt x="4419" y="15226"/>
                    <a:pt x="4417" y="15240"/>
                  </a:cubicBezTo>
                  <a:cubicBezTo>
                    <a:pt x="4416" y="15254"/>
                    <a:pt x="4411" y="15269"/>
                    <a:pt x="4403" y="15285"/>
                  </a:cubicBezTo>
                  <a:cubicBezTo>
                    <a:pt x="4397" y="15297"/>
                    <a:pt x="4391" y="15307"/>
                    <a:pt x="4384" y="15315"/>
                  </a:cubicBezTo>
                  <a:cubicBezTo>
                    <a:pt x="4378" y="15322"/>
                    <a:pt x="4371" y="15328"/>
                    <a:pt x="4364" y="15333"/>
                  </a:cubicBezTo>
                  <a:cubicBezTo>
                    <a:pt x="4357" y="15337"/>
                    <a:pt x="4351" y="15340"/>
                    <a:pt x="4344" y="15341"/>
                  </a:cubicBezTo>
                  <a:cubicBezTo>
                    <a:pt x="4338" y="15342"/>
                    <a:pt x="4332" y="15343"/>
                    <a:pt x="4327" y="15343"/>
                  </a:cubicBezTo>
                  <a:cubicBezTo>
                    <a:pt x="4320" y="15342"/>
                    <a:pt x="4311" y="15340"/>
                    <a:pt x="4299" y="15336"/>
                  </a:cubicBezTo>
                  <a:cubicBezTo>
                    <a:pt x="4288" y="15331"/>
                    <a:pt x="4277" y="15327"/>
                    <a:pt x="4267" y="15322"/>
                  </a:cubicBezTo>
                  <a:lnTo>
                    <a:pt x="4004" y="15192"/>
                  </a:lnTo>
                  <a:lnTo>
                    <a:pt x="3982" y="15238"/>
                  </a:lnTo>
                  <a:lnTo>
                    <a:pt x="4262" y="15376"/>
                  </a:lnTo>
                  <a:cubicBezTo>
                    <a:pt x="4271" y="15381"/>
                    <a:pt x="4281" y="15385"/>
                    <a:pt x="4293" y="15389"/>
                  </a:cubicBezTo>
                  <a:cubicBezTo>
                    <a:pt x="4304" y="15394"/>
                    <a:pt x="4316" y="15396"/>
                    <a:pt x="4328" y="15395"/>
                  </a:cubicBezTo>
                  <a:cubicBezTo>
                    <a:pt x="4353" y="15394"/>
                    <a:pt x="4374" y="15387"/>
                    <a:pt x="4392" y="15373"/>
                  </a:cubicBezTo>
                  <a:cubicBezTo>
                    <a:pt x="4410" y="15359"/>
                    <a:pt x="4427" y="15337"/>
                    <a:pt x="4442" y="15307"/>
                  </a:cubicBezTo>
                  <a:cubicBezTo>
                    <a:pt x="4454" y="15283"/>
                    <a:pt x="4461" y="15262"/>
                    <a:pt x="4464" y="15243"/>
                  </a:cubicBezTo>
                  <a:cubicBezTo>
                    <a:pt x="4467" y="15225"/>
                    <a:pt x="4466" y="15207"/>
                    <a:pt x="4462" y="15190"/>
                  </a:cubicBezTo>
                  <a:cubicBezTo>
                    <a:pt x="4458" y="15173"/>
                    <a:pt x="4450" y="15160"/>
                    <a:pt x="4439" y="15149"/>
                  </a:cubicBezTo>
                  <a:cubicBezTo>
                    <a:pt x="4428" y="15139"/>
                    <a:pt x="4411" y="15128"/>
                    <a:pt x="4387" y="15116"/>
                  </a:cubicBezTo>
                  <a:lnTo>
                    <a:pt x="4109" y="14979"/>
                  </a:lnTo>
                  <a:close/>
                  <a:moveTo>
                    <a:pt x="4683" y="14799"/>
                  </a:moveTo>
                  <a:lnTo>
                    <a:pt x="4292" y="14607"/>
                  </a:lnTo>
                  <a:lnTo>
                    <a:pt x="4270" y="14653"/>
                  </a:lnTo>
                  <a:lnTo>
                    <a:pt x="4483" y="14756"/>
                  </a:lnTo>
                  <a:cubicBezTo>
                    <a:pt x="4497" y="14763"/>
                    <a:pt x="4511" y="14769"/>
                    <a:pt x="4526" y="14776"/>
                  </a:cubicBezTo>
                  <a:cubicBezTo>
                    <a:pt x="4540" y="14782"/>
                    <a:pt x="4553" y="14788"/>
                    <a:pt x="4564" y="14792"/>
                  </a:cubicBezTo>
                  <a:cubicBezTo>
                    <a:pt x="4576" y="14797"/>
                    <a:pt x="4585" y="14801"/>
                    <a:pt x="4593" y="14804"/>
                  </a:cubicBezTo>
                  <a:cubicBezTo>
                    <a:pt x="4600" y="14807"/>
                    <a:pt x="4604" y="14809"/>
                    <a:pt x="4605" y="14809"/>
                  </a:cubicBezTo>
                  <a:cubicBezTo>
                    <a:pt x="4603" y="14809"/>
                    <a:pt x="4600" y="14809"/>
                    <a:pt x="4593" y="14808"/>
                  </a:cubicBezTo>
                  <a:cubicBezTo>
                    <a:pt x="4587" y="14808"/>
                    <a:pt x="4580" y="14807"/>
                    <a:pt x="4570" y="14807"/>
                  </a:cubicBezTo>
                  <a:cubicBezTo>
                    <a:pt x="4561" y="14806"/>
                    <a:pt x="4551" y="14806"/>
                    <a:pt x="4539" y="14805"/>
                  </a:cubicBezTo>
                  <a:cubicBezTo>
                    <a:pt x="4528" y="14805"/>
                    <a:pt x="4516" y="14805"/>
                    <a:pt x="4505" y="14805"/>
                  </a:cubicBezTo>
                  <a:lnTo>
                    <a:pt x="4191" y="14812"/>
                  </a:lnTo>
                  <a:lnTo>
                    <a:pt x="4165" y="14866"/>
                  </a:lnTo>
                  <a:lnTo>
                    <a:pt x="4555" y="15059"/>
                  </a:lnTo>
                  <a:lnTo>
                    <a:pt x="4579" y="15010"/>
                  </a:lnTo>
                  <a:lnTo>
                    <a:pt x="4351" y="14901"/>
                  </a:lnTo>
                  <a:cubicBezTo>
                    <a:pt x="4340" y="14895"/>
                    <a:pt x="4328" y="14890"/>
                    <a:pt x="4317" y="14885"/>
                  </a:cubicBezTo>
                  <a:cubicBezTo>
                    <a:pt x="4305" y="14880"/>
                    <a:pt x="4294" y="14875"/>
                    <a:pt x="4284" y="14871"/>
                  </a:cubicBezTo>
                  <a:cubicBezTo>
                    <a:pt x="4274" y="14867"/>
                    <a:pt x="4266" y="14863"/>
                    <a:pt x="4258" y="14860"/>
                  </a:cubicBezTo>
                  <a:cubicBezTo>
                    <a:pt x="4251" y="14857"/>
                    <a:pt x="4246" y="14855"/>
                    <a:pt x="4243" y="14854"/>
                  </a:cubicBezTo>
                  <a:cubicBezTo>
                    <a:pt x="4247" y="14855"/>
                    <a:pt x="4253" y="14855"/>
                    <a:pt x="4260" y="14855"/>
                  </a:cubicBezTo>
                  <a:cubicBezTo>
                    <a:pt x="4267" y="14856"/>
                    <a:pt x="4276" y="14856"/>
                    <a:pt x="4286" y="14856"/>
                  </a:cubicBezTo>
                  <a:cubicBezTo>
                    <a:pt x="4296" y="14856"/>
                    <a:pt x="4308" y="14856"/>
                    <a:pt x="4320" y="14856"/>
                  </a:cubicBezTo>
                  <a:cubicBezTo>
                    <a:pt x="4332" y="14856"/>
                    <a:pt x="4345" y="14856"/>
                    <a:pt x="4358" y="14856"/>
                  </a:cubicBezTo>
                  <a:lnTo>
                    <a:pt x="4659" y="14848"/>
                  </a:lnTo>
                  <a:lnTo>
                    <a:pt x="4683" y="14799"/>
                  </a:lnTo>
                  <a:close/>
                  <a:moveTo>
                    <a:pt x="4762" y="14639"/>
                  </a:moveTo>
                  <a:lnTo>
                    <a:pt x="4371" y="14447"/>
                  </a:lnTo>
                  <a:lnTo>
                    <a:pt x="4349" y="14492"/>
                  </a:lnTo>
                  <a:lnTo>
                    <a:pt x="4740" y="14685"/>
                  </a:lnTo>
                  <a:lnTo>
                    <a:pt x="4762" y="14639"/>
                  </a:lnTo>
                  <a:close/>
                  <a:moveTo>
                    <a:pt x="4562" y="14059"/>
                  </a:moveTo>
                  <a:lnTo>
                    <a:pt x="4538" y="14107"/>
                  </a:lnTo>
                  <a:lnTo>
                    <a:pt x="4755" y="14318"/>
                  </a:lnTo>
                  <a:cubicBezTo>
                    <a:pt x="4772" y="14335"/>
                    <a:pt x="4787" y="14349"/>
                    <a:pt x="4799" y="14360"/>
                  </a:cubicBezTo>
                  <a:cubicBezTo>
                    <a:pt x="4812" y="14371"/>
                    <a:pt x="4820" y="14378"/>
                    <a:pt x="4824" y="14382"/>
                  </a:cubicBezTo>
                  <a:cubicBezTo>
                    <a:pt x="4821" y="14381"/>
                    <a:pt x="4816" y="14379"/>
                    <a:pt x="4810" y="14378"/>
                  </a:cubicBezTo>
                  <a:cubicBezTo>
                    <a:pt x="4803" y="14376"/>
                    <a:pt x="4795" y="14374"/>
                    <a:pt x="4785" y="14372"/>
                  </a:cubicBezTo>
                  <a:cubicBezTo>
                    <a:pt x="4776" y="14370"/>
                    <a:pt x="4766" y="14368"/>
                    <a:pt x="4756" y="14367"/>
                  </a:cubicBezTo>
                  <a:cubicBezTo>
                    <a:pt x="4746" y="14365"/>
                    <a:pt x="4736" y="14363"/>
                    <a:pt x="4726" y="14362"/>
                  </a:cubicBezTo>
                  <a:lnTo>
                    <a:pt x="4433" y="14320"/>
                  </a:lnTo>
                  <a:lnTo>
                    <a:pt x="4408" y="14371"/>
                  </a:lnTo>
                  <a:lnTo>
                    <a:pt x="4864" y="14432"/>
                  </a:lnTo>
                  <a:lnTo>
                    <a:pt x="4887" y="14386"/>
                  </a:lnTo>
                  <a:lnTo>
                    <a:pt x="4562" y="14059"/>
                  </a:lnTo>
                  <a:close/>
                  <a:moveTo>
                    <a:pt x="5098" y="13957"/>
                  </a:moveTo>
                  <a:lnTo>
                    <a:pt x="5057" y="13937"/>
                  </a:lnTo>
                  <a:lnTo>
                    <a:pt x="4973" y="14109"/>
                  </a:lnTo>
                  <a:lnTo>
                    <a:pt x="4830" y="14039"/>
                  </a:lnTo>
                  <a:lnTo>
                    <a:pt x="4895" y="13905"/>
                  </a:lnTo>
                  <a:lnTo>
                    <a:pt x="4855" y="13885"/>
                  </a:lnTo>
                  <a:lnTo>
                    <a:pt x="4789" y="14019"/>
                  </a:lnTo>
                  <a:lnTo>
                    <a:pt x="4661" y="13956"/>
                  </a:lnTo>
                  <a:lnTo>
                    <a:pt x="4740" y="13795"/>
                  </a:lnTo>
                  <a:lnTo>
                    <a:pt x="4704" y="13770"/>
                  </a:lnTo>
                  <a:lnTo>
                    <a:pt x="4599" y="13984"/>
                  </a:lnTo>
                  <a:lnTo>
                    <a:pt x="4990" y="14176"/>
                  </a:lnTo>
                  <a:lnTo>
                    <a:pt x="5098" y="13957"/>
                  </a:lnTo>
                  <a:close/>
                  <a:moveTo>
                    <a:pt x="5261" y="13626"/>
                  </a:moveTo>
                  <a:lnTo>
                    <a:pt x="5224" y="13630"/>
                  </a:lnTo>
                  <a:cubicBezTo>
                    <a:pt x="5208" y="13633"/>
                    <a:pt x="5190" y="13635"/>
                    <a:pt x="5171" y="13638"/>
                  </a:cubicBezTo>
                  <a:cubicBezTo>
                    <a:pt x="5153" y="13640"/>
                    <a:pt x="5135" y="13643"/>
                    <a:pt x="5118" y="13645"/>
                  </a:cubicBezTo>
                  <a:cubicBezTo>
                    <a:pt x="5102" y="13647"/>
                    <a:pt x="5090" y="13649"/>
                    <a:pt x="5084" y="13650"/>
                  </a:cubicBezTo>
                  <a:cubicBezTo>
                    <a:pt x="5074" y="13652"/>
                    <a:pt x="5063" y="13655"/>
                    <a:pt x="5051" y="13658"/>
                  </a:cubicBezTo>
                  <a:cubicBezTo>
                    <a:pt x="5039" y="13661"/>
                    <a:pt x="5029" y="13664"/>
                    <a:pt x="5020" y="13668"/>
                  </a:cubicBezTo>
                  <a:lnTo>
                    <a:pt x="5023" y="13662"/>
                  </a:lnTo>
                  <a:cubicBezTo>
                    <a:pt x="5031" y="13647"/>
                    <a:pt x="5035" y="13631"/>
                    <a:pt x="5036" y="13616"/>
                  </a:cubicBezTo>
                  <a:cubicBezTo>
                    <a:pt x="5037" y="13601"/>
                    <a:pt x="5036" y="13586"/>
                    <a:pt x="5031" y="13573"/>
                  </a:cubicBezTo>
                  <a:cubicBezTo>
                    <a:pt x="5026" y="13559"/>
                    <a:pt x="5018" y="13546"/>
                    <a:pt x="5007" y="13535"/>
                  </a:cubicBezTo>
                  <a:cubicBezTo>
                    <a:pt x="4996" y="13524"/>
                    <a:pt x="4983" y="13514"/>
                    <a:pt x="4967" y="13506"/>
                  </a:cubicBezTo>
                  <a:cubicBezTo>
                    <a:pt x="4957" y="13501"/>
                    <a:pt x="4947" y="13498"/>
                    <a:pt x="4937" y="13496"/>
                  </a:cubicBezTo>
                  <a:cubicBezTo>
                    <a:pt x="4927" y="13494"/>
                    <a:pt x="4918" y="13493"/>
                    <a:pt x="4909" y="13494"/>
                  </a:cubicBezTo>
                  <a:cubicBezTo>
                    <a:pt x="4901" y="13494"/>
                    <a:pt x="4893" y="13495"/>
                    <a:pt x="4886" y="13497"/>
                  </a:cubicBezTo>
                  <a:cubicBezTo>
                    <a:pt x="4878" y="13499"/>
                    <a:pt x="4872" y="13501"/>
                    <a:pt x="4866" y="13504"/>
                  </a:cubicBezTo>
                  <a:cubicBezTo>
                    <a:pt x="4860" y="13507"/>
                    <a:pt x="4854" y="13511"/>
                    <a:pt x="4848" y="13515"/>
                  </a:cubicBezTo>
                  <a:cubicBezTo>
                    <a:pt x="4842" y="13519"/>
                    <a:pt x="4836" y="13525"/>
                    <a:pt x="4830" y="13532"/>
                  </a:cubicBezTo>
                  <a:cubicBezTo>
                    <a:pt x="4824" y="13538"/>
                    <a:pt x="4818" y="13546"/>
                    <a:pt x="4811" y="13556"/>
                  </a:cubicBezTo>
                  <a:cubicBezTo>
                    <a:pt x="4805" y="13566"/>
                    <a:pt x="4799" y="13577"/>
                    <a:pt x="4792" y="13591"/>
                  </a:cubicBezTo>
                  <a:lnTo>
                    <a:pt x="4748" y="13682"/>
                  </a:lnTo>
                  <a:lnTo>
                    <a:pt x="5138" y="13874"/>
                  </a:lnTo>
                  <a:lnTo>
                    <a:pt x="5161" y="13829"/>
                  </a:lnTo>
                  <a:lnTo>
                    <a:pt x="4984" y="13742"/>
                  </a:lnTo>
                  <a:cubicBezTo>
                    <a:pt x="4989" y="13732"/>
                    <a:pt x="4995" y="13725"/>
                    <a:pt x="5001" y="13720"/>
                  </a:cubicBezTo>
                  <a:cubicBezTo>
                    <a:pt x="5008" y="13716"/>
                    <a:pt x="5018" y="13712"/>
                    <a:pt x="5031" y="13709"/>
                  </a:cubicBezTo>
                  <a:cubicBezTo>
                    <a:pt x="5054" y="13705"/>
                    <a:pt x="5076" y="13701"/>
                    <a:pt x="5097" y="13697"/>
                  </a:cubicBezTo>
                  <a:cubicBezTo>
                    <a:pt x="5118" y="13694"/>
                    <a:pt x="5137" y="13691"/>
                    <a:pt x="5154" y="13689"/>
                  </a:cubicBezTo>
                  <a:cubicBezTo>
                    <a:pt x="5171" y="13687"/>
                    <a:pt x="5187" y="13686"/>
                    <a:pt x="5200" y="13685"/>
                  </a:cubicBezTo>
                  <a:cubicBezTo>
                    <a:pt x="5213" y="13684"/>
                    <a:pt x="5224" y="13684"/>
                    <a:pt x="5232" y="13684"/>
                  </a:cubicBezTo>
                  <a:lnTo>
                    <a:pt x="5261" y="13626"/>
                  </a:lnTo>
                  <a:close/>
                  <a:moveTo>
                    <a:pt x="4974" y="13577"/>
                  </a:moveTo>
                  <a:cubicBezTo>
                    <a:pt x="4983" y="13585"/>
                    <a:pt x="4988" y="13594"/>
                    <a:pt x="4991" y="13604"/>
                  </a:cubicBezTo>
                  <a:cubicBezTo>
                    <a:pt x="4994" y="13615"/>
                    <a:pt x="4995" y="13626"/>
                    <a:pt x="4993" y="13639"/>
                  </a:cubicBezTo>
                  <a:cubicBezTo>
                    <a:pt x="4990" y="13651"/>
                    <a:pt x="4985" y="13667"/>
                    <a:pt x="4976" y="13684"/>
                  </a:cubicBezTo>
                  <a:lnTo>
                    <a:pt x="4955" y="13727"/>
                  </a:lnTo>
                  <a:lnTo>
                    <a:pt x="4809" y="13656"/>
                  </a:lnTo>
                  <a:lnTo>
                    <a:pt x="4832" y="13609"/>
                  </a:lnTo>
                  <a:cubicBezTo>
                    <a:pt x="4838" y="13598"/>
                    <a:pt x="4843" y="13589"/>
                    <a:pt x="4848" y="13582"/>
                  </a:cubicBezTo>
                  <a:cubicBezTo>
                    <a:pt x="4853" y="13575"/>
                    <a:pt x="4859" y="13569"/>
                    <a:pt x="4864" y="13564"/>
                  </a:cubicBezTo>
                  <a:cubicBezTo>
                    <a:pt x="4874" y="13555"/>
                    <a:pt x="4887" y="13550"/>
                    <a:pt x="4901" y="13548"/>
                  </a:cubicBezTo>
                  <a:cubicBezTo>
                    <a:pt x="4916" y="13546"/>
                    <a:pt x="4929" y="13548"/>
                    <a:pt x="4942" y="13555"/>
                  </a:cubicBezTo>
                  <a:cubicBezTo>
                    <a:pt x="4955" y="13561"/>
                    <a:pt x="4966" y="13568"/>
                    <a:pt x="4974" y="13577"/>
                  </a:cubicBezTo>
                  <a:close/>
                  <a:moveTo>
                    <a:pt x="5272" y="13232"/>
                  </a:moveTo>
                  <a:cubicBezTo>
                    <a:pt x="5257" y="13230"/>
                    <a:pt x="5243" y="13231"/>
                    <a:pt x="5230" y="13235"/>
                  </a:cubicBezTo>
                  <a:cubicBezTo>
                    <a:pt x="5217" y="13238"/>
                    <a:pt x="5205" y="13244"/>
                    <a:pt x="5194" y="13251"/>
                  </a:cubicBezTo>
                  <a:cubicBezTo>
                    <a:pt x="5183" y="13258"/>
                    <a:pt x="5171" y="13269"/>
                    <a:pt x="5157" y="13284"/>
                  </a:cubicBezTo>
                  <a:lnTo>
                    <a:pt x="5120" y="13322"/>
                  </a:lnTo>
                  <a:cubicBezTo>
                    <a:pt x="5101" y="13342"/>
                    <a:pt x="5085" y="13354"/>
                    <a:pt x="5070" y="13359"/>
                  </a:cubicBezTo>
                  <a:cubicBezTo>
                    <a:pt x="5056" y="13365"/>
                    <a:pt x="5041" y="13364"/>
                    <a:pt x="5025" y="13356"/>
                  </a:cubicBezTo>
                  <a:cubicBezTo>
                    <a:pt x="5005" y="13346"/>
                    <a:pt x="4992" y="13331"/>
                    <a:pt x="4988" y="13312"/>
                  </a:cubicBezTo>
                  <a:cubicBezTo>
                    <a:pt x="4983" y="13293"/>
                    <a:pt x="4987" y="13271"/>
                    <a:pt x="4999" y="13246"/>
                  </a:cubicBezTo>
                  <a:cubicBezTo>
                    <a:pt x="5003" y="13238"/>
                    <a:pt x="5007" y="13230"/>
                    <a:pt x="5012" y="13223"/>
                  </a:cubicBezTo>
                  <a:cubicBezTo>
                    <a:pt x="5017" y="13216"/>
                    <a:pt x="5022" y="13210"/>
                    <a:pt x="5029" y="13204"/>
                  </a:cubicBezTo>
                  <a:cubicBezTo>
                    <a:pt x="5035" y="13198"/>
                    <a:pt x="5042" y="13192"/>
                    <a:pt x="5050" y="13186"/>
                  </a:cubicBezTo>
                  <a:cubicBezTo>
                    <a:pt x="5058" y="13180"/>
                    <a:pt x="5068" y="13174"/>
                    <a:pt x="5079" y="13167"/>
                  </a:cubicBezTo>
                  <a:lnTo>
                    <a:pt x="5055" y="13130"/>
                  </a:lnTo>
                  <a:cubicBezTo>
                    <a:pt x="5012" y="13155"/>
                    <a:pt x="4980" y="13188"/>
                    <a:pt x="4959" y="13230"/>
                  </a:cubicBezTo>
                  <a:cubicBezTo>
                    <a:pt x="4950" y="13249"/>
                    <a:pt x="4944" y="13267"/>
                    <a:pt x="4942" y="13285"/>
                  </a:cubicBezTo>
                  <a:cubicBezTo>
                    <a:pt x="4940" y="13304"/>
                    <a:pt x="4941" y="13321"/>
                    <a:pt x="4946" y="13337"/>
                  </a:cubicBezTo>
                  <a:cubicBezTo>
                    <a:pt x="4950" y="13353"/>
                    <a:pt x="4958" y="13367"/>
                    <a:pt x="4968" y="13380"/>
                  </a:cubicBezTo>
                  <a:cubicBezTo>
                    <a:pt x="4979" y="13393"/>
                    <a:pt x="4993" y="13403"/>
                    <a:pt x="5009" y="13411"/>
                  </a:cubicBezTo>
                  <a:cubicBezTo>
                    <a:pt x="5035" y="13424"/>
                    <a:pt x="5060" y="13426"/>
                    <a:pt x="5085" y="13418"/>
                  </a:cubicBezTo>
                  <a:cubicBezTo>
                    <a:pt x="5097" y="13415"/>
                    <a:pt x="5108" y="13409"/>
                    <a:pt x="5118" y="13401"/>
                  </a:cubicBezTo>
                  <a:cubicBezTo>
                    <a:pt x="5128" y="13393"/>
                    <a:pt x="5140" y="13381"/>
                    <a:pt x="5154" y="13366"/>
                  </a:cubicBezTo>
                  <a:lnTo>
                    <a:pt x="5186" y="13332"/>
                  </a:lnTo>
                  <a:cubicBezTo>
                    <a:pt x="5223" y="13293"/>
                    <a:pt x="5258" y="13281"/>
                    <a:pt x="5293" y="13298"/>
                  </a:cubicBezTo>
                  <a:cubicBezTo>
                    <a:pt x="5316" y="13310"/>
                    <a:pt x="5330" y="13328"/>
                    <a:pt x="5335" y="13354"/>
                  </a:cubicBezTo>
                  <a:cubicBezTo>
                    <a:pt x="5337" y="13365"/>
                    <a:pt x="5338" y="13376"/>
                    <a:pt x="5336" y="13386"/>
                  </a:cubicBezTo>
                  <a:cubicBezTo>
                    <a:pt x="5334" y="13397"/>
                    <a:pt x="5329" y="13409"/>
                    <a:pt x="5322" y="13424"/>
                  </a:cubicBezTo>
                  <a:cubicBezTo>
                    <a:pt x="5312" y="13444"/>
                    <a:pt x="5300" y="13461"/>
                    <a:pt x="5287" y="13475"/>
                  </a:cubicBezTo>
                  <a:cubicBezTo>
                    <a:pt x="5273" y="13489"/>
                    <a:pt x="5256" y="13502"/>
                    <a:pt x="5236" y="13512"/>
                  </a:cubicBezTo>
                  <a:lnTo>
                    <a:pt x="5263" y="13551"/>
                  </a:lnTo>
                  <a:cubicBezTo>
                    <a:pt x="5284" y="13537"/>
                    <a:pt x="5303" y="13522"/>
                    <a:pt x="5319" y="13504"/>
                  </a:cubicBezTo>
                  <a:cubicBezTo>
                    <a:pt x="5335" y="13487"/>
                    <a:pt x="5348" y="13466"/>
                    <a:pt x="5360" y="13443"/>
                  </a:cubicBezTo>
                  <a:cubicBezTo>
                    <a:pt x="5369" y="13425"/>
                    <a:pt x="5375" y="13408"/>
                    <a:pt x="5378" y="13392"/>
                  </a:cubicBezTo>
                  <a:cubicBezTo>
                    <a:pt x="5381" y="13377"/>
                    <a:pt x="5381" y="13360"/>
                    <a:pt x="5379" y="13343"/>
                  </a:cubicBezTo>
                  <a:cubicBezTo>
                    <a:pt x="5377" y="13320"/>
                    <a:pt x="5369" y="13300"/>
                    <a:pt x="5357" y="13283"/>
                  </a:cubicBezTo>
                  <a:cubicBezTo>
                    <a:pt x="5345" y="13265"/>
                    <a:pt x="5330" y="13252"/>
                    <a:pt x="5312" y="13243"/>
                  </a:cubicBezTo>
                  <a:cubicBezTo>
                    <a:pt x="5300" y="13237"/>
                    <a:pt x="5286" y="13233"/>
                    <a:pt x="5272" y="13232"/>
                  </a:cubicBezTo>
                  <a:close/>
                  <a:moveTo>
                    <a:pt x="5489" y="13161"/>
                  </a:moveTo>
                  <a:lnTo>
                    <a:pt x="5098" y="12969"/>
                  </a:lnTo>
                  <a:lnTo>
                    <a:pt x="5076" y="13015"/>
                  </a:lnTo>
                  <a:lnTo>
                    <a:pt x="5467" y="13207"/>
                  </a:lnTo>
                  <a:lnTo>
                    <a:pt x="5489" y="13161"/>
                  </a:lnTo>
                  <a:close/>
                  <a:moveTo>
                    <a:pt x="5264" y="12632"/>
                  </a:moveTo>
                  <a:lnTo>
                    <a:pt x="5137" y="12891"/>
                  </a:lnTo>
                  <a:lnTo>
                    <a:pt x="5176" y="12910"/>
                  </a:lnTo>
                  <a:lnTo>
                    <a:pt x="5228" y="12805"/>
                  </a:lnTo>
                  <a:lnTo>
                    <a:pt x="5579" y="12978"/>
                  </a:lnTo>
                  <a:lnTo>
                    <a:pt x="5601" y="12933"/>
                  </a:lnTo>
                  <a:lnTo>
                    <a:pt x="5250" y="12760"/>
                  </a:lnTo>
                  <a:lnTo>
                    <a:pt x="5302" y="12654"/>
                  </a:lnTo>
                  <a:lnTo>
                    <a:pt x="5264" y="12632"/>
                  </a:lnTo>
                  <a:close/>
                  <a:moveTo>
                    <a:pt x="5432" y="12291"/>
                  </a:moveTo>
                  <a:lnTo>
                    <a:pt x="5405" y="12345"/>
                  </a:lnTo>
                  <a:lnTo>
                    <a:pt x="5518" y="12494"/>
                  </a:lnTo>
                  <a:cubicBezTo>
                    <a:pt x="5525" y="12504"/>
                    <a:pt x="5532" y="12513"/>
                    <a:pt x="5538" y="12521"/>
                  </a:cubicBezTo>
                  <a:cubicBezTo>
                    <a:pt x="5545" y="12529"/>
                    <a:pt x="5549" y="12534"/>
                    <a:pt x="5551" y="12536"/>
                  </a:cubicBezTo>
                  <a:cubicBezTo>
                    <a:pt x="5542" y="12536"/>
                    <a:pt x="5533" y="12536"/>
                    <a:pt x="5524" y="12535"/>
                  </a:cubicBezTo>
                  <a:cubicBezTo>
                    <a:pt x="5516" y="12535"/>
                    <a:pt x="5507" y="12535"/>
                    <a:pt x="5497" y="12535"/>
                  </a:cubicBezTo>
                  <a:lnTo>
                    <a:pt x="5312" y="12535"/>
                  </a:lnTo>
                  <a:lnTo>
                    <a:pt x="5283" y="12593"/>
                  </a:lnTo>
                  <a:lnTo>
                    <a:pt x="5581" y="12583"/>
                  </a:lnTo>
                  <a:lnTo>
                    <a:pt x="5736" y="12659"/>
                  </a:lnTo>
                  <a:lnTo>
                    <a:pt x="5760" y="12611"/>
                  </a:lnTo>
                  <a:lnTo>
                    <a:pt x="5608" y="12536"/>
                  </a:lnTo>
                  <a:lnTo>
                    <a:pt x="5432" y="12291"/>
                  </a:lnTo>
                  <a:close/>
                  <a:moveTo>
                    <a:pt x="5791" y="11862"/>
                  </a:moveTo>
                  <a:cubicBezTo>
                    <a:pt x="5765" y="11857"/>
                    <a:pt x="5740" y="11855"/>
                    <a:pt x="5715" y="11859"/>
                  </a:cubicBezTo>
                  <a:cubicBezTo>
                    <a:pt x="5706" y="11860"/>
                    <a:pt x="5696" y="11862"/>
                    <a:pt x="5685" y="11866"/>
                  </a:cubicBezTo>
                  <a:cubicBezTo>
                    <a:pt x="5674" y="11869"/>
                    <a:pt x="5663" y="11874"/>
                    <a:pt x="5652" y="11881"/>
                  </a:cubicBezTo>
                  <a:cubicBezTo>
                    <a:pt x="5641" y="11888"/>
                    <a:pt x="5630" y="11897"/>
                    <a:pt x="5619" y="11908"/>
                  </a:cubicBezTo>
                  <a:cubicBezTo>
                    <a:pt x="5609" y="11919"/>
                    <a:pt x="5599" y="11933"/>
                    <a:pt x="5591" y="11950"/>
                  </a:cubicBezTo>
                  <a:cubicBezTo>
                    <a:pt x="5579" y="11974"/>
                    <a:pt x="5573" y="11998"/>
                    <a:pt x="5573" y="12022"/>
                  </a:cubicBezTo>
                  <a:cubicBezTo>
                    <a:pt x="5573" y="12046"/>
                    <a:pt x="5578" y="12069"/>
                    <a:pt x="5589" y="12091"/>
                  </a:cubicBezTo>
                  <a:cubicBezTo>
                    <a:pt x="5600" y="12112"/>
                    <a:pt x="5616" y="12133"/>
                    <a:pt x="5637" y="12152"/>
                  </a:cubicBezTo>
                  <a:cubicBezTo>
                    <a:pt x="5658" y="12172"/>
                    <a:pt x="5684" y="12189"/>
                    <a:pt x="5715" y="12204"/>
                  </a:cubicBezTo>
                  <a:cubicBezTo>
                    <a:pt x="5783" y="12238"/>
                    <a:pt x="5842" y="12248"/>
                    <a:pt x="5893" y="12234"/>
                  </a:cubicBezTo>
                  <a:cubicBezTo>
                    <a:pt x="5915" y="12228"/>
                    <a:pt x="5935" y="12218"/>
                    <a:pt x="5953" y="12204"/>
                  </a:cubicBezTo>
                  <a:cubicBezTo>
                    <a:pt x="5971" y="12190"/>
                    <a:pt x="5986" y="12171"/>
                    <a:pt x="5997" y="12147"/>
                  </a:cubicBezTo>
                  <a:cubicBezTo>
                    <a:pt x="6007" y="12127"/>
                    <a:pt x="6013" y="12107"/>
                    <a:pt x="6015" y="12089"/>
                  </a:cubicBezTo>
                  <a:cubicBezTo>
                    <a:pt x="6017" y="12070"/>
                    <a:pt x="6015" y="12051"/>
                    <a:pt x="6008" y="12030"/>
                  </a:cubicBezTo>
                  <a:cubicBezTo>
                    <a:pt x="6000" y="12001"/>
                    <a:pt x="5985" y="11976"/>
                    <a:pt x="5965" y="11954"/>
                  </a:cubicBezTo>
                  <a:cubicBezTo>
                    <a:pt x="5944" y="11933"/>
                    <a:pt x="5915" y="11913"/>
                    <a:pt x="5878" y="11894"/>
                  </a:cubicBezTo>
                  <a:cubicBezTo>
                    <a:pt x="5846" y="11879"/>
                    <a:pt x="5817" y="11868"/>
                    <a:pt x="5791" y="11862"/>
                  </a:cubicBezTo>
                  <a:close/>
                  <a:moveTo>
                    <a:pt x="5900" y="11973"/>
                  </a:moveTo>
                  <a:cubicBezTo>
                    <a:pt x="5912" y="11980"/>
                    <a:pt x="5922" y="11987"/>
                    <a:pt x="5930" y="11994"/>
                  </a:cubicBezTo>
                  <a:cubicBezTo>
                    <a:pt x="5939" y="12001"/>
                    <a:pt x="5946" y="12008"/>
                    <a:pt x="5951" y="12015"/>
                  </a:cubicBezTo>
                  <a:cubicBezTo>
                    <a:pt x="5957" y="12022"/>
                    <a:pt x="5961" y="12030"/>
                    <a:pt x="5965" y="12038"/>
                  </a:cubicBezTo>
                  <a:cubicBezTo>
                    <a:pt x="5972" y="12052"/>
                    <a:pt x="5975" y="12066"/>
                    <a:pt x="5975" y="12081"/>
                  </a:cubicBezTo>
                  <a:cubicBezTo>
                    <a:pt x="5974" y="12096"/>
                    <a:pt x="5970" y="12111"/>
                    <a:pt x="5963" y="12127"/>
                  </a:cubicBezTo>
                  <a:cubicBezTo>
                    <a:pt x="5959" y="12135"/>
                    <a:pt x="5954" y="12143"/>
                    <a:pt x="5947" y="12150"/>
                  </a:cubicBezTo>
                  <a:cubicBezTo>
                    <a:pt x="5941" y="12158"/>
                    <a:pt x="5934" y="12164"/>
                    <a:pt x="5927" y="12170"/>
                  </a:cubicBezTo>
                  <a:cubicBezTo>
                    <a:pt x="5920" y="12175"/>
                    <a:pt x="5912" y="12180"/>
                    <a:pt x="5904" y="12184"/>
                  </a:cubicBezTo>
                  <a:cubicBezTo>
                    <a:pt x="5896" y="12187"/>
                    <a:pt x="5888" y="12189"/>
                    <a:pt x="5879" y="12190"/>
                  </a:cubicBezTo>
                  <a:cubicBezTo>
                    <a:pt x="5862" y="12191"/>
                    <a:pt x="5841" y="12188"/>
                    <a:pt x="5815" y="12181"/>
                  </a:cubicBezTo>
                  <a:cubicBezTo>
                    <a:pt x="5788" y="12173"/>
                    <a:pt x="5761" y="12162"/>
                    <a:pt x="5731" y="12148"/>
                  </a:cubicBezTo>
                  <a:cubicBezTo>
                    <a:pt x="5707" y="12136"/>
                    <a:pt x="5687" y="12124"/>
                    <a:pt x="5671" y="12112"/>
                  </a:cubicBezTo>
                  <a:cubicBezTo>
                    <a:pt x="5655" y="12101"/>
                    <a:pt x="5643" y="12088"/>
                    <a:pt x="5633" y="12075"/>
                  </a:cubicBezTo>
                  <a:cubicBezTo>
                    <a:pt x="5623" y="12060"/>
                    <a:pt x="5617" y="12044"/>
                    <a:pt x="5616" y="12025"/>
                  </a:cubicBezTo>
                  <a:cubicBezTo>
                    <a:pt x="5616" y="12006"/>
                    <a:pt x="5620" y="11987"/>
                    <a:pt x="5629" y="11969"/>
                  </a:cubicBezTo>
                  <a:cubicBezTo>
                    <a:pt x="5640" y="11946"/>
                    <a:pt x="5654" y="11930"/>
                    <a:pt x="5672" y="11921"/>
                  </a:cubicBezTo>
                  <a:cubicBezTo>
                    <a:pt x="5690" y="11912"/>
                    <a:pt x="5707" y="11908"/>
                    <a:pt x="5725" y="11908"/>
                  </a:cubicBezTo>
                  <a:cubicBezTo>
                    <a:pt x="5742" y="11908"/>
                    <a:pt x="5761" y="11912"/>
                    <a:pt x="5783" y="11919"/>
                  </a:cubicBezTo>
                  <a:cubicBezTo>
                    <a:pt x="5804" y="11925"/>
                    <a:pt x="5830" y="11936"/>
                    <a:pt x="5859" y="11950"/>
                  </a:cubicBezTo>
                  <a:cubicBezTo>
                    <a:pt x="5875" y="11958"/>
                    <a:pt x="5888" y="11966"/>
                    <a:pt x="5900" y="11973"/>
                  </a:cubicBezTo>
                  <a:close/>
                  <a:moveTo>
                    <a:pt x="5825" y="11492"/>
                  </a:moveTo>
                  <a:lnTo>
                    <a:pt x="5724" y="11697"/>
                  </a:lnTo>
                  <a:lnTo>
                    <a:pt x="6115" y="11890"/>
                  </a:lnTo>
                  <a:lnTo>
                    <a:pt x="6138" y="11842"/>
                  </a:lnTo>
                  <a:lnTo>
                    <a:pt x="5952" y="11751"/>
                  </a:lnTo>
                  <a:lnTo>
                    <a:pt x="6014" y="11625"/>
                  </a:lnTo>
                  <a:lnTo>
                    <a:pt x="5976" y="11607"/>
                  </a:lnTo>
                  <a:lnTo>
                    <a:pt x="5914" y="11732"/>
                  </a:lnTo>
                  <a:lnTo>
                    <a:pt x="5786" y="11669"/>
                  </a:lnTo>
                  <a:lnTo>
                    <a:pt x="5860" y="11518"/>
                  </a:lnTo>
                  <a:lnTo>
                    <a:pt x="5825" y="11492"/>
                  </a:lnTo>
                  <a:close/>
                  <a:moveTo>
                    <a:pt x="6491" y="11125"/>
                  </a:moveTo>
                  <a:lnTo>
                    <a:pt x="6084" y="10966"/>
                  </a:lnTo>
                  <a:lnTo>
                    <a:pt x="6050" y="11035"/>
                  </a:lnTo>
                  <a:lnTo>
                    <a:pt x="6273" y="11236"/>
                  </a:lnTo>
                  <a:cubicBezTo>
                    <a:pt x="6287" y="11248"/>
                    <a:pt x="6299" y="11259"/>
                    <a:pt x="6311" y="11267"/>
                  </a:cubicBezTo>
                  <a:cubicBezTo>
                    <a:pt x="6322" y="11276"/>
                    <a:pt x="6328" y="11281"/>
                    <a:pt x="6330" y="11282"/>
                  </a:cubicBezTo>
                  <a:cubicBezTo>
                    <a:pt x="6328" y="11281"/>
                    <a:pt x="6320" y="11279"/>
                    <a:pt x="6306" y="11275"/>
                  </a:cubicBezTo>
                  <a:cubicBezTo>
                    <a:pt x="6292" y="11272"/>
                    <a:pt x="6275" y="11268"/>
                    <a:pt x="6254" y="11264"/>
                  </a:cubicBezTo>
                  <a:lnTo>
                    <a:pt x="5964" y="11209"/>
                  </a:lnTo>
                  <a:lnTo>
                    <a:pt x="5930" y="11278"/>
                  </a:lnTo>
                  <a:lnTo>
                    <a:pt x="6304" y="11504"/>
                  </a:lnTo>
                  <a:lnTo>
                    <a:pt x="6327" y="11459"/>
                  </a:lnTo>
                  <a:lnTo>
                    <a:pt x="6059" y="11301"/>
                  </a:lnTo>
                  <a:cubicBezTo>
                    <a:pt x="6054" y="11298"/>
                    <a:pt x="6047" y="11294"/>
                    <a:pt x="6040" y="11290"/>
                  </a:cubicBezTo>
                  <a:cubicBezTo>
                    <a:pt x="6032" y="11285"/>
                    <a:pt x="6025" y="11281"/>
                    <a:pt x="6017" y="11277"/>
                  </a:cubicBezTo>
                  <a:cubicBezTo>
                    <a:pt x="6010" y="11273"/>
                    <a:pt x="6003" y="11269"/>
                    <a:pt x="5998" y="11266"/>
                  </a:cubicBezTo>
                  <a:cubicBezTo>
                    <a:pt x="5993" y="11263"/>
                    <a:pt x="5990" y="11261"/>
                    <a:pt x="5989" y="11260"/>
                  </a:cubicBezTo>
                  <a:cubicBezTo>
                    <a:pt x="5993" y="11262"/>
                    <a:pt x="6002" y="11264"/>
                    <a:pt x="6016" y="11266"/>
                  </a:cubicBezTo>
                  <a:cubicBezTo>
                    <a:pt x="6031" y="11269"/>
                    <a:pt x="6050" y="11273"/>
                    <a:pt x="6072" y="11277"/>
                  </a:cubicBezTo>
                  <a:lnTo>
                    <a:pt x="6387" y="11336"/>
                  </a:lnTo>
                  <a:lnTo>
                    <a:pt x="6407" y="11296"/>
                  </a:lnTo>
                  <a:lnTo>
                    <a:pt x="6156" y="11069"/>
                  </a:lnTo>
                  <a:cubicBezTo>
                    <a:pt x="6151" y="11065"/>
                    <a:pt x="6145" y="11060"/>
                    <a:pt x="6140" y="11055"/>
                  </a:cubicBezTo>
                  <a:cubicBezTo>
                    <a:pt x="6134" y="11050"/>
                    <a:pt x="6128" y="11045"/>
                    <a:pt x="6123" y="11041"/>
                  </a:cubicBezTo>
                  <a:cubicBezTo>
                    <a:pt x="6118" y="11036"/>
                    <a:pt x="6113" y="11032"/>
                    <a:pt x="6109" y="11029"/>
                  </a:cubicBezTo>
                  <a:cubicBezTo>
                    <a:pt x="6106" y="11026"/>
                    <a:pt x="6103" y="11024"/>
                    <a:pt x="6103" y="11024"/>
                  </a:cubicBezTo>
                  <a:cubicBezTo>
                    <a:pt x="6104" y="11024"/>
                    <a:pt x="6106" y="11025"/>
                    <a:pt x="6111" y="11027"/>
                  </a:cubicBezTo>
                  <a:cubicBezTo>
                    <a:pt x="6116" y="11029"/>
                    <a:pt x="6121" y="11032"/>
                    <a:pt x="6128" y="11035"/>
                  </a:cubicBezTo>
                  <a:cubicBezTo>
                    <a:pt x="6135" y="11038"/>
                    <a:pt x="6142" y="11041"/>
                    <a:pt x="6150" y="11045"/>
                  </a:cubicBezTo>
                  <a:cubicBezTo>
                    <a:pt x="6157" y="11048"/>
                    <a:pt x="6164" y="11051"/>
                    <a:pt x="6170" y="11053"/>
                  </a:cubicBezTo>
                  <a:lnTo>
                    <a:pt x="6468" y="11172"/>
                  </a:lnTo>
                  <a:lnTo>
                    <a:pt x="6491" y="11125"/>
                  </a:lnTo>
                  <a:close/>
                  <a:moveTo>
                    <a:pt x="6276" y="10576"/>
                  </a:moveTo>
                  <a:lnTo>
                    <a:pt x="6253" y="10623"/>
                  </a:lnTo>
                  <a:lnTo>
                    <a:pt x="6525" y="10757"/>
                  </a:lnTo>
                  <a:cubicBezTo>
                    <a:pt x="6538" y="10763"/>
                    <a:pt x="6549" y="10770"/>
                    <a:pt x="6558" y="10776"/>
                  </a:cubicBezTo>
                  <a:cubicBezTo>
                    <a:pt x="6566" y="10782"/>
                    <a:pt x="6573" y="10791"/>
                    <a:pt x="6579" y="10801"/>
                  </a:cubicBezTo>
                  <a:cubicBezTo>
                    <a:pt x="6584" y="10811"/>
                    <a:pt x="6586" y="10823"/>
                    <a:pt x="6584" y="10837"/>
                  </a:cubicBezTo>
                  <a:cubicBezTo>
                    <a:pt x="6582" y="10851"/>
                    <a:pt x="6577" y="10866"/>
                    <a:pt x="6569" y="10882"/>
                  </a:cubicBezTo>
                  <a:cubicBezTo>
                    <a:pt x="6563" y="10894"/>
                    <a:pt x="6557" y="10904"/>
                    <a:pt x="6551" y="10912"/>
                  </a:cubicBezTo>
                  <a:cubicBezTo>
                    <a:pt x="6544" y="10920"/>
                    <a:pt x="6537" y="10926"/>
                    <a:pt x="6531" y="10930"/>
                  </a:cubicBezTo>
                  <a:cubicBezTo>
                    <a:pt x="6524" y="10934"/>
                    <a:pt x="6517" y="10937"/>
                    <a:pt x="6511" y="10938"/>
                  </a:cubicBezTo>
                  <a:cubicBezTo>
                    <a:pt x="6505" y="10939"/>
                    <a:pt x="6499" y="10940"/>
                    <a:pt x="6494" y="10940"/>
                  </a:cubicBezTo>
                  <a:cubicBezTo>
                    <a:pt x="6486" y="10940"/>
                    <a:pt x="6477" y="10937"/>
                    <a:pt x="6466" y="10933"/>
                  </a:cubicBezTo>
                  <a:cubicBezTo>
                    <a:pt x="6454" y="10928"/>
                    <a:pt x="6444" y="10924"/>
                    <a:pt x="6434" y="10919"/>
                  </a:cubicBezTo>
                  <a:lnTo>
                    <a:pt x="6171" y="10789"/>
                  </a:lnTo>
                  <a:lnTo>
                    <a:pt x="6148" y="10836"/>
                  </a:lnTo>
                  <a:lnTo>
                    <a:pt x="6428" y="10974"/>
                  </a:lnTo>
                  <a:cubicBezTo>
                    <a:pt x="6437" y="10978"/>
                    <a:pt x="6447" y="10982"/>
                    <a:pt x="6459" y="10987"/>
                  </a:cubicBezTo>
                  <a:cubicBezTo>
                    <a:pt x="6471" y="10991"/>
                    <a:pt x="6483" y="10993"/>
                    <a:pt x="6495" y="10992"/>
                  </a:cubicBezTo>
                  <a:cubicBezTo>
                    <a:pt x="6520" y="10991"/>
                    <a:pt x="6541" y="10984"/>
                    <a:pt x="6559" y="10970"/>
                  </a:cubicBezTo>
                  <a:cubicBezTo>
                    <a:pt x="6577" y="10957"/>
                    <a:pt x="6593" y="10935"/>
                    <a:pt x="6608" y="10904"/>
                  </a:cubicBezTo>
                  <a:cubicBezTo>
                    <a:pt x="6620" y="10880"/>
                    <a:pt x="6627" y="10859"/>
                    <a:pt x="6630" y="10840"/>
                  </a:cubicBezTo>
                  <a:cubicBezTo>
                    <a:pt x="6633" y="10822"/>
                    <a:pt x="6633" y="10804"/>
                    <a:pt x="6628" y="10787"/>
                  </a:cubicBezTo>
                  <a:cubicBezTo>
                    <a:pt x="6624" y="10770"/>
                    <a:pt x="6617" y="10757"/>
                    <a:pt x="6606" y="10746"/>
                  </a:cubicBezTo>
                  <a:cubicBezTo>
                    <a:pt x="6595" y="10736"/>
                    <a:pt x="6577" y="10725"/>
                    <a:pt x="6554" y="10713"/>
                  </a:cubicBezTo>
                  <a:lnTo>
                    <a:pt x="6276" y="10576"/>
                  </a:lnTo>
                  <a:close/>
                  <a:moveTo>
                    <a:pt x="6119" y="10707"/>
                  </a:moveTo>
                  <a:cubicBezTo>
                    <a:pt x="6110" y="10710"/>
                    <a:pt x="6104" y="10716"/>
                    <a:pt x="6100" y="10724"/>
                  </a:cubicBezTo>
                  <a:cubicBezTo>
                    <a:pt x="6096" y="10732"/>
                    <a:pt x="6095" y="10740"/>
                    <a:pt x="6098" y="10749"/>
                  </a:cubicBezTo>
                  <a:cubicBezTo>
                    <a:pt x="6101" y="10757"/>
                    <a:pt x="6106" y="10763"/>
                    <a:pt x="6114" y="10767"/>
                  </a:cubicBezTo>
                  <a:cubicBezTo>
                    <a:pt x="6123" y="10772"/>
                    <a:pt x="6131" y="10772"/>
                    <a:pt x="6140" y="10769"/>
                  </a:cubicBezTo>
                  <a:cubicBezTo>
                    <a:pt x="6149" y="10767"/>
                    <a:pt x="6155" y="10761"/>
                    <a:pt x="6159" y="10753"/>
                  </a:cubicBezTo>
                  <a:cubicBezTo>
                    <a:pt x="6163" y="10744"/>
                    <a:pt x="6164" y="10736"/>
                    <a:pt x="6161" y="10727"/>
                  </a:cubicBezTo>
                  <a:cubicBezTo>
                    <a:pt x="6157" y="10719"/>
                    <a:pt x="6152" y="10713"/>
                    <a:pt x="6143" y="10709"/>
                  </a:cubicBezTo>
                  <a:cubicBezTo>
                    <a:pt x="6135" y="10705"/>
                    <a:pt x="6127" y="10704"/>
                    <a:pt x="6119" y="10707"/>
                  </a:cubicBezTo>
                  <a:close/>
                  <a:moveTo>
                    <a:pt x="6176" y="10590"/>
                  </a:moveTo>
                  <a:cubicBezTo>
                    <a:pt x="6167" y="10593"/>
                    <a:pt x="6161" y="10599"/>
                    <a:pt x="6157" y="10607"/>
                  </a:cubicBezTo>
                  <a:cubicBezTo>
                    <a:pt x="6153" y="10615"/>
                    <a:pt x="6153" y="10623"/>
                    <a:pt x="6156" y="10632"/>
                  </a:cubicBezTo>
                  <a:cubicBezTo>
                    <a:pt x="6158" y="10640"/>
                    <a:pt x="6164" y="10647"/>
                    <a:pt x="6172" y="10651"/>
                  </a:cubicBezTo>
                  <a:cubicBezTo>
                    <a:pt x="6180" y="10655"/>
                    <a:pt x="6189" y="10655"/>
                    <a:pt x="6197" y="10653"/>
                  </a:cubicBezTo>
                  <a:cubicBezTo>
                    <a:pt x="6206" y="10650"/>
                    <a:pt x="6212" y="10644"/>
                    <a:pt x="6217" y="10636"/>
                  </a:cubicBezTo>
                  <a:cubicBezTo>
                    <a:pt x="6221" y="10627"/>
                    <a:pt x="6221" y="10619"/>
                    <a:pt x="6218" y="10611"/>
                  </a:cubicBezTo>
                  <a:cubicBezTo>
                    <a:pt x="6215" y="10602"/>
                    <a:pt x="6209" y="10596"/>
                    <a:pt x="6201" y="10592"/>
                  </a:cubicBezTo>
                  <a:cubicBezTo>
                    <a:pt x="6193" y="10588"/>
                    <a:pt x="6184" y="10587"/>
                    <a:pt x="6176" y="10590"/>
                  </a:cubicBezTo>
                  <a:close/>
                  <a:moveTo>
                    <a:pt x="6850" y="10396"/>
                  </a:moveTo>
                  <a:lnTo>
                    <a:pt x="6459" y="10204"/>
                  </a:lnTo>
                  <a:lnTo>
                    <a:pt x="6436" y="10250"/>
                  </a:lnTo>
                  <a:lnTo>
                    <a:pt x="6650" y="10353"/>
                  </a:lnTo>
                  <a:cubicBezTo>
                    <a:pt x="6664" y="10360"/>
                    <a:pt x="6678" y="10366"/>
                    <a:pt x="6692" y="10373"/>
                  </a:cubicBezTo>
                  <a:cubicBezTo>
                    <a:pt x="6706" y="10379"/>
                    <a:pt x="6719" y="10385"/>
                    <a:pt x="6731" y="10390"/>
                  </a:cubicBezTo>
                  <a:cubicBezTo>
                    <a:pt x="6742" y="10395"/>
                    <a:pt x="6752" y="10399"/>
                    <a:pt x="6759" y="10402"/>
                  </a:cubicBezTo>
                  <a:cubicBezTo>
                    <a:pt x="6767" y="10405"/>
                    <a:pt x="6771" y="10406"/>
                    <a:pt x="6771" y="10406"/>
                  </a:cubicBezTo>
                  <a:cubicBezTo>
                    <a:pt x="6770" y="10406"/>
                    <a:pt x="6766" y="10406"/>
                    <a:pt x="6760" y="10405"/>
                  </a:cubicBezTo>
                  <a:cubicBezTo>
                    <a:pt x="6754" y="10405"/>
                    <a:pt x="6746" y="10404"/>
                    <a:pt x="6737" y="10404"/>
                  </a:cubicBezTo>
                  <a:cubicBezTo>
                    <a:pt x="6728" y="10403"/>
                    <a:pt x="6717" y="10403"/>
                    <a:pt x="6706" y="10402"/>
                  </a:cubicBezTo>
                  <a:cubicBezTo>
                    <a:pt x="6694" y="10402"/>
                    <a:pt x="6683" y="10402"/>
                    <a:pt x="6671" y="10402"/>
                  </a:cubicBezTo>
                  <a:lnTo>
                    <a:pt x="6358" y="10409"/>
                  </a:lnTo>
                  <a:lnTo>
                    <a:pt x="6331" y="10464"/>
                  </a:lnTo>
                  <a:lnTo>
                    <a:pt x="6722" y="10656"/>
                  </a:lnTo>
                  <a:lnTo>
                    <a:pt x="6746" y="10608"/>
                  </a:lnTo>
                  <a:lnTo>
                    <a:pt x="6518" y="10498"/>
                  </a:lnTo>
                  <a:cubicBezTo>
                    <a:pt x="6506" y="10493"/>
                    <a:pt x="6495" y="10487"/>
                    <a:pt x="6483" y="10482"/>
                  </a:cubicBezTo>
                  <a:cubicBezTo>
                    <a:pt x="6472" y="10477"/>
                    <a:pt x="6461" y="10473"/>
                    <a:pt x="6451" y="10468"/>
                  </a:cubicBezTo>
                  <a:cubicBezTo>
                    <a:pt x="6441" y="10464"/>
                    <a:pt x="6432" y="10461"/>
                    <a:pt x="6425" y="10457"/>
                  </a:cubicBezTo>
                  <a:cubicBezTo>
                    <a:pt x="6418" y="10454"/>
                    <a:pt x="6413" y="10452"/>
                    <a:pt x="6409" y="10451"/>
                  </a:cubicBezTo>
                  <a:cubicBezTo>
                    <a:pt x="6413" y="10452"/>
                    <a:pt x="6419" y="10452"/>
                    <a:pt x="6426" y="10453"/>
                  </a:cubicBezTo>
                  <a:cubicBezTo>
                    <a:pt x="6434" y="10453"/>
                    <a:pt x="6443" y="10453"/>
                    <a:pt x="6453" y="10453"/>
                  </a:cubicBezTo>
                  <a:cubicBezTo>
                    <a:pt x="6463" y="10453"/>
                    <a:pt x="6474" y="10453"/>
                    <a:pt x="6486" y="10453"/>
                  </a:cubicBezTo>
                  <a:cubicBezTo>
                    <a:pt x="6498" y="10453"/>
                    <a:pt x="6511" y="10453"/>
                    <a:pt x="6525" y="10453"/>
                  </a:cubicBezTo>
                  <a:lnTo>
                    <a:pt x="6826" y="10445"/>
                  </a:lnTo>
                  <a:lnTo>
                    <a:pt x="6850" y="10396"/>
                  </a:lnTo>
                  <a:close/>
                  <a:moveTo>
                    <a:pt x="6874" y="9975"/>
                  </a:moveTo>
                  <a:cubicBezTo>
                    <a:pt x="6859" y="9974"/>
                    <a:pt x="6845" y="9975"/>
                    <a:pt x="6832" y="9978"/>
                  </a:cubicBezTo>
                  <a:cubicBezTo>
                    <a:pt x="6819" y="9982"/>
                    <a:pt x="6807" y="9987"/>
                    <a:pt x="6796" y="9995"/>
                  </a:cubicBezTo>
                  <a:cubicBezTo>
                    <a:pt x="6786" y="10002"/>
                    <a:pt x="6773" y="10013"/>
                    <a:pt x="6759" y="10028"/>
                  </a:cubicBezTo>
                  <a:lnTo>
                    <a:pt x="6723" y="10066"/>
                  </a:lnTo>
                  <a:cubicBezTo>
                    <a:pt x="6704" y="10085"/>
                    <a:pt x="6687" y="10098"/>
                    <a:pt x="6673" y="10103"/>
                  </a:cubicBezTo>
                  <a:cubicBezTo>
                    <a:pt x="6658" y="10109"/>
                    <a:pt x="6643" y="10107"/>
                    <a:pt x="6627" y="10099"/>
                  </a:cubicBezTo>
                  <a:cubicBezTo>
                    <a:pt x="6607" y="10090"/>
                    <a:pt x="6595" y="10075"/>
                    <a:pt x="6590" y="10056"/>
                  </a:cubicBezTo>
                  <a:cubicBezTo>
                    <a:pt x="6585" y="10036"/>
                    <a:pt x="6589" y="10014"/>
                    <a:pt x="6601" y="9990"/>
                  </a:cubicBezTo>
                  <a:cubicBezTo>
                    <a:pt x="6605" y="9981"/>
                    <a:pt x="6610" y="9974"/>
                    <a:pt x="6614" y="9967"/>
                  </a:cubicBezTo>
                  <a:cubicBezTo>
                    <a:pt x="6619" y="9960"/>
                    <a:pt x="6625" y="9954"/>
                    <a:pt x="6631" y="9947"/>
                  </a:cubicBezTo>
                  <a:cubicBezTo>
                    <a:pt x="6637" y="9941"/>
                    <a:pt x="6645" y="9935"/>
                    <a:pt x="6653" y="9929"/>
                  </a:cubicBezTo>
                  <a:cubicBezTo>
                    <a:pt x="6661" y="9924"/>
                    <a:pt x="6670" y="9917"/>
                    <a:pt x="6681" y="9911"/>
                  </a:cubicBezTo>
                  <a:lnTo>
                    <a:pt x="6657" y="9874"/>
                  </a:lnTo>
                  <a:cubicBezTo>
                    <a:pt x="6614" y="9899"/>
                    <a:pt x="6582" y="9932"/>
                    <a:pt x="6562" y="9973"/>
                  </a:cubicBezTo>
                  <a:cubicBezTo>
                    <a:pt x="6552" y="9992"/>
                    <a:pt x="6547" y="10011"/>
                    <a:pt x="6545" y="10029"/>
                  </a:cubicBezTo>
                  <a:cubicBezTo>
                    <a:pt x="6542" y="10047"/>
                    <a:pt x="6544" y="10064"/>
                    <a:pt x="6548" y="10080"/>
                  </a:cubicBezTo>
                  <a:cubicBezTo>
                    <a:pt x="6552" y="10096"/>
                    <a:pt x="6560" y="10111"/>
                    <a:pt x="6571" y="10123"/>
                  </a:cubicBezTo>
                  <a:cubicBezTo>
                    <a:pt x="6581" y="10136"/>
                    <a:pt x="6595" y="10147"/>
                    <a:pt x="6612" y="10155"/>
                  </a:cubicBezTo>
                  <a:cubicBezTo>
                    <a:pt x="6637" y="10167"/>
                    <a:pt x="6662" y="10170"/>
                    <a:pt x="6688" y="10162"/>
                  </a:cubicBezTo>
                  <a:cubicBezTo>
                    <a:pt x="6699" y="10158"/>
                    <a:pt x="6710" y="10152"/>
                    <a:pt x="6720" y="10144"/>
                  </a:cubicBezTo>
                  <a:cubicBezTo>
                    <a:pt x="6730" y="10136"/>
                    <a:pt x="6743" y="10125"/>
                    <a:pt x="6757" y="10109"/>
                  </a:cubicBezTo>
                  <a:lnTo>
                    <a:pt x="6788" y="10076"/>
                  </a:lnTo>
                  <a:cubicBezTo>
                    <a:pt x="6825" y="10036"/>
                    <a:pt x="6861" y="10025"/>
                    <a:pt x="6895" y="10042"/>
                  </a:cubicBezTo>
                  <a:cubicBezTo>
                    <a:pt x="6918" y="10053"/>
                    <a:pt x="6933" y="10072"/>
                    <a:pt x="6937" y="10097"/>
                  </a:cubicBezTo>
                  <a:cubicBezTo>
                    <a:pt x="6940" y="10109"/>
                    <a:pt x="6940" y="10120"/>
                    <a:pt x="6938" y="10130"/>
                  </a:cubicBezTo>
                  <a:cubicBezTo>
                    <a:pt x="6936" y="10140"/>
                    <a:pt x="6931" y="10153"/>
                    <a:pt x="6924" y="10168"/>
                  </a:cubicBezTo>
                  <a:cubicBezTo>
                    <a:pt x="6914" y="10187"/>
                    <a:pt x="6903" y="10204"/>
                    <a:pt x="6889" y="10219"/>
                  </a:cubicBezTo>
                  <a:cubicBezTo>
                    <a:pt x="6875" y="10233"/>
                    <a:pt x="6859" y="10245"/>
                    <a:pt x="6839" y="10256"/>
                  </a:cubicBezTo>
                  <a:lnTo>
                    <a:pt x="6865" y="10294"/>
                  </a:lnTo>
                  <a:cubicBezTo>
                    <a:pt x="6887" y="10281"/>
                    <a:pt x="6905" y="10266"/>
                    <a:pt x="6921" y="10248"/>
                  </a:cubicBezTo>
                  <a:cubicBezTo>
                    <a:pt x="6937" y="10231"/>
                    <a:pt x="6951" y="10210"/>
                    <a:pt x="6962" y="10186"/>
                  </a:cubicBezTo>
                  <a:cubicBezTo>
                    <a:pt x="6971" y="10168"/>
                    <a:pt x="6977" y="10151"/>
                    <a:pt x="6980" y="10136"/>
                  </a:cubicBezTo>
                  <a:cubicBezTo>
                    <a:pt x="6983" y="10120"/>
                    <a:pt x="6983" y="10104"/>
                    <a:pt x="6981" y="10087"/>
                  </a:cubicBezTo>
                  <a:cubicBezTo>
                    <a:pt x="6979" y="10064"/>
                    <a:pt x="6972" y="10044"/>
                    <a:pt x="6960" y="10026"/>
                  </a:cubicBezTo>
                  <a:cubicBezTo>
                    <a:pt x="6947" y="10009"/>
                    <a:pt x="6932" y="9996"/>
                    <a:pt x="6914" y="9987"/>
                  </a:cubicBezTo>
                  <a:cubicBezTo>
                    <a:pt x="6902" y="9981"/>
                    <a:pt x="6888" y="9977"/>
                    <a:pt x="6874" y="9975"/>
                  </a:cubicBezTo>
                  <a:close/>
                  <a:moveTo>
                    <a:pt x="6791" y="9529"/>
                  </a:moveTo>
                  <a:lnTo>
                    <a:pt x="6664" y="9787"/>
                  </a:lnTo>
                  <a:lnTo>
                    <a:pt x="6703" y="9807"/>
                  </a:lnTo>
                  <a:lnTo>
                    <a:pt x="6755" y="9702"/>
                  </a:lnTo>
                  <a:lnTo>
                    <a:pt x="7106" y="9875"/>
                  </a:lnTo>
                  <a:lnTo>
                    <a:pt x="7128" y="9830"/>
                  </a:lnTo>
                  <a:lnTo>
                    <a:pt x="6777" y="9657"/>
                  </a:lnTo>
                  <a:lnTo>
                    <a:pt x="6829" y="9551"/>
                  </a:lnTo>
                  <a:lnTo>
                    <a:pt x="6791" y="9529"/>
                  </a:lnTo>
                  <a:close/>
                  <a:moveTo>
                    <a:pt x="7323" y="9434"/>
                  </a:moveTo>
                  <a:lnTo>
                    <a:pt x="7283" y="9414"/>
                  </a:lnTo>
                  <a:lnTo>
                    <a:pt x="7198" y="9587"/>
                  </a:lnTo>
                  <a:lnTo>
                    <a:pt x="7055" y="9516"/>
                  </a:lnTo>
                  <a:lnTo>
                    <a:pt x="7121" y="9382"/>
                  </a:lnTo>
                  <a:lnTo>
                    <a:pt x="7080" y="9362"/>
                  </a:lnTo>
                  <a:lnTo>
                    <a:pt x="7014" y="9496"/>
                  </a:lnTo>
                  <a:lnTo>
                    <a:pt x="6886" y="9433"/>
                  </a:lnTo>
                  <a:lnTo>
                    <a:pt x="6965" y="9273"/>
                  </a:lnTo>
                  <a:lnTo>
                    <a:pt x="6929" y="9248"/>
                  </a:lnTo>
                  <a:lnTo>
                    <a:pt x="6824" y="9461"/>
                  </a:lnTo>
                  <a:lnTo>
                    <a:pt x="7215" y="9654"/>
                  </a:lnTo>
                  <a:lnTo>
                    <a:pt x="7323" y="9434"/>
                  </a:lnTo>
                  <a:close/>
                  <a:moveTo>
                    <a:pt x="7486" y="9103"/>
                  </a:moveTo>
                  <a:lnTo>
                    <a:pt x="7450" y="9108"/>
                  </a:lnTo>
                  <a:cubicBezTo>
                    <a:pt x="7433" y="9110"/>
                    <a:pt x="7415" y="9113"/>
                    <a:pt x="7397" y="9115"/>
                  </a:cubicBezTo>
                  <a:cubicBezTo>
                    <a:pt x="7378" y="9118"/>
                    <a:pt x="7360" y="9120"/>
                    <a:pt x="7344" y="9122"/>
                  </a:cubicBezTo>
                  <a:cubicBezTo>
                    <a:pt x="7327" y="9125"/>
                    <a:pt x="7316" y="9127"/>
                    <a:pt x="7309" y="9128"/>
                  </a:cubicBezTo>
                  <a:cubicBezTo>
                    <a:pt x="7299" y="9130"/>
                    <a:pt x="7288" y="9132"/>
                    <a:pt x="7276" y="9135"/>
                  </a:cubicBezTo>
                  <a:cubicBezTo>
                    <a:pt x="7264" y="9138"/>
                    <a:pt x="7254" y="9142"/>
                    <a:pt x="7246" y="9146"/>
                  </a:cubicBezTo>
                  <a:lnTo>
                    <a:pt x="7248" y="9140"/>
                  </a:lnTo>
                  <a:cubicBezTo>
                    <a:pt x="7256" y="9124"/>
                    <a:pt x="7261" y="9109"/>
                    <a:pt x="7262" y="9094"/>
                  </a:cubicBezTo>
                  <a:cubicBezTo>
                    <a:pt x="7263" y="9079"/>
                    <a:pt x="7261" y="9064"/>
                    <a:pt x="7256" y="9050"/>
                  </a:cubicBezTo>
                  <a:cubicBezTo>
                    <a:pt x="7251" y="9037"/>
                    <a:pt x="7243" y="9024"/>
                    <a:pt x="7233" y="9013"/>
                  </a:cubicBezTo>
                  <a:cubicBezTo>
                    <a:pt x="7222" y="9001"/>
                    <a:pt x="7208" y="8991"/>
                    <a:pt x="7192" y="8984"/>
                  </a:cubicBezTo>
                  <a:cubicBezTo>
                    <a:pt x="7182" y="8979"/>
                    <a:pt x="7172" y="8975"/>
                    <a:pt x="7162" y="8973"/>
                  </a:cubicBezTo>
                  <a:cubicBezTo>
                    <a:pt x="7153" y="8972"/>
                    <a:pt x="7143" y="8971"/>
                    <a:pt x="7135" y="8971"/>
                  </a:cubicBezTo>
                  <a:cubicBezTo>
                    <a:pt x="7126" y="8971"/>
                    <a:pt x="7118" y="8973"/>
                    <a:pt x="7111" y="8975"/>
                  </a:cubicBezTo>
                  <a:cubicBezTo>
                    <a:pt x="7103" y="8977"/>
                    <a:pt x="7097" y="8979"/>
                    <a:pt x="7091" y="8982"/>
                  </a:cubicBezTo>
                  <a:cubicBezTo>
                    <a:pt x="7085" y="8985"/>
                    <a:pt x="7079" y="8988"/>
                    <a:pt x="7073" y="8993"/>
                  </a:cubicBezTo>
                  <a:cubicBezTo>
                    <a:pt x="7067" y="8997"/>
                    <a:pt x="7061" y="9003"/>
                    <a:pt x="7055" y="9009"/>
                  </a:cubicBezTo>
                  <a:cubicBezTo>
                    <a:pt x="7049" y="9016"/>
                    <a:pt x="7043" y="9024"/>
                    <a:pt x="7037" y="9034"/>
                  </a:cubicBezTo>
                  <a:cubicBezTo>
                    <a:pt x="7031" y="9043"/>
                    <a:pt x="7024" y="9055"/>
                    <a:pt x="7018" y="9068"/>
                  </a:cubicBezTo>
                  <a:lnTo>
                    <a:pt x="6973" y="9159"/>
                  </a:lnTo>
                  <a:lnTo>
                    <a:pt x="7364" y="9352"/>
                  </a:lnTo>
                  <a:lnTo>
                    <a:pt x="7386" y="9306"/>
                  </a:lnTo>
                  <a:lnTo>
                    <a:pt x="7209" y="9219"/>
                  </a:lnTo>
                  <a:cubicBezTo>
                    <a:pt x="7215" y="9209"/>
                    <a:pt x="7220" y="9202"/>
                    <a:pt x="7227" y="9198"/>
                  </a:cubicBezTo>
                  <a:cubicBezTo>
                    <a:pt x="7233" y="9193"/>
                    <a:pt x="7243" y="9190"/>
                    <a:pt x="7256" y="9187"/>
                  </a:cubicBezTo>
                  <a:cubicBezTo>
                    <a:pt x="7280" y="9182"/>
                    <a:pt x="7301" y="9178"/>
                    <a:pt x="7322" y="9175"/>
                  </a:cubicBezTo>
                  <a:cubicBezTo>
                    <a:pt x="7343" y="9171"/>
                    <a:pt x="7362" y="9169"/>
                    <a:pt x="7379" y="9167"/>
                  </a:cubicBezTo>
                  <a:cubicBezTo>
                    <a:pt x="7397" y="9164"/>
                    <a:pt x="7412" y="9163"/>
                    <a:pt x="7425" y="9163"/>
                  </a:cubicBezTo>
                  <a:cubicBezTo>
                    <a:pt x="7439" y="9162"/>
                    <a:pt x="7449" y="9162"/>
                    <a:pt x="7457" y="9162"/>
                  </a:cubicBezTo>
                  <a:lnTo>
                    <a:pt x="7486" y="9103"/>
                  </a:lnTo>
                  <a:close/>
                  <a:moveTo>
                    <a:pt x="7200" y="9054"/>
                  </a:moveTo>
                  <a:cubicBezTo>
                    <a:pt x="7208" y="9063"/>
                    <a:pt x="7214" y="9072"/>
                    <a:pt x="7217" y="9081"/>
                  </a:cubicBezTo>
                  <a:cubicBezTo>
                    <a:pt x="7220" y="9092"/>
                    <a:pt x="7220" y="9104"/>
                    <a:pt x="7218" y="9116"/>
                  </a:cubicBezTo>
                  <a:cubicBezTo>
                    <a:pt x="7216" y="9129"/>
                    <a:pt x="7210" y="9144"/>
                    <a:pt x="7202" y="9162"/>
                  </a:cubicBezTo>
                  <a:lnTo>
                    <a:pt x="7180" y="9205"/>
                  </a:lnTo>
                  <a:lnTo>
                    <a:pt x="7035" y="9133"/>
                  </a:lnTo>
                  <a:lnTo>
                    <a:pt x="7058" y="9086"/>
                  </a:lnTo>
                  <a:cubicBezTo>
                    <a:pt x="7063" y="9076"/>
                    <a:pt x="7068" y="9067"/>
                    <a:pt x="7073" y="9060"/>
                  </a:cubicBezTo>
                  <a:cubicBezTo>
                    <a:pt x="7078" y="9053"/>
                    <a:pt x="7084" y="9046"/>
                    <a:pt x="7090" y="9041"/>
                  </a:cubicBezTo>
                  <a:cubicBezTo>
                    <a:pt x="7100" y="9033"/>
                    <a:pt x="7112" y="9027"/>
                    <a:pt x="7126" y="9025"/>
                  </a:cubicBezTo>
                  <a:cubicBezTo>
                    <a:pt x="7141" y="9024"/>
                    <a:pt x="7155" y="9026"/>
                    <a:pt x="7168" y="9032"/>
                  </a:cubicBezTo>
                  <a:cubicBezTo>
                    <a:pt x="7181" y="9039"/>
                    <a:pt x="7191" y="9046"/>
                    <a:pt x="7200" y="9054"/>
                  </a:cubicBezTo>
                  <a:close/>
                  <a:moveTo>
                    <a:pt x="7698" y="8892"/>
                  </a:moveTo>
                  <a:lnTo>
                    <a:pt x="7149" y="8622"/>
                  </a:lnTo>
                  <a:lnTo>
                    <a:pt x="7130" y="8659"/>
                  </a:lnTo>
                  <a:lnTo>
                    <a:pt x="7679" y="8929"/>
                  </a:lnTo>
                  <a:lnTo>
                    <a:pt x="7698" y="8892"/>
                  </a:lnTo>
                  <a:close/>
                  <a:moveTo>
                    <a:pt x="7543" y="8000"/>
                  </a:moveTo>
                  <a:lnTo>
                    <a:pt x="7520" y="8047"/>
                  </a:lnTo>
                  <a:lnTo>
                    <a:pt x="7723" y="8207"/>
                  </a:lnTo>
                  <a:cubicBezTo>
                    <a:pt x="7736" y="8217"/>
                    <a:pt x="7749" y="8227"/>
                    <a:pt x="7761" y="8237"/>
                  </a:cubicBezTo>
                  <a:cubicBezTo>
                    <a:pt x="7774" y="8247"/>
                    <a:pt x="7786" y="8255"/>
                    <a:pt x="7796" y="8263"/>
                  </a:cubicBezTo>
                  <a:cubicBezTo>
                    <a:pt x="7806" y="8270"/>
                    <a:pt x="7814" y="8276"/>
                    <a:pt x="7821" y="8282"/>
                  </a:cubicBezTo>
                  <a:cubicBezTo>
                    <a:pt x="7826" y="8285"/>
                    <a:pt x="7830" y="8287"/>
                    <a:pt x="7831" y="8289"/>
                  </a:cubicBezTo>
                  <a:cubicBezTo>
                    <a:pt x="7829" y="8288"/>
                    <a:pt x="7826" y="8287"/>
                    <a:pt x="7822" y="8286"/>
                  </a:cubicBezTo>
                  <a:cubicBezTo>
                    <a:pt x="7815" y="8284"/>
                    <a:pt x="7807" y="8282"/>
                    <a:pt x="7797" y="8279"/>
                  </a:cubicBezTo>
                  <a:cubicBezTo>
                    <a:pt x="7787" y="8276"/>
                    <a:pt x="7775" y="8273"/>
                    <a:pt x="7762" y="8269"/>
                  </a:cubicBezTo>
                  <a:cubicBezTo>
                    <a:pt x="7749" y="8266"/>
                    <a:pt x="7734" y="8262"/>
                    <a:pt x="7718" y="8258"/>
                  </a:cubicBezTo>
                  <a:lnTo>
                    <a:pt x="7449" y="8192"/>
                  </a:lnTo>
                  <a:lnTo>
                    <a:pt x="7423" y="8245"/>
                  </a:lnTo>
                  <a:lnTo>
                    <a:pt x="7631" y="8413"/>
                  </a:lnTo>
                  <a:cubicBezTo>
                    <a:pt x="7641" y="8420"/>
                    <a:pt x="7652" y="8429"/>
                    <a:pt x="7663" y="8438"/>
                  </a:cubicBezTo>
                  <a:cubicBezTo>
                    <a:pt x="7675" y="8447"/>
                    <a:pt x="7686" y="8455"/>
                    <a:pt x="7696" y="8462"/>
                  </a:cubicBezTo>
                  <a:cubicBezTo>
                    <a:pt x="7706" y="8470"/>
                    <a:pt x="7714" y="8476"/>
                    <a:pt x="7721" y="8482"/>
                  </a:cubicBezTo>
                  <a:cubicBezTo>
                    <a:pt x="7728" y="8487"/>
                    <a:pt x="7732" y="8490"/>
                    <a:pt x="7733" y="8490"/>
                  </a:cubicBezTo>
                  <a:cubicBezTo>
                    <a:pt x="7731" y="8490"/>
                    <a:pt x="7726" y="8488"/>
                    <a:pt x="7718" y="8486"/>
                  </a:cubicBezTo>
                  <a:cubicBezTo>
                    <a:pt x="7709" y="8483"/>
                    <a:pt x="7699" y="8480"/>
                    <a:pt x="7686" y="8476"/>
                  </a:cubicBezTo>
                  <a:cubicBezTo>
                    <a:pt x="7674" y="8472"/>
                    <a:pt x="7661" y="8468"/>
                    <a:pt x="7646" y="8464"/>
                  </a:cubicBezTo>
                  <a:cubicBezTo>
                    <a:pt x="7632" y="8460"/>
                    <a:pt x="7618" y="8456"/>
                    <a:pt x="7604" y="8453"/>
                  </a:cubicBezTo>
                  <a:lnTo>
                    <a:pt x="7351" y="8390"/>
                  </a:lnTo>
                  <a:lnTo>
                    <a:pt x="7327" y="8440"/>
                  </a:lnTo>
                  <a:lnTo>
                    <a:pt x="7763" y="8540"/>
                  </a:lnTo>
                  <a:lnTo>
                    <a:pt x="7793" y="8480"/>
                  </a:lnTo>
                  <a:lnTo>
                    <a:pt x="7596" y="8324"/>
                  </a:lnTo>
                  <a:cubicBezTo>
                    <a:pt x="7584" y="8315"/>
                    <a:pt x="7573" y="8306"/>
                    <a:pt x="7562" y="8297"/>
                  </a:cubicBezTo>
                  <a:cubicBezTo>
                    <a:pt x="7550" y="8289"/>
                    <a:pt x="7540" y="8281"/>
                    <a:pt x="7531" y="8275"/>
                  </a:cubicBezTo>
                  <a:cubicBezTo>
                    <a:pt x="7522" y="8268"/>
                    <a:pt x="7515" y="8263"/>
                    <a:pt x="7509" y="8259"/>
                  </a:cubicBezTo>
                  <a:cubicBezTo>
                    <a:pt x="7503" y="8255"/>
                    <a:pt x="7500" y="8252"/>
                    <a:pt x="7499" y="8251"/>
                  </a:cubicBezTo>
                  <a:cubicBezTo>
                    <a:pt x="7500" y="8252"/>
                    <a:pt x="7505" y="8253"/>
                    <a:pt x="7511" y="8255"/>
                  </a:cubicBezTo>
                  <a:cubicBezTo>
                    <a:pt x="7518" y="8257"/>
                    <a:pt x="7527" y="8260"/>
                    <a:pt x="7537" y="8263"/>
                  </a:cubicBezTo>
                  <a:cubicBezTo>
                    <a:pt x="7548" y="8266"/>
                    <a:pt x="7560" y="8269"/>
                    <a:pt x="7574" y="8273"/>
                  </a:cubicBezTo>
                  <a:cubicBezTo>
                    <a:pt x="7588" y="8277"/>
                    <a:pt x="7603" y="8281"/>
                    <a:pt x="7619" y="8285"/>
                  </a:cubicBezTo>
                  <a:lnTo>
                    <a:pt x="7860" y="8343"/>
                  </a:lnTo>
                  <a:lnTo>
                    <a:pt x="7890" y="8282"/>
                  </a:lnTo>
                  <a:lnTo>
                    <a:pt x="7543" y="8000"/>
                  </a:lnTo>
                  <a:close/>
                  <a:moveTo>
                    <a:pt x="8080" y="7895"/>
                  </a:moveTo>
                  <a:lnTo>
                    <a:pt x="8040" y="7875"/>
                  </a:lnTo>
                  <a:lnTo>
                    <a:pt x="7955" y="8047"/>
                  </a:lnTo>
                  <a:lnTo>
                    <a:pt x="7812" y="7977"/>
                  </a:lnTo>
                  <a:lnTo>
                    <a:pt x="7878" y="7843"/>
                  </a:lnTo>
                  <a:lnTo>
                    <a:pt x="7838" y="7823"/>
                  </a:lnTo>
                  <a:lnTo>
                    <a:pt x="7772" y="7957"/>
                  </a:lnTo>
                  <a:lnTo>
                    <a:pt x="7644" y="7894"/>
                  </a:lnTo>
                  <a:lnTo>
                    <a:pt x="7722" y="7734"/>
                  </a:lnTo>
                  <a:lnTo>
                    <a:pt x="7687" y="7708"/>
                  </a:lnTo>
                  <a:lnTo>
                    <a:pt x="7582" y="7922"/>
                  </a:lnTo>
                  <a:lnTo>
                    <a:pt x="7973" y="8114"/>
                  </a:lnTo>
                  <a:lnTo>
                    <a:pt x="8080" y="7895"/>
                  </a:lnTo>
                  <a:close/>
                  <a:moveTo>
                    <a:pt x="8096" y="7491"/>
                  </a:moveTo>
                  <a:cubicBezTo>
                    <a:pt x="8082" y="7489"/>
                    <a:pt x="8068" y="7490"/>
                    <a:pt x="8055" y="7494"/>
                  </a:cubicBezTo>
                  <a:cubicBezTo>
                    <a:pt x="8042" y="7497"/>
                    <a:pt x="8030" y="7503"/>
                    <a:pt x="8019" y="7510"/>
                  </a:cubicBezTo>
                  <a:cubicBezTo>
                    <a:pt x="8008" y="7517"/>
                    <a:pt x="7996" y="7528"/>
                    <a:pt x="7982" y="7543"/>
                  </a:cubicBezTo>
                  <a:lnTo>
                    <a:pt x="7945" y="7581"/>
                  </a:lnTo>
                  <a:cubicBezTo>
                    <a:pt x="7926" y="7601"/>
                    <a:pt x="7910" y="7613"/>
                    <a:pt x="7895" y="7619"/>
                  </a:cubicBezTo>
                  <a:cubicBezTo>
                    <a:pt x="7881" y="7624"/>
                    <a:pt x="7866" y="7623"/>
                    <a:pt x="7850" y="7615"/>
                  </a:cubicBezTo>
                  <a:cubicBezTo>
                    <a:pt x="7829" y="7605"/>
                    <a:pt x="7817" y="7590"/>
                    <a:pt x="7812" y="7571"/>
                  </a:cubicBezTo>
                  <a:cubicBezTo>
                    <a:pt x="7808" y="7552"/>
                    <a:pt x="7811" y="7530"/>
                    <a:pt x="7824" y="7505"/>
                  </a:cubicBezTo>
                  <a:cubicBezTo>
                    <a:pt x="7828" y="7497"/>
                    <a:pt x="7832" y="7489"/>
                    <a:pt x="7837" y="7482"/>
                  </a:cubicBezTo>
                  <a:cubicBezTo>
                    <a:pt x="7842" y="7475"/>
                    <a:pt x="7847" y="7469"/>
                    <a:pt x="7854" y="7463"/>
                  </a:cubicBezTo>
                  <a:cubicBezTo>
                    <a:pt x="7860" y="7457"/>
                    <a:pt x="7867" y="7451"/>
                    <a:pt x="7875" y="7445"/>
                  </a:cubicBezTo>
                  <a:cubicBezTo>
                    <a:pt x="7883" y="7439"/>
                    <a:pt x="7893" y="7433"/>
                    <a:pt x="7904" y="7426"/>
                  </a:cubicBezTo>
                  <a:lnTo>
                    <a:pt x="7880" y="7389"/>
                  </a:lnTo>
                  <a:cubicBezTo>
                    <a:pt x="7837" y="7414"/>
                    <a:pt x="7805" y="7447"/>
                    <a:pt x="7784" y="7489"/>
                  </a:cubicBezTo>
                  <a:cubicBezTo>
                    <a:pt x="7775" y="7508"/>
                    <a:pt x="7769" y="7526"/>
                    <a:pt x="7767" y="7545"/>
                  </a:cubicBezTo>
                  <a:cubicBezTo>
                    <a:pt x="7765" y="7563"/>
                    <a:pt x="7766" y="7580"/>
                    <a:pt x="7771" y="7596"/>
                  </a:cubicBezTo>
                  <a:cubicBezTo>
                    <a:pt x="7775" y="7612"/>
                    <a:pt x="7783" y="7626"/>
                    <a:pt x="7793" y="7639"/>
                  </a:cubicBezTo>
                  <a:cubicBezTo>
                    <a:pt x="7804" y="7652"/>
                    <a:pt x="7818" y="7662"/>
                    <a:pt x="7834" y="7670"/>
                  </a:cubicBezTo>
                  <a:cubicBezTo>
                    <a:pt x="7859" y="7683"/>
                    <a:pt x="7885" y="7685"/>
                    <a:pt x="7910" y="7677"/>
                  </a:cubicBezTo>
                  <a:cubicBezTo>
                    <a:pt x="7922" y="7674"/>
                    <a:pt x="7933" y="7668"/>
                    <a:pt x="7943" y="7660"/>
                  </a:cubicBezTo>
                  <a:cubicBezTo>
                    <a:pt x="7953" y="7652"/>
                    <a:pt x="7965" y="7640"/>
                    <a:pt x="7979" y="7625"/>
                  </a:cubicBezTo>
                  <a:lnTo>
                    <a:pt x="8010" y="7591"/>
                  </a:lnTo>
                  <a:cubicBezTo>
                    <a:pt x="8048" y="7552"/>
                    <a:pt x="8083" y="7540"/>
                    <a:pt x="8118" y="7557"/>
                  </a:cubicBezTo>
                  <a:cubicBezTo>
                    <a:pt x="8141" y="7569"/>
                    <a:pt x="8155" y="7587"/>
                    <a:pt x="8160" y="7613"/>
                  </a:cubicBezTo>
                  <a:cubicBezTo>
                    <a:pt x="8162" y="7624"/>
                    <a:pt x="8162" y="7635"/>
                    <a:pt x="8160" y="7645"/>
                  </a:cubicBezTo>
                  <a:cubicBezTo>
                    <a:pt x="8158" y="7656"/>
                    <a:pt x="8154" y="7668"/>
                    <a:pt x="8146" y="7683"/>
                  </a:cubicBezTo>
                  <a:cubicBezTo>
                    <a:pt x="8137" y="7703"/>
                    <a:pt x="8125" y="7720"/>
                    <a:pt x="8111" y="7734"/>
                  </a:cubicBezTo>
                  <a:cubicBezTo>
                    <a:pt x="8098" y="7748"/>
                    <a:pt x="8081" y="7761"/>
                    <a:pt x="8061" y="7771"/>
                  </a:cubicBezTo>
                  <a:lnTo>
                    <a:pt x="8088" y="7810"/>
                  </a:lnTo>
                  <a:cubicBezTo>
                    <a:pt x="8109" y="7796"/>
                    <a:pt x="8128" y="7781"/>
                    <a:pt x="8144" y="7763"/>
                  </a:cubicBezTo>
                  <a:cubicBezTo>
                    <a:pt x="8159" y="7746"/>
                    <a:pt x="8173" y="7725"/>
                    <a:pt x="8185" y="7702"/>
                  </a:cubicBezTo>
                  <a:cubicBezTo>
                    <a:pt x="8194" y="7684"/>
                    <a:pt x="8200" y="7667"/>
                    <a:pt x="8203" y="7651"/>
                  </a:cubicBezTo>
                  <a:cubicBezTo>
                    <a:pt x="8205" y="7636"/>
                    <a:pt x="8206" y="7619"/>
                    <a:pt x="8204" y="7602"/>
                  </a:cubicBezTo>
                  <a:cubicBezTo>
                    <a:pt x="8202" y="7580"/>
                    <a:pt x="8194" y="7559"/>
                    <a:pt x="8182" y="7542"/>
                  </a:cubicBezTo>
                  <a:cubicBezTo>
                    <a:pt x="8170" y="7524"/>
                    <a:pt x="8155" y="7511"/>
                    <a:pt x="8137" y="7502"/>
                  </a:cubicBezTo>
                  <a:cubicBezTo>
                    <a:pt x="8124" y="7496"/>
                    <a:pt x="8111" y="7492"/>
                    <a:pt x="8096" y="7491"/>
                  </a:cubicBezTo>
                  <a:close/>
                  <a:moveTo>
                    <a:pt x="8014" y="7044"/>
                  </a:moveTo>
                  <a:lnTo>
                    <a:pt x="7886" y="7303"/>
                  </a:lnTo>
                  <a:lnTo>
                    <a:pt x="7926" y="7322"/>
                  </a:lnTo>
                  <a:lnTo>
                    <a:pt x="7977" y="7217"/>
                  </a:lnTo>
                  <a:lnTo>
                    <a:pt x="8329" y="7390"/>
                  </a:lnTo>
                  <a:lnTo>
                    <a:pt x="8351" y="7345"/>
                  </a:lnTo>
                  <a:lnTo>
                    <a:pt x="7999" y="7172"/>
                  </a:lnTo>
                  <a:lnTo>
                    <a:pt x="8052" y="7066"/>
                  </a:lnTo>
                  <a:lnTo>
                    <a:pt x="8014" y="7044"/>
                  </a:lnTo>
                  <a:close/>
                  <a:moveTo>
                    <a:pt x="8148" y="6771"/>
                  </a:moveTo>
                  <a:lnTo>
                    <a:pt x="8047" y="6977"/>
                  </a:lnTo>
                  <a:lnTo>
                    <a:pt x="8438" y="7169"/>
                  </a:lnTo>
                  <a:lnTo>
                    <a:pt x="8461" y="7122"/>
                  </a:lnTo>
                  <a:lnTo>
                    <a:pt x="8275" y="7030"/>
                  </a:lnTo>
                  <a:lnTo>
                    <a:pt x="8337" y="6905"/>
                  </a:lnTo>
                  <a:lnTo>
                    <a:pt x="8299" y="6886"/>
                  </a:lnTo>
                  <a:lnTo>
                    <a:pt x="8237" y="7012"/>
                  </a:lnTo>
                  <a:lnTo>
                    <a:pt x="8109" y="6949"/>
                  </a:lnTo>
                  <a:lnTo>
                    <a:pt x="8183" y="6798"/>
                  </a:lnTo>
                  <a:lnTo>
                    <a:pt x="8148" y="6771"/>
                  </a:lnTo>
                  <a:close/>
                  <a:moveTo>
                    <a:pt x="8695" y="6646"/>
                  </a:moveTo>
                  <a:lnTo>
                    <a:pt x="8241" y="6583"/>
                  </a:lnTo>
                  <a:lnTo>
                    <a:pt x="8211" y="6644"/>
                  </a:lnTo>
                  <a:lnTo>
                    <a:pt x="8537" y="6967"/>
                  </a:lnTo>
                  <a:lnTo>
                    <a:pt x="8561" y="6919"/>
                  </a:lnTo>
                  <a:lnTo>
                    <a:pt x="8459" y="6823"/>
                  </a:lnTo>
                  <a:lnTo>
                    <a:pt x="8531" y="6677"/>
                  </a:lnTo>
                  <a:lnTo>
                    <a:pt x="8669" y="6699"/>
                  </a:lnTo>
                  <a:lnTo>
                    <a:pt x="8695" y="6646"/>
                  </a:lnTo>
                  <a:close/>
                  <a:moveTo>
                    <a:pt x="8487" y="6670"/>
                  </a:moveTo>
                  <a:lnTo>
                    <a:pt x="8427" y="6791"/>
                  </a:lnTo>
                  <a:lnTo>
                    <a:pt x="8266" y="6635"/>
                  </a:lnTo>
                  <a:lnTo>
                    <a:pt x="8487" y="6670"/>
                  </a:lnTo>
                  <a:close/>
                  <a:moveTo>
                    <a:pt x="8133" y="6614"/>
                  </a:moveTo>
                  <a:cubicBezTo>
                    <a:pt x="8124" y="6617"/>
                    <a:pt x="8118" y="6622"/>
                    <a:pt x="8114" y="6631"/>
                  </a:cubicBezTo>
                  <a:cubicBezTo>
                    <a:pt x="8110" y="6639"/>
                    <a:pt x="8109" y="6647"/>
                    <a:pt x="8112" y="6655"/>
                  </a:cubicBezTo>
                  <a:cubicBezTo>
                    <a:pt x="8115" y="6664"/>
                    <a:pt x="8121" y="6670"/>
                    <a:pt x="8129" y="6674"/>
                  </a:cubicBezTo>
                  <a:cubicBezTo>
                    <a:pt x="8137" y="6678"/>
                    <a:pt x="8145" y="6679"/>
                    <a:pt x="8154" y="6676"/>
                  </a:cubicBezTo>
                  <a:cubicBezTo>
                    <a:pt x="8163" y="6673"/>
                    <a:pt x="8169" y="6668"/>
                    <a:pt x="8173" y="6659"/>
                  </a:cubicBezTo>
                  <a:cubicBezTo>
                    <a:pt x="8177" y="6651"/>
                    <a:pt x="8178" y="6643"/>
                    <a:pt x="8175" y="6634"/>
                  </a:cubicBezTo>
                  <a:cubicBezTo>
                    <a:pt x="8172" y="6626"/>
                    <a:pt x="8166" y="6620"/>
                    <a:pt x="8157" y="6615"/>
                  </a:cubicBezTo>
                  <a:cubicBezTo>
                    <a:pt x="8149" y="6612"/>
                    <a:pt x="8141" y="6611"/>
                    <a:pt x="8133" y="6614"/>
                  </a:cubicBezTo>
                  <a:close/>
                  <a:moveTo>
                    <a:pt x="8190" y="6497"/>
                  </a:moveTo>
                  <a:cubicBezTo>
                    <a:pt x="8182" y="6499"/>
                    <a:pt x="8176" y="6505"/>
                    <a:pt x="8171" y="6513"/>
                  </a:cubicBezTo>
                  <a:cubicBezTo>
                    <a:pt x="8168" y="6521"/>
                    <a:pt x="8167" y="6530"/>
                    <a:pt x="8170" y="6538"/>
                  </a:cubicBezTo>
                  <a:cubicBezTo>
                    <a:pt x="8173" y="6547"/>
                    <a:pt x="8178" y="6553"/>
                    <a:pt x="8186" y="6557"/>
                  </a:cubicBezTo>
                  <a:cubicBezTo>
                    <a:pt x="8195" y="6561"/>
                    <a:pt x="8203" y="6562"/>
                    <a:pt x="8212" y="6559"/>
                  </a:cubicBezTo>
                  <a:cubicBezTo>
                    <a:pt x="8221" y="6556"/>
                    <a:pt x="8227" y="6550"/>
                    <a:pt x="8231" y="6542"/>
                  </a:cubicBezTo>
                  <a:cubicBezTo>
                    <a:pt x="8235" y="6534"/>
                    <a:pt x="8236" y="6525"/>
                    <a:pt x="8232" y="6517"/>
                  </a:cubicBezTo>
                  <a:cubicBezTo>
                    <a:pt x="8229" y="6508"/>
                    <a:pt x="8223" y="6502"/>
                    <a:pt x="8215" y="6498"/>
                  </a:cubicBezTo>
                  <a:cubicBezTo>
                    <a:pt x="8207" y="6494"/>
                    <a:pt x="8199" y="6494"/>
                    <a:pt x="8190" y="6497"/>
                  </a:cubicBezTo>
                  <a:close/>
                  <a:moveTo>
                    <a:pt x="8791" y="6351"/>
                  </a:moveTo>
                  <a:lnTo>
                    <a:pt x="8715" y="6506"/>
                  </a:lnTo>
                  <a:lnTo>
                    <a:pt x="8364" y="6333"/>
                  </a:lnTo>
                  <a:lnTo>
                    <a:pt x="8341" y="6380"/>
                  </a:lnTo>
                  <a:lnTo>
                    <a:pt x="8732" y="6572"/>
                  </a:lnTo>
                  <a:lnTo>
                    <a:pt x="8827" y="6377"/>
                  </a:lnTo>
                  <a:lnTo>
                    <a:pt x="8791" y="6351"/>
                  </a:lnTo>
                  <a:close/>
                  <a:moveTo>
                    <a:pt x="8890" y="6250"/>
                  </a:moveTo>
                  <a:lnTo>
                    <a:pt x="8499" y="6058"/>
                  </a:lnTo>
                  <a:lnTo>
                    <a:pt x="8477" y="6103"/>
                  </a:lnTo>
                  <a:lnTo>
                    <a:pt x="8868" y="6295"/>
                  </a:lnTo>
                  <a:lnTo>
                    <a:pt x="8890" y="6250"/>
                  </a:lnTo>
                  <a:close/>
                  <a:moveTo>
                    <a:pt x="3914" y="18089"/>
                  </a:moveTo>
                  <a:lnTo>
                    <a:pt x="3523" y="17896"/>
                  </a:lnTo>
                  <a:lnTo>
                    <a:pt x="3500" y="17943"/>
                  </a:lnTo>
                  <a:lnTo>
                    <a:pt x="3664" y="18023"/>
                  </a:lnTo>
                  <a:lnTo>
                    <a:pt x="3583" y="18188"/>
                  </a:lnTo>
                  <a:lnTo>
                    <a:pt x="3419" y="18108"/>
                  </a:lnTo>
                  <a:lnTo>
                    <a:pt x="3397" y="18153"/>
                  </a:lnTo>
                  <a:lnTo>
                    <a:pt x="3601" y="18254"/>
                  </a:lnTo>
                  <a:lnTo>
                    <a:pt x="3717" y="18254"/>
                  </a:lnTo>
                  <a:lnTo>
                    <a:pt x="3621" y="18207"/>
                  </a:lnTo>
                  <a:lnTo>
                    <a:pt x="3702" y="18042"/>
                  </a:lnTo>
                  <a:lnTo>
                    <a:pt x="3891" y="18135"/>
                  </a:lnTo>
                  <a:lnTo>
                    <a:pt x="3914" y="18089"/>
                  </a:lnTo>
                  <a:close/>
                  <a:moveTo>
                    <a:pt x="9002" y="7621"/>
                  </a:moveTo>
                  <a:lnTo>
                    <a:pt x="9002" y="7564"/>
                  </a:lnTo>
                  <a:lnTo>
                    <a:pt x="8684" y="7408"/>
                  </a:lnTo>
                  <a:lnTo>
                    <a:pt x="8661" y="7454"/>
                  </a:lnTo>
                  <a:lnTo>
                    <a:pt x="9002" y="7621"/>
                  </a:lnTo>
                  <a:close/>
                  <a:moveTo>
                    <a:pt x="9002" y="7370"/>
                  </a:moveTo>
                  <a:lnTo>
                    <a:pt x="9002" y="7318"/>
                  </a:lnTo>
                  <a:lnTo>
                    <a:pt x="8746" y="7282"/>
                  </a:lnTo>
                  <a:lnTo>
                    <a:pt x="8721" y="7332"/>
                  </a:lnTo>
                  <a:lnTo>
                    <a:pt x="9002" y="7370"/>
                  </a:lnTo>
                  <a:close/>
                  <a:moveTo>
                    <a:pt x="9002" y="7216"/>
                  </a:moveTo>
                  <a:lnTo>
                    <a:pt x="9002" y="7149"/>
                  </a:lnTo>
                  <a:lnTo>
                    <a:pt x="8874" y="7021"/>
                  </a:lnTo>
                  <a:lnTo>
                    <a:pt x="8851" y="7069"/>
                  </a:lnTo>
                  <a:lnTo>
                    <a:pt x="9002" y="7216"/>
                  </a:lnTo>
                  <a:close/>
                  <a:moveTo>
                    <a:pt x="9002" y="6990"/>
                  </a:moveTo>
                  <a:lnTo>
                    <a:pt x="9002" y="6931"/>
                  </a:lnTo>
                  <a:lnTo>
                    <a:pt x="8974" y="6917"/>
                  </a:lnTo>
                  <a:lnTo>
                    <a:pt x="9002" y="6859"/>
                  </a:lnTo>
                  <a:lnTo>
                    <a:pt x="9002" y="6761"/>
                  </a:lnTo>
                  <a:lnTo>
                    <a:pt x="8912" y="6945"/>
                  </a:lnTo>
                  <a:lnTo>
                    <a:pt x="9002" y="6990"/>
                  </a:lnTo>
                  <a:close/>
                  <a:moveTo>
                    <a:pt x="4078" y="17755"/>
                  </a:moveTo>
                  <a:lnTo>
                    <a:pt x="4038" y="17735"/>
                  </a:lnTo>
                  <a:lnTo>
                    <a:pt x="3953" y="17907"/>
                  </a:lnTo>
                  <a:lnTo>
                    <a:pt x="3810" y="17837"/>
                  </a:lnTo>
                  <a:lnTo>
                    <a:pt x="3876" y="17703"/>
                  </a:lnTo>
                  <a:lnTo>
                    <a:pt x="3835" y="17683"/>
                  </a:lnTo>
                  <a:lnTo>
                    <a:pt x="3770" y="17817"/>
                  </a:lnTo>
                  <a:lnTo>
                    <a:pt x="3641" y="17754"/>
                  </a:lnTo>
                  <a:lnTo>
                    <a:pt x="3720" y="17593"/>
                  </a:lnTo>
                  <a:lnTo>
                    <a:pt x="3684" y="17568"/>
                  </a:lnTo>
                  <a:lnTo>
                    <a:pt x="3579" y="17782"/>
                  </a:lnTo>
                  <a:lnTo>
                    <a:pt x="3970" y="17974"/>
                  </a:lnTo>
                  <a:lnTo>
                    <a:pt x="4078" y="17755"/>
                  </a:lnTo>
                  <a:close/>
                  <a:moveTo>
                    <a:pt x="3995" y="16937"/>
                  </a:moveTo>
                  <a:lnTo>
                    <a:pt x="3972" y="16984"/>
                  </a:lnTo>
                  <a:lnTo>
                    <a:pt x="4175" y="17144"/>
                  </a:lnTo>
                  <a:cubicBezTo>
                    <a:pt x="4188" y="17154"/>
                    <a:pt x="4200" y="17164"/>
                    <a:pt x="4213" y="17174"/>
                  </a:cubicBezTo>
                  <a:cubicBezTo>
                    <a:pt x="4226" y="17184"/>
                    <a:pt x="4237" y="17192"/>
                    <a:pt x="4248" y="17200"/>
                  </a:cubicBezTo>
                  <a:cubicBezTo>
                    <a:pt x="4258" y="17207"/>
                    <a:pt x="4266" y="17213"/>
                    <a:pt x="4273" y="17218"/>
                  </a:cubicBezTo>
                  <a:cubicBezTo>
                    <a:pt x="4278" y="17222"/>
                    <a:pt x="4281" y="17224"/>
                    <a:pt x="4283" y="17226"/>
                  </a:cubicBezTo>
                  <a:cubicBezTo>
                    <a:pt x="4281" y="17225"/>
                    <a:pt x="4278" y="17224"/>
                    <a:pt x="4273" y="17223"/>
                  </a:cubicBezTo>
                  <a:cubicBezTo>
                    <a:pt x="4267" y="17221"/>
                    <a:pt x="4259" y="17218"/>
                    <a:pt x="4249" y="17216"/>
                  </a:cubicBezTo>
                  <a:cubicBezTo>
                    <a:pt x="4239" y="17213"/>
                    <a:pt x="4227" y="17210"/>
                    <a:pt x="4214" y="17206"/>
                  </a:cubicBezTo>
                  <a:cubicBezTo>
                    <a:pt x="4200" y="17203"/>
                    <a:pt x="4186" y="17199"/>
                    <a:pt x="4170" y="17195"/>
                  </a:cubicBezTo>
                  <a:lnTo>
                    <a:pt x="3900" y="17129"/>
                  </a:lnTo>
                  <a:lnTo>
                    <a:pt x="3874" y="17182"/>
                  </a:lnTo>
                  <a:lnTo>
                    <a:pt x="4083" y="17349"/>
                  </a:lnTo>
                  <a:cubicBezTo>
                    <a:pt x="4093" y="17357"/>
                    <a:pt x="4104" y="17366"/>
                    <a:pt x="4115" y="17375"/>
                  </a:cubicBezTo>
                  <a:cubicBezTo>
                    <a:pt x="4127" y="17384"/>
                    <a:pt x="4138" y="17392"/>
                    <a:pt x="4148" y="17399"/>
                  </a:cubicBezTo>
                  <a:cubicBezTo>
                    <a:pt x="4158" y="17407"/>
                    <a:pt x="4166" y="17413"/>
                    <a:pt x="4173" y="17419"/>
                  </a:cubicBezTo>
                  <a:cubicBezTo>
                    <a:pt x="4180" y="17424"/>
                    <a:pt x="4184" y="17427"/>
                    <a:pt x="4185" y="17427"/>
                  </a:cubicBezTo>
                  <a:cubicBezTo>
                    <a:pt x="4183" y="17427"/>
                    <a:pt x="4178" y="17425"/>
                    <a:pt x="4169" y="17422"/>
                  </a:cubicBezTo>
                  <a:cubicBezTo>
                    <a:pt x="4161" y="17420"/>
                    <a:pt x="4150" y="17416"/>
                    <a:pt x="4138" y="17413"/>
                  </a:cubicBezTo>
                  <a:cubicBezTo>
                    <a:pt x="4126" y="17409"/>
                    <a:pt x="4112" y="17405"/>
                    <a:pt x="4098" y="17401"/>
                  </a:cubicBezTo>
                  <a:cubicBezTo>
                    <a:pt x="4083" y="17397"/>
                    <a:pt x="4069" y="17393"/>
                    <a:pt x="4056" y="17390"/>
                  </a:cubicBezTo>
                  <a:lnTo>
                    <a:pt x="3803" y="17327"/>
                  </a:lnTo>
                  <a:lnTo>
                    <a:pt x="3778" y="17377"/>
                  </a:lnTo>
                  <a:lnTo>
                    <a:pt x="4215" y="17477"/>
                  </a:lnTo>
                  <a:lnTo>
                    <a:pt x="4244" y="17417"/>
                  </a:lnTo>
                  <a:lnTo>
                    <a:pt x="4047" y="17261"/>
                  </a:lnTo>
                  <a:cubicBezTo>
                    <a:pt x="4036" y="17252"/>
                    <a:pt x="4024" y="17243"/>
                    <a:pt x="4013" y="17234"/>
                  </a:cubicBezTo>
                  <a:cubicBezTo>
                    <a:pt x="4002" y="17226"/>
                    <a:pt x="3992" y="17218"/>
                    <a:pt x="3983" y="17212"/>
                  </a:cubicBezTo>
                  <a:cubicBezTo>
                    <a:pt x="3974" y="17205"/>
                    <a:pt x="3967" y="17200"/>
                    <a:pt x="3961" y="17196"/>
                  </a:cubicBezTo>
                  <a:cubicBezTo>
                    <a:pt x="3955" y="17192"/>
                    <a:pt x="3952" y="17189"/>
                    <a:pt x="3951" y="17188"/>
                  </a:cubicBezTo>
                  <a:cubicBezTo>
                    <a:pt x="3952" y="17189"/>
                    <a:pt x="3956" y="17190"/>
                    <a:pt x="3963" y="17192"/>
                  </a:cubicBezTo>
                  <a:cubicBezTo>
                    <a:pt x="3970" y="17194"/>
                    <a:pt x="3979" y="17197"/>
                    <a:pt x="3989" y="17200"/>
                  </a:cubicBezTo>
                  <a:cubicBezTo>
                    <a:pt x="4000" y="17203"/>
                    <a:pt x="4012" y="17206"/>
                    <a:pt x="4026" y="17210"/>
                  </a:cubicBezTo>
                  <a:cubicBezTo>
                    <a:pt x="4040" y="17214"/>
                    <a:pt x="4055" y="17218"/>
                    <a:pt x="4071" y="17222"/>
                  </a:cubicBezTo>
                  <a:lnTo>
                    <a:pt x="4312" y="17280"/>
                  </a:lnTo>
                  <a:lnTo>
                    <a:pt x="4342" y="17219"/>
                  </a:lnTo>
                  <a:lnTo>
                    <a:pt x="3995" y="16937"/>
                  </a:lnTo>
                  <a:close/>
                  <a:moveTo>
                    <a:pt x="4447" y="17006"/>
                  </a:moveTo>
                  <a:lnTo>
                    <a:pt x="4056" y="16813"/>
                  </a:lnTo>
                  <a:lnTo>
                    <a:pt x="4033" y="16859"/>
                  </a:lnTo>
                  <a:lnTo>
                    <a:pt x="4424" y="17051"/>
                  </a:lnTo>
                  <a:lnTo>
                    <a:pt x="4447" y="17006"/>
                  </a:lnTo>
                  <a:close/>
                  <a:moveTo>
                    <a:pt x="4563" y="16671"/>
                  </a:moveTo>
                  <a:lnTo>
                    <a:pt x="4487" y="16825"/>
                  </a:lnTo>
                  <a:lnTo>
                    <a:pt x="4135" y="16652"/>
                  </a:lnTo>
                  <a:lnTo>
                    <a:pt x="4112" y="16699"/>
                  </a:lnTo>
                  <a:lnTo>
                    <a:pt x="4503" y="16891"/>
                  </a:lnTo>
                  <a:lnTo>
                    <a:pt x="4599" y="16696"/>
                  </a:lnTo>
                  <a:lnTo>
                    <a:pt x="4563" y="16671"/>
                  </a:lnTo>
                  <a:close/>
                  <a:moveTo>
                    <a:pt x="4766" y="16358"/>
                  </a:moveTo>
                  <a:lnTo>
                    <a:pt x="4375" y="16165"/>
                  </a:lnTo>
                  <a:lnTo>
                    <a:pt x="4352" y="16212"/>
                  </a:lnTo>
                  <a:lnTo>
                    <a:pt x="4515" y="16292"/>
                  </a:lnTo>
                  <a:lnTo>
                    <a:pt x="4434" y="16457"/>
                  </a:lnTo>
                  <a:lnTo>
                    <a:pt x="4271" y="16377"/>
                  </a:lnTo>
                  <a:lnTo>
                    <a:pt x="4248" y="16422"/>
                  </a:lnTo>
                  <a:lnTo>
                    <a:pt x="4639" y="16615"/>
                  </a:lnTo>
                  <a:lnTo>
                    <a:pt x="4662" y="16569"/>
                  </a:lnTo>
                  <a:lnTo>
                    <a:pt x="4472" y="16476"/>
                  </a:lnTo>
                  <a:lnTo>
                    <a:pt x="4553" y="16311"/>
                  </a:lnTo>
                  <a:lnTo>
                    <a:pt x="4743" y="16404"/>
                  </a:lnTo>
                  <a:lnTo>
                    <a:pt x="4766" y="16358"/>
                  </a:lnTo>
                  <a:close/>
                  <a:moveTo>
                    <a:pt x="4930" y="16024"/>
                  </a:moveTo>
                  <a:lnTo>
                    <a:pt x="4889" y="16004"/>
                  </a:lnTo>
                  <a:lnTo>
                    <a:pt x="4805" y="16176"/>
                  </a:lnTo>
                  <a:lnTo>
                    <a:pt x="4662" y="16106"/>
                  </a:lnTo>
                  <a:lnTo>
                    <a:pt x="4728" y="15972"/>
                  </a:lnTo>
                  <a:lnTo>
                    <a:pt x="4687" y="15952"/>
                  </a:lnTo>
                  <a:lnTo>
                    <a:pt x="4621" y="16086"/>
                  </a:lnTo>
                  <a:lnTo>
                    <a:pt x="4493" y="16023"/>
                  </a:lnTo>
                  <a:lnTo>
                    <a:pt x="4572" y="15862"/>
                  </a:lnTo>
                  <a:lnTo>
                    <a:pt x="4536" y="15837"/>
                  </a:lnTo>
                  <a:lnTo>
                    <a:pt x="4431" y="16051"/>
                  </a:lnTo>
                  <a:lnTo>
                    <a:pt x="4822" y="16243"/>
                  </a:lnTo>
                  <a:lnTo>
                    <a:pt x="4930" y="16024"/>
                  </a:lnTo>
                  <a:close/>
                  <a:moveTo>
                    <a:pt x="5030" y="15721"/>
                  </a:moveTo>
                  <a:lnTo>
                    <a:pt x="4954" y="15875"/>
                  </a:lnTo>
                  <a:lnTo>
                    <a:pt x="4603" y="15702"/>
                  </a:lnTo>
                  <a:lnTo>
                    <a:pt x="4580" y="15749"/>
                  </a:lnTo>
                  <a:lnTo>
                    <a:pt x="4971" y="15941"/>
                  </a:lnTo>
                  <a:lnTo>
                    <a:pt x="5066" y="15746"/>
                  </a:lnTo>
                  <a:lnTo>
                    <a:pt x="5030" y="15721"/>
                  </a:lnTo>
                  <a:close/>
                  <a:moveTo>
                    <a:pt x="5289" y="15293"/>
                  </a:moveTo>
                  <a:lnTo>
                    <a:pt x="4882" y="15135"/>
                  </a:lnTo>
                  <a:lnTo>
                    <a:pt x="4848" y="15204"/>
                  </a:lnTo>
                  <a:lnTo>
                    <a:pt x="5072" y="15405"/>
                  </a:lnTo>
                  <a:cubicBezTo>
                    <a:pt x="5085" y="15417"/>
                    <a:pt x="5098" y="15427"/>
                    <a:pt x="5109" y="15436"/>
                  </a:cubicBezTo>
                  <a:cubicBezTo>
                    <a:pt x="5120" y="15444"/>
                    <a:pt x="5127" y="15449"/>
                    <a:pt x="5128" y="15450"/>
                  </a:cubicBezTo>
                  <a:cubicBezTo>
                    <a:pt x="5126" y="15450"/>
                    <a:pt x="5118" y="15448"/>
                    <a:pt x="5104" y="15444"/>
                  </a:cubicBezTo>
                  <a:cubicBezTo>
                    <a:pt x="5090" y="15440"/>
                    <a:pt x="5073" y="15436"/>
                    <a:pt x="5052" y="15432"/>
                  </a:cubicBezTo>
                  <a:lnTo>
                    <a:pt x="4762" y="15378"/>
                  </a:lnTo>
                  <a:lnTo>
                    <a:pt x="4729" y="15446"/>
                  </a:lnTo>
                  <a:lnTo>
                    <a:pt x="5103" y="15673"/>
                  </a:lnTo>
                  <a:lnTo>
                    <a:pt x="5125" y="15628"/>
                  </a:lnTo>
                  <a:lnTo>
                    <a:pt x="4857" y="15469"/>
                  </a:lnTo>
                  <a:cubicBezTo>
                    <a:pt x="4852" y="15466"/>
                    <a:pt x="4845" y="15462"/>
                    <a:pt x="4838" y="15458"/>
                  </a:cubicBezTo>
                  <a:cubicBezTo>
                    <a:pt x="4830" y="15454"/>
                    <a:pt x="4823" y="15449"/>
                    <a:pt x="4815" y="15445"/>
                  </a:cubicBezTo>
                  <a:cubicBezTo>
                    <a:pt x="4808" y="15441"/>
                    <a:pt x="4802" y="15437"/>
                    <a:pt x="4796" y="15434"/>
                  </a:cubicBezTo>
                  <a:cubicBezTo>
                    <a:pt x="4791" y="15431"/>
                    <a:pt x="4788" y="15430"/>
                    <a:pt x="4787" y="15429"/>
                  </a:cubicBezTo>
                  <a:cubicBezTo>
                    <a:pt x="4791" y="15430"/>
                    <a:pt x="4800" y="15432"/>
                    <a:pt x="4814" y="15435"/>
                  </a:cubicBezTo>
                  <a:cubicBezTo>
                    <a:pt x="4829" y="15438"/>
                    <a:pt x="4848" y="15442"/>
                    <a:pt x="4870" y="15446"/>
                  </a:cubicBezTo>
                  <a:lnTo>
                    <a:pt x="5185" y="15505"/>
                  </a:lnTo>
                  <a:lnTo>
                    <a:pt x="5205" y="15465"/>
                  </a:lnTo>
                  <a:lnTo>
                    <a:pt x="4954" y="15238"/>
                  </a:lnTo>
                  <a:cubicBezTo>
                    <a:pt x="4949" y="15233"/>
                    <a:pt x="4943" y="15228"/>
                    <a:pt x="4938" y="15223"/>
                  </a:cubicBezTo>
                  <a:cubicBezTo>
                    <a:pt x="4932" y="15218"/>
                    <a:pt x="4926" y="15214"/>
                    <a:pt x="4921" y="15209"/>
                  </a:cubicBezTo>
                  <a:cubicBezTo>
                    <a:pt x="4916" y="15205"/>
                    <a:pt x="4911" y="15201"/>
                    <a:pt x="4907" y="15198"/>
                  </a:cubicBezTo>
                  <a:cubicBezTo>
                    <a:pt x="4904" y="15195"/>
                    <a:pt x="4902" y="15193"/>
                    <a:pt x="4901" y="15192"/>
                  </a:cubicBezTo>
                  <a:cubicBezTo>
                    <a:pt x="4902" y="15193"/>
                    <a:pt x="4904" y="15194"/>
                    <a:pt x="4909" y="15196"/>
                  </a:cubicBezTo>
                  <a:cubicBezTo>
                    <a:pt x="4914" y="15198"/>
                    <a:pt x="4919" y="15201"/>
                    <a:pt x="4926" y="15204"/>
                  </a:cubicBezTo>
                  <a:cubicBezTo>
                    <a:pt x="4933" y="15207"/>
                    <a:pt x="4940" y="15210"/>
                    <a:pt x="4948" y="15213"/>
                  </a:cubicBezTo>
                  <a:cubicBezTo>
                    <a:pt x="4955" y="15216"/>
                    <a:pt x="4962" y="15219"/>
                    <a:pt x="4968" y="15222"/>
                  </a:cubicBezTo>
                  <a:lnTo>
                    <a:pt x="5266" y="15340"/>
                  </a:lnTo>
                  <a:lnTo>
                    <a:pt x="5289" y="15293"/>
                  </a:lnTo>
                  <a:close/>
                  <a:moveTo>
                    <a:pt x="5309" y="14882"/>
                  </a:moveTo>
                  <a:cubicBezTo>
                    <a:pt x="5294" y="14880"/>
                    <a:pt x="5281" y="14881"/>
                    <a:pt x="5268" y="14885"/>
                  </a:cubicBezTo>
                  <a:cubicBezTo>
                    <a:pt x="5254" y="14888"/>
                    <a:pt x="5242" y="14893"/>
                    <a:pt x="5232" y="14901"/>
                  </a:cubicBezTo>
                  <a:cubicBezTo>
                    <a:pt x="5221" y="14908"/>
                    <a:pt x="5208" y="14919"/>
                    <a:pt x="5194" y="14934"/>
                  </a:cubicBezTo>
                  <a:lnTo>
                    <a:pt x="5158" y="14972"/>
                  </a:lnTo>
                  <a:cubicBezTo>
                    <a:pt x="5139" y="14992"/>
                    <a:pt x="5122" y="15004"/>
                    <a:pt x="5108" y="15009"/>
                  </a:cubicBezTo>
                  <a:cubicBezTo>
                    <a:pt x="5093" y="15015"/>
                    <a:pt x="5078" y="15014"/>
                    <a:pt x="5062" y="15006"/>
                  </a:cubicBezTo>
                  <a:cubicBezTo>
                    <a:pt x="5042" y="14996"/>
                    <a:pt x="5030" y="14981"/>
                    <a:pt x="5025" y="14962"/>
                  </a:cubicBezTo>
                  <a:cubicBezTo>
                    <a:pt x="5020" y="14943"/>
                    <a:pt x="5024" y="14921"/>
                    <a:pt x="5036" y="14896"/>
                  </a:cubicBezTo>
                  <a:cubicBezTo>
                    <a:pt x="5040" y="14888"/>
                    <a:pt x="5045" y="14880"/>
                    <a:pt x="5049" y="14873"/>
                  </a:cubicBezTo>
                  <a:cubicBezTo>
                    <a:pt x="5054" y="14866"/>
                    <a:pt x="5060" y="14860"/>
                    <a:pt x="5066" y="14854"/>
                  </a:cubicBezTo>
                  <a:cubicBezTo>
                    <a:pt x="5072" y="14848"/>
                    <a:pt x="5080" y="14842"/>
                    <a:pt x="5088" y="14836"/>
                  </a:cubicBezTo>
                  <a:cubicBezTo>
                    <a:pt x="5096" y="14830"/>
                    <a:pt x="5105" y="14824"/>
                    <a:pt x="5116" y="14817"/>
                  </a:cubicBezTo>
                  <a:lnTo>
                    <a:pt x="5092" y="14780"/>
                  </a:lnTo>
                  <a:cubicBezTo>
                    <a:pt x="5049" y="14805"/>
                    <a:pt x="5017" y="14838"/>
                    <a:pt x="4997" y="14879"/>
                  </a:cubicBezTo>
                  <a:cubicBezTo>
                    <a:pt x="4987" y="14898"/>
                    <a:pt x="4982" y="14917"/>
                    <a:pt x="4980" y="14935"/>
                  </a:cubicBezTo>
                  <a:cubicBezTo>
                    <a:pt x="4977" y="14954"/>
                    <a:pt x="4979" y="14971"/>
                    <a:pt x="4983" y="14987"/>
                  </a:cubicBezTo>
                  <a:cubicBezTo>
                    <a:pt x="4988" y="15002"/>
                    <a:pt x="4995" y="15017"/>
                    <a:pt x="5006" y="15030"/>
                  </a:cubicBezTo>
                  <a:cubicBezTo>
                    <a:pt x="5016" y="15042"/>
                    <a:pt x="5030" y="15053"/>
                    <a:pt x="5047" y="15061"/>
                  </a:cubicBezTo>
                  <a:cubicBezTo>
                    <a:pt x="5072" y="15074"/>
                    <a:pt x="5097" y="15076"/>
                    <a:pt x="5123" y="15068"/>
                  </a:cubicBezTo>
                  <a:cubicBezTo>
                    <a:pt x="5134" y="15064"/>
                    <a:pt x="5145" y="15059"/>
                    <a:pt x="5155" y="15051"/>
                  </a:cubicBezTo>
                  <a:cubicBezTo>
                    <a:pt x="5165" y="15043"/>
                    <a:pt x="5178" y="15031"/>
                    <a:pt x="5192" y="15016"/>
                  </a:cubicBezTo>
                  <a:lnTo>
                    <a:pt x="5223" y="14982"/>
                  </a:lnTo>
                  <a:cubicBezTo>
                    <a:pt x="5260" y="14942"/>
                    <a:pt x="5296" y="14931"/>
                    <a:pt x="5330" y="14948"/>
                  </a:cubicBezTo>
                  <a:cubicBezTo>
                    <a:pt x="5354" y="14959"/>
                    <a:pt x="5368" y="14978"/>
                    <a:pt x="5372" y="15003"/>
                  </a:cubicBezTo>
                  <a:cubicBezTo>
                    <a:pt x="5375" y="15015"/>
                    <a:pt x="5375" y="15026"/>
                    <a:pt x="5373" y="15036"/>
                  </a:cubicBezTo>
                  <a:cubicBezTo>
                    <a:pt x="5371" y="15047"/>
                    <a:pt x="5366" y="15059"/>
                    <a:pt x="5359" y="15074"/>
                  </a:cubicBezTo>
                  <a:cubicBezTo>
                    <a:pt x="5349" y="15094"/>
                    <a:pt x="5338" y="15111"/>
                    <a:pt x="5324" y="15125"/>
                  </a:cubicBezTo>
                  <a:cubicBezTo>
                    <a:pt x="5310" y="15139"/>
                    <a:pt x="5294" y="15152"/>
                    <a:pt x="5274" y="15162"/>
                  </a:cubicBezTo>
                  <a:lnTo>
                    <a:pt x="5300" y="15201"/>
                  </a:lnTo>
                  <a:cubicBezTo>
                    <a:pt x="5322" y="15187"/>
                    <a:pt x="5341" y="15172"/>
                    <a:pt x="5356" y="15154"/>
                  </a:cubicBezTo>
                  <a:cubicBezTo>
                    <a:pt x="5372" y="15137"/>
                    <a:pt x="5386" y="15116"/>
                    <a:pt x="5397" y="15093"/>
                  </a:cubicBezTo>
                  <a:cubicBezTo>
                    <a:pt x="5406" y="15074"/>
                    <a:pt x="5412" y="15058"/>
                    <a:pt x="5415" y="15042"/>
                  </a:cubicBezTo>
                  <a:cubicBezTo>
                    <a:pt x="5418" y="15027"/>
                    <a:pt x="5418" y="15010"/>
                    <a:pt x="5416" y="14993"/>
                  </a:cubicBezTo>
                  <a:cubicBezTo>
                    <a:pt x="5414" y="14970"/>
                    <a:pt x="5407" y="14950"/>
                    <a:pt x="5395" y="14933"/>
                  </a:cubicBezTo>
                  <a:cubicBezTo>
                    <a:pt x="5382" y="14915"/>
                    <a:pt x="5367" y="14902"/>
                    <a:pt x="5349" y="14893"/>
                  </a:cubicBezTo>
                  <a:cubicBezTo>
                    <a:pt x="5337" y="14887"/>
                    <a:pt x="5324" y="14883"/>
                    <a:pt x="5309" y="14882"/>
                  </a:cubicBezTo>
                  <a:close/>
                  <a:moveTo>
                    <a:pt x="5423" y="14692"/>
                  </a:moveTo>
                  <a:lnTo>
                    <a:pt x="5380" y="14670"/>
                  </a:lnTo>
                  <a:lnTo>
                    <a:pt x="5326" y="14779"/>
                  </a:lnTo>
                  <a:lnTo>
                    <a:pt x="5370" y="14800"/>
                  </a:lnTo>
                  <a:lnTo>
                    <a:pt x="5423" y="14692"/>
                  </a:lnTo>
                  <a:close/>
                  <a:moveTo>
                    <a:pt x="5340" y="14204"/>
                  </a:moveTo>
                  <a:lnTo>
                    <a:pt x="5317" y="14250"/>
                  </a:lnTo>
                  <a:lnTo>
                    <a:pt x="5589" y="14384"/>
                  </a:lnTo>
                  <a:cubicBezTo>
                    <a:pt x="5603" y="14391"/>
                    <a:pt x="5614" y="14397"/>
                    <a:pt x="5622" y="14404"/>
                  </a:cubicBezTo>
                  <a:cubicBezTo>
                    <a:pt x="5630" y="14410"/>
                    <a:pt x="5637" y="14418"/>
                    <a:pt x="5643" y="14429"/>
                  </a:cubicBezTo>
                  <a:cubicBezTo>
                    <a:pt x="5648" y="14439"/>
                    <a:pt x="5650" y="14451"/>
                    <a:pt x="5648" y="14465"/>
                  </a:cubicBezTo>
                  <a:cubicBezTo>
                    <a:pt x="5646" y="14479"/>
                    <a:pt x="5642" y="14494"/>
                    <a:pt x="5634" y="14510"/>
                  </a:cubicBezTo>
                  <a:cubicBezTo>
                    <a:pt x="5628" y="14522"/>
                    <a:pt x="5621" y="14532"/>
                    <a:pt x="5615" y="14540"/>
                  </a:cubicBezTo>
                  <a:cubicBezTo>
                    <a:pt x="5608" y="14547"/>
                    <a:pt x="5601" y="14553"/>
                    <a:pt x="5595" y="14558"/>
                  </a:cubicBezTo>
                  <a:cubicBezTo>
                    <a:pt x="5588" y="14562"/>
                    <a:pt x="5581" y="14565"/>
                    <a:pt x="5575" y="14566"/>
                  </a:cubicBezTo>
                  <a:cubicBezTo>
                    <a:pt x="5569" y="14567"/>
                    <a:pt x="5563" y="14568"/>
                    <a:pt x="5558" y="14568"/>
                  </a:cubicBezTo>
                  <a:cubicBezTo>
                    <a:pt x="5550" y="14567"/>
                    <a:pt x="5541" y="14565"/>
                    <a:pt x="5530" y="14561"/>
                  </a:cubicBezTo>
                  <a:cubicBezTo>
                    <a:pt x="5519" y="14556"/>
                    <a:pt x="5508" y="14552"/>
                    <a:pt x="5498" y="14547"/>
                  </a:cubicBezTo>
                  <a:lnTo>
                    <a:pt x="5235" y="14417"/>
                  </a:lnTo>
                  <a:lnTo>
                    <a:pt x="5212" y="14463"/>
                  </a:lnTo>
                  <a:lnTo>
                    <a:pt x="5492" y="14601"/>
                  </a:lnTo>
                  <a:cubicBezTo>
                    <a:pt x="5501" y="14606"/>
                    <a:pt x="5511" y="14610"/>
                    <a:pt x="5523" y="14614"/>
                  </a:cubicBezTo>
                  <a:cubicBezTo>
                    <a:pt x="5535" y="14619"/>
                    <a:pt x="5547" y="14621"/>
                    <a:pt x="5559" y="14620"/>
                  </a:cubicBezTo>
                  <a:cubicBezTo>
                    <a:pt x="5584" y="14619"/>
                    <a:pt x="5605" y="14612"/>
                    <a:pt x="5623" y="14598"/>
                  </a:cubicBezTo>
                  <a:cubicBezTo>
                    <a:pt x="5641" y="14584"/>
                    <a:pt x="5657" y="14563"/>
                    <a:pt x="5672" y="14532"/>
                  </a:cubicBezTo>
                  <a:cubicBezTo>
                    <a:pt x="5684" y="14508"/>
                    <a:pt x="5692" y="14487"/>
                    <a:pt x="5695" y="14468"/>
                  </a:cubicBezTo>
                  <a:cubicBezTo>
                    <a:pt x="5698" y="14450"/>
                    <a:pt x="5697" y="14432"/>
                    <a:pt x="5693" y="14415"/>
                  </a:cubicBezTo>
                  <a:cubicBezTo>
                    <a:pt x="5689" y="14398"/>
                    <a:pt x="5681" y="14385"/>
                    <a:pt x="5670" y="14374"/>
                  </a:cubicBezTo>
                  <a:cubicBezTo>
                    <a:pt x="5659" y="14364"/>
                    <a:pt x="5641" y="14353"/>
                    <a:pt x="5618" y="14341"/>
                  </a:cubicBezTo>
                  <a:lnTo>
                    <a:pt x="5340" y="14204"/>
                  </a:lnTo>
                  <a:close/>
                  <a:moveTo>
                    <a:pt x="5914" y="14024"/>
                  </a:moveTo>
                  <a:lnTo>
                    <a:pt x="5523" y="13832"/>
                  </a:lnTo>
                  <a:lnTo>
                    <a:pt x="5500" y="13878"/>
                  </a:lnTo>
                  <a:lnTo>
                    <a:pt x="5714" y="13981"/>
                  </a:lnTo>
                  <a:cubicBezTo>
                    <a:pt x="5728" y="13988"/>
                    <a:pt x="5742" y="13994"/>
                    <a:pt x="5756" y="14001"/>
                  </a:cubicBezTo>
                  <a:cubicBezTo>
                    <a:pt x="5771" y="14007"/>
                    <a:pt x="5784" y="14013"/>
                    <a:pt x="5795" y="14017"/>
                  </a:cubicBezTo>
                  <a:cubicBezTo>
                    <a:pt x="5806" y="14022"/>
                    <a:pt x="5816" y="14026"/>
                    <a:pt x="5823" y="14029"/>
                  </a:cubicBezTo>
                  <a:cubicBezTo>
                    <a:pt x="5831" y="14032"/>
                    <a:pt x="5835" y="14034"/>
                    <a:pt x="5835" y="14034"/>
                  </a:cubicBezTo>
                  <a:cubicBezTo>
                    <a:pt x="5834" y="14034"/>
                    <a:pt x="5830" y="14034"/>
                    <a:pt x="5824" y="14033"/>
                  </a:cubicBezTo>
                  <a:cubicBezTo>
                    <a:pt x="5818" y="14033"/>
                    <a:pt x="5810" y="14032"/>
                    <a:pt x="5801" y="14032"/>
                  </a:cubicBezTo>
                  <a:cubicBezTo>
                    <a:pt x="5792" y="14031"/>
                    <a:pt x="5782" y="14031"/>
                    <a:pt x="5770" y="14030"/>
                  </a:cubicBezTo>
                  <a:cubicBezTo>
                    <a:pt x="5758" y="14030"/>
                    <a:pt x="5747" y="14030"/>
                    <a:pt x="5735" y="14030"/>
                  </a:cubicBezTo>
                  <a:lnTo>
                    <a:pt x="5422" y="14037"/>
                  </a:lnTo>
                  <a:lnTo>
                    <a:pt x="5395" y="14091"/>
                  </a:lnTo>
                  <a:lnTo>
                    <a:pt x="5786" y="14284"/>
                  </a:lnTo>
                  <a:lnTo>
                    <a:pt x="5810" y="14235"/>
                  </a:lnTo>
                  <a:lnTo>
                    <a:pt x="5582" y="14126"/>
                  </a:lnTo>
                  <a:cubicBezTo>
                    <a:pt x="5571" y="14120"/>
                    <a:pt x="5559" y="14115"/>
                    <a:pt x="5547" y="14110"/>
                  </a:cubicBezTo>
                  <a:cubicBezTo>
                    <a:pt x="5536" y="14105"/>
                    <a:pt x="5525" y="14100"/>
                    <a:pt x="5515" y="14096"/>
                  </a:cubicBezTo>
                  <a:cubicBezTo>
                    <a:pt x="5505" y="14092"/>
                    <a:pt x="5496" y="14088"/>
                    <a:pt x="5489" y="14085"/>
                  </a:cubicBezTo>
                  <a:cubicBezTo>
                    <a:pt x="5482" y="14082"/>
                    <a:pt x="5477" y="14080"/>
                    <a:pt x="5473" y="14079"/>
                  </a:cubicBezTo>
                  <a:cubicBezTo>
                    <a:pt x="5477" y="14080"/>
                    <a:pt x="5483" y="14080"/>
                    <a:pt x="5491" y="14080"/>
                  </a:cubicBezTo>
                  <a:cubicBezTo>
                    <a:pt x="5498" y="14081"/>
                    <a:pt x="5507" y="14081"/>
                    <a:pt x="5517" y="14081"/>
                  </a:cubicBezTo>
                  <a:cubicBezTo>
                    <a:pt x="5527" y="14081"/>
                    <a:pt x="5538" y="14081"/>
                    <a:pt x="5550" y="14081"/>
                  </a:cubicBezTo>
                  <a:cubicBezTo>
                    <a:pt x="5563" y="14081"/>
                    <a:pt x="5575" y="14081"/>
                    <a:pt x="5589" y="14081"/>
                  </a:cubicBezTo>
                  <a:lnTo>
                    <a:pt x="5890" y="14073"/>
                  </a:lnTo>
                  <a:lnTo>
                    <a:pt x="5914" y="14024"/>
                  </a:lnTo>
                  <a:close/>
                  <a:moveTo>
                    <a:pt x="5993" y="13864"/>
                  </a:moveTo>
                  <a:lnTo>
                    <a:pt x="5602" y="13672"/>
                  </a:lnTo>
                  <a:lnTo>
                    <a:pt x="5579" y="13717"/>
                  </a:lnTo>
                  <a:lnTo>
                    <a:pt x="5970" y="13910"/>
                  </a:lnTo>
                  <a:lnTo>
                    <a:pt x="5993" y="13864"/>
                  </a:lnTo>
                  <a:close/>
                  <a:moveTo>
                    <a:pt x="5792" y="13284"/>
                  </a:moveTo>
                  <a:lnTo>
                    <a:pt x="5769" y="13332"/>
                  </a:lnTo>
                  <a:lnTo>
                    <a:pt x="5985" y="13543"/>
                  </a:lnTo>
                  <a:cubicBezTo>
                    <a:pt x="6003" y="13560"/>
                    <a:pt x="6018" y="13574"/>
                    <a:pt x="6030" y="13585"/>
                  </a:cubicBezTo>
                  <a:cubicBezTo>
                    <a:pt x="6042" y="13596"/>
                    <a:pt x="6050" y="13603"/>
                    <a:pt x="6055" y="13607"/>
                  </a:cubicBezTo>
                  <a:cubicBezTo>
                    <a:pt x="6052" y="13606"/>
                    <a:pt x="6047" y="13605"/>
                    <a:pt x="6040" y="13603"/>
                  </a:cubicBezTo>
                  <a:cubicBezTo>
                    <a:pt x="6033" y="13601"/>
                    <a:pt x="6025" y="13599"/>
                    <a:pt x="6016" y="13597"/>
                  </a:cubicBezTo>
                  <a:cubicBezTo>
                    <a:pt x="6007" y="13595"/>
                    <a:pt x="5997" y="13593"/>
                    <a:pt x="5987" y="13592"/>
                  </a:cubicBezTo>
                  <a:cubicBezTo>
                    <a:pt x="5977" y="13590"/>
                    <a:pt x="5966" y="13588"/>
                    <a:pt x="5956" y="13587"/>
                  </a:cubicBezTo>
                  <a:lnTo>
                    <a:pt x="5664" y="13545"/>
                  </a:lnTo>
                  <a:lnTo>
                    <a:pt x="5639" y="13596"/>
                  </a:lnTo>
                  <a:lnTo>
                    <a:pt x="6095" y="13657"/>
                  </a:lnTo>
                  <a:lnTo>
                    <a:pt x="6117" y="13611"/>
                  </a:lnTo>
                  <a:lnTo>
                    <a:pt x="5792" y="13284"/>
                  </a:lnTo>
                  <a:close/>
                  <a:moveTo>
                    <a:pt x="6328" y="13182"/>
                  </a:moveTo>
                  <a:lnTo>
                    <a:pt x="6288" y="13162"/>
                  </a:lnTo>
                  <a:lnTo>
                    <a:pt x="6203" y="13334"/>
                  </a:lnTo>
                  <a:lnTo>
                    <a:pt x="6060" y="13264"/>
                  </a:lnTo>
                  <a:lnTo>
                    <a:pt x="6126" y="13130"/>
                  </a:lnTo>
                  <a:lnTo>
                    <a:pt x="6086" y="13110"/>
                  </a:lnTo>
                  <a:lnTo>
                    <a:pt x="6020" y="13244"/>
                  </a:lnTo>
                  <a:lnTo>
                    <a:pt x="5892" y="13181"/>
                  </a:lnTo>
                  <a:lnTo>
                    <a:pt x="5970" y="13020"/>
                  </a:lnTo>
                  <a:lnTo>
                    <a:pt x="5935" y="12995"/>
                  </a:lnTo>
                  <a:lnTo>
                    <a:pt x="5830" y="13209"/>
                  </a:lnTo>
                  <a:lnTo>
                    <a:pt x="6220" y="13401"/>
                  </a:lnTo>
                  <a:lnTo>
                    <a:pt x="6328" y="13182"/>
                  </a:lnTo>
                  <a:close/>
                  <a:moveTo>
                    <a:pt x="6491" y="12851"/>
                  </a:moveTo>
                  <a:lnTo>
                    <a:pt x="6455" y="12855"/>
                  </a:lnTo>
                  <a:cubicBezTo>
                    <a:pt x="6438" y="12858"/>
                    <a:pt x="6421" y="12860"/>
                    <a:pt x="6402" y="12863"/>
                  </a:cubicBezTo>
                  <a:cubicBezTo>
                    <a:pt x="6383" y="12865"/>
                    <a:pt x="6366" y="12868"/>
                    <a:pt x="6349" y="12870"/>
                  </a:cubicBezTo>
                  <a:cubicBezTo>
                    <a:pt x="6333" y="12872"/>
                    <a:pt x="6321" y="12874"/>
                    <a:pt x="6314" y="12875"/>
                  </a:cubicBezTo>
                  <a:cubicBezTo>
                    <a:pt x="6304" y="12877"/>
                    <a:pt x="6293" y="12880"/>
                    <a:pt x="6282" y="12883"/>
                  </a:cubicBezTo>
                  <a:cubicBezTo>
                    <a:pt x="6270" y="12886"/>
                    <a:pt x="6259" y="12889"/>
                    <a:pt x="6251" y="12893"/>
                  </a:cubicBezTo>
                  <a:lnTo>
                    <a:pt x="6254" y="12887"/>
                  </a:lnTo>
                  <a:cubicBezTo>
                    <a:pt x="6261" y="12872"/>
                    <a:pt x="6266" y="12856"/>
                    <a:pt x="6267" y="12841"/>
                  </a:cubicBezTo>
                  <a:cubicBezTo>
                    <a:pt x="6268" y="12826"/>
                    <a:pt x="6266" y="12811"/>
                    <a:pt x="6261" y="12798"/>
                  </a:cubicBezTo>
                  <a:cubicBezTo>
                    <a:pt x="6257" y="12784"/>
                    <a:pt x="6249" y="12772"/>
                    <a:pt x="6238" y="12760"/>
                  </a:cubicBezTo>
                  <a:cubicBezTo>
                    <a:pt x="6227" y="12749"/>
                    <a:pt x="6214" y="12739"/>
                    <a:pt x="6198" y="12731"/>
                  </a:cubicBezTo>
                  <a:cubicBezTo>
                    <a:pt x="6187" y="12726"/>
                    <a:pt x="6177" y="12723"/>
                    <a:pt x="6168" y="12721"/>
                  </a:cubicBezTo>
                  <a:cubicBezTo>
                    <a:pt x="6158" y="12719"/>
                    <a:pt x="6149" y="12718"/>
                    <a:pt x="6140" y="12719"/>
                  </a:cubicBezTo>
                  <a:cubicBezTo>
                    <a:pt x="6131" y="12719"/>
                    <a:pt x="6123" y="12720"/>
                    <a:pt x="6116" y="12722"/>
                  </a:cubicBezTo>
                  <a:cubicBezTo>
                    <a:pt x="6109" y="12724"/>
                    <a:pt x="6102" y="12727"/>
                    <a:pt x="6097" y="12729"/>
                  </a:cubicBezTo>
                  <a:cubicBezTo>
                    <a:pt x="6091" y="12732"/>
                    <a:pt x="6085" y="12736"/>
                    <a:pt x="6079" y="12740"/>
                  </a:cubicBezTo>
                  <a:cubicBezTo>
                    <a:pt x="6073" y="12744"/>
                    <a:pt x="6067" y="12750"/>
                    <a:pt x="6061" y="12757"/>
                  </a:cubicBezTo>
                  <a:cubicBezTo>
                    <a:pt x="6054" y="12763"/>
                    <a:pt x="6048" y="12771"/>
                    <a:pt x="6042" y="12781"/>
                  </a:cubicBezTo>
                  <a:cubicBezTo>
                    <a:pt x="6036" y="12791"/>
                    <a:pt x="6030" y="12802"/>
                    <a:pt x="6023" y="12816"/>
                  </a:cubicBezTo>
                  <a:lnTo>
                    <a:pt x="5978" y="12907"/>
                  </a:lnTo>
                  <a:lnTo>
                    <a:pt x="6369" y="13099"/>
                  </a:lnTo>
                  <a:lnTo>
                    <a:pt x="6391" y="13054"/>
                  </a:lnTo>
                  <a:lnTo>
                    <a:pt x="6215" y="12967"/>
                  </a:lnTo>
                  <a:cubicBezTo>
                    <a:pt x="6220" y="12957"/>
                    <a:pt x="6226" y="12950"/>
                    <a:pt x="6232" y="12945"/>
                  </a:cubicBezTo>
                  <a:cubicBezTo>
                    <a:pt x="6238" y="12941"/>
                    <a:pt x="6248" y="12937"/>
                    <a:pt x="6262" y="12935"/>
                  </a:cubicBezTo>
                  <a:cubicBezTo>
                    <a:pt x="6285" y="12930"/>
                    <a:pt x="6307" y="12926"/>
                    <a:pt x="6328" y="12922"/>
                  </a:cubicBezTo>
                  <a:cubicBezTo>
                    <a:pt x="6348" y="12919"/>
                    <a:pt x="6367" y="12916"/>
                    <a:pt x="6385" y="12914"/>
                  </a:cubicBezTo>
                  <a:cubicBezTo>
                    <a:pt x="6402" y="12912"/>
                    <a:pt x="6417" y="12911"/>
                    <a:pt x="6431" y="12910"/>
                  </a:cubicBezTo>
                  <a:cubicBezTo>
                    <a:pt x="6444" y="12909"/>
                    <a:pt x="6454" y="12909"/>
                    <a:pt x="6462" y="12909"/>
                  </a:cubicBezTo>
                  <a:lnTo>
                    <a:pt x="6491" y="12851"/>
                  </a:lnTo>
                  <a:close/>
                  <a:moveTo>
                    <a:pt x="6205" y="12802"/>
                  </a:moveTo>
                  <a:cubicBezTo>
                    <a:pt x="6213" y="12810"/>
                    <a:pt x="6219" y="12819"/>
                    <a:pt x="6222" y="12829"/>
                  </a:cubicBezTo>
                  <a:cubicBezTo>
                    <a:pt x="6225" y="12840"/>
                    <a:pt x="6225" y="12851"/>
                    <a:pt x="6223" y="12864"/>
                  </a:cubicBezTo>
                  <a:cubicBezTo>
                    <a:pt x="6221" y="12877"/>
                    <a:pt x="6216" y="12892"/>
                    <a:pt x="6207" y="12909"/>
                  </a:cubicBezTo>
                  <a:lnTo>
                    <a:pt x="6186" y="12952"/>
                  </a:lnTo>
                  <a:lnTo>
                    <a:pt x="6040" y="12881"/>
                  </a:lnTo>
                  <a:lnTo>
                    <a:pt x="6063" y="12834"/>
                  </a:lnTo>
                  <a:cubicBezTo>
                    <a:pt x="6068" y="12823"/>
                    <a:pt x="6073" y="12814"/>
                    <a:pt x="6078" y="12807"/>
                  </a:cubicBezTo>
                  <a:cubicBezTo>
                    <a:pt x="6084" y="12800"/>
                    <a:pt x="6089" y="12794"/>
                    <a:pt x="6095" y="12789"/>
                  </a:cubicBezTo>
                  <a:cubicBezTo>
                    <a:pt x="6105" y="12780"/>
                    <a:pt x="6117" y="12775"/>
                    <a:pt x="6132" y="12773"/>
                  </a:cubicBezTo>
                  <a:cubicBezTo>
                    <a:pt x="6146" y="12771"/>
                    <a:pt x="6160" y="12773"/>
                    <a:pt x="6173" y="12780"/>
                  </a:cubicBezTo>
                  <a:cubicBezTo>
                    <a:pt x="6186" y="12786"/>
                    <a:pt x="6197" y="12793"/>
                    <a:pt x="6205" y="12802"/>
                  </a:cubicBezTo>
                  <a:close/>
                  <a:moveTo>
                    <a:pt x="6502" y="12457"/>
                  </a:moveTo>
                  <a:cubicBezTo>
                    <a:pt x="6488" y="12455"/>
                    <a:pt x="6474" y="12456"/>
                    <a:pt x="6461" y="12460"/>
                  </a:cubicBezTo>
                  <a:cubicBezTo>
                    <a:pt x="6448" y="12463"/>
                    <a:pt x="6436" y="12469"/>
                    <a:pt x="6425" y="12476"/>
                  </a:cubicBezTo>
                  <a:cubicBezTo>
                    <a:pt x="6414" y="12483"/>
                    <a:pt x="6401" y="12494"/>
                    <a:pt x="6387" y="12509"/>
                  </a:cubicBezTo>
                  <a:lnTo>
                    <a:pt x="6351" y="12547"/>
                  </a:lnTo>
                  <a:cubicBezTo>
                    <a:pt x="6332" y="12567"/>
                    <a:pt x="6315" y="12579"/>
                    <a:pt x="6301" y="12585"/>
                  </a:cubicBezTo>
                  <a:cubicBezTo>
                    <a:pt x="6286" y="12590"/>
                    <a:pt x="6271" y="12589"/>
                    <a:pt x="6255" y="12581"/>
                  </a:cubicBezTo>
                  <a:cubicBezTo>
                    <a:pt x="6235" y="12571"/>
                    <a:pt x="6223" y="12556"/>
                    <a:pt x="6218" y="12537"/>
                  </a:cubicBezTo>
                  <a:cubicBezTo>
                    <a:pt x="6213" y="12518"/>
                    <a:pt x="6217" y="12496"/>
                    <a:pt x="6229" y="12471"/>
                  </a:cubicBezTo>
                  <a:cubicBezTo>
                    <a:pt x="6233" y="12463"/>
                    <a:pt x="6238" y="12455"/>
                    <a:pt x="6243" y="12448"/>
                  </a:cubicBezTo>
                  <a:cubicBezTo>
                    <a:pt x="6247" y="12441"/>
                    <a:pt x="6253" y="12435"/>
                    <a:pt x="6259" y="12429"/>
                  </a:cubicBezTo>
                  <a:cubicBezTo>
                    <a:pt x="6266" y="12423"/>
                    <a:pt x="6273" y="12417"/>
                    <a:pt x="6281" y="12411"/>
                  </a:cubicBezTo>
                  <a:cubicBezTo>
                    <a:pt x="6289" y="12405"/>
                    <a:pt x="6298" y="12399"/>
                    <a:pt x="6309" y="12392"/>
                  </a:cubicBezTo>
                  <a:lnTo>
                    <a:pt x="6286" y="12355"/>
                  </a:lnTo>
                  <a:cubicBezTo>
                    <a:pt x="6242" y="12380"/>
                    <a:pt x="6210" y="12413"/>
                    <a:pt x="6190" y="12455"/>
                  </a:cubicBezTo>
                  <a:cubicBezTo>
                    <a:pt x="6181" y="12474"/>
                    <a:pt x="6175" y="12492"/>
                    <a:pt x="6173" y="12511"/>
                  </a:cubicBezTo>
                  <a:cubicBezTo>
                    <a:pt x="6171" y="12529"/>
                    <a:pt x="6172" y="12546"/>
                    <a:pt x="6176" y="12562"/>
                  </a:cubicBezTo>
                  <a:cubicBezTo>
                    <a:pt x="6181" y="12578"/>
                    <a:pt x="6188" y="12592"/>
                    <a:pt x="6199" y="12605"/>
                  </a:cubicBezTo>
                  <a:cubicBezTo>
                    <a:pt x="6210" y="12618"/>
                    <a:pt x="6223" y="12628"/>
                    <a:pt x="6240" y="12636"/>
                  </a:cubicBezTo>
                  <a:cubicBezTo>
                    <a:pt x="6265" y="12649"/>
                    <a:pt x="6290" y="12651"/>
                    <a:pt x="6316" y="12643"/>
                  </a:cubicBezTo>
                  <a:cubicBezTo>
                    <a:pt x="6328" y="12640"/>
                    <a:pt x="6339" y="12634"/>
                    <a:pt x="6349" y="12626"/>
                  </a:cubicBezTo>
                  <a:cubicBezTo>
                    <a:pt x="6359" y="12618"/>
                    <a:pt x="6371" y="12606"/>
                    <a:pt x="6385" y="12591"/>
                  </a:cubicBezTo>
                  <a:lnTo>
                    <a:pt x="6416" y="12557"/>
                  </a:lnTo>
                  <a:cubicBezTo>
                    <a:pt x="6453" y="12518"/>
                    <a:pt x="6489" y="12506"/>
                    <a:pt x="6524" y="12523"/>
                  </a:cubicBezTo>
                  <a:cubicBezTo>
                    <a:pt x="6547" y="12535"/>
                    <a:pt x="6561" y="12553"/>
                    <a:pt x="6566" y="12579"/>
                  </a:cubicBezTo>
                  <a:cubicBezTo>
                    <a:pt x="6568" y="12590"/>
                    <a:pt x="6568" y="12601"/>
                    <a:pt x="6566" y="12611"/>
                  </a:cubicBezTo>
                  <a:cubicBezTo>
                    <a:pt x="6564" y="12622"/>
                    <a:pt x="6559" y="12634"/>
                    <a:pt x="6552" y="12649"/>
                  </a:cubicBezTo>
                  <a:cubicBezTo>
                    <a:pt x="6542" y="12669"/>
                    <a:pt x="6531" y="12686"/>
                    <a:pt x="6517" y="12700"/>
                  </a:cubicBezTo>
                  <a:cubicBezTo>
                    <a:pt x="6504" y="12714"/>
                    <a:pt x="6487" y="12727"/>
                    <a:pt x="6467" y="12737"/>
                  </a:cubicBezTo>
                  <a:lnTo>
                    <a:pt x="6493" y="12776"/>
                  </a:lnTo>
                  <a:cubicBezTo>
                    <a:pt x="6515" y="12762"/>
                    <a:pt x="6534" y="12747"/>
                    <a:pt x="6549" y="12729"/>
                  </a:cubicBezTo>
                  <a:cubicBezTo>
                    <a:pt x="6565" y="12712"/>
                    <a:pt x="6579" y="12691"/>
                    <a:pt x="6590" y="12668"/>
                  </a:cubicBezTo>
                  <a:cubicBezTo>
                    <a:pt x="6599" y="12650"/>
                    <a:pt x="6605" y="12633"/>
                    <a:pt x="6608" y="12617"/>
                  </a:cubicBezTo>
                  <a:cubicBezTo>
                    <a:pt x="6611" y="12602"/>
                    <a:pt x="6612" y="12585"/>
                    <a:pt x="6610" y="12568"/>
                  </a:cubicBezTo>
                  <a:cubicBezTo>
                    <a:pt x="6607" y="12545"/>
                    <a:pt x="6600" y="12525"/>
                    <a:pt x="6588" y="12508"/>
                  </a:cubicBezTo>
                  <a:cubicBezTo>
                    <a:pt x="6576" y="12490"/>
                    <a:pt x="6560" y="12477"/>
                    <a:pt x="6542" y="12468"/>
                  </a:cubicBezTo>
                  <a:cubicBezTo>
                    <a:pt x="6530" y="12462"/>
                    <a:pt x="6517" y="12458"/>
                    <a:pt x="6502" y="12457"/>
                  </a:cubicBezTo>
                  <a:close/>
                  <a:moveTo>
                    <a:pt x="6720" y="12386"/>
                  </a:moveTo>
                  <a:lnTo>
                    <a:pt x="6329" y="12194"/>
                  </a:lnTo>
                  <a:lnTo>
                    <a:pt x="6306" y="12240"/>
                  </a:lnTo>
                  <a:lnTo>
                    <a:pt x="6697" y="12432"/>
                  </a:lnTo>
                  <a:lnTo>
                    <a:pt x="6720" y="12386"/>
                  </a:lnTo>
                  <a:close/>
                  <a:moveTo>
                    <a:pt x="6495" y="11857"/>
                  </a:moveTo>
                  <a:lnTo>
                    <a:pt x="6367" y="12116"/>
                  </a:lnTo>
                  <a:lnTo>
                    <a:pt x="6407" y="12135"/>
                  </a:lnTo>
                  <a:lnTo>
                    <a:pt x="6458" y="12030"/>
                  </a:lnTo>
                  <a:lnTo>
                    <a:pt x="6810" y="12203"/>
                  </a:lnTo>
                  <a:lnTo>
                    <a:pt x="6832" y="12158"/>
                  </a:lnTo>
                  <a:lnTo>
                    <a:pt x="6481" y="11985"/>
                  </a:lnTo>
                  <a:lnTo>
                    <a:pt x="6533" y="11879"/>
                  </a:lnTo>
                  <a:lnTo>
                    <a:pt x="6495" y="11857"/>
                  </a:lnTo>
                  <a:close/>
                  <a:moveTo>
                    <a:pt x="7038" y="11740"/>
                  </a:moveTo>
                  <a:lnTo>
                    <a:pt x="6583" y="11677"/>
                  </a:lnTo>
                  <a:lnTo>
                    <a:pt x="6553" y="11738"/>
                  </a:lnTo>
                  <a:lnTo>
                    <a:pt x="6880" y="12061"/>
                  </a:lnTo>
                  <a:lnTo>
                    <a:pt x="6903" y="12014"/>
                  </a:lnTo>
                  <a:lnTo>
                    <a:pt x="6801" y="11917"/>
                  </a:lnTo>
                  <a:lnTo>
                    <a:pt x="6873" y="11771"/>
                  </a:lnTo>
                  <a:lnTo>
                    <a:pt x="7012" y="11793"/>
                  </a:lnTo>
                  <a:lnTo>
                    <a:pt x="7038" y="11740"/>
                  </a:lnTo>
                  <a:close/>
                  <a:moveTo>
                    <a:pt x="6829" y="11764"/>
                  </a:moveTo>
                  <a:lnTo>
                    <a:pt x="6769" y="11886"/>
                  </a:lnTo>
                  <a:lnTo>
                    <a:pt x="6608" y="11730"/>
                  </a:lnTo>
                  <a:lnTo>
                    <a:pt x="6829" y="11764"/>
                  </a:lnTo>
                  <a:close/>
                  <a:moveTo>
                    <a:pt x="6475" y="11708"/>
                  </a:moveTo>
                  <a:cubicBezTo>
                    <a:pt x="6467" y="11711"/>
                    <a:pt x="6460" y="11717"/>
                    <a:pt x="6456" y="11725"/>
                  </a:cubicBezTo>
                  <a:cubicBezTo>
                    <a:pt x="6452" y="11733"/>
                    <a:pt x="6452" y="11741"/>
                    <a:pt x="6455" y="11750"/>
                  </a:cubicBezTo>
                  <a:cubicBezTo>
                    <a:pt x="6458" y="11758"/>
                    <a:pt x="6463" y="11765"/>
                    <a:pt x="6471" y="11769"/>
                  </a:cubicBezTo>
                  <a:cubicBezTo>
                    <a:pt x="6479" y="11773"/>
                    <a:pt x="6488" y="11773"/>
                    <a:pt x="6497" y="11770"/>
                  </a:cubicBezTo>
                  <a:cubicBezTo>
                    <a:pt x="6505" y="11768"/>
                    <a:pt x="6512" y="11762"/>
                    <a:pt x="6516" y="11754"/>
                  </a:cubicBezTo>
                  <a:cubicBezTo>
                    <a:pt x="6520" y="11745"/>
                    <a:pt x="6520" y="11737"/>
                    <a:pt x="6517" y="11729"/>
                  </a:cubicBezTo>
                  <a:cubicBezTo>
                    <a:pt x="6514" y="11720"/>
                    <a:pt x="6508" y="11714"/>
                    <a:pt x="6500" y="11710"/>
                  </a:cubicBezTo>
                  <a:cubicBezTo>
                    <a:pt x="6492" y="11706"/>
                    <a:pt x="6484" y="11705"/>
                    <a:pt x="6475" y="11708"/>
                  </a:cubicBezTo>
                  <a:close/>
                  <a:moveTo>
                    <a:pt x="6533" y="11591"/>
                  </a:moveTo>
                  <a:cubicBezTo>
                    <a:pt x="6524" y="11594"/>
                    <a:pt x="6518" y="11599"/>
                    <a:pt x="6514" y="11608"/>
                  </a:cubicBezTo>
                  <a:cubicBezTo>
                    <a:pt x="6510" y="11616"/>
                    <a:pt x="6510" y="11624"/>
                    <a:pt x="6512" y="11633"/>
                  </a:cubicBezTo>
                  <a:cubicBezTo>
                    <a:pt x="6515" y="11641"/>
                    <a:pt x="6521" y="11647"/>
                    <a:pt x="6529" y="11651"/>
                  </a:cubicBezTo>
                  <a:cubicBezTo>
                    <a:pt x="6537" y="11655"/>
                    <a:pt x="6546" y="11656"/>
                    <a:pt x="6554" y="11653"/>
                  </a:cubicBezTo>
                  <a:cubicBezTo>
                    <a:pt x="6563" y="11650"/>
                    <a:pt x="6569" y="11645"/>
                    <a:pt x="6574" y="11636"/>
                  </a:cubicBezTo>
                  <a:cubicBezTo>
                    <a:pt x="6578" y="11628"/>
                    <a:pt x="6578" y="11620"/>
                    <a:pt x="6575" y="11611"/>
                  </a:cubicBezTo>
                  <a:cubicBezTo>
                    <a:pt x="6572" y="11603"/>
                    <a:pt x="6566" y="11597"/>
                    <a:pt x="6558" y="11592"/>
                  </a:cubicBezTo>
                  <a:cubicBezTo>
                    <a:pt x="6550" y="11589"/>
                    <a:pt x="6541" y="11588"/>
                    <a:pt x="6533" y="11591"/>
                  </a:cubicBezTo>
                  <a:close/>
                  <a:moveTo>
                    <a:pt x="6775" y="11288"/>
                  </a:moveTo>
                  <a:lnTo>
                    <a:pt x="6647" y="11547"/>
                  </a:lnTo>
                  <a:lnTo>
                    <a:pt x="6687" y="11566"/>
                  </a:lnTo>
                  <a:lnTo>
                    <a:pt x="6738" y="11461"/>
                  </a:lnTo>
                  <a:lnTo>
                    <a:pt x="7090" y="11634"/>
                  </a:lnTo>
                  <a:lnTo>
                    <a:pt x="7112" y="11589"/>
                  </a:lnTo>
                  <a:lnTo>
                    <a:pt x="6760" y="11416"/>
                  </a:lnTo>
                  <a:lnTo>
                    <a:pt x="6813" y="11310"/>
                  </a:lnTo>
                  <a:lnTo>
                    <a:pt x="6775" y="11288"/>
                  </a:lnTo>
                  <a:close/>
                  <a:moveTo>
                    <a:pt x="7441" y="10921"/>
                  </a:moveTo>
                  <a:lnTo>
                    <a:pt x="7033" y="10763"/>
                  </a:lnTo>
                  <a:lnTo>
                    <a:pt x="6999" y="10832"/>
                  </a:lnTo>
                  <a:lnTo>
                    <a:pt x="7223" y="11033"/>
                  </a:lnTo>
                  <a:cubicBezTo>
                    <a:pt x="7236" y="11045"/>
                    <a:pt x="7249" y="11055"/>
                    <a:pt x="7260" y="11064"/>
                  </a:cubicBezTo>
                  <a:cubicBezTo>
                    <a:pt x="7271" y="11072"/>
                    <a:pt x="7278" y="11077"/>
                    <a:pt x="7279" y="11078"/>
                  </a:cubicBezTo>
                  <a:cubicBezTo>
                    <a:pt x="7277" y="11078"/>
                    <a:pt x="7269" y="11076"/>
                    <a:pt x="7255" y="11072"/>
                  </a:cubicBezTo>
                  <a:cubicBezTo>
                    <a:pt x="7242" y="11068"/>
                    <a:pt x="7224" y="11064"/>
                    <a:pt x="7204" y="11060"/>
                  </a:cubicBezTo>
                  <a:lnTo>
                    <a:pt x="6913" y="11006"/>
                  </a:lnTo>
                  <a:lnTo>
                    <a:pt x="6880" y="11074"/>
                  </a:lnTo>
                  <a:lnTo>
                    <a:pt x="7254" y="11301"/>
                  </a:lnTo>
                  <a:lnTo>
                    <a:pt x="7276" y="11256"/>
                  </a:lnTo>
                  <a:lnTo>
                    <a:pt x="7009" y="11097"/>
                  </a:lnTo>
                  <a:cubicBezTo>
                    <a:pt x="7003" y="11094"/>
                    <a:pt x="6997" y="11090"/>
                    <a:pt x="6989" y="11086"/>
                  </a:cubicBezTo>
                  <a:cubicBezTo>
                    <a:pt x="6982" y="11082"/>
                    <a:pt x="6974" y="11077"/>
                    <a:pt x="6967" y="11073"/>
                  </a:cubicBezTo>
                  <a:cubicBezTo>
                    <a:pt x="6959" y="11069"/>
                    <a:pt x="6953" y="11065"/>
                    <a:pt x="6947" y="11062"/>
                  </a:cubicBezTo>
                  <a:cubicBezTo>
                    <a:pt x="6943" y="11059"/>
                    <a:pt x="6939" y="11058"/>
                    <a:pt x="6938" y="11057"/>
                  </a:cubicBezTo>
                  <a:cubicBezTo>
                    <a:pt x="6942" y="11058"/>
                    <a:pt x="6952" y="11060"/>
                    <a:pt x="6966" y="11063"/>
                  </a:cubicBezTo>
                  <a:cubicBezTo>
                    <a:pt x="6980" y="11066"/>
                    <a:pt x="6999" y="11069"/>
                    <a:pt x="7021" y="11074"/>
                  </a:cubicBezTo>
                  <a:lnTo>
                    <a:pt x="7337" y="11133"/>
                  </a:lnTo>
                  <a:lnTo>
                    <a:pt x="7356" y="11093"/>
                  </a:lnTo>
                  <a:lnTo>
                    <a:pt x="7106" y="10866"/>
                  </a:lnTo>
                  <a:cubicBezTo>
                    <a:pt x="7100" y="10861"/>
                    <a:pt x="7095" y="10856"/>
                    <a:pt x="7089" y="10851"/>
                  </a:cubicBezTo>
                  <a:cubicBezTo>
                    <a:pt x="7083" y="10846"/>
                    <a:pt x="7078" y="10842"/>
                    <a:pt x="7072" y="10837"/>
                  </a:cubicBezTo>
                  <a:cubicBezTo>
                    <a:pt x="7067" y="10833"/>
                    <a:pt x="7062" y="10829"/>
                    <a:pt x="7059" y="10826"/>
                  </a:cubicBezTo>
                  <a:cubicBezTo>
                    <a:pt x="7055" y="10823"/>
                    <a:pt x="7053" y="10821"/>
                    <a:pt x="7052" y="10820"/>
                  </a:cubicBezTo>
                  <a:cubicBezTo>
                    <a:pt x="7053" y="10821"/>
                    <a:pt x="7056" y="10822"/>
                    <a:pt x="7060" y="10824"/>
                  </a:cubicBezTo>
                  <a:cubicBezTo>
                    <a:pt x="7065" y="10826"/>
                    <a:pt x="7071" y="10828"/>
                    <a:pt x="7078" y="10832"/>
                  </a:cubicBezTo>
                  <a:cubicBezTo>
                    <a:pt x="7084" y="10835"/>
                    <a:pt x="7091" y="10838"/>
                    <a:pt x="7099" y="10841"/>
                  </a:cubicBezTo>
                  <a:cubicBezTo>
                    <a:pt x="7107" y="10844"/>
                    <a:pt x="7114" y="10847"/>
                    <a:pt x="7120" y="10850"/>
                  </a:cubicBezTo>
                  <a:lnTo>
                    <a:pt x="7418" y="10968"/>
                  </a:lnTo>
                  <a:lnTo>
                    <a:pt x="7441" y="10921"/>
                  </a:lnTo>
                  <a:close/>
                  <a:moveTo>
                    <a:pt x="7225" y="10373"/>
                  </a:moveTo>
                  <a:lnTo>
                    <a:pt x="7202" y="10419"/>
                  </a:lnTo>
                  <a:lnTo>
                    <a:pt x="7475" y="10553"/>
                  </a:lnTo>
                  <a:cubicBezTo>
                    <a:pt x="7488" y="10560"/>
                    <a:pt x="7499" y="10566"/>
                    <a:pt x="7507" y="10572"/>
                  </a:cubicBezTo>
                  <a:cubicBezTo>
                    <a:pt x="7516" y="10579"/>
                    <a:pt x="7523" y="10587"/>
                    <a:pt x="7528" y="10598"/>
                  </a:cubicBezTo>
                  <a:cubicBezTo>
                    <a:pt x="7533" y="10608"/>
                    <a:pt x="7535" y="10620"/>
                    <a:pt x="7533" y="10634"/>
                  </a:cubicBezTo>
                  <a:cubicBezTo>
                    <a:pt x="7532" y="10647"/>
                    <a:pt x="7527" y="10662"/>
                    <a:pt x="7519" y="10679"/>
                  </a:cubicBezTo>
                  <a:cubicBezTo>
                    <a:pt x="7513" y="10691"/>
                    <a:pt x="7507" y="10701"/>
                    <a:pt x="7500" y="10708"/>
                  </a:cubicBezTo>
                  <a:cubicBezTo>
                    <a:pt x="7493" y="10716"/>
                    <a:pt x="7487" y="10722"/>
                    <a:pt x="7480" y="10726"/>
                  </a:cubicBezTo>
                  <a:cubicBezTo>
                    <a:pt x="7473" y="10730"/>
                    <a:pt x="7467" y="10733"/>
                    <a:pt x="7460" y="10735"/>
                  </a:cubicBezTo>
                  <a:cubicBezTo>
                    <a:pt x="7454" y="10736"/>
                    <a:pt x="7448" y="10737"/>
                    <a:pt x="7443" y="10736"/>
                  </a:cubicBezTo>
                  <a:cubicBezTo>
                    <a:pt x="7436" y="10736"/>
                    <a:pt x="7426" y="10734"/>
                    <a:pt x="7415" y="10729"/>
                  </a:cubicBezTo>
                  <a:cubicBezTo>
                    <a:pt x="7404" y="10725"/>
                    <a:pt x="7393" y="10720"/>
                    <a:pt x="7383" y="10715"/>
                  </a:cubicBezTo>
                  <a:lnTo>
                    <a:pt x="7120" y="10586"/>
                  </a:lnTo>
                  <a:lnTo>
                    <a:pt x="7097" y="10632"/>
                  </a:lnTo>
                  <a:lnTo>
                    <a:pt x="7378" y="10770"/>
                  </a:lnTo>
                  <a:cubicBezTo>
                    <a:pt x="7387" y="10774"/>
                    <a:pt x="7397" y="10779"/>
                    <a:pt x="7409" y="10783"/>
                  </a:cubicBezTo>
                  <a:cubicBezTo>
                    <a:pt x="7420" y="10787"/>
                    <a:pt x="7432" y="10789"/>
                    <a:pt x="7444" y="10789"/>
                  </a:cubicBezTo>
                  <a:cubicBezTo>
                    <a:pt x="7469" y="10788"/>
                    <a:pt x="7490" y="10780"/>
                    <a:pt x="7508" y="10767"/>
                  </a:cubicBezTo>
                  <a:cubicBezTo>
                    <a:pt x="7526" y="10753"/>
                    <a:pt x="7543" y="10731"/>
                    <a:pt x="7558" y="10701"/>
                  </a:cubicBezTo>
                  <a:cubicBezTo>
                    <a:pt x="7569" y="10677"/>
                    <a:pt x="7577" y="10656"/>
                    <a:pt x="7580" y="10637"/>
                  </a:cubicBezTo>
                  <a:cubicBezTo>
                    <a:pt x="7583" y="10618"/>
                    <a:pt x="7582" y="10600"/>
                    <a:pt x="7578" y="10583"/>
                  </a:cubicBezTo>
                  <a:cubicBezTo>
                    <a:pt x="7574" y="10567"/>
                    <a:pt x="7566" y="10553"/>
                    <a:pt x="7555" y="10543"/>
                  </a:cubicBezTo>
                  <a:cubicBezTo>
                    <a:pt x="7544" y="10532"/>
                    <a:pt x="7527" y="10521"/>
                    <a:pt x="7503" y="10510"/>
                  </a:cubicBezTo>
                  <a:lnTo>
                    <a:pt x="7225" y="10373"/>
                  </a:lnTo>
                  <a:close/>
                  <a:moveTo>
                    <a:pt x="7068" y="10504"/>
                  </a:moveTo>
                  <a:cubicBezTo>
                    <a:pt x="7059" y="10507"/>
                    <a:pt x="7053" y="10512"/>
                    <a:pt x="7049" y="10520"/>
                  </a:cubicBezTo>
                  <a:cubicBezTo>
                    <a:pt x="7045" y="10528"/>
                    <a:pt x="7045" y="10537"/>
                    <a:pt x="7047" y="10545"/>
                  </a:cubicBezTo>
                  <a:cubicBezTo>
                    <a:pt x="7050" y="10554"/>
                    <a:pt x="7056" y="10560"/>
                    <a:pt x="7064" y="10564"/>
                  </a:cubicBezTo>
                  <a:cubicBezTo>
                    <a:pt x="7072" y="10568"/>
                    <a:pt x="7081" y="10569"/>
                    <a:pt x="7089" y="10566"/>
                  </a:cubicBezTo>
                  <a:cubicBezTo>
                    <a:pt x="7098" y="10563"/>
                    <a:pt x="7104" y="10557"/>
                    <a:pt x="7109" y="10549"/>
                  </a:cubicBezTo>
                  <a:cubicBezTo>
                    <a:pt x="7113" y="10541"/>
                    <a:pt x="7113" y="10532"/>
                    <a:pt x="7110" y="10524"/>
                  </a:cubicBezTo>
                  <a:cubicBezTo>
                    <a:pt x="7107" y="10516"/>
                    <a:pt x="7101" y="10509"/>
                    <a:pt x="7093" y="10505"/>
                  </a:cubicBezTo>
                  <a:cubicBezTo>
                    <a:pt x="7085" y="10501"/>
                    <a:pt x="7076" y="10501"/>
                    <a:pt x="7068" y="10504"/>
                  </a:cubicBezTo>
                  <a:close/>
                  <a:moveTo>
                    <a:pt x="7125" y="10387"/>
                  </a:moveTo>
                  <a:cubicBezTo>
                    <a:pt x="7117" y="10390"/>
                    <a:pt x="7111" y="10395"/>
                    <a:pt x="7106" y="10404"/>
                  </a:cubicBezTo>
                  <a:cubicBezTo>
                    <a:pt x="7103" y="10412"/>
                    <a:pt x="7102" y="10420"/>
                    <a:pt x="7105" y="10428"/>
                  </a:cubicBezTo>
                  <a:cubicBezTo>
                    <a:pt x="7108" y="10437"/>
                    <a:pt x="7113" y="10443"/>
                    <a:pt x="7121" y="10447"/>
                  </a:cubicBezTo>
                  <a:cubicBezTo>
                    <a:pt x="7130" y="10451"/>
                    <a:pt x="7138" y="10452"/>
                    <a:pt x="7147" y="10449"/>
                  </a:cubicBezTo>
                  <a:cubicBezTo>
                    <a:pt x="7156" y="10446"/>
                    <a:pt x="7162" y="10441"/>
                    <a:pt x="7166" y="10432"/>
                  </a:cubicBezTo>
                  <a:cubicBezTo>
                    <a:pt x="7170" y="10424"/>
                    <a:pt x="7171" y="10416"/>
                    <a:pt x="7167" y="10407"/>
                  </a:cubicBezTo>
                  <a:cubicBezTo>
                    <a:pt x="7164" y="10399"/>
                    <a:pt x="7158" y="10392"/>
                    <a:pt x="7150" y="10388"/>
                  </a:cubicBezTo>
                  <a:cubicBezTo>
                    <a:pt x="7142" y="10384"/>
                    <a:pt x="7134" y="10384"/>
                    <a:pt x="7125" y="10387"/>
                  </a:cubicBezTo>
                  <a:close/>
                  <a:moveTo>
                    <a:pt x="7799" y="10193"/>
                  </a:moveTo>
                  <a:lnTo>
                    <a:pt x="7408" y="10000"/>
                  </a:lnTo>
                  <a:lnTo>
                    <a:pt x="7386" y="10046"/>
                  </a:lnTo>
                  <a:lnTo>
                    <a:pt x="7599" y="10149"/>
                  </a:lnTo>
                  <a:cubicBezTo>
                    <a:pt x="7613" y="10156"/>
                    <a:pt x="7627" y="10163"/>
                    <a:pt x="7642" y="10169"/>
                  </a:cubicBezTo>
                  <a:cubicBezTo>
                    <a:pt x="7656" y="10176"/>
                    <a:pt x="7669" y="10181"/>
                    <a:pt x="7680" y="10186"/>
                  </a:cubicBezTo>
                  <a:cubicBezTo>
                    <a:pt x="7692" y="10191"/>
                    <a:pt x="7701" y="10195"/>
                    <a:pt x="7709" y="10198"/>
                  </a:cubicBezTo>
                  <a:cubicBezTo>
                    <a:pt x="7716" y="10201"/>
                    <a:pt x="7720" y="10203"/>
                    <a:pt x="7721" y="10203"/>
                  </a:cubicBezTo>
                  <a:cubicBezTo>
                    <a:pt x="7719" y="10203"/>
                    <a:pt x="7716" y="10202"/>
                    <a:pt x="7709" y="10202"/>
                  </a:cubicBezTo>
                  <a:cubicBezTo>
                    <a:pt x="7703" y="10201"/>
                    <a:pt x="7696" y="10201"/>
                    <a:pt x="7686" y="10200"/>
                  </a:cubicBezTo>
                  <a:cubicBezTo>
                    <a:pt x="7677" y="10200"/>
                    <a:pt x="7667" y="10199"/>
                    <a:pt x="7655" y="10199"/>
                  </a:cubicBezTo>
                  <a:cubicBezTo>
                    <a:pt x="7644" y="10198"/>
                    <a:pt x="7632" y="10198"/>
                    <a:pt x="7621" y="10199"/>
                  </a:cubicBezTo>
                  <a:lnTo>
                    <a:pt x="7307" y="10206"/>
                  </a:lnTo>
                  <a:lnTo>
                    <a:pt x="7280" y="10260"/>
                  </a:lnTo>
                  <a:lnTo>
                    <a:pt x="7671" y="10452"/>
                  </a:lnTo>
                  <a:lnTo>
                    <a:pt x="7695" y="10404"/>
                  </a:lnTo>
                  <a:lnTo>
                    <a:pt x="7467" y="10295"/>
                  </a:lnTo>
                  <a:cubicBezTo>
                    <a:pt x="7456" y="10289"/>
                    <a:pt x="7444" y="10284"/>
                    <a:pt x="7433" y="10279"/>
                  </a:cubicBezTo>
                  <a:cubicBezTo>
                    <a:pt x="7421" y="10274"/>
                    <a:pt x="7410" y="10269"/>
                    <a:pt x="7400" y="10265"/>
                  </a:cubicBezTo>
                  <a:cubicBezTo>
                    <a:pt x="7390" y="10261"/>
                    <a:pt x="7382" y="10257"/>
                    <a:pt x="7374" y="10254"/>
                  </a:cubicBezTo>
                  <a:cubicBezTo>
                    <a:pt x="7367" y="10251"/>
                    <a:pt x="7362" y="10249"/>
                    <a:pt x="7359" y="10248"/>
                  </a:cubicBezTo>
                  <a:cubicBezTo>
                    <a:pt x="7363" y="10248"/>
                    <a:pt x="7368" y="10249"/>
                    <a:pt x="7376" y="10249"/>
                  </a:cubicBezTo>
                  <a:cubicBezTo>
                    <a:pt x="7383" y="10249"/>
                    <a:pt x="7392" y="10249"/>
                    <a:pt x="7402" y="10249"/>
                  </a:cubicBezTo>
                  <a:cubicBezTo>
                    <a:pt x="7412" y="10250"/>
                    <a:pt x="7423" y="10250"/>
                    <a:pt x="7436" y="10250"/>
                  </a:cubicBezTo>
                  <a:cubicBezTo>
                    <a:pt x="7448" y="10250"/>
                    <a:pt x="7461" y="10250"/>
                    <a:pt x="7474" y="10249"/>
                  </a:cubicBezTo>
                  <a:lnTo>
                    <a:pt x="7775" y="10242"/>
                  </a:lnTo>
                  <a:lnTo>
                    <a:pt x="7799" y="10193"/>
                  </a:lnTo>
                  <a:close/>
                  <a:moveTo>
                    <a:pt x="7823" y="9772"/>
                  </a:moveTo>
                  <a:cubicBezTo>
                    <a:pt x="7809" y="9770"/>
                    <a:pt x="7795" y="9771"/>
                    <a:pt x="7782" y="9775"/>
                  </a:cubicBezTo>
                  <a:cubicBezTo>
                    <a:pt x="7769" y="9778"/>
                    <a:pt x="7757" y="9784"/>
                    <a:pt x="7746" y="9791"/>
                  </a:cubicBezTo>
                  <a:cubicBezTo>
                    <a:pt x="7735" y="9798"/>
                    <a:pt x="7723" y="9809"/>
                    <a:pt x="7709" y="9824"/>
                  </a:cubicBezTo>
                  <a:lnTo>
                    <a:pt x="7672" y="9862"/>
                  </a:lnTo>
                  <a:cubicBezTo>
                    <a:pt x="7653" y="9882"/>
                    <a:pt x="7637" y="9894"/>
                    <a:pt x="7622" y="9900"/>
                  </a:cubicBezTo>
                  <a:cubicBezTo>
                    <a:pt x="7608" y="9905"/>
                    <a:pt x="7592" y="9904"/>
                    <a:pt x="7576" y="9896"/>
                  </a:cubicBezTo>
                  <a:cubicBezTo>
                    <a:pt x="7556" y="9886"/>
                    <a:pt x="7544" y="9871"/>
                    <a:pt x="7539" y="9852"/>
                  </a:cubicBezTo>
                  <a:cubicBezTo>
                    <a:pt x="7535" y="9833"/>
                    <a:pt x="7538" y="9811"/>
                    <a:pt x="7550" y="9786"/>
                  </a:cubicBezTo>
                  <a:cubicBezTo>
                    <a:pt x="7555" y="9778"/>
                    <a:pt x="7559" y="9770"/>
                    <a:pt x="7564" y="9763"/>
                  </a:cubicBezTo>
                  <a:cubicBezTo>
                    <a:pt x="7569" y="9756"/>
                    <a:pt x="7574" y="9750"/>
                    <a:pt x="7580" y="9744"/>
                  </a:cubicBezTo>
                  <a:cubicBezTo>
                    <a:pt x="7587" y="9738"/>
                    <a:pt x="7594" y="9732"/>
                    <a:pt x="7602" y="9726"/>
                  </a:cubicBezTo>
                  <a:cubicBezTo>
                    <a:pt x="7610" y="9720"/>
                    <a:pt x="7620" y="9714"/>
                    <a:pt x="7630" y="9707"/>
                  </a:cubicBezTo>
                  <a:lnTo>
                    <a:pt x="7607" y="9670"/>
                  </a:lnTo>
                  <a:cubicBezTo>
                    <a:pt x="7563" y="9695"/>
                    <a:pt x="7532" y="9728"/>
                    <a:pt x="7511" y="9770"/>
                  </a:cubicBezTo>
                  <a:cubicBezTo>
                    <a:pt x="7502" y="9789"/>
                    <a:pt x="7496" y="9807"/>
                    <a:pt x="7494" y="9826"/>
                  </a:cubicBezTo>
                  <a:cubicBezTo>
                    <a:pt x="7492" y="9844"/>
                    <a:pt x="7493" y="9861"/>
                    <a:pt x="7497" y="9877"/>
                  </a:cubicBezTo>
                  <a:cubicBezTo>
                    <a:pt x="7502" y="9893"/>
                    <a:pt x="7509" y="9907"/>
                    <a:pt x="7520" y="9920"/>
                  </a:cubicBezTo>
                  <a:cubicBezTo>
                    <a:pt x="7531" y="9933"/>
                    <a:pt x="7544" y="9943"/>
                    <a:pt x="7561" y="9951"/>
                  </a:cubicBezTo>
                  <a:cubicBezTo>
                    <a:pt x="7586" y="9964"/>
                    <a:pt x="7612" y="9966"/>
                    <a:pt x="7637" y="9958"/>
                  </a:cubicBezTo>
                  <a:cubicBezTo>
                    <a:pt x="7649" y="9955"/>
                    <a:pt x="7660" y="9949"/>
                    <a:pt x="7670" y="9941"/>
                  </a:cubicBezTo>
                  <a:cubicBezTo>
                    <a:pt x="7680" y="9933"/>
                    <a:pt x="7692" y="9921"/>
                    <a:pt x="7706" y="9906"/>
                  </a:cubicBezTo>
                  <a:lnTo>
                    <a:pt x="7737" y="9872"/>
                  </a:lnTo>
                  <a:cubicBezTo>
                    <a:pt x="7774" y="9833"/>
                    <a:pt x="7810" y="9821"/>
                    <a:pt x="7845" y="9838"/>
                  </a:cubicBezTo>
                  <a:cubicBezTo>
                    <a:pt x="7868" y="9850"/>
                    <a:pt x="7882" y="9868"/>
                    <a:pt x="7887" y="9894"/>
                  </a:cubicBezTo>
                  <a:cubicBezTo>
                    <a:pt x="7889" y="9905"/>
                    <a:pt x="7889" y="9916"/>
                    <a:pt x="7887" y="9926"/>
                  </a:cubicBezTo>
                  <a:cubicBezTo>
                    <a:pt x="7885" y="9937"/>
                    <a:pt x="7881" y="9949"/>
                    <a:pt x="7873" y="9964"/>
                  </a:cubicBezTo>
                  <a:cubicBezTo>
                    <a:pt x="7864" y="9984"/>
                    <a:pt x="7852" y="10001"/>
                    <a:pt x="7838" y="10015"/>
                  </a:cubicBezTo>
                  <a:cubicBezTo>
                    <a:pt x="7825" y="10029"/>
                    <a:pt x="7808" y="10042"/>
                    <a:pt x="7788" y="10052"/>
                  </a:cubicBezTo>
                  <a:lnTo>
                    <a:pt x="7815" y="10091"/>
                  </a:lnTo>
                  <a:cubicBezTo>
                    <a:pt x="7836" y="10077"/>
                    <a:pt x="7855" y="10062"/>
                    <a:pt x="7871" y="10045"/>
                  </a:cubicBezTo>
                  <a:cubicBezTo>
                    <a:pt x="7886" y="10027"/>
                    <a:pt x="7900" y="10006"/>
                    <a:pt x="7912" y="9983"/>
                  </a:cubicBezTo>
                  <a:cubicBezTo>
                    <a:pt x="7921" y="9965"/>
                    <a:pt x="7926" y="9948"/>
                    <a:pt x="7929" y="9932"/>
                  </a:cubicBezTo>
                  <a:cubicBezTo>
                    <a:pt x="7932" y="9917"/>
                    <a:pt x="7933" y="9900"/>
                    <a:pt x="7931" y="9883"/>
                  </a:cubicBezTo>
                  <a:cubicBezTo>
                    <a:pt x="7928" y="9861"/>
                    <a:pt x="7921" y="9840"/>
                    <a:pt x="7909" y="9823"/>
                  </a:cubicBezTo>
                  <a:cubicBezTo>
                    <a:pt x="7897" y="9805"/>
                    <a:pt x="7882" y="9792"/>
                    <a:pt x="7863" y="9783"/>
                  </a:cubicBezTo>
                  <a:cubicBezTo>
                    <a:pt x="7851" y="9777"/>
                    <a:pt x="7838" y="9773"/>
                    <a:pt x="7823" y="9772"/>
                  </a:cubicBezTo>
                  <a:close/>
                  <a:moveTo>
                    <a:pt x="7741" y="9325"/>
                  </a:moveTo>
                  <a:lnTo>
                    <a:pt x="7613" y="9584"/>
                  </a:lnTo>
                  <a:lnTo>
                    <a:pt x="7653" y="9603"/>
                  </a:lnTo>
                  <a:lnTo>
                    <a:pt x="7704" y="9498"/>
                  </a:lnTo>
                  <a:lnTo>
                    <a:pt x="8056" y="9671"/>
                  </a:lnTo>
                  <a:lnTo>
                    <a:pt x="8078" y="9626"/>
                  </a:lnTo>
                  <a:lnTo>
                    <a:pt x="7726" y="9453"/>
                  </a:lnTo>
                  <a:lnTo>
                    <a:pt x="7779" y="9347"/>
                  </a:lnTo>
                  <a:lnTo>
                    <a:pt x="7741" y="9325"/>
                  </a:lnTo>
                  <a:close/>
                  <a:moveTo>
                    <a:pt x="8272" y="9231"/>
                  </a:moveTo>
                  <a:lnTo>
                    <a:pt x="8232" y="9211"/>
                  </a:lnTo>
                  <a:lnTo>
                    <a:pt x="8147" y="9383"/>
                  </a:lnTo>
                  <a:lnTo>
                    <a:pt x="8004" y="9313"/>
                  </a:lnTo>
                  <a:lnTo>
                    <a:pt x="8070" y="9179"/>
                  </a:lnTo>
                  <a:lnTo>
                    <a:pt x="8030" y="9159"/>
                  </a:lnTo>
                  <a:lnTo>
                    <a:pt x="7964" y="9293"/>
                  </a:lnTo>
                  <a:lnTo>
                    <a:pt x="7836" y="9230"/>
                  </a:lnTo>
                  <a:lnTo>
                    <a:pt x="7914" y="9069"/>
                  </a:lnTo>
                  <a:lnTo>
                    <a:pt x="7879" y="9044"/>
                  </a:lnTo>
                  <a:lnTo>
                    <a:pt x="7774" y="9258"/>
                  </a:lnTo>
                  <a:lnTo>
                    <a:pt x="8164" y="9450"/>
                  </a:lnTo>
                  <a:lnTo>
                    <a:pt x="8272" y="9231"/>
                  </a:lnTo>
                  <a:close/>
                  <a:moveTo>
                    <a:pt x="8435" y="8900"/>
                  </a:moveTo>
                  <a:lnTo>
                    <a:pt x="8399" y="8904"/>
                  </a:lnTo>
                  <a:cubicBezTo>
                    <a:pt x="8382" y="8907"/>
                    <a:pt x="8365" y="8909"/>
                    <a:pt x="8346" y="8912"/>
                  </a:cubicBezTo>
                  <a:cubicBezTo>
                    <a:pt x="8327" y="8914"/>
                    <a:pt x="8310" y="8917"/>
                    <a:pt x="8293" y="8919"/>
                  </a:cubicBezTo>
                  <a:cubicBezTo>
                    <a:pt x="8277" y="8921"/>
                    <a:pt x="8265" y="8923"/>
                    <a:pt x="8258" y="8924"/>
                  </a:cubicBezTo>
                  <a:cubicBezTo>
                    <a:pt x="8248" y="8926"/>
                    <a:pt x="8238" y="8929"/>
                    <a:pt x="8226" y="8932"/>
                  </a:cubicBezTo>
                  <a:cubicBezTo>
                    <a:pt x="8214" y="8935"/>
                    <a:pt x="8204" y="8938"/>
                    <a:pt x="8195" y="8942"/>
                  </a:cubicBezTo>
                  <a:lnTo>
                    <a:pt x="8198" y="8936"/>
                  </a:lnTo>
                  <a:cubicBezTo>
                    <a:pt x="8206" y="8921"/>
                    <a:pt x="8210" y="8905"/>
                    <a:pt x="8211" y="8890"/>
                  </a:cubicBezTo>
                  <a:cubicBezTo>
                    <a:pt x="8212" y="8875"/>
                    <a:pt x="8210" y="8860"/>
                    <a:pt x="8206" y="8847"/>
                  </a:cubicBezTo>
                  <a:cubicBezTo>
                    <a:pt x="8201" y="8833"/>
                    <a:pt x="8193" y="8821"/>
                    <a:pt x="8182" y="8809"/>
                  </a:cubicBezTo>
                  <a:cubicBezTo>
                    <a:pt x="8171" y="8798"/>
                    <a:pt x="8158" y="8788"/>
                    <a:pt x="8142" y="8780"/>
                  </a:cubicBezTo>
                  <a:cubicBezTo>
                    <a:pt x="8132" y="8775"/>
                    <a:pt x="8122" y="8772"/>
                    <a:pt x="8112" y="8770"/>
                  </a:cubicBezTo>
                  <a:cubicBezTo>
                    <a:pt x="8102" y="8768"/>
                    <a:pt x="8093" y="8767"/>
                    <a:pt x="8084" y="8768"/>
                  </a:cubicBezTo>
                  <a:cubicBezTo>
                    <a:pt x="8076" y="8768"/>
                    <a:pt x="8068" y="8769"/>
                    <a:pt x="8060" y="8771"/>
                  </a:cubicBezTo>
                  <a:cubicBezTo>
                    <a:pt x="8053" y="8773"/>
                    <a:pt x="8046" y="8776"/>
                    <a:pt x="8041" y="8778"/>
                  </a:cubicBezTo>
                  <a:cubicBezTo>
                    <a:pt x="8035" y="8781"/>
                    <a:pt x="8029" y="8785"/>
                    <a:pt x="8023" y="8789"/>
                  </a:cubicBezTo>
                  <a:cubicBezTo>
                    <a:pt x="8017" y="8793"/>
                    <a:pt x="8011" y="8799"/>
                    <a:pt x="8005" y="8806"/>
                  </a:cubicBezTo>
                  <a:cubicBezTo>
                    <a:pt x="7999" y="8812"/>
                    <a:pt x="7992" y="8820"/>
                    <a:pt x="7986" y="8830"/>
                  </a:cubicBezTo>
                  <a:cubicBezTo>
                    <a:pt x="7980" y="8840"/>
                    <a:pt x="7974" y="8851"/>
                    <a:pt x="7967" y="8865"/>
                  </a:cubicBezTo>
                  <a:lnTo>
                    <a:pt x="7922" y="8956"/>
                  </a:lnTo>
                  <a:lnTo>
                    <a:pt x="8313" y="9148"/>
                  </a:lnTo>
                  <a:lnTo>
                    <a:pt x="8336" y="9103"/>
                  </a:lnTo>
                  <a:lnTo>
                    <a:pt x="8159" y="9016"/>
                  </a:lnTo>
                  <a:cubicBezTo>
                    <a:pt x="8164" y="9006"/>
                    <a:pt x="8170" y="8999"/>
                    <a:pt x="8176" y="8994"/>
                  </a:cubicBezTo>
                  <a:cubicBezTo>
                    <a:pt x="8182" y="8990"/>
                    <a:pt x="8192" y="8986"/>
                    <a:pt x="8206" y="8984"/>
                  </a:cubicBezTo>
                  <a:cubicBezTo>
                    <a:pt x="8229" y="8979"/>
                    <a:pt x="8251" y="8975"/>
                    <a:pt x="8272" y="8971"/>
                  </a:cubicBezTo>
                  <a:cubicBezTo>
                    <a:pt x="8292" y="8968"/>
                    <a:pt x="8312" y="8965"/>
                    <a:pt x="8329" y="8963"/>
                  </a:cubicBezTo>
                  <a:cubicBezTo>
                    <a:pt x="8346" y="8961"/>
                    <a:pt x="8361" y="8960"/>
                    <a:pt x="8375" y="8959"/>
                  </a:cubicBezTo>
                  <a:cubicBezTo>
                    <a:pt x="8388" y="8958"/>
                    <a:pt x="8399" y="8958"/>
                    <a:pt x="8406" y="8958"/>
                  </a:cubicBezTo>
                  <a:lnTo>
                    <a:pt x="8435" y="8900"/>
                  </a:lnTo>
                  <a:close/>
                  <a:moveTo>
                    <a:pt x="8149" y="8851"/>
                  </a:moveTo>
                  <a:cubicBezTo>
                    <a:pt x="8157" y="8859"/>
                    <a:pt x="8163" y="8868"/>
                    <a:pt x="8166" y="8878"/>
                  </a:cubicBezTo>
                  <a:cubicBezTo>
                    <a:pt x="8169" y="8889"/>
                    <a:pt x="8170" y="8900"/>
                    <a:pt x="8167" y="8913"/>
                  </a:cubicBezTo>
                  <a:cubicBezTo>
                    <a:pt x="8165" y="8926"/>
                    <a:pt x="8160" y="8941"/>
                    <a:pt x="8151" y="8958"/>
                  </a:cubicBezTo>
                  <a:lnTo>
                    <a:pt x="8130" y="9001"/>
                  </a:lnTo>
                  <a:lnTo>
                    <a:pt x="7984" y="8930"/>
                  </a:lnTo>
                  <a:lnTo>
                    <a:pt x="8007" y="8883"/>
                  </a:lnTo>
                  <a:cubicBezTo>
                    <a:pt x="8012" y="8872"/>
                    <a:pt x="8017" y="8863"/>
                    <a:pt x="8023" y="8856"/>
                  </a:cubicBezTo>
                  <a:cubicBezTo>
                    <a:pt x="8028" y="8849"/>
                    <a:pt x="8033" y="8843"/>
                    <a:pt x="8039" y="8838"/>
                  </a:cubicBezTo>
                  <a:cubicBezTo>
                    <a:pt x="8049" y="8829"/>
                    <a:pt x="8061" y="8824"/>
                    <a:pt x="8076" y="8822"/>
                  </a:cubicBezTo>
                  <a:cubicBezTo>
                    <a:pt x="8090" y="8820"/>
                    <a:pt x="8104" y="8822"/>
                    <a:pt x="8117" y="8829"/>
                  </a:cubicBezTo>
                  <a:cubicBezTo>
                    <a:pt x="8130" y="8835"/>
                    <a:pt x="8141" y="8842"/>
                    <a:pt x="8149" y="8851"/>
                  </a:cubicBezTo>
                  <a:close/>
                  <a:moveTo>
                    <a:pt x="8647" y="8688"/>
                  </a:moveTo>
                  <a:lnTo>
                    <a:pt x="8098" y="8418"/>
                  </a:lnTo>
                  <a:lnTo>
                    <a:pt x="8080" y="8456"/>
                  </a:lnTo>
                  <a:lnTo>
                    <a:pt x="8629" y="8726"/>
                  </a:lnTo>
                  <a:lnTo>
                    <a:pt x="8647" y="8688"/>
                  </a:lnTo>
                  <a:close/>
                  <a:moveTo>
                    <a:pt x="8422" y="7940"/>
                  </a:moveTo>
                  <a:lnTo>
                    <a:pt x="8399" y="7987"/>
                  </a:lnTo>
                  <a:lnTo>
                    <a:pt x="8671" y="8121"/>
                  </a:lnTo>
                  <a:cubicBezTo>
                    <a:pt x="8685" y="8127"/>
                    <a:pt x="8696" y="8134"/>
                    <a:pt x="8704" y="8140"/>
                  </a:cubicBezTo>
                  <a:cubicBezTo>
                    <a:pt x="8713" y="8146"/>
                    <a:pt x="8720" y="8155"/>
                    <a:pt x="8725" y="8165"/>
                  </a:cubicBezTo>
                  <a:cubicBezTo>
                    <a:pt x="8730" y="8175"/>
                    <a:pt x="8732" y="8187"/>
                    <a:pt x="8730" y="8201"/>
                  </a:cubicBezTo>
                  <a:cubicBezTo>
                    <a:pt x="8729" y="8215"/>
                    <a:pt x="8724" y="8230"/>
                    <a:pt x="8716" y="8246"/>
                  </a:cubicBezTo>
                  <a:cubicBezTo>
                    <a:pt x="8710" y="8259"/>
                    <a:pt x="8703" y="8268"/>
                    <a:pt x="8697" y="8276"/>
                  </a:cubicBezTo>
                  <a:cubicBezTo>
                    <a:pt x="8690" y="8284"/>
                    <a:pt x="8684" y="8290"/>
                    <a:pt x="8677" y="8294"/>
                  </a:cubicBezTo>
                  <a:cubicBezTo>
                    <a:pt x="8670" y="8298"/>
                    <a:pt x="8663" y="8301"/>
                    <a:pt x="8657" y="8302"/>
                  </a:cubicBezTo>
                  <a:cubicBezTo>
                    <a:pt x="8651" y="8304"/>
                    <a:pt x="8645" y="8304"/>
                    <a:pt x="8640" y="8304"/>
                  </a:cubicBezTo>
                  <a:cubicBezTo>
                    <a:pt x="8633" y="8304"/>
                    <a:pt x="8623" y="8301"/>
                    <a:pt x="8612" y="8297"/>
                  </a:cubicBezTo>
                  <a:cubicBezTo>
                    <a:pt x="8601" y="8293"/>
                    <a:pt x="8590" y="8288"/>
                    <a:pt x="8580" y="8283"/>
                  </a:cubicBezTo>
                  <a:lnTo>
                    <a:pt x="8317" y="8154"/>
                  </a:lnTo>
                  <a:lnTo>
                    <a:pt x="8294" y="8200"/>
                  </a:lnTo>
                  <a:lnTo>
                    <a:pt x="8575" y="8338"/>
                  </a:lnTo>
                  <a:cubicBezTo>
                    <a:pt x="8583" y="8342"/>
                    <a:pt x="8594" y="8346"/>
                    <a:pt x="8605" y="8351"/>
                  </a:cubicBezTo>
                  <a:cubicBezTo>
                    <a:pt x="8617" y="8355"/>
                    <a:pt x="8629" y="8357"/>
                    <a:pt x="8641" y="8356"/>
                  </a:cubicBezTo>
                  <a:cubicBezTo>
                    <a:pt x="8666" y="8355"/>
                    <a:pt x="8687" y="8348"/>
                    <a:pt x="8705" y="8334"/>
                  </a:cubicBezTo>
                  <a:cubicBezTo>
                    <a:pt x="8723" y="8321"/>
                    <a:pt x="8740" y="8299"/>
                    <a:pt x="8755" y="8268"/>
                  </a:cubicBezTo>
                  <a:cubicBezTo>
                    <a:pt x="8766" y="8244"/>
                    <a:pt x="8774" y="8223"/>
                    <a:pt x="8777" y="8205"/>
                  </a:cubicBezTo>
                  <a:cubicBezTo>
                    <a:pt x="8780" y="8186"/>
                    <a:pt x="8779" y="8168"/>
                    <a:pt x="8775" y="8151"/>
                  </a:cubicBezTo>
                  <a:cubicBezTo>
                    <a:pt x="8771" y="8134"/>
                    <a:pt x="8763" y="8121"/>
                    <a:pt x="8752" y="8110"/>
                  </a:cubicBezTo>
                  <a:cubicBezTo>
                    <a:pt x="8741" y="8100"/>
                    <a:pt x="8723" y="8089"/>
                    <a:pt x="8700" y="8077"/>
                  </a:cubicBezTo>
                  <a:lnTo>
                    <a:pt x="8422" y="7940"/>
                  </a:lnTo>
                  <a:close/>
                  <a:moveTo>
                    <a:pt x="8996" y="7760"/>
                  </a:moveTo>
                  <a:lnTo>
                    <a:pt x="8605" y="7568"/>
                  </a:lnTo>
                  <a:lnTo>
                    <a:pt x="8582" y="7614"/>
                  </a:lnTo>
                  <a:lnTo>
                    <a:pt x="8796" y="7717"/>
                  </a:lnTo>
                  <a:cubicBezTo>
                    <a:pt x="8810" y="7724"/>
                    <a:pt x="8824" y="7731"/>
                    <a:pt x="8838" y="7737"/>
                  </a:cubicBezTo>
                  <a:cubicBezTo>
                    <a:pt x="8853" y="7743"/>
                    <a:pt x="8866" y="7749"/>
                    <a:pt x="8877" y="7754"/>
                  </a:cubicBezTo>
                  <a:cubicBezTo>
                    <a:pt x="8889" y="7759"/>
                    <a:pt x="8898" y="7763"/>
                    <a:pt x="8906" y="7766"/>
                  </a:cubicBezTo>
                  <a:cubicBezTo>
                    <a:pt x="8913" y="7769"/>
                    <a:pt x="8917" y="7770"/>
                    <a:pt x="8917" y="7770"/>
                  </a:cubicBezTo>
                  <a:cubicBezTo>
                    <a:pt x="8916" y="7770"/>
                    <a:pt x="8912" y="7770"/>
                    <a:pt x="8906" y="7769"/>
                  </a:cubicBezTo>
                  <a:cubicBezTo>
                    <a:pt x="8900" y="7769"/>
                    <a:pt x="8892" y="7769"/>
                    <a:pt x="8883" y="7768"/>
                  </a:cubicBezTo>
                  <a:cubicBezTo>
                    <a:pt x="8874" y="7768"/>
                    <a:pt x="8864" y="7767"/>
                    <a:pt x="8852" y="7767"/>
                  </a:cubicBezTo>
                  <a:cubicBezTo>
                    <a:pt x="8841" y="7766"/>
                    <a:pt x="8829" y="7766"/>
                    <a:pt x="8817" y="7766"/>
                  </a:cubicBezTo>
                  <a:lnTo>
                    <a:pt x="8504" y="7774"/>
                  </a:lnTo>
                  <a:lnTo>
                    <a:pt x="8477" y="7828"/>
                  </a:lnTo>
                  <a:lnTo>
                    <a:pt x="8868" y="8020"/>
                  </a:lnTo>
                  <a:lnTo>
                    <a:pt x="8892" y="7972"/>
                  </a:lnTo>
                  <a:lnTo>
                    <a:pt x="8664" y="7862"/>
                  </a:lnTo>
                  <a:cubicBezTo>
                    <a:pt x="8653" y="7857"/>
                    <a:pt x="8641" y="7851"/>
                    <a:pt x="8630" y="7846"/>
                  </a:cubicBezTo>
                  <a:cubicBezTo>
                    <a:pt x="8618" y="7841"/>
                    <a:pt x="8607" y="7837"/>
                    <a:pt x="8597" y="7833"/>
                  </a:cubicBezTo>
                  <a:cubicBezTo>
                    <a:pt x="8587" y="7828"/>
                    <a:pt x="8578" y="7825"/>
                    <a:pt x="8571" y="7821"/>
                  </a:cubicBezTo>
                  <a:cubicBezTo>
                    <a:pt x="8564" y="7818"/>
                    <a:pt x="8559" y="7816"/>
                    <a:pt x="8556" y="7815"/>
                  </a:cubicBezTo>
                  <a:cubicBezTo>
                    <a:pt x="8560" y="7816"/>
                    <a:pt x="8565" y="7816"/>
                    <a:pt x="8573" y="7817"/>
                  </a:cubicBezTo>
                  <a:cubicBezTo>
                    <a:pt x="8580" y="7817"/>
                    <a:pt x="8589" y="7817"/>
                    <a:pt x="8599" y="7817"/>
                  </a:cubicBezTo>
                  <a:cubicBezTo>
                    <a:pt x="8609" y="7817"/>
                    <a:pt x="8620" y="7817"/>
                    <a:pt x="8632" y="7817"/>
                  </a:cubicBezTo>
                  <a:cubicBezTo>
                    <a:pt x="8645" y="7817"/>
                    <a:pt x="8657" y="7817"/>
                    <a:pt x="8671" y="7817"/>
                  </a:cubicBezTo>
                  <a:lnTo>
                    <a:pt x="8972" y="7809"/>
                  </a:lnTo>
                  <a:lnTo>
                    <a:pt x="8996" y="7760"/>
                  </a:lnTo>
                  <a:close/>
                  <a:moveTo>
                    <a:pt x="4776" y="18063"/>
                  </a:moveTo>
                  <a:lnTo>
                    <a:pt x="4739" y="18068"/>
                  </a:lnTo>
                  <a:cubicBezTo>
                    <a:pt x="4723" y="18070"/>
                    <a:pt x="4705" y="18073"/>
                    <a:pt x="4686" y="18075"/>
                  </a:cubicBezTo>
                  <a:cubicBezTo>
                    <a:pt x="4668" y="18078"/>
                    <a:pt x="4650" y="18080"/>
                    <a:pt x="4633" y="18082"/>
                  </a:cubicBezTo>
                  <a:cubicBezTo>
                    <a:pt x="4617" y="18085"/>
                    <a:pt x="4605" y="18087"/>
                    <a:pt x="4599" y="18088"/>
                  </a:cubicBezTo>
                  <a:cubicBezTo>
                    <a:pt x="4589" y="18090"/>
                    <a:pt x="4578" y="18092"/>
                    <a:pt x="4566" y="18095"/>
                  </a:cubicBezTo>
                  <a:cubicBezTo>
                    <a:pt x="4554" y="18098"/>
                    <a:pt x="4544" y="18102"/>
                    <a:pt x="4535" y="18106"/>
                  </a:cubicBezTo>
                  <a:lnTo>
                    <a:pt x="4538" y="18100"/>
                  </a:lnTo>
                  <a:cubicBezTo>
                    <a:pt x="4546" y="18084"/>
                    <a:pt x="4550" y="18069"/>
                    <a:pt x="4551" y="18054"/>
                  </a:cubicBezTo>
                  <a:cubicBezTo>
                    <a:pt x="4552" y="18038"/>
                    <a:pt x="4551" y="18024"/>
                    <a:pt x="4546" y="18010"/>
                  </a:cubicBezTo>
                  <a:cubicBezTo>
                    <a:pt x="4541" y="17997"/>
                    <a:pt x="4533" y="17984"/>
                    <a:pt x="4522" y="17972"/>
                  </a:cubicBezTo>
                  <a:cubicBezTo>
                    <a:pt x="4511" y="17961"/>
                    <a:pt x="4498" y="17951"/>
                    <a:pt x="4482" y="17943"/>
                  </a:cubicBezTo>
                  <a:cubicBezTo>
                    <a:pt x="4472" y="17938"/>
                    <a:pt x="4462" y="17935"/>
                    <a:pt x="4452" y="17933"/>
                  </a:cubicBezTo>
                  <a:cubicBezTo>
                    <a:pt x="4442" y="17932"/>
                    <a:pt x="4433" y="17931"/>
                    <a:pt x="4424" y="17931"/>
                  </a:cubicBezTo>
                  <a:cubicBezTo>
                    <a:pt x="4416" y="17931"/>
                    <a:pt x="4408" y="17932"/>
                    <a:pt x="4400" y="17935"/>
                  </a:cubicBezTo>
                  <a:cubicBezTo>
                    <a:pt x="4393" y="17937"/>
                    <a:pt x="4387" y="17939"/>
                    <a:pt x="4381" y="17942"/>
                  </a:cubicBezTo>
                  <a:cubicBezTo>
                    <a:pt x="4375" y="17945"/>
                    <a:pt x="4369" y="17948"/>
                    <a:pt x="4363" y="17952"/>
                  </a:cubicBezTo>
                  <a:cubicBezTo>
                    <a:pt x="4357" y="17957"/>
                    <a:pt x="4351" y="17962"/>
                    <a:pt x="4345" y="17969"/>
                  </a:cubicBezTo>
                  <a:cubicBezTo>
                    <a:pt x="4339" y="17976"/>
                    <a:pt x="4333" y="17984"/>
                    <a:pt x="4326" y="17994"/>
                  </a:cubicBezTo>
                  <a:cubicBezTo>
                    <a:pt x="4320" y="18003"/>
                    <a:pt x="4314" y="18015"/>
                    <a:pt x="4307" y="18028"/>
                  </a:cubicBezTo>
                  <a:lnTo>
                    <a:pt x="4263" y="18119"/>
                  </a:lnTo>
                  <a:lnTo>
                    <a:pt x="4536" y="18254"/>
                  </a:lnTo>
                  <a:lnTo>
                    <a:pt x="4651" y="18254"/>
                  </a:lnTo>
                  <a:lnTo>
                    <a:pt x="4499" y="18179"/>
                  </a:lnTo>
                  <a:cubicBezTo>
                    <a:pt x="4504" y="18169"/>
                    <a:pt x="4510" y="18162"/>
                    <a:pt x="4516" y="18158"/>
                  </a:cubicBezTo>
                  <a:cubicBezTo>
                    <a:pt x="4523" y="18153"/>
                    <a:pt x="4532" y="18150"/>
                    <a:pt x="4546" y="18147"/>
                  </a:cubicBezTo>
                  <a:cubicBezTo>
                    <a:pt x="4569" y="18142"/>
                    <a:pt x="4591" y="18138"/>
                    <a:pt x="4612" y="18135"/>
                  </a:cubicBezTo>
                  <a:cubicBezTo>
                    <a:pt x="4633" y="18131"/>
                    <a:pt x="4652" y="18129"/>
                    <a:pt x="4669" y="18126"/>
                  </a:cubicBezTo>
                  <a:cubicBezTo>
                    <a:pt x="4686" y="18124"/>
                    <a:pt x="4702" y="18123"/>
                    <a:pt x="4715" y="18122"/>
                  </a:cubicBezTo>
                  <a:cubicBezTo>
                    <a:pt x="4728" y="18122"/>
                    <a:pt x="4739" y="18122"/>
                    <a:pt x="4747" y="18122"/>
                  </a:cubicBezTo>
                  <a:lnTo>
                    <a:pt x="4776" y="18063"/>
                  </a:lnTo>
                  <a:close/>
                  <a:moveTo>
                    <a:pt x="9002" y="9474"/>
                  </a:moveTo>
                  <a:lnTo>
                    <a:pt x="9002" y="9372"/>
                  </a:lnTo>
                  <a:lnTo>
                    <a:pt x="8955" y="9467"/>
                  </a:lnTo>
                  <a:lnTo>
                    <a:pt x="8812" y="9397"/>
                  </a:lnTo>
                  <a:lnTo>
                    <a:pt x="8878" y="9263"/>
                  </a:lnTo>
                  <a:lnTo>
                    <a:pt x="8837" y="9243"/>
                  </a:lnTo>
                  <a:lnTo>
                    <a:pt x="8772" y="9377"/>
                  </a:lnTo>
                  <a:lnTo>
                    <a:pt x="8643" y="9314"/>
                  </a:lnTo>
                  <a:lnTo>
                    <a:pt x="8722" y="9154"/>
                  </a:lnTo>
                  <a:lnTo>
                    <a:pt x="8687" y="9129"/>
                  </a:lnTo>
                  <a:lnTo>
                    <a:pt x="8581" y="9342"/>
                  </a:lnTo>
                  <a:lnTo>
                    <a:pt x="8972" y="9535"/>
                  </a:lnTo>
                  <a:lnTo>
                    <a:pt x="9002" y="9474"/>
                  </a:lnTo>
                  <a:close/>
                  <a:moveTo>
                    <a:pt x="9002" y="8988"/>
                  </a:moveTo>
                  <a:lnTo>
                    <a:pt x="9002" y="8936"/>
                  </a:lnTo>
                  <a:lnTo>
                    <a:pt x="8805" y="8888"/>
                  </a:lnTo>
                  <a:lnTo>
                    <a:pt x="8780" y="8938"/>
                  </a:lnTo>
                  <a:lnTo>
                    <a:pt x="9002" y="8988"/>
                  </a:lnTo>
                  <a:close/>
                  <a:moveTo>
                    <a:pt x="9002" y="8843"/>
                  </a:moveTo>
                  <a:lnTo>
                    <a:pt x="9002" y="8784"/>
                  </a:lnTo>
                  <a:cubicBezTo>
                    <a:pt x="8996" y="8780"/>
                    <a:pt x="8990" y="8776"/>
                    <a:pt x="8985" y="8772"/>
                  </a:cubicBezTo>
                  <a:cubicBezTo>
                    <a:pt x="8976" y="8765"/>
                    <a:pt x="8969" y="8760"/>
                    <a:pt x="8963" y="8756"/>
                  </a:cubicBezTo>
                  <a:cubicBezTo>
                    <a:pt x="8957" y="8752"/>
                    <a:pt x="8954" y="8750"/>
                    <a:pt x="8953" y="8749"/>
                  </a:cubicBezTo>
                  <a:cubicBezTo>
                    <a:pt x="8954" y="8749"/>
                    <a:pt x="8958" y="8751"/>
                    <a:pt x="8965" y="8753"/>
                  </a:cubicBezTo>
                  <a:cubicBezTo>
                    <a:pt x="8972" y="8755"/>
                    <a:pt x="8981" y="8757"/>
                    <a:pt x="8991" y="8760"/>
                  </a:cubicBezTo>
                  <a:lnTo>
                    <a:pt x="9002" y="8763"/>
                  </a:lnTo>
                  <a:lnTo>
                    <a:pt x="9002" y="8714"/>
                  </a:lnTo>
                  <a:lnTo>
                    <a:pt x="8902" y="8690"/>
                  </a:lnTo>
                  <a:lnTo>
                    <a:pt x="8876" y="8743"/>
                  </a:lnTo>
                  <a:lnTo>
                    <a:pt x="9002" y="8843"/>
                  </a:lnTo>
                  <a:close/>
                  <a:moveTo>
                    <a:pt x="9002" y="8567"/>
                  </a:moveTo>
                  <a:lnTo>
                    <a:pt x="9002" y="8502"/>
                  </a:lnTo>
                  <a:lnTo>
                    <a:pt x="8997" y="8498"/>
                  </a:lnTo>
                  <a:lnTo>
                    <a:pt x="8974" y="8545"/>
                  </a:lnTo>
                  <a:lnTo>
                    <a:pt x="9002" y="8567"/>
                  </a:lnTo>
                  <a:close/>
                  <a:moveTo>
                    <a:pt x="4489" y="18014"/>
                  </a:moveTo>
                  <a:cubicBezTo>
                    <a:pt x="4498" y="18023"/>
                    <a:pt x="4503" y="18032"/>
                    <a:pt x="4506" y="18041"/>
                  </a:cubicBezTo>
                  <a:cubicBezTo>
                    <a:pt x="4509" y="18052"/>
                    <a:pt x="4510" y="18064"/>
                    <a:pt x="4508" y="18076"/>
                  </a:cubicBezTo>
                  <a:cubicBezTo>
                    <a:pt x="4505" y="18089"/>
                    <a:pt x="4500" y="18104"/>
                    <a:pt x="4491" y="18122"/>
                  </a:cubicBezTo>
                  <a:lnTo>
                    <a:pt x="4470" y="18165"/>
                  </a:lnTo>
                  <a:lnTo>
                    <a:pt x="4324" y="18093"/>
                  </a:lnTo>
                  <a:lnTo>
                    <a:pt x="4347" y="18046"/>
                  </a:lnTo>
                  <a:cubicBezTo>
                    <a:pt x="4352" y="18036"/>
                    <a:pt x="4358" y="18027"/>
                    <a:pt x="4363" y="18020"/>
                  </a:cubicBezTo>
                  <a:cubicBezTo>
                    <a:pt x="4368" y="18013"/>
                    <a:pt x="4374" y="18006"/>
                    <a:pt x="4379" y="18001"/>
                  </a:cubicBezTo>
                  <a:cubicBezTo>
                    <a:pt x="4389" y="17992"/>
                    <a:pt x="4402" y="17987"/>
                    <a:pt x="4416" y="17985"/>
                  </a:cubicBezTo>
                  <a:cubicBezTo>
                    <a:pt x="4431" y="17984"/>
                    <a:pt x="4444" y="17986"/>
                    <a:pt x="4457" y="17992"/>
                  </a:cubicBezTo>
                  <a:cubicBezTo>
                    <a:pt x="4470" y="17999"/>
                    <a:pt x="4481" y="18006"/>
                    <a:pt x="4489" y="18014"/>
                  </a:cubicBezTo>
                  <a:close/>
                  <a:moveTo>
                    <a:pt x="4787" y="17669"/>
                  </a:moveTo>
                  <a:cubicBezTo>
                    <a:pt x="4772" y="17668"/>
                    <a:pt x="4758" y="17669"/>
                    <a:pt x="4745" y="17672"/>
                  </a:cubicBezTo>
                  <a:cubicBezTo>
                    <a:pt x="4732" y="17676"/>
                    <a:pt x="4720" y="17681"/>
                    <a:pt x="4709" y="17688"/>
                  </a:cubicBezTo>
                  <a:cubicBezTo>
                    <a:pt x="4698" y="17696"/>
                    <a:pt x="4686" y="17707"/>
                    <a:pt x="4672" y="17722"/>
                  </a:cubicBezTo>
                  <a:lnTo>
                    <a:pt x="4635" y="17760"/>
                  </a:lnTo>
                  <a:cubicBezTo>
                    <a:pt x="4616" y="17779"/>
                    <a:pt x="4600" y="17792"/>
                    <a:pt x="4585" y="17797"/>
                  </a:cubicBezTo>
                  <a:cubicBezTo>
                    <a:pt x="4571" y="17802"/>
                    <a:pt x="4556" y="17801"/>
                    <a:pt x="4540" y="17793"/>
                  </a:cubicBezTo>
                  <a:cubicBezTo>
                    <a:pt x="4520" y="17783"/>
                    <a:pt x="4507" y="17769"/>
                    <a:pt x="4502" y="17750"/>
                  </a:cubicBezTo>
                  <a:cubicBezTo>
                    <a:pt x="4498" y="17730"/>
                    <a:pt x="4502" y="17708"/>
                    <a:pt x="4514" y="17684"/>
                  </a:cubicBezTo>
                  <a:cubicBezTo>
                    <a:pt x="4518" y="17675"/>
                    <a:pt x="4522" y="17668"/>
                    <a:pt x="4527" y="17661"/>
                  </a:cubicBezTo>
                  <a:cubicBezTo>
                    <a:pt x="4532" y="17654"/>
                    <a:pt x="4537" y="17647"/>
                    <a:pt x="4544" y="17641"/>
                  </a:cubicBezTo>
                  <a:cubicBezTo>
                    <a:pt x="4550" y="17635"/>
                    <a:pt x="4557" y="17629"/>
                    <a:pt x="4565" y="17623"/>
                  </a:cubicBezTo>
                  <a:cubicBezTo>
                    <a:pt x="4573" y="17617"/>
                    <a:pt x="4583" y="17611"/>
                    <a:pt x="4594" y="17605"/>
                  </a:cubicBezTo>
                  <a:lnTo>
                    <a:pt x="4570" y="17568"/>
                  </a:lnTo>
                  <a:cubicBezTo>
                    <a:pt x="4527" y="17593"/>
                    <a:pt x="4495" y="17626"/>
                    <a:pt x="4474" y="17667"/>
                  </a:cubicBezTo>
                  <a:cubicBezTo>
                    <a:pt x="4465" y="17686"/>
                    <a:pt x="4459" y="17705"/>
                    <a:pt x="4457" y="17723"/>
                  </a:cubicBezTo>
                  <a:cubicBezTo>
                    <a:pt x="4455" y="17741"/>
                    <a:pt x="4456" y="17758"/>
                    <a:pt x="4461" y="17774"/>
                  </a:cubicBezTo>
                  <a:cubicBezTo>
                    <a:pt x="4465" y="17790"/>
                    <a:pt x="4473" y="17804"/>
                    <a:pt x="4483" y="17817"/>
                  </a:cubicBezTo>
                  <a:cubicBezTo>
                    <a:pt x="4494" y="17830"/>
                    <a:pt x="4508" y="17841"/>
                    <a:pt x="4524" y="17849"/>
                  </a:cubicBezTo>
                  <a:cubicBezTo>
                    <a:pt x="4550" y="17861"/>
                    <a:pt x="4575" y="17863"/>
                    <a:pt x="4600" y="17856"/>
                  </a:cubicBezTo>
                  <a:cubicBezTo>
                    <a:pt x="4612" y="17852"/>
                    <a:pt x="4623" y="17846"/>
                    <a:pt x="4633" y="17838"/>
                  </a:cubicBezTo>
                  <a:cubicBezTo>
                    <a:pt x="4643" y="17830"/>
                    <a:pt x="4655" y="17819"/>
                    <a:pt x="4669" y="17803"/>
                  </a:cubicBezTo>
                  <a:lnTo>
                    <a:pt x="4701" y="17770"/>
                  </a:lnTo>
                  <a:cubicBezTo>
                    <a:pt x="4738" y="17730"/>
                    <a:pt x="4773" y="17719"/>
                    <a:pt x="4808" y="17736"/>
                  </a:cubicBezTo>
                  <a:cubicBezTo>
                    <a:pt x="4831" y="17747"/>
                    <a:pt x="4845" y="17766"/>
                    <a:pt x="4850" y="17791"/>
                  </a:cubicBezTo>
                  <a:cubicBezTo>
                    <a:pt x="4852" y="17803"/>
                    <a:pt x="4853" y="17814"/>
                    <a:pt x="4851" y="17824"/>
                  </a:cubicBezTo>
                  <a:cubicBezTo>
                    <a:pt x="4849" y="17834"/>
                    <a:pt x="4844" y="17847"/>
                    <a:pt x="4837" y="17862"/>
                  </a:cubicBezTo>
                  <a:cubicBezTo>
                    <a:pt x="4827" y="17881"/>
                    <a:pt x="4815" y="17898"/>
                    <a:pt x="4802" y="17913"/>
                  </a:cubicBezTo>
                  <a:cubicBezTo>
                    <a:pt x="4788" y="17927"/>
                    <a:pt x="4771" y="17939"/>
                    <a:pt x="4751" y="17950"/>
                  </a:cubicBezTo>
                  <a:lnTo>
                    <a:pt x="4778" y="17988"/>
                  </a:lnTo>
                  <a:cubicBezTo>
                    <a:pt x="4799" y="17975"/>
                    <a:pt x="4818" y="17959"/>
                    <a:pt x="4834" y="17942"/>
                  </a:cubicBezTo>
                  <a:cubicBezTo>
                    <a:pt x="4850" y="17924"/>
                    <a:pt x="4863" y="17904"/>
                    <a:pt x="4875" y="17880"/>
                  </a:cubicBezTo>
                  <a:cubicBezTo>
                    <a:pt x="4884" y="17862"/>
                    <a:pt x="4890" y="17845"/>
                    <a:pt x="4893" y="17830"/>
                  </a:cubicBezTo>
                  <a:cubicBezTo>
                    <a:pt x="4896" y="17814"/>
                    <a:pt x="4896" y="17798"/>
                    <a:pt x="4894" y="17781"/>
                  </a:cubicBezTo>
                  <a:cubicBezTo>
                    <a:pt x="4892" y="17758"/>
                    <a:pt x="4884" y="17738"/>
                    <a:pt x="4872" y="17720"/>
                  </a:cubicBezTo>
                  <a:cubicBezTo>
                    <a:pt x="4860" y="17703"/>
                    <a:pt x="4845" y="17689"/>
                    <a:pt x="4827" y="17680"/>
                  </a:cubicBezTo>
                  <a:cubicBezTo>
                    <a:pt x="4815" y="17674"/>
                    <a:pt x="4801" y="17671"/>
                    <a:pt x="4787" y="17669"/>
                  </a:cubicBezTo>
                  <a:close/>
                  <a:moveTo>
                    <a:pt x="5004" y="17599"/>
                  </a:moveTo>
                  <a:lnTo>
                    <a:pt x="4613" y="17406"/>
                  </a:lnTo>
                  <a:lnTo>
                    <a:pt x="4591" y="17452"/>
                  </a:lnTo>
                  <a:lnTo>
                    <a:pt x="4982" y="17644"/>
                  </a:lnTo>
                  <a:lnTo>
                    <a:pt x="5004" y="17599"/>
                  </a:lnTo>
                  <a:close/>
                  <a:moveTo>
                    <a:pt x="4779" y="17069"/>
                  </a:moveTo>
                  <a:lnTo>
                    <a:pt x="4652" y="17328"/>
                  </a:lnTo>
                  <a:lnTo>
                    <a:pt x="4691" y="17347"/>
                  </a:lnTo>
                  <a:lnTo>
                    <a:pt x="4743" y="17243"/>
                  </a:lnTo>
                  <a:lnTo>
                    <a:pt x="5094" y="17415"/>
                  </a:lnTo>
                  <a:lnTo>
                    <a:pt x="5116" y="17370"/>
                  </a:lnTo>
                  <a:lnTo>
                    <a:pt x="4765" y="17198"/>
                  </a:lnTo>
                  <a:lnTo>
                    <a:pt x="4817" y="17092"/>
                  </a:lnTo>
                  <a:lnTo>
                    <a:pt x="4779" y="17069"/>
                  </a:lnTo>
                  <a:close/>
                  <a:moveTo>
                    <a:pt x="4947" y="16729"/>
                  </a:moveTo>
                  <a:lnTo>
                    <a:pt x="4920" y="16783"/>
                  </a:lnTo>
                  <a:lnTo>
                    <a:pt x="5033" y="16931"/>
                  </a:lnTo>
                  <a:cubicBezTo>
                    <a:pt x="5040" y="16941"/>
                    <a:pt x="5047" y="16951"/>
                    <a:pt x="5053" y="16959"/>
                  </a:cubicBezTo>
                  <a:cubicBezTo>
                    <a:pt x="5060" y="16967"/>
                    <a:pt x="5064" y="16972"/>
                    <a:pt x="5066" y="16974"/>
                  </a:cubicBezTo>
                  <a:cubicBezTo>
                    <a:pt x="5057" y="16974"/>
                    <a:pt x="5048" y="16973"/>
                    <a:pt x="5039" y="16973"/>
                  </a:cubicBezTo>
                  <a:cubicBezTo>
                    <a:pt x="5031" y="16972"/>
                    <a:pt x="5022" y="16972"/>
                    <a:pt x="5012" y="16972"/>
                  </a:cubicBezTo>
                  <a:lnTo>
                    <a:pt x="4827" y="16973"/>
                  </a:lnTo>
                  <a:lnTo>
                    <a:pt x="4798" y="17030"/>
                  </a:lnTo>
                  <a:lnTo>
                    <a:pt x="5096" y="17021"/>
                  </a:lnTo>
                  <a:lnTo>
                    <a:pt x="5251" y="17097"/>
                  </a:lnTo>
                  <a:lnTo>
                    <a:pt x="5275" y="17048"/>
                  </a:lnTo>
                  <a:lnTo>
                    <a:pt x="5123" y="16973"/>
                  </a:lnTo>
                  <a:lnTo>
                    <a:pt x="4947" y="16729"/>
                  </a:lnTo>
                  <a:close/>
                  <a:moveTo>
                    <a:pt x="5306" y="16300"/>
                  </a:moveTo>
                  <a:cubicBezTo>
                    <a:pt x="5280" y="16294"/>
                    <a:pt x="5255" y="16293"/>
                    <a:pt x="5230" y="16296"/>
                  </a:cubicBezTo>
                  <a:cubicBezTo>
                    <a:pt x="5221" y="16297"/>
                    <a:pt x="5211" y="16300"/>
                    <a:pt x="5200" y="16303"/>
                  </a:cubicBezTo>
                  <a:cubicBezTo>
                    <a:pt x="5189" y="16307"/>
                    <a:pt x="5178" y="16312"/>
                    <a:pt x="5167" y="16318"/>
                  </a:cubicBezTo>
                  <a:cubicBezTo>
                    <a:pt x="5156" y="16325"/>
                    <a:pt x="5145" y="16334"/>
                    <a:pt x="5134" y="16345"/>
                  </a:cubicBezTo>
                  <a:cubicBezTo>
                    <a:pt x="5124" y="16357"/>
                    <a:pt x="5114" y="16371"/>
                    <a:pt x="5106" y="16388"/>
                  </a:cubicBezTo>
                  <a:cubicBezTo>
                    <a:pt x="5094" y="16412"/>
                    <a:pt x="5088" y="16436"/>
                    <a:pt x="5088" y="16460"/>
                  </a:cubicBezTo>
                  <a:cubicBezTo>
                    <a:pt x="5088" y="16484"/>
                    <a:pt x="5093" y="16506"/>
                    <a:pt x="5104" y="16528"/>
                  </a:cubicBezTo>
                  <a:cubicBezTo>
                    <a:pt x="5115" y="16550"/>
                    <a:pt x="5130" y="16571"/>
                    <a:pt x="5152" y="16590"/>
                  </a:cubicBezTo>
                  <a:cubicBezTo>
                    <a:pt x="5173" y="16609"/>
                    <a:pt x="5199" y="16627"/>
                    <a:pt x="5230" y="16642"/>
                  </a:cubicBezTo>
                  <a:cubicBezTo>
                    <a:pt x="5298" y="16675"/>
                    <a:pt x="5357" y="16685"/>
                    <a:pt x="5408" y="16672"/>
                  </a:cubicBezTo>
                  <a:cubicBezTo>
                    <a:pt x="5430" y="16666"/>
                    <a:pt x="5450" y="16656"/>
                    <a:pt x="5468" y="16642"/>
                  </a:cubicBezTo>
                  <a:cubicBezTo>
                    <a:pt x="5486" y="16628"/>
                    <a:pt x="5500" y="16609"/>
                    <a:pt x="5512" y="16585"/>
                  </a:cubicBezTo>
                  <a:cubicBezTo>
                    <a:pt x="5522" y="16564"/>
                    <a:pt x="5528" y="16545"/>
                    <a:pt x="5530" y="16526"/>
                  </a:cubicBezTo>
                  <a:cubicBezTo>
                    <a:pt x="5532" y="16508"/>
                    <a:pt x="5530" y="16488"/>
                    <a:pt x="5523" y="16467"/>
                  </a:cubicBezTo>
                  <a:cubicBezTo>
                    <a:pt x="5515" y="16438"/>
                    <a:pt x="5500" y="16413"/>
                    <a:pt x="5480" y="16392"/>
                  </a:cubicBezTo>
                  <a:cubicBezTo>
                    <a:pt x="5459" y="16370"/>
                    <a:pt x="5430" y="16350"/>
                    <a:pt x="5393" y="16332"/>
                  </a:cubicBezTo>
                  <a:cubicBezTo>
                    <a:pt x="5361" y="16316"/>
                    <a:pt x="5332" y="16306"/>
                    <a:pt x="5306" y="16300"/>
                  </a:cubicBezTo>
                  <a:close/>
                  <a:moveTo>
                    <a:pt x="5415" y="16410"/>
                  </a:moveTo>
                  <a:cubicBezTo>
                    <a:pt x="5427" y="16418"/>
                    <a:pt x="5437" y="16425"/>
                    <a:pt x="5445" y="16432"/>
                  </a:cubicBezTo>
                  <a:cubicBezTo>
                    <a:pt x="5454" y="16439"/>
                    <a:pt x="5461" y="16446"/>
                    <a:pt x="5466" y="16453"/>
                  </a:cubicBezTo>
                  <a:cubicBezTo>
                    <a:pt x="5472" y="16460"/>
                    <a:pt x="5476" y="16467"/>
                    <a:pt x="5480" y="16475"/>
                  </a:cubicBezTo>
                  <a:cubicBezTo>
                    <a:pt x="5486" y="16490"/>
                    <a:pt x="5490" y="16504"/>
                    <a:pt x="5490" y="16519"/>
                  </a:cubicBezTo>
                  <a:cubicBezTo>
                    <a:pt x="5489" y="16534"/>
                    <a:pt x="5485" y="16549"/>
                    <a:pt x="5477" y="16565"/>
                  </a:cubicBezTo>
                  <a:cubicBezTo>
                    <a:pt x="5474" y="16573"/>
                    <a:pt x="5469" y="16580"/>
                    <a:pt x="5462" y="16588"/>
                  </a:cubicBezTo>
                  <a:cubicBezTo>
                    <a:pt x="5456" y="16595"/>
                    <a:pt x="5449" y="16602"/>
                    <a:pt x="5442" y="16607"/>
                  </a:cubicBezTo>
                  <a:cubicBezTo>
                    <a:pt x="5435" y="16613"/>
                    <a:pt x="5427" y="16617"/>
                    <a:pt x="5419" y="16621"/>
                  </a:cubicBezTo>
                  <a:cubicBezTo>
                    <a:pt x="5411" y="16625"/>
                    <a:pt x="5403" y="16627"/>
                    <a:pt x="5394" y="16627"/>
                  </a:cubicBezTo>
                  <a:cubicBezTo>
                    <a:pt x="5377" y="16628"/>
                    <a:pt x="5356" y="16625"/>
                    <a:pt x="5330" y="16618"/>
                  </a:cubicBezTo>
                  <a:cubicBezTo>
                    <a:pt x="5303" y="16611"/>
                    <a:pt x="5276" y="16600"/>
                    <a:pt x="5246" y="16585"/>
                  </a:cubicBezTo>
                  <a:cubicBezTo>
                    <a:pt x="5222" y="16573"/>
                    <a:pt x="5202" y="16562"/>
                    <a:pt x="5186" y="16550"/>
                  </a:cubicBezTo>
                  <a:cubicBezTo>
                    <a:pt x="5170" y="16538"/>
                    <a:pt x="5158" y="16526"/>
                    <a:pt x="5148" y="16512"/>
                  </a:cubicBezTo>
                  <a:cubicBezTo>
                    <a:pt x="5138" y="16498"/>
                    <a:pt x="5132" y="16481"/>
                    <a:pt x="5131" y="16462"/>
                  </a:cubicBezTo>
                  <a:cubicBezTo>
                    <a:pt x="5131" y="16443"/>
                    <a:pt x="5135" y="16424"/>
                    <a:pt x="5144" y="16406"/>
                  </a:cubicBezTo>
                  <a:cubicBezTo>
                    <a:pt x="5155" y="16383"/>
                    <a:pt x="5169" y="16368"/>
                    <a:pt x="5187" y="16359"/>
                  </a:cubicBezTo>
                  <a:cubicBezTo>
                    <a:pt x="5205" y="16350"/>
                    <a:pt x="5222" y="16345"/>
                    <a:pt x="5240" y="16345"/>
                  </a:cubicBezTo>
                  <a:cubicBezTo>
                    <a:pt x="5257" y="16346"/>
                    <a:pt x="5276" y="16349"/>
                    <a:pt x="5298" y="16356"/>
                  </a:cubicBezTo>
                  <a:cubicBezTo>
                    <a:pt x="5319" y="16363"/>
                    <a:pt x="5345" y="16374"/>
                    <a:pt x="5374" y="16388"/>
                  </a:cubicBezTo>
                  <a:cubicBezTo>
                    <a:pt x="5390" y="16396"/>
                    <a:pt x="5403" y="16403"/>
                    <a:pt x="5415" y="16410"/>
                  </a:cubicBezTo>
                  <a:close/>
                  <a:moveTo>
                    <a:pt x="5340" y="15929"/>
                  </a:moveTo>
                  <a:lnTo>
                    <a:pt x="5239" y="16135"/>
                  </a:lnTo>
                  <a:lnTo>
                    <a:pt x="5630" y="16327"/>
                  </a:lnTo>
                  <a:lnTo>
                    <a:pt x="5653" y="16280"/>
                  </a:lnTo>
                  <a:lnTo>
                    <a:pt x="5467" y="16188"/>
                  </a:lnTo>
                  <a:lnTo>
                    <a:pt x="5529" y="16063"/>
                  </a:lnTo>
                  <a:lnTo>
                    <a:pt x="5491" y="16044"/>
                  </a:lnTo>
                  <a:lnTo>
                    <a:pt x="5429" y="16170"/>
                  </a:lnTo>
                  <a:lnTo>
                    <a:pt x="5301" y="16106"/>
                  </a:lnTo>
                  <a:lnTo>
                    <a:pt x="5375" y="15955"/>
                  </a:lnTo>
                  <a:lnTo>
                    <a:pt x="5340" y="15929"/>
                  </a:lnTo>
                  <a:close/>
                  <a:moveTo>
                    <a:pt x="6006" y="15562"/>
                  </a:moveTo>
                  <a:lnTo>
                    <a:pt x="5599" y="15404"/>
                  </a:lnTo>
                  <a:lnTo>
                    <a:pt x="5565" y="15473"/>
                  </a:lnTo>
                  <a:lnTo>
                    <a:pt x="5788" y="15674"/>
                  </a:lnTo>
                  <a:cubicBezTo>
                    <a:pt x="5802" y="15686"/>
                    <a:pt x="5814" y="15696"/>
                    <a:pt x="5826" y="15705"/>
                  </a:cubicBezTo>
                  <a:cubicBezTo>
                    <a:pt x="5837" y="15713"/>
                    <a:pt x="5843" y="15718"/>
                    <a:pt x="5845" y="15719"/>
                  </a:cubicBezTo>
                  <a:cubicBezTo>
                    <a:pt x="5843" y="15719"/>
                    <a:pt x="5835" y="15717"/>
                    <a:pt x="5821" y="15713"/>
                  </a:cubicBezTo>
                  <a:cubicBezTo>
                    <a:pt x="5807" y="15709"/>
                    <a:pt x="5790" y="15705"/>
                    <a:pt x="5769" y="15701"/>
                  </a:cubicBezTo>
                  <a:lnTo>
                    <a:pt x="5479" y="15647"/>
                  </a:lnTo>
                  <a:lnTo>
                    <a:pt x="5445" y="15715"/>
                  </a:lnTo>
                  <a:lnTo>
                    <a:pt x="5819" y="15942"/>
                  </a:lnTo>
                  <a:lnTo>
                    <a:pt x="5842" y="15897"/>
                  </a:lnTo>
                  <a:lnTo>
                    <a:pt x="5574" y="15738"/>
                  </a:lnTo>
                  <a:cubicBezTo>
                    <a:pt x="5569" y="15735"/>
                    <a:pt x="5562" y="15731"/>
                    <a:pt x="5555" y="15727"/>
                  </a:cubicBezTo>
                  <a:cubicBezTo>
                    <a:pt x="5547" y="15723"/>
                    <a:pt x="5540" y="15718"/>
                    <a:pt x="5532" y="15714"/>
                  </a:cubicBezTo>
                  <a:cubicBezTo>
                    <a:pt x="5525" y="15710"/>
                    <a:pt x="5518" y="15706"/>
                    <a:pt x="5513" y="15703"/>
                  </a:cubicBezTo>
                  <a:cubicBezTo>
                    <a:pt x="5508" y="15700"/>
                    <a:pt x="5505" y="15699"/>
                    <a:pt x="5503" y="15698"/>
                  </a:cubicBezTo>
                  <a:cubicBezTo>
                    <a:pt x="5508" y="15699"/>
                    <a:pt x="5517" y="15701"/>
                    <a:pt x="5531" y="15704"/>
                  </a:cubicBezTo>
                  <a:cubicBezTo>
                    <a:pt x="5546" y="15707"/>
                    <a:pt x="5565" y="15711"/>
                    <a:pt x="5587" y="15715"/>
                  </a:cubicBezTo>
                  <a:lnTo>
                    <a:pt x="5902" y="15774"/>
                  </a:lnTo>
                  <a:lnTo>
                    <a:pt x="5922" y="15734"/>
                  </a:lnTo>
                  <a:lnTo>
                    <a:pt x="5671" y="15507"/>
                  </a:lnTo>
                  <a:cubicBezTo>
                    <a:pt x="5666" y="15502"/>
                    <a:pt x="5660" y="15497"/>
                    <a:pt x="5655" y="15492"/>
                  </a:cubicBezTo>
                  <a:cubicBezTo>
                    <a:pt x="5649" y="15487"/>
                    <a:pt x="5643" y="15483"/>
                    <a:pt x="5638" y="15478"/>
                  </a:cubicBezTo>
                  <a:cubicBezTo>
                    <a:pt x="5632" y="15474"/>
                    <a:pt x="5628" y="15470"/>
                    <a:pt x="5624" y="15467"/>
                  </a:cubicBezTo>
                  <a:cubicBezTo>
                    <a:pt x="5621" y="15464"/>
                    <a:pt x="5618" y="15462"/>
                    <a:pt x="5618" y="15461"/>
                  </a:cubicBezTo>
                  <a:cubicBezTo>
                    <a:pt x="5619" y="15462"/>
                    <a:pt x="5621" y="15463"/>
                    <a:pt x="5626" y="15465"/>
                  </a:cubicBezTo>
                  <a:cubicBezTo>
                    <a:pt x="5631" y="15467"/>
                    <a:pt x="5636" y="15469"/>
                    <a:pt x="5643" y="15473"/>
                  </a:cubicBezTo>
                  <a:cubicBezTo>
                    <a:pt x="5650" y="15476"/>
                    <a:pt x="5657" y="15479"/>
                    <a:pt x="5665" y="15482"/>
                  </a:cubicBezTo>
                  <a:cubicBezTo>
                    <a:pt x="5672" y="15485"/>
                    <a:pt x="5679" y="15488"/>
                    <a:pt x="5685" y="15491"/>
                  </a:cubicBezTo>
                  <a:lnTo>
                    <a:pt x="5983" y="15609"/>
                  </a:lnTo>
                  <a:lnTo>
                    <a:pt x="6006" y="15562"/>
                  </a:lnTo>
                  <a:close/>
                  <a:moveTo>
                    <a:pt x="5791" y="15014"/>
                  </a:moveTo>
                  <a:lnTo>
                    <a:pt x="5768" y="15060"/>
                  </a:lnTo>
                  <a:lnTo>
                    <a:pt x="6040" y="15194"/>
                  </a:lnTo>
                  <a:cubicBezTo>
                    <a:pt x="6053" y="15201"/>
                    <a:pt x="6064" y="15207"/>
                    <a:pt x="6073" y="15213"/>
                  </a:cubicBezTo>
                  <a:cubicBezTo>
                    <a:pt x="6081" y="15220"/>
                    <a:pt x="6088" y="15228"/>
                    <a:pt x="6094" y="15239"/>
                  </a:cubicBezTo>
                  <a:cubicBezTo>
                    <a:pt x="6099" y="15249"/>
                    <a:pt x="6101" y="15261"/>
                    <a:pt x="6099" y="15275"/>
                  </a:cubicBezTo>
                  <a:cubicBezTo>
                    <a:pt x="6097" y="15288"/>
                    <a:pt x="6092" y="15304"/>
                    <a:pt x="6084" y="15320"/>
                  </a:cubicBezTo>
                  <a:cubicBezTo>
                    <a:pt x="6078" y="15332"/>
                    <a:pt x="6072" y="15342"/>
                    <a:pt x="6066" y="15350"/>
                  </a:cubicBezTo>
                  <a:cubicBezTo>
                    <a:pt x="6059" y="15357"/>
                    <a:pt x="6052" y="15363"/>
                    <a:pt x="6046" y="15367"/>
                  </a:cubicBezTo>
                  <a:cubicBezTo>
                    <a:pt x="6039" y="15371"/>
                    <a:pt x="6032" y="15374"/>
                    <a:pt x="6026" y="15376"/>
                  </a:cubicBezTo>
                  <a:cubicBezTo>
                    <a:pt x="6020" y="15377"/>
                    <a:pt x="6014" y="15378"/>
                    <a:pt x="6009" y="15377"/>
                  </a:cubicBezTo>
                  <a:cubicBezTo>
                    <a:pt x="6001" y="15377"/>
                    <a:pt x="5992" y="15375"/>
                    <a:pt x="5981" y="15370"/>
                  </a:cubicBezTo>
                  <a:cubicBezTo>
                    <a:pt x="5969" y="15366"/>
                    <a:pt x="5959" y="15361"/>
                    <a:pt x="5949" y="15357"/>
                  </a:cubicBezTo>
                  <a:lnTo>
                    <a:pt x="5686" y="15227"/>
                  </a:lnTo>
                  <a:lnTo>
                    <a:pt x="5663" y="15273"/>
                  </a:lnTo>
                  <a:lnTo>
                    <a:pt x="5943" y="15411"/>
                  </a:lnTo>
                  <a:cubicBezTo>
                    <a:pt x="5952" y="15415"/>
                    <a:pt x="5962" y="15420"/>
                    <a:pt x="5974" y="15424"/>
                  </a:cubicBezTo>
                  <a:cubicBezTo>
                    <a:pt x="5986" y="15428"/>
                    <a:pt x="5998" y="15430"/>
                    <a:pt x="6010" y="15430"/>
                  </a:cubicBezTo>
                  <a:cubicBezTo>
                    <a:pt x="6034" y="15429"/>
                    <a:pt x="6056" y="15421"/>
                    <a:pt x="6074" y="15408"/>
                  </a:cubicBezTo>
                  <a:cubicBezTo>
                    <a:pt x="6092" y="15394"/>
                    <a:pt x="6108" y="15372"/>
                    <a:pt x="6123" y="15342"/>
                  </a:cubicBezTo>
                  <a:cubicBezTo>
                    <a:pt x="6135" y="15318"/>
                    <a:pt x="6142" y="15297"/>
                    <a:pt x="6145" y="15278"/>
                  </a:cubicBezTo>
                  <a:cubicBezTo>
                    <a:pt x="6148" y="15259"/>
                    <a:pt x="6148" y="15242"/>
                    <a:pt x="6143" y="15224"/>
                  </a:cubicBezTo>
                  <a:cubicBezTo>
                    <a:pt x="6139" y="15208"/>
                    <a:pt x="6132" y="15194"/>
                    <a:pt x="6121" y="15184"/>
                  </a:cubicBezTo>
                  <a:cubicBezTo>
                    <a:pt x="6109" y="15173"/>
                    <a:pt x="6092" y="15162"/>
                    <a:pt x="6069" y="15151"/>
                  </a:cubicBezTo>
                  <a:lnTo>
                    <a:pt x="5791" y="15014"/>
                  </a:lnTo>
                  <a:close/>
                  <a:moveTo>
                    <a:pt x="5633" y="15145"/>
                  </a:moveTo>
                  <a:cubicBezTo>
                    <a:pt x="5625" y="15148"/>
                    <a:pt x="5619" y="15153"/>
                    <a:pt x="5615" y="15162"/>
                  </a:cubicBezTo>
                  <a:cubicBezTo>
                    <a:pt x="5611" y="15170"/>
                    <a:pt x="5610" y="15178"/>
                    <a:pt x="5613" y="15186"/>
                  </a:cubicBezTo>
                  <a:cubicBezTo>
                    <a:pt x="5616" y="15195"/>
                    <a:pt x="5621" y="15201"/>
                    <a:pt x="5629" y="15205"/>
                  </a:cubicBezTo>
                  <a:cubicBezTo>
                    <a:pt x="5638" y="15209"/>
                    <a:pt x="5646" y="15210"/>
                    <a:pt x="5655" y="15207"/>
                  </a:cubicBezTo>
                  <a:cubicBezTo>
                    <a:pt x="5664" y="15204"/>
                    <a:pt x="5670" y="15198"/>
                    <a:pt x="5674" y="15190"/>
                  </a:cubicBezTo>
                  <a:cubicBezTo>
                    <a:pt x="5678" y="15182"/>
                    <a:pt x="5679" y="15173"/>
                    <a:pt x="5675" y="15165"/>
                  </a:cubicBezTo>
                  <a:cubicBezTo>
                    <a:pt x="5672" y="15157"/>
                    <a:pt x="5667" y="15150"/>
                    <a:pt x="5658" y="15146"/>
                  </a:cubicBezTo>
                  <a:cubicBezTo>
                    <a:pt x="5650" y="15142"/>
                    <a:pt x="5642" y="15142"/>
                    <a:pt x="5633" y="15145"/>
                  </a:cubicBezTo>
                  <a:close/>
                  <a:moveTo>
                    <a:pt x="5691" y="15028"/>
                  </a:moveTo>
                  <a:cubicBezTo>
                    <a:pt x="5682" y="15031"/>
                    <a:pt x="5676" y="15036"/>
                    <a:pt x="5672" y="15045"/>
                  </a:cubicBezTo>
                  <a:cubicBezTo>
                    <a:pt x="5668" y="15053"/>
                    <a:pt x="5668" y="15061"/>
                    <a:pt x="5670" y="15069"/>
                  </a:cubicBezTo>
                  <a:cubicBezTo>
                    <a:pt x="5673" y="15078"/>
                    <a:pt x="5679" y="15084"/>
                    <a:pt x="5687" y="15088"/>
                  </a:cubicBezTo>
                  <a:cubicBezTo>
                    <a:pt x="5695" y="15092"/>
                    <a:pt x="5704" y="15093"/>
                    <a:pt x="5712" y="15090"/>
                  </a:cubicBezTo>
                  <a:cubicBezTo>
                    <a:pt x="5721" y="15087"/>
                    <a:pt x="5727" y="15082"/>
                    <a:pt x="5732" y="15073"/>
                  </a:cubicBezTo>
                  <a:cubicBezTo>
                    <a:pt x="5736" y="15065"/>
                    <a:pt x="5736" y="15057"/>
                    <a:pt x="5733" y="15048"/>
                  </a:cubicBezTo>
                  <a:cubicBezTo>
                    <a:pt x="5730" y="15040"/>
                    <a:pt x="5724" y="15034"/>
                    <a:pt x="5716" y="15029"/>
                  </a:cubicBezTo>
                  <a:cubicBezTo>
                    <a:pt x="5708" y="15025"/>
                    <a:pt x="5699" y="15025"/>
                    <a:pt x="5691" y="15028"/>
                  </a:cubicBezTo>
                  <a:close/>
                  <a:moveTo>
                    <a:pt x="6365" y="14834"/>
                  </a:moveTo>
                  <a:lnTo>
                    <a:pt x="5974" y="14641"/>
                  </a:lnTo>
                  <a:lnTo>
                    <a:pt x="5951" y="14687"/>
                  </a:lnTo>
                  <a:lnTo>
                    <a:pt x="6165" y="14790"/>
                  </a:lnTo>
                  <a:cubicBezTo>
                    <a:pt x="6179" y="14797"/>
                    <a:pt x="6193" y="14804"/>
                    <a:pt x="6207" y="14810"/>
                  </a:cubicBezTo>
                  <a:cubicBezTo>
                    <a:pt x="6221" y="14817"/>
                    <a:pt x="6234" y="14822"/>
                    <a:pt x="6246" y="14827"/>
                  </a:cubicBezTo>
                  <a:cubicBezTo>
                    <a:pt x="6257" y="14832"/>
                    <a:pt x="6267" y="14836"/>
                    <a:pt x="6274" y="14839"/>
                  </a:cubicBezTo>
                  <a:cubicBezTo>
                    <a:pt x="6282" y="14842"/>
                    <a:pt x="6286" y="14844"/>
                    <a:pt x="6286" y="14844"/>
                  </a:cubicBezTo>
                  <a:cubicBezTo>
                    <a:pt x="6285" y="14844"/>
                    <a:pt x="6281" y="14843"/>
                    <a:pt x="6275" y="14843"/>
                  </a:cubicBezTo>
                  <a:cubicBezTo>
                    <a:pt x="6269" y="14842"/>
                    <a:pt x="6261" y="14842"/>
                    <a:pt x="6252" y="14841"/>
                  </a:cubicBezTo>
                  <a:cubicBezTo>
                    <a:pt x="6243" y="14841"/>
                    <a:pt x="6232" y="14840"/>
                    <a:pt x="6221" y="14840"/>
                  </a:cubicBezTo>
                  <a:cubicBezTo>
                    <a:pt x="6209" y="14839"/>
                    <a:pt x="6198" y="14839"/>
                    <a:pt x="6186" y="14840"/>
                  </a:cubicBezTo>
                  <a:lnTo>
                    <a:pt x="5873" y="14847"/>
                  </a:lnTo>
                  <a:lnTo>
                    <a:pt x="5846" y="14901"/>
                  </a:lnTo>
                  <a:lnTo>
                    <a:pt x="6237" y="15093"/>
                  </a:lnTo>
                  <a:lnTo>
                    <a:pt x="6261" y="15045"/>
                  </a:lnTo>
                  <a:lnTo>
                    <a:pt x="6033" y="14936"/>
                  </a:lnTo>
                  <a:cubicBezTo>
                    <a:pt x="6021" y="14930"/>
                    <a:pt x="6010" y="14925"/>
                    <a:pt x="5998" y="14920"/>
                  </a:cubicBezTo>
                  <a:cubicBezTo>
                    <a:pt x="5987" y="14915"/>
                    <a:pt x="5976" y="14910"/>
                    <a:pt x="5966" y="14906"/>
                  </a:cubicBezTo>
                  <a:cubicBezTo>
                    <a:pt x="5956" y="14902"/>
                    <a:pt x="5947" y="14898"/>
                    <a:pt x="5940" y="14895"/>
                  </a:cubicBezTo>
                  <a:cubicBezTo>
                    <a:pt x="5933" y="14892"/>
                    <a:pt x="5928" y="14890"/>
                    <a:pt x="5924" y="14889"/>
                  </a:cubicBezTo>
                  <a:cubicBezTo>
                    <a:pt x="5928" y="14889"/>
                    <a:pt x="5934" y="14890"/>
                    <a:pt x="5941" y="14890"/>
                  </a:cubicBezTo>
                  <a:cubicBezTo>
                    <a:pt x="5949" y="14890"/>
                    <a:pt x="5958" y="14891"/>
                    <a:pt x="5968" y="14891"/>
                  </a:cubicBezTo>
                  <a:cubicBezTo>
                    <a:pt x="5978" y="14891"/>
                    <a:pt x="5989" y="14891"/>
                    <a:pt x="6001" y="14891"/>
                  </a:cubicBezTo>
                  <a:cubicBezTo>
                    <a:pt x="6013" y="14891"/>
                    <a:pt x="6026" y="14891"/>
                    <a:pt x="6040" y="14890"/>
                  </a:cubicBezTo>
                  <a:lnTo>
                    <a:pt x="6341" y="14883"/>
                  </a:lnTo>
                  <a:lnTo>
                    <a:pt x="6365" y="14834"/>
                  </a:lnTo>
                  <a:close/>
                  <a:moveTo>
                    <a:pt x="6389" y="14413"/>
                  </a:moveTo>
                  <a:cubicBezTo>
                    <a:pt x="6374" y="14411"/>
                    <a:pt x="6360" y="14412"/>
                    <a:pt x="6347" y="14416"/>
                  </a:cubicBezTo>
                  <a:cubicBezTo>
                    <a:pt x="6334" y="14419"/>
                    <a:pt x="6322" y="14425"/>
                    <a:pt x="6311" y="14432"/>
                  </a:cubicBezTo>
                  <a:cubicBezTo>
                    <a:pt x="6301" y="14439"/>
                    <a:pt x="6288" y="14451"/>
                    <a:pt x="6274" y="14465"/>
                  </a:cubicBezTo>
                  <a:lnTo>
                    <a:pt x="6238" y="14503"/>
                  </a:lnTo>
                  <a:cubicBezTo>
                    <a:pt x="6219" y="14523"/>
                    <a:pt x="6202" y="14535"/>
                    <a:pt x="6188" y="14541"/>
                  </a:cubicBezTo>
                  <a:cubicBezTo>
                    <a:pt x="6173" y="14546"/>
                    <a:pt x="6158" y="14545"/>
                    <a:pt x="6142" y="14537"/>
                  </a:cubicBezTo>
                  <a:cubicBezTo>
                    <a:pt x="6122" y="14527"/>
                    <a:pt x="6109" y="14512"/>
                    <a:pt x="6105" y="14493"/>
                  </a:cubicBezTo>
                  <a:cubicBezTo>
                    <a:pt x="6100" y="14474"/>
                    <a:pt x="6104" y="14452"/>
                    <a:pt x="6116" y="14427"/>
                  </a:cubicBezTo>
                  <a:cubicBezTo>
                    <a:pt x="6120" y="14419"/>
                    <a:pt x="6125" y="14411"/>
                    <a:pt x="6129" y="14404"/>
                  </a:cubicBezTo>
                  <a:cubicBezTo>
                    <a:pt x="6134" y="14398"/>
                    <a:pt x="6140" y="14391"/>
                    <a:pt x="6146" y="14385"/>
                  </a:cubicBezTo>
                  <a:cubicBezTo>
                    <a:pt x="6152" y="14379"/>
                    <a:pt x="6160" y="14373"/>
                    <a:pt x="6168" y="14367"/>
                  </a:cubicBezTo>
                  <a:cubicBezTo>
                    <a:pt x="6176" y="14361"/>
                    <a:pt x="6185" y="14355"/>
                    <a:pt x="6196" y="14348"/>
                  </a:cubicBezTo>
                  <a:lnTo>
                    <a:pt x="6172" y="14311"/>
                  </a:lnTo>
                  <a:cubicBezTo>
                    <a:pt x="6129" y="14336"/>
                    <a:pt x="6097" y="14369"/>
                    <a:pt x="6077" y="14411"/>
                  </a:cubicBezTo>
                  <a:cubicBezTo>
                    <a:pt x="6067" y="14430"/>
                    <a:pt x="6062" y="14448"/>
                    <a:pt x="6059" y="14467"/>
                  </a:cubicBezTo>
                  <a:cubicBezTo>
                    <a:pt x="6057" y="14485"/>
                    <a:pt x="6059" y="14502"/>
                    <a:pt x="6063" y="14518"/>
                  </a:cubicBezTo>
                  <a:cubicBezTo>
                    <a:pt x="6067" y="14534"/>
                    <a:pt x="6075" y="14548"/>
                    <a:pt x="6086" y="14561"/>
                  </a:cubicBezTo>
                  <a:cubicBezTo>
                    <a:pt x="6096" y="14574"/>
                    <a:pt x="6110" y="14584"/>
                    <a:pt x="6127" y="14592"/>
                  </a:cubicBezTo>
                  <a:cubicBezTo>
                    <a:pt x="6152" y="14605"/>
                    <a:pt x="6177" y="14607"/>
                    <a:pt x="6203" y="14599"/>
                  </a:cubicBezTo>
                  <a:cubicBezTo>
                    <a:pt x="6214" y="14596"/>
                    <a:pt x="6225" y="14590"/>
                    <a:pt x="6235" y="14582"/>
                  </a:cubicBezTo>
                  <a:cubicBezTo>
                    <a:pt x="6245" y="14574"/>
                    <a:pt x="6257" y="14562"/>
                    <a:pt x="6272" y="14547"/>
                  </a:cubicBezTo>
                  <a:lnTo>
                    <a:pt x="6303" y="14513"/>
                  </a:lnTo>
                  <a:cubicBezTo>
                    <a:pt x="6340" y="14474"/>
                    <a:pt x="6376" y="14462"/>
                    <a:pt x="6410" y="14479"/>
                  </a:cubicBezTo>
                  <a:cubicBezTo>
                    <a:pt x="6433" y="14491"/>
                    <a:pt x="6448" y="14509"/>
                    <a:pt x="6452" y="14535"/>
                  </a:cubicBezTo>
                  <a:cubicBezTo>
                    <a:pt x="6455" y="14546"/>
                    <a:pt x="6455" y="14557"/>
                    <a:pt x="6453" y="14567"/>
                  </a:cubicBezTo>
                  <a:cubicBezTo>
                    <a:pt x="6451" y="14578"/>
                    <a:pt x="6446" y="14590"/>
                    <a:pt x="6439" y="14605"/>
                  </a:cubicBezTo>
                  <a:cubicBezTo>
                    <a:pt x="6429" y="14625"/>
                    <a:pt x="6418" y="14642"/>
                    <a:pt x="6404" y="14656"/>
                  </a:cubicBezTo>
                  <a:cubicBezTo>
                    <a:pt x="6390" y="14671"/>
                    <a:pt x="6374" y="14683"/>
                    <a:pt x="6354" y="14693"/>
                  </a:cubicBezTo>
                  <a:lnTo>
                    <a:pt x="6380" y="14732"/>
                  </a:lnTo>
                  <a:cubicBezTo>
                    <a:pt x="6402" y="14719"/>
                    <a:pt x="6420" y="14703"/>
                    <a:pt x="6436" y="14686"/>
                  </a:cubicBezTo>
                  <a:cubicBezTo>
                    <a:pt x="6452" y="14668"/>
                    <a:pt x="6466" y="14648"/>
                    <a:pt x="6477" y="14624"/>
                  </a:cubicBezTo>
                  <a:cubicBezTo>
                    <a:pt x="6486" y="14606"/>
                    <a:pt x="6492" y="14589"/>
                    <a:pt x="6495" y="14573"/>
                  </a:cubicBezTo>
                  <a:cubicBezTo>
                    <a:pt x="6498" y="14558"/>
                    <a:pt x="6498" y="14541"/>
                    <a:pt x="6496" y="14524"/>
                  </a:cubicBezTo>
                  <a:cubicBezTo>
                    <a:pt x="6494" y="14502"/>
                    <a:pt x="6487" y="14481"/>
                    <a:pt x="6475" y="14464"/>
                  </a:cubicBezTo>
                  <a:cubicBezTo>
                    <a:pt x="6462" y="14446"/>
                    <a:pt x="6447" y="14433"/>
                    <a:pt x="6429" y="14424"/>
                  </a:cubicBezTo>
                  <a:cubicBezTo>
                    <a:pt x="6417" y="14418"/>
                    <a:pt x="6403" y="14414"/>
                    <a:pt x="6389" y="14413"/>
                  </a:cubicBezTo>
                  <a:close/>
                  <a:moveTo>
                    <a:pt x="6306" y="13966"/>
                  </a:moveTo>
                  <a:lnTo>
                    <a:pt x="6179" y="14225"/>
                  </a:lnTo>
                  <a:lnTo>
                    <a:pt x="6218" y="14244"/>
                  </a:lnTo>
                  <a:lnTo>
                    <a:pt x="6270" y="14139"/>
                  </a:lnTo>
                  <a:lnTo>
                    <a:pt x="6621" y="14312"/>
                  </a:lnTo>
                  <a:lnTo>
                    <a:pt x="6643" y="14267"/>
                  </a:lnTo>
                  <a:lnTo>
                    <a:pt x="6292" y="14094"/>
                  </a:lnTo>
                  <a:lnTo>
                    <a:pt x="6344" y="13988"/>
                  </a:lnTo>
                  <a:lnTo>
                    <a:pt x="6306" y="13966"/>
                  </a:lnTo>
                  <a:close/>
                  <a:moveTo>
                    <a:pt x="6838" y="13872"/>
                  </a:moveTo>
                  <a:lnTo>
                    <a:pt x="6798" y="13852"/>
                  </a:lnTo>
                  <a:lnTo>
                    <a:pt x="6713" y="14024"/>
                  </a:lnTo>
                  <a:lnTo>
                    <a:pt x="6570" y="13954"/>
                  </a:lnTo>
                  <a:lnTo>
                    <a:pt x="6636" y="13820"/>
                  </a:lnTo>
                  <a:lnTo>
                    <a:pt x="6595" y="13800"/>
                  </a:lnTo>
                  <a:lnTo>
                    <a:pt x="6529" y="13934"/>
                  </a:lnTo>
                  <a:lnTo>
                    <a:pt x="6401" y="13871"/>
                  </a:lnTo>
                  <a:lnTo>
                    <a:pt x="6480" y="13711"/>
                  </a:lnTo>
                  <a:lnTo>
                    <a:pt x="6444" y="13685"/>
                  </a:lnTo>
                  <a:lnTo>
                    <a:pt x="6339" y="13899"/>
                  </a:lnTo>
                  <a:lnTo>
                    <a:pt x="6730" y="14091"/>
                  </a:lnTo>
                  <a:lnTo>
                    <a:pt x="6838" y="13872"/>
                  </a:lnTo>
                  <a:close/>
                  <a:moveTo>
                    <a:pt x="7001" y="13541"/>
                  </a:moveTo>
                  <a:lnTo>
                    <a:pt x="6965" y="13546"/>
                  </a:lnTo>
                  <a:cubicBezTo>
                    <a:pt x="6948" y="13548"/>
                    <a:pt x="6930" y="13550"/>
                    <a:pt x="6912" y="13553"/>
                  </a:cubicBezTo>
                  <a:cubicBezTo>
                    <a:pt x="6893" y="13555"/>
                    <a:pt x="6875" y="13558"/>
                    <a:pt x="6859" y="13560"/>
                  </a:cubicBezTo>
                  <a:cubicBezTo>
                    <a:pt x="6842" y="13562"/>
                    <a:pt x="6831" y="13564"/>
                    <a:pt x="6824" y="13565"/>
                  </a:cubicBezTo>
                  <a:cubicBezTo>
                    <a:pt x="6814" y="13567"/>
                    <a:pt x="6803" y="13570"/>
                    <a:pt x="6791" y="13573"/>
                  </a:cubicBezTo>
                  <a:cubicBezTo>
                    <a:pt x="6779" y="13576"/>
                    <a:pt x="6769" y="13579"/>
                    <a:pt x="6761" y="13583"/>
                  </a:cubicBezTo>
                  <a:lnTo>
                    <a:pt x="6763" y="13578"/>
                  </a:lnTo>
                  <a:cubicBezTo>
                    <a:pt x="6771" y="13562"/>
                    <a:pt x="6775" y="13547"/>
                    <a:pt x="6777" y="13531"/>
                  </a:cubicBezTo>
                  <a:cubicBezTo>
                    <a:pt x="6778" y="13516"/>
                    <a:pt x="6776" y="13502"/>
                    <a:pt x="6771" y="13488"/>
                  </a:cubicBezTo>
                  <a:cubicBezTo>
                    <a:pt x="6766" y="13474"/>
                    <a:pt x="6758" y="13462"/>
                    <a:pt x="6748" y="13450"/>
                  </a:cubicBezTo>
                  <a:cubicBezTo>
                    <a:pt x="6737" y="13439"/>
                    <a:pt x="6723" y="13429"/>
                    <a:pt x="6707" y="13421"/>
                  </a:cubicBezTo>
                  <a:cubicBezTo>
                    <a:pt x="6697" y="13416"/>
                    <a:pt x="6687" y="13413"/>
                    <a:pt x="6677" y="13411"/>
                  </a:cubicBezTo>
                  <a:cubicBezTo>
                    <a:pt x="6668" y="13409"/>
                    <a:pt x="6658" y="13408"/>
                    <a:pt x="6650" y="13409"/>
                  </a:cubicBezTo>
                  <a:cubicBezTo>
                    <a:pt x="6641" y="13409"/>
                    <a:pt x="6633" y="13410"/>
                    <a:pt x="6626" y="13412"/>
                  </a:cubicBezTo>
                  <a:cubicBezTo>
                    <a:pt x="6618" y="13414"/>
                    <a:pt x="6612" y="13417"/>
                    <a:pt x="6606" y="13419"/>
                  </a:cubicBezTo>
                  <a:cubicBezTo>
                    <a:pt x="6600" y="13422"/>
                    <a:pt x="6594" y="13426"/>
                    <a:pt x="6588" y="13430"/>
                  </a:cubicBezTo>
                  <a:cubicBezTo>
                    <a:pt x="6582" y="13434"/>
                    <a:pt x="6576" y="13440"/>
                    <a:pt x="6570" y="13447"/>
                  </a:cubicBezTo>
                  <a:cubicBezTo>
                    <a:pt x="6564" y="13453"/>
                    <a:pt x="6558" y="13462"/>
                    <a:pt x="6552" y="13471"/>
                  </a:cubicBezTo>
                  <a:cubicBezTo>
                    <a:pt x="6546" y="13481"/>
                    <a:pt x="6539" y="13492"/>
                    <a:pt x="6533" y="13506"/>
                  </a:cubicBezTo>
                  <a:lnTo>
                    <a:pt x="6488" y="13597"/>
                  </a:lnTo>
                  <a:lnTo>
                    <a:pt x="6879" y="13789"/>
                  </a:lnTo>
                  <a:lnTo>
                    <a:pt x="6901" y="13744"/>
                  </a:lnTo>
                  <a:lnTo>
                    <a:pt x="6724" y="13657"/>
                  </a:lnTo>
                  <a:cubicBezTo>
                    <a:pt x="6730" y="13647"/>
                    <a:pt x="6735" y="13640"/>
                    <a:pt x="6742" y="13635"/>
                  </a:cubicBezTo>
                  <a:cubicBezTo>
                    <a:pt x="6748" y="13631"/>
                    <a:pt x="6758" y="13627"/>
                    <a:pt x="6771" y="13625"/>
                  </a:cubicBezTo>
                  <a:cubicBezTo>
                    <a:pt x="6794" y="13620"/>
                    <a:pt x="6816" y="13616"/>
                    <a:pt x="6837" y="13612"/>
                  </a:cubicBezTo>
                  <a:cubicBezTo>
                    <a:pt x="6858" y="13609"/>
                    <a:pt x="6877" y="13606"/>
                    <a:pt x="6894" y="13604"/>
                  </a:cubicBezTo>
                  <a:cubicBezTo>
                    <a:pt x="6912" y="13602"/>
                    <a:pt x="6927" y="13601"/>
                    <a:pt x="6940" y="13600"/>
                  </a:cubicBezTo>
                  <a:cubicBezTo>
                    <a:pt x="6954" y="13600"/>
                    <a:pt x="6964" y="13599"/>
                    <a:pt x="6972" y="13599"/>
                  </a:cubicBezTo>
                  <a:lnTo>
                    <a:pt x="7001" y="13541"/>
                  </a:lnTo>
                  <a:close/>
                  <a:moveTo>
                    <a:pt x="6715" y="13492"/>
                  </a:moveTo>
                  <a:cubicBezTo>
                    <a:pt x="6723" y="13500"/>
                    <a:pt x="6729" y="13509"/>
                    <a:pt x="6732" y="13519"/>
                  </a:cubicBezTo>
                  <a:cubicBezTo>
                    <a:pt x="6735" y="13530"/>
                    <a:pt x="6735" y="13541"/>
                    <a:pt x="6733" y="13554"/>
                  </a:cubicBezTo>
                  <a:cubicBezTo>
                    <a:pt x="6731" y="13567"/>
                    <a:pt x="6725" y="13582"/>
                    <a:pt x="6717" y="13599"/>
                  </a:cubicBezTo>
                  <a:lnTo>
                    <a:pt x="6695" y="13642"/>
                  </a:lnTo>
                  <a:lnTo>
                    <a:pt x="6550" y="13571"/>
                  </a:lnTo>
                  <a:lnTo>
                    <a:pt x="6573" y="13524"/>
                  </a:lnTo>
                  <a:cubicBezTo>
                    <a:pt x="6578" y="13513"/>
                    <a:pt x="6583" y="13504"/>
                    <a:pt x="6588" y="13497"/>
                  </a:cubicBezTo>
                  <a:cubicBezTo>
                    <a:pt x="6593" y="13490"/>
                    <a:pt x="6599" y="13484"/>
                    <a:pt x="6605" y="13479"/>
                  </a:cubicBezTo>
                  <a:cubicBezTo>
                    <a:pt x="6615" y="13470"/>
                    <a:pt x="6627" y="13465"/>
                    <a:pt x="6641" y="13463"/>
                  </a:cubicBezTo>
                  <a:cubicBezTo>
                    <a:pt x="6656" y="13461"/>
                    <a:pt x="6670" y="13463"/>
                    <a:pt x="6683" y="13470"/>
                  </a:cubicBezTo>
                  <a:cubicBezTo>
                    <a:pt x="6696" y="13476"/>
                    <a:pt x="6706" y="13484"/>
                    <a:pt x="6715" y="13492"/>
                  </a:cubicBezTo>
                  <a:close/>
                  <a:moveTo>
                    <a:pt x="7213" y="13329"/>
                  </a:moveTo>
                  <a:lnTo>
                    <a:pt x="6664" y="13059"/>
                  </a:lnTo>
                  <a:lnTo>
                    <a:pt x="6645" y="13097"/>
                  </a:lnTo>
                  <a:lnTo>
                    <a:pt x="7194" y="13367"/>
                  </a:lnTo>
                  <a:lnTo>
                    <a:pt x="7213" y="13329"/>
                  </a:lnTo>
                  <a:close/>
                  <a:moveTo>
                    <a:pt x="7058" y="12438"/>
                  </a:moveTo>
                  <a:lnTo>
                    <a:pt x="7035" y="12485"/>
                  </a:lnTo>
                  <a:lnTo>
                    <a:pt x="7238" y="12645"/>
                  </a:lnTo>
                  <a:cubicBezTo>
                    <a:pt x="7251" y="12655"/>
                    <a:pt x="7264" y="12665"/>
                    <a:pt x="7276" y="12675"/>
                  </a:cubicBezTo>
                  <a:cubicBezTo>
                    <a:pt x="7289" y="12684"/>
                    <a:pt x="7300" y="12693"/>
                    <a:pt x="7311" y="12700"/>
                  </a:cubicBezTo>
                  <a:cubicBezTo>
                    <a:pt x="7321" y="12708"/>
                    <a:pt x="7329" y="12714"/>
                    <a:pt x="7336" y="12719"/>
                  </a:cubicBezTo>
                  <a:cubicBezTo>
                    <a:pt x="7341" y="12723"/>
                    <a:pt x="7345" y="12725"/>
                    <a:pt x="7346" y="12726"/>
                  </a:cubicBezTo>
                  <a:cubicBezTo>
                    <a:pt x="7344" y="12726"/>
                    <a:pt x="7341" y="12725"/>
                    <a:pt x="7336" y="12724"/>
                  </a:cubicBezTo>
                  <a:cubicBezTo>
                    <a:pt x="7330" y="12722"/>
                    <a:pt x="7322" y="12719"/>
                    <a:pt x="7312" y="12716"/>
                  </a:cubicBezTo>
                  <a:cubicBezTo>
                    <a:pt x="7302" y="12713"/>
                    <a:pt x="7290" y="12710"/>
                    <a:pt x="7277" y="12707"/>
                  </a:cubicBezTo>
                  <a:cubicBezTo>
                    <a:pt x="7264" y="12703"/>
                    <a:pt x="7249" y="12699"/>
                    <a:pt x="7233" y="12695"/>
                  </a:cubicBezTo>
                  <a:lnTo>
                    <a:pt x="6964" y="12630"/>
                  </a:lnTo>
                  <a:lnTo>
                    <a:pt x="6938" y="12683"/>
                  </a:lnTo>
                  <a:lnTo>
                    <a:pt x="7146" y="12850"/>
                  </a:lnTo>
                  <a:cubicBezTo>
                    <a:pt x="7156" y="12858"/>
                    <a:pt x="7167" y="12866"/>
                    <a:pt x="7178" y="12875"/>
                  </a:cubicBezTo>
                  <a:cubicBezTo>
                    <a:pt x="7190" y="12884"/>
                    <a:pt x="7201" y="12892"/>
                    <a:pt x="7211" y="12900"/>
                  </a:cubicBezTo>
                  <a:cubicBezTo>
                    <a:pt x="7221" y="12907"/>
                    <a:pt x="7229" y="12914"/>
                    <a:pt x="7236" y="12919"/>
                  </a:cubicBezTo>
                  <a:cubicBezTo>
                    <a:pt x="7243" y="12925"/>
                    <a:pt x="7247" y="12927"/>
                    <a:pt x="7248" y="12928"/>
                  </a:cubicBezTo>
                  <a:cubicBezTo>
                    <a:pt x="7246" y="12927"/>
                    <a:pt x="7241" y="12926"/>
                    <a:pt x="7233" y="12923"/>
                  </a:cubicBezTo>
                  <a:cubicBezTo>
                    <a:pt x="7224" y="12920"/>
                    <a:pt x="7214" y="12917"/>
                    <a:pt x="7201" y="12913"/>
                  </a:cubicBezTo>
                  <a:cubicBezTo>
                    <a:pt x="7189" y="12910"/>
                    <a:pt x="7176" y="12906"/>
                    <a:pt x="7161" y="12902"/>
                  </a:cubicBezTo>
                  <a:cubicBezTo>
                    <a:pt x="7147" y="12898"/>
                    <a:pt x="7133" y="12894"/>
                    <a:pt x="7119" y="12891"/>
                  </a:cubicBezTo>
                  <a:lnTo>
                    <a:pt x="6866" y="12828"/>
                  </a:lnTo>
                  <a:lnTo>
                    <a:pt x="6842" y="12878"/>
                  </a:lnTo>
                  <a:lnTo>
                    <a:pt x="7278" y="12978"/>
                  </a:lnTo>
                  <a:lnTo>
                    <a:pt x="7308" y="12917"/>
                  </a:lnTo>
                  <a:lnTo>
                    <a:pt x="7111" y="12761"/>
                  </a:lnTo>
                  <a:cubicBezTo>
                    <a:pt x="7099" y="12752"/>
                    <a:pt x="7088" y="12743"/>
                    <a:pt x="7077" y="12735"/>
                  </a:cubicBezTo>
                  <a:cubicBezTo>
                    <a:pt x="7065" y="12726"/>
                    <a:pt x="7055" y="12719"/>
                    <a:pt x="7046" y="12712"/>
                  </a:cubicBezTo>
                  <a:cubicBezTo>
                    <a:pt x="7037" y="12706"/>
                    <a:pt x="7030" y="12700"/>
                    <a:pt x="7024" y="12696"/>
                  </a:cubicBezTo>
                  <a:cubicBezTo>
                    <a:pt x="7018" y="12692"/>
                    <a:pt x="7015" y="12690"/>
                    <a:pt x="7014" y="12689"/>
                  </a:cubicBezTo>
                  <a:cubicBezTo>
                    <a:pt x="7015" y="12689"/>
                    <a:pt x="7020" y="12691"/>
                    <a:pt x="7026" y="12693"/>
                  </a:cubicBezTo>
                  <a:cubicBezTo>
                    <a:pt x="7033" y="12695"/>
                    <a:pt x="7042" y="12697"/>
                    <a:pt x="7052" y="12700"/>
                  </a:cubicBezTo>
                  <a:cubicBezTo>
                    <a:pt x="7063" y="12703"/>
                    <a:pt x="7075" y="12707"/>
                    <a:pt x="7089" y="12711"/>
                  </a:cubicBezTo>
                  <a:cubicBezTo>
                    <a:pt x="7103" y="12714"/>
                    <a:pt x="7118" y="12718"/>
                    <a:pt x="7134" y="12722"/>
                  </a:cubicBezTo>
                  <a:lnTo>
                    <a:pt x="7375" y="12781"/>
                  </a:lnTo>
                  <a:lnTo>
                    <a:pt x="7405" y="12720"/>
                  </a:lnTo>
                  <a:lnTo>
                    <a:pt x="7058" y="12438"/>
                  </a:lnTo>
                  <a:close/>
                  <a:moveTo>
                    <a:pt x="7595" y="12332"/>
                  </a:moveTo>
                  <a:lnTo>
                    <a:pt x="7555" y="12313"/>
                  </a:lnTo>
                  <a:lnTo>
                    <a:pt x="7470" y="12485"/>
                  </a:lnTo>
                  <a:lnTo>
                    <a:pt x="7327" y="12414"/>
                  </a:lnTo>
                  <a:lnTo>
                    <a:pt x="7393" y="12280"/>
                  </a:lnTo>
                  <a:lnTo>
                    <a:pt x="7353" y="12260"/>
                  </a:lnTo>
                  <a:lnTo>
                    <a:pt x="7287" y="12394"/>
                  </a:lnTo>
                  <a:lnTo>
                    <a:pt x="7159" y="12331"/>
                  </a:lnTo>
                  <a:lnTo>
                    <a:pt x="7237" y="12171"/>
                  </a:lnTo>
                  <a:lnTo>
                    <a:pt x="7202" y="12146"/>
                  </a:lnTo>
                  <a:lnTo>
                    <a:pt x="7097" y="12360"/>
                  </a:lnTo>
                  <a:lnTo>
                    <a:pt x="7488" y="12552"/>
                  </a:lnTo>
                  <a:lnTo>
                    <a:pt x="7595" y="12332"/>
                  </a:lnTo>
                  <a:close/>
                  <a:moveTo>
                    <a:pt x="7611" y="11928"/>
                  </a:moveTo>
                  <a:cubicBezTo>
                    <a:pt x="7597" y="11927"/>
                    <a:pt x="7583" y="11928"/>
                    <a:pt x="7570" y="11931"/>
                  </a:cubicBezTo>
                  <a:cubicBezTo>
                    <a:pt x="7557" y="11935"/>
                    <a:pt x="7545" y="11940"/>
                    <a:pt x="7534" y="11948"/>
                  </a:cubicBezTo>
                  <a:cubicBezTo>
                    <a:pt x="7523" y="11955"/>
                    <a:pt x="7511" y="11966"/>
                    <a:pt x="7497" y="11981"/>
                  </a:cubicBezTo>
                  <a:lnTo>
                    <a:pt x="7460" y="12019"/>
                  </a:lnTo>
                  <a:cubicBezTo>
                    <a:pt x="7441" y="12038"/>
                    <a:pt x="7425" y="12051"/>
                    <a:pt x="7410" y="12056"/>
                  </a:cubicBezTo>
                  <a:cubicBezTo>
                    <a:pt x="7396" y="12061"/>
                    <a:pt x="7381" y="12060"/>
                    <a:pt x="7365" y="12052"/>
                  </a:cubicBezTo>
                  <a:cubicBezTo>
                    <a:pt x="7344" y="12042"/>
                    <a:pt x="7332" y="12028"/>
                    <a:pt x="7327" y="12009"/>
                  </a:cubicBezTo>
                  <a:cubicBezTo>
                    <a:pt x="7323" y="11989"/>
                    <a:pt x="7326" y="11967"/>
                    <a:pt x="7339" y="11943"/>
                  </a:cubicBezTo>
                  <a:cubicBezTo>
                    <a:pt x="7343" y="11934"/>
                    <a:pt x="7347" y="11927"/>
                    <a:pt x="7352" y="11920"/>
                  </a:cubicBezTo>
                  <a:cubicBezTo>
                    <a:pt x="7357" y="11913"/>
                    <a:pt x="7362" y="11907"/>
                    <a:pt x="7369" y="11900"/>
                  </a:cubicBezTo>
                  <a:cubicBezTo>
                    <a:pt x="7375" y="11894"/>
                    <a:pt x="7382" y="11888"/>
                    <a:pt x="7390" y="11882"/>
                  </a:cubicBezTo>
                  <a:cubicBezTo>
                    <a:pt x="7398" y="11876"/>
                    <a:pt x="7408" y="11870"/>
                    <a:pt x="7418" y="11864"/>
                  </a:cubicBezTo>
                  <a:lnTo>
                    <a:pt x="7395" y="11827"/>
                  </a:lnTo>
                  <a:cubicBezTo>
                    <a:pt x="7352" y="11852"/>
                    <a:pt x="7320" y="11885"/>
                    <a:pt x="7299" y="11926"/>
                  </a:cubicBezTo>
                  <a:cubicBezTo>
                    <a:pt x="7290" y="11945"/>
                    <a:pt x="7284" y="11964"/>
                    <a:pt x="7282" y="11982"/>
                  </a:cubicBezTo>
                  <a:cubicBezTo>
                    <a:pt x="7280" y="12000"/>
                    <a:pt x="7281" y="12017"/>
                    <a:pt x="7286" y="12033"/>
                  </a:cubicBezTo>
                  <a:cubicBezTo>
                    <a:pt x="7290" y="12049"/>
                    <a:pt x="7298" y="12063"/>
                    <a:pt x="7308" y="12076"/>
                  </a:cubicBezTo>
                  <a:cubicBezTo>
                    <a:pt x="7319" y="12089"/>
                    <a:pt x="7333" y="12100"/>
                    <a:pt x="7349" y="12108"/>
                  </a:cubicBezTo>
                  <a:cubicBezTo>
                    <a:pt x="7374" y="12120"/>
                    <a:pt x="7400" y="12122"/>
                    <a:pt x="7425" y="12115"/>
                  </a:cubicBezTo>
                  <a:cubicBezTo>
                    <a:pt x="7437" y="12111"/>
                    <a:pt x="7448" y="12105"/>
                    <a:pt x="7458" y="12097"/>
                  </a:cubicBezTo>
                  <a:cubicBezTo>
                    <a:pt x="7468" y="12089"/>
                    <a:pt x="7480" y="12078"/>
                    <a:pt x="7494" y="12062"/>
                  </a:cubicBezTo>
                  <a:lnTo>
                    <a:pt x="7525" y="12029"/>
                  </a:lnTo>
                  <a:cubicBezTo>
                    <a:pt x="7563" y="11989"/>
                    <a:pt x="7598" y="11978"/>
                    <a:pt x="7633" y="11995"/>
                  </a:cubicBezTo>
                  <a:cubicBezTo>
                    <a:pt x="7656" y="12006"/>
                    <a:pt x="7670" y="12025"/>
                    <a:pt x="7675" y="12050"/>
                  </a:cubicBezTo>
                  <a:cubicBezTo>
                    <a:pt x="7677" y="12062"/>
                    <a:pt x="7677" y="12073"/>
                    <a:pt x="7675" y="12083"/>
                  </a:cubicBezTo>
                  <a:cubicBezTo>
                    <a:pt x="7673" y="12093"/>
                    <a:pt x="7669" y="12106"/>
                    <a:pt x="7661" y="12121"/>
                  </a:cubicBezTo>
                  <a:cubicBezTo>
                    <a:pt x="7652" y="12140"/>
                    <a:pt x="7640" y="12157"/>
                    <a:pt x="7626" y="12172"/>
                  </a:cubicBezTo>
                  <a:cubicBezTo>
                    <a:pt x="7613" y="12186"/>
                    <a:pt x="7596" y="12198"/>
                    <a:pt x="7576" y="12209"/>
                  </a:cubicBezTo>
                  <a:lnTo>
                    <a:pt x="7603" y="12247"/>
                  </a:lnTo>
                  <a:cubicBezTo>
                    <a:pt x="7624" y="12234"/>
                    <a:pt x="7643" y="12219"/>
                    <a:pt x="7659" y="12201"/>
                  </a:cubicBezTo>
                  <a:cubicBezTo>
                    <a:pt x="7674" y="12184"/>
                    <a:pt x="7688" y="12163"/>
                    <a:pt x="7700" y="12139"/>
                  </a:cubicBezTo>
                  <a:cubicBezTo>
                    <a:pt x="7709" y="12121"/>
                    <a:pt x="7715" y="12104"/>
                    <a:pt x="7718" y="12089"/>
                  </a:cubicBezTo>
                  <a:cubicBezTo>
                    <a:pt x="7720" y="12073"/>
                    <a:pt x="7721" y="12057"/>
                    <a:pt x="7719" y="12040"/>
                  </a:cubicBezTo>
                  <a:cubicBezTo>
                    <a:pt x="7716" y="12017"/>
                    <a:pt x="7709" y="11997"/>
                    <a:pt x="7697" y="11979"/>
                  </a:cubicBezTo>
                  <a:cubicBezTo>
                    <a:pt x="7685" y="11962"/>
                    <a:pt x="7670" y="11948"/>
                    <a:pt x="7652" y="11939"/>
                  </a:cubicBezTo>
                  <a:cubicBezTo>
                    <a:pt x="7639" y="11934"/>
                    <a:pt x="7626" y="11930"/>
                    <a:pt x="7611" y="11928"/>
                  </a:cubicBezTo>
                  <a:close/>
                  <a:moveTo>
                    <a:pt x="7529" y="11481"/>
                  </a:moveTo>
                  <a:lnTo>
                    <a:pt x="7401" y="11740"/>
                  </a:lnTo>
                  <a:lnTo>
                    <a:pt x="7441" y="11760"/>
                  </a:lnTo>
                  <a:lnTo>
                    <a:pt x="7492" y="11655"/>
                  </a:lnTo>
                  <a:lnTo>
                    <a:pt x="7844" y="11828"/>
                  </a:lnTo>
                  <a:lnTo>
                    <a:pt x="7866" y="11783"/>
                  </a:lnTo>
                  <a:lnTo>
                    <a:pt x="7514" y="11610"/>
                  </a:lnTo>
                  <a:lnTo>
                    <a:pt x="7567" y="11504"/>
                  </a:lnTo>
                  <a:lnTo>
                    <a:pt x="7529" y="11481"/>
                  </a:lnTo>
                  <a:close/>
                  <a:moveTo>
                    <a:pt x="7663" y="11209"/>
                  </a:moveTo>
                  <a:lnTo>
                    <a:pt x="7562" y="11414"/>
                  </a:lnTo>
                  <a:lnTo>
                    <a:pt x="7953" y="11607"/>
                  </a:lnTo>
                  <a:lnTo>
                    <a:pt x="7976" y="11559"/>
                  </a:lnTo>
                  <a:lnTo>
                    <a:pt x="7790" y="11468"/>
                  </a:lnTo>
                  <a:lnTo>
                    <a:pt x="7852" y="11343"/>
                  </a:lnTo>
                  <a:lnTo>
                    <a:pt x="7814" y="11324"/>
                  </a:lnTo>
                  <a:lnTo>
                    <a:pt x="7752" y="11449"/>
                  </a:lnTo>
                  <a:lnTo>
                    <a:pt x="7624" y="11386"/>
                  </a:lnTo>
                  <a:lnTo>
                    <a:pt x="7698" y="11235"/>
                  </a:lnTo>
                  <a:lnTo>
                    <a:pt x="7663" y="11209"/>
                  </a:lnTo>
                  <a:close/>
                  <a:moveTo>
                    <a:pt x="8210" y="11083"/>
                  </a:moveTo>
                  <a:lnTo>
                    <a:pt x="7756" y="11020"/>
                  </a:lnTo>
                  <a:lnTo>
                    <a:pt x="7726" y="11081"/>
                  </a:lnTo>
                  <a:lnTo>
                    <a:pt x="8052" y="11404"/>
                  </a:lnTo>
                  <a:lnTo>
                    <a:pt x="8076" y="11357"/>
                  </a:lnTo>
                  <a:lnTo>
                    <a:pt x="7974" y="11260"/>
                  </a:lnTo>
                  <a:lnTo>
                    <a:pt x="8046" y="11114"/>
                  </a:lnTo>
                  <a:lnTo>
                    <a:pt x="8184" y="11136"/>
                  </a:lnTo>
                  <a:lnTo>
                    <a:pt x="8210" y="11083"/>
                  </a:lnTo>
                  <a:close/>
                  <a:moveTo>
                    <a:pt x="8002" y="11107"/>
                  </a:moveTo>
                  <a:lnTo>
                    <a:pt x="7942" y="11229"/>
                  </a:lnTo>
                  <a:lnTo>
                    <a:pt x="7781" y="11073"/>
                  </a:lnTo>
                  <a:lnTo>
                    <a:pt x="8002" y="11107"/>
                  </a:lnTo>
                  <a:close/>
                  <a:moveTo>
                    <a:pt x="7648" y="11051"/>
                  </a:moveTo>
                  <a:cubicBezTo>
                    <a:pt x="7639" y="11054"/>
                    <a:pt x="7633" y="11060"/>
                    <a:pt x="7629" y="11068"/>
                  </a:cubicBezTo>
                  <a:cubicBezTo>
                    <a:pt x="7625" y="11076"/>
                    <a:pt x="7624" y="11085"/>
                    <a:pt x="7627" y="11093"/>
                  </a:cubicBezTo>
                  <a:cubicBezTo>
                    <a:pt x="7630" y="11102"/>
                    <a:pt x="7635" y="11108"/>
                    <a:pt x="7643" y="11112"/>
                  </a:cubicBezTo>
                  <a:cubicBezTo>
                    <a:pt x="7652" y="11116"/>
                    <a:pt x="7660" y="11116"/>
                    <a:pt x="7669" y="11114"/>
                  </a:cubicBezTo>
                  <a:cubicBezTo>
                    <a:pt x="7678" y="11111"/>
                    <a:pt x="7684" y="11105"/>
                    <a:pt x="7688" y="11097"/>
                  </a:cubicBezTo>
                  <a:cubicBezTo>
                    <a:pt x="7692" y="11089"/>
                    <a:pt x="7693" y="11080"/>
                    <a:pt x="7690" y="11072"/>
                  </a:cubicBezTo>
                  <a:cubicBezTo>
                    <a:pt x="7686" y="11063"/>
                    <a:pt x="7681" y="11057"/>
                    <a:pt x="7672" y="11053"/>
                  </a:cubicBezTo>
                  <a:cubicBezTo>
                    <a:pt x="7664" y="11049"/>
                    <a:pt x="7656" y="11049"/>
                    <a:pt x="7648" y="11051"/>
                  </a:cubicBezTo>
                  <a:close/>
                  <a:moveTo>
                    <a:pt x="7705" y="10934"/>
                  </a:moveTo>
                  <a:cubicBezTo>
                    <a:pt x="7697" y="10937"/>
                    <a:pt x="7691" y="10943"/>
                    <a:pt x="7686" y="10951"/>
                  </a:cubicBezTo>
                  <a:cubicBezTo>
                    <a:pt x="7683" y="10959"/>
                    <a:pt x="7682" y="10967"/>
                    <a:pt x="7685" y="10976"/>
                  </a:cubicBezTo>
                  <a:cubicBezTo>
                    <a:pt x="7688" y="10984"/>
                    <a:pt x="7693" y="10990"/>
                    <a:pt x="7701" y="10994"/>
                  </a:cubicBezTo>
                  <a:cubicBezTo>
                    <a:pt x="7710" y="10998"/>
                    <a:pt x="7718" y="10999"/>
                    <a:pt x="7727" y="10996"/>
                  </a:cubicBezTo>
                  <a:cubicBezTo>
                    <a:pt x="7736" y="10993"/>
                    <a:pt x="7742" y="10988"/>
                    <a:pt x="7746" y="10979"/>
                  </a:cubicBezTo>
                  <a:cubicBezTo>
                    <a:pt x="7750" y="10971"/>
                    <a:pt x="7751" y="10963"/>
                    <a:pt x="7747" y="10954"/>
                  </a:cubicBezTo>
                  <a:cubicBezTo>
                    <a:pt x="7744" y="10946"/>
                    <a:pt x="7738" y="10940"/>
                    <a:pt x="7730" y="10936"/>
                  </a:cubicBezTo>
                  <a:cubicBezTo>
                    <a:pt x="7722" y="10932"/>
                    <a:pt x="7714" y="10931"/>
                    <a:pt x="7705" y="10934"/>
                  </a:cubicBezTo>
                  <a:close/>
                  <a:moveTo>
                    <a:pt x="8306" y="10789"/>
                  </a:moveTo>
                  <a:lnTo>
                    <a:pt x="8230" y="10943"/>
                  </a:lnTo>
                  <a:lnTo>
                    <a:pt x="7879" y="10770"/>
                  </a:lnTo>
                  <a:lnTo>
                    <a:pt x="7856" y="10817"/>
                  </a:lnTo>
                  <a:lnTo>
                    <a:pt x="8247" y="11009"/>
                  </a:lnTo>
                  <a:lnTo>
                    <a:pt x="8342" y="10815"/>
                  </a:lnTo>
                  <a:lnTo>
                    <a:pt x="8306" y="10789"/>
                  </a:lnTo>
                  <a:close/>
                  <a:moveTo>
                    <a:pt x="8405" y="10687"/>
                  </a:moveTo>
                  <a:lnTo>
                    <a:pt x="8014" y="10495"/>
                  </a:lnTo>
                  <a:lnTo>
                    <a:pt x="7992" y="10541"/>
                  </a:lnTo>
                  <a:lnTo>
                    <a:pt x="8383" y="10733"/>
                  </a:lnTo>
                  <a:lnTo>
                    <a:pt x="8405" y="10687"/>
                  </a:lnTo>
                  <a:close/>
                  <a:moveTo>
                    <a:pt x="8429" y="10267"/>
                  </a:moveTo>
                  <a:cubicBezTo>
                    <a:pt x="8414" y="10265"/>
                    <a:pt x="8401" y="10266"/>
                    <a:pt x="8388" y="10270"/>
                  </a:cubicBezTo>
                  <a:cubicBezTo>
                    <a:pt x="8375" y="10273"/>
                    <a:pt x="8363" y="10278"/>
                    <a:pt x="8352" y="10286"/>
                  </a:cubicBezTo>
                  <a:cubicBezTo>
                    <a:pt x="8341" y="10293"/>
                    <a:pt x="8328" y="10304"/>
                    <a:pt x="8314" y="10319"/>
                  </a:cubicBezTo>
                  <a:lnTo>
                    <a:pt x="8278" y="10357"/>
                  </a:lnTo>
                  <a:cubicBezTo>
                    <a:pt x="8259" y="10377"/>
                    <a:pt x="8242" y="10389"/>
                    <a:pt x="8228" y="10394"/>
                  </a:cubicBezTo>
                  <a:cubicBezTo>
                    <a:pt x="8213" y="10400"/>
                    <a:pt x="8198" y="10399"/>
                    <a:pt x="8182" y="10391"/>
                  </a:cubicBezTo>
                  <a:cubicBezTo>
                    <a:pt x="8162" y="10381"/>
                    <a:pt x="8150" y="10366"/>
                    <a:pt x="8145" y="10347"/>
                  </a:cubicBezTo>
                  <a:cubicBezTo>
                    <a:pt x="8140" y="10328"/>
                    <a:pt x="8144" y="10306"/>
                    <a:pt x="8156" y="10281"/>
                  </a:cubicBezTo>
                  <a:cubicBezTo>
                    <a:pt x="8160" y="10273"/>
                    <a:pt x="8165" y="10265"/>
                    <a:pt x="8170" y="10258"/>
                  </a:cubicBezTo>
                  <a:cubicBezTo>
                    <a:pt x="8174" y="10251"/>
                    <a:pt x="8180" y="10245"/>
                    <a:pt x="8186" y="10239"/>
                  </a:cubicBezTo>
                  <a:cubicBezTo>
                    <a:pt x="8193" y="10233"/>
                    <a:pt x="8200" y="10227"/>
                    <a:pt x="8208" y="10221"/>
                  </a:cubicBezTo>
                  <a:cubicBezTo>
                    <a:pt x="8216" y="10215"/>
                    <a:pt x="8225" y="10209"/>
                    <a:pt x="8236" y="10202"/>
                  </a:cubicBezTo>
                  <a:lnTo>
                    <a:pt x="8213" y="10165"/>
                  </a:lnTo>
                  <a:cubicBezTo>
                    <a:pt x="8169" y="10190"/>
                    <a:pt x="8137" y="10223"/>
                    <a:pt x="8117" y="10264"/>
                  </a:cubicBezTo>
                  <a:cubicBezTo>
                    <a:pt x="8108" y="10283"/>
                    <a:pt x="8102" y="10302"/>
                    <a:pt x="8100" y="10320"/>
                  </a:cubicBezTo>
                  <a:cubicBezTo>
                    <a:pt x="8098" y="10339"/>
                    <a:pt x="8099" y="10356"/>
                    <a:pt x="8103" y="10372"/>
                  </a:cubicBezTo>
                  <a:cubicBezTo>
                    <a:pt x="8108" y="10387"/>
                    <a:pt x="8115" y="10402"/>
                    <a:pt x="8126" y="10415"/>
                  </a:cubicBezTo>
                  <a:cubicBezTo>
                    <a:pt x="8137" y="10427"/>
                    <a:pt x="8150" y="10438"/>
                    <a:pt x="8167" y="10446"/>
                  </a:cubicBezTo>
                  <a:cubicBezTo>
                    <a:pt x="8192" y="10458"/>
                    <a:pt x="8217" y="10461"/>
                    <a:pt x="8243" y="10453"/>
                  </a:cubicBezTo>
                  <a:cubicBezTo>
                    <a:pt x="8255" y="10449"/>
                    <a:pt x="8265" y="10444"/>
                    <a:pt x="8276" y="10436"/>
                  </a:cubicBezTo>
                  <a:cubicBezTo>
                    <a:pt x="8286" y="10428"/>
                    <a:pt x="8298" y="10416"/>
                    <a:pt x="8312" y="10401"/>
                  </a:cubicBezTo>
                  <a:lnTo>
                    <a:pt x="8343" y="10367"/>
                  </a:lnTo>
                  <a:cubicBezTo>
                    <a:pt x="8380" y="10327"/>
                    <a:pt x="8416" y="10316"/>
                    <a:pt x="8451" y="10333"/>
                  </a:cubicBezTo>
                  <a:cubicBezTo>
                    <a:pt x="8474" y="10344"/>
                    <a:pt x="8488" y="10363"/>
                    <a:pt x="8493" y="10388"/>
                  </a:cubicBezTo>
                  <a:cubicBezTo>
                    <a:pt x="8495" y="10400"/>
                    <a:pt x="8495" y="10411"/>
                    <a:pt x="8493" y="10421"/>
                  </a:cubicBezTo>
                  <a:cubicBezTo>
                    <a:pt x="8491" y="10432"/>
                    <a:pt x="8486" y="10444"/>
                    <a:pt x="8479" y="10459"/>
                  </a:cubicBezTo>
                  <a:cubicBezTo>
                    <a:pt x="8469" y="10479"/>
                    <a:pt x="8458" y="10496"/>
                    <a:pt x="8444" y="10510"/>
                  </a:cubicBezTo>
                  <a:cubicBezTo>
                    <a:pt x="8430" y="10524"/>
                    <a:pt x="8414" y="10537"/>
                    <a:pt x="8394" y="10547"/>
                  </a:cubicBezTo>
                  <a:lnTo>
                    <a:pt x="8420" y="10586"/>
                  </a:lnTo>
                  <a:cubicBezTo>
                    <a:pt x="8442" y="10572"/>
                    <a:pt x="8461" y="10557"/>
                    <a:pt x="8476" y="10539"/>
                  </a:cubicBezTo>
                  <a:cubicBezTo>
                    <a:pt x="8492" y="10522"/>
                    <a:pt x="8506" y="10501"/>
                    <a:pt x="8517" y="10478"/>
                  </a:cubicBezTo>
                  <a:cubicBezTo>
                    <a:pt x="8526" y="10459"/>
                    <a:pt x="8532" y="10443"/>
                    <a:pt x="8535" y="10427"/>
                  </a:cubicBezTo>
                  <a:cubicBezTo>
                    <a:pt x="8538" y="10412"/>
                    <a:pt x="8539" y="10395"/>
                    <a:pt x="8537" y="10378"/>
                  </a:cubicBezTo>
                  <a:cubicBezTo>
                    <a:pt x="8534" y="10355"/>
                    <a:pt x="8527" y="10335"/>
                    <a:pt x="8515" y="10318"/>
                  </a:cubicBezTo>
                  <a:cubicBezTo>
                    <a:pt x="8503" y="10300"/>
                    <a:pt x="8487" y="10287"/>
                    <a:pt x="8469" y="10278"/>
                  </a:cubicBezTo>
                  <a:cubicBezTo>
                    <a:pt x="8457" y="10272"/>
                    <a:pt x="8444" y="10268"/>
                    <a:pt x="8429" y="10267"/>
                  </a:cubicBezTo>
                  <a:close/>
                  <a:moveTo>
                    <a:pt x="8680" y="9984"/>
                  </a:moveTo>
                  <a:cubicBezTo>
                    <a:pt x="8683" y="10001"/>
                    <a:pt x="8683" y="10016"/>
                    <a:pt x="8681" y="10030"/>
                  </a:cubicBezTo>
                  <a:cubicBezTo>
                    <a:pt x="8679" y="10044"/>
                    <a:pt x="8675" y="10058"/>
                    <a:pt x="8668" y="10073"/>
                  </a:cubicBezTo>
                  <a:cubicBezTo>
                    <a:pt x="8657" y="10095"/>
                    <a:pt x="8641" y="10113"/>
                    <a:pt x="8619" y="10126"/>
                  </a:cubicBezTo>
                  <a:cubicBezTo>
                    <a:pt x="8598" y="10139"/>
                    <a:pt x="8573" y="10144"/>
                    <a:pt x="8543" y="10142"/>
                  </a:cubicBezTo>
                  <a:cubicBezTo>
                    <a:pt x="8530" y="10141"/>
                    <a:pt x="8516" y="10138"/>
                    <a:pt x="8503" y="10134"/>
                  </a:cubicBezTo>
                  <a:cubicBezTo>
                    <a:pt x="8490" y="10130"/>
                    <a:pt x="8473" y="10123"/>
                    <a:pt x="8454" y="10114"/>
                  </a:cubicBezTo>
                  <a:cubicBezTo>
                    <a:pt x="8431" y="10102"/>
                    <a:pt x="8412" y="10091"/>
                    <a:pt x="8397" y="10081"/>
                  </a:cubicBezTo>
                  <a:cubicBezTo>
                    <a:pt x="8382" y="10070"/>
                    <a:pt x="8369" y="10058"/>
                    <a:pt x="8359" y="10046"/>
                  </a:cubicBezTo>
                  <a:cubicBezTo>
                    <a:pt x="8341" y="10026"/>
                    <a:pt x="8331" y="10005"/>
                    <a:pt x="8327" y="9983"/>
                  </a:cubicBezTo>
                  <a:cubicBezTo>
                    <a:pt x="8324" y="9962"/>
                    <a:pt x="8328" y="9940"/>
                    <a:pt x="8339" y="9917"/>
                  </a:cubicBezTo>
                  <a:cubicBezTo>
                    <a:pt x="8346" y="9902"/>
                    <a:pt x="8354" y="9890"/>
                    <a:pt x="8364" y="9881"/>
                  </a:cubicBezTo>
                  <a:cubicBezTo>
                    <a:pt x="8373" y="9871"/>
                    <a:pt x="8385" y="9862"/>
                    <a:pt x="8400" y="9855"/>
                  </a:cubicBezTo>
                  <a:lnTo>
                    <a:pt x="8382" y="9815"/>
                  </a:lnTo>
                  <a:cubicBezTo>
                    <a:pt x="8365" y="9823"/>
                    <a:pt x="8350" y="9834"/>
                    <a:pt x="8336" y="9848"/>
                  </a:cubicBezTo>
                  <a:cubicBezTo>
                    <a:pt x="8323" y="9862"/>
                    <a:pt x="8311" y="9879"/>
                    <a:pt x="8302" y="9898"/>
                  </a:cubicBezTo>
                  <a:cubicBezTo>
                    <a:pt x="8290" y="9921"/>
                    <a:pt x="8284" y="9946"/>
                    <a:pt x="8285" y="9971"/>
                  </a:cubicBezTo>
                  <a:cubicBezTo>
                    <a:pt x="8285" y="9996"/>
                    <a:pt x="8290" y="10020"/>
                    <a:pt x="8301" y="10044"/>
                  </a:cubicBezTo>
                  <a:cubicBezTo>
                    <a:pt x="8312" y="10067"/>
                    <a:pt x="8328" y="10089"/>
                    <a:pt x="8348" y="10109"/>
                  </a:cubicBezTo>
                  <a:cubicBezTo>
                    <a:pt x="8369" y="10130"/>
                    <a:pt x="8394" y="10147"/>
                    <a:pt x="8423" y="10161"/>
                  </a:cubicBezTo>
                  <a:cubicBezTo>
                    <a:pt x="8452" y="10175"/>
                    <a:pt x="8481" y="10185"/>
                    <a:pt x="8510" y="10191"/>
                  </a:cubicBezTo>
                  <a:cubicBezTo>
                    <a:pt x="8539" y="10196"/>
                    <a:pt x="8567" y="10195"/>
                    <a:pt x="8594" y="10188"/>
                  </a:cubicBezTo>
                  <a:cubicBezTo>
                    <a:pt x="8619" y="10181"/>
                    <a:pt x="8640" y="10170"/>
                    <a:pt x="8659" y="10154"/>
                  </a:cubicBezTo>
                  <a:cubicBezTo>
                    <a:pt x="8677" y="10139"/>
                    <a:pt x="8692" y="10120"/>
                    <a:pt x="8702" y="10099"/>
                  </a:cubicBezTo>
                  <a:cubicBezTo>
                    <a:pt x="8712" y="10080"/>
                    <a:pt x="8718" y="10059"/>
                    <a:pt x="8722" y="10038"/>
                  </a:cubicBezTo>
                  <a:cubicBezTo>
                    <a:pt x="8726" y="10017"/>
                    <a:pt x="8726" y="9996"/>
                    <a:pt x="8724" y="9975"/>
                  </a:cubicBezTo>
                  <a:lnTo>
                    <a:pt x="8680" y="9984"/>
                  </a:lnTo>
                  <a:close/>
                  <a:moveTo>
                    <a:pt x="8916" y="9649"/>
                  </a:moveTo>
                  <a:lnTo>
                    <a:pt x="8525" y="9457"/>
                  </a:lnTo>
                  <a:lnTo>
                    <a:pt x="8502" y="9503"/>
                  </a:lnTo>
                  <a:lnTo>
                    <a:pt x="8666" y="9584"/>
                  </a:lnTo>
                  <a:lnTo>
                    <a:pt x="8585" y="9748"/>
                  </a:lnTo>
                  <a:lnTo>
                    <a:pt x="8421" y="9668"/>
                  </a:lnTo>
                  <a:lnTo>
                    <a:pt x="8399" y="9714"/>
                  </a:lnTo>
                  <a:lnTo>
                    <a:pt x="8789" y="9906"/>
                  </a:lnTo>
                  <a:lnTo>
                    <a:pt x="8812" y="9860"/>
                  </a:lnTo>
                  <a:lnTo>
                    <a:pt x="8623" y="9767"/>
                  </a:lnTo>
                  <a:lnTo>
                    <a:pt x="8704" y="9603"/>
                  </a:lnTo>
                  <a:lnTo>
                    <a:pt x="8893" y="9696"/>
                  </a:lnTo>
                  <a:lnTo>
                    <a:pt x="8916" y="9649"/>
                  </a:lnTo>
                  <a:close/>
                  <a:moveTo>
                    <a:pt x="5421" y="18254"/>
                  </a:moveTo>
                  <a:lnTo>
                    <a:pt x="5119" y="18105"/>
                  </a:lnTo>
                  <a:lnTo>
                    <a:pt x="5096" y="18151"/>
                  </a:lnTo>
                  <a:lnTo>
                    <a:pt x="5306" y="18254"/>
                  </a:lnTo>
                  <a:lnTo>
                    <a:pt x="5421" y="18254"/>
                  </a:lnTo>
                  <a:close/>
                  <a:moveTo>
                    <a:pt x="9002" y="10906"/>
                  </a:moveTo>
                  <a:lnTo>
                    <a:pt x="9002" y="10850"/>
                  </a:lnTo>
                  <a:lnTo>
                    <a:pt x="8789" y="10745"/>
                  </a:lnTo>
                  <a:lnTo>
                    <a:pt x="8841" y="10639"/>
                  </a:lnTo>
                  <a:lnTo>
                    <a:pt x="8803" y="10617"/>
                  </a:lnTo>
                  <a:lnTo>
                    <a:pt x="8676" y="10876"/>
                  </a:lnTo>
                  <a:lnTo>
                    <a:pt x="8715" y="10895"/>
                  </a:lnTo>
                  <a:lnTo>
                    <a:pt x="8767" y="10790"/>
                  </a:lnTo>
                  <a:lnTo>
                    <a:pt x="9002" y="10906"/>
                  </a:lnTo>
                  <a:close/>
                  <a:moveTo>
                    <a:pt x="9002" y="10631"/>
                  </a:moveTo>
                  <a:lnTo>
                    <a:pt x="9002" y="10573"/>
                  </a:lnTo>
                  <a:lnTo>
                    <a:pt x="8898" y="10522"/>
                  </a:lnTo>
                  <a:lnTo>
                    <a:pt x="8977" y="10361"/>
                  </a:lnTo>
                  <a:lnTo>
                    <a:pt x="8942" y="10336"/>
                  </a:lnTo>
                  <a:lnTo>
                    <a:pt x="8836" y="10550"/>
                  </a:lnTo>
                  <a:lnTo>
                    <a:pt x="9002" y="10631"/>
                  </a:lnTo>
                  <a:close/>
                  <a:moveTo>
                    <a:pt x="5626" y="17962"/>
                  </a:moveTo>
                  <a:lnTo>
                    <a:pt x="5550" y="18117"/>
                  </a:lnTo>
                  <a:lnTo>
                    <a:pt x="5198" y="17944"/>
                  </a:lnTo>
                  <a:lnTo>
                    <a:pt x="5175" y="17991"/>
                  </a:lnTo>
                  <a:lnTo>
                    <a:pt x="5566" y="18183"/>
                  </a:lnTo>
                  <a:lnTo>
                    <a:pt x="5662" y="17988"/>
                  </a:lnTo>
                  <a:lnTo>
                    <a:pt x="5626" y="17962"/>
                  </a:lnTo>
                  <a:close/>
                  <a:moveTo>
                    <a:pt x="5828" y="17650"/>
                  </a:moveTo>
                  <a:lnTo>
                    <a:pt x="5438" y="17457"/>
                  </a:lnTo>
                  <a:lnTo>
                    <a:pt x="5415" y="17504"/>
                  </a:lnTo>
                  <a:lnTo>
                    <a:pt x="5578" y="17584"/>
                  </a:lnTo>
                  <a:lnTo>
                    <a:pt x="5497" y="17749"/>
                  </a:lnTo>
                  <a:lnTo>
                    <a:pt x="5334" y="17669"/>
                  </a:lnTo>
                  <a:lnTo>
                    <a:pt x="5311" y="17714"/>
                  </a:lnTo>
                  <a:lnTo>
                    <a:pt x="5702" y="17906"/>
                  </a:lnTo>
                  <a:lnTo>
                    <a:pt x="5724" y="17861"/>
                  </a:lnTo>
                  <a:lnTo>
                    <a:pt x="5535" y="17768"/>
                  </a:lnTo>
                  <a:lnTo>
                    <a:pt x="5616" y="17603"/>
                  </a:lnTo>
                  <a:lnTo>
                    <a:pt x="5805" y="17696"/>
                  </a:lnTo>
                  <a:lnTo>
                    <a:pt x="5828" y="17650"/>
                  </a:lnTo>
                  <a:close/>
                  <a:moveTo>
                    <a:pt x="5993" y="17316"/>
                  </a:moveTo>
                  <a:lnTo>
                    <a:pt x="5952" y="17296"/>
                  </a:lnTo>
                  <a:lnTo>
                    <a:pt x="5868" y="17468"/>
                  </a:lnTo>
                  <a:lnTo>
                    <a:pt x="5725" y="17398"/>
                  </a:lnTo>
                  <a:lnTo>
                    <a:pt x="5790" y="17264"/>
                  </a:lnTo>
                  <a:lnTo>
                    <a:pt x="5750" y="17244"/>
                  </a:lnTo>
                  <a:lnTo>
                    <a:pt x="5684" y="17378"/>
                  </a:lnTo>
                  <a:lnTo>
                    <a:pt x="5556" y="17315"/>
                  </a:lnTo>
                  <a:lnTo>
                    <a:pt x="5635" y="17154"/>
                  </a:lnTo>
                  <a:lnTo>
                    <a:pt x="5599" y="17129"/>
                  </a:lnTo>
                  <a:lnTo>
                    <a:pt x="5494" y="17343"/>
                  </a:lnTo>
                  <a:lnTo>
                    <a:pt x="5885" y="17535"/>
                  </a:lnTo>
                  <a:lnTo>
                    <a:pt x="5993" y="17316"/>
                  </a:lnTo>
                  <a:close/>
                  <a:moveTo>
                    <a:pt x="6093" y="17013"/>
                  </a:moveTo>
                  <a:lnTo>
                    <a:pt x="6017" y="17167"/>
                  </a:lnTo>
                  <a:lnTo>
                    <a:pt x="5665" y="16994"/>
                  </a:lnTo>
                  <a:lnTo>
                    <a:pt x="5642" y="17041"/>
                  </a:lnTo>
                  <a:lnTo>
                    <a:pt x="6033" y="17233"/>
                  </a:lnTo>
                  <a:lnTo>
                    <a:pt x="6129" y="17038"/>
                  </a:lnTo>
                  <a:lnTo>
                    <a:pt x="6093" y="17013"/>
                  </a:lnTo>
                  <a:close/>
                  <a:moveTo>
                    <a:pt x="6352" y="16585"/>
                  </a:moveTo>
                  <a:lnTo>
                    <a:pt x="5945" y="16427"/>
                  </a:lnTo>
                  <a:lnTo>
                    <a:pt x="5911" y="16496"/>
                  </a:lnTo>
                  <a:lnTo>
                    <a:pt x="6134" y="16697"/>
                  </a:lnTo>
                  <a:cubicBezTo>
                    <a:pt x="6148" y="16709"/>
                    <a:pt x="6160" y="16719"/>
                    <a:pt x="6172" y="16728"/>
                  </a:cubicBezTo>
                  <a:cubicBezTo>
                    <a:pt x="6183" y="16736"/>
                    <a:pt x="6189" y="16741"/>
                    <a:pt x="6191" y="16742"/>
                  </a:cubicBezTo>
                  <a:cubicBezTo>
                    <a:pt x="6189" y="16742"/>
                    <a:pt x="6181" y="16740"/>
                    <a:pt x="6167" y="16736"/>
                  </a:cubicBezTo>
                  <a:cubicBezTo>
                    <a:pt x="6153" y="16732"/>
                    <a:pt x="6136" y="16728"/>
                    <a:pt x="6115" y="16724"/>
                  </a:cubicBezTo>
                  <a:lnTo>
                    <a:pt x="5825" y="16670"/>
                  </a:lnTo>
                  <a:lnTo>
                    <a:pt x="5791" y="16738"/>
                  </a:lnTo>
                  <a:lnTo>
                    <a:pt x="6165" y="16965"/>
                  </a:lnTo>
                  <a:lnTo>
                    <a:pt x="6187" y="16920"/>
                  </a:lnTo>
                  <a:lnTo>
                    <a:pt x="5920" y="16761"/>
                  </a:lnTo>
                  <a:cubicBezTo>
                    <a:pt x="5915" y="16758"/>
                    <a:pt x="5908" y="16754"/>
                    <a:pt x="5901" y="16750"/>
                  </a:cubicBezTo>
                  <a:cubicBezTo>
                    <a:pt x="5893" y="16746"/>
                    <a:pt x="5886" y="16741"/>
                    <a:pt x="5878" y="16737"/>
                  </a:cubicBezTo>
                  <a:cubicBezTo>
                    <a:pt x="5871" y="16733"/>
                    <a:pt x="5864" y="16729"/>
                    <a:pt x="5859" y="16726"/>
                  </a:cubicBezTo>
                  <a:cubicBezTo>
                    <a:pt x="5854" y="16723"/>
                    <a:pt x="5851" y="16722"/>
                    <a:pt x="5849" y="16721"/>
                  </a:cubicBezTo>
                  <a:cubicBezTo>
                    <a:pt x="5854" y="16722"/>
                    <a:pt x="5863" y="16724"/>
                    <a:pt x="5877" y="16727"/>
                  </a:cubicBezTo>
                  <a:cubicBezTo>
                    <a:pt x="5892" y="16730"/>
                    <a:pt x="5910" y="16733"/>
                    <a:pt x="5932" y="16738"/>
                  </a:cubicBezTo>
                  <a:lnTo>
                    <a:pt x="6248" y="16797"/>
                  </a:lnTo>
                  <a:lnTo>
                    <a:pt x="6268" y="16757"/>
                  </a:lnTo>
                  <a:lnTo>
                    <a:pt x="6017" y="16530"/>
                  </a:lnTo>
                  <a:cubicBezTo>
                    <a:pt x="6012" y="16525"/>
                    <a:pt x="6006" y="16520"/>
                    <a:pt x="6000" y="16515"/>
                  </a:cubicBezTo>
                  <a:cubicBezTo>
                    <a:pt x="5995" y="16510"/>
                    <a:pt x="5989" y="16506"/>
                    <a:pt x="5984" y="16501"/>
                  </a:cubicBezTo>
                  <a:cubicBezTo>
                    <a:pt x="5978" y="16497"/>
                    <a:pt x="5974" y="16493"/>
                    <a:pt x="5970" y="16490"/>
                  </a:cubicBezTo>
                  <a:cubicBezTo>
                    <a:pt x="5966" y="16487"/>
                    <a:pt x="5964" y="16485"/>
                    <a:pt x="5964" y="16484"/>
                  </a:cubicBezTo>
                  <a:cubicBezTo>
                    <a:pt x="5965" y="16485"/>
                    <a:pt x="5967" y="16486"/>
                    <a:pt x="5972" y="16488"/>
                  </a:cubicBezTo>
                  <a:cubicBezTo>
                    <a:pt x="5977" y="16490"/>
                    <a:pt x="5982" y="16492"/>
                    <a:pt x="5989" y="16496"/>
                  </a:cubicBezTo>
                  <a:cubicBezTo>
                    <a:pt x="5996" y="16499"/>
                    <a:pt x="6003" y="16502"/>
                    <a:pt x="6010" y="16505"/>
                  </a:cubicBezTo>
                  <a:cubicBezTo>
                    <a:pt x="6018" y="16508"/>
                    <a:pt x="6025" y="16511"/>
                    <a:pt x="6031" y="16514"/>
                  </a:cubicBezTo>
                  <a:lnTo>
                    <a:pt x="6329" y="16632"/>
                  </a:lnTo>
                  <a:lnTo>
                    <a:pt x="6352" y="16585"/>
                  </a:lnTo>
                  <a:close/>
                  <a:moveTo>
                    <a:pt x="6372" y="16174"/>
                  </a:moveTo>
                  <a:cubicBezTo>
                    <a:pt x="6357" y="16172"/>
                    <a:pt x="6343" y="16173"/>
                    <a:pt x="6330" y="16176"/>
                  </a:cubicBezTo>
                  <a:cubicBezTo>
                    <a:pt x="6317" y="16180"/>
                    <a:pt x="6305" y="16185"/>
                    <a:pt x="6294" y="16193"/>
                  </a:cubicBezTo>
                  <a:cubicBezTo>
                    <a:pt x="6283" y="16200"/>
                    <a:pt x="6271" y="16211"/>
                    <a:pt x="6257" y="16226"/>
                  </a:cubicBezTo>
                  <a:lnTo>
                    <a:pt x="6221" y="16264"/>
                  </a:lnTo>
                  <a:cubicBezTo>
                    <a:pt x="6202" y="16284"/>
                    <a:pt x="6185" y="16296"/>
                    <a:pt x="6171" y="16301"/>
                  </a:cubicBezTo>
                  <a:cubicBezTo>
                    <a:pt x="6156" y="16307"/>
                    <a:pt x="6141" y="16306"/>
                    <a:pt x="6125" y="16298"/>
                  </a:cubicBezTo>
                  <a:cubicBezTo>
                    <a:pt x="6105" y="16288"/>
                    <a:pt x="6092" y="16273"/>
                    <a:pt x="6088" y="16254"/>
                  </a:cubicBezTo>
                  <a:cubicBezTo>
                    <a:pt x="6083" y="16235"/>
                    <a:pt x="6087" y="16213"/>
                    <a:pt x="6099" y="16188"/>
                  </a:cubicBezTo>
                  <a:cubicBezTo>
                    <a:pt x="6103" y="16180"/>
                    <a:pt x="6107" y="16172"/>
                    <a:pt x="6112" y="16165"/>
                  </a:cubicBezTo>
                  <a:cubicBezTo>
                    <a:pt x="6117" y="16158"/>
                    <a:pt x="6123" y="16152"/>
                    <a:pt x="6129" y="16146"/>
                  </a:cubicBezTo>
                  <a:cubicBezTo>
                    <a:pt x="6135" y="16140"/>
                    <a:pt x="6142" y="16134"/>
                    <a:pt x="6151" y="16128"/>
                  </a:cubicBezTo>
                  <a:cubicBezTo>
                    <a:pt x="6159" y="16122"/>
                    <a:pt x="6168" y="16116"/>
                    <a:pt x="6179" y="16109"/>
                  </a:cubicBezTo>
                  <a:lnTo>
                    <a:pt x="6155" y="16072"/>
                  </a:lnTo>
                  <a:cubicBezTo>
                    <a:pt x="6112" y="16097"/>
                    <a:pt x="6080" y="16130"/>
                    <a:pt x="6060" y="16171"/>
                  </a:cubicBezTo>
                  <a:cubicBezTo>
                    <a:pt x="6050" y="16190"/>
                    <a:pt x="6045" y="16209"/>
                    <a:pt x="6042" y="16227"/>
                  </a:cubicBezTo>
                  <a:cubicBezTo>
                    <a:pt x="6040" y="16246"/>
                    <a:pt x="6041" y="16263"/>
                    <a:pt x="6046" y="16279"/>
                  </a:cubicBezTo>
                  <a:cubicBezTo>
                    <a:pt x="6050" y="16294"/>
                    <a:pt x="6058" y="16309"/>
                    <a:pt x="6069" y="16322"/>
                  </a:cubicBezTo>
                  <a:cubicBezTo>
                    <a:pt x="6079" y="16334"/>
                    <a:pt x="6093" y="16345"/>
                    <a:pt x="6110" y="16353"/>
                  </a:cubicBezTo>
                  <a:cubicBezTo>
                    <a:pt x="6135" y="16365"/>
                    <a:pt x="6160" y="16368"/>
                    <a:pt x="6186" y="16360"/>
                  </a:cubicBezTo>
                  <a:cubicBezTo>
                    <a:pt x="6197" y="16356"/>
                    <a:pt x="6208" y="16351"/>
                    <a:pt x="6218" y="16342"/>
                  </a:cubicBezTo>
                  <a:cubicBezTo>
                    <a:pt x="6228" y="16334"/>
                    <a:pt x="6240" y="16323"/>
                    <a:pt x="6254" y="16308"/>
                  </a:cubicBezTo>
                  <a:lnTo>
                    <a:pt x="6286" y="16274"/>
                  </a:lnTo>
                  <a:cubicBezTo>
                    <a:pt x="6323" y="16234"/>
                    <a:pt x="6359" y="16223"/>
                    <a:pt x="6393" y="16240"/>
                  </a:cubicBezTo>
                  <a:cubicBezTo>
                    <a:pt x="6416" y="16251"/>
                    <a:pt x="6430" y="16270"/>
                    <a:pt x="6435" y="16295"/>
                  </a:cubicBezTo>
                  <a:cubicBezTo>
                    <a:pt x="6438" y="16307"/>
                    <a:pt x="6438" y="16318"/>
                    <a:pt x="6436" y="16328"/>
                  </a:cubicBezTo>
                  <a:cubicBezTo>
                    <a:pt x="6434" y="16339"/>
                    <a:pt x="6429" y="16351"/>
                    <a:pt x="6422" y="16366"/>
                  </a:cubicBezTo>
                  <a:cubicBezTo>
                    <a:pt x="6412" y="16386"/>
                    <a:pt x="6400" y="16403"/>
                    <a:pt x="6387" y="16417"/>
                  </a:cubicBezTo>
                  <a:cubicBezTo>
                    <a:pt x="6373" y="16431"/>
                    <a:pt x="6356" y="16444"/>
                    <a:pt x="6337" y="16454"/>
                  </a:cubicBezTo>
                  <a:lnTo>
                    <a:pt x="6363" y="16493"/>
                  </a:lnTo>
                  <a:cubicBezTo>
                    <a:pt x="6385" y="16479"/>
                    <a:pt x="6403" y="16464"/>
                    <a:pt x="6419" y="16446"/>
                  </a:cubicBezTo>
                  <a:cubicBezTo>
                    <a:pt x="6435" y="16429"/>
                    <a:pt x="6448" y="16408"/>
                    <a:pt x="6460" y="16385"/>
                  </a:cubicBezTo>
                  <a:cubicBezTo>
                    <a:pt x="6469" y="16366"/>
                    <a:pt x="6475" y="16350"/>
                    <a:pt x="6478" y="16334"/>
                  </a:cubicBezTo>
                  <a:cubicBezTo>
                    <a:pt x="6481" y="16318"/>
                    <a:pt x="6481" y="16302"/>
                    <a:pt x="6479" y="16285"/>
                  </a:cubicBezTo>
                  <a:cubicBezTo>
                    <a:pt x="6477" y="16262"/>
                    <a:pt x="6470" y="16242"/>
                    <a:pt x="6457" y="16225"/>
                  </a:cubicBezTo>
                  <a:cubicBezTo>
                    <a:pt x="6445" y="16207"/>
                    <a:pt x="6430" y="16194"/>
                    <a:pt x="6412" y="16185"/>
                  </a:cubicBezTo>
                  <a:cubicBezTo>
                    <a:pt x="6400" y="16179"/>
                    <a:pt x="6386" y="16175"/>
                    <a:pt x="6372" y="16174"/>
                  </a:cubicBezTo>
                  <a:close/>
                  <a:moveTo>
                    <a:pt x="6486" y="15984"/>
                  </a:moveTo>
                  <a:lnTo>
                    <a:pt x="6443" y="15962"/>
                  </a:lnTo>
                  <a:lnTo>
                    <a:pt x="6389" y="16071"/>
                  </a:lnTo>
                  <a:lnTo>
                    <a:pt x="6433" y="16092"/>
                  </a:lnTo>
                  <a:lnTo>
                    <a:pt x="6486" y="15984"/>
                  </a:lnTo>
                  <a:close/>
                  <a:moveTo>
                    <a:pt x="6403" y="15496"/>
                  </a:moveTo>
                  <a:lnTo>
                    <a:pt x="6380" y="15542"/>
                  </a:lnTo>
                  <a:lnTo>
                    <a:pt x="6652" y="15676"/>
                  </a:lnTo>
                  <a:cubicBezTo>
                    <a:pt x="6665" y="15683"/>
                    <a:pt x="6676" y="15689"/>
                    <a:pt x="6685" y="15696"/>
                  </a:cubicBezTo>
                  <a:cubicBezTo>
                    <a:pt x="6693" y="15702"/>
                    <a:pt x="6700" y="15710"/>
                    <a:pt x="6706" y="15721"/>
                  </a:cubicBezTo>
                  <a:cubicBezTo>
                    <a:pt x="6711" y="15731"/>
                    <a:pt x="6712" y="15743"/>
                    <a:pt x="6711" y="15757"/>
                  </a:cubicBezTo>
                  <a:cubicBezTo>
                    <a:pt x="6709" y="15771"/>
                    <a:pt x="6704" y="15786"/>
                    <a:pt x="6696" y="15802"/>
                  </a:cubicBezTo>
                  <a:cubicBezTo>
                    <a:pt x="6690" y="15814"/>
                    <a:pt x="6684" y="15824"/>
                    <a:pt x="6678" y="15832"/>
                  </a:cubicBezTo>
                  <a:cubicBezTo>
                    <a:pt x="6671" y="15839"/>
                    <a:pt x="6664" y="15845"/>
                    <a:pt x="6657" y="15850"/>
                  </a:cubicBezTo>
                  <a:cubicBezTo>
                    <a:pt x="6651" y="15854"/>
                    <a:pt x="6644" y="15857"/>
                    <a:pt x="6638" y="15858"/>
                  </a:cubicBezTo>
                  <a:cubicBezTo>
                    <a:pt x="6631" y="15859"/>
                    <a:pt x="6626" y="15860"/>
                    <a:pt x="6621" y="15860"/>
                  </a:cubicBezTo>
                  <a:cubicBezTo>
                    <a:pt x="6613" y="15859"/>
                    <a:pt x="6604" y="15857"/>
                    <a:pt x="6593" y="15853"/>
                  </a:cubicBezTo>
                  <a:cubicBezTo>
                    <a:pt x="6581" y="15848"/>
                    <a:pt x="6571" y="15844"/>
                    <a:pt x="6561" y="15839"/>
                  </a:cubicBezTo>
                  <a:lnTo>
                    <a:pt x="6298" y="15709"/>
                  </a:lnTo>
                  <a:lnTo>
                    <a:pt x="6275" y="15755"/>
                  </a:lnTo>
                  <a:lnTo>
                    <a:pt x="6555" y="15893"/>
                  </a:lnTo>
                  <a:cubicBezTo>
                    <a:pt x="6564" y="15898"/>
                    <a:pt x="6574" y="15902"/>
                    <a:pt x="6586" y="15906"/>
                  </a:cubicBezTo>
                  <a:cubicBezTo>
                    <a:pt x="6598" y="15911"/>
                    <a:pt x="6610" y="15913"/>
                    <a:pt x="6622" y="15912"/>
                  </a:cubicBezTo>
                  <a:cubicBezTo>
                    <a:pt x="6646" y="15911"/>
                    <a:pt x="6668" y="15904"/>
                    <a:pt x="6686" y="15890"/>
                  </a:cubicBezTo>
                  <a:cubicBezTo>
                    <a:pt x="6704" y="15876"/>
                    <a:pt x="6720" y="15854"/>
                    <a:pt x="6735" y="15824"/>
                  </a:cubicBezTo>
                  <a:cubicBezTo>
                    <a:pt x="6747" y="15800"/>
                    <a:pt x="6754" y="15779"/>
                    <a:pt x="6757" y="15760"/>
                  </a:cubicBezTo>
                  <a:cubicBezTo>
                    <a:pt x="6760" y="15742"/>
                    <a:pt x="6760" y="15724"/>
                    <a:pt x="6755" y="15707"/>
                  </a:cubicBezTo>
                  <a:cubicBezTo>
                    <a:pt x="6751" y="15690"/>
                    <a:pt x="6744" y="15676"/>
                    <a:pt x="6733" y="15666"/>
                  </a:cubicBezTo>
                  <a:cubicBezTo>
                    <a:pt x="6721" y="15656"/>
                    <a:pt x="6704" y="15645"/>
                    <a:pt x="6681" y="15633"/>
                  </a:cubicBezTo>
                  <a:lnTo>
                    <a:pt x="6403" y="15496"/>
                  </a:lnTo>
                  <a:close/>
                  <a:moveTo>
                    <a:pt x="6977" y="15316"/>
                  </a:moveTo>
                  <a:lnTo>
                    <a:pt x="6586" y="15124"/>
                  </a:lnTo>
                  <a:lnTo>
                    <a:pt x="6563" y="15170"/>
                  </a:lnTo>
                  <a:lnTo>
                    <a:pt x="6776" y="15273"/>
                  </a:lnTo>
                  <a:cubicBezTo>
                    <a:pt x="6791" y="15280"/>
                    <a:pt x="6805" y="15286"/>
                    <a:pt x="6819" y="15293"/>
                  </a:cubicBezTo>
                  <a:cubicBezTo>
                    <a:pt x="6833" y="15299"/>
                    <a:pt x="6846" y="15305"/>
                    <a:pt x="6858" y="15309"/>
                  </a:cubicBezTo>
                  <a:cubicBezTo>
                    <a:pt x="6869" y="15314"/>
                    <a:pt x="6879" y="15318"/>
                    <a:pt x="6886" y="15321"/>
                  </a:cubicBezTo>
                  <a:cubicBezTo>
                    <a:pt x="6894" y="15324"/>
                    <a:pt x="6898" y="15326"/>
                    <a:pt x="6898" y="15326"/>
                  </a:cubicBezTo>
                  <a:cubicBezTo>
                    <a:pt x="6897" y="15326"/>
                    <a:pt x="6893" y="15326"/>
                    <a:pt x="6887" y="15325"/>
                  </a:cubicBezTo>
                  <a:cubicBezTo>
                    <a:pt x="6881" y="15325"/>
                    <a:pt x="6873" y="15324"/>
                    <a:pt x="6864" y="15324"/>
                  </a:cubicBezTo>
                  <a:cubicBezTo>
                    <a:pt x="6855" y="15323"/>
                    <a:pt x="6844" y="15323"/>
                    <a:pt x="6833" y="15322"/>
                  </a:cubicBezTo>
                  <a:cubicBezTo>
                    <a:pt x="6821" y="15322"/>
                    <a:pt x="6810" y="15322"/>
                    <a:pt x="6798" y="15322"/>
                  </a:cubicBezTo>
                  <a:lnTo>
                    <a:pt x="6485" y="15329"/>
                  </a:lnTo>
                  <a:lnTo>
                    <a:pt x="6458" y="15383"/>
                  </a:lnTo>
                  <a:lnTo>
                    <a:pt x="6849" y="15576"/>
                  </a:lnTo>
                  <a:lnTo>
                    <a:pt x="6873" y="15527"/>
                  </a:lnTo>
                  <a:lnTo>
                    <a:pt x="6645" y="15418"/>
                  </a:lnTo>
                  <a:cubicBezTo>
                    <a:pt x="6633" y="15412"/>
                    <a:pt x="6622" y="15407"/>
                    <a:pt x="6610" y="15402"/>
                  </a:cubicBezTo>
                  <a:cubicBezTo>
                    <a:pt x="6599" y="15397"/>
                    <a:pt x="6588" y="15392"/>
                    <a:pt x="6578" y="15388"/>
                  </a:cubicBezTo>
                  <a:cubicBezTo>
                    <a:pt x="6568" y="15384"/>
                    <a:pt x="6559" y="15380"/>
                    <a:pt x="6552" y="15377"/>
                  </a:cubicBezTo>
                  <a:cubicBezTo>
                    <a:pt x="6545" y="15374"/>
                    <a:pt x="6540" y="15372"/>
                    <a:pt x="6536" y="15371"/>
                  </a:cubicBezTo>
                  <a:cubicBezTo>
                    <a:pt x="6540" y="15372"/>
                    <a:pt x="6546" y="15372"/>
                    <a:pt x="6553" y="15372"/>
                  </a:cubicBezTo>
                  <a:cubicBezTo>
                    <a:pt x="6561" y="15373"/>
                    <a:pt x="6569" y="15373"/>
                    <a:pt x="6580" y="15373"/>
                  </a:cubicBezTo>
                  <a:cubicBezTo>
                    <a:pt x="6590" y="15373"/>
                    <a:pt x="6601" y="15373"/>
                    <a:pt x="6613" y="15373"/>
                  </a:cubicBezTo>
                  <a:cubicBezTo>
                    <a:pt x="6625" y="15373"/>
                    <a:pt x="6638" y="15373"/>
                    <a:pt x="6652" y="15373"/>
                  </a:cubicBezTo>
                  <a:lnTo>
                    <a:pt x="6953" y="15365"/>
                  </a:lnTo>
                  <a:lnTo>
                    <a:pt x="6977" y="15316"/>
                  </a:lnTo>
                  <a:close/>
                  <a:moveTo>
                    <a:pt x="7055" y="15156"/>
                  </a:moveTo>
                  <a:lnTo>
                    <a:pt x="6665" y="14964"/>
                  </a:lnTo>
                  <a:lnTo>
                    <a:pt x="6642" y="15009"/>
                  </a:lnTo>
                  <a:lnTo>
                    <a:pt x="7033" y="15202"/>
                  </a:lnTo>
                  <a:lnTo>
                    <a:pt x="7055" y="15156"/>
                  </a:lnTo>
                  <a:close/>
                  <a:moveTo>
                    <a:pt x="6855" y="14576"/>
                  </a:moveTo>
                  <a:lnTo>
                    <a:pt x="6832" y="14624"/>
                  </a:lnTo>
                  <a:lnTo>
                    <a:pt x="7048" y="14835"/>
                  </a:lnTo>
                  <a:cubicBezTo>
                    <a:pt x="7066" y="14852"/>
                    <a:pt x="7081" y="14866"/>
                    <a:pt x="7093" y="14877"/>
                  </a:cubicBezTo>
                  <a:cubicBezTo>
                    <a:pt x="7105" y="14888"/>
                    <a:pt x="7113" y="14895"/>
                    <a:pt x="7118" y="14899"/>
                  </a:cubicBezTo>
                  <a:cubicBezTo>
                    <a:pt x="7115" y="14898"/>
                    <a:pt x="7110" y="14896"/>
                    <a:pt x="7103" y="14895"/>
                  </a:cubicBezTo>
                  <a:cubicBezTo>
                    <a:pt x="7096" y="14893"/>
                    <a:pt x="7088" y="14891"/>
                    <a:pt x="7079" y="14889"/>
                  </a:cubicBezTo>
                  <a:cubicBezTo>
                    <a:pt x="7070" y="14887"/>
                    <a:pt x="7060" y="14885"/>
                    <a:pt x="7050" y="14884"/>
                  </a:cubicBezTo>
                  <a:cubicBezTo>
                    <a:pt x="7039" y="14882"/>
                    <a:pt x="7029" y="14880"/>
                    <a:pt x="7019" y="14879"/>
                  </a:cubicBezTo>
                  <a:lnTo>
                    <a:pt x="6727" y="14837"/>
                  </a:lnTo>
                  <a:lnTo>
                    <a:pt x="6702" y="14888"/>
                  </a:lnTo>
                  <a:lnTo>
                    <a:pt x="7157" y="14949"/>
                  </a:lnTo>
                  <a:lnTo>
                    <a:pt x="7180" y="14903"/>
                  </a:lnTo>
                  <a:lnTo>
                    <a:pt x="6855" y="14576"/>
                  </a:lnTo>
                  <a:close/>
                  <a:moveTo>
                    <a:pt x="7391" y="14474"/>
                  </a:moveTo>
                  <a:lnTo>
                    <a:pt x="7351" y="14454"/>
                  </a:lnTo>
                  <a:lnTo>
                    <a:pt x="7266" y="14626"/>
                  </a:lnTo>
                  <a:lnTo>
                    <a:pt x="7123" y="14556"/>
                  </a:lnTo>
                  <a:lnTo>
                    <a:pt x="7189" y="14422"/>
                  </a:lnTo>
                  <a:lnTo>
                    <a:pt x="7148" y="14402"/>
                  </a:lnTo>
                  <a:lnTo>
                    <a:pt x="7083" y="14536"/>
                  </a:lnTo>
                  <a:lnTo>
                    <a:pt x="6954" y="14473"/>
                  </a:lnTo>
                  <a:lnTo>
                    <a:pt x="7033" y="14312"/>
                  </a:lnTo>
                  <a:lnTo>
                    <a:pt x="6997" y="14287"/>
                  </a:lnTo>
                  <a:lnTo>
                    <a:pt x="6892" y="14501"/>
                  </a:lnTo>
                  <a:lnTo>
                    <a:pt x="7283" y="14693"/>
                  </a:lnTo>
                  <a:lnTo>
                    <a:pt x="7391" y="14474"/>
                  </a:lnTo>
                  <a:close/>
                  <a:moveTo>
                    <a:pt x="7554" y="14143"/>
                  </a:moveTo>
                  <a:lnTo>
                    <a:pt x="7518" y="14147"/>
                  </a:lnTo>
                  <a:cubicBezTo>
                    <a:pt x="7501" y="14150"/>
                    <a:pt x="7483" y="14152"/>
                    <a:pt x="7465" y="14155"/>
                  </a:cubicBezTo>
                  <a:cubicBezTo>
                    <a:pt x="7446" y="14157"/>
                    <a:pt x="7428" y="14160"/>
                    <a:pt x="7412" y="14162"/>
                  </a:cubicBezTo>
                  <a:cubicBezTo>
                    <a:pt x="7395" y="14164"/>
                    <a:pt x="7384" y="14166"/>
                    <a:pt x="7377" y="14167"/>
                  </a:cubicBezTo>
                  <a:cubicBezTo>
                    <a:pt x="7367" y="14169"/>
                    <a:pt x="7356" y="14172"/>
                    <a:pt x="7344" y="14175"/>
                  </a:cubicBezTo>
                  <a:cubicBezTo>
                    <a:pt x="7332" y="14178"/>
                    <a:pt x="7322" y="14181"/>
                    <a:pt x="7314" y="14185"/>
                  </a:cubicBezTo>
                  <a:lnTo>
                    <a:pt x="7317" y="14179"/>
                  </a:lnTo>
                  <a:cubicBezTo>
                    <a:pt x="7324" y="14164"/>
                    <a:pt x="7329" y="14148"/>
                    <a:pt x="7330" y="14133"/>
                  </a:cubicBezTo>
                  <a:cubicBezTo>
                    <a:pt x="7331" y="14118"/>
                    <a:pt x="7329" y="14103"/>
                    <a:pt x="7324" y="14090"/>
                  </a:cubicBezTo>
                  <a:cubicBezTo>
                    <a:pt x="7319" y="14076"/>
                    <a:pt x="7312" y="14063"/>
                    <a:pt x="7301" y="14052"/>
                  </a:cubicBezTo>
                  <a:cubicBezTo>
                    <a:pt x="7290" y="14040"/>
                    <a:pt x="7276" y="14031"/>
                    <a:pt x="7260" y="14023"/>
                  </a:cubicBezTo>
                  <a:cubicBezTo>
                    <a:pt x="7250" y="14018"/>
                    <a:pt x="7240" y="14015"/>
                    <a:pt x="7230" y="14013"/>
                  </a:cubicBezTo>
                  <a:cubicBezTo>
                    <a:pt x="7221" y="14011"/>
                    <a:pt x="7211" y="14010"/>
                    <a:pt x="7203" y="14011"/>
                  </a:cubicBezTo>
                  <a:cubicBezTo>
                    <a:pt x="7194" y="14011"/>
                    <a:pt x="7186" y="14012"/>
                    <a:pt x="7179" y="14014"/>
                  </a:cubicBezTo>
                  <a:cubicBezTo>
                    <a:pt x="7172" y="14016"/>
                    <a:pt x="7165" y="14018"/>
                    <a:pt x="7159" y="14021"/>
                  </a:cubicBezTo>
                  <a:cubicBezTo>
                    <a:pt x="7153" y="14024"/>
                    <a:pt x="7147" y="14028"/>
                    <a:pt x="7141" y="14032"/>
                  </a:cubicBezTo>
                  <a:cubicBezTo>
                    <a:pt x="7135" y="14036"/>
                    <a:pt x="7129" y="14042"/>
                    <a:pt x="7123" y="14049"/>
                  </a:cubicBezTo>
                  <a:cubicBezTo>
                    <a:pt x="7117" y="14055"/>
                    <a:pt x="7111" y="14063"/>
                    <a:pt x="7105" y="14073"/>
                  </a:cubicBezTo>
                  <a:cubicBezTo>
                    <a:pt x="7099" y="14083"/>
                    <a:pt x="7092" y="14094"/>
                    <a:pt x="7086" y="14108"/>
                  </a:cubicBezTo>
                  <a:lnTo>
                    <a:pt x="7041" y="14199"/>
                  </a:lnTo>
                  <a:lnTo>
                    <a:pt x="7432" y="14391"/>
                  </a:lnTo>
                  <a:lnTo>
                    <a:pt x="7454" y="14345"/>
                  </a:lnTo>
                  <a:lnTo>
                    <a:pt x="7278" y="14259"/>
                  </a:lnTo>
                  <a:cubicBezTo>
                    <a:pt x="7283" y="14249"/>
                    <a:pt x="7289" y="14242"/>
                    <a:pt x="7295" y="14237"/>
                  </a:cubicBezTo>
                  <a:cubicBezTo>
                    <a:pt x="7301" y="14233"/>
                    <a:pt x="7311" y="14229"/>
                    <a:pt x="7325" y="14226"/>
                  </a:cubicBezTo>
                  <a:cubicBezTo>
                    <a:pt x="7348" y="14222"/>
                    <a:pt x="7370" y="14218"/>
                    <a:pt x="7390" y="14214"/>
                  </a:cubicBezTo>
                  <a:cubicBezTo>
                    <a:pt x="7411" y="14211"/>
                    <a:pt x="7430" y="14208"/>
                    <a:pt x="7448" y="14206"/>
                  </a:cubicBezTo>
                  <a:cubicBezTo>
                    <a:pt x="7465" y="14204"/>
                    <a:pt x="7480" y="14203"/>
                    <a:pt x="7493" y="14202"/>
                  </a:cubicBezTo>
                  <a:cubicBezTo>
                    <a:pt x="7507" y="14201"/>
                    <a:pt x="7517" y="14201"/>
                    <a:pt x="7525" y="14201"/>
                  </a:cubicBezTo>
                  <a:lnTo>
                    <a:pt x="7554" y="14143"/>
                  </a:lnTo>
                  <a:close/>
                  <a:moveTo>
                    <a:pt x="7268" y="14094"/>
                  </a:moveTo>
                  <a:cubicBezTo>
                    <a:pt x="7276" y="14102"/>
                    <a:pt x="7282" y="14111"/>
                    <a:pt x="7285" y="14121"/>
                  </a:cubicBezTo>
                  <a:cubicBezTo>
                    <a:pt x="7288" y="14131"/>
                    <a:pt x="7288" y="14143"/>
                    <a:pt x="7286" y="14156"/>
                  </a:cubicBezTo>
                  <a:cubicBezTo>
                    <a:pt x="7284" y="14168"/>
                    <a:pt x="7278" y="14184"/>
                    <a:pt x="7270" y="14201"/>
                  </a:cubicBezTo>
                  <a:lnTo>
                    <a:pt x="7248" y="14244"/>
                  </a:lnTo>
                  <a:lnTo>
                    <a:pt x="7103" y="14173"/>
                  </a:lnTo>
                  <a:lnTo>
                    <a:pt x="7126" y="14126"/>
                  </a:lnTo>
                  <a:cubicBezTo>
                    <a:pt x="7131" y="14115"/>
                    <a:pt x="7136" y="14106"/>
                    <a:pt x="7141" y="14099"/>
                  </a:cubicBezTo>
                  <a:cubicBezTo>
                    <a:pt x="7146" y="14092"/>
                    <a:pt x="7152" y="14086"/>
                    <a:pt x="7158" y="14081"/>
                  </a:cubicBezTo>
                  <a:cubicBezTo>
                    <a:pt x="7168" y="14072"/>
                    <a:pt x="7180" y="14067"/>
                    <a:pt x="7195" y="14065"/>
                  </a:cubicBezTo>
                  <a:cubicBezTo>
                    <a:pt x="7209" y="14063"/>
                    <a:pt x="7223" y="14065"/>
                    <a:pt x="7236" y="14072"/>
                  </a:cubicBezTo>
                  <a:cubicBezTo>
                    <a:pt x="7249" y="14078"/>
                    <a:pt x="7259" y="14085"/>
                    <a:pt x="7268" y="14094"/>
                  </a:cubicBezTo>
                  <a:close/>
                  <a:moveTo>
                    <a:pt x="7565" y="13749"/>
                  </a:moveTo>
                  <a:cubicBezTo>
                    <a:pt x="7550" y="13747"/>
                    <a:pt x="7537" y="13748"/>
                    <a:pt x="7523" y="13752"/>
                  </a:cubicBezTo>
                  <a:cubicBezTo>
                    <a:pt x="7510" y="13755"/>
                    <a:pt x="7498" y="13761"/>
                    <a:pt x="7488" y="13768"/>
                  </a:cubicBezTo>
                  <a:cubicBezTo>
                    <a:pt x="7477" y="13775"/>
                    <a:pt x="7464" y="13786"/>
                    <a:pt x="7450" y="13801"/>
                  </a:cubicBezTo>
                  <a:lnTo>
                    <a:pt x="7414" y="13839"/>
                  </a:lnTo>
                  <a:cubicBezTo>
                    <a:pt x="7395" y="13859"/>
                    <a:pt x="7378" y="13871"/>
                    <a:pt x="7364" y="13876"/>
                  </a:cubicBezTo>
                  <a:cubicBezTo>
                    <a:pt x="7349" y="13882"/>
                    <a:pt x="7334" y="13881"/>
                    <a:pt x="7318" y="13873"/>
                  </a:cubicBezTo>
                  <a:cubicBezTo>
                    <a:pt x="7298" y="13863"/>
                    <a:pt x="7286" y="13848"/>
                    <a:pt x="7281" y="13829"/>
                  </a:cubicBezTo>
                  <a:cubicBezTo>
                    <a:pt x="7276" y="13810"/>
                    <a:pt x="7280" y="13788"/>
                    <a:pt x="7292" y="13763"/>
                  </a:cubicBezTo>
                  <a:cubicBezTo>
                    <a:pt x="7296" y="13755"/>
                    <a:pt x="7301" y="13747"/>
                    <a:pt x="7305" y="13740"/>
                  </a:cubicBezTo>
                  <a:cubicBezTo>
                    <a:pt x="7310" y="13733"/>
                    <a:pt x="7316" y="13727"/>
                    <a:pt x="7322" y="13721"/>
                  </a:cubicBezTo>
                  <a:cubicBezTo>
                    <a:pt x="7328" y="13715"/>
                    <a:pt x="7336" y="13709"/>
                    <a:pt x="7344" y="13703"/>
                  </a:cubicBezTo>
                  <a:cubicBezTo>
                    <a:pt x="7352" y="13697"/>
                    <a:pt x="7361" y="13691"/>
                    <a:pt x="7372" y="13684"/>
                  </a:cubicBezTo>
                  <a:lnTo>
                    <a:pt x="7348" y="13647"/>
                  </a:lnTo>
                  <a:cubicBezTo>
                    <a:pt x="7305" y="13672"/>
                    <a:pt x="7273" y="13705"/>
                    <a:pt x="7253" y="13747"/>
                  </a:cubicBezTo>
                  <a:cubicBezTo>
                    <a:pt x="7243" y="13766"/>
                    <a:pt x="7238" y="13784"/>
                    <a:pt x="7236" y="13802"/>
                  </a:cubicBezTo>
                  <a:cubicBezTo>
                    <a:pt x="7233" y="13821"/>
                    <a:pt x="7235" y="13838"/>
                    <a:pt x="7239" y="13854"/>
                  </a:cubicBezTo>
                  <a:cubicBezTo>
                    <a:pt x="7243" y="13870"/>
                    <a:pt x="7251" y="13884"/>
                    <a:pt x="7262" y="13897"/>
                  </a:cubicBezTo>
                  <a:cubicBezTo>
                    <a:pt x="7272" y="13910"/>
                    <a:pt x="7286" y="13920"/>
                    <a:pt x="7303" y="13928"/>
                  </a:cubicBezTo>
                  <a:cubicBezTo>
                    <a:pt x="7328" y="13941"/>
                    <a:pt x="7353" y="13943"/>
                    <a:pt x="7379" y="13935"/>
                  </a:cubicBezTo>
                  <a:cubicBezTo>
                    <a:pt x="7390" y="13931"/>
                    <a:pt x="7401" y="13926"/>
                    <a:pt x="7411" y="13918"/>
                  </a:cubicBezTo>
                  <a:cubicBezTo>
                    <a:pt x="7421" y="13910"/>
                    <a:pt x="7434" y="13898"/>
                    <a:pt x="7448" y="13883"/>
                  </a:cubicBezTo>
                  <a:lnTo>
                    <a:pt x="7479" y="13849"/>
                  </a:lnTo>
                  <a:cubicBezTo>
                    <a:pt x="7516" y="13810"/>
                    <a:pt x="7552" y="13798"/>
                    <a:pt x="7586" y="13815"/>
                  </a:cubicBezTo>
                  <a:cubicBezTo>
                    <a:pt x="7610" y="13827"/>
                    <a:pt x="7624" y="13845"/>
                    <a:pt x="7628" y="13871"/>
                  </a:cubicBezTo>
                  <a:cubicBezTo>
                    <a:pt x="7631" y="13882"/>
                    <a:pt x="7631" y="13893"/>
                    <a:pt x="7629" y="13903"/>
                  </a:cubicBezTo>
                  <a:cubicBezTo>
                    <a:pt x="7627" y="13914"/>
                    <a:pt x="7622" y="13926"/>
                    <a:pt x="7615" y="13941"/>
                  </a:cubicBezTo>
                  <a:cubicBezTo>
                    <a:pt x="7605" y="13961"/>
                    <a:pt x="7594" y="13978"/>
                    <a:pt x="7580" y="13992"/>
                  </a:cubicBezTo>
                  <a:cubicBezTo>
                    <a:pt x="7566" y="14006"/>
                    <a:pt x="7550" y="14019"/>
                    <a:pt x="7530" y="14029"/>
                  </a:cubicBezTo>
                  <a:lnTo>
                    <a:pt x="7556" y="14068"/>
                  </a:lnTo>
                  <a:cubicBezTo>
                    <a:pt x="7578" y="14054"/>
                    <a:pt x="7597" y="14039"/>
                    <a:pt x="7612" y="14021"/>
                  </a:cubicBezTo>
                  <a:cubicBezTo>
                    <a:pt x="7628" y="14004"/>
                    <a:pt x="7642" y="13983"/>
                    <a:pt x="7653" y="13960"/>
                  </a:cubicBezTo>
                  <a:cubicBezTo>
                    <a:pt x="7662" y="13942"/>
                    <a:pt x="7668" y="13925"/>
                    <a:pt x="7671" y="13909"/>
                  </a:cubicBezTo>
                  <a:cubicBezTo>
                    <a:pt x="7674" y="13894"/>
                    <a:pt x="7674" y="13877"/>
                    <a:pt x="7672" y="13860"/>
                  </a:cubicBezTo>
                  <a:cubicBezTo>
                    <a:pt x="7670" y="13837"/>
                    <a:pt x="7663" y="13817"/>
                    <a:pt x="7651" y="13800"/>
                  </a:cubicBezTo>
                  <a:cubicBezTo>
                    <a:pt x="7638" y="13782"/>
                    <a:pt x="7623" y="13769"/>
                    <a:pt x="7605" y="13760"/>
                  </a:cubicBezTo>
                  <a:cubicBezTo>
                    <a:pt x="7593" y="13754"/>
                    <a:pt x="7580" y="13750"/>
                    <a:pt x="7565" y="13749"/>
                  </a:cubicBezTo>
                  <a:close/>
                  <a:moveTo>
                    <a:pt x="7783" y="13678"/>
                  </a:moveTo>
                  <a:lnTo>
                    <a:pt x="7392" y="13486"/>
                  </a:lnTo>
                  <a:lnTo>
                    <a:pt x="7369" y="13532"/>
                  </a:lnTo>
                  <a:lnTo>
                    <a:pt x="7760" y="13724"/>
                  </a:lnTo>
                  <a:lnTo>
                    <a:pt x="7783" y="13678"/>
                  </a:lnTo>
                  <a:close/>
                  <a:moveTo>
                    <a:pt x="7558" y="13149"/>
                  </a:moveTo>
                  <a:lnTo>
                    <a:pt x="7430" y="13407"/>
                  </a:lnTo>
                  <a:lnTo>
                    <a:pt x="7470" y="13427"/>
                  </a:lnTo>
                  <a:lnTo>
                    <a:pt x="7521" y="13322"/>
                  </a:lnTo>
                  <a:lnTo>
                    <a:pt x="7873" y="13495"/>
                  </a:lnTo>
                  <a:lnTo>
                    <a:pt x="7895" y="13450"/>
                  </a:lnTo>
                  <a:lnTo>
                    <a:pt x="7543" y="13277"/>
                  </a:lnTo>
                  <a:lnTo>
                    <a:pt x="7595" y="13171"/>
                  </a:lnTo>
                  <a:lnTo>
                    <a:pt x="7558" y="13149"/>
                  </a:lnTo>
                  <a:close/>
                  <a:moveTo>
                    <a:pt x="8100" y="13032"/>
                  </a:moveTo>
                  <a:lnTo>
                    <a:pt x="7646" y="12969"/>
                  </a:lnTo>
                  <a:lnTo>
                    <a:pt x="7616" y="13030"/>
                  </a:lnTo>
                  <a:lnTo>
                    <a:pt x="7943" y="13353"/>
                  </a:lnTo>
                  <a:lnTo>
                    <a:pt x="7966" y="13306"/>
                  </a:lnTo>
                  <a:lnTo>
                    <a:pt x="7864" y="13209"/>
                  </a:lnTo>
                  <a:lnTo>
                    <a:pt x="7936" y="13063"/>
                  </a:lnTo>
                  <a:lnTo>
                    <a:pt x="8074" y="13085"/>
                  </a:lnTo>
                  <a:lnTo>
                    <a:pt x="8100" y="13032"/>
                  </a:lnTo>
                  <a:close/>
                  <a:moveTo>
                    <a:pt x="7892" y="13056"/>
                  </a:moveTo>
                  <a:lnTo>
                    <a:pt x="7832" y="13178"/>
                  </a:lnTo>
                  <a:lnTo>
                    <a:pt x="7671" y="13022"/>
                  </a:lnTo>
                  <a:lnTo>
                    <a:pt x="7892" y="13056"/>
                  </a:lnTo>
                  <a:close/>
                  <a:moveTo>
                    <a:pt x="7538" y="13000"/>
                  </a:moveTo>
                  <a:cubicBezTo>
                    <a:pt x="7529" y="13003"/>
                    <a:pt x="7523" y="13009"/>
                    <a:pt x="7519" y="13017"/>
                  </a:cubicBezTo>
                  <a:cubicBezTo>
                    <a:pt x="7515" y="13025"/>
                    <a:pt x="7515" y="13033"/>
                    <a:pt x="7517" y="13042"/>
                  </a:cubicBezTo>
                  <a:cubicBezTo>
                    <a:pt x="7520" y="13050"/>
                    <a:pt x="7526" y="13057"/>
                    <a:pt x="7534" y="13060"/>
                  </a:cubicBezTo>
                  <a:cubicBezTo>
                    <a:pt x="7542" y="13065"/>
                    <a:pt x="7551" y="13065"/>
                    <a:pt x="7559" y="13062"/>
                  </a:cubicBezTo>
                  <a:cubicBezTo>
                    <a:pt x="7568" y="13060"/>
                    <a:pt x="7574" y="13054"/>
                    <a:pt x="7579" y="13046"/>
                  </a:cubicBezTo>
                  <a:cubicBezTo>
                    <a:pt x="7583" y="13037"/>
                    <a:pt x="7583" y="13029"/>
                    <a:pt x="7580" y="13021"/>
                  </a:cubicBezTo>
                  <a:cubicBezTo>
                    <a:pt x="7577" y="13012"/>
                    <a:pt x="7571" y="13006"/>
                    <a:pt x="7563" y="13002"/>
                  </a:cubicBezTo>
                  <a:cubicBezTo>
                    <a:pt x="7555" y="12998"/>
                    <a:pt x="7546" y="12997"/>
                    <a:pt x="7538" y="13000"/>
                  </a:cubicBezTo>
                  <a:close/>
                  <a:moveTo>
                    <a:pt x="7596" y="12883"/>
                  </a:moveTo>
                  <a:cubicBezTo>
                    <a:pt x="7587" y="12886"/>
                    <a:pt x="7581" y="12891"/>
                    <a:pt x="7577" y="12900"/>
                  </a:cubicBezTo>
                  <a:cubicBezTo>
                    <a:pt x="7573" y="12908"/>
                    <a:pt x="7572" y="12916"/>
                    <a:pt x="7575" y="12924"/>
                  </a:cubicBezTo>
                  <a:cubicBezTo>
                    <a:pt x="7578" y="12933"/>
                    <a:pt x="7584" y="12939"/>
                    <a:pt x="7592" y="12943"/>
                  </a:cubicBezTo>
                  <a:cubicBezTo>
                    <a:pt x="7600" y="12947"/>
                    <a:pt x="7608" y="12948"/>
                    <a:pt x="7617" y="12945"/>
                  </a:cubicBezTo>
                  <a:cubicBezTo>
                    <a:pt x="7626" y="12942"/>
                    <a:pt x="7632" y="12937"/>
                    <a:pt x="7636" y="12928"/>
                  </a:cubicBezTo>
                  <a:cubicBezTo>
                    <a:pt x="7640" y="12920"/>
                    <a:pt x="7641" y="12912"/>
                    <a:pt x="7638" y="12903"/>
                  </a:cubicBezTo>
                  <a:cubicBezTo>
                    <a:pt x="7635" y="12895"/>
                    <a:pt x="7629" y="12889"/>
                    <a:pt x="7620" y="12884"/>
                  </a:cubicBezTo>
                  <a:cubicBezTo>
                    <a:pt x="7612" y="12880"/>
                    <a:pt x="7604" y="12880"/>
                    <a:pt x="7596" y="12883"/>
                  </a:cubicBezTo>
                  <a:close/>
                  <a:moveTo>
                    <a:pt x="7837" y="12580"/>
                  </a:moveTo>
                  <a:lnTo>
                    <a:pt x="7710" y="12839"/>
                  </a:lnTo>
                  <a:lnTo>
                    <a:pt x="7750" y="12858"/>
                  </a:lnTo>
                  <a:lnTo>
                    <a:pt x="7801" y="12753"/>
                  </a:lnTo>
                  <a:lnTo>
                    <a:pt x="8153" y="12926"/>
                  </a:lnTo>
                  <a:lnTo>
                    <a:pt x="8175" y="12881"/>
                  </a:lnTo>
                  <a:lnTo>
                    <a:pt x="7823" y="12708"/>
                  </a:lnTo>
                  <a:lnTo>
                    <a:pt x="7875" y="12602"/>
                  </a:lnTo>
                  <a:lnTo>
                    <a:pt x="7837" y="12580"/>
                  </a:lnTo>
                  <a:close/>
                  <a:moveTo>
                    <a:pt x="8503" y="12213"/>
                  </a:moveTo>
                  <a:lnTo>
                    <a:pt x="8096" y="12055"/>
                  </a:lnTo>
                  <a:lnTo>
                    <a:pt x="8062" y="12124"/>
                  </a:lnTo>
                  <a:lnTo>
                    <a:pt x="8286" y="12325"/>
                  </a:lnTo>
                  <a:cubicBezTo>
                    <a:pt x="8299" y="12337"/>
                    <a:pt x="8312" y="12347"/>
                    <a:pt x="8323" y="12356"/>
                  </a:cubicBezTo>
                  <a:cubicBezTo>
                    <a:pt x="8334" y="12364"/>
                    <a:pt x="8341" y="12369"/>
                    <a:pt x="8342" y="12370"/>
                  </a:cubicBezTo>
                  <a:cubicBezTo>
                    <a:pt x="8340" y="12370"/>
                    <a:pt x="8332" y="12368"/>
                    <a:pt x="8318" y="12364"/>
                  </a:cubicBezTo>
                  <a:cubicBezTo>
                    <a:pt x="8304" y="12360"/>
                    <a:pt x="8287" y="12356"/>
                    <a:pt x="8267" y="12352"/>
                  </a:cubicBezTo>
                  <a:lnTo>
                    <a:pt x="7976" y="12298"/>
                  </a:lnTo>
                  <a:lnTo>
                    <a:pt x="7943" y="12366"/>
                  </a:lnTo>
                  <a:lnTo>
                    <a:pt x="8317" y="12593"/>
                  </a:lnTo>
                  <a:lnTo>
                    <a:pt x="8339" y="12548"/>
                  </a:lnTo>
                  <a:lnTo>
                    <a:pt x="8071" y="12389"/>
                  </a:lnTo>
                  <a:cubicBezTo>
                    <a:pt x="8066" y="12386"/>
                    <a:pt x="8059" y="12382"/>
                    <a:pt x="8052" y="12378"/>
                  </a:cubicBezTo>
                  <a:cubicBezTo>
                    <a:pt x="8044" y="12374"/>
                    <a:pt x="8037" y="12369"/>
                    <a:pt x="8030" y="12365"/>
                  </a:cubicBezTo>
                  <a:cubicBezTo>
                    <a:pt x="8022" y="12361"/>
                    <a:pt x="8016" y="12357"/>
                    <a:pt x="8010" y="12354"/>
                  </a:cubicBezTo>
                  <a:cubicBezTo>
                    <a:pt x="8005" y="12351"/>
                    <a:pt x="8002" y="12350"/>
                    <a:pt x="8001" y="12349"/>
                  </a:cubicBezTo>
                  <a:cubicBezTo>
                    <a:pt x="8005" y="12350"/>
                    <a:pt x="8014" y="12352"/>
                    <a:pt x="8028" y="12355"/>
                  </a:cubicBezTo>
                  <a:cubicBezTo>
                    <a:pt x="8043" y="12358"/>
                    <a:pt x="8062" y="12361"/>
                    <a:pt x="8084" y="12366"/>
                  </a:cubicBezTo>
                  <a:lnTo>
                    <a:pt x="8399" y="12425"/>
                  </a:lnTo>
                  <a:lnTo>
                    <a:pt x="8419" y="12385"/>
                  </a:lnTo>
                  <a:lnTo>
                    <a:pt x="8168" y="12158"/>
                  </a:lnTo>
                  <a:cubicBezTo>
                    <a:pt x="8163" y="12153"/>
                    <a:pt x="8158" y="12148"/>
                    <a:pt x="8152" y="12143"/>
                  </a:cubicBezTo>
                  <a:cubicBezTo>
                    <a:pt x="8146" y="12138"/>
                    <a:pt x="8140" y="12134"/>
                    <a:pt x="8135" y="12129"/>
                  </a:cubicBezTo>
                  <a:cubicBezTo>
                    <a:pt x="8130" y="12125"/>
                    <a:pt x="8125" y="12121"/>
                    <a:pt x="8122" y="12118"/>
                  </a:cubicBezTo>
                  <a:cubicBezTo>
                    <a:pt x="8118" y="12115"/>
                    <a:pt x="8116" y="12113"/>
                    <a:pt x="8115" y="12112"/>
                  </a:cubicBezTo>
                  <a:cubicBezTo>
                    <a:pt x="8116" y="12112"/>
                    <a:pt x="8119" y="12114"/>
                    <a:pt x="8123" y="12116"/>
                  </a:cubicBezTo>
                  <a:cubicBezTo>
                    <a:pt x="8128" y="12118"/>
                    <a:pt x="8134" y="12120"/>
                    <a:pt x="8140" y="12123"/>
                  </a:cubicBezTo>
                  <a:cubicBezTo>
                    <a:pt x="8147" y="12127"/>
                    <a:pt x="8154" y="12130"/>
                    <a:pt x="8162" y="12133"/>
                  </a:cubicBezTo>
                  <a:cubicBezTo>
                    <a:pt x="8169" y="12136"/>
                    <a:pt x="8176" y="12139"/>
                    <a:pt x="8183" y="12142"/>
                  </a:cubicBezTo>
                  <a:lnTo>
                    <a:pt x="8480" y="12260"/>
                  </a:lnTo>
                  <a:lnTo>
                    <a:pt x="8503" y="12213"/>
                  </a:lnTo>
                  <a:close/>
                  <a:moveTo>
                    <a:pt x="8288" y="11665"/>
                  </a:moveTo>
                  <a:lnTo>
                    <a:pt x="8265" y="11711"/>
                  </a:lnTo>
                  <a:lnTo>
                    <a:pt x="8537" y="11845"/>
                  </a:lnTo>
                  <a:cubicBezTo>
                    <a:pt x="8551" y="11851"/>
                    <a:pt x="8562" y="11858"/>
                    <a:pt x="8570" y="11864"/>
                  </a:cubicBezTo>
                  <a:cubicBezTo>
                    <a:pt x="8579" y="11870"/>
                    <a:pt x="8586" y="11879"/>
                    <a:pt x="8591" y="11890"/>
                  </a:cubicBezTo>
                  <a:cubicBezTo>
                    <a:pt x="8596" y="11900"/>
                    <a:pt x="8598" y="11912"/>
                    <a:pt x="8596" y="11925"/>
                  </a:cubicBezTo>
                  <a:cubicBezTo>
                    <a:pt x="8595" y="11939"/>
                    <a:pt x="8590" y="11954"/>
                    <a:pt x="8582" y="11971"/>
                  </a:cubicBezTo>
                  <a:cubicBezTo>
                    <a:pt x="8576" y="11983"/>
                    <a:pt x="8569" y="11993"/>
                    <a:pt x="8563" y="12000"/>
                  </a:cubicBezTo>
                  <a:cubicBezTo>
                    <a:pt x="8556" y="12008"/>
                    <a:pt x="8550" y="12014"/>
                    <a:pt x="8543" y="12018"/>
                  </a:cubicBezTo>
                  <a:cubicBezTo>
                    <a:pt x="8536" y="12022"/>
                    <a:pt x="8529" y="12025"/>
                    <a:pt x="8523" y="12026"/>
                  </a:cubicBezTo>
                  <a:cubicBezTo>
                    <a:pt x="8517" y="12028"/>
                    <a:pt x="8511" y="12028"/>
                    <a:pt x="8506" y="12028"/>
                  </a:cubicBezTo>
                  <a:cubicBezTo>
                    <a:pt x="8499" y="12028"/>
                    <a:pt x="8489" y="12026"/>
                    <a:pt x="8478" y="12021"/>
                  </a:cubicBezTo>
                  <a:cubicBezTo>
                    <a:pt x="8467" y="12017"/>
                    <a:pt x="8456" y="12012"/>
                    <a:pt x="8446" y="12007"/>
                  </a:cubicBezTo>
                  <a:lnTo>
                    <a:pt x="8183" y="11878"/>
                  </a:lnTo>
                  <a:lnTo>
                    <a:pt x="8160" y="11924"/>
                  </a:lnTo>
                  <a:lnTo>
                    <a:pt x="8441" y="12062"/>
                  </a:lnTo>
                  <a:cubicBezTo>
                    <a:pt x="8449" y="12066"/>
                    <a:pt x="8460" y="12071"/>
                    <a:pt x="8471" y="12075"/>
                  </a:cubicBezTo>
                  <a:cubicBezTo>
                    <a:pt x="8483" y="12079"/>
                    <a:pt x="8495" y="12081"/>
                    <a:pt x="8507" y="12081"/>
                  </a:cubicBezTo>
                  <a:cubicBezTo>
                    <a:pt x="8532" y="12079"/>
                    <a:pt x="8553" y="12072"/>
                    <a:pt x="8571" y="12059"/>
                  </a:cubicBezTo>
                  <a:cubicBezTo>
                    <a:pt x="8589" y="12045"/>
                    <a:pt x="8605" y="12023"/>
                    <a:pt x="8620" y="11993"/>
                  </a:cubicBezTo>
                  <a:cubicBezTo>
                    <a:pt x="8632" y="11969"/>
                    <a:pt x="8640" y="11947"/>
                    <a:pt x="8643" y="11929"/>
                  </a:cubicBezTo>
                  <a:cubicBezTo>
                    <a:pt x="8646" y="11910"/>
                    <a:pt x="8645" y="11892"/>
                    <a:pt x="8641" y="11875"/>
                  </a:cubicBezTo>
                  <a:cubicBezTo>
                    <a:pt x="8637" y="11859"/>
                    <a:pt x="8629" y="11845"/>
                    <a:pt x="8618" y="11835"/>
                  </a:cubicBezTo>
                  <a:cubicBezTo>
                    <a:pt x="8607" y="11824"/>
                    <a:pt x="8589" y="11813"/>
                    <a:pt x="8566" y="11802"/>
                  </a:cubicBezTo>
                  <a:lnTo>
                    <a:pt x="8288" y="11665"/>
                  </a:lnTo>
                  <a:close/>
                  <a:moveTo>
                    <a:pt x="8131" y="11796"/>
                  </a:moveTo>
                  <a:cubicBezTo>
                    <a:pt x="8122" y="11798"/>
                    <a:pt x="8116" y="11804"/>
                    <a:pt x="8112" y="11812"/>
                  </a:cubicBezTo>
                  <a:cubicBezTo>
                    <a:pt x="8108" y="11820"/>
                    <a:pt x="8107" y="11829"/>
                    <a:pt x="8110" y="11837"/>
                  </a:cubicBezTo>
                  <a:cubicBezTo>
                    <a:pt x="8113" y="11846"/>
                    <a:pt x="8119" y="11852"/>
                    <a:pt x="8127" y="11856"/>
                  </a:cubicBezTo>
                  <a:cubicBezTo>
                    <a:pt x="8135" y="11860"/>
                    <a:pt x="8143" y="11861"/>
                    <a:pt x="8152" y="11858"/>
                  </a:cubicBezTo>
                  <a:cubicBezTo>
                    <a:pt x="8161" y="11855"/>
                    <a:pt x="8167" y="11849"/>
                    <a:pt x="8171" y="11841"/>
                  </a:cubicBezTo>
                  <a:cubicBezTo>
                    <a:pt x="8175" y="11833"/>
                    <a:pt x="8176" y="11824"/>
                    <a:pt x="8173" y="11816"/>
                  </a:cubicBezTo>
                  <a:cubicBezTo>
                    <a:pt x="8170" y="11807"/>
                    <a:pt x="8164" y="11801"/>
                    <a:pt x="8155" y="11797"/>
                  </a:cubicBezTo>
                  <a:cubicBezTo>
                    <a:pt x="8147" y="11793"/>
                    <a:pt x="8139" y="11793"/>
                    <a:pt x="8131" y="11796"/>
                  </a:cubicBezTo>
                  <a:close/>
                  <a:moveTo>
                    <a:pt x="8188" y="11679"/>
                  </a:moveTo>
                  <a:cubicBezTo>
                    <a:pt x="8180" y="11682"/>
                    <a:pt x="8173" y="11687"/>
                    <a:pt x="8169" y="11696"/>
                  </a:cubicBezTo>
                  <a:cubicBezTo>
                    <a:pt x="8165" y="11704"/>
                    <a:pt x="8165" y="11712"/>
                    <a:pt x="8168" y="11720"/>
                  </a:cubicBezTo>
                  <a:cubicBezTo>
                    <a:pt x="8171" y="11729"/>
                    <a:pt x="8176" y="11735"/>
                    <a:pt x="8184" y="11739"/>
                  </a:cubicBezTo>
                  <a:cubicBezTo>
                    <a:pt x="8192" y="11743"/>
                    <a:pt x="8201" y="11744"/>
                    <a:pt x="8210" y="11741"/>
                  </a:cubicBezTo>
                  <a:cubicBezTo>
                    <a:pt x="8218" y="11738"/>
                    <a:pt x="8225" y="11733"/>
                    <a:pt x="8229" y="11724"/>
                  </a:cubicBezTo>
                  <a:cubicBezTo>
                    <a:pt x="8233" y="11716"/>
                    <a:pt x="8233" y="11707"/>
                    <a:pt x="8230" y="11699"/>
                  </a:cubicBezTo>
                  <a:cubicBezTo>
                    <a:pt x="8227" y="11691"/>
                    <a:pt x="8221" y="11684"/>
                    <a:pt x="8213" y="11680"/>
                  </a:cubicBezTo>
                  <a:cubicBezTo>
                    <a:pt x="8205" y="11676"/>
                    <a:pt x="8197" y="11676"/>
                    <a:pt x="8188" y="11679"/>
                  </a:cubicBezTo>
                  <a:close/>
                  <a:moveTo>
                    <a:pt x="8862" y="11485"/>
                  </a:moveTo>
                  <a:lnTo>
                    <a:pt x="8471" y="11292"/>
                  </a:lnTo>
                  <a:lnTo>
                    <a:pt x="8448" y="11338"/>
                  </a:lnTo>
                  <a:lnTo>
                    <a:pt x="8662" y="11441"/>
                  </a:lnTo>
                  <a:cubicBezTo>
                    <a:pt x="8676" y="11448"/>
                    <a:pt x="8690" y="11455"/>
                    <a:pt x="8704" y="11461"/>
                  </a:cubicBezTo>
                  <a:cubicBezTo>
                    <a:pt x="8719" y="11467"/>
                    <a:pt x="8732" y="11473"/>
                    <a:pt x="8743" y="11478"/>
                  </a:cubicBezTo>
                  <a:cubicBezTo>
                    <a:pt x="8755" y="11483"/>
                    <a:pt x="8764" y="11487"/>
                    <a:pt x="8772" y="11490"/>
                  </a:cubicBezTo>
                  <a:cubicBezTo>
                    <a:pt x="8779" y="11493"/>
                    <a:pt x="8783" y="11495"/>
                    <a:pt x="8783" y="11495"/>
                  </a:cubicBezTo>
                  <a:cubicBezTo>
                    <a:pt x="8782" y="11495"/>
                    <a:pt x="8778" y="11494"/>
                    <a:pt x="8772" y="11494"/>
                  </a:cubicBezTo>
                  <a:cubicBezTo>
                    <a:pt x="8766" y="11493"/>
                    <a:pt x="8758" y="11493"/>
                    <a:pt x="8749" y="11492"/>
                  </a:cubicBezTo>
                  <a:cubicBezTo>
                    <a:pt x="8740" y="11492"/>
                    <a:pt x="8730" y="11491"/>
                    <a:pt x="8718" y="11491"/>
                  </a:cubicBezTo>
                  <a:cubicBezTo>
                    <a:pt x="8706" y="11490"/>
                    <a:pt x="8695" y="11490"/>
                    <a:pt x="8683" y="11491"/>
                  </a:cubicBezTo>
                  <a:lnTo>
                    <a:pt x="8370" y="11498"/>
                  </a:lnTo>
                  <a:lnTo>
                    <a:pt x="8343" y="11552"/>
                  </a:lnTo>
                  <a:lnTo>
                    <a:pt x="8734" y="11744"/>
                  </a:lnTo>
                  <a:lnTo>
                    <a:pt x="8758" y="11696"/>
                  </a:lnTo>
                  <a:lnTo>
                    <a:pt x="8530" y="11587"/>
                  </a:lnTo>
                  <a:cubicBezTo>
                    <a:pt x="8519" y="11581"/>
                    <a:pt x="8507" y="11576"/>
                    <a:pt x="8495" y="11571"/>
                  </a:cubicBezTo>
                  <a:cubicBezTo>
                    <a:pt x="8484" y="11566"/>
                    <a:pt x="8473" y="11561"/>
                    <a:pt x="8463" y="11557"/>
                  </a:cubicBezTo>
                  <a:cubicBezTo>
                    <a:pt x="8453" y="11553"/>
                    <a:pt x="8444" y="11549"/>
                    <a:pt x="8437" y="11546"/>
                  </a:cubicBezTo>
                  <a:cubicBezTo>
                    <a:pt x="8430" y="11543"/>
                    <a:pt x="8425" y="11541"/>
                    <a:pt x="8422" y="11540"/>
                  </a:cubicBezTo>
                  <a:cubicBezTo>
                    <a:pt x="8426" y="11540"/>
                    <a:pt x="8431" y="11541"/>
                    <a:pt x="8439" y="11541"/>
                  </a:cubicBezTo>
                  <a:cubicBezTo>
                    <a:pt x="8446" y="11541"/>
                    <a:pt x="8455" y="11541"/>
                    <a:pt x="8465" y="11541"/>
                  </a:cubicBezTo>
                  <a:cubicBezTo>
                    <a:pt x="8475" y="11541"/>
                    <a:pt x="8486" y="11542"/>
                    <a:pt x="8498" y="11542"/>
                  </a:cubicBezTo>
                  <a:cubicBezTo>
                    <a:pt x="8511" y="11542"/>
                    <a:pt x="8523" y="11542"/>
                    <a:pt x="8537" y="11541"/>
                  </a:cubicBezTo>
                  <a:lnTo>
                    <a:pt x="8838" y="11534"/>
                  </a:lnTo>
                  <a:lnTo>
                    <a:pt x="8862" y="11485"/>
                  </a:lnTo>
                  <a:close/>
                  <a:moveTo>
                    <a:pt x="8886" y="11064"/>
                  </a:moveTo>
                  <a:cubicBezTo>
                    <a:pt x="8872" y="11062"/>
                    <a:pt x="8858" y="11063"/>
                    <a:pt x="8845" y="11067"/>
                  </a:cubicBezTo>
                  <a:cubicBezTo>
                    <a:pt x="8832" y="11070"/>
                    <a:pt x="8820" y="11076"/>
                    <a:pt x="8809" y="11083"/>
                  </a:cubicBezTo>
                  <a:cubicBezTo>
                    <a:pt x="8798" y="11090"/>
                    <a:pt x="8785" y="11101"/>
                    <a:pt x="8771" y="11116"/>
                  </a:cubicBezTo>
                  <a:lnTo>
                    <a:pt x="8735" y="11154"/>
                  </a:lnTo>
                  <a:cubicBezTo>
                    <a:pt x="8716" y="11174"/>
                    <a:pt x="8699" y="11186"/>
                    <a:pt x="8685" y="11192"/>
                  </a:cubicBezTo>
                  <a:cubicBezTo>
                    <a:pt x="8670" y="11197"/>
                    <a:pt x="8655" y="11196"/>
                    <a:pt x="8639" y="11188"/>
                  </a:cubicBezTo>
                  <a:cubicBezTo>
                    <a:pt x="8619" y="11178"/>
                    <a:pt x="8607" y="11163"/>
                    <a:pt x="8602" y="11144"/>
                  </a:cubicBezTo>
                  <a:cubicBezTo>
                    <a:pt x="8597" y="11125"/>
                    <a:pt x="8601" y="11103"/>
                    <a:pt x="8613" y="11078"/>
                  </a:cubicBezTo>
                  <a:cubicBezTo>
                    <a:pt x="8617" y="11070"/>
                    <a:pt x="8622" y="11062"/>
                    <a:pt x="8627" y="11055"/>
                  </a:cubicBezTo>
                  <a:cubicBezTo>
                    <a:pt x="8631" y="11048"/>
                    <a:pt x="8637" y="11042"/>
                    <a:pt x="8643" y="11036"/>
                  </a:cubicBezTo>
                  <a:cubicBezTo>
                    <a:pt x="8650" y="11030"/>
                    <a:pt x="8657" y="11024"/>
                    <a:pt x="8665" y="11018"/>
                  </a:cubicBezTo>
                  <a:cubicBezTo>
                    <a:pt x="8673" y="11012"/>
                    <a:pt x="8682" y="11006"/>
                    <a:pt x="8693" y="10999"/>
                  </a:cubicBezTo>
                  <a:lnTo>
                    <a:pt x="8670" y="10962"/>
                  </a:lnTo>
                  <a:cubicBezTo>
                    <a:pt x="8626" y="10987"/>
                    <a:pt x="8594" y="11020"/>
                    <a:pt x="8574" y="11062"/>
                  </a:cubicBezTo>
                  <a:cubicBezTo>
                    <a:pt x="8565" y="11081"/>
                    <a:pt x="8559" y="11099"/>
                    <a:pt x="8557" y="11117"/>
                  </a:cubicBezTo>
                  <a:cubicBezTo>
                    <a:pt x="8555" y="11136"/>
                    <a:pt x="8556" y="11153"/>
                    <a:pt x="8560" y="11169"/>
                  </a:cubicBezTo>
                  <a:cubicBezTo>
                    <a:pt x="8565" y="11185"/>
                    <a:pt x="8572" y="11199"/>
                    <a:pt x="8583" y="11212"/>
                  </a:cubicBezTo>
                  <a:cubicBezTo>
                    <a:pt x="8594" y="11225"/>
                    <a:pt x="8607" y="11235"/>
                    <a:pt x="8624" y="11243"/>
                  </a:cubicBezTo>
                  <a:cubicBezTo>
                    <a:pt x="8649" y="11256"/>
                    <a:pt x="8674" y="11258"/>
                    <a:pt x="8700" y="11250"/>
                  </a:cubicBezTo>
                  <a:cubicBezTo>
                    <a:pt x="8712" y="11247"/>
                    <a:pt x="8722" y="11241"/>
                    <a:pt x="8733" y="11233"/>
                  </a:cubicBezTo>
                  <a:cubicBezTo>
                    <a:pt x="8743" y="11225"/>
                    <a:pt x="8755" y="11213"/>
                    <a:pt x="8769" y="11198"/>
                  </a:cubicBezTo>
                  <a:lnTo>
                    <a:pt x="8800" y="11164"/>
                  </a:lnTo>
                  <a:cubicBezTo>
                    <a:pt x="8837" y="11125"/>
                    <a:pt x="8873" y="11113"/>
                    <a:pt x="8908" y="11130"/>
                  </a:cubicBezTo>
                  <a:cubicBezTo>
                    <a:pt x="8931" y="11142"/>
                    <a:pt x="8945" y="11160"/>
                    <a:pt x="8950" y="11186"/>
                  </a:cubicBezTo>
                  <a:cubicBezTo>
                    <a:pt x="8952" y="11197"/>
                    <a:pt x="8952" y="11208"/>
                    <a:pt x="8950" y="11218"/>
                  </a:cubicBezTo>
                  <a:cubicBezTo>
                    <a:pt x="8948" y="11229"/>
                    <a:pt x="8943" y="11241"/>
                    <a:pt x="8936" y="11256"/>
                  </a:cubicBezTo>
                  <a:cubicBezTo>
                    <a:pt x="8926" y="11276"/>
                    <a:pt x="8915" y="11293"/>
                    <a:pt x="8901" y="11307"/>
                  </a:cubicBezTo>
                  <a:cubicBezTo>
                    <a:pt x="8888" y="11321"/>
                    <a:pt x="8871" y="11334"/>
                    <a:pt x="8851" y="11344"/>
                  </a:cubicBezTo>
                  <a:lnTo>
                    <a:pt x="8877" y="11383"/>
                  </a:lnTo>
                  <a:cubicBezTo>
                    <a:pt x="8899" y="11369"/>
                    <a:pt x="8918" y="11354"/>
                    <a:pt x="8933" y="11336"/>
                  </a:cubicBezTo>
                  <a:cubicBezTo>
                    <a:pt x="8949" y="11319"/>
                    <a:pt x="8963" y="11298"/>
                    <a:pt x="8974" y="11275"/>
                  </a:cubicBezTo>
                  <a:cubicBezTo>
                    <a:pt x="8983" y="11257"/>
                    <a:pt x="8989" y="11240"/>
                    <a:pt x="8992" y="11224"/>
                  </a:cubicBezTo>
                  <a:cubicBezTo>
                    <a:pt x="8995" y="11209"/>
                    <a:pt x="8996" y="11192"/>
                    <a:pt x="8994" y="11175"/>
                  </a:cubicBezTo>
                  <a:cubicBezTo>
                    <a:pt x="8991" y="11152"/>
                    <a:pt x="8984" y="11132"/>
                    <a:pt x="8972" y="11115"/>
                  </a:cubicBezTo>
                  <a:cubicBezTo>
                    <a:pt x="8960" y="11097"/>
                    <a:pt x="8944" y="11084"/>
                    <a:pt x="8926" y="11075"/>
                  </a:cubicBezTo>
                  <a:cubicBezTo>
                    <a:pt x="8914" y="11069"/>
                    <a:pt x="8901" y="11065"/>
                    <a:pt x="8886" y="11064"/>
                  </a:cubicBezTo>
                  <a:close/>
                  <a:moveTo>
                    <a:pt x="6440" y="18132"/>
                  </a:moveTo>
                  <a:lnTo>
                    <a:pt x="6404" y="18137"/>
                  </a:lnTo>
                  <a:cubicBezTo>
                    <a:pt x="6387" y="18139"/>
                    <a:pt x="6370" y="18141"/>
                    <a:pt x="6351" y="18144"/>
                  </a:cubicBezTo>
                  <a:cubicBezTo>
                    <a:pt x="6332" y="18147"/>
                    <a:pt x="6315" y="18149"/>
                    <a:pt x="6298" y="18151"/>
                  </a:cubicBezTo>
                  <a:cubicBezTo>
                    <a:pt x="6282" y="18154"/>
                    <a:pt x="6270" y="18155"/>
                    <a:pt x="6263" y="18157"/>
                  </a:cubicBezTo>
                  <a:cubicBezTo>
                    <a:pt x="6253" y="18159"/>
                    <a:pt x="6242" y="18161"/>
                    <a:pt x="6231" y="18164"/>
                  </a:cubicBezTo>
                  <a:cubicBezTo>
                    <a:pt x="6219" y="18167"/>
                    <a:pt x="6208" y="18171"/>
                    <a:pt x="6200" y="18175"/>
                  </a:cubicBezTo>
                  <a:lnTo>
                    <a:pt x="6203" y="18169"/>
                  </a:lnTo>
                  <a:cubicBezTo>
                    <a:pt x="6210" y="18153"/>
                    <a:pt x="6215" y="18138"/>
                    <a:pt x="6216" y="18123"/>
                  </a:cubicBezTo>
                  <a:cubicBezTo>
                    <a:pt x="6217" y="18107"/>
                    <a:pt x="6215" y="18093"/>
                    <a:pt x="6210" y="18079"/>
                  </a:cubicBezTo>
                  <a:cubicBezTo>
                    <a:pt x="6206" y="18065"/>
                    <a:pt x="6198" y="18053"/>
                    <a:pt x="6187" y="18041"/>
                  </a:cubicBezTo>
                  <a:cubicBezTo>
                    <a:pt x="6176" y="18030"/>
                    <a:pt x="6163" y="18020"/>
                    <a:pt x="6147" y="18012"/>
                  </a:cubicBezTo>
                  <a:cubicBezTo>
                    <a:pt x="6136" y="18007"/>
                    <a:pt x="6126" y="18004"/>
                    <a:pt x="6117" y="18002"/>
                  </a:cubicBezTo>
                  <a:cubicBezTo>
                    <a:pt x="6107" y="18001"/>
                    <a:pt x="6098" y="18000"/>
                    <a:pt x="6089" y="18000"/>
                  </a:cubicBezTo>
                  <a:cubicBezTo>
                    <a:pt x="6080" y="18000"/>
                    <a:pt x="6072" y="18001"/>
                    <a:pt x="6065" y="18003"/>
                  </a:cubicBezTo>
                  <a:cubicBezTo>
                    <a:pt x="6058" y="18005"/>
                    <a:pt x="6051" y="18008"/>
                    <a:pt x="6046" y="18011"/>
                  </a:cubicBezTo>
                  <a:cubicBezTo>
                    <a:pt x="6039" y="18013"/>
                    <a:pt x="6034" y="18017"/>
                    <a:pt x="6028" y="18021"/>
                  </a:cubicBezTo>
                  <a:cubicBezTo>
                    <a:pt x="6022" y="18026"/>
                    <a:pt x="6016" y="18031"/>
                    <a:pt x="6010" y="18038"/>
                  </a:cubicBezTo>
                  <a:cubicBezTo>
                    <a:pt x="6003" y="18045"/>
                    <a:pt x="5997" y="18053"/>
                    <a:pt x="5991" y="18063"/>
                  </a:cubicBezTo>
                  <a:cubicBezTo>
                    <a:pt x="5985" y="18072"/>
                    <a:pt x="5978" y="18084"/>
                    <a:pt x="5972" y="18097"/>
                  </a:cubicBezTo>
                  <a:lnTo>
                    <a:pt x="5927" y="18188"/>
                  </a:lnTo>
                  <a:lnTo>
                    <a:pt x="6061" y="18254"/>
                  </a:lnTo>
                  <a:lnTo>
                    <a:pt x="6176" y="18254"/>
                  </a:lnTo>
                  <a:lnTo>
                    <a:pt x="6164" y="18248"/>
                  </a:lnTo>
                  <a:cubicBezTo>
                    <a:pt x="6169" y="18238"/>
                    <a:pt x="6175" y="18231"/>
                    <a:pt x="6181" y="18227"/>
                  </a:cubicBezTo>
                  <a:cubicBezTo>
                    <a:pt x="6187" y="18222"/>
                    <a:pt x="6197" y="18219"/>
                    <a:pt x="6211" y="18216"/>
                  </a:cubicBezTo>
                  <a:cubicBezTo>
                    <a:pt x="6234" y="18211"/>
                    <a:pt x="6256" y="18207"/>
                    <a:pt x="6277" y="18204"/>
                  </a:cubicBezTo>
                  <a:cubicBezTo>
                    <a:pt x="6297" y="18200"/>
                    <a:pt x="6316" y="18197"/>
                    <a:pt x="6334" y="18195"/>
                  </a:cubicBezTo>
                  <a:cubicBezTo>
                    <a:pt x="6351" y="18193"/>
                    <a:pt x="6366" y="18192"/>
                    <a:pt x="6380" y="18191"/>
                  </a:cubicBezTo>
                  <a:cubicBezTo>
                    <a:pt x="6393" y="18191"/>
                    <a:pt x="6403" y="18191"/>
                    <a:pt x="6411" y="18191"/>
                  </a:cubicBezTo>
                  <a:lnTo>
                    <a:pt x="6440" y="18132"/>
                  </a:lnTo>
                  <a:close/>
                  <a:moveTo>
                    <a:pt x="9002" y="12831"/>
                  </a:moveTo>
                  <a:lnTo>
                    <a:pt x="9002" y="12772"/>
                  </a:lnTo>
                  <a:lnTo>
                    <a:pt x="8835" y="12692"/>
                  </a:lnTo>
                  <a:cubicBezTo>
                    <a:pt x="8824" y="12686"/>
                    <a:pt x="8813" y="12681"/>
                    <a:pt x="8801" y="12676"/>
                  </a:cubicBezTo>
                  <a:cubicBezTo>
                    <a:pt x="8789" y="12671"/>
                    <a:pt x="8778" y="12666"/>
                    <a:pt x="8768" y="12662"/>
                  </a:cubicBezTo>
                  <a:cubicBezTo>
                    <a:pt x="8758" y="12658"/>
                    <a:pt x="8750" y="12654"/>
                    <a:pt x="8742" y="12651"/>
                  </a:cubicBezTo>
                  <a:cubicBezTo>
                    <a:pt x="8735" y="12648"/>
                    <a:pt x="8730" y="12646"/>
                    <a:pt x="8727" y="12645"/>
                  </a:cubicBezTo>
                  <a:cubicBezTo>
                    <a:pt x="8731" y="12645"/>
                    <a:pt x="8737" y="12646"/>
                    <a:pt x="8744" y="12646"/>
                  </a:cubicBezTo>
                  <a:cubicBezTo>
                    <a:pt x="8751" y="12647"/>
                    <a:pt x="8760" y="12647"/>
                    <a:pt x="8770" y="12647"/>
                  </a:cubicBezTo>
                  <a:cubicBezTo>
                    <a:pt x="8780" y="12647"/>
                    <a:pt x="8792" y="12647"/>
                    <a:pt x="8804" y="12647"/>
                  </a:cubicBezTo>
                  <a:cubicBezTo>
                    <a:pt x="8816" y="12647"/>
                    <a:pt x="8829" y="12647"/>
                    <a:pt x="8842" y="12646"/>
                  </a:cubicBezTo>
                  <a:lnTo>
                    <a:pt x="9002" y="12642"/>
                  </a:lnTo>
                  <a:lnTo>
                    <a:pt x="9002" y="12596"/>
                  </a:lnTo>
                  <a:cubicBezTo>
                    <a:pt x="8998" y="12596"/>
                    <a:pt x="8993" y="12596"/>
                    <a:pt x="8989" y="12596"/>
                  </a:cubicBezTo>
                  <a:lnTo>
                    <a:pt x="8675" y="12603"/>
                  </a:lnTo>
                  <a:lnTo>
                    <a:pt x="8649" y="12657"/>
                  </a:lnTo>
                  <a:lnTo>
                    <a:pt x="9002" y="12831"/>
                  </a:lnTo>
                  <a:close/>
                  <a:moveTo>
                    <a:pt x="9002" y="12563"/>
                  </a:moveTo>
                  <a:lnTo>
                    <a:pt x="9002" y="12508"/>
                  </a:lnTo>
                  <a:lnTo>
                    <a:pt x="8776" y="12398"/>
                  </a:lnTo>
                  <a:lnTo>
                    <a:pt x="8754" y="12444"/>
                  </a:lnTo>
                  <a:lnTo>
                    <a:pt x="8967" y="12547"/>
                  </a:lnTo>
                  <a:cubicBezTo>
                    <a:pt x="8979" y="12552"/>
                    <a:pt x="8990" y="12558"/>
                    <a:pt x="9002" y="12563"/>
                  </a:cubicBezTo>
                  <a:close/>
                  <a:moveTo>
                    <a:pt x="9002" y="12356"/>
                  </a:moveTo>
                  <a:lnTo>
                    <a:pt x="9002" y="12291"/>
                  </a:lnTo>
                  <a:cubicBezTo>
                    <a:pt x="8998" y="12294"/>
                    <a:pt x="8994" y="12295"/>
                    <a:pt x="8990" y="12297"/>
                  </a:cubicBezTo>
                  <a:cubicBezTo>
                    <a:pt x="8976" y="12302"/>
                    <a:pt x="8961" y="12301"/>
                    <a:pt x="8945" y="12293"/>
                  </a:cubicBezTo>
                  <a:cubicBezTo>
                    <a:pt x="8925" y="12283"/>
                    <a:pt x="8912" y="12269"/>
                    <a:pt x="8907" y="12249"/>
                  </a:cubicBezTo>
                  <a:cubicBezTo>
                    <a:pt x="8903" y="12230"/>
                    <a:pt x="8906" y="12208"/>
                    <a:pt x="8919" y="12183"/>
                  </a:cubicBezTo>
                  <a:cubicBezTo>
                    <a:pt x="8923" y="12175"/>
                    <a:pt x="8927" y="12167"/>
                    <a:pt x="8932" y="12161"/>
                  </a:cubicBezTo>
                  <a:cubicBezTo>
                    <a:pt x="8937" y="12154"/>
                    <a:pt x="8942" y="12147"/>
                    <a:pt x="8949" y="12141"/>
                  </a:cubicBezTo>
                  <a:cubicBezTo>
                    <a:pt x="8955" y="12135"/>
                    <a:pt x="8962" y="12129"/>
                    <a:pt x="8970" y="12123"/>
                  </a:cubicBezTo>
                  <a:cubicBezTo>
                    <a:pt x="8978" y="12117"/>
                    <a:pt x="8988" y="12111"/>
                    <a:pt x="8999" y="12104"/>
                  </a:cubicBezTo>
                  <a:lnTo>
                    <a:pt x="8975" y="12067"/>
                  </a:lnTo>
                  <a:cubicBezTo>
                    <a:pt x="8932" y="12092"/>
                    <a:pt x="8900" y="12125"/>
                    <a:pt x="8879" y="12167"/>
                  </a:cubicBezTo>
                  <a:cubicBezTo>
                    <a:pt x="8870" y="12186"/>
                    <a:pt x="8864" y="12205"/>
                    <a:pt x="8862" y="12223"/>
                  </a:cubicBezTo>
                  <a:cubicBezTo>
                    <a:pt x="8860" y="12241"/>
                    <a:pt x="8861" y="12258"/>
                    <a:pt x="8866" y="12274"/>
                  </a:cubicBezTo>
                  <a:cubicBezTo>
                    <a:pt x="8870" y="12290"/>
                    <a:pt x="8878" y="12304"/>
                    <a:pt x="8888" y="12317"/>
                  </a:cubicBezTo>
                  <a:cubicBezTo>
                    <a:pt x="8899" y="12330"/>
                    <a:pt x="8913" y="12340"/>
                    <a:pt x="8929" y="12349"/>
                  </a:cubicBezTo>
                  <a:cubicBezTo>
                    <a:pt x="8953" y="12360"/>
                    <a:pt x="8978" y="12363"/>
                    <a:pt x="9002" y="12356"/>
                  </a:cubicBezTo>
                  <a:close/>
                  <a:moveTo>
                    <a:pt x="6154" y="18083"/>
                  </a:moveTo>
                  <a:cubicBezTo>
                    <a:pt x="6162" y="18092"/>
                    <a:pt x="6168" y="18101"/>
                    <a:pt x="6171" y="18110"/>
                  </a:cubicBezTo>
                  <a:cubicBezTo>
                    <a:pt x="6174" y="18121"/>
                    <a:pt x="6174" y="18133"/>
                    <a:pt x="6172" y="18145"/>
                  </a:cubicBezTo>
                  <a:cubicBezTo>
                    <a:pt x="6170" y="18158"/>
                    <a:pt x="6165" y="18173"/>
                    <a:pt x="6156" y="18190"/>
                  </a:cubicBezTo>
                  <a:lnTo>
                    <a:pt x="6135" y="18234"/>
                  </a:lnTo>
                  <a:lnTo>
                    <a:pt x="5989" y="18162"/>
                  </a:lnTo>
                  <a:lnTo>
                    <a:pt x="6012" y="18115"/>
                  </a:lnTo>
                  <a:cubicBezTo>
                    <a:pt x="6017" y="18105"/>
                    <a:pt x="6022" y="18096"/>
                    <a:pt x="6027" y="18089"/>
                  </a:cubicBezTo>
                  <a:cubicBezTo>
                    <a:pt x="6033" y="18081"/>
                    <a:pt x="6038" y="18075"/>
                    <a:pt x="6044" y="18070"/>
                  </a:cubicBezTo>
                  <a:cubicBezTo>
                    <a:pt x="6054" y="18061"/>
                    <a:pt x="6066" y="18056"/>
                    <a:pt x="6081" y="18054"/>
                  </a:cubicBezTo>
                  <a:cubicBezTo>
                    <a:pt x="6095" y="18053"/>
                    <a:pt x="6109" y="18055"/>
                    <a:pt x="6122" y="18061"/>
                  </a:cubicBezTo>
                  <a:cubicBezTo>
                    <a:pt x="6135" y="18067"/>
                    <a:pt x="6146" y="18075"/>
                    <a:pt x="6154" y="18083"/>
                  </a:cubicBezTo>
                  <a:close/>
                  <a:moveTo>
                    <a:pt x="6652" y="17921"/>
                  </a:moveTo>
                  <a:lnTo>
                    <a:pt x="6103" y="17650"/>
                  </a:lnTo>
                  <a:lnTo>
                    <a:pt x="6084" y="17688"/>
                  </a:lnTo>
                  <a:lnTo>
                    <a:pt x="6634" y="17958"/>
                  </a:lnTo>
                  <a:lnTo>
                    <a:pt x="6652" y="17921"/>
                  </a:lnTo>
                  <a:close/>
                  <a:moveTo>
                    <a:pt x="6427" y="17173"/>
                  </a:moveTo>
                  <a:lnTo>
                    <a:pt x="6404" y="17219"/>
                  </a:lnTo>
                  <a:lnTo>
                    <a:pt x="6676" y="17353"/>
                  </a:lnTo>
                  <a:cubicBezTo>
                    <a:pt x="6690" y="17360"/>
                    <a:pt x="6701" y="17366"/>
                    <a:pt x="6709" y="17372"/>
                  </a:cubicBezTo>
                  <a:cubicBezTo>
                    <a:pt x="6717" y="17379"/>
                    <a:pt x="6724" y="17387"/>
                    <a:pt x="6730" y="17398"/>
                  </a:cubicBezTo>
                  <a:cubicBezTo>
                    <a:pt x="6735" y="17408"/>
                    <a:pt x="6737" y="17420"/>
                    <a:pt x="6735" y="17434"/>
                  </a:cubicBezTo>
                  <a:cubicBezTo>
                    <a:pt x="6733" y="17447"/>
                    <a:pt x="6729" y="17463"/>
                    <a:pt x="6721" y="17479"/>
                  </a:cubicBezTo>
                  <a:cubicBezTo>
                    <a:pt x="6715" y="17491"/>
                    <a:pt x="6708" y="17501"/>
                    <a:pt x="6702" y="17509"/>
                  </a:cubicBezTo>
                  <a:cubicBezTo>
                    <a:pt x="6695" y="17516"/>
                    <a:pt x="6688" y="17522"/>
                    <a:pt x="6682" y="17526"/>
                  </a:cubicBezTo>
                  <a:cubicBezTo>
                    <a:pt x="6675" y="17530"/>
                    <a:pt x="6668" y="17533"/>
                    <a:pt x="6662" y="17535"/>
                  </a:cubicBezTo>
                  <a:cubicBezTo>
                    <a:pt x="6656" y="17536"/>
                    <a:pt x="6650" y="17537"/>
                    <a:pt x="6645" y="17536"/>
                  </a:cubicBezTo>
                  <a:cubicBezTo>
                    <a:pt x="6637" y="17536"/>
                    <a:pt x="6628" y="17534"/>
                    <a:pt x="6617" y="17529"/>
                  </a:cubicBezTo>
                  <a:cubicBezTo>
                    <a:pt x="6606" y="17525"/>
                    <a:pt x="6595" y="17520"/>
                    <a:pt x="6585" y="17516"/>
                  </a:cubicBezTo>
                  <a:lnTo>
                    <a:pt x="6322" y="17386"/>
                  </a:lnTo>
                  <a:lnTo>
                    <a:pt x="6299" y="17432"/>
                  </a:lnTo>
                  <a:lnTo>
                    <a:pt x="6579" y="17570"/>
                  </a:lnTo>
                  <a:cubicBezTo>
                    <a:pt x="6588" y="17574"/>
                    <a:pt x="6598" y="17579"/>
                    <a:pt x="6610" y="17583"/>
                  </a:cubicBezTo>
                  <a:cubicBezTo>
                    <a:pt x="6622" y="17587"/>
                    <a:pt x="6634" y="17589"/>
                    <a:pt x="6646" y="17589"/>
                  </a:cubicBezTo>
                  <a:cubicBezTo>
                    <a:pt x="6671" y="17588"/>
                    <a:pt x="6692" y="17580"/>
                    <a:pt x="6710" y="17567"/>
                  </a:cubicBezTo>
                  <a:cubicBezTo>
                    <a:pt x="6728" y="17553"/>
                    <a:pt x="6744" y="17531"/>
                    <a:pt x="6759" y="17501"/>
                  </a:cubicBezTo>
                  <a:cubicBezTo>
                    <a:pt x="6771" y="17477"/>
                    <a:pt x="6779" y="17456"/>
                    <a:pt x="6782" y="17437"/>
                  </a:cubicBezTo>
                  <a:cubicBezTo>
                    <a:pt x="6785" y="17418"/>
                    <a:pt x="6784" y="17401"/>
                    <a:pt x="6780" y="17383"/>
                  </a:cubicBezTo>
                  <a:cubicBezTo>
                    <a:pt x="6776" y="17367"/>
                    <a:pt x="6768" y="17353"/>
                    <a:pt x="6757" y="17343"/>
                  </a:cubicBezTo>
                  <a:cubicBezTo>
                    <a:pt x="6746" y="17332"/>
                    <a:pt x="6728" y="17321"/>
                    <a:pt x="6705" y="17310"/>
                  </a:cubicBezTo>
                  <a:lnTo>
                    <a:pt x="6427" y="17173"/>
                  </a:lnTo>
                  <a:close/>
                  <a:moveTo>
                    <a:pt x="7001" y="16993"/>
                  </a:moveTo>
                  <a:lnTo>
                    <a:pt x="6610" y="16800"/>
                  </a:lnTo>
                  <a:lnTo>
                    <a:pt x="6587" y="16846"/>
                  </a:lnTo>
                  <a:lnTo>
                    <a:pt x="6801" y="16949"/>
                  </a:lnTo>
                  <a:cubicBezTo>
                    <a:pt x="6815" y="16956"/>
                    <a:pt x="6829" y="16963"/>
                    <a:pt x="6843" y="16969"/>
                  </a:cubicBezTo>
                  <a:cubicBezTo>
                    <a:pt x="6858" y="16976"/>
                    <a:pt x="6871" y="16981"/>
                    <a:pt x="6882" y="16986"/>
                  </a:cubicBezTo>
                  <a:cubicBezTo>
                    <a:pt x="6893" y="16991"/>
                    <a:pt x="6903" y="16995"/>
                    <a:pt x="6910" y="16998"/>
                  </a:cubicBezTo>
                  <a:cubicBezTo>
                    <a:pt x="6918" y="17001"/>
                    <a:pt x="6922" y="17003"/>
                    <a:pt x="6922" y="17003"/>
                  </a:cubicBezTo>
                  <a:cubicBezTo>
                    <a:pt x="6921" y="17003"/>
                    <a:pt x="6917" y="17002"/>
                    <a:pt x="6911" y="17002"/>
                  </a:cubicBezTo>
                  <a:cubicBezTo>
                    <a:pt x="6905" y="17001"/>
                    <a:pt x="6897" y="17001"/>
                    <a:pt x="6888" y="17000"/>
                  </a:cubicBezTo>
                  <a:cubicBezTo>
                    <a:pt x="6879" y="17000"/>
                    <a:pt x="6868" y="16999"/>
                    <a:pt x="6857" y="16999"/>
                  </a:cubicBezTo>
                  <a:cubicBezTo>
                    <a:pt x="6845" y="16998"/>
                    <a:pt x="6834" y="16998"/>
                    <a:pt x="6822" y="16999"/>
                  </a:cubicBezTo>
                  <a:lnTo>
                    <a:pt x="6509" y="17006"/>
                  </a:lnTo>
                  <a:lnTo>
                    <a:pt x="6482" y="17060"/>
                  </a:lnTo>
                  <a:lnTo>
                    <a:pt x="6873" y="17252"/>
                  </a:lnTo>
                  <a:lnTo>
                    <a:pt x="6897" y="17204"/>
                  </a:lnTo>
                  <a:lnTo>
                    <a:pt x="6669" y="17095"/>
                  </a:lnTo>
                  <a:cubicBezTo>
                    <a:pt x="6658" y="17089"/>
                    <a:pt x="6646" y="17084"/>
                    <a:pt x="6634" y="17079"/>
                  </a:cubicBezTo>
                  <a:cubicBezTo>
                    <a:pt x="6623" y="17074"/>
                    <a:pt x="6612" y="17069"/>
                    <a:pt x="6602" y="17065"/>
                  </a:cubicBezTo>
                  <a:cubicBezTo>
                    <a:pt x="6592" y="17061"/>
                    <a:pt x="6583" y="17057"/>
                    <a:pt x="6576" y="17054"/>
                  </a:cubicBezTo>
                  <a:cubicBezTo>
                    <a:pt x="6569" y="17051"/>
                    <a:pt x="6564" y="17049"/>
                    <a:pt x="6560" y="17048"/>
                  </a:cubicBezTo>
                  <a:cubicBezTo>
                    <a:pt x="6564" y="17048"/>
                    <a:pt x="6570" y="17049"/>
                    <a:pt x="6578" y="17049"/>
                  </a:cubicBezTo>
                  <a:cubicBezTo>
                    <a:pt x="6585" y="17049"/>
                    <a:pt x="6594" y="17050"/>
                    <a:pt x="6604" y="17050"/>
                  </a:cubicBezTo>
                  <a:cubicBezTo>
                    <a:pt x="6614" y="17050"/>
                    <a:pt x="6625" y="17050"/>
                    <a:pt x="6637" y="17050"/>
                  </a:cubicBezTo>
                  <a:cubicBezTo>
                    <a:pt x="6650" y="17050"/>
                    <a:pt x="6662" y="17050"/>
                    <a:pt x="6676" y="17049"/>
                  </a:cubicBezTo>
                  <a:lnTo>
                    <a:pt x="6977" y="17042"/>
                  </a:lnTo>
                  <a:lnTo>
                    <a:pt x="7001" y="16993"/>
                  </a:lnTo>
                  <a:close/>
                  <a:moveTo>
                    <a:pt x="7080" y="16833"/>
                  </a:moveTo>
                  <a:lnTo>
                    <a:pt x="6689" y="16640"/>
                  </a:lnTo>
                  <a:lnTo>
                    <a:pt x="6666" y="16686"/>
                  </a:lnTo>
                  <a:lnTo>
                    <a:pt x="7057" y="16878"/>
                  </a:lnTo>
                  <a:lnTo>
                    <a:pt x="7080" y="16833"/>
                  </a:lnTo>
                  <a:close/>
                  <a:moveTo>
                    <a:pt x="6879" y="16253"/>
                  </a:moveTo>
                  <a:lnTo>
                    <a:pt x="6856" y="16301"/>
                  </a:lnTo>
                  <a:lnTo>
                    <a:pt x="7072" y="16511"/>
                  </a:lnTo>
                  <a:cubicBezTo>
                    <a:pt x="7090" y="16529"/>
                    <a:pt x="7105" y="16543"/>
                    <a:pt x="7117" y="16554"/>
                  </a:cubicBezTo>
                  <a:cubicBezTo>
                    <a:pt x="7129" y="16565"/>
                    <a:pt x="7137" y="16572"/>
                    <a:pt x="7142" y="16575"/>
                  </a:cubicBezTo>
                  <a:cubicBezTo>
                    <a:pt x="7139" y="16575"/>
                    <a:pt x="7134" y="16573"/>
                    <a:pt x="7127" y="16571"/>
                  </a:cubicBezTo>
                  <a:cubicBezTo>
                    <a:pt x="7120" y="16570"/>
                    <a:pt x="7112" y="16568"/>
                    <a:pt x="7103" y="16566"/>
                  </a:cubicBezTo>
                  <a:cubicBezTo>
                    <a:pt x="7094" y="16564"/>
                    <a:pt x="7084" y="16562"/>
                    <a:pt x="7074" y="16560"/>
                  </a:cubicBezTo>
                  <a:cubicBezTo>
                    <a:pt x="7064" y="16559"/>
                    <a:pt x="7053" y="16557"/>
                    <a:pt x="7043" y="16555"/>
                  </a:cubicBezTo>
                  <a:lnTo>
                    <a:pt x="6751" y="16514"/>
                  </a:lnTo>
                  <a:lnTo>
                    <a:pt x="6726" y="16565"/>
                  </a:lnTo>
                  <a:lnTo>
                    <a:pt x="7182" y="16625"/>
                  </a:lnTo>
                  <a:lnTo>
                    <a:pt x="7204" y="16579"/>
                  </a:lnTo>
                  <a:lnTo>
                    <a:pt x="6879" y="16253"/>
                  </a:lnTo>
                  <a:close/>
                  <a:moveTo>
                    <a:pt x="7415" y="16150"/>
                  </a:moveTo>
                  <a:lnTo>
                    <a:pt x="7375" y="16131"/>
                  </a:lnTo>
                  <a:lnTo>
                    <a:pt x="7290" y="16303"/>
                  </a:lnTo>
                  <a:lnTo>
                    <a:pt x="7147" y="16232"/>
                  </a:lnTo>
                  <a:lnTo>
                    <a:pt x="7213" y="16098"/>
                  </a:lnTo>
                  <a:lnTo>
                    <a:pt x="7173" y="16078"/>
                  </a:lnTo>
                  <a:lnTo>
                    <a:pt x="7107" y="16212"/>
                  </a:lnTo>
                  <a:lnTo>
                    <a:pt x="6979" y="16149"/>
                  </a:lnTo>
                  <a:lnTo>
                    <a:pt x="7057" y="15989"/>
                  </a:lnTo>
                  <a:lnTo>
                    <a:pt x="7022" y="15964"/>
                  </a:lnTo>
                  <a:lnTo>
                    <a:pt x="6916" y="16177"/>
                  </a:lnTo>
                  <a:lnTo>
                    <a:pt x="7307" y="16370"/>
                  </a:lnTo>
                  <a:lnTo>
                    <a:pt x="7415" y="16150"/>
                  </a:lnTo>
                  <a:close/>
                  <a:moveTo>
                    <a:pt x="7578" y="15819"/>
                  </a:moveTo>
                  <a:lnTo>
                    <a:pt x="7542" y="15824"/>
                  </a:lnTo>
                  <a:cubicBezTo>
                    <a:pt x="7525" y="15826"/>
                    <a:pt x="7508" y="15829"/>
                    <a:pt x="7489" y="15831"/>
                  </a:cubicBezTo>
                  <a:cubicBezTo>
                    <a:pt x="7470" y="15834"/>
                    <a:pt x="7453" y="15836"/>
                    <a:pt x="7436" y="15839"/>
                  </a:cubicBezTo>
                  <a:cubicBezTo>
                    <a:pt x="7420" y="15841"/>
                    <a:pt x="7408" y="15843"/>
                    <a:pt x="7401" y="15844"/>
                  </a:cubicBezTo>
                  <a:cubicBezTo>
                    <a:pt x="7391" y="15846"/>
                    <a:pt x="7380" y="15848"/>
                    <a:pt x="7369" y="15851"/>
                  </a:cubicBezTo>
                  <a:cubicBezTo>
                    <a:pt x="7357" y="15854"/>
                    <a:pt x="7346" y="15858"/>
                    <a:pt x="7338" y="15862"/>
                  </a:cubicBezTo>
                  <a:lnTo>
                    <a:pt x="7341" y="15856"/>
                  </a:lnTo>
                  <a:cubicBezTo>
                    <a:pt x="7348" y="15841"/>
                    <a:pt x="7353" y="15825"/>
                    <a:pt x="7354" y="15810"/>
                  </a:cubicBezTo>
                  <a:cubicBezTo>
                    <a:pt x="7355" y="15795"/>
                    <a:pt x="7353" y="15780"/>
                    <a:pt x="7348" y="15766"/>
                  </a:cubicBezTo>
                  <a:cubicBezTo>
                    <a:pt x="7344" y="15753"/>
                    <a:pt x="7336" y="15740"/>
                    <a:pt x="7325" y="15729"/>
                  </a:cubicBezTo>
                  <a:cubicBezTo>
                    <a:pt x="7314" y="15717"/>
                    <a:pt x="7301" y="15708"/>
                    <a:pt x="7285" y="15700"/>
                  </a:cubicBezTo>
                  <a:cubicBezTo>
                    <a:pt x="7274" y="15695"/>
                    <a:pt x="7264" y="15691"/>
                    <a:pt x="7255" y="15690"/>
                  </a:cubicBezTo>
                  <a:cubicBezTo>
                    <a:pt x="7245" y="15688"/>
                    <a:pt x="7236" y="15687"/>
                    <a:pt x="7227" y="15687"/>
                  </a:cubicBezTo>
                  <a:cubicBezTo>
                    <a:pt x="7218" y="15688"/>
                    <a:pt x="7210" y="15689"/>
                    <a:pt x="7203" y="15691"/>
                  </a:cubicBezTo>
                  <a:cubicBezTo>
                    <a:pt x="7196" y="15693"/>
                    <a:pt x="7189" y="15695"/>
                    <a:pt x="7184" y="15698"/>
                  </a:cubicBezTo>
                  <a:cubicBezTo>
                    <a:pt x="7178" y="15701"/>
                    <a:pt x="7172" y="15704"/>
                    <a:pt x="7166" y="15709"/>
                  </a:cubicBezTo>
                  <a:cubicBezTo>
                    <a:pt x="7160" y="15713"/>
                    <a:pt x="7154" y="15719"/>
                    <a:pt x="7148" y="15725"/>
                  </a:cubicBezTo>
                  <a:cubicBezTo>
                    <a:pt x="7141" y="15732"/>
                    <a:pt x="7135" y="15740"/>
                    <a:pt x="7129" y="15750"/>
                  </a:cubicBezTo>
                  <a:cubicBezTo>
                    <a:pt x="7123" y="15760"/>
                    <a:pt x="7117" y="15771"/>
                    <a:pt x="7110" y="15784"/>
                  </a:cubicBezTo>
                  <a:lnTo>
                    <a:pt x="7065" y="15875"/>
                  </a:lnTo>
                  <a:lnTo>
                    <a:pt x="7456" y="16068"/>
                  </a:lnTo>
                  <a:lnTo>
                    <a:pt x="7478" y="16022"/>
                  </a:lnTo>
                  <a:lnTo>
                    <a:pt x="7302" y="15935"/>
                  </a:lnTo>
                  <a:cubicBezTo>
                    <a:pt x="7307" y="15926"/>
                    <a:pt x="7313" y="15919"/>
                    <a:pt x="7319" y="15914"/>
                  </a:cubicBezTo>
                  <a:cubicBezTo>
                    <a:pt x="7325" y="15910"/>
                    <a:pt x="7335" y="15906"/>
                    <a:pt x="7349" y="15903"/>
                  </a:cubicBezTo>
                  <a:cubicBezTo>
                    <a:pt x="7372" y="15899"/>
                    <a:pt x="7394" y="15894"/>
                    <a:pt x="7415" y="15891"/>
                  </a:cubicBezTo>
                  <a:cubicBezTo>
                    <a:pt x="7435" y="15888"/>
                    <a:pt x="7454" y="15885"/>
                    <a:pt x="7472" y="15883"/>
                  </a:cubicBezTo>
                  <a:cubicBezTo>
                    <a:pt x="7489" y="15881"/>
                    <a:pt x="7504" y="15879"/>
                    <a:pt x="7518" y="15879"/>
                  </a:cubicBezTo>
                  <a:cubicBezTo>
                    <a:pt x="7531" y="15878"/>
                    <a:pt x="7541" y="15878"/>
                    <a:pt x="7549" y="15878"/>
                  </a:cubicBezTo>
                  <a:lnTo>
                    <a:pt x="7578" y="15819"/>
                  </a:lnTo>
                  <a:close/>
                  <a:moveTo>
                    <a:pt x="7292" y="15770"/>
                  </a:moveTo>
                  <a:cubicBezTo>
                    <a:pt x="7300" y="15779"/>
                    <a:pt x="7306" y="15788"/>
                    <a:pt x="7309" y="15797"/>
                  </a:cubicBezTo>
                  <a:cubicBezTo>
                    <a:pt x="7312" y="15808"/>
                    <a:pt x="7312" y="15820"/>
                    <a:pt x="7310" y="15833"/>
                  </a:cubicBezTo>
                  <a:cubicBezTo>
                    <a:pt x="7308" y="15845"/>
                    <a:pt x="7303" y="15860"/>
                    <a:pt x="7294" y="15878"/>
                  </a:cubicBezTo>
                  <a:lnTo>
                    <a:pt x="7273" y="15921"/>
                  </a:lnTo>
                  <a:lnTo>
                    <a:pt x="7127" y="15849"/>
                  </a:lnTo>
                  <a:lnTo>
                    <a:pt x="7150" y="15802"/>
                  </a:lnTo>
                  <a:cubicBezTo>
                    <a:pt x="7155" y="15792"/>
                    <a:pt x="7160" y="15783"/>
                    <a:pt x="7165" y="15776"/>
                  </a:cubicBezTo>
                  <a:cubicBezTo>
                    <a:pt x="7171" y="15769"/>
                    <a:pt x="7176" y="15763"/>
                    <a:pt x="7182" y="15757"/>
                  </a:cubicBezTo>
                  <a:cubicBezTo>
                    <a:pt x="7192" y="15749"/>
                    <a:pt x="7204" y="15743"/>
                    <a:pt x="7219" y="15742"/>
                  </a:cubicBezTo>
                  <a:cubicBezTo>
                    <a:pt x="7233" y="15740"/>
                    <a:pt x="7247" y="15742"/>
                    <a:pt x="7260" y="15748"/>
                  </a:cubicBezTo>
                  <a:cubicBezTo>
                    <a:pt x="7273" y="15755"/>
                    <a:pt x="7284" y="15762"/>
                    <a:pt x="7292" y="15770"/>
                  </a:cubicBezTo>
                  <a:close/>
                  <a:moveTo>
                    <a:pt x="7589" y="15425"/>
                  </a:moveTo>
                  <a:cubicBezTo>
                    <a:pt x="7575" y="15424"/>
                    <a:pt x="7561" y="15425"/>
                    <a:pt x="7548" y="15428"/>
                  </a:cubicBezTo>
                  <a:cubicBezTo>
                    <a:pt x="7535" y="15432"/>
                    <a:pt x="7523" y="15437"/>
                    <a:pt x="7512" y="15445"/>
                  </a:cubicBezTo>
                  <a:cubicBezTo>
                    <a:pt x="7501" y="15452"/>
                    <a:pt x="7488" y="15463"/>
                    <a:pt x="7474" y="15478"/>
                  </a:cubicBezTo>
                  <a:lnTo>
                    <a:pt x="7438" y="15516"/>
                  </a:lnTo>
                  <a:cubicBezTo>
                    <a:pt x="7419" y="15535"/>
                    <a:pt x="7402" y="15548"/>
                    <a:pt x="7388" y="15553"/>
                  </a:cubicBezTo>
                  <a:cubicBezTo>
                    <a:pt x="7373" y="15559"/>
                    <a:pt x="7358" y="15557"/>
                    <a:pt x="7342" y="15550"/>
                  </a:cubicBezTo>
                  <a:cubicBezTo>
                    <a:pt x="7322" y="15540"/>
                    <a:pt x="7310" y="15525"/>
                    <a:pt x="7305" y="15506"/>
                  </a:cubicBezTo>
                  <a:cubicBezTo>
                    <a:pt x="7300" y="15486"/>
                    <a:pt x="7304" y="15464"/>
                    <a:pt x="7316" y="15440"/>
                  </a:cubicBezTo>
                  <a:cubicBezTo>
                    <a:pt x="7320" y="15431"/>
                    <a:pt x="7325" y="15424"/>
                    <a:pt x="7330" y="15417"/>
                  </a:cubicBezTo>
                  <a:cubicBezTo>
                    <a:pt x="7334" y="15410"/>
                    <a:pt x="7340" y="15404"/>
                    <a:pt x="7346" y="15398"/>
                  </a:cubicBezTo>
                  <a:cubicBezTo>
                    <a:pt x="7353" y="15391"/>
                    <a:pt x="7360" y="15385"/>
                    <a:pt x="7368" y="15380"/>
                  </a:cubicBezTo>
                  <a:cubicBezTo>
                    <a:pt x="7376" y="15374"/>
                    <a:pt x="7385" y="15367"/>
                    <a:pt x="7396" y="15361"/>
                  </a:cubicBezTo>
                  <a:lnTo>
                    <a:pt x="7373" y="15324"/>
                  </a:lnTo>
                  <a:cubicBezTo>
                    <a:pt x="7329" y="15349"/>
                    <a:pt x="7297" y="15382"/>
                    <a:pt x="7277" y="15423"/>
                  </a:cubicBezTo>
                  <a:cubicBezTo>
                    <a:pt x="7268" y="15442"/>
                    <a:pt x="7262" y="15461"/>
                    <a:pt x="7260" y="15479"/>
                  </a:cubicBezTo>
                  <a:cubicBezTo>
                    <a:pt x="7258" y="15497"/>
                    <a:pt x="7259" y="15515"/>
                    <a:pt x="7263" y="15530"/>
                  </a:cubicBezTo>
                  <a:cubicBezTo>
                    <a:pt x="7268" y="15546"/>
                    <a:pt x="7275" y="15561"/>
                    <a:pt x="7286" y="15573"/>
                  </a:cubicBezTo>
                  <a:cubicBezTo>
                    <a:pt x="7297" y="15586"/>
                    <a:pt x="7310" y="15597"/>
                    <a:pt x="7327" y="15605"/>
                  </a:cubicBezTo>
                  <a:cubicBezTo>
                    <a:pt x="7352" y="15617"/>
                    <a:pt x="7377" y="15620"/>
                    <a:pt x="7403" y="15612"/>
                  </a:cubicBezTo>
                  <a:cubicBezTo>
                    <a:pt x="7415" y="15608"/>
                    <a:pt x="7426" y="15602"/>
                    <a:pt x="7436" y="15594"/>
                  </a:cubicBezTo>
                  <a:cubicBezTo>
                    <a:pt x="7446" y="15586"/>
                    <a:pt x="7458" y="15575"/>
                    <a:pt x="7472" y="15559"/>
                  </a:cubicBezTo>
                  <a:lnTo>
                    <a:pt x="7503" y="15526"/>
                  </a:lnTo>
                  <a:cubicBezTo>
                    <a:pt x="7540" y="15486"/>
                    <a:pt x="7576" y="15475"/>
                    <a:pt x="7611" y="15492"/>
                  </a:cubicBezTo>
                  <a:cubicBezTo>
                    <a:pt x="7634" y="15503"/>
                    <a:pt x="7648" y="15522"/>
                    <a:pt x="7653" y="15547"/>
                  </a:cubicBezTo>
                  <a:cubicBezTo>
                    <a:pt x="7655" y="15559"/>
                    <a:pt x="7655" y="15570"/>
                    <a:pt x="7653" y="15580"/>
                  </a:cubicBezTo>
                  <a:cubicBezTo>
                    <a:pt x="7651" y="15590"/>
                    <a:pt x="7647" y="15603"/>
                    <a:pt x="7639" y="15618"/>
                  </a:cubicBezTo>
                  <a:cubicBezTo>
                    <a:pt x="7629" y="15637"/>
                    <a:pt x="7618" y="15655"/>
                    <a:pt x="7604" y="15669"/>
                  </a:cubicBezTo>
                  <a:cubicBezTo>
                    <a:pt x="7591" y="15683"/>
                    <a:pt x="7574" y="15696"/>
                    <a:pt x="7554" y="15706"/>
                  </a:cubicBezTo>
                  <a:lnTo>
                    <a:pt x="7580" y="15744"/>
                  </a:lnTo>
                  <a:cubicBezTo>
                    <a:pt x="7602" y="15731"/>
                    <a:pt x="7621" y="15716"/>
                    <a:pt x="7636" y="15698"/>
                  </a:cubicBezTo>
                  <a:cubicBezTo>
                    <a:pt x="7652" y="15681"/>
                    <a:pt x="7666" y="15660"/>
                    <a:pt x="7677" y="15637"/>
                  </a:cubicBezTo>
                  <a:cubicBezTo>
                    <a:pt x="7686" y="15618"/>
                    <a:pt x="7692" y="15601"/>
                    <a:pt x="7695" y="15586"/>
                  </a:cubicBezTo>
                  <a:cubicBezTo>
                    <a:pt x="7698" y="15570"/>
                    <a:pt x="7699" y="15554"/>
                    <a:pt x="7697" y="15537"/>
                  </a:cubicBezTo>
                  <a:cubicBezTo>
                    <a:pt x="7694" y="15514"/>
                    <a:pt x="7687" y="15494"/>
                    <a:pt x="7675" y="15476"/>
                  </a:cubicBezTo>
                  <a:cubicBezTo>
                    <a:pt x="7663" y="15459"/>
                    <a:pt x="7647" y="15446"/>
                    <a:pt x="7629" y="15437"/>
                  </a:cubicBezTo>
                  <a:cubicBezTo>
                    <a:pt x="7617" y="15431"/>
                    <a:pt x="7604" y="15427"/>
                    <a:pt x="7589" y="15425"/>
                  </a:cubicBezTo>
                  <a:close/>
                  <a:moveTo>
                    <a:pt x="7807" y="15355"/>
                  </a:moveTo>
                  <a:lnTo>
                    <a:pt x="7416" y="15163"/>
                  </a:lnTo>
                  <a:lnTo>
                    <a:pt x="7393" y="15208"/>
                  </a:lnTo>
                  <a:lnTo>
                    <a:pt x="7784" y="15401"/>
                  </a:lnTo>
                  <a:lnTo>
                    <a:pt x="7807" y="15355"/>
                  </a:lnTo>
                  <a:close/>
                  <a:moveTo>
                    <a:pt x="7582" y="14826"/>
                  </a:moveTo>
                  <a:lnTo>
                    <a:pt x="7454" y="15084"/>
                  </a:lnTo>
                  <a:lnTo>
                    <a:pt x="7494" y="15104"/>
                  </a:lnTo>
                  <a:lnTo>
                    <a:pt x="7545" y="14999"/>
                  </a:lnTo>
                  <a:lnTo>
                    <a:pt x="7897" y="15172"/>
                  </a:lnTo>
                  <a:lnTo>
                    <a:pt x="7919" y="15127"/>
                  </a:lnTo>
                  <a:lnTo>
                    <a:pt x="7568" y="14954"/>
                  </a:lnTo>
                  <a:lnTo>
                    <a:pt x="7620" y="14848"/>
                  </a:lnTo>
                  <a:lnTo>
                    <a:pt x="7582" y="14826"/>
                  </a:lnTo>
                  <a:close/>
                  <a:moveTo>
                    <a:pt x="7749" y="14485"/>
                  </a:moveTo>
                  <a:lnTo>
                    <a:pt x="7723" y="14539"/>
                  </a:lnTo>
                  <a:lnTo>
                    <a:pt x="7835" y="14687"/>
                  </a:lnTo>
                  <a:cubicBezTo>
                    <a:pt x="7842" y="14698"/>
                    <a:pt x="7849" y="14707"/>
                    <a:pt x="7856" y="14715"/>
                  </a:cubicBezTo>
                  <a:cubicBezTo>
                    <a:pt x="7863" y="14723"/>
                    <a:pt x="7867" y="14728"/>
                    <a:pt x="7869" y="14730"/>
                  </a:cubicBezTo>
                  <a:cubicBezTo>
                    <a:pt x="7859" y="14730"/>
                    <a:pt x="7850" y="14729"/>
                    <a:pt x="7842" y="14729"/>
                  </a:cubicBezTo>
                  <a:cubicBezTo>
                    <a:pt x="7833" y="14729"/>
                    <a:pt x="7824" y="14728"/>
                    <a:pt x="7815" y="14728"/>
                  </a:cubicBezTo>
                  <a:lnTo>
                    <a:pt x="7629" y="14729"/>
                  </a:lnTo>
                  <a:lnTo>
                    <a:pt x="7601" y="14787"/>
                  </a:lnTo>
                  <a:lnTo>
                    <a:pt x="7899" y="14777"/>
                  </a:lnTo>
                  <a:lnTo>
                    <a:pt x="8054" y="14853"/>
                  </a:lnTo>
                  <a:lnTo>
                    <a:pt x="8078" y="14805"/>
                  </a:lnTo>
                  <a:lnTo>
                    <a:pt x="7925" y="14730"/>
                  </a:lnTo>
                  <a:lnTo>
                    <a:pt x="7749" y="14485"/>
                  </a:lnTo>
                  <a:close/>
                  <a:moveTo>
                    <a:pt x="8109" y="14056"/>
                  </a:moveTo>
                  <a:cubicBezTo>
                    <a:pt x="8082" y="14050"/>
                    <a:pt x="8057" y="14049"/>
                    <a:pt x="8033" y="14052"/>
                  </a:cubicBezTo>
                  <a:cubicBezTo>
                    <a:pt x="8024" y="14053"/>
                    <a:pt x="8014" y="14056"/>
                    <a:pt x="8003" y="14059"/>
                  </a:cubicBezTo>
                  <a:cubicBezTo>
                    <a:pt x="7992" y="14063"/>
                    <a:pt x="7980" y="14068"/>
                    <a:pt x="7969" y="14075"/>
                  </a:cubicBezTo>
                  <a:cubicBezTo>
                    <a:pt x="7958" y="14081"/>
                    <a:pt x="7947" y="14090"/>
                    <a:pt x="7937" y="14102"/>
                  </a:cubicBezTo>
                  <a:cubicBezTo>
                    <a:pt x="7927" y="14113"/>
                    <a:pt x="7917" y="14127"/>
                    <a:pt x="7909" y="14144"/>
                  </a:cubicBezTo>
                  <a:cubicBezTo>
                    <a:pt x="7897" y="14168"/>
                    <a:pt x="7891" y="14192"/>
                    <a:pt x="7891" y="14216"/>
                  </a:cubicBezTo>
                  <a:cubicBezTo>
                    <a:pt x="7890" y="14240"/>
                    <a:pt x="7896" y="14263"/>
                    <a:pt x="7906" y="14284"/>
                  </a:cubicBezTo>
                  <a:cubicBezTo>
                    <a:pt x="7917" y="14306"/>
                    <a:pt x="7933" y="14327"/>
                    <a:pt x="7954" y="14346"/>
                  </a:cubicBezTo>
                  <a:cubicBezTo>
                    <a:pt x="7975" y="14365"/>
                    <a:pt x="8002" y="14383"/>
                    <a:pt x="8033" y="14398"/>
                  </a:cubicBezTo>
                  <a:cubicBezTo>
                    <a:pt x="8100" y="14431"/>
                    <a:pt x="8160" y="14441"/>
                    <a:pt x="8211" y="14428"/>
                  </a:cubicBezTo>
                  <a:cubicBezTo>
                    <a:pt x="8232" y="14422"/>
                    <a:pt x="8252" y="14412"/>
                    <a:pt x="8270" y="14398"/>
                  </a:cubicBezTo>
                  <a:cubicBezTo>
                    <a:pt x="8288" y="14384"/>
                    <a:pt x="8303" y="14365"/>
                    <a:pt x="8315" y="14341"/>
                  </a:cubicBezTo>
                  <a:cubicBezTo>
                    <a:pt x="8325" y="14320"/>
                    <a:pt x="8331" y="14301"/>
                    <a:pt x="8333" y="14283"/>
                  </a:cubicBezTo>
                  <a:cubicBezTo>
                    <a:pt x="8334" y="14264"/>
                    <a:pt x="8332" y="14244"/>
                    <a:pt x="8326" y="14223"/>
                  </a:cubicBezTo>
                  <a:cubicBezTo>
                    <a:pt x="8318" y="14195"/>
                    <a:pt x="8303" y="14170"/>
                    <a:pt x="8282" y="14148"/>
                  </a:cubicBezTo>
                  <a:cubicBezTo>
                    <a:pt x="8262" y="14127"/>
                    <a:pt x="8233" y="14107"/>
                    <a:pt x="8195" y="14088"/>
                  </a:cubicBezTo>
                  <a:cubicBezTo>
                    <a:pt x="8164" y="14073"/>
                    <a:pt x="8135" y="14062"/>
                    <a:pt x="8109" y="14056"/>
                  </a:cubicBezTo>
                  <a:close/>
                  <a:moveTo>
                    <a:pt x="8218" y="14167"/>
                  </a:moveTo>
                  <a:cubicBezTo>
                    <a:pt x="8230" y="14174"/>
                    <a:pt x="8240" y="14181"/>
                    <a:pt x="8248" y="14188"/>
                  </a:cubicBezTo>
                  <a:cubicBezTo>
                    <a:pt x="8256" y="14195"/>
                    <a:pt x="8263" y="14202"/>
                    <a:pt x="8269" y="14209"/>
                  </a:cubicBezTo>
                  <a:cubicBezTo>
                    <a:pt x="8274" y="14216"/>
                    <a:pt x="8279" y="14224"/>
                    <a:pt x="8282" y="14232"/>
                  </a:cubicBezTo>
                  <a:cubicBezTo>
                    <a:pt x="8289" y="14246"/>
                    <a:pt x="8292" y="14260"/>
                    <a:pt x="8292" y="14275"/>
                  </a:cubicBezTo>
                  <a:cubicBezTo>
                    <a:pt x="8292" y="14290"/>
                    <a:pt x="8288" y="14305"/>
                    <a:pt x="8280" y="14321"/>
                  </a:cubicBezTo>
                  <a:cubicBezTo>
                    <a:pt x="8276" y="14329"/>
                    <a:pt x="8271" y="14337"/>
                    <a:pt x="8265" y="14344"/>
                  </a:cubicBezTo>
                  <a:cubicBezTo>
                    <a:pt x="8259" y="14351"/>
                    <a:pt x="8252" y="14358"/>
                    <a:pt x="8245" y="14363"/>
                  </a:cubicBezTo>
                  <a:cubicBezTo>
                    <a:pt x="8237" y="14369"/>
                    <a:pt x="8230" y="14374"/>
                    <a:pt x="8222" y="14377"/>
                  </a:cubicBezTo>
                  <a:cubicBezTo>
                    <a:pt x="8214" y="14381"/>
                    <a:pt x="8205" y="14383"/>
                    <a:pt x="8197" y="14383"/>
                  </a:cubicBezTo>
                  <a:cubicBezTo>
                    <a:pt x="8180" y="14385"/>
                    <a:pt x="8158" y="14381"/>
                    <a:pt x="8132" y="14374"/>
                  </a:cubicBezTo>
                  <a:cubicBezTo>
                    <a:pt x="8106" y="14367"/>
                    <a:pt x="8078" y="14356"/>
                    <a:pt x="8048" y="14342"/>
                  </a:cubicBezTo>
                  <a:cubicBezTo>
                    <a:pt x="8024" y="14330"/>
                    <a:pt x="8004" y="14318"/>
                    <a:pt x="7988" y="14306"/>
                  </a:cubicBezTo>
                  <a:cubicBezTo>
                    <a:pt x="7973" y="14294"/>
                    <a:pt x="7960" y="14282"/>
                    <a:pt x="7951" y="14269"/>
                  </a:cubicBezTo>
                  <a:cubicBezTo>
                    <a:pt x="7940" y="14254"/>
                    <a:pt x="7935" y="14237"/>
                    <a:pt x="7934" y="14218"/>
                  </a:cubicBezTo>
                  <a:cubicBezTo>
                    <a:pt x="7933" y="14199"/>
                    <a:pt x="7937" y="14181"/>
                    <a:pt x="7946" y="14162"/>
                  </a:cubicBezTo>
                  <a:cubicBezTo>
                    <a:pt x="7957" y="14140"/>
                    <a:pt x="7972" y="14124"/>
                    <a:pt x="7990" y="14115"/>
                  </a:cubicBezTo>
                  <a:cubicBezTo>
                    <a:pt x="8007" y="14106"/>
                    <a:pt x="8025" y="14101"/>
                    <a:pt x="8043" y="14102"/>
                  </a:cubicBezTo>
                  <a:cubicBezTo>
                    <a:pt x="8060" y="14102"/>
                    <a:pt x="8079" y="14105"/>
                    <a:pt x="8100" y="14112"/>
                  </a:cubicBezTo>
                  <a:cubicBezTo>
                    <a:pt x="8122" y="14119"/>
                    <a:pt x="8147" y="14130"/>
                    <a:pt x="8176" y="14144"/>
                  </a:cubicBezTo>
                  <a:cubicBezTo>
                    <a:pt x="8192" y="14152"/>
                    <a:pt x="8206" y="14159"/>
                    <a:pt x="8218" y="14167"/>
                  </a:cubicBezTo>
                  <a:close/>
                  <a:moveTo>
                    <a:pt x="8143" y="13685"/>
                  </a:moveTo>
                  <a:lnTo>
                    <a:pt x="8042" y="13891"/>
                  </a:lnTo>
                  <a:lnTo>
                    <a:pt x="8432" y="14083"/>
                  </a:lnTo>
                  <a:lnTo>
                    <a:pt x="8456" y="14036"/>
                  </a:lnTo>
                  <a:lnTo>
                    <a:pt x="8270" y="13945"/>
                  </a:lnTo>
                  <a:lnTo>
                    <a:pt x="8332" y="13819"/>
                  </a:lnTo>
                  <a:lnTo>
                    <a:pt x="8294" y="13800"/>
                  </a:lnTo>
                  <a:lnTo>
                    <a:pt x="8232" y="13926"/>
                  </a:lnTo>
                  <a:lnTo>
                    <a:pt x="8104" y="13863"/>
                  </a:lnTo>
                  <a:lnTo>
                    <a:pt x="8178" y="13712"/>
                  </a:lnTo>
                  <a:lnTo>
                    <a:pt x="8143" y="13685"/>
                  </a:lnTo>
                  <a:close/>
                  <a:moveTo>
                    <a:pt x="8809" y="13319"/>
                  </a:moveTo>
                  <a:lnTo>
                    <a:pt x="8401" y="13160"/>
                  </a:lnTo>
                  <a:lnTo>
                    <a:pt x="8367" y="13229"/>
                  </a:lnTo>
                  <a:lnTo>
                    <a:pt x="8591" y="13430"/>
                  </a:lnTo>
                  <a:cubicBezTo>
                    <a:pt x="8605" y="13442"/>
                    <a:pt x="8617" y="13452"/>
                    <a:pt x="8628" y="13461"/>
                  </a:cubicBezTo>
                  <a:cubicBezTo>
                    <a:pt x="8640" y="13470"/>
                    <a:pt x="8646" y="13474"/>
                    <a:pt x="8647" y="13476"/>
                  </a:cubicBezTo>
                  <a:cubicBezTo>
                    <a:pt x="8645" y="13475"/>
                    <a:pt x="8637" y="13473"/>
                    <a:pt x="8624" y="13469"/>
                  </a:cubicBezTo>
                  <a:cubicBezTo>
                    <a:pt x="8610" y="13465"/>
                    <a:pt x="8593" y="13462"/>
                    <a:pt x="8572" y="13458"/>
                  </a:cubicBezTo>
                  <a:lnTo>
                    <a:pt x="8282" y="13403"/>
                  </a:lnTo>
                  <a:lnTo>
                    <a:pt x="8248" y="13472"/>
                  </a:lnTo>
                  <a:lnTo>
                    <a:pt x="8622" y="13698"/>
                  </a:lnTo>
                  <a:lnTo>
                    <a:pt x="8644" y="13653"/>
                  </a:lnTo>
                  <a:lnTo>
                    <a:pt x="8377" y="13495"/>
                  </a:lnTo>
                  <a:cubicBezTo>
                    <a:pt x="8371" y="13491"/>
                    <a:pt x="8365" y="13488"/>
                    <a:pt x="8357" y="13483"/>
                  </a:cubicBezTo>
                  <a:cubicBezTo>
                    <a:pt x="8350" y="13479"/>
                    <a:pt x="8342" y="13475"/>
                    <a:pt x="8335" y="13470"/>
                  </a:cubicBezTo>
                  <a:cubicBezTo>
                    <a:pt x="8327" y="13466"/>
                    <a:pt x="8321" y="13463"/>
                    <a:pt x="8316" y="13459"/>
                  </a:cubicBezTo>
                  <a:cubicBezTo>
                    <a:pt x="8311" y="13457"/>
                    <a:pt x="8308" y="13455"/>
                    <a:pt x="8306" y="13454"/>
                  </a:cubicBezTo>
                  <a:cubicBezTo>
                    <a:pt x="8311" y="13455"/>
                    <a:pt x="8320" y="13457"/>
                    <a:pt x="8334" y="13460"/>
                  </a:cubicBezTo>
                  <a:cubicBezTo>
                    <a:pt x="8349" y="13463"/>
                    <a:pt x="8367" y="13467"/>
                    <a:pt x="8389" y="13471"/>
                  </a:cubicBezTo>
                  <a:lnTo>
                    <a:pt x="8705" y="13530"/>
                  </a:lnTo>
                  <a:lnTo>
                    <a:pt x="8724" y="13490"/>
                  </a:lnTo>
                  <a:lnTo>
                    <a:pt x="8474" y="13263"/>
                  </a:lnTo>
                  <a:cubicBezTo>
                    <a:pt x="8469" y="13258"/>
                    <a:pt x="8463" y="13254"/>
                    <a:pt x="8457" y="13249"/>
                  </a:cubicBezTo>
                  <a:cubicBezTo>
                    <a:pt x="8451" y="13244"/>
                    <a:pt x="8446" y="13239"/>
                    <a:pt x="8440" y="13234"/>
                  </a:cubicBezTo>
                  <a:cubicBezTo>
                    <a:pt x="8435" y="13230"/>
                    <a:pt x="8431" y="13226"/>
                    <a:pt x="8427" y="13223"/>
                  </a:cubicBezTo>
                  <a:cubicBezTo>
                    <a:pt x="8423" y="13220"/>
                    <a:pt x="8421" y="13218"/>
                    <a:pt x="8420" y="13217"/>
                  </a:cubicBezTo>
                  <a:cubicBezTo>
                    <a:pt x="8421" y="13218"/>
                    <a:pt x="8424" y="13219"/>
                    <a:pt x="8429" y="13221"/>
                  </a:cubicBezTo>
                  <a:cubicBezTo>
                    <a:pt x="8433" y="13223"/>
                    <a:pt x="8439" y="13226"/>
                    <a:pt x="8446" y="13229"/>
                  </a:cubicBezTo>
                  <a:cubicBezTo>
                    <a:pt x="8452" y="13232"/>
                    <a:pt x="8460" y="13235"/>
                    <a:pt x="8467" y="13238"/>
                  </a:cubicBezTo>
                  <a:cubicBezTo>
                    <a:pt x="8475" y="13242"/>
                    <a:pt x="8482" y="13244"/>
                    <a:pt x="8488" y="13247"/>
                  </a:cubicBezTo>
                  <a:lnTo>
                    <a:pt x="8786" y="13365"/>
                  </a:lnTo>
                  <a:lnTo>
                    <a:pt x="8809" y="13319"/>
                  </a:lnTo>
                  <a:close/>
                  <a:moveTo>
                    <a:pt x="8593" y="12770"/>
                  </a:moveTo>
                  <a:lnTo>
                    <a:pt x="8570" y="12816"/>
                  </a:lnTo>
                  <a:lnTo>
                    <a:pt x="8843" y="12950"/>
                  </a:lnTo>
                  <a:cubicBezTo>
                    <a:pt x="8856" y="12957"/>
                    <a:pt x="8867" y="12963"/>
                    <a:pt x="8875" y="12969"/>
                  </a:cubicBezTo>
                  <a:cubicBezTo>
                    <a:pt x="8884" y="12976"/>
                    <a:pt x="8891" y="12984"/>
                    <a:pt x="8896" y="12995"/>
                  </a:cubicBezTo>
                  <a:cubicBezTo>
                    <a:pt x="8901" y="13005"/>
                    <a:pt x="8903" y="13017"/>
                    <a:pt x="8902" y="13031"/>
                  </a:cubicBezTo>
                  <a:cubicBezTo>
                    <a:pt x="8900" y="13045"/>
                    <a:pt x="8895" y="13060"/>
                    <a:pt x="8887" y="13076"/>
                  </a:cubicBezTo>
                  <a:cubicBezTo>
                    <a:pt x="8881" y="13088"/>
                    <a:pt x="8875" y="13098"/>
                    <a:pt x="8868" y="13106"/>
                  </a:cubicBezTo>
                  <a:cubicBezTo>
                    <a:pt x="8862" y="13113"/>
                    <a:pt x="8855" y="13119"/>
                    <a:pt x="8848" y="13123"/>
                  </a:cubicBezTo>
                  <a:cubicBezTo>
                    <a:pt x="8841" y="13128"/>
                    <a:pt x="8835" y="13130"/>
                    <a:pt x="8828" y="13132"/>
                  </a:cubicBezTo>
                  <a:cubicBezTo>
                    <a:pt x="8822" y="13133"/>
                    <a:pt x="8816" y="13134"/>
                    <a:pt x="8811" y="13134"/>
                  </a:cubicBezTo>
                  <a:cubicBezTo>
                    <a:pt x="8804" y="13133"/>
                    <a:pt x="8795" y="13131"/>
                    <a:pt x="8783" y="13127"/>
                  </a:cubicBezTo>
                  <a:cubicBezTo>
                    <a:pt x="8772" y="13122"/>
                    <a:pt x="8761" y="13118"/>
                    <a:pt x="8752" y="13113"/>
                  </a:cubicBezTo>
                  <a:lnTo>
                    <a:pt x="8488" y="12983"/>
                  </a:lnTo>
                  <a:lnTo>
                    <a:pt x="8466" y="13029"/>
                  </a:lnTo>
                  <a:lnTo>
                    <a:pt x="8746" y="13167"/>
                  </a:lnTo>
                  <a:cubicBezTo>
                    <a:pt x="8755" y="13172"/>
                    <a:pt x="8765" y="13176"/>
                    <a:pt x="8777" y="13180"/>
                  </a:cubicBezTo>
                  <a:cubicBezTo>
                    <a:pt x="8788" y="13185"/>
                    <a:pt x="8800" y="13186"/>
                    <a:pt x="8813" y="13186"/>
                  </a:cubicBezTo>
                  <a:cubicBezTo>
                    <a:pt x="8837" y="13185"/>
                    <a:pt x="8858" y="13177"/>
                    <a:pt x="8876" y="13164"/>
                  </a:cubicBezTo>
                  <a:cubicBezTo>
                    <a:pt x="8894" y="13150"/>
                    <a:pt x="8911" y="13128"/>
                    <a:pt x="8926" y="13098"/>
                  </a:cubicBezTo>
                  <a:cubicBezTo>
                    <a:pt x="8938" y="13074"/>
                    <a:pt x="8945" y="13053"/>
                    <a:pt x="8948" y="13034"/>
                  </a:cubicBezTo>
                  <a:cubicBezTo>
                    <a:pt x="8951" y="13016"/>
                    <a:pt x="8950" y="12998"/>
                    <a:pt x="8946" y="12981"/>
                  </a:cubicBezTo>
                  <a:cubicBezTo>
                    <a:pt x="8942" y="12964"/>
                    <a:pt x="8934" y="12950"/>
                    <a:pt x="8923" y="12940"/>
                  </a:cubicBezTo>
                  <a:cubicBezTo>
                    <a:pt x="8912" y="12929"/>
                    <a:pt x="8895" y="12918"/>
                    <a:pt x="8871" y="12907"/>
                  </a:cubicBezTo>
                  <a:lnTo>
                    <a:pt x="8593" y="12770"/>
                  </a:lnTo>
                  <a:close/>
                  <a:moveTo>
                    <a:pt x="8436" y="12901"/>
                  </a:moveTo>
                  <a:cubicBezTo>
                    <a:pt x="8428" y="12904"/>
                    <a:pt x="8421" y="12909"/>
                    <a:pt x="8417" y="12918"/>
                  </a:cubicBezTo>
                  <a:cubicBezTo>
                    <a:pt x="8413" y="12926"/>
                    <a:pt x="8413" y="12934"/>
                    <a:pt x="8416" y="12942"/>
                  </a:cubicBezTo>
                  <a:cubicBezTo>
                    <a:pt x="8419" y="12951"/>
                    <a:pt x="8424" y="12957"/>
                    <a:pt x="8432" y="12961"/>
                  </a:cubicBezTo>
                  <a:cubicBezTo>
                    <a:pt x="8440" y="12965"/>
                    <a:pt x="8449" y="12966"/>
                    <a:pt x="8458" y="12963"/>
                  </a:cubicBezTo>
                  <a:cubicBezTo>
                    <a:pt x="8466" y="12960"/>
                    <a:pt x="8473" y="12955"/>
                    <a:pt x="8477" y="12946"/>
                  </a:cubicBezTo>
                  <a:cubicBezTo>
                    <a:pt x="8481" y="12938"/>
                    <a:pt x="8481" y="12930"/>
                    <a:pt x="8478" y="12921"/>
                  </a:cubicBezTo>
                  <a:cubicBezTo>
                    <a:pt x="8475" y="12913"/>
                    <a:pt x="8469" y="12906"/>
                    <a:pt x="8461" y="12902"/>
                  </a:cubicBezTo>
                  <a:cubicBezTo>
                    <a:pt x="8453" y="12898"/>
                    <a:pt x="8445" y="12898"/>
                    <a:pt x="8436" y="12901"/>
                  </a:cubicBezTo>
                  <a:close/>
                  <a:moveTo>
                    <a:pt x="8494" y="12784"/>
                  </a:moveTo>
                  <a:cubicBezTo>
                    <a:pt x="8485" y="12787"/>
                    <a:pt x="8479" y="12793"/>
                    <a:pt x="8475" y="12801"/>
                  </a:cubicBezTo>
                  <a:cubicBezTo>
                    <a:pt x="8471" y="12809"/>
                    <a:pt x="8470" y="12817"/>
                    <a:pt x="8473" y="12826"/>
                  </a:cubicBezTo>
                  <a:cubicBezTo>
                    <a:pt x="8476" y="12834"/>
                    <a:pt x="8481" y="12840"/>
                    <a:pt x="8489" y="12844"/>
                  </a:cubicBezTo>
                  <a:cubicBezTo>
                    <a:pt x="8498" y="12848"/>
                    <a:pt x="8506" y="12849"/>
                    <a:pt x="8515" y="12846"/>
                  </a:cubicBezTo>
                  <a:cubicBezTo>
                    <a:pt x="8524" y="12843"/>
                    <a:pt x="8530" y="12838"/>
                    <a:pt x="8534" y="12830"/>
                  </a:cubicBezTo>
                  <a:cubicBezTo>
                    <a:pt x="8538" y="12821"/>
                    <a:pt x="8539" y="12813"/>
                    <a:pt x="8536" y="12804"/>
                  </a:cubicBezTo>
                  <a:cubicBezTo>
                    <a:pt x="8532" y="12796"/>
                    <a:pt x="8527" y="12790"/>
                    <a:pt x="8518" y="12786"/>
                  </a:cubicBezTo>
                  <a:cubicBezTo>
                    <a:pt x="8510" y="12782"/>
                    <a:pt x="8502" y="12781"/>
                    <a:pt x="8494" y="12784"/>
                  </a:cubicBezTo>
                  <a:close/>
                  <a:moveTo>
                    <a:pt x="6885" y="17967"/>
                  </a:moveTo>
                  <a:lnTo>
                    <a:pt x="6758" y="18226"/>
                  </a:lnTo>
                  <a:lnTo>
                    <a:pt x="6797" y="18245"/>
                  </a:lnTo>
                  <a:lnTo>
                    <a:pt x="6849" y="18140"/>
                  </a:lnTo>
                  <a:lnTo>
                    <a:pt x="7081" y="18254"/>
                  </a:lnTo>
                  <a:lnTo>
                    <a:pt x="7194" y="18254"/>
                  </a:lnTo>
                  <a:lnTo>
                    <a:pt x="6871" y="18095"/>
                  </a:lnTo>
                  <a:lnTo>
                    <a:pt x="6923" y="17989"/>
                  </a:lnTo>
                  <a:lnTo>
                    <a:pt x="6885" y="17967"/>
                  </a:lnTo>
                  <a:close/>
                  <a:moveTo>
                    <a:pt x="9002" y="14585"/>
                  </a:moveTo>
                  <a:lnTo>
                    <a:pt x="9002" y="14530"/>
                  </a:lnTo>
                  <a:cubicBezTo>
                    <a:pt x="8993" y="14536"/>
                    <a:pt x="8984" y="14542"/>
                    <a:pt x="8973" y="14548"/>
                  </a:cubicBezTo>
                  <a:lnTo>
                    <a:pt x="8999" y="14586"/>
                  </a:lnTo>
                  <a:lnTo>
                    <a:pt x="9002" y="14585"/>
                  </a:lnTo>
                  <a:close/>
                  <a:moveTo>
                    <a:pt x="9002" y="14326"/>
                  </a:moveTo>
                  <a:lnTo>
                    <a:pt x="9002" y="14267"/>
                  </a:lnTo>
                  <a:cubicBezTo>
                    <a:pt x="8990" y="14266"/>
                    <a:pt x="8978" y="14267"/>
                    <a:pt x="8967" y="14270"/>
                  </a:cubicBezTo>
                  <a:cubicBezTo>
                    <a:pt x="8954" y="14274"/>
                    <a:pt x="8942" y="14279"/>
                    <a:pt x="8931" y="14287"/>
                  </a:cubicBezTo>
                  <a:cubicBezTo>
                    <a:pt x="8920" y="14294"/>
                    <a:pt x="8907" y="14305"/>
                    <a:pt x="8894" y="14320"/>
                  </a:cubicBezTo>
                  <a:lnTo>
                    <a:pt x="8857" y="14358"/>
                  </a:lnTo>
                  <a:cubicBezTo>
                    <a:pt x="8838" y="14377"/>
                    <a:pt x="8821" y="14390"/>
                    <a:pt x="8807" y="14395"/>
                  </a:cubicBezTo>
                  <a:cubicBezTo>
                    <a:pt x="8793" y="14401"/>
                    <a:pt x="8777" y="14399"/>
                    <a:pt x="8761" y="14391"/>
                  </a:cubicBezTo>
                  <a:cubicBezTo>
                    <a:pt x="8741" y="14382"/>
                    <a:pt x="8729" y="14367"/>
                    <a:pt x="8724" y="14348"/>
                  </a:cubicBezTo>
                  <a:cubicBezTo>
                    <a:pt x="8720" y="14328"/>
                    <a:pt x="8723" y="14306"/>
                    <a:pt x="8735" y="14282"/>
                  </a:cubicBezTo>
                  <a:cubicBezTo>
                    <a:pt x="8739" y="14273"/>
                    <a:pt x="8744" y="14266"/>
                    <a:pt x="8749" y="14259"/>
                  </a:cubicBezTo>
                  <a:cubicBezTo>
                    <a:pt x="8754" y="14252"/>
                    <a:pt x="8759" y="14246"/>
                    <a:pt x="8765" y="14240"/>
                  </a:cubicBezTo>
                  <a:cubicBezTo>
                    <a:pt x="8772" y="14233"/>
                    <a:pt x="8779" y="14227"/>
                    <a:pt x="8787" y="14221"/>
                  </a:cubicBezTo>
                  <a:cubicBezTo>
                    <a:pt x="8795" y="14216"/>
                    <a:pt x="8804" y="14209"/>
                    <a:pt x="8815" y="14203"/>
                  </a:cubicBezTo>
                  <a:lnTo>
                    <a:pt x="8792" y="14166"/>
                  </a:lnTo>
                  <a:cubicBezTo>
                    <a:pt x="8748" y="14191"/>
                    <a:pt x="8716" y="14224"/>
                    <a:pt x="8696" y="14265"/>
                  </a:cubicBezTo>
                  <a:cubicBezTo>
                    <a:pt x="8687" y="14284"/>
                    <a:pt x="8681" y="14303"/>
                    <a:pt x="8679" y="14321"/>
                  </a:cubicBezTo>
                  <a:cubicBezTo>
                    <a:pt x="8677" y="14339"/>
                    <a:pt x="8678" y="14357"/>
                    <a:pt x="8682" y="14372"/>
                  </a:cubicBezTo>
                  <a:cubicBezTo>
                    <a:pt x="8687" y="14388"/>
                    <a:pt x="8694" y="14403"/>
                    <a:pt x="8705" y="14415"/>
                  </a:cubicBezTo>
                  <a:cubicBezTo>
                    <a:pt x="8716" y="14428"/>
                    <a:pt x="8729" y="14439"/>
                    <a:pt x="8746" y="14447"/>
                  </a:cubicBezTo>
                  <a:cubicBezTo>
                    <a:pt x="8771" y="14459"/>
                    <a:pt x="8796" y="14462"/>
                    <a:pt x="8822" y="14454"/>
                  </a:cubicBezTo>
                  <a:cubicBezTo>
                    <a:pt x="8834" y="14450"/>
                    <a:pt x="8845" y="14444"/>
                    <a:pt x="8855" y="14436"/>
                  </a:cubicBezTo>
                  <a:cubicBezTo>
                    <a:pt x="8865" y="14428"/>
                    <a:pt x="8877" y="14417"/>
                    <a:pt x="8891" y="14401"/>
                  </a:cubicBezTo>
                  <a:lnTo>
                    <a:pt x="8922" y="14368"/>
                  </a:lnTo>
                  <a:cubicBezTo>
                    <a:pt x="8949" y="14339"/>
                    <a:pt x="8976" y="14325"/>
                    <a:pt x="9002" y="14326"/>
                  </a:cubicBezTo>
                  <a:close/>
                  <a:moveTo>
                    <a:pt x="9002" y="14162"/>
                  </a:moveTo>
                  <a:lnTo>
                    <a:pt x="9002" y="14098"/>
                  </a:lnTo>
                  <a:cubicBezTo>
                    <a:pt x="8992" y="14092"/>
                    <a:pt x="8984" y="14087"/>
                    <a:pt x="8976" y="14081"/>
                  </a:cubicBezTo>
                  <a:cubicBezTo>
                    <a:pt x="8961" y="14071"/>
                    <a:pt x="8948" y="14059"/>
                    <a:pt x="8938" y="14047"/>
                  </a:cubicBezTo>
                  <a:cubicBezTo>
                    <a:pt x="8921" y="14027"/>
                    <a:pt x="8910" y="14006"/>
                    <a:pt x="8907" y="13984"/>
                  </a:cubicBezTo>
                  <a:cubicBezTo>
                    <a:pt x="8903" y="13963"/>
                    <a:pt x="8907" y="13940"/>
                    <a:pt x="8918" y="13918"/>
                  </a:cubicBezTo>
                  <a:cubicBezTo>
                    <a:pt x="8925" y="13903"/>
                    <a:pt x="8934" y="13891"/>
                    <a:pt x="8943" y="13881"/>
                  </a:cubicBezTo>
                  <a:cubicBezTo>
                    <a:pt x="8953" y="13872"/>
                    <a:pt x="8965" y="13863"/>
                    <a:pt x="8979" y="13856"/>
                  </a:cubicBezTo>
                  <a:lnTo>
                    <a:pt x="8961" y="13816"/>
                  </a:lnTo>
                  <a:cubicBezTo>
                    <a:pt x="8944" y="13824"/>
                    <a:pt x="8929" y="13835"/>
                    <a:pt x="8915" y="13849"/>
                  </a:cubicBezTo>
                  <a:cubicBezTo>
                    <a:pt x="8902" y="13863"/>
                    <a:pt x="8890" y="13880"/>
                    <a:pt x="8881" y="13899"/>
                  </a:cubicBezTo>
                  <a:cubicBezTo>
                    <a:pt x="8869" y="13922"/>
                    <a:pt x="8863" y="13946"/>
                    <a:pt x="8864" y="13971"/>
                  </a:cubicBezTo>
                  <a:cubicBezTo>
                    <a:pt x="8864" y="13997"/>
                    <a:pt x="8869" y="14021"/>
                    <a:pt x="8880" y="14044"/>
                  </a:cubicBezTo>
                  <a:cubicBezTo>
                    <a:pt x="8891" y="14068"/>
                    <a:pt x="8907" y="14090"/>
                    <a:pt x="8927" y="14110"/>
                  </a:cubicBezTo>
                  <a:cubicBezTo>
                    <a:pt x="8948" y="14130"/>
                    <a:pt x="8973" y="14148"/>
                    <a:pt x="9002" y="14162"/>
                  </a:cubicBezTo>
                  <a:close/>
                  <a:moveTo>
                    <a:pt x="7417" y="17873"/>
                  </a:moveTo>
                  <a:lnTo>
                    <a:pt x="7377" y="17853"/>
                  </a:lnTo>
                  <a:lnTo>
                    <a:pt x="7292" y="18025"/>
                  </a:lnTo>
                  <a:lnTo>
                    <a:pt x="7149" y="17954"/>
                  </a:lnTo>
                  <a:lnTo>
                    <a:pt x="7215" y="17821"/>
                  </a:lnTo>
                  <a:lnTo>
                    <a:pt x="7174" y="17801"/>
                  </a:lnTo>
                  <a:lnTo>
                    <a:pt x="7109" y="17935"/>
                  </a:lnTo>
                  <a:lnTo>
                    <a:pt x="6980" y="17871"/>
                  </a:lnTo>
                  <a:lnTo>
                    <a:pt x="7059" y="17711"/>
                  </a:lnTo>
                  <a:lnTo>
                    <a:pt x="7023" y="17686"/>
                  </a:lnTo>
                  <a:lnTo>
                    <a:pt x="6918" y="17900"/>
                  </a:lnTo>
                  <a:lnTo>
                    <a:pt x="7309" y="18092"/>
                  </a:lnTo>
                  <a:lnTo>
                    <a:pt x="7417" y="17873"/>
                  </a:lnTo>
                  <a:close/>
                  <a:moveTo>
                    <a:pt x="7580" y="17542"/>
                  </a:moveTo>
                  <a:lnTo>
                    <a:pt x="7544" y="17546"/>
                  </a:lnTo>
                  <a:cubicBezTo>
                    <a:pt x="7527" y="17549"/>
                    <a:pt x="7509" y="17551"/>
                    <a:pt x="7491" y="17553"/>
                  </a:cubicBezTo>
                  <a:cubicBezTo>
                    <a:pt x="7472" y="17556"/>
                    <a:pt x="7454" y="17559"/>
                    <a:pt x="7438" y="17561"/>
                  </a:cubicBezTo>
                  <a:cubicBezTo>
                    <a:pt x="7421" y="17563"/>
                    <a:pt x="7410" y="17565"/>
                    <a:pt x="7403" y="17566"/>
                  </a:cubicBezTo>
                  <a:cubicBezTo>
                    <a:pt x="7393" y="17568"/>
                    <a:pt x="7382" y="17570"/>
                    <a:pt x="7370" y="17574"/>
                  </a:cubicBezTo>
                  <a:cubicBezTo>
                    <a:pt x="7358" y="17577"/>
                    <a:pt x="7348" y="17580"/>
                    <a:pt x="7340" y="17584"/>
                  </a:cubicBezTo>
                  <a:lnTo>
                    <a:pt x="7343" y="17578"/>
                  </a:lnTo>
                  <a:cubicBezTo>
                    <a:pt x="7350" y="17563"/>
                    <a:pt x="7355" y="17547"/>
                    <a:pt x="7356" y="17532"/>
                  </a:cubicBezTo>
                  <a:cubicBezTo>
                    <a:pt x="7357" y="17517"/>
                    <a:pt x="7355" y="17502"/>
                    <a:pt x="7350" y="17489"/>
                  </a:cubicBezTo>
                  <a:cubicBezTo>
                    <a:pt x="7345" y="17475"/>
                    <a:pt x="7338" y="17462"/>
                    <a:pt x="7327" y="17451"/>
                  </a:cubicBezTo>
                  <a:cubicBezTo>
                    <a:pt x="7316" y="17439"/>
                    <a:pt x="7302" y="17430"/>
                    <a:pt x="7286" y="17422"/>
                  </a:cubicBezTo>
                  <a:cubicBezTo>
                    <a:pt x="7276" y="17417"/>
                    <a:pt x="7266" y="17413"/>
                    <a:pt x="7256" y="17412"/>
                  </a:cubicBezTo>
                  <a:cubicBezTo>
                    <a:pt x="7247" y="17410"/>
                    <a:pt x="7238" y="17409"/>
                    <a:pt x="7229" y="17409"/>
                  </a:cubicBezTo>
                  <a:cubicBezTo>
                    <a:pt x="7220" y="17410"/>
                    <a:pt x="7212" y="17411"/>
                    <a:pt x="7205" y="17413"/>
                  </a:cubicBezTo>
                  <a:cubicBezTo>
                    <a:pt x="7198" y="17415"/>
                    <a:pt x="7191" y="17417"/>
                    <a:pt x="7185" y="17420"/>
                  </a:cubicBezTo>
                  <a:cubicBezTo>
                    <a:pt x="7179" y="17423"/>
                    <a:pt x="7173" y="17426"/>
                    <a:pt x="7167" y="17431"/>
                  </a:cubicBezTo>
                  <a:cubicBezTo>
                    <a:pt x="7161" y="17435"/>
                    <a:pt x="7155" y="17441"/>
                    <a:pt x="7149" y="17447"/>
                  </a:cubicBezTo>
                  <a:cubicBezTo>
                    <a:pt x="7143" y="17454"/>
                    <a:pt x="7137" y="17462"/>
                    <a:pt x="7131" y="17472"/>
                  </a:cubicBezTo>
                  <a:cubicBezTo>
                    <a:pt x="7125" y="17482"/>
                    <a:pt x="7118" y="17493"/>
                    <a:pt x="7112" y="17506"/>
                  </a:cubicBezTo>
                  <a:lnTo>
                    <a:pt x="7067" y="17598"/>
                  </a:lnTo>
                  <a:lnTo>
                    <a:pt x="7458" y="17790"/>
                  </a:lnTo>
                  <a:lnTo>
                    <a:pt x="7480" y="17744"/>
                  </a:lnTo>
                  <a:lnTo>
                    <a:pt x="7304" y="17657"/>
                  </a:lnTo>
                  <a:cubicBezTo>
                    <a:pt x="7309" y="17648"/>
                    <a:pt x="7315" y="17641"/>
                    <a:pt x="7321" y="17636"/>
                  </a:cubicBezTo>
                  <a:cubicBezTo>
                    <a:pt x="7327" y="17632"/>
                    <a:pt x="7337" y="17628"/>
                    <a:pt x="7351" y="17625"/>
                  </a:cubicBezTo>
                  <a:cubicBezTo>
                    <a:pt x="7374" y="17621"/>
                    <a:pt x="7396" y="17617"/>
                    <a:pt x="7416" y="17613"/>
                  </a:cubicBezTo>
                  <a:cubicBezTo>
                    <a:pt x="7437" y="17610"/>
                    <a:pt x="7456" y="17607"/>
                    <a:pt x="7474" y="17605"/>
                  </a:cubicBezTo>
                  <a:cubicBezTo>
                    <a:pt x="7491" y="17603"/>
                    <a:pt x="7506" y="17601"/>
                    <a:pt x="7519" y="17601"/>
                  </a:cubicBezTo>
                  <a:cubicBezTo>
                    <a:pt x="7533" y="17600"/>
                    <a:pt x="7543" y="17600"/>
                    <a:pt x="7551" y="17600"/>
                  </a:cubicBezTo>
                  <a:lnTo>
                    <a:pt x="7580" y="17542"/>
                  </a:lnTo>
                  <a:close/>
                  <a:moveTo>
                    <a:pt x="7294" y="17493"/>
                  </a:moveTo>
                  <a:cubicBezTo>
                    <a:pt x="7302" y="17501"/>
                    <a:pt x="7308" y="17510"/>
                    <a:pt x="7311" y="17519"/>
                  </a:cubicBezTo>
                  <a:cubicBezTo>
                    <a:pt x="7314" y="17530"/>
                    <a:pt x="7314" y="17542"/>
                    <a:pt x="7312" y="17555"/>
                  </a:cubicBezTo>
                  <a:cubicBezTo>
                    <a:pt x="7310" y="17567"/>
                    <a:pt x="7304" y="17582"/>
                    <a:pt x="7296" y="17600"/>
                  </a:cubicBezTo>
                  <a:lnTo>
                    <a:pt x="7275" y="17643"/>
                  </a:lnTo>
                  <a:lnTo>
                    <a:pt x="7129" y="17571"/>
                  </a:lnTo>
                  <a:lnTo>
                    <a:pt x="7152" y="17525"/>
                  </a:lnTo>
                  <a:cubicBezTo>
                    <a:pt x="7157" y="17514"/>
                    <a:pt x="7162" y="17505"/>
                    <a:pt x="7167" y="17498"/>
                  </a:cubicBezTo>
                  <a:cubicBezTo>
                    <a:pt x="7172" y="17491"/>
                    <a:pt x="7178" y="17485"/>
                    <a:pt x="7184" y="17480"/>
                  </a:cubicBezTo>
                  <a:cubicBezTo>
                    <a:pt x="7194" y="17471"/>
                    <a:pt x="7206" y="17466"/>
                    <a:pt x="7221" y="17464"/>
                  </a:cubicBezTo>
                  <a:cubicBezTo>
                    <a:pt x="7235" y="17462"/>
                    <a:pt x="7249" y="17464"/>
                    <a:pt x="7262" y="17471"/>
                  </a:cubicBezTo>
                  <a:cubicBezTo>
                    <a:pt x="7275" y="17477"/>
                    <a:pt x="7285" y="17484"/>
                    <a:pt x="7294" y="17493"/>
                  </a:cubicBezTo>
                  <a:close/>
                  <a:moveTo>
                    <a:pt x="7792" y="17330"/>
                  </a:moveTo>
                  <a:lnTo>
                    <a:pt x="7243" y="17060"/>
                  </a:lnTo>
                  <a:lnTo>
                    <a:pt x="7224" y="17098"/>
                  </a:lnTo>
                  <a:lnTo>
                    <a:pt x="7773" y="17368"/>
                  </a:lnTo>
                  <a:lnTo>
                    <a:pt x="7792" y="17330"/>
                  </a:lnTo>
                  <a:close/>
                  <a:moveTo>
                    <a:pt x="7637" y="16439"/>
                  </a:moveTo>
                  <a:lnTo>
                    <a:pt x="7614" y="16485"/>
                  </a:lnTo>
                  <a:lnTo>
                    <a:pt x="7817" y="16645"/>
                  </a:lnTo>
                  <a:cubicBezTo>
                    <a:pt x="7830" y="16656"/>
                    <a:pt x="7843" y="16666"/>
                    <a:pt x="7856" y="16675"/>
                  </a:cubicBezTo>
                  <a:cubicBezTo>
                    <a:pt x="7868" y="16685"/>
                    <a:pt x="7880" y="16694"/>
                    <a:pt x="7890" y="16701"/>
                  </a:cubicBezTo>
                  <a:cubicBezTo>
                    <a:pt x="7900" y="16709"/>
                    <a:pt x="7909" y="16715"/>
                    <a:pt x="7915" y="16720"/>
                  </a:cubicBezTo>
                  <a:cubicBezTo>
                    <a:pt x="7920" y="16723"/>
                    <a:pt x="7924" y="16726"/>
                    <a:pt x="7925" y="16727"/>
                  </a:cubicBezTo>
                  <a:cubicBezTo>
                    <a:pt x="7923" y="16727"/>
                    <a:pt x="7920" y="16726"/>
                    <a:pt x="7916" y="16724"/>
                  </a:cubicBezTo>
                  <a:cubicBezTo>
                    <a:pt x="7910" y="16722"/>
                    <a:pt x="7901" y="16720"/>
                    <a:pt x="7891" y="16717"/>
                  </a:cubicBezTo>
                  <a:cubicBezTo>
                    <a:pt x="7881" y="16714"/>
                    <a:pt x="7869" y="16711"/>
                    <a:pt x="7856" y="16707"/>
                  </a:cubicBezTo>
                  <a:cubicBezTo>
                    <a:pt x="7843" y="16704"/>
                    <a:pt x="7828" y="16700"/>
                    <a:pt x="7812" y="16696"/>
                  </a:cubicBezTo>
                  <a:lnTo>
                    <a:pt x="7543" y="16631"/>
                  </a:lnTo>
                  <a:lnTo>
                    <a:pt x="7517" y="16684"/>
                  </a:lnTo>
                  <a:lnTo>
                    <a:pt x="7725" y="16851"/>
                  </a:lnTo>
                  <a:cubicBezTo>
                    <a:pt x="7735" y="16859"/>
                    <a:pt x="7746" y="16867"/>
                    <a:pt x="7758" y="16876"/>
                  </a:cubicBezTo>
                  <a:cubicBezTo>
                    <a:pt x="7769" y="16885"/>
                    <a:pt x="7780" y="16893"/>
                    <a:pt x="7790" y="16901"/>
                  </a:cubicBezTo>
                  <a:cubicBezTo>
                    <a:pt x="7800" y="16908"/>
                    <a:pt x="7808" y="16915"/>
                    <a:pt x="7815" y="16920"/>
                  </a:cubicBezTo>
                  <a:cubicBezTo>
                    <a:pt x="7823" y="16925"/>
                    <a:pt x="7826" y="16928"/>
                    <a:pt x="7827" y="16929"/>
                  </a:cubicBezTo>
                  <a:cubicBezTo>
                    <a:pt x="7825" y="16928"/>
                    <a:pt x="7820" y="16927"/>
                    <a:pt x="7812" y="16924"/>
                  </a:cubicBezTo>
                  <a:cubicBezTo>
                    <a:pt x="7803" y="16921"/>
                    <a:pt x="7793" y="16918"/>
                    <a:pt x="7781" y="16914"/>
                  </a:cubicBezTo>
                  <a:cubicBezTo>
                    <a:pt x="7768" y="16910"/>
                    <a:pt x="7755" y="16907"/>
                    <a:pt x="7740" y="16902"/>
                  </a:cubicBezTo>
                  <a:cubicBezTo>
                    <a:pt x="7726" y="16898"/>
                    <a:pt x="7712" y="16895"/>
                    <a:pt x="7698" y="16891"/>
                  </a:cubicBezTo>
                  <a:lnTo>
                    <a:pt x="7445" y="16828"/>
                  </a:lnTo>
                  <a:lnTo>
                    <a:pt x="7421" y="16879"/>
                  </a:lnTo>
                  <a:lnTo>
                    <a:pt x="7857" y="16979"/>
                  </a:lnTo>
                  <a:lnTo>
                    <a:pt x="7887" y="16918"/>
                  </a:lnTo>
                  <a:lnTo>
                    <a:pt x="7690" y="16762"/>
                  </a:lnTo>
                  <a:cubicBezTo>
                    <a:pt x="7678" y="16753"/>
                    <a:pt x="7667" y="16744"/>
                    <a:pt x="7656" y="16736"/>
                  </a:cubicBezTo>
                  <a:cubicBezTo>
                    <a:pt x="7645" y="16727"/>
                    <a:pt x="7635" y="16719"/>
                    <a:pt x="7625" y="16713"/>
                  </a:cubicBezTo>
                  <a:cubicBezTo>
                    <a:pt x="7616" y="16706"/>
                    <a:pt x="7609" y="16701"/>
                    <a:pt x="7603" y="16697"/>
                  </a:cubicBezTo>
                  <a:cubicBezTo>
                    <a:pt x="7597" y="16693"/>
                    <a:pt x="7594" y="16690"/>
                    <a:pt x="7593" y="16690"/>
                  </a:cubicBezTo>
                  <a:cubicBezTo>
                    <a:pt x="7595" y="16690"/>
                    <a:pt x="7599" y="16692"/>
                    <a:pt x="7606" y="16694"/>
                  </a:cubicBezTo>
                  <a:cubicBezTo>
                    <a:pt x="7612" y="16696"/>
                    <a:pt x="7621" y="16698"/>
                    <a:pt x="7632" y="16701"/>
                  </a:cubicBezTo>
                  <a:cubicBezTo>
                    <a:pt x="7642" y="16704"/>
                    <a:pt x="7654" y="16708"/>
                    <a:pt x="7668" y="16711"/>
                  </a:cubicBezTo>
                  <a:cubicBezTo>
                    <a:pt x="7682" y="16715"/>
                    <a:pt x="7697" y="16719"/>
                    <a:pt x="7713" y="16723"/>
                  </a:cubicBezTo>
                  <a:lnTo>
                    <a:pt x="7954" y="16782"/>
                  </a:lnTo>
                  <a:lnTo>
                    <a:pt x="7984" y="16721"/>
                  </a:lnTo>
                  <a:lnTo>
                    <a:pt x="7637" y="16439"/>
                  </a:lnTo>
                  <a:close/>
                  <a:moveTo>
                    <a:pt x="8175" y="16333"/>
                  </a:moveTo>
                  <a:lnTo>
                    <a:pt x="8134" y="16313"/>
                  </a:lnTo>
                  <a:lnTo>
                    <a:pt x="8049" y="16485"/>
                  </a:lnTo>
                  <a:lnTo>
                    <a:pt x="7906" y="16415"/>
                  </a:lnTo>
                  <a:lnTo>
                    <a:pt x="7972" y="16281"/>
                  </a:lnTo>
                  <a:lnTo>
                    <a:pt x="7932" y="16261"/>
                  </a:lnTo>
                  <a:lnTo>
                    <a:pt x="7866" y="16395"/>
                  </a:lnTo>
                  <a:lnTo>
                    <a:pt x="7738" y="16332"/>
                  </a:lnTo>
                  <a:lnTo>
                    <a:pt x="7817" y="16172"/>
                  </a:lnTo>
                  <a:lnTo>
                    <a:pt x="7781" y="16147"/>
                  </a:lnTo>
                  <a:lnTo>
                    <a:pt x="7676" y="16360"/>
                  </a:lnTo>
                  <a:lnTo>
                    <a:pt x="8067" y="16553"/>
                  </a:lnTo>
                  <a:lnTo>
                    <a:pt x="8175" y="16333"/>
                  </a:lnTo>
                  <a:close/>
                  <a:moveTo>
                    <a:pt x="8191" y="15929"/>
                  </a:moveTo>
                  <a:cubicBezTo>
                    <a:pt x="8176" y="15928"/>
                    <a:pt x="8162" y="15929"/>
                    <a:pt x="8149" y="15932"/>
                  </a:cubicBezTo>
                  <a:cubicBezTo>
                    <a:pt x="8136" y="15935"/>
                    <a:pt x="8124" y="15941"/>
                    <a:pt x="8113" y="15948"/>
                  </a:cubicBezTo>
                  <a:cubicBezTo>
                    <a:pt x="8102" y="15956"/>
                    <a:pt x="8090" y="15967"/>
                    <a:pt x="8076" y="15982"/>
                  </a:cubicBezTo>
                  <a:lnTo>
                    <a:pt x="8039" y="16020"/>
                  </a:lnTo>
                  <a:cubicBezTo>
                    <a:pt x="8020" y="16039"/>
                    <a:pt x="8004" y="16051"/>
                    <a:pt x="7989" y="16057"/>
                  </a:cubicBezTo>
                  <a:cubicBezTo>
                    <a:pt x="7975" y="16062"/>
                    <a:pt x="7960" y="16061"/>
                    <a:pt x="7944" y="16053"/>
                  </a:cubicBezTo>
                  <a:cubicBezTo>
                    <a:pt x="7924" y="16043"/>
                    <a:pt x="7911" y="16029"/>
                    <a:pt x="7906" y="16009"/>
                  </a:cubicBezTo>
                  <a:cubicBezTo>
                    <a:pt x="7902" y="15990"/>
                    <a:pt x="7906" y="15968"/>
                    <a:pt x="7918" y="15943"/>
                  </a:cubicBezTo>
                  <a:cubicBezTo>
                    <a:pt x="7922" y="15935"/>
                    <a:pt x="7926" y="15927"/>
                    <a:pt x="7931" y="15921"/>
                  </a:cubicBezTo>
                  <a:cubicBezTo>
                    <a:pt x="7936" y="15914"/>
                    <a:pt x="7941" y="15907"/>
                    <a:pt x="7948" y="15901"/>
                  </a:cubicBezTo>
                  <a:cubicBezTo>
                    <a:pt x="7954" y="15895"/>
                    <a:pt x="7961" y="15889"/>
                    <a:pt x="7969" y="15883"/>
                  </a:cubicBezTo>
                  <a:cubicBezTo>
                    <a:pt x="7977" y="15877"/>
                    <a:pt x="7987" y="15871"/>
                    <a:pt x="7998" y="15865"/>
                  </a:cubicBezTo>
                  <a:lnTo>
                    <a:pt x="7974" y="15827"/>
                  </a:lnTo>
                  <a:cubicBezTo>
                    <a:pt x="7931" y="15852"/>
                    <a:pt x="7899" y="15886"/>
                    <a:pt x="7878" y="15927"/>
                  </a:cubicBezTo>
                  <a:cubicBezTo>
                    <a:pt x="7869" y="15946"/>
                    <a:pt x="7863" y="15965"/>
                    <a:pt x="7861" y="15983"/>
                  </a:cubicBezTo>
                  <a:cubicBezTo>
                    <a:pt x="7859" y="16001"/>
                    <a:pt x="7860" y="16018"/>
                    <a:pt x="7865" y="16034"/>
                  </a:cubicBezTo>
                  <a:cubicBezTo>
                    <a:pt x="7869" y="16050"/>
                    <a:pt x="7877" y="16064"/>
                    <a:pt x="7887" y="16077"/>
                  </a:cubicBezTo>
                  <a:cubicBezTo>
                    <a:pt x="7898" y="16090"/>
                    <a:pt x="7912" y="16100"/>
                    <a:pt x="7928" y="16109"/>
                  </a:cubicBezTo>
                  <a:cubicBezTo>
                    <a:pt x="7954" y="16121"/>
                    <a:pt x="7979" y="16123"/>
                    <a:pt x="8004" y="16116"/>
                  </a:cubicBezTo>
                  <a:cubicBezTo>
                    <a:pt x="8016" y="16112"/>
                    <a:pt x="8027" y="16106"/>
                    <a:pt x="8037" y="16098"/>
                  </a:cubicBezTo>
                  <a:cubicBezTo>
                    <a:pt x="8047" y="16090"/>
                    <a:pt x="8059" y="16078"/>
                    <a:pt x="8073" y="16063"/>
                  </a:cubicBezTo>
                  <a:lnTo>
                    <a:pt x="8105" y="16030"/>
                  </a:lnTo>
                  <a:cubicBezTo>
                    <a:pt x="8142" y="15990"/>
                    <a:pt x="8177" y="15978"/>
                    <a:pt x="8212" y="15995"/>
                  </a:cubicBezTo>
                  <a:cubicBezTo>
                    <a:pt x="8235" y="16007"/>
                    <a:pt x="8249" y="16025"/>
                    <a:pt x="8254" y="16051"/>
                  </a:cubicBezTo>
                  <a:cubicBezTo>
                    <a:pt x="8256" y="16062"/>
                    <a:pt x="8257" y="16073"/>
                    <a:pt x="8255" y="16084"/>
                  </a:cubicBezTo>
                  <a:cubicBezTo>
                    <a:pt x="8253" y="16094"/>
                    <a:pt x="8248" y="16107"/>
                    <a:pt x="8241" y="16121"/>
                  </a:cubicBezTo>
                  <a:cubicBezTo>
                    <a:pt x="8231" y="16141"/>
                    <a:pt x="8219" y="16158"/>
                    <a:pt x="8206" y="16172"/>
                  </a:cubicBezTo>
                  <a:cubicBezTo>
                    <a:pt x="8192" y="16187"/>
                    <a:pt x="8175" y="16199"/>
                    <a:pt x="8155" y="16210"/>
                  </a:cubicBezTo>
                  <a:lnTo>
                    <a:pt x="8182" y="16248"/>
                  </a:lnTo>
                  <a:cubicBezTo>
                    <a:pt x="8204" y="16235"/>
                    <a:pt x="8222" y="16219"/>
                    <a:pt x="8238" y="16202"/>
                  </a:cubicBezTo>
                  <a:cubicBezTo>
                    <a:pt x="8254" y="16184"/>
                    <a:pt x="8267" y="16164"/>
                    <a:pt x="8279" y="16140"/>
                  </a:cubicBezTo>
                  <a:cubicBezTo>
                    <a:pt x="8288" y="16122"/>
                    <a:pt x="8294" y="16105"/>
                    <a:pt x="8297" y="16090"/>
                  </a:cubicBezTo>
                  <a:cubicBezTo>
                    <a:pt x="8300" y="16074"/>
                    <a:pt x="8300" y="16058"/>
                    <a:pt x="8298" y="16041"/>
                  </a:cubicBezTo>
                  <a:cubicBezTo>
                    <a:pt x="8296" y="16018"/>
                    <a:pt x="8288" y="15998"/>
                    <a:pt x="8276" y="15980"/>
                  </a:cubicBezTo>
                  <a:cubicBezTo>
                    <a:pt x="8264" y="15963"/>
                    <a:pt x="8249" y="15949"/>
                    <a:pt x="8231" y="15940"/>
                  </a:cubicBezTo>
                  <a:cubicBezTo>
                    <a:pt x="8219" y="15934"/>
                    <a:pt x="8205" y="15931"/>
                    <a:pt x="8191" y="15929"/>
                  </a:cubicBezTo>
                  <a:close/>
                  <a:moveTo>
                    <a:pt x="8108" y="15482"/>
                  </a:moveTo>
                  <a:lnTo>
                    <a:pt x="7981" y="15741"/>
                  </a:lnTo>
                  <a:lnTo>
                    <a:pt x="8020" y="15760"/>
                  </a:lnTo>
                  <a:lnTo>
                    <a:pt x="8071" y="15655"/>
                  </a:lnTo>
                  <a:lnTo>
                    <a:pt x="8423" y="15828"/>
                  </a:lnTo>
                  <a:lnTo>
                    <a:pt x="8445" y="15783"/>
                  </a:lnTo>
                  <a:lnTo>
                    <a:pt x="8094" y="15610"/>
                  </a:lnTo>
                  <a:lnTo>
                    <a:pt x="8146" y="15504"/>
                  </a:lnTo>
                  <a:lnTo>
                    <a:pt x="8108" y="15482"/>
                  </a:lnTo>
                  <a:close/>
                  <a:moveTo>
                    <a:pt x="8242" y="15209"/>
                  </a:moveTo>
                  <a:lnTo>
                    <a:pt x="8141" y="15415"/>
                  </a:lnTo>
                  <a:lnTo>
                    <a:pt x="8532" y="15607"/>
                  </a:lnTo>
                  <a:lnTo>
                    <a:pt x="8555" y="15560"/>
                  </a:lnTo>
                  <a:lnTo>
                    <a:pt x="8369" y="15469"/>
                  </a:lnTo>
                  <a:lnTo>
                    <a:pt x="8431" y="15343"/>
                  </a:lnTo>
                  <a:lnTo>
                    <a:pt x="8393" y="15325"/>
                  </a:lnTo>
                  <a:lnTo>
                    <a:pt x="8331" y="15450"/>
                  </a:lnTo>
                  <a:lnTo>
                    <a:pt x="8203" y="15387"/>
                  </a:lnTo>
                  <a:lnTo>
                    <a:pt x="8277" y="15236"/>
                  </a:lnTo>
                  <a:lnTo>
                    <a:pt x="8242" y="15209"/>
                  </a:lnTo>
                  <a:close/>
                  <a:moveTo>
                    <a:pt x="8789" y="15084"/>
                  </a:moveTo>
                  <a:lnTo>
                    <a:pt x="8335" y="15021"/>
                  </a:lnTo>
                  <a:lnTo>
                    <a:pt x="8305" y="15082"/>
                  </a:lnTo>
                  <a:lnTo>
                    <a:pt x="8631" y="15405"/>
                  </a:lnTo>
                  <a:lnTo>
                    <a:pt x="8655" y="15358"/>
                  </a:lnTo>
                  <a:lnTo>
                    <a:pt x="8553" y="15261"/>
                  </a:lnTo>
                  <a:lnTo>
                    <a:pt x="8625" y="15115"/>
                  </a:lnTo>
                  <a:lnTo>
                    <a:pt x="8763" y="15137"/>
                  </a:lnTo>
                  <a:lnTo>
                    <a:pt x="8789" y="15084"/>
                  </a:lnTo>
                  <a:close/>
                  <a:moveTo>
                    <a:pt x="8581" y="15108"/>
                  </a:moveTo>
                  <a:lnTo>
                    <a:pt x="8521" y="15230"/>
                  </a:lnTo>
                  <a:lnTo>
                    <a:pt x="8360" y="15074"/>
                  </a:lnTo>
                  <a:lnTo>
                    <a:pt x="8581" y="15108"/>
                  </a:lnTo>
                  <a:close/>
                  <a:moveTo>
                    <a:pt x="8227" y="15052"/>
                  </a:moveTo>
                  <a:cubicBezTo>
                    <a:pt x="8218" y="15055"/>
                    <a:pt x="8212" y="15061"/>
                    <a:pt x="8208" y="15069"/>
                  </a:cubicBezTo>
                  <a:cubicBezTo>
                    <a:pt x="8204" y="15077"/>
                    <a:pt x="8203" y="15085"/>
                    <a:pt x="8206" y="15094"/>
                  </a:cubicBezTo>
                  <a:cubicBezTo>
                    <a:pt x="8209" y="15102"/>
                    <a:pt x="8215" y="15108"/>
                    <a:pt x="8223" y="15112"/>
                  </a:cubicBezTo>
                  <a:cubicBezTo>
                    <a:pt x="8231" y="15117"/>
                    <a:pt x="8239" y="15117"/>
                    <a:pt x="8248" y="15114"/>
                  </a:cubicBezTo>
                  <a:cubicBezTo>
                    <a:pt x="8257" y="15112"/>
                    <a:pt x="8263" y="15106"/>
                    <a:pt x="8267" y="15098"/>
                  </a:cubicBezTo>
                  <a:cubicBezTo>
                    <a:pt x="8271" y="15089"/>
                    <a:pt x="8272" y="15081"/>
                    <a:pt x="8269" y="15073"/>
                  </a:cubicBezTo>
                  <a:cubicBezTo>
                    <a:pt x="8266" y="15064"/>
                    <a:pt x="8260" y="15058"/>
                    <a:pt x="8251" y="15054"/>
                  </a:cubicBezTo>
                  <a:cubicBezTo>
                    <a:pt x="8244" y="15050"/>
                    <a:pt x="8235" y="15049"/>
                    <a:pt x="8227" y="15052"/>
                  </a:cubicBezTo>
                  <a:close/>
                  <a:moveTo>
                    <a:pt x="8285" y="14935"/>
                  </a:moveTo>
                  <a:cubicBezTo>
                    <a:pt x="8276" y="14938"/>
                    <a:pt x="8270" y="14943"/>
                    <a:pt x="8266" y="14952"/>
                  </a:cubicBezTo>
                  <a:cubicBezTo>
                    <a:pt x="8262" y="14960"/>
                    <a:pt x="8261" y="14968"/>
                    <a:pt x="8264" y="14976"/>
                  </a:cubicBezTo>
                  <a:cubicBezTo>
                    <a:pt x="8267" y="14985"/>
                    <a:pt x="8272" y="14991"/>
                    <a:pt x="8280" y="14995"/>
                  </a:cubicBezTo>
                  <a:cubicBezTo>
                    <a:pt x="8289" y="14999"/>
                    <a:pt x="8297" y="15000"/>
                    <a:pt x="8306" y="14997"/>
                  </a:cubicBezTo>
                  <a:cubicBezTo>
                    <a:pt x="8315" y="14994"/>
                    <a:pt x="8321" y="14989"/>
                    <a:pt x="8325" y="14980"/>
                  </a:cubicBezTo>
                  <a:cubicBezTo>
                    <a:pt x="8329" y="14972"/>
                    <a:pt x="8330" y="14964"/>
                    <a:pt x="8327" y="14955"/>
                  </a:cubicBezTo>
                  <a:cubicBezTo>
                    <a:pt x="8323" y="14947"/>
                    <a:pt x="8318" y="14940"/>
                    <a:pt x="8309" y="14936"/>
                  </a:cubicBezTo>
                  <a:cubicBezTo>
                    <a:pt x="8301" y="14932"/>
                    <a:pt x="8293" y="14932"/>
                    <a:pt x="8285" y="14935"/>
                  </a:cubicBezTo>
                  <a:close/>
                  <a:moveTo>
                    <a:pt x="8885" y="14790"/>
                  </a:moveTo>
                  <a:lnTo>
                    <a:pt x="8809" y="14944"/>
                  </a:lnTo>
                  <a:lnTo>
                    <a:pt x="8458" y="14771"/>
                  </a:lnTo>
                  <a:lnTo>
                    <a:pt x="8435" y="14818"/>
                  </a:lnTo>
                  <a:lnTo>
                    <a:pt x="8826" y="15010"/>
                  </a:lnTo>
                  <a:lnTo>
                    <a:pt x="8922" y="14815"/>
                  </a:lnTo>
                  <a:lnTo>
                    <a:pt x="8885" y="14790"/>
                  </a:lnTo>
                  <a:close/>
                  <a:moveTo>
                    <a:pt x="8984" y="14688"/>
                  </a:moveTo>
                  <a:lnTo>
                    <a:pt x="8593" y="14496"/>
                  </a:lnTo>
                  <a:lnTo>
                    <a:pt x="8571" y="14541"/>
                  </a:lnTo>
                  <a:lnTo>
                    <a:pt x="8962" y="14734"/>
                  </a:lnTo>
                  <a:lnTo>
                    <a:pt x="8984" y="14688"/>
                  </a:lnTo>
                  <a:close/>
                  <a:moveTo>
                    <a:pt x="8151" y="18107"/>
                  </a:moveTo>
                  <a:lnTo>
                    <a:pt x="7760" y="17915"/>
                  </a:lnTo>
                  <a:lnTo>
                    <a:pt x="7737" y="17961"/>
                  </a:lnTo>
                  <a:lnTo>
                    <a:pt x="7901" y="18042"/>
                  </a:lnTo>
                  <a:lnTo>
                    <a:pt x="7820" y="18207"/>
                  </a:lnTo>
                  <a:lnTo>
                    <a:pt x="7656" y="18126"/>
                  </a:lnTo>
                  <a:lnTo>
                    <a:pt x="7634" y="18172"/>
                  </a:lnTo>
                  <a:lnTo>
                    <a:pt x="7801" y="18254"/>
                  </a:lnTo>
                  <a:lnTo>
                    <a:pt x="7916" y="18254"/>
                  </a:lnTo>
                  <a:lnTo>
                    <a:pt x="7858" y="18225"/>
                  </a:lnTo>
                  <a:lnTo>
                    <a:pt x="7939" y="18061"/>
                  </a:lnTo>
                  <a:lnTo>
                    <a:pt x="8128" y="18154"/>
                  </a:lnTo>
                  <a:lnTo>
                    <a:pt x="8151" y="18107"/>
                  </a:lnTo>
                  <a:close/>
                  <a:moveTo>
                    <a:pt x="9002" y="16378"/>
                  </a:moveTo>
                  <a:lnTo>
                    <a:pt x="9002" y="16376"/>
                  </a:lnTo>
                  <a:lnTo>
                    <a:pt x="8612" y="16184"/>
                  </a:lnTo>
                  <a:lnTo>
                    <a:pt x="8589" y="16230"/>
                  </a:lnTo>
                  <a:lnTo>
                    <a:pt x="8752" y="16311"/>
                  </a:lnTo>
                  <a:lnTo>
                    <a:pt x="8671" y="16476"/>
                  </a:lnTo>
                  <a:lnTo>
                    <a:pt x="8508" y="16395"/>
                  </a:lnTo>
                  <a:lnTo>
                    <a:pt x="8486" y="16441"/>
                  </a:lnTo>
                  <a:lnTo>
                    <a:pt x="8876" y="16633"/>
                  </a:lnTo>
                  <a:lnTo>
                    <a:pt x="8899" y="16587"/>
                  </a:lnTo>
                  <a:lnTo>
                    <a:pt x="8710" y="16494"/>
                  </a:lnTo>
                  <a:lnTo>
                    <a:pt x="8791" y="16330"/>
                  </a:lnTo>
                  <a:lnTo>
                    <a:pt x="8980" y="16423"/>
                  </a:lnTo>
                  <a:lnTo>
                    <a:pt x="9002" y="16378"/>
                  </a:lnTo>
                  <a:close/>
                  <a:moveTo>
                    <a:pt x="9002" y="16233"/>
                  </a:moveTo>
                  <a:lnTo>
                    <a:pt x="9002" y="16175"/>
                  </a:lnTo>
                  <a:lnTo>
                    <a:pt x="8899" y="16124"/>
                  </a:lnTo>
                  <a:lnTo>
                    <a:pt x="8965" y="15990"/>
                  </a:lnTo>
                  <a:lnTo>
                    <a:pt x="8924" y="15970"/>
                  </a:lnTo>
                  <a:lnTo>
                    <a:pt x="8858" y="16104"/>
                  </a:lnTo>
                  <a:lnTo>
                    <a:pt x="8730" y="16041"/>
                  </a:lnTo>
                  <a:lnTo>
                    <a:pt x="8809" y="15881"/>
                  </a:lnTo>
                  <a:lnTo>
                    <a:pt x="8773" y="15856"/>
                  </a:lnTo>
                  <a:lnTo>
                    <a:pt x="8668" y="16069"/>
                  </a:lnTo>
                  <a:lnTo>
                    <a:pt x="9002" y="16233"/>
                  </a:lnTo>
                  <a:close/>
                  <a:moveTo>
                    <a:pt x="9002" y="15858"/>
                  </a:moveTo>
                  <a:lnTo>
                    <a:pt x="9002" y="15800"/>
                  </a:lnTo>
                  <a:lnTo>
                    <a:pt x="8840" y="15721"/>
                  </a:lnTo>
                  <a:lnTo>
                    <a:pt x="8817" y="15767"/>
                  </a:lnTo>
                  <a:lnTo>
                    <a:pt x="9002" y="15858"/>
                  </a:lnTo>
                  <a:close/>
                  <a:moveTo>
                    <a:pt x="8315" y="17773"/>
                  </a:moveTo>
                  <a:lnTo>
                    <a:pt x="8275" y="17753"/>
                  </a:lnTo>
                  <a:lnTo>
                    <a:pt x="8190" y="17925"/>
                  </a:lnTo>
                  <a:lnTo>
                    <a:pt x="8047" y="17855"/>
                  </a:lnTo>
                  <a:lnTo>
                    <a:pt x="8113" y="17721"/>
                  </a:lnTo>
                  <a:lnTo>
                    <a:pt x="8073" y="17701"/>
                  </a:lnTo>
                  <a:lnTo>
                    <a:pt x="8007" y="17835"/>
                  </a:lnTo>
                  <a:lnTo>
                    <a:pt x="7879" y="17772"/>
                  </a:lnTo>
                  <a:lnTo>
                    <a:pt x="7957" y="17612"/>
                  </a:lnTo>
                  <a:lnTo>
                    <a:pt x="7922" y="17587"/>
                  </a:lnTo>
                  <a:lnTo>
                    <a:pt x="7817" y="17800"/>
                  </a:lnTo>
                  <a:lnTo>
                    <a:pt x="8207" y="17993"/>
                  </a:lnTo>
                  <a:lnTo>
                    <a:pt x="8315" y="17773"/>
                  </a:lnTo>
                  <a:close/>
                  <a:moveTo>
                    <a:pt x="8232" y="16956"/>
                  </a:moveTo>
                  <a:lnTo>
                    <a:pt x="8209" y="17003"/>
                  </a:lnTo>
                  <a:lnTo>
                    <a:pt x="8412" y="17163"/>
                  </a:lnTo>
                  <a:cubicBezTo>
                    <a:pt x="8425" y="17173"/>
                    <a:pt x="8438" y="17183"/>
                    <a:pt x="8450" y="17192"/>
                  </a:cubicBezTo>
                  <a:cubicBezTo>
                    <a:pt x="8463" y="17202"/>
                    <a:pt x="8474" y="17211"/>
                    <a:pt x="8485" y="17218"/>
                  </a:cubicBezTo>
                  <a:cubicBezTo>
                    <a:pt x="8495" y="17226"/>
                    <a:pt x="8503" y="17232"/>
                    <a:pt x="8510" y="17237"/>
                  </a:cubicBezTo>
                  <a:cubicBezTo>
                    <a:pt x="8515" y="17241"/>
                    <a:pt x="8518" y="17243"/>
                    <a:pt x="8520" y="17244"/>
                  </a:cubicBezTo>
                  <a:cubicBezTo>
                    <a:pt x="8518" y="17244"/>
                    <a:pt x="8515" y="17243"/>
                    <a:pt x="8510" y="17241"/>
                  </a:cubicBezTo>
                  <a:cubicBezTo>
                    <a:pt x="8504" y="17239"/>
                    <a:pt x="8496" y="17237"/>
                    <a:pt x="8486" y="17234"/>
                  </a:cubicBezTo>
                  <a:cubicBezTo>
                    <a:pt x="8476" y="17231"/>
                    <a:pt x="8464" y="17228"/>
                    <a:pt x="8451" y="17225"/>
                  </a:cubicBezTo>
                  <a:cubicBezTo>
                    <a:pt x="8437" y="17221"/>
                    <a:pt x="8423" y="17217"/>
                    <a:pt x="8407" y="17213"/>
                  </a:cubicBezTo>
                  <a:lnTo>
                    <a:pt x="8138" y="17148"/>
                  </a:lnTo>
                  <a:lnTo>
                    <a:pt x="8111" y="17201"/>
                  </a:lnTo>
                  <a:lnTo>
                    <a:pt x="8320" y="17368"/>
                  </a:lnTo>
                  <a:cubicBezTo>
                    <a:pt x="8330" y="17376"/>
                    <a:pt x="8341" y="17384"/>
                    <a:pt x="8352" y="17393"/>
                  </a:cubicBezTo>
                  <a:cubicBezTo>
                    <a:pt x="8364" y="17402"/>
                    <a:pt x="8375" y="17410"/>
                    <a:pt x="8385" y="17418"/>
                  </a:cubicBezTo>
                  <a:cubicBezTo>
                    <a:pt x="8395" y="17425"/>
                    <a:pt x="8403" y="17432"/>
                    <a:pt x="8410" y="17437"/>
                  </a:cubicBezTo>
                  <a:cubicBezTo>
                    <a:pt x="8417" y="17442"/>
                    <a:pt x="8421" y="17445"/>
                    <a:pt x="8422" y="17446"/>
                  </a:cubicBezTo>
                  <a:cubicBezTo>
                    <a:pt x="8420" y="17445"/>
                    <a:pt x="8415" y="17444"/>
                    <a:pt x="8407" y="17441"/>
                  </a:cubicBezTo>
                  <a:cubicBezTo>
                    <a:pt x="8398" y="17438"/>
                    <a:pt x="8388" y="17435"/>
                    <a:pt x="8375" y="17431"/>
                  </a:cubicBezTo>
                  <a:cubicBezTo>
                    <a:pt x="8363" y="17427"/>
                    <a:pt x="8350" y="17424"/>
                    <a:pt x="8335" y="17420"/>
                  </a:cubicBezTo>
                  <a:cubicBezTo>
                    <a:pt x="8321" y="17415"/>
                    <a:pt x="8307" y="17412"/>
                    <a:pt x="8293" y="17408"/>
                  </a:cubicBezTo>
                  <a:lnTo>
                    <a:pt x="8040" y="17346"/>
                  </a:lnTo>
                  <a:lnTo>
                    <a:pt x="8016" y="17396"/>
                  </a:lnTo>
                  <a:lnTo>
                    <a:pt x="8452" y="17496"/>
                  </a:lnTo>
                  <a:lnTo>
                    <a:pt x="8482" y="17435"/>
                  </a:lnTo>
                  <a:lnTo>
                    <a:pt x="8285" y="17279"/>
                  </a:lnTo>
                  <a:cubicBezTo>
                    <a:pt x="8273" y="17270"/>
                    <a:pt x="8262" y="17261"/>
                    <a:pt x="8250" y="17253"/>
                  </a:cubicBezTo>
                  <a:cubicBezTo>
                    <a:pt x="8239" y="17244"/>
                    <a:pt x="8229" y="17237"/>
                    <a:pt x="8220" y="17230"/>
                  </a:cubicBezTo>
                  <a:cubicBezTo>
                    <a:pt x="8211" y="17223"/>
                    <a:pt x="8204" y="17218"/>
                    <a:pt x="8198" y="17214"/>
                  </a:cubicBezTo>
                  <a:cubicBezTo>
                    <a:pt x="8192" y="17210"/>
                    <a:pt x="8189" y="17208"/>
                    <a:pt x="8188" y="17207"/>
                  </a:cubicBezTo>
                  <a:cubicBezTo>
                    <a:pt x="8189" y="17207"/>
                    <a:pt x="8194" y="17209"/>
                    <a:pt x="8200" y="17211"/>
                  </a:cubicBezTo>
                  <a:cubicBezTo>
                    <a:pt x="8207" y="17213"/>
                    <a:pt x="8216" y="17215"/>
                    <a:pt x="8226" y="17218"/>
                  </a:cubicBezTo>
                  <a:cubicBezTo>
                    <a:pt x="8237" y="17221"/>
                    <a:pt x="8249" y="17225"/>
                    <a:pt x="8263" y="17228"/>
                  </a:cubicBezTo>
                  <a:cubicBezTo>
                    <a:pt x="8277" y="17232"/>
                    <a:pt x="8292" y="17236"/>
                    <a:pt x="8308" y="17240"/>
                  </a:cubicBezTo>
                  <a:lnTo>
                    <a:pt x="8549" y="17299"/>
                  </a:lnTo>
                  <a:lnTo>
                    <a:pt x="8579" y="17238"/>
                  </a:lnTo>
                  <a:lnTo>
                    <a:pt x="8232" y="16956"/>
                  </a:lnTo>
                  <a:close/>
                  <a:moveTo>
                    <a:pt x="8684" y="17024"/>
                  </a:moveTo>
                  <a:lnTo>
                    <a:pt x="8293" y="16832"/>
                  </a:lnTo>
                  <a:lnTo>
                    <a:pt x="8271" y="16877"/>
                  </a:lnTo>
                  <a:lnTo>
                    <a:pt x="8661" y="17070"/>
                  </a:lnTo>
                  <a:lnTo>
                    <a:pt x="8684" y="17024"/>
                  </a:lnTo>
                  <a:close/>
                  <a:moveTo>
                    <a:pt x="8800" y="16689"/>
                  </a:moveTo>
                  <a:lnTo>
                    <a:pt x="8724" y="16843"/>
                  </a:lnTo>
                  <a:lnTo>
                    <a:pt x="8372" y="16670"/>
                  </a:lnTo>
                  <a:lnTo>
                    <a:pt x="8349" y="16717"/>
                  </a:lnTo>
                  <a:lnTo>
                    <a:pt x="8740" y="16909"/>
                  </a:lnTo>
                  <a:lnTo>
                    <a:pt x="8836" y="16715"/>
                  </a:lnTo>
                  <a:lnTo>
                    <a:pt x="8800" y="16689"/>
                  </a:lnTo>
                  <a:close/>
                  <a:moveTo>
                    <a:pt x="9002" y="17661"/>
                  </a:moveTo>
                  <a:lnTo>
                    <a:pt x="9002" y="17587"/>
                  </a:lnTo>
                  <a:cubicBezTo>
                    <a:pt x="8992" y="17594"/>
                    <a:pt x="8982" y="17604"/>
                    <a:pt x="8970" y="17617"/>
                  </a:cubicBezTo>
                  <a:lnTo>
                    <a:pt x="8933" y="17655"/>
                  </a:lnTo>
                  <a:cubicBezTo>
                    <a:pt x="8914" y="17674"/>
                    <a:pt x="8898" y="17687"/>
                    <a:pt x="8883" y="17692"/>
                  </a:cubicBezTo>
                  <a:cubicBezTo>
                    <a:pt x="8869" y="17698"/>
                    <a:pt x="8853" y="17696"/>
                    <a:pt x="8838" y="17689"/>
                  </a:cubicBezTo>
                  <a:cubicBezTo>
                    <a:pt x="8817" y="17679"/>
                    <a:pt x="8805" y="17664"/>
                    <a:pt x="8800" y="17645"/>
                  </a:cubicBezTo>
                  <a:cubicBezTo>
                    <a:pt x="8796" y="17625"/>
                    <a:pt x="8799" y="17603"/>
                    <a:pt x="8812" y="17579"/>
                  </a:cubicBezTo>
                  <a:cubicBezTo>
                    <a:pt x="8816" y="17570"/>
                    <a:pt x="8820" y="17563"/>
                    <a:pt x="8825" y="17556"/>
                  </a:cubicBezTo>
                  <a:cubicBezTo>
                    <a:pt x="8830" y="17549"/>
                    <a:pt x="8835" y="17543"/>
                    <a:pt x="8842" y="17537"/>
                  </a:cubicBezTo>
                  <a:cubicBezTo>
                    <a:pt x="8848" y="17530"/>
                    <a:pt x="8855" y="17524"/>
                    <a:pt x="8863" y="17519"/>
                  </a:cubicBezTo>
                  <a:cubicBezTo>
                    <a:pt x="8871" y="17513"/>
                    <a:pt x="8881" y="17506"/>
                    <a:pt x="8891" y="17500"/>
                  </a:cubicBezTo>
                  <a:lnTo>
                    <a:pt x="8868" y="17463"/>
                  </a:lnTo>
                  <a:cubicBezTo>
                    <a:pt x="8824" y="17488"/>
                    <a:pt x="8793" y="17521"/>
                    <a:pt x="8772" y="17562"/>
                  </a:cubicBezTo>
                  <a:cubicBezTo>
                    <a:pt x="8763" y="17581"/>
                    <a:pt x="8757" y="17600"/>
                    <a:pt x="8755" y="17618"/>
                  </a:cubicBezTo>
                  <a:cubicBezTo>
                    <a:pt x="8753" y="17637"/>
                    <a:pt x="8754" y="17654"/>
                    <a:pt x="8758" y="17669"/>
                  </a:cubicBezTo>
                  <a:cubicBezTo>
                    <a:pt x="8763" y="17685"/>
                    <a:pt x="8770" y="17700"/>
                    <a:pt x="8781" y="17712"/>
                  </a:cubicBezTo>
                  <a:cubicBezTo>
                    <a:pt x="8792" y="17725"/>
                    <a:pt x="8806" y="17736"/>
                    <a:pt x="8822" y="17744"/>
                  </a:cubicBezTo>
                  <a:cubicBezTo>
                    <a:pt x="8847" y="17756"/>
                    <a:pt x="8873" y="17759"/>
                    <a:pt x="8898" y="17751"/>
                  </a:cubicBezTo>
                  <a:cubicBezTo>
                    <a:pt x="8910" y="17747"/>
                    <a:pt x="8921" y="17741"/>
                    <a:pt x="8931" y="17733"/>
                  </a:cubicBezTo>
                  <a:cubicBezTo>
                    <a:pt x="8941" y="17725"/>
                    <a:pt x="8953" y="17714"/>
                    <a:pt x="8967" y="17699"/>
                  </a:cubicBezTo>
                  <a:lnTo>
                    <a:pt x="8998" y="17665"/>
                  </a:lnTo>
                  <a:lnTo>
                    <a:pt x="9002" y="17661"/>
                  </a:lnTo>
                  <a:close/>
                </a:path>
              </a:pathLst>
            </a:custGeom>
            <a:solidFill>
              <a:schemeClr val="bg2"/>
            </a:solidFill>
            <a:ln w="9525">
              <a:noFill/>
              <a:round/>
              <a:headEnd/>
              <a:tailEnd/>
            </a:ln>
          </p:spPr>
          <p:txBody>
            <a:bodyPr vert="horz" wrap="square" lIns="91440" tIns="45720" rIns="91440" bIns="45720" numCol="1" anchor="t" anchorCtr="0" compatLnSpc="1">
              <a:prstTxWarp prst="textNoShape">
                <a:avLst/>
              </a:prstTxWarp>
            </a:bodyPr>
            <a:lst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endParaRPr lang="de-DE" sz="1798"/>
            </a:p>
          </p:txBody>
        </p:sp>
      </p:grpSp>
      <p:sp>
        <p:nvSpPr>
          <p:cNvPr id="21" name="livng.knowledge">
            <a:extLst>
              <a:ext uri="{FF2B5EF4-FFF2-40B4-BE49-F238E27FC236}">
                <a16:creationId xmlns:a16="http://schemas.microsoft.com/office/drawing/2014/main" id="{B7AED09D-D872-F34F-B764-A4039FDCE915}"/>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bg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E894909E-E2BC-9CE0-6436-C1C86992831B}"/>
              </a:ext>
            </a:extLst>
          </p:cNvPr>
          <p:cNvPicPr>
            <a:picLocks noChangeAspect="1"/>
          </p:cNvPicPr>
          <p:nvPr/>
        </p:nvPicPr>
        <p:blipFill>
          <a:blip r:embed="rId2"/>
          <a:srcRect/>
          <a:stretch/>
        </p:blipFill>
        <p:spPr>
          <a:xfrm>
            <a:off x="358775" y="293869"/>
            <a:ext cx="2880000" cy="780560"/>
          </a:xfrm>
          <a:prstGeom prst="rect">
            <a:avLst/>
          </a:prstGeom>
          <a:noFill/>
        </p:spPr>
      </p:pic>
    </p:spTree>
    <p:extLst>
      <p:ext uri="{BB962C8B-B14F-4D97-AF65-F5344CB8AC3E}">
        <p14:creationId xmlns:p14="http://schemas.microsoft.com/office/powerpoint/2010/main" val="1333591359"/>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7" pos="227">
          <p15:clr>
            <a:srgbClr val="FBAE40"/>
          </p15:clr>
        </p15:guide>
        <p15:guide id="8" pos="7461">
          <p15:clr>
            <a:srgbClr val="FBAE40"/>
          </p15:clr>
        </p15:guide>
        <p15:guide id="9" orient="horz" pos="1236">
          <p15:clr>
            <a:srgbClr val="FBAE40"/>
          </p15:clr>
        </p15:guide>
        <p15:guide id="10" orient="horz" pos="2040">
          <p15:clr>
            <a:srgbClr val="FBAE40"/>
          </p15:clr>
        </p15:guide>
        <p15:guide id="11" pos="301">
          <p15:clr>
            <a:srgbClr val="FBAE40"/>
          </p15:clr>
        </p15:guide>
        <p15:guide id="12" pos="737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pic>
        <p:nvPicPr>
          <p:cNvPr id="5" name="Hintergrundbild"/>
          <p:cNvPicPr>
            <a:picLocks noChangeAspect="1"/>
          </p:cNvPicPr>
          <p:nvPr/>
        </p:nvPicPr>
        <p:blipFill rotWithShape="1">
          <a:blip r:embed="rId2"/>
          <a:srcRect t="300" b="5222"/>
          <a:stretch/>
        </p:blipFill>
        <p:spPr>
          <a:xfrm>
            <a:off x="0" y="2"/>
            <a:ext cx="12192000" cy="5669999"/>
          </a:xfrm>
          <a:prstGeom prst="rect">
            <a:avLst/>
          </a:prstGeom>
        </p:spPr>
      </p:pic>
      <p:sp>
        <p:nvSpPr>
          <p:cNvPr id="2" name="Titel 1"/>
          <p:cNvSpPr>
            <a:spLocks noGrp="1"/>
          </p:cNvSpPr>
          <p:nvPr>
            <p:ph type="ctrTitle" hasCustomPrompt="1"/>
          </p:nvPr>
        </p:nvSpPr>
        <p:spPr>
          <a:xfrm>
            <a:off x="480001" y="1962075"/>
            <a:ext cx="5036816" cy="498598"/>
          </a:xfrm>
          <a:solidFill>
            <a:schemeClr val="bg2"/>
          </a:solidFill>
        </p:spPr>
        <p:txBody>
          <a:bodyPr wrap="none" lIns="90000" tIns="0" rIns="90000" anchor="t" anchorCtr="0">
            <a:spAutoFit/>
          </a:bodyPr>
          <a:lstStyle>
            <a:lvl1pPr marL="0" indent="0" algn="l">
              <a:lnSpc>
                <a:spcPct val="90000"/>
              </a:lnSpc>
              <a:spcBef>
                <a:spcPts val="0"/>
              </a:spcBef>
              <a:buFont typeface="Arial" panose="020B0604020202020204" pitchFamily="34" charset="0"/>
              <a:buNone/>
              <a:defRPr sz="3596" b="1" i="0">
                <a:solidFill>
                  <a:schemeClr val="bg1"/>
                </a:solidFill>
                <a:latin typeface="Calibri" panose="020F0502020204030204" pitchFamily="34" charset="0"/>
                <a:cs typeface="Calibri" panose="020F0502020204030204" pitchFamily="34" charset="0"/>
              </a:defRPr>
            </a:lvl1pPr>
          </a:lstStyle>
          <a:p>
            <a:r>
              <a:rPr lang="de-DE" dirty="0"/>
              <a:t>Titel der Präsentation auf</a:t>
            </a:r>
          </a:p>
        </p:txBody>
      </p:sp>
      <p:sp>
        <p:nvSpPr>
          <p:cNvPr id="3" name="Untertitel 2"/>
          <p:cNvSpPr>
            <a:spLocks noGrp="1"/>
          </p:cNvSpPr>
          <p:nvPr>
            <p:ph type="subTitle" idx="1" hasCustomPrompt="1"/>
          </p:nvPr>
        </p:nvSpPr>
        <p:spPr>
          <a:xfrm>
            <a:off x="480000" y="3590925"/>
            <a:ext cx="2688000" cy="1800000"/>
          </a:xfrm>
        </p:spPr>
        <p:txBody>
          <a:bodyPr/>
          <a:lstStyle>
            <a:lvl1pPr marL="0" indent="0" algn="l">
              <a:lnSpc>
                <a:spcPct val="100000"/>
              </a:lnSpc>
              <a:spcBef>
                <a:spcPts val="0"/>
              </a:spcBef>
              <a:buFont typeface="Arial" panose="020B0604020202020204" pitchFamily="34" charset="0"/>
              <a:buNone/>
              <a:defRPr sz="1798" b="0">
                <a:solidFill>
                  <a:schemeClr val="bg1"/>
                </a:solidFill>
              </a:defRPr>
            </a:lvl1pPr>
            <a:lvl2pPr marL="0" indent="0" algn="l">
              <a:lnSpc>
                <a:spcPct val="100000"/>
              </a:lnSpc>
              <a:spcBef>
                <a:spcPts val="0"/>
              </a:spcBef>
              <a:buFont typeface="Arial" panose="020B0604020202020204" pitchFamily="34" charset="0"/>
              <a:buNone/>
              <a:defRPr sz="1598" b="0">
                <a:solidFill>
                  <a:schemeClr val="bg1"/>
                </a:solidFill>
              </a:defRPr>
            </a:lvl2pPr>
            <a:lvl3pPr marL="0" indent="0" algn="l">
              <a:lnSpc>
                <a:spcPct val="100000"/>
              </a:lnSpc>
              <a:spcBef>
                <a:spcPts val="0"/>
              </a:spcBef>
              <a:buFont typeface="Arial" panose="020B0604020202020204" pitchFamily="34" charset="0"/>
              <a:buNone/>
              <a:defRPr sz="1598" b="0">
                <a:solidFill>
                  <a:schemeClr val="bg1"/>
                </a:solidFill>
              </a:defRPr>
            </a:lvl3pPr>
            <a:lvl4pPr marL="0" indent="0" algn="l">
              <a:lnSpc>
                <a:spcPct val="100000"/>
              </a:lnSpc>
              <a:spcBef>
                <a:spcPts val="0"/>
              </a:spcBef>
              <a:buFont typeface="Arial" panose="020B0604020202020204" pitchFamily="34" charset="0"/>
              <a:buNone/>
              <a:defRPr sz="1598" b="0">
                <a:solidFill>
                  <a:schemeClr val="bg1"/>
                </a:solidFill>
              </a:defRPr>
            </a:lvl4pPr>
            <a:lvl5pPr marL="0" indent="0" algn="l">
              <a:lnSpc>
                <a:spcPct val="100000"/>
              </a:lnSpc>
              <a:spcBef>
                <a:spcPts val="0"/>
              </a:spcBef>
              <a:buFont typeface="Arial" panose="020B0604020202020204" pitchFamily="34" charset="0"/>
              <a:buNone/>
              <a:defRPr sz="1598" b="0">
                <a:solidFill>
                  <a:schemeClr val="bg1"/>
                </a:solidFill>
              </a:defRPr>
            </a:lvl5pPr>
            <a:lvl6pPr marL="0" indent="0" algn="l">
              <a:lnSpc>
                <a:spcPct val="100000"/>
              </a:lnSpc>
              <a:spcBef>
                <a:spcPts val="0"/>
              </a:spcBef>
              <a:buFont typeface="Arial" panose="020B0604020202020204" pitchFamily="34" charset="0"/>
              <a:buNone/>
              <a:defRPr sz="1598" b="0">
                <a:solidFill>
                  <a:schemeClr val="bg1"/>
                </a:solidFill>
              </a:defRPr>
            </a:lvl6pPr>
            <a:lvl7pPr marL="0" indent="0" algn="l">
              <a:lnSpc>
                <a:spcPct val="100000"/>
              </a:lnSpc>
              <a:spcBef>
                <a:spcPts val="0"/>
              </a:spcBef>
              <a:buFont typeface="Arial" panose="020B0604020202020204" pitchFamily="34" charset="0"/>
              <a:buNone/>
              <a:defRPr sz="1598" b="0">
                <a:solidFill>
                  <a:schemeClr val="bg1"/>
                </a:solidFill>
              </a:defRPr>
            </a:lvl7pPr>
            <a:lvl8pPr marL="0" indent="0" algn="l">
              <a:lnSpc>
                <a:spcPct val="100000"/>
              </a:lnSpc>
              <a:spcBef>
                <a:spcPts val="0"/>
              </a:spcBef>
              <a:buFont typeface="Arial" panose="020B0604020202020204" pitchFamily="34" charset="0"/>
              <a:buNone/>
              <a:defRPr sz="1598" b="0">
                <a:solidFill>
                  <a:schemeClr val="bg1"/>
                </a:solidFill>
              </a:defRPr>
            </a:lvl8pPr>
            <a:lvl9pPr marL="0" indent="0" algn="l">
              <a:lnSpc>
                <a:spcPct val="100000"/>
              </a:lnSpc>
              <a:spcBef>
                <a:spcPts val="0"/>
              </a:spcBef>
              <a:buFont typeface="Arial" panose="020B0604020202020204" pitchFamily="34" charset="0"/>
              <a:buNone/>
              <a:defRPr sz="1598" b="0">
                <a:solidFill>
                  <a:schemeClr val="bg1"/>
                </a:solidFill>
              </a:defRPr>
            </a:lvl9pPr>
          </a:lstStyle>
          <a:p>
            <a:pPr lvl="0"/>
            <a:r>
              <a:rPr lang="de-DE" dirty="0"/>
              <a:t>Untertitel bzw. Kurzbeschreibung der Präsentation</a:t>
            </a:r>
          </a:p>
          <a:p>
            <a:pPr lvl="0"/>
            <a:r>
              <a:rPr lang="de-DE" dirty="0"/>
              <a:t>Name: der Referentin / des Referenten</a:t>
            </a:r>
          </a:p>
        </p:txBody>
      </p:sp>
      <p:sp>
        <p:nvSpPr>
          <p:cNvPr id="10" name="Logo"/>
          <p:cNvSpPr>
            <a:spLocks noChangeAspect="1" noEditPoints="1"/>
          </p:cNvSpPr>
          <p:nvPr/>
        </p:nvSpPr>
        <p:spPr bwMode="auto">
          <a:xfrm>
            <a:off x="480000" y="304199"/>
            <a:ext cx="3600000" cy="77976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2"/>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2" name="Linie"/>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
        <p:nvSpPr>
          <p:cNvPr id="26" name="Vertikaler Textplatzhalter 2"/>
          <p:cNvSpPr>
            <a:spLocks noGrp="1"/>
          </p:cNvSpPr>
          <p:nvPr>
            <p:ph type="body" orient="vert" idx="17" hasCustomPrompt="1"/>
          </p:nvPr>
        </p:nvSpPr>
        <p:spPr>
          <a:xfrm>
            <a:off x="478368" y="2484439"/>
            <a:ext cx="4251137" cy="498598"/>
          </a:xfrm>
          <a:solidFill>
            <a:schemeClr val="bg2"/>
          </a:solidFill>
        </p:spPr>
        <p:txBody>
          <a:bodyPr vert="horz" wrap="none" lIns="90000" rIns="90000" anchor="t" anchorCtr="0">
            <a:spAutoFit/>
          </a:bodyPr>
          <a:lstStyle>
            <a:lvl1pPr marL="0" indent="0">
              <a:lnSpc>
                <a:spcPct val="90000"/>
              </a:lnSpc>
              <a:spcBef>
                <a:spcPts val="0"/>
              </a:spcBef>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9" name="Vertikaler Textplatzhalter 2"/>
          <p:cNvSpPr>
            <a:spLocks noGrp="1"/>
          </p:cNvSpPr>
          <p:nvPr>
            <p:ph type="body" orient="vert" idx="13" hasCustomPrompt="1"/>
          </p:nvPr>
        </p:nvSpPr>
        <p:spPr>
          <a:xfrm>
            <a:off x="4769229" y="6028843"/>
            <a:ext cx="6913632" cy="468000"/>
          </a:xfrm>
        </p:spPr>
        <p:txBody>
          <a:bodyPr vert="horz" anchor="b" anchorCtr="0"/>
          <a:lstStyle>
            <a:lvl1pPr marL="0" indent="0" algn="r">
              <a:lnSpc>
                <a:spcPct val="100000"/>
              </a:lnSpc>
              <a:spcBef>
                <a:spcPts val="0"/>
              </a:spcBef>
              <a:buFont typeface="Arial" panose="020B0604020202020204" pitchFamily="34" charset="0"/>
              <a:buNone/>
              <a:defRPr sz="1399" b="0"/>
            </a:lvl1pPr>
            <a:lvl2pPr marL="0" indent="0" algn="r">
              <a:lnSpc>
                <a:spcPct val="100000"/>
              </a:lnSpc>
              <a:spcBef>
                <a:spcPts val="0"/>
              </a:spcBef>
              <a:buNone/>
              <a:defRPr sz="1399" b="0"/>
            </a:lvl2pPr>
            <a:lvl3pPr marL="0" indent="0" algn="r">
              <a:lnSpc>
                <a:spcPct val="100000"/>
              </a:lnSpc>
              <a:spcBef>
                <a:spcPts val="0"/>
              </a:spcBef>
              <a:buNone/>
              <a:defRPr sz="1399" b="0"/>
            </a:lvl3pPr>
            <a:lvl4pPr marL="0" indent="0" algn="r">
              <a:lnSpc>
                <a:spcPct val="100000"/>
              </a:lnSpc>
              <a:spcBef>
                <a:spcPts val="0"/>
              </a:spcBef>
              <a:buNone/>
              <a:defRPr sz="1399" b="0"/>
            </a:lvl4pPr>
            <a:lvl5pPr marL="0" indent="0" algn="r">
              <a:lnSpc>
                <a:spcPct val="100000"/>
              </a:lnSpc>
              <a:spcBef>
                <a:spcPts val="0"/>
              </a:spcBef>
              <a:buNone/>
              <a:defRPr sz="1399" b="0"/>
            </a:lvl5pPr>
            <a:lvl6pPr marL="0" indent="0" algn="r">
              <a:lnSpc>
                <a:spcPct val="100000"/>
              </a:lnSpc>
              <a:spcBef>
                <a:spcPts val="0"/>
              </a:spcBef>
              <a:buNone/>
              <a:defRPr sz="1399" b="0"/>
            </a:lvl6pPr>
            <a:lvl7pPr marL="0" indent="0" algn="r">
              <a:lnSpc>
                <a:spcPct val="100000"/>
              </a:lnSpc>
              <a:spcBef>
                <a:spcPts val="0"/>
              </a:spcBef>
              <a:buNone/>
              <a:defRPr sz="1399" b="0"/>
            </a:lvl7pPr>
            <a:lvl8pPr marL="0" indent="0" algn="r">
              <a:lnSpc>
                <a:spcPct val="100000"/>
              </a:lnSpc>
              <a:spcBef>
                <a:spcPts val="0"/>
              </a:spcBef>
              <a:buNone/>
              <a:defRPr sz="1399" b="0"/>
            </a:lvl8pPr>
            <a:lvl9pPr marL="0" indent="0" algn="r">
              <a:lnSpc>
                <a:spcPct val="100000"/>
              </a:lnSpc>
              <a:spcBef>
                <a:spcPts val="0"/>
              </a:spcBef>
              <a:buNone/>
              <a:defRPr sz="1399" b="0"/>
            </a:lvl9pPr>
          </a:lstStyle>
          <a:p>
            <a:pPr lvl="0"/>
            <a:r>
              <a:rPr lang="de-DE" dirty="0"/>
              <a:t>Freiraum für Sekundärlogo(s) / Name </a:t>
            </a:r>
            <a:br>
              <a:rPr lang="de-DE" dirty="0"/>
            </a:br>
            <a:r>
              <a:rPr lang="de-DE" dirty="0"/>
              <a:t>des Fachbereichs, Instituts oder SFBs</a:t>
            </a:r>
          </a:p>
        </p:txBody>
      </p:sp>
      <p:pic>
        <p:nvPicPr>
          <p:cNvPr id="24" name="Hintergrundbild">
            <a:extLst>
              <a:ext uri="{FF2B5EF4-FFF2-40B4-BE49-F238E27FC236}">
                <a16:creationId xmlns:a16="http://schemas.microsoft.com/office/drawing/2014/main" id="{BA571F12-9FBB-F444-8324-06D41A3658B2}"/>
              </a:ext>
            </a:extLst>
          </p:cNvPr>
          <p:cNvPicPr>
            <a:picLocks noChangeAspect="1"/>
          </p:cNvPicPr>
          <p:nvPr/>
        </p:nvPicPr>
        <p:blipFill>
          <a:blip r:embed="rId3"/>
          <a:stretch>
            <a:fillRect/>
          </a:stretch>
        </p:blipFill>
        <p:spPr>
          <a:xfrm>
            <a:off x="0" y="7982"/>
            <a:ext cx="12192000" cy="5654051"/>
          </a:xfrm>
          <a:prstGeom prst="rect">
            <a:avLst/>
          </a:prstGeom>
        </p:spPr>
      </p:pic>
      <p:sp>
        <p:nvSpPr>
          <p:cNvPr id="25" name="Linie">
            <a:extLst>
              <a:ext uri="{FF2B5EF4-FFF2-40B4-BE49-F238E27FC236}">
                <a16:creationId xmlns:a16="http://schemas.microsoft.com/office/drawing/2014/main" id="{77CF79E4-663F-5B48-89C0-26073481A6A8}"/>
              </a:ext>
            </a:extLst>
          </p:cNvPr>
          <p:cNvSpPr/>
          <p:nvPr/>
        </p:nvSpPr>
        <p:spPr>
          <a:xfrm>
            <a:off x="0" y="5642640"/>
            <a:ext cx="12192000" cy="273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grpSp>
        <p:nvGrpSpPr>
          <p:cNvPr id="28" name="Regieanweisungen">
            <a:extLst>
              <a:ext uri="{FF2B5EF4-FFF2-40B4-BE49-F238E27FC236}">
                <a16:creationId xmlns:a16="http://schemas.microsoft.com/office/drawing/2014/main" id="{712B8235-5A53-9945-8D5D-3510A4AA4400}"/>
              </a:ext>
            </a:extLst>
          </p:cNvPr>
          <p:cNvGrpSpPr/>
          <p:nvPr/>
        </p:nvGrpSpPr>
        <p:grpSpPr>
          <a:xfrm>
            <a:off x="-467513" y="-468000"/>
            <a:ext cx="13126327" cy="7776000"/>
            <a:chOff x="-468000" y="-468000"/>
            <a:chExt cx="13140000" cy="7776000"/>
          </a:xfrm>
        </p:grpSpPr>
        <p:cxnSp>
          <p:nvCxnSpPr>
            <p:cNvPr id="32" name="Linie">
              <a:extLst>
                <a:ext uri="{FF2B5EF4-FFF2-40B4-BE49-F238E27FC236}">
                  <a16:creationId xmlns:a16="http://schemas.microsoft.com/office/drawing/2014/main" id="{9F75CF44-58E0-CF49-9E1C-463536DD6D92}"/>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Linie">
              <a:extLst>
                <a:ext uri="{FF2B5EF4-FFF2-40B4-BE49-F238E27FC236}">
                  <a16:creationId xmlns:a16="http://schemas.microsoft.com/office/drawing/2014/main" id="{7A362EBF-CD5A-4142-8441-D4957096E564}"/>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Linie">
              <a:extLst>
                <a:ext uri="{FF2B5EF4-FFF2-40B4-BE49-F238E27FC236}">
                  <a16:creationId xmlns:a16="http://schemas.microsoft.com/office/drawing/2014/main" id="{218FBFDE-7BFD-DB4F-883E-BEF6AD66B75F}"/>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Linie">
              <a:extLst>
                <a:ext uri="{FF2B5EF4-FFF2-40B4-BE49-F238E27FC236}">
                  <a16:creationId xmlns:a16="http://schemas.microsoft.com/office/drawing/2014/main" id="{A6889172-AEB2-4B49-ABBB-14A5EC539A77}"/>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Linie">
              <a:extLst>
                <a:ext uri="{FF2B5EF4-FFF2-40B4-BE49-F238E27FC236}">
                  <a16:creationId xmlns:a16="http://schemas.microsoft.com/office/drawing/2014/main" id="{E7812F82-53CA-9C4F-BE00-FB80E6A90998}"/>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Linie">
              <a:extLst>
                <a:ext uri="{FF2B5EF4-FFF2-40B4-BE49-F238E27FC236}">
                  <a16:creationId xmlns:a16="http://schemas.microsoft.com/office/drawing/2014/main" id="{CE45FCEA-1E45-1343-8C1C-A3BEC099F383}"/>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Linie">
              <a:extLst>
                <a:ext uri="{FF2B5EF4-FFF2-40B4-BE49-F238E27FC236}">
                  <a16:creationId xmlns:a16="http://schemas.microsoft.com/office/drawing/2014/main" id="{B6E18050-9C35-304A-9775-60B2821E1D4C}"/>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Linie">
              <a:extLst>
                <a:ext uri="{FF2B5EF4-FFF2-40B4-BE49-F238E27FC236}">
                  <a16:creationId xmlns:a16="http://schemas.microsoft.com/office/drawing/2014/main" id="{5221AB02-FC2F-414A-94B6-B8F74B382375}"/>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Linie">
              <a:extLst>
                <a:ext uri="{FF2B5EF4-FFF2-40B4-BE49-F238E27FC236}">
                  <a16:creationId xmlns:a16="http://schemas.microsoft.com/office/drawing/2014/main" id="{BE156E55-54A9-F549-AA7E-7C3CABBE8937}"/>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Linie">
              <a:extLst>
                <a:ext uri="{FF2B5EF4-FFF2-40B4-BE49-F238E27FC236}">
                  <a16:creationId xmlns:a16="http://schemas.microsoft.com/office/drawing/2014/main" id="{B8C93632-B41D-164C-8A56-30C5204E38F2}"/>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8" name="Titel 1">
            <a:extLst>
              <a:ext uri="{FF2B5EF4-FFF2-40B4-BE49-F238E27FC236}">
                <a16:creationId xmlns:a16="http://schemas.microsoft.com/office/drawing/2014/main" id="{85805F51-5C97-E345-958F-2F1F3E4046D2}"/>
              </a:ext>
            </a:extLst>
          </p:cNvPr>
          <p:cNvSpPr txBox="1">
            <a:spLocks/>
          </p:cNvSpPr>
          <p:nvPr/>
        </p:nvSpPr>
        <p:spPr>
          <a:xfrm>
            <a:off x="359626" y="1962075"/>
            <a:ext cx="5036816" cy="498598"/>
          </a:xfrm>
          <a:prstGeom prst="rect">
            <a:avLst/>
          </a:prstGeom>
          <a:solidFill>
            <a:schemeClr val="bg2"/>
          </a:solidFill>
        </p:spPr>
        <p:txBody>
          <a:bodyPr vert="horz" wrap="none" lIns="89906" tIns="0" rIns="89906" bIns="0" rtlCol="0" anchor="t" anchorCtr="0">
            <a:spAutoFit/>
          </a:bodyPr>
          <a:lstStyle>
            <a:lvl1pPr marL="0" indent="0" algn="l" defTabSz="914377" rtl="0" eaLnBrk="1" latinLnBrk="0" hangingPunct="1">
              <a:lnSpc>
                <a:spcPct val="90000"/>
              </a:lnSpc>
              <a:spcBef>
                <a:spcPts val="0"/>
              </a:spcBef>
              <a:buFont typeface="Arial" panose="020B0604020202020204" pitchFamily="34" charset="0"/>
              <a:buNone/>
              <a:defRPr sz="3600" b="1" i="0" kern="1200" baseline="0">
                <a:solidFill>
                  <a:schemeClr val="bg1"/>
                </a:solidFill>
                <a:latin typeface="Calibri" panose="020F0502020204030204" pitchFamily="34" charset="0"/>
                <a:ea typeface="+mj-ea"/>
                <a:cs typeface="Calibri" panose="020F0502020204030204" pitchFamily="34" charset="0"/>
              </a:defRPr>
            </a:lvl1pPr>
          </a:lstStyle>
          <a:p>
            <a:r>
              <a:rPr lang="de-DE" sz="3596"/>
              <a:t>Titel der Präsentation auf</a:t>
            </a:r>
            <a:endParaRPr lang="de-DE" sz="3596" dirty="0"/>
          </a:p>
        </p:txBody>
      </p:sp>
      <p:sp>
        <p:nvSpPr>
          <p:cNvPr id="59" name="Untertitel 2">
            <a:extLst>
              <a:ext uri="{FF2B5EF4-FFF2-40B4-BE49-F238E27FC236}">
                <a16:creationId xmlns:a16="http://schemas.microsoft.com/office/drawing/2014/main" id="{21FA039B-FF8C-CC43-A7B1-3587AB2B0425}"/>
              </a:ext>
            </a:extLst>
          </p:cNvPr>
          <p:cNvSpPr txBox="1">
            <a:spLocks/>
          </p:cNvSpPr>
          <p:nvPr/>
        </p:nvSpPr>
        <p:spPr>
          <a:xfrm>
            <a:off x="359625" y="3590925"/>
            <a:ext cx="2013902" cy="1800000"/>
          </a:xfrm>
          <a:prstGeom prst="rect">
            <a:avLst/>
          </a:prstGeom>
        </p:spPr>
        <p:txBody>
          <a:bodyPr vert="horz" lIns="0" tIns="0" rIns="0" bIns="0" rtlCol="0" anchor="t" anchorCtr="0">
            <a:noAutofit/>
          </a:bodyPr>
          <a:lstStyle>
            <a:lvl1pPr marL="0" indent="0" algn="l" defTabSz="914377" rtl="0" eaLnBrk="1" latinLnBrk="0" hangingPunct="1">
              <a:lnSpc>
                <a:spcPct val="100000"/>
              </a:lnSpc>
              <a:spcBef>
                <a:spcPts val="0"/>
              </a:spcBef>
              <a:spcAft>
                <a:spcPts val="0"/>
              </a:spcAft>
              <a:buFont typeface="Arial" panose="020B0604020202020204" pitchFamily="34" charset="0"/>
              <a:buNone/>
              <a:tabLst/>
              <a:defRPr lang="de-DE" sz="1800" b="0" i="0" u="none" strike="noStrike" kern="1200" baseline="0">
                <a:solidFill>
                  <a:schemeClr val="bg1"/>
                </a:solidFill>
                <a:latin typeface="Calibri" panose="020F0502020204030204" pitchFamily="34" charset="0"/>
                <a:ea typeface="+mn-ea"/>
                <a:cs typeface="Calibri" panose="020F0502020204030204" pitchFamily="34" charset="0"/>
              </a:defRPr>
            </a:lvl1pPr>
            <a:lvl2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2pPr>
            <a:lvl3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3pPr>
            <a:lvl4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4pPr>
            <a:lvl5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5pPr>
            <a:lvl6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6pPr>
            <a:lvl7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7pPr>
            <a:lvl8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8pPr>
            <a:lvl9pPr marL="0" indent="0" algn="l" defTabSz="914377" rtl="0" eaLnBrk="1" latinLnBrk="0" hangingPunct="1">
              <a:lnSpc>
                <a:spcPct val="100000"/>
              </a:lnSpc>
              <a:spcBef>
                <a:spcPts val="0"/>
              </a:spcBef>
              <a:spcAft>
                <a:spcPts val="0"/>
              </a:spcAft>
              <a:buFont typeface="Arial" panose="020B0604020202020204" pitchFamily="34" charset="0"/>
              <a:buNone/>
              <a:tabLst/>
              <a:defRPr sz="1600" b="0" kern="1200" baseline="0">
                <a:solidFill>
                  <a:schemeClr val="bg1"/>
                </a:solidFill>
                <a:latin typeface="Calibri" panose="020F0502020204030204" pitchFamily="34" charset="0"/>
                <a:ea typeface="+mn-ea"/>
                <a:cs typeface="Calibri" panose="020F0502020204030204" pitchFamily="34" charset="0"/>
              </a:defRPr>
            </a:lvl9pPr>
          </a:lstStyle>
          <a:p>
            <a:r>
              <a:rPr lang="en-GB" sz="1798"/>
              <a:t>Untertitel bzw. Kurzbeschreibung der Präsentation</a:t>
            </a:r>
          </a:p>
          <a:p>
            <a:r>
              <a:rPr lang="en-GB" sz="1798"/>
              <a:t>Name: der Referentin / des Referenten</a:t>
            </a:r>
            <a:endParaRPr lang="en-GB" sz="1798" dirty="0"/>
          </a:p>
        </p:txBody>
      </p:sp>
      <p:sp>
        <p:nvSpPr>
          <p:cNvPr id="60" name="Vertikaler Textplatzhalter 2">
            <a:extLst>
              <a:ext uri="{FF2B5EF4-FFF2-40B4-BE49-F238E27FC236}">
                <a16:creationId xmlns:a16="http://schemas.microsoft.com/office/drawing/2014/main" id="{757A8D0F-1525-5440-90DB-24F909E2470A}"/>
              </a:ext>
            </a:extLst>
          </p:cNvPr>
          <p:cNvSpPr>
            <a:spLocks noGrp="1"/>
          </p:cNvSpPr>
          <p:nvPr>
            <p:ph type="body" orient="vert" idx="18" hasCustomPrompt="1"/>
          </p:nvPr>
        </p:nvSpPr>
        <p:spPr>
          <a:xfrm>
            <a:off x="358402" y="2484439"/>
            <a:ext cx="4089403" cy="498598"/>
          </a:xfrm>
          <a:solidFill>
            <a:schemeClr val="bg2"/>
          </a:solidFill>
        </p:spPr>
        <p:txBody>
          <a:bodyPr vert="horz" wrap="none" lIns="90000" rIns="90000" anchor="t" anchorCtr="0">
            <a:spAutoFit/>
          </a:bodyPr>
          <a:lstStyle>
            <a:lvl1pPr marL="0" indent="0">
              <a:lnSpc>
                <a:spcPct val="90000"/>
              </a:lnSpc>
              <a:spcBef>
                <a:spcPts val="0"/>
              </a:spcBef>
              <a:buNone/>
              <a:defRPr sz="3596" b="1" i="0">
                <a:solidFill>
                  <a:schemeClr val="bg1"/>
                </a:solidFill>
                <a:latin typeface="Calibri" panose="020F0502020204030204" pitchFamily="34" charset="0"/>
                <a:cs typeface="Calibri" panose="020F0502020204030204" pitchFamily="34" charset="0"/>
              </a:defRPr>
            </a:lvl1pPr>
            <a:lvl2pPr marL="0" indent="0">
              <a:lnSpc>
                <a:spcPct val="90000"/>
              </a:lnSpc>
              <a:spcBef>
                <a:spcPts val="0"/>
              </a:spcBef>
              <a:defRPr sz="3197" b="1" i="0">
                <a:solidFill>
                  <a:schemeClr val="bg1"/>
                </a:solidFill>
                <a:latin typeface="+mn-lt"/>
              </a:defRPr>
            </a:lvl2pPr>
            <a:lvl3pPr marL="0" indent="0">
              <a:lnSpc>
                <a:spcPct val="90000"/>
              </a:lnSpc>
              <a:spcBef>
                <a:spcPts val="0"/>
              </a:spcBef>
              <a:defRPr sz="3197" b="1" i="0">
                <a:solidFill>
                  <a:schemeClr val="bg1"/>
                </a:solidFill>
                <a:latin typeface="+mn-lt"/>
              </a:defRPr>
            </a:lvl3pPr>
            <a:lvl4pPr marL="0" indent="0">
              <a:lnSpc>
                <a:spcPct val="90000"/>
              </a:lnSpc>
              <a:spcBef>
                <a:spcPts val="0"/>
              </a:spcBef>
              <a:defRPr sz="3197" b="1" i="0">
                <a:solidFill>
                  <a:schemeClr val="bg1"/>
                </a:solidFill>
                <a:latin typeface="+mn-lt"/>
              </a:defRPr>
            </a:lvl4pPr>
            <a:lvl5pPr marL="0" indent="0">
              <a:lnSpc>
                <a:spcPct val="90000"/>
              </a:lnSpc>
              <a:spcBef>
                <a:spcPts val="0"/>
              </a:spcBef>
              <a:defRPr sz="3197" b="1" i="0">
                <a:solidFill>
                  <a:schemeClr val="bg1"/>
                </a:solidFill>
                <a:latin typeface="+mn-lt"/>
              </a:defRPr>
            </a:lvl5pPr>
            <a:lvl6pPr marL="0" indent="0">
              <a:lnSpc>
                <a:spcPct val="90000"/>
              </a:lnSpc>
              <a:spcBef>
                <a:spcPts val="0"/>
              </a:spcBef>
              <a:defRPr sz="3197" b="1" i="0">
                <a:solidFill>
                  <a:schemeClr val="bg1"/>
                </a:solidFill>
                <a:latin typeface="+mn-lt"/>
              </a:defRPr>
            </a:lvl6pPr>
            <a:lvl7pPr marL="0" indent="0">
              <a:lnSpc>
                <a:spcPct val="90000"/>
              </a:lnSpc>
              <a:spcBef>
                <a:spcPts val="0"/>
              </a:spcBef>
              <a:defRPr sz="3197" b="1" i="0">
                <a:solidFill>
                  <a:schemeClr val="bg1"/>
                </a:solidFill>
                <a:latin typeface="+mn-lt"/>
              </a:defRPr>
            </a:lvl7pPr>
            <a:lvl8pPr marL="0" indent="0">
              <a:lnSpc>
                <a:spcPct val="90000"/>
              </a:lnSpc>
              <a:spcBef>
                <a:spcPts val="0"/>
              </a:spcBef>
              <a:defRPr sz="3197" b="1" i="0">
                <a:solidFill>
                  <a:schemeClr val="bg1"/>
                </a:solidFill>
                <a:latin typeface="+mn-lt"/>
              </a:defRPr>
            </a:lvl8pPr>
            <a:lvl9pPr marL="0" indent="0">
              <a:lnSpc>
                <a:spcPct val="90000"/>
              </a:lnSpc>
              <a:spcBef>
                <a:spcPts val="0"/>
              </a:spcBef>
              <a:defRPr sz="3197" b="1" i="0">
                <a:solidFill>
                  <a:schemeClr val="bg1"/>
                </a:solidFill>
                <a:latin typeface="+mn-lt"/>
              </a:defRPr>
            </a:lvl9pPr>
          </a:lstStyle>
          <a:p>
            <a:pPr lvl="0"/>
            <a:r>
              <a:rPr lang="de-DE" dirty="0"/>
              <a:t>zwei Zeilen einfügen</a:t>
            </a:r>
          </a:p>
        </p:txBody>
      </p:sp>
      <p:sp>
        <p:nvSpPr>
          <p:cNvPr id="27" name="livng.knowledge">
            <a:extLst>
              <a:ext uri="{FF2B5EF4-FFF2-40B4-BE49-F238E27FC236}">
                <a16:creationId xmlns:a16="http://schemas.microsoft.com/office/drawing/2014/main" id="{066467CB-860E-B94F-9269-FA8017D3238F}"/>
              </a:ext>
            </a:extLst>
          </p:cNvPr>
          <p:cNvSpPr>
            <a:spLocks noChangeAspect="1" noEditPoints="1"/>
          </p:cNvSpPr>
          <p:nvPr/>
        </p:nvSpPr>
        <p:spPr bwMode="auto">
          <a:xfrm>
            <a:off x="359625" y="6320880"/>
            <a:ext cx="1691678" cy="216000"/>
          </a:xfrm>
          <a:custGeom>
            <a:avLst/>
            <a:gdLst>
              <a:gd name="T0" fmla="*/ 0 w 4704"/>
              <a:gd name="T1" fmla="*/ 17 h 592"/>
              <a:gd name="T2" fmla="*/ 85 w 4704"/>
              <a:gd name="T3" fmla="*/ 421 h 592"/>
              <a:gd name="T4" fmla="*/ 1676 w 4704"/>
              <a:gd name="T5" fmla="*/ 413 h 592"/>
              <a:gd name="T6" fmla="*/ 1676 w 4704"/>
              <a:gd name="T7" fmla="*/ 413 h 592"/>
              <a:gd name="T8" fmla="*/ 4672 w 4704"/>
              <a:gd name="T9" fmla="*/ 393 h 592"/>
              <a:gd name="T10" fmla="*/ 4475 w 4704"/>
              <a:gd name="T11" fmla="*/ 183 h 592"/>
              <a:gd name="T12" fmla="*/ 4704 w 4704"/>
              <a:gd name="T13" fmla="*/ 328 h 592"/>
              <a:gd name="T14" fmla="*/ 4631 w 4704"/>
              <a:gd name="T15" fmla="*/ 276 h 592"/>
              <a:gd name="T16" fmla="*/ 4347 w 4704"/>
              <a:gd name="T17" fmla="*/ 252 h 592"/>
              <a:gd name="T18" fmla="*/ 4369 w 4704"/>
              <a:gd name="T19" fmla="*/ 486 h 592"/>
              <a:gd name="T20" fmla="*/ 4155 w 4704"/>
              <a:gd name="T21" fmla="*/ 470 h 592"/>
              <a:gd name="T22" fmla="*/ 4207 w 4704"/>
              <a:gd name="T23" fmla="*/ 444 h 592"/>
              <a:gd name="T24" fmla="*/ 4218 w 4704"/>
              <a:gd name="T25" fmla="*/ 140 h 592"/>
              <a:gd name="T26" fmla="*/ 4351 w 4704"/>
              <a:gd name="T27" fmla="*/ 199 h 592"/>
              <a:gd name="T28" fmla="*/ 4273 w 4704"/>
              <a:gd name="T29" fmla="*/ 248 h 592"/>
              <a:gd name="T30" fmla="*/ 3868 w 4704"/>
              <a:gd name="T31" fmla="*/ 477 h 592"/>
              <a:gd name="T32" fmla="*/ 3937 w 4704"/>
              <a:gd name="T33" fmla="*/ 118 h 592"/>
              <a:gd name="T34" fmla="*/ 4017 w 4704"/>
              <a:gd name="T35" fmla="*/ 470 h 592"/>
              <a:gd name="T36" fmla="*/ 3814 w 4704"/>
              <a:gd name="T37" fmla="*/ 311 h 592"/>
              <a:gd name="T38" fmla="*/ 3481 w 4704"/>
              <a:gd name="T39" fmla="*/ 328 h 592"/>
              <a:gd name="T40" fmla="*/ 3668 w 4704"/>
              <a:gd name="T41" fmla="*/ 435 h 592"/>
              <a:gd name="T42" fmla="*/ 3542 w 4704"/>
              <a:gd name="T43" fmla="*/ 140 h 592"/>
              <a:gd name="T44" fmla="*/ 3481 w 4704"/>
              <a:gd name="T45" fmla="*/ 328 h 592"/>
              <a:gd name="T46" fmla="*/ 3542 w 4704"/>
              <a:gd name="T47" fmla="*/ 193 h 592"/>
              <a:gd name="T48" fmla="*/ 3242 w 4704"/>
              <a:gd name="T49" fmla="*/ 17 h 592"/>
              <a:gd name="T50" fmla="*/ 3327 w 4704"/>
              <a:gd name="T51" fmla="*/ 421 h 592"/>
              <a:gd name="T52" fmla="*/ 3095 w 4704"/>
              <a:gd name="T53" fmla="*/ 471 h 592"/>
              <a:gd name="T54" fmla="*/ 2968 w 4704"/>
              <a:gd name="T55" fmla="*/ 235 h 592"/>
              <a:gd name="T56" fmla="*/ 2755 w 4704"/>
              <a:gd name="T57" fmla="*/ 152 h 592"/>
              <a:gd name="T58" fmla="*/ 2878 w 4704"/>
              <a:gd name="T59" fmla="*/ 383 h 592"/>
              <a:gd name="T60" fmla="*/ 3042 w 4704"/>
              <a:gd name="T61" fmla="*/ 293 h 592"/>
              <a:gd name="T62" fmla="*/ 3114 w 4704"/>
              <a:gd name="T63" fmla="*/ 148 h 592"/>
              <a:gd name="T64" fmla="*/ 2433 w 4704"/>
              <a:gd name="T65" fmla="*/ 309 h 592"/>
              <a:gd name="T66" fmla="*/ 2574 w 4704"/>
              <a:gd name="T67" fmla="*/ 193 h 592"/>
              <a:gd name="T68" fmla="*/ 2574 w 4704"/>
              <a:gd name="T69" fmla="*/ 193 h 592"/>
              <a:gd name="T70" fmla="*/ 2175 w 4704"/>
              <a:gd name="T71" fmla="*/ 236 h 592"/>
              <a:gd name="T72" fmla="*/ 2095 w 4704"/>
              <a:gd name="T73" fmla="*/ 157 h 592"/>
              <a:gd name="T74" fmla="*/ 2352 w 4704"/>
              <a:gd name="T75" fmla="*/ 229 h 592"/>
              <a:gd name="T76" fmla="*/ 1770 w 4704"/>
              <a:gd name="T77" fmla="*/ 95 h 592"/>
              <a:gd name="T78" fmla="*/ 1840 w 4704"/>
              <a:gd name="T79" fmla="*/ 470 h 592"/>
              <a:gd name="T80" fmla="*/ 1940 w 4704"/>
              <a:gd name="T81" fmla="*/ 148 h 592"/>
              <a:gd name="T82" fmla="*/ 1966 w 4704"/>
              <a:gd name="T83" fmla="*/ 470 h 592"/>
              <a:gd name="T84" fmla="*/ 1302 w 4704"/>
              <a:gd name="T85" fmla="*/ 351 h 592"/>
              <a:gd name="T86" fmla="*/ 1302 w 4704"/>
              <a:gd name="T87" fmla="*/ 592 h 592"/>
              <a:gd name="T88" fmla="*/ 1226 w 4704"/>
              <a:gd name="T89" fmla="*/ 492 h 592"/>
              <a:gd name="T90" fmla="*/ 1178 w 4704"/>
              <a:gd name="T91" fmla="*/ 395 h 592"/>
              <a:gd name="T92" fmla="*/ 1393 w 4704"/>
              <a:gd name="T93" fmla="*/ 157 h 592"/>
              <a:gd name="T94" fmla="*/ 1294 w 4704"/>
              <a:gd name="T95" fmla="*/ 193 h 592"/>
              <a:gd name="T96" fmla="*/ 1294 w 4704"/>
              <a:gd name="T97" fmla="*/ 193 h 592"/>
              <a:gd name="T98" fmla="*/ 908 w 4704"/>
              <a:gd name="T99" fmla="*/ 236 h 592"/>
              <a:gd name="T100" fmla="*/ 827 w 4704"/>
              <a:gd name="T101" fmla="*/ 157 h 592"/>
              <a:gd name="T102" fmla="*/ 1084 w 4704"/>
              <a:gd name="T103" fmla="*/ 229 h 592"/>
              <a:gd name="T104" fmla="*/ 657 w 4704"/>
              <a:gd name="T105" fmla="*/ 53 h 592"/>
              <a:gd name="T106" fmla="*/ 668 w 4704"/>
              <a:gd name="T107" fmla="*/ 470 h 592"/>
              <a:gd name="T108" fmla="*/ 668 w 4704"/>
              <a:gd name="T109" fmla="*/ 470 h 592"/>
              <a:gd name="T110" fmla="*/ 385 w 4704"/>
              <a:gd name="T111" fmla="*/ 140 h 592"/>
              <a:gd name="T112" fmla="*/ 481 w 4704"/>
              <a:gd name="T113" fmla="*/ 311 h 592"/>
              <a:gd name="T114" fmla="*/ 217 w 4704"/>
              <a:gd name="T115" fmla="*/ 100 h 592"/>
              <a:gd name="T116" fmla="*/ 217 w 4704"/>
              <a:gd name="T117" fmla="*/ 100 h 592"/>
              <a:gd name="T118" fmla="*/ 253 w 4704"/>
              <a:gd name="T119" fmla="*/ 470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04" h="592">
                <a:moveTo>
                  <a:pt x="77" y="477"/>
                </a:moveTo>
                <a:cubicBezTo>
                  <a:pt x="6" y="477"/>
                  <a:pt x="6" y="413"/>
                  <a:pt x="6" y="386"/>
                </a:cubicBezTo>
                <a:lnTo>
                  <a:pt x="6" y="111"/>
                </a:lnTo>
                <a:cubicBezTo>
                  <a:pt x="6" y="67"/>
                  <a:pt x="4" y="44"/>
                  <a:pt x="0" y="17"/>
                </a:cubicBezTo>
                <a:lnTo>
                  <a:pt x="72" y="1"/>
                </a:lnTo>
                <a:cubicBezTo>
                  <a:pt x="77" y="21"/>
                  <a:pt x="78" y="48"/>
                  <a:pt x="78" y="90"/>
                </a:cubicBezTo>
                <a:lnTo>
                  <a:pt x="78" y="363"/>
                </a:lnTo>
                <a:cubicBezTo>
                  <a:pt x="78" y="406"/>
                  <a:pt x="80" y="413"/>
                  <a:pt x="85" y="421"/>
                </a:cubicBezTo>
                <a:cubicBezTo>
                  <a:pt x="88" y="426"/>
                  <a:pt x="99" y="429"/>
                  <a:pt x="108" y="426"/>
                </a:cubicBezTo>
                <a:lnTo>
                  <a:pt x="119" y="469"/>
                </a:lnTo>
                <a:cubicBezTo>
                  <a:pt x="106" y="474"/>
                  <a:pt x="93" y="477"/>
                  <a:pt x="77" y="477"/>
                </a:cubicBezTo>
                <a:close/>
                <a:moveTo>
                  <a:pt x="1676" y="413"/>
                </a:moveTo>
                <a:cubicBezTo>
                  <a:pt x="1676" y="375"/>
                  <a:pt x="1644" y="344"/>
                  <a:pt x="1606" y="344"/>
                </a:cubicBezTo>
                <a:cubicBezTo>
                  <a:pt x="1568" y="344"/>
                  <a:pt x="1538" y="375"/>
                  <a:pt x="1538" y="413"/>
                </a:cubicBezTo>
                <a:cubicBezTo>
                  <a:pt x="1538" y="453"/>
                  <a:pt x="1569" y="485"/>
                  <a:pt x="1608" y="485"/>
                </a:cubicBezTo>
                <a:cubicBezTo>
                  <a:pt x="1644" y="485"/>
                  <a:pt x="1676" y="453"/>
                  <a:pt x="1676" y="413"/>
                </a:cubicBezTo>
                <a:close/>
                <a:moveTo>
                  <a:pt x="4512" y="328"/>
                </a:moveTo>
                <a:lnTo>
                  <a:pt x="4512" y="333"/>
                </a:lnTo>
                <a:cubicBezTo>
                  <a:pt x="4512" y="377"/>
                  <a:pt x="4528" y="424"/>
                  <a:pt x="4591" y="424"/>
                </a:cubicBezTo>
                <a:cubicBezTo>
                  <a:pt x="4621" y="424"/>
                  <a:pt x="4647" y="414"/>
                  <a:pt x="4672" y="393"/>
                </a:cubicBezTo>
                <a:lnTo>
                  <a:pt x="4699" y="435"/>
                </a:lnTo>
                <a:cubicBezTo>
                  <a:pt x="4665" y="464"/>
                  <a:pt x="4626" y="478"/>
                  <a:pt x="4583" y="478"/>
                </a:cubicBezTo>
                <a:cubicBezTo>
                  <a:pt x="4492" y="478"/>
                  <a:pt x="4435" y="412"/>
                  <a:pt x="4435" y="309"/>
                </a:cubicBezTo>
                <a:cubicBezTo>
                  <a:pt x="4435" y="253"/>
                  <a:pt x="4447" y="215"/>
                  <a:pt x="4475" y="183"/>
                </a:cubicBezTo>
                <a:cubicBezTo>
                  <a:pt x="4501" y="153"/>
                  <a:pt x="4533" y="140"/>
                  <a:pt x="4574" y="140"/>
                </a:cubicBezTo>
                <a:cubicBezTo>
                  <a:pt x="4605" y="140"/>
                  <a:pt x="4635" y="148"/>
                  <a:pt x="4662" y="173"/>
                </a:cubicBezTo>
                <a:cubicBezTo>
                  <a:pt x="4690" y="199"/>
                  <a:pt x="4704" y="238"/>
                  <a:pt x="4704" y="313"/>
                </a:cubicBezTo>
                <a:lnTo>
                  <a:pt x="4704" y="328"/>
                </a:lnTo>
                <a:lnTo>
                  <a:pt x="4512" y="328"/>
                </a:lnTo>
                <a:close/>
                <a:moveTo>
                  <a:pt x="4574" y="193"/>
                </a:moveTo>
                <a:cubicBezTo>
                  <a:pt x="4534" y="193"/>
                  <a:pt x="4513" y="224"/>
                  <a:pt x="4513" y="276"/>
                </a:cubicBezTo>
                <a:lnTo>
                  <a:pt x="4631" y="276"/>
                </a:lnTo>
                <a:cubicBezTo>
                  <a:pt x="4631" y="224"/>
                  <a:pt x="4609" y="193"/>
                  <a:pt x="4574" y="193"/>
                </a:cubicBezTo>
                <a:close/>
                <a:moveTo>
                  <a:pt x="4351" y="199"/>
                </a:moveTo>
                <a:cubicBezTo>
                  <a:pt x="4338" y="199"/>
                  <a:pt x="4328" y="197"/>
                  <a:pt x="4326" y="196"/>
                </a:cubicBezTo>
                <a:cubicBezTo>
                  <a:pt x="4328" y="198"/>
                  <a:pt x="4347" y="219"/>
                  <a:pt x="4347" y="252"/>
                </a:cubicBezTo>
                <a:cubicBezTo>
                  <a:pt x="4347" y="308"/>
                  <a:pt x="4301" y="351"/>
                  <a:pt x="4225" y="351"/>
                </a:cubicBezTo>
                <a:cubicBezTo>
                  <a:pt x="4202" y="359"/>
                  <a:pt x="4182" y="371"/>
                  <a:pt x="4182" y="381"/>
                </a:cubicBezTo>
                <a:cubicBezTo>
                  <a:pt x="4182" y="393"/>
                  <a:pt x="4186" y="394"/>
                  <a:pt x="4262" y="394"/>
                </a:cubicBezTo>
                <a:cubicBezTo>
                  <a:pt x="4314" y="394"/>
                  <a:pt x="4369" y="421"/>
                  <a:pt x="4369" y="486"/>
                </a:cubicBezTo>
                <a:cubicBezTo>
                  <a:pt x="4369" y="555"/>
                  <a:pt x="4312" y="592"/>
                  <a:pt x="4226" y="592"/>
                </a:cubicBezTo>
                <a:cubicBezTo>
                  <a:pt x="4142" y="592"/>
                  <a:pt x="4082" y="564"/>
                  <a:pt x="4082" y="504"/>
                </a:cubicBezTo>
                <a:cubicBezTo>
                  <a:pt x="4082" y="489"/>
                  <a:pt x="4088" y="470"/>
                  <a:pt x="4088" y="470"/>
                </a:cubicBezTo>
                <a:lnTo>
                  <a:pt x="4155" y="470"/>
                </a:lnTo>
                <a:cubicBezTo>
                  <a:pt x="4155" y="470"/>
                  <a:pt x="4149" y="482"/>
                  <a:pt x="4149" y="492"/>
                </a:cubicBezTo>
                <a:cubicBezTo>
                  <a:pt x="4149" y="522"/>
                  <a:pt x="4175" y="539"/>
                  <a:pt x="4220" y="539"/>
                </a:cubicBezTo>
                <a:cubicBezTo>
                  <a:pt x="4270" y="539"/>
                  <a:pt x="4296" y="519"/>
                  <a:pt x="4296" y="489"/>
                </a:cubicBezTo>
                <a:cubicBezTo>
                  <a:pt x="4296" y="454"/>
                  <a:pt x="4267" y="444"/>
                  <a:pt x="4207" y="444"/>
                </a:cubicBezTo>
                <a:cubicBezTo>
                  <a:pt x="4121" y="444"/>
                  <a:pt x="4102" y="427"/>
                  <a:pt x="4102" y="395"/>
                </a:cubicBezTo>
                <a:cubicBezTo>
                  <a:pt x="4102" y="363"/>
                  <a:pt x="4128" y="351"/>
                  <a:pt x="4163" y="340"/>
                </a:cubicBezTo>
                <a:cubicBezTo>
                  <a:pt x="4114" y="326"/>
                  <a:pt x="4090" y="295"/>
                  <a:pt x="4090" y="249"/>
                </a:cubicBezTo>
                <a:cubicBezTo>
                  <a:pt x="4090" y="183"/>
                  <a:pt x="4141" y="140"/>
                  <a:pt x="4218" y="140"/>
                </a:cubicBezTo>
                <a:cubicBezTo>
                  <a:pt x="4264" y="140"/>
                  <a:pt x="4290" y="157"/>
                  <a:pt x="4316" y="157"/>
                </a:cubicBezTo>
                <a:cubicBezTo>
                  <a:pt x="4337" y="157"/>
                  <a:pt x="4357" y="149"/>
                  <a:pt x="4375" y="134"/>
                </a:cubicBezTo>
                <a:lnTo>
                  <a:pt x="4407" y="178"/>
                </a:lnTo>
                <a:cubicBezTo>
                  <a:pt x="4389" y="193"/>
                  <a:pt x="4373" y="199"/>
                  <a:pt x="4351" y="199"/>
                </a:cubicBezTo>
                <a:close/>
                <a:moveTo>
                  <a:pt x="4218" y="193"/>
                </a:moveTo>
                <a:cubicBezTo>
                  <a:pt x="4182" y="193"/>
                  <a:pt x="4162" y="213"/>
                  <a:pt x="4162" y="249"/>
                </a:cubicBezTo>
                <a:cubicBezTo>
                  <a:pt x="4162" y="286"/>
                  <a:pt x="4183" y="303"/>
                  <a:pt x="4218" y="303"/>
                </a:cubicBezTo>
                <a:cubicBezTo>
                  <a:pt x="4254" y="303"/>
                  <a:pt x="4273" y="284"/>
                  <a:pt x="4273" y="248"/>
                </a:cubicBezTo>
                <a:cubicBezTo>
                  <a:pt x="4273" y="212"/>
                  <a:pt x="4254" y="193"/>
                  <a:pt x="4218" y="193"/>
                </a:cubicBezTo>
                <a:close/>
                <a:moveTo>
                  <a:pt x="3953" y="470"/>
                </a:moveTo>
                <a:cubicBezTo>
                  <a:pt x="3949" y="463"/>
                  <a:pt x="3949" y="458"/>
                  <a:pt x="3947" y="445"/>
                </a:cubicBezTo>
                <a:cubicBezTo>
                  <a:pt x="3925" y="466"/>
                  <a:pt x="3900" y="477"/>
                  <a:pt x="3868" y="477"/>
                </a:cubicBezTo>
                <a:cubicBezTo>
                  <a:pt x="3786" y="477"/>
                  <a:pt x="3736" y="412"/>
                  <a:pt x="3736" y="312"/>
                </a:cubicBezTo>
                <a:cubicBezTo>
                  <a:pt x="3736" y="211"/>
                  <a:pt x="3792" y="142"/>
                  <a:pt x="3870" y="142"/>
                </a:cubicBezTo>
                <a:cubicBezTo>
                  <a:pt x="3897" y="142"/>
                  <a:pt x="3920" y="151"/>
                  <a:pt x="3939" y="171"/>
                </a:cubicBezTo>
                <a:cubicBezTo>
                  <a:pt x="3939" y="171"/>
                  <a:pt x="3937" y="146"/>
                  <a:pt x="3937" y="118"/>
                </a:cubicBezTo>
                <a:lnTo>
                  <a:pt x="3937" y="1"/>
                </a:lnTo>
                <a:lnTo>
                  <a:pt x="4007" y="11"/>
                </a:lnTo>
                <a:lnTo>
                  <a:pt x="4007" y="358"/>
                </a:lnTo>
                <a:cubicBezTo>
                  <a:pt x="4007" y="421"/>
                  <a:pt x="4011" y="454"/>
                  <a:pt x="4017" y="470"/>
                </a:cubicBezTo>
                <a:lnTo>
                  <a:pt x="3953" y="470"/>
                </a:lnTo>
                <a:close/>
                <a:moveTo>
                  <a:pt x="3937" y="224"/>
                </a:moveTo>
                <a:cubicBezTo>
                  <a:pt x="3921" y="207"/>
                  <a:pt x="3902" y="198"/>
                  <a:pt x="3879" y="198"/>
                </a:cubicBezTo>
                <a:cubicBezTo>
                  <a:pt x="3834" y="198"/>
                  <a:pt x="3814" y="234"/>
                  <a:pt x="3814" y="311"/>
                </a:cubicBezTo>
                <a:cubicBezTo>
                  <a:pt x="3814" y="382"/>
                  <a:pt x="3828" y="418"/>
                  <a:pt x="3881" y="418"/>
                </a:cubicBezTo>
                <a:cubicBezTo>
                  <a:pt x="3907" y="418"/>
                  <a:pt x="3928" y="403"/>
                  <a:pt x="3937" y="387"/>
                </a:cubicBezTo>
                <a:lnTo>
                  <a:pt x="3937" y="224"/>
                </a:lnTo>
                <a:close/>
                <a:moveTo>
                  <a:pt x="3481" y="328"/>
                </a:moveTo>
                <a:lnTo>
                  <a:pt x="3481" y="333"/>
                </a:lnTo>
                <a:cubicBezTo>
                  <a:pt x="3481" y="377"/>
                  <a:pt x="3497" y="424"/>
                  <a:pt x="3560" y="424"/>
                </a:cubicBezTo>
                <a:cubicBezTo>
                  <a:pt x="3590" y="424"/>
                  <a:pt x="3616" y="414"/>
                  <a:pt x="3640" y="393"/>
                </a:cubicBezTo>
                <a:lnTo>
                  <a:pt x="3668" y="435"/>
                </a:lnTo>
                <a:cubicBezTo>
                  <a:pt x="3634" y="464"/>
                  <a:pt x="3595" y="478"/>
                  <a:pt x="3552" y="478"/>
                </a:cubicBezTo>
                <a:cubicBezTo>
                  <a:pt x="3461" y="478"/>
                  <a:pt x="3404" y="412"/>
                  <a:pt x="3404" y="309"/>
                </a:cubicBezTo>
                <a:cubicBezTo>
                  <a:pt x="3404" y="253"/>
                  <a:pt x="3416" y="215"/>
                  <a:pt x="3444" y="183"/>
                </a:cubicBezTo>
                <a:cubicBezTo>
                  <a:pt x="3470" y="153"/>
                  <a:pt x="3502" y="140"/>
                  <a:pt x="3542" y="140"/>
                </a:cubicBezTo>
                <a:cubicBezTo>
                  <a:pt x="3574" y="140"/>
                  <a:pt x="3603" y="148"/>
                  <a:pt x="3631" y="173"/>
                </a:cubicBezTo>
                <a:cubicBezTo>
                  <a:pt x="3659" y="199"/>
                  <a:pt x="3673" y="238"/>
                  <a:pt x="3673" y="313"/>
                </a:cubicBezTo>
                <a:lnTo>
                  <a:pt x="3673" y="328"/>
                </a:lnTo>
                <a:lnTo>
                  <a:pt x="3481" y="328"/>
                </a:lnTo>
                <a:close/>
                <a:moveTo>
                  <a:pt x="3542" y="193"/>
                </a:moveTo>
                <a:cubicBezTo>
                  <a:pt x="3503" y="193"/>
                  <a:pt x="3481" y="224"/>
                  <a:pt x="3481" y="276"/>
                </a:cubicBezTo>
                <a:lnTo>
                  <a:pt x="3600" y="276"/>
                </a:lnTo>
                <a:cubicBezTo>
                  <a:pt x="3600" y="224"/>
                  <a:pt x="3577" y="193"/>
                  <a:pt x="3542" y="193"/>
                </a:cubicBezTo>
                <a:close/>
                <a:moveTo>
                  <a:pt x="3319" y="477"/>
                </a:moveTo>
                <a:cubicBezTo>
                  <a:pt x="3249" y="477"/>
                  <a:pt x="3249" y="413"/>
                  <a:pt x="3249" y="386"/>
                </a:cubicBezTo>
                <a:lnTo>
                  <a:pt x="3249" y="111"/>
                </a:lnTo>
                <a:cubicBezTo>
                  <a:pt x="3249" y="67"/>
                  <a:pt x="3247" y="44"/>
                  <a:pt x="3242" y="17"/>
                </a:cubicBezTo>
                <a:lnTo>
                  <a:pt x="3314" y="1"/>
                </a:lnTo>
                <a:cubicBezTo>
                  <a:pt x="3319" y="21"/>
                  <a:pt x="3320" y="48"/>
                  <a:pt x="3320" y="90"/>
                </a:cubicBezTo>
                <a:lnTo>
                  <a:pt x="3320" y="363"/>
                </a:lnTo>
                <a:cubicBezTo>
                  <a:pt x="3320" y="406"/>
                  <a:pt x="3322" y="413"/>
                  <a:pt x="3327" y="421"/>
                </a:cubicBezTo>
                <a:cubicBezTo>
                  <a:pt x="3331" y="426"/>
                  <a:pt x="3342" y="429"/>
                  <a:pt x="3350" y="426"/>
                </a:cubicBezTo>
                <a:lnTo>
                  <a:pt x="3361" y="469"/>
                </a:lnTo>
                <a:cubicBezTo>
                  <a:pt x="3349" y="474"/>
                  <a:pt x="3335" y="477"/>
                  <a:pt x="3319" y="477"/>
                </a:cubicBezTo>
                <a:close/>
                <a:moveTo>
                  <a:pt x="3095" y="471"/>
                </a:moveTo>
                <a:lnTo>
                  <a:pt x="3030" y="471"/>
                </a:lnTo>
                <a:lnTo>
                  <a:pt x="2990" y="323"/>
                </a:lnTo>
                <a:cubicBezTo>
                  <a:pt x="2980" y="284"/>
                  <a:pt x="2969" y="235"/>
                  <a:pt x="2969" y="235"/>
                </a:cubicBezTo>
                <a:lnTo>
                  <a:pt x="2968" y="235"/>
                </a:lnTo>
                <a:cubicBezTo>
                  <a:pt x="2968" y="235"/>
                  <a:pt x="2963" y="267"/>
                  <a:pt x="2947" y="326"/>
                </a:cubicBezTo>
                <a:lnTo>
                  <a:pt x="2908" y="471"/>
                </a:lnTo>
                <a:lnTo>
                  <a:pt x="2843" y="471"/>
                </a:lnTo>
                <a:lnTo>
                  <a:pt x="2755" y="152"/>
                </a:lnTo>
                <a:lnTo>
                  <a:pt x="2824" y="143"/>
                </a:lnTo>
                <a:lnTo>
                  <a:pt x="2859" y="298"/>
                </a:lnTo>
                <a:cubicBezTo>
                  <a:pt x="2868" y="338"/>
                  <a:pt x="2876" y="383"/>
                  <a:pt x="2876" y="383"/>
                </a:cubicBezTo>
                <a:lnTo>
                  <a:pt x="2878" y="383"/>
                </a:lnTo>
                <a:cubicBezTo>
                  <a:pt x="2878" y="383"/>
                  <a:pt x="2884" y="341"/>
                  <a:pt x="2896" y="297"/>
                </a:cubicBezTo>
                <a:lnTo>
                  <a:pt x="2937" y="148"/>
                </a:lnTo>
                <a:lnTo>
                  <a:pt x="3006" y="148"/>
                </a:lnTo>
                <a:lnTo>
                  <a:pt x="3042" y="293"/>
                </a:lnTo>
                <a:cubicBezTo>
                  <a:pt x="3056" y="345"/>
                  <a:pt x="3063" y="384"/>
                  <a:pt x="3063" y="384"/>
                </a:cubicBezTo>
                <a:lnTo>
                  <a:pt x="3065" y="384"/>
                </a:lnTo>
                <a:cubicBezTo>
                  <a:pt x="3065" y="384"/>
                  <a:pt x="3072" y="335"/>
                  <a:pt x="3081" y="298"/>
                </a:cubicBezTo>
                <a:lnTo>
                  <a:pt x="3114" y="148"/>
                </a:lnTo>
                <a:lnTo>
                  <a:pt x="3186" y="148"/>
                </a:lnTo>
                <a:lnTo>
                  <a:pt x="3095" y="471"/>
                </a:lnTo>
                <a:close/>
                <a:moveTo>
                  <a:pt x="2575" y="478"/>
                </a:moveTo>
                <a:cubicBezTo>
                  <a:pt x="2487" y="478"/>
                  <a:pt x="2433" y="412"/>
                  <a:pt x="2433" y="309"/>
                </a:cubicBezTo>
                <a:cubicBezTo>
                  <a:pt x="2433" y="206"/>
                  <a:pt x="2488" y="140"/>
                  <a:pt x="2573" y="140"/>
                </a:cubicBezTo>
                <a:cubicBezTo>
                  <a:pt x="2665" y="140"/>
                  <a:pt x="2717" y="208"/>
                  <a:pt x="2717" y="310"/>
                </a:cubicBezTo>
                <a:cubicBezTo>
                  <a:pt x="2717" y="414"/>
                  <a:pt x="2662" y="478"/>
                  <a:pt x="2575" y="478"/>
                </a:cubicBezTo>
                <a:close/>
                <a:moveTo>
                  <a:pt x="2574" y="193"/>
                </a:moveTo>
                <a:cubicBezTo>
                  <a:pt x="2529" y="193"/>
                  <a:pt x="2510" y="226"/>
                  <a:pt x="2510" y="305"/>
                </a:cubicBezTo>
                <a:cubicBezTo>
                  <a:pt x="2510" y="398"/>
                  <a:pt x="2534" y="426"/>
                  <a:pt x="2576" y="426"/>
                </a:cubicBezTo>
                <a:cubicBezTo>
                  <a:pt x="2617" y="426"/>
                  <a:pt x="2640" y="392"/>
                  <a:pt x="2640" y="311"/>
                </a:cubicBezTo>
                <a:cubicBezTo>
                  <a:pt x="2640" y="220"/>
                  <a:pt x="2615" y="193"/>
                  <a:pt x="2574" y="193"/>
                </a:cubicBezTo>
                <a:close/>
                <a:moveTo>
                  <a:pt x="2283" y="470"/>
                </a:moveTo>
                <a:lnTo>
                  <a:pt x="2283" y="256"/>
                </a:lnTo>
                <a:cubicBezTo>
                  <a:pt x="2283" y="212"/>
                  <a:pt x="2273" y="200"/>
                  <a:pt x="2246" y="200"/>
                </a:cubicBezTo>
                <a:cubicBezTo>
                  <a:pt x="2226" y="200"/>
                  <a:pt x="2196" y="215"/>
                  <a:pt x="2175" y="236"/>
                </a:cubicBezTo>
                <a:lnTo>
                  <a:pt x="2175" y="470"/>
                </a:lnTo>
                <a:lnTo>
                  <a:pt x="2107" y="470"/>
                </a:lnTo>
                <a:lnTo>
                  <a:pt x="2107" y="233"/>
                </a:lnTo>
                <a:cubicBezTo>
                  <a:pt x="2107" y="199"/>
                  <a:pt x="2104" y="179"/>
                  <a:pt x="2095" y="157"/>
                </a:cubicBezTo>
                <a:lnTo>
                  <a:pt x="2158" y="139"/>
                </a:lnTo>
                <a:cubicBezTo>
                  <a:pt x="2166" y="153"/>
                  <a:pt x="2170" y="167"/>
                  <a:pt x="2170" y="185"/>
                </a:cubicBezTo>
                <a:cubicBezTo>
                  <a:pt x="2204" y="155"/>
                  <a:pt x="2234" y="140"/>
                  <a:pt x="2268" y="140"/>
                </a:cubicBezTo>
                <a:cubicBezTo>
                  <a:pt x="2318" y="140"/>
                  <a:pt x="2352" y="170"/>
                  <a:pt x="2352" y="229"/>
                </a:cubicBezTo>
                <a:lnTo>
                  <a:pt x="2352" y="470"/>
                </a:lnTo>
                <a:lnTo>
                  <a:pt x="2283" y="470"/>
                </a:lnTo>
                <a:close/>
                <a:moveTo>
                  <a:pt x="1770" y="470"/>
                </a:moveTo>
                <a:lnTo>
                  <a:pt x="1770" y="95"/>
                </a:lnTo>
                <a:cubicBezTo>
                  <a:pt x="1770" y="64"/>
                  <a:pt x="1768" y="42"/>
                  <a:pt x="1763" y="17"/>
                </a:cubicBezTo>
                <a:lnTo>
                  <a:pt x="1833" y="0"/>
                </a:lnTo>
                <a:cubicBezTo>
                  <a:pt x="1837" y="20"/>
                  <a:pt x="1840" y="52"/>
                  <a:pt x="1840" y="85"/>
                </a:cubicBezTo>
                <a:lnTo>
                  <a:pt x="1840" y="470"/>
                </a:lnTo>
                <a:lnTo>
                  <a:pt x="1770" y="470"/>
                </a:lnTo>
                <a:close/>
                <a:moveTo>
                  <a:pt x="1966" y="470"/>
                </a:moveTo>
                <a:lnTo>
                  <a:pt x="1845" y="288"/>
                </a:lnTo>
                <a:lnTo>
                  <a:pt x="1940" y="148"/>
                </a:lnTo>
                <a:lnTo>
                  <a:pt x="2025" y="148"/>
                </a:lnTo>
                <a:lnTo>
                  <a:pt x="1915" y="284"/>
                </a:lnTo>
                <a:lnTo>
                  <a:pt x="2051" y="470"/>
                </a:lnTo>
                <a:lnTo>
                  <a:pt x="1966" y="470"/>
                </a:lnTo>
                <a:close/>
                <a:moveTo>
                  <a:pt x="1428" y="199"/>
                </a:moveTo>
                <a:cubicBezTo>
                  <a:pt x="1415" y="199"/>
                  <a:pt x="1405" y="197"/>
                  <a:pt x="1403" y="196"/>
                </a:cubicBezTo>
                <a:cubicBezTo>
                  <a:pt x="1405" y="198"/>
                  <a:pt x="1424" y="219"/>
                  <a:pt x="1424" y="252"/>
                </a:cubicBezTo>
                <a:cubicBezTo>
                  <a:pt x="1424" y="308"/>
                  <a:pt x="1378" y="351"/>
                  <a:pt x="1302" y="351"/>
                </a:cubicBezTo>
                <a:cubicBezTo>
                  <a:pt x="1279" y="359"/>
                  <a:pt x="1259" y="371"/>
                  <a:pt x="1259" y="381"/>
                </a:cubicBezTo>
                <a:cubicBezTo>
                  <a:pt x="1259" y="393"/>
                  <a:pt x="1263" y="394"/>
                  <a:pt x="1339" y="394"/>
                </a:cubicBezTo>
                <a:cubicBezTo>
                  <a:pt x="1390" y="394"/>
                  <a:pt x="1446" y="421"/>
                  <a:pt x="1446" y="486"/>
                </a:cubicBezTo>
                <a:cubicBezTo>
                  <a:pt x="1446" y="555"/>
                  <a:pt x="1388" y="592"/>
                  <a:pt x="1302" y="592"/>
                </a:cubicBezTo>
                <a:cubicBezTo>
                  <a:pt x="1219" y="592"/>
                  <a:pt x="1159" y="564"/>
                  <a:pt x="1159" y="504"/>
                </a:cubicBezTo>
                <a:cubicBezTo>
                  <a:pt x="1159" y="489"/>
                  <a:pt x="1165" y="470"/>
                  <a:pt x="1165" y="470"/>
                </a:cubicBezTo>
                <a:lnTo>
                  <a:pt x="1231" y="470"/>
                </a:lnTo>
                <a:cubicBezTo>
                  <a:pt x="1231" y="470"/>
                  <a:pt x="1226" y="482"/>
                  <a:pt x="1226" y="492"/>
                </a:cubicBezTo>
                <a:cubicBezTo>
                  <a:pt x="1226" y="522"/>
                  <a:pt x="1252" y="539"/>
                  <a:pt x="1297" y="539"/>
                </a:cubicBezTo>
                <a:cubicBezTo>
                  <a:pt x="1346" y="539"/>
                  <a:pt x="1373" y="519"/>
                  <a:pt x="1373" y="489"/>
                </a:cubicBezTo>
                <a:cubicBezTo>
                  <a:pt x="1373" y="454"/>
                  <a:pt x="1344" y="444"/>
                  <a:pt x="1284" y="444"/>
                </a:cubicBezTo>
                <a:cubicBezTo>
                  <a:pt x="1198" y="444"/>
                  <a:pt x="1178" y="427"/>
                  <a:pt x="1178" y="395"/>
                </a:cubicBezTo>
                <a:cubicBezTo>
                  <a:pt x="1178" y="363"/>
                  <a:pt x="1205" y="351"/>
                  <a:pt x="1240" y="340"/>
                </a:cubicBezTo>
                <a:cubicBezTo>
                  <a:pt x="1191" y="326"/>
                  <a:pt x="1166" y="295"/>
                  <a:pt x="1166" y="249"/>
                </a:cubicBezTo>
                <a:cubicBezTo>
                  <a:pt x="1166" y="183"/>
                  <a:pt x="1218" y="140"/>
                  <a:pt x="1295" y="140"/>
                </a:cubicBezTo>
                <a:cubicBezTo>
                  <a:pt x="1341" y="140"/>
                  <a:pt x="1367" y="157"/>
                  <a:pt x="1393" y="157"/>
                </a:cubicBezTo>
                <a:cubicBezTo>
                  <a:pt x="1414" y="157"/>
                  <a:pt x="1434" y="149"/>
                  <a:pt x="1451" y="134"/>
                </a:cubicBezTo>
                <a:lnTo>
                  <a:pt x="1484" y="178"/>
                </a:lnTo>
                <a:cubicBezTo>
                  <a:pt x="1466" y="193"/>
                  <a:pt x="1449" y="199"/>
                  <a:pt x="1428" y="199"/>
                </a:cubicBezTo>
                <a:close/>
                <a:moveTo>
                  <a:pt x="1294" y="193"/>
                </a:moveTo>
                <a:cubicBezTo>
                  <a:pt x="1259" y="193"/>
                  <a:pt x="1239" y="213"/>
                  <a:pt x="1239" y="249"/>
                </a:cubicBezTo>
                <a:cubicBezTo>
                  <a:pt x="1239" y="286"/>
                  <a:pt x="1260" y="303"/>
                  <a:pt x="1294" y="303"/>
                </a:cubicBezTo>
                <a:cubicBezTo>
                  <a:pt x="1331" y="303"/>
                  <a:pt x="1350" y="284"/>
                  <a:pt x="1350" y="248"/>
                </a:cubicBezTo>
                <a:cubicBezTo>
                  <a:pt x="1350" y="212"/>
                  <a:pt x="1331" y="193"/>
                  <a:pt x="1294" y="193"/>
                </a:cubicBezTo>
                <a:close/>
                <a:moveTo>
                  <a:pt x="1015" y="470"/>
                </a:moveTo>
                <a:lnTo>
                  <a:pt x="1015" y="256"/>
                </a:lnTo>
                <a:cubicBezTo>
                  <a:pt x="1015" y="212"/>
                  <a:pt x="1005" y="200"/>
                  <a:pt x="978" y="200"/>
                </a:cubicBezTo>
                <a:cubicBezTo>
                  <a:pt x="958" y="200"/>
                  <a:pt x="929" y="215"/>
                  <a:pt x="908" y="236"/>
                </a:cubicBezTo>
                <a:lnTo>
                  <a:pt x="908" y="470"/>
                </a:lnTo>
                <a:lnTo>
                  <a:pt x="839" y="470"/>
                </a:lnTo>
                <a:lnTo>
                  <a:pt x="839" y="233"/>
                </a:lnTo>
                <a:cubicBezTo>
                  <a:pt x="839" y="199"/>
                  <a:pt x="836" y="179"/>
                  <a:pt x="827" y="157"/>
                </a:cubicBezTo>
                <a:lnTo>
                  <a:pt x="890" y="139"/>
                </a:lnTo>
                <a:cubicBezTo>
                  <a:pt x="898" y="153"/>
                  <a:pt x="902" y="167"/>
                  <a:pt x="902" y="185"/>
                </a:cubicBezTo>
                <a:cubicBezTo>
                  <a:pt x="936" y="155"/>
                  <a:pt x="966" y="140"/>
                  <a:pt x="1000" y="140"/>
                </a:cubicBezTo>
                <a:cubicBezTo>
                  <a:pt x="1050" y="140"/>
                  <a:pt x="1084" y="170"/>
                  <a:pt x="1084" y="229"/>
                </a:cubicBezTo>
                <a:lnTo>
                  <a:pt x="1084" y="470"/>
                </a:lnTo>
                <a:lnTo>
                  <a:pt x="1015" y="470"/>
                </a:lnTo>
                <a:close/>
                <a:moveTo>
                  <a:pt x="703" y="100"/>
                </a:moveTo>
                <a:cubicBezTo>
                  <a:pt x="677" y="100"/>
                  <a:pt x="657" y="79"/>
                  <a:pt x="657" y="53"/>
                </a:cubicBezTo>
                <a:cubicBezTo>
                  <a:pt x="657" y="27"/>
                  <a:pt x="678" y="6"/>
                  <a:pt x="704" y="6"/>
                </a:cubicBezTo>
                <a:cubicBezTo>
                  <a:pt x="729" y="6"/>
                  <a:pt x="750" y="27"/>
                  <a:pt x="750" y="53"/>
                </a:cubicBezTo>
                <a:cubicBezTo>
                  <a:pt x="750" y="79"/>
                  <a:pt x="729" y="100"/>
                  <a:pt x="703" y="100"/>
                </a:cubicBezTo>
                <a:close/>
                <a:moveTo>
                  <a:pt x="668" y="470"/>
                </a:moveTo>
                <a:lnTo>
                  <a:pt x="668" y="153"/>
                </a:lnTo>
                <a:lnTo>
                  <a:pt x="738" y="140"/>
                </a:lnTo>
                <a:lnTo>
                  <a:pt x="738" y="470"/>
                </a:lnTo>
                <a:lnTo>
                  <a:pt x="668" y="470"/>
                </a:lnTo>
                <a:close/>
                <a:moveTo>
                  <a:pt x="490" y="471"/>
                </a:moveTo>
                <a:lnTo>
                  <a:pt x="428" y="471"/>
                </a:lnTo>
                <a:lnTo>
                  <a:pt x="313" y="150"/>
                </a:lnTo>
                <a:lnTo>
                  <a:pt x="385" y="140"/>
                </a:lnTo>
                <a:lnTo>
                  <a:pt x="440" y="314"/>
                </a:lnTo>
                <a:cubicBezTo>
                  <a:pt x="451" y="347"/>
                  <a:pt x="460" y="386"/>
                  <a:pt x="460" y="386"/>
                </a:cubicBezTo>
                <a:lnTo>
                  <a:pt x="461" y="386"/>
                </a:lnTo>
                <a:cubicBezTo>
                  <a:pt x="461" y="386"/>
                  <a:pt x="468" y="347"/>
                  <a:pt x="481" y="311"/>
                </a:cubicBezTo>
                <a:lnTo>
                  <a:pt x="534" y="148"/>
                </a:lnTo>
                <a:lnTo>
                  <a:pt x="607" y="148"/>
                </a:lnTo>
                <a:lnTo>
                  <a:pt x="490" y="471"/>
                </a:lnTo>
                <a:close/>
                <a:moveTo>
                  <a:pt x="217" y="100"/>
                </a:moveTo>
                <a:cubicBezTo>
                  <a:pt x="192" y="100"/>
                  <a:pt x="172" y="79"/>
                  <a:pt x="172" y="53"/>
                </a:cubicBezTo>
                <a:cubicBezTo>
                  <a:pt x="172" y="27"/>
                  <a:pt x="192" y="6"/>
                  <a:pt x="218" y="6"/>
                </a:cubicBezTo>
                <a:cubicBezTo>
                  <a:pt x="243" y="6"/>
                  <a:pt x="264" y="27"/>
                  <a:pt x="264" y="53"/>
                </a:cubicBezTo>
                <a:cubicBezTo>
                  <a:pt x="264" y="79"/>
                  <a:pt x="243" y="100"/>
                  <a:pt x="217" y="100"/>
                </a:cubicBezTo>
                <a:close/>
                <a:moveTo>
                  <a:pt x="182" y="470"/>
                </a:moveTo>
                <a:lnTo>
                  <a:pt x="182" y="153"/>
                </a:lnTo>
                <a:lnTo>
                  <a:pt x="253" y="140"/>
                </a:lnTo>
                <a:lnTo>
                  <a:pt x="253" y="470"/>
                </a:lnTo>
                <a:lnTo>
                  <a:pt x="182" y="470"/>
                </a:lnTo>
                <a:close/>
              </a:path>
            </a:pathLst>
          </a:custGeom>
          <a:solidFill>
            <a:schemeClr val="tx1"/>
          </a:solidFill>
          <a:ln>
            <a:noFill/>
          </a:ln>
        </p:spPr>
        <p:txBody>
          <a:bodyPr vert="horz" wrap="square" lIns="91345" tIns="45672" rIns="91345" bIns="45672" numCol="1" anchor="t" anchorCtr="0" compatLnSpc="1">
            <a:prstTxWarp prst="textNoShape">
              <a:avLst/>
            </a:prstTxWarp>
          </a:bodyPr>
          <a:lstStyle/>
          <a:p>
            <a:endParaRPr lang="de-DE" sz="1798"/>
          </a:p>
        </p:txBody>
      </p:sp>
      <p:pic>
        <p:nvPicPr>
          <p:cNvPr id="4" name="Grafik 21">
            <a:extLst>
              <a:ext uri="{FF2B5EF4-FFF2-40B4-BE49-F238E27FC236}">
                <a16:creationId xmlns:a16="http://schemas.microsoft.com/office/drawing/2014/main" id="{928005D7-52D0-42FE-4CE2-FCB5BF397659}"/>
              </a:ext>
            </a:extLst>
          </p:cNvPr>
          <p:cNvPicPr>
            <a:picLocks noChangeAspect="1"/>
          </p:cNvPicPr>
          <p:nvPr/>
        </p:nvPicPr>
        <p:blipFill>
          <a:blip r:embed="rId4"/>
          <a:srcRect/>
          <a:stretch/>
        </p:blipFill>
        <p:spPr>
          <a:xfrm>
            <a:off x="358775" y="293869"/>
            <a:ext cx="2880000" cy="780560"/>
          </a:xfrm>
          <a:prstGeom prst="rect">
            <a:avLst/>
          </a:prstGeom>
          <a:noFill/>
        </p:spPr>
      </p:pic>
    </p:spTree>
    <p:extLst>
      <p:ext uri="{BB962C8B-B14F-4D97-AF65-F5344CB8AC3E}">
        <p14:creationId xmlns:p14="http://schemas.microsoft.com/office/powerpoint/2010/main" val="1279330105"/>
      </p:ext>
    </p:extLst>
  </p:cSld>
  <p:clrMapOvr>
    <a:masterClrMapping/>
  </p:clrMapOvr>
  <p:extLst>
    <p:ext uri="{DCECCB84-F9BA-43D5-87BE-67443E8EF086}">
      <p15:sldGuideLst xmlns:p15="http://schemas.microsoft.com/office/powerpoint/2012/main">
        <p15:guide id="3" pos="226">
          <p15:clr>
            <a:srgbClr val="FBAE40"/>
          </p15:clr>
        </p15:guide>
        <p15:guide id="4" pos="5534">
          <p15:clr>
            <a:srgbClr val="FBAE40"/>
          </p15:clr>
        </p15:guide>
        <p15:guide id="6" orient="horz" pos="1236">
          <p15:clr>
            <a:srgbClr val="FBAE40"/>
          </p15:clr>
        </p15:guide>
        <p15:guide id="7" orient="horz" pos="2262">
          <p15:clr>
            <a:srgbClr val="FBAE40"/>
          </p15:clr>
        </p15:guide>
        <p15:guide id="8" pos="227">
          <p15:clr>
            <a:srgbClr val="FBAE40"/>
          </p15:clr>
        </p15:guide>
        <p15:guide id="9" pos="7461">
          <p15:clr>
            <a:srgbClr val="FBAE40"/>
          </p15:clr>
        </p15:guide>
        <p15:guide id="10" orient="horz" pos="1565">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Headline //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3" name="Inhaltsplatzhalter 2"/>
          <p:cNvSpPr>
            <a:spLocks noGrp="1"/>
          </p:cNvSpPr>
          <p:nvPr>
            <p:ph idx="1" hasCustomPrompt="1"/>
          </p:nvPr>
        </p:nvSpPr>
        <p:spPr>
          <a:xfrm>
            <a:off x="359625" y="1665066"/>
            <a:ext cx="11472051" cy="4240848"/>
          </a:xfrm>
        </p:spPr>
        <p:txBody>
          <a:bodyPr/>
          <a:lstStyle>
            <a:lvl1pPr marL="274363" marR="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lvl1pPr>
            <a:lvl2pPr marL="539210" marR="0"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2pPr>
            <a:lvl3pPr marL="802472" marR="0"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3pPr>
            <a:lvl4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4pPr>
            <a:lvl5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5pPr>
            <a:lvl6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6pPr>
            <a:lvl7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7pPr>
            <a:lvl8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8pPr>
            <a:lvl9pPr marL="1067320" marR="0"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b="0"/>
            </a:lvl9pPr>
          </a:lstStyle>
          <a:p>
            <a:pPr marL="274363" marR="0" lvl="0" indent="-274363"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Fließtext auf erster Ebene // für weitere Aufzählungen </a:t>
            </a:r>
            <a:b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br>
            <a:r>
              <a:rPr kumimoji="0" lang="de-DE" sz="23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&gt;&gt; Menü &gt; Start &gt; Absatz &gt; Listenebne erhöhen </a:t>
            </a:r>
          </a:p>
          <a:p>
            <a:pPr marL="539210" marR="0" lvl="1" indent="-280707"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21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Zweite Ebene</a:t>
            </a:r>
          </a:p>
          <a:p>
            <a:pPr marL="802472" marR="0" lvl="2" indent="-269605"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9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Dritte Ebene</a:t>
            </a:r>
          </a:p>
          <a:p>
            <a:pPr marL="1067320" marR="0" lvl="3"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Vierte Ebene</a:t>
            </a:r>
          </a:p>
          <a:p>
            <a:pPr marL="1067320" marR="0" lvl="4"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Fünfte Ebene</a:t>
            </a:r>
          </a:p>
          <a:p>
            <a:pPr marL="1067320" marR="0" lvl="5"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Sechste Ebene</a:t>
            </a:r>
          </a:p>
          <a:p>
            <a:pPr marL="1067320" marR="0" lvl="6"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Siebte Ebene</a:t>
            </a:r>
          </a:p>
          <a:p>
            <a:pPr marL="1067320" marR="0" lvl="7"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Achte Ebene</a:t>
            </a:r>
          </a:p>
          <a:p>
            <a:pPr marL="1067320" marR="0" lvl="8" indent="-268020" algn="l" defTabSz="913463"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de-DE" sz="1798" b="0" i="0" u="none" strike="noStrike" kern="1200" cap="none" spc="0" normalizeH="0" baseline="0" noProof="0" dirty="0">
                <a:ln>
                  <a:noFill/>
                </a:ln>
                <a:solidFill>
                  <a:srgbClr val="58585A"/>
                </a:solidFill>
                <a:effectLst/>
                <a:uLnTx/>
                <a:uFillTx/>
                <a:latin typeface="Calibri" panose="020F0502020204030204" pitchFamily="34" charset="0"/>
                <a:ea typeface="+mn-ea"/>
                <a:cs typeface="Calibri" panose="020F0502020204030204" pitchFamily="34" charset="0"/>
              </a:rPr>
              <a:t>Neunte Ebene</a:t>
            </a:r>
          </a:p>
        </p:txBody>
      </p:sp>
      <p:sp>
        <p:nvSpPr>
          <p:cNvPr id="8" name="Datumsplatzhalter 3">
            <a:extLst>
              <a:ext uri="{FF2B5EF4-FFF2-40B4-BE49-F238E27FC236}">
                <a16:creationId xmlns:a16="http://schemas.microsoft.com/office/drawing/2014/main" id="{1BA5F8B6-9755-B049-B5EE-24C8818A39B7}"/>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9" name="Fußzeilenplatzhalter 4">
            <a:extLst>
              <a:ext uri="{FF2B5EF4-FFF2-40B4-BE49-F238E27FC236}">
                <a16:creationId xmlns:a16="http://schemas.microsoft.com/office/drawing/2014/main" id="{7BA8AF51-BD09-E140-B970-8F7D15CD2AC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3" name="Foliennummernplatzhalter 5">
            <a:extLst>
              <a:ext uri="{FF2B5EF4-FFF2-40B4-BE49-F238E27FC236}">
                <a16:creationId xmlns:a16="http://schemas.microsoft.com/office/drawing/2014/main" id="{AE209590-B7E9-864F-8E23-D8E66B67ED22}"/>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4" name="Linie">
            <a:extLst>
              <a:ext uri="{FF2B5EF4-FFF2-40B4-BE49-F238E27FC236}">
                <a16:creationId xmlns:a16="http://schemas.microsoft.com/office/drawing/2014/main" id="{74E4E7DF-5D97-5A48-92FB-8CDE15E71AB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945262078"/>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59962" y="1666800"/>
            <a:ext cx="5452008"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2" y="1666800"/>
            <a:ext cx="5573833" cy="4239112"/>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10" name="Datumsplatzhalter 3">
            <a:extLst>
              <a:ext uri="{FF2B5EF4-FFF2-40B4-BE49-F238E27FC236}">
                <a16:creationId xmlns:a16="http://schemas.microsoft.com/office/drawing/2014/main" id="{DD891D81-850B-104A-8882-3B4FE65D2A86}"/>
              </a:ext>
            </a:extLst>
          </p:cNvPr>
          <p:cNvSpPr>
            <a:spLocks noGrp="1"/>
          </p:cNvSpPr>
          <p:nvPr>
            <p:ph type="dt" sz="half" idx="10"/>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1" name="Fußzeilenplatzhalter 4">
            <a:extLst>
              <a:ext uri="{FF2B5EF4-FFF2-40B4-BE49-F238E27FC236}">
                <a16:creationId xmlns:a16="http://schemas.microsoft.com/office/drawing/2014/main" id="{5C3E01FC-4088-3E4B-A987-3CBED1C47A40}"/>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2" name="Foliennummernplatzhalter 5">
            <a:extLst>
              <a:ext uri="{FF2B5EF4-FFF2-40B4-BE49-F238E27FC236}">
                <a16:creationId xmlns:a16="http://schemas.microsoft.com/office/drawing/2014/main" id="{1227048F-4499-5747-BBA5-477A08D6E89D}"/>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3" name="Linie">
            <a:extLst>
              <a:ext uri="{FF2B5EF4-FFF2-40B4-BE49-F238E27FC236}">
                <a16:creationId xmlns:a16="http://schemas.microsoft.com/office/drawing/2014/main" id="{B3105BE5-7E5E-0845-B3F4-48E9C5D4B19D}"/>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7311700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wo Content + Headings">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p>
            <a:r>
              <a:rPr lang="en-GB"/>
              <a:t>Click to edit Master title style</a:t>
            </a:r>
            <a:endParaRPr lang="en-US" dirty="0"/>
          </a:p>
        </p:txBody>
      </p:sp>
      <p:sp>
        <p:nvSpPr>
          <p:cNvPr id="3" name="Content Placeholder 2"/>
          <p:cNvSpPr>
            <a:spLocks noGrp="1"/>
          </p:cNvSpPr>
          <p:nvPr>
            <p:ph sz="half" idx="1"/>
          </p:nvPr>
        </p:nvSpPr>
        <p:spPr>
          <a:xfrm>
            <a:off x="361826" y="2615519"/>
            <a:ext cx="5572334"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257843" y="2615519"/>
            <a:ext cx="5573833" cy="3290393"/>
          </a:xfrm>
        </p:spPr>
        <p:txBody>
          <a:bodyPr/>
          <a:lstStyle>
            <a:lvl2pPr>
              <a:defRPr b="0"/>
            </a:lvl2pPr>
            <a:lvl3pPr>
              <a:defRPr b="0"/>
            </a:lvl3pPr>
            <a:lvl4pPr>
              <a:defRPr b="0"/>
            </a:lvl4pPr>
            <a:lvl5pPr>
              <a:defRPr b="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9" name="Text Placeholder 2">
            <a:extLst>
              <a:ext uri="{FF2B5EF4-FFF2-40B4-BE49-F238E27FC236}">
                <a16:creationId xmlns:a16="http://schemas.microsoft.com/office/drawing/2014/main" id="{8E951C31-C6BD-824C-BF6E-8C71F39EAA78}"/>
              </a:ext>
            </a:extLst>
          </p:cNvPr>
          <p:cNvSpPr>
            <a:spLocks noGrp="1"/>
          </p:cNvSpPr>
          <p:nvPr>
            <p:ph type="body" idx="13"/>
          </p:nvPr>
        </p:nvSpPr>
        <p:spPr>
          <a:xfrm>
            <a:off x="359624" y="1666800"/>
            <a:ext cx="5574533"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0" name="Text Placeholder 4">
            <a:extLst>
              <a:ext uri="{FF2B5EF4-FFF2-40B4-BE49-F238E27FC236}">
                <a16:creationId xmlns:a16="http://schemas.microsoft.com/office/drawing/2014/main" id="{2770AB22-F3E9-294E-99D4-9AB1D452A1AC}"/>
              </a:ext>
            </a:extLst>
          </p:cNvPr>
          <p:cNvSpPr>
            <a:spLocks noGrp="1"/>
          </p:cNvSpPr>
          <p:nvPr>
            <p:ph type="body" sz="quarter" idx="3"/>
          </p:nvPr>
        </p:nvSpPr>
        <p:spPr>
          <a:xfrm>
            <a:off x="6257840" y="1666800"/>
            <a:ext cx="5573834" cy="823912"/>
          </a:xfrm>
        </p:spPr>
        <p:txBody>
          <a:bodyPr anchor="b"/>
          <a:lstStyle>
            <a:lvl1pPr marL="0" indent="0">
              <a:buNone/>
              <a:defRPr sz="2398" b="1"/>
            </a:lvl1pPr>
            <a:lvl2pPr marL="456743" indent="0">
              <a:buNone/>
              <a:defRPr sz="1998" b="1"/>
            </a:lvl2pPr>
            <a:lvl3pPr marL="913486" indent="0">
              <a:buNone/>
              <a:defRPr sz="1798" b="1"/>
            </a:lvl3pPr>
            <a:lvl4pPr marL="1370228" indent="0">
              <a:buNone/>
              <a:defRPr sz="1598" b="1"/>
            </a:lvl4pPr>
            <a:lvl5pPr marL="1826971" indent="0">
              <a:buNone/>
              <a:defRPr sz="1598" b="1"/>
            </a:lvl5pPr>
            <a:lvl6pPr marL="2283714" indent="0">
              <a:buNone/>
              <a:defRPr sz="1598" b="1"/>
            </a:lvl6pPr>
            <a:lvl7pPr marL="2740457" indent="0">
              <a:buNone/>
              <a:defRPr sz="1598" b="1"/>
            </a:lvl7pPr>
            <a:lvl8pPr marL="3197200" indent="0">
              <a:buNone/>
              <a:defRPr sz="1598" b="1"/>
            </a:lvl8pPr>
            <a:lvl9pPr marL="3653942" indent="0">
              <a:buNone/>
              <a:defRPr sz="1598" b="1"/>
            </a:lvl9pPr>
          </a:lstStyle>
          <a:p>
            <a:pPr lvl="0"/>
            <a:r>
              <a:rPr lang="en-GB"/>
              <a:t>Click to edit Master text styles</a:t>
            </a:r>
          </a:p>
        </p:txBody>
      </p:sp>
      <p:sp>
        <p:nvSpPr>
          <p:cNvPr id="12" name="Datumsplatzhalter 3">
            <a:extLst>
              <a:ext uri="{FF2B5EF4-FFF2-40B4-BE49-F238E27FC236}">
                <a16:creationId xmlns:a16="http://schemas.microsoft.com/office/drawing/2014/main" id="{7C6A65A7-1CBA-0D4F-B9D8-6D61E7871B6C}"/>
              </a:ext>
            </a:extLst>
          </p:cNvPr>
          <p:cNvSpPr>
            <a:spLocks noGrp="1"/>
          </p:cNvSpPr>
          <p:nvPr>
            <p:ph type="dt" sz="half" idx="14"/>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3" name="Fußzeilenplatzhalter 4">
            <a:extLst>
              <a:ext uri="{FF2B5EF4-FFF2-40B4-BE49-F238E27FC236}">
                <a16:creationId xmlns:a16="http://schemas.microsoft.com/office/drawing/2014/main" id="{B6433E5C-9FED-DA4C-8DE8-B99B9F300100}"/>
              </a:ext>
            </a:extLst>
          </p:cNvPr>
          <p:cNvSpPr>
            <a:spLocks noGrp="1"/>
          </p:cNvSpPr>
          <p:nvPr>
            <p:ph type="ftr" sz="quarter" idx="15"/>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4" name="Foliennummernplatzhalter 5">
            <a:extLst>
              <a:ext uri="{FF2B5EF4-FFF2-40B4-BE49-F238E27FC236}">
                <a16:creationId xmlns:a16="http://schemas.microsoft.com/office/drawing/2014/main" id="{AFD26347-1A0A-784C-8CCF-ACBD593832F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5" name="Linie">
            <a:extLst>
              <a:ext uri="{FF2B5EF4-FFF2-40B4-BE49-F238E27FC236}">
                <a16:creationId xmlns:a16="http://schemas.microsoft.com/office/drawing/2014/main" id="{5D1988EE-945D-DC4D-B6FF-84072DB78E01}"/>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41599637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ur Headlin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chor="ctr"/>
          <a:lstStyle/>
          <a:p>
            <a:r>
              <a:rPr lang="de-DE" dirty="0"/>
              <a:t>Headline einfügen</a:t>
            </a:r>
          </a:p>
        </p:txBody>
      </p:sp>
      <p:sp>
        <p:nvSpPr>
          <p:cNvPr id="6" name="Datumsplatzhalter 3">
            <a:extLst>
              <a:ext uri="{FF2B5EF4-FFF2-40B4-BE49-F238E27FC236}">
                <a16:creationId xmlns:a16="http://schemas.microsoft.com/office/drawing/2014/main" id="{E86D8077-4372-5146-B398-83C6882281F8}"/>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7" name="Fußzeilenplatzhalter 4">
            <a:extLst>
              <a:ext uri="{FF2B5EF4-FFF2-40B4-BE49-F238E27FC236}">
                <a16:creationId xmlns:a16="http://schemas.microsoft.com/office/drawing/2014/main" id="{ED1D1C23-05DC-0441-B5B6-BAAFF83BB76A}"/>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8" name="Foliennummernplatzhalter 5">
            <a:extLst>
              <a:ext uri="{FF2B5EF4-FFF2-40B4-BE49-F238E27FC236}">
                <a16:creationId xmlns:a16="http://schemas.microsoft.com/office/drawing/2014/main" id="{A2DC22DA-6370-FE48-9C40-D6A00D45993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9" name="Linie">
            <a:extLst>
              <a:ext uri="{FF2B5EF4-FFF2-40B4-BE49-F238E27FC236}">
                <a16:creationId xmlns:a16="http://schemas.microsoft.com/office/drawing/2014/main" id="{9885FC69-7E8B-8346-A374-037CEFCE3D22}"/>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2604146614"/>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1463">
          <p15:clr>
            <a:srgbClr val="FBAE40"/>
          </p15:clr>
        </p15:guide>
        <p15:guide id="12" orient="horz" pos="3618">
          <p15:clr>
            <a:srgbClr val="FBAE40"/>
          </p15:clr>
        </p15:guide>
        <p15:guide id="13" orient="horz" pos="851">
          <p15:clr>
            <a:srgbClr val="FBAE40"/>
          </p15:clr>
        </p15:guide>
        <p15:guide id="14" pos="301">
          <p15:clr>
            <a:srgbClr val="FBAE40"/>
          </p15:clr>
        </p15:guide>
        <p15:guide id="15" pos="7379">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Leer">
    <p:spTree>
      <p:nvGrpSpPr>
        <p:cNvPr id="1" name=""/>
        <p:cNvGrpSpPr/>
        <p:nvPr/>
      </p:nvGrpSpPr>
      <p:grpSpPr>
        <a:xfrm>
          <a:off x="0" y="0"/>
          <a:ext cx="0" cy="0"/>
          <a:chOff x="0" y="0"/>
          <a:chExt cx="0" cy="0"/>
        </a:xfrm>
      </p:grpSpPr>
      <p:sp>
        <p:nvSpPr>
          <p:cNvPr id="5" name="Datumsplatzhalter 3">
            <a:extLst>
              <a:ext uri="{FF2B5EF4-FFF2-40B4-BE49-F238E27FC236}">
                <a16:creationId xmlns:a16="http://schemas.microsoft.com/office/drawing/2014/main" id="{8F6EC800-7BF9-D54E-995A-94C9F9BADFCB}"/>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6" name="Fußzeilenplatzhalter 4">
            <a:extLst>
              <a:ext uri="{FF2B5EF4-FFF2-40B4-BE49-F238E27FC236}">
                <a16:creationId xmlns:a16="http://schemas.microsoft.com/office/drawing/2014/main" id="{6E503AAE-E423-DB45-AD86-48BA80EA3DF5}"/>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7" name="Foliennummernplatzhalter 5">
            <a:extLst>
              <a:ext uri="{FF2B5EF4-FFF2-40B4-BE49-F238E27FC236}">
                <a16:creationId xmlns:a16="http://schemas.microsoft.com/office/drawing/2014/main" id="{C952AEFA-84D8-9443-9CEB-F8F56C994FD5}"/>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8" name="Linie">
            <a:extLst>
              <a:ext uri="{FF2B5EF4-FFF2-40B4-BE49-F238E27FC236}">
                <a16:creationId xmlns:a16="http://schemas.microsoft.com/office/drawing/2014/main" id="{9EE9B35D-3696-2543-AF9A-6BB5766D66BB}"/>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78618247"/>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Ganz leer">
    <p:spTree>
      <p:nvGrpSpPr>
        <p:cNvPr id="1" name=""/>
        <p:cNvGrpSpPr/>
        <p:nvPr/>
      </p:nvGrpSpPr>
      <p:grpSpPr>
        <a:xfrm>
          <a:off x="0" y="0"/>
          <a:ext cx="0" cy="0"/>
          <a:chOff x="0" y="0"/>
          <a:chExt cx="0" cy="0"/>
        </a:xfrm>
      </p:grpSpPr>
      <p:sp>
        <p:nvSpPr>
          <p:cNvPr id="7" name="Foliennummernplatzhalter 5">
            <a:extLst>
              <a:ext uri="{FF2B5EF4-FFF2-40B4-BE49-F238E27FC236}">
                <a16:creationId xmlns:a16="http://schemas.microsoft.com/office/drawing/2014/main" id="{9995DF37-38DF-074D-8192-E1A584FD7BB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2" name="Rectangle 1">
            <a:extLst>
              <a:ext uri="{FF2B5EF4-FFF2-40B4-BE49-F238E27FC236}">
                <a16:creationId xmlns:a16="http://schemas.microsoft.com/office/drawing/2014/main" id="{25E1DC7D-227B-E4B8-B03E-633258849192}"/>
              </a:ext>
            </a:extLst>
          </p:cNvPr>
          <p:cNvSpPr/>
          <p:nvPr/>
        </p:nvSpPr>
        <p:spPr>
          <a:xfrm>
            <a:off x="268941" y="228600"/>
            <a:ext cx="2277035" cy="5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Tree>
    <p:extLst>
      <p:ext uri="{BB962C8B-B14F-4D97-AF65-F5344CB8AC3E}">
        <p14:creationId xmlns:p14="http://schemas.microsoft.com/office/powerpoint/2010/main" val="551615207"/>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6" orient="horz" pos="1463">
          <p15:clr>
            <a:srgbClr val="FBAE40"/>
          </p15:clr>
        </p15:guide>
        <p15:guide id="7" orient="horz" pos="3618">
          <p15:clr>
            <a:srgbClr val="FBAE40"/>
          </p15:clr>
        </p15:guide>
        <p15:guide id="8" orient="horz" pos="851">
          <p15:clr>
            <a:srgbClr val="FBAE40"/>
          </p15:clr>
        </p15:guide>
        <p15:guide id="9" pos="301">
          <p15:clr>
            <a:srgbClr val="FBAE40"/>
          </p15:clr>
        </p15:guide>
        <p15:guide id="10" pos="7379">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Headline // Text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370412" y="1019190"/>
            <a:ext cx="5494742" cy="1080000"/>
          </a:xfrm>
        </p:spPr>
        <p:txBody>
          <a:bodyPr/>
          <a:lstStyle>
            <a:lvl1pPr>
              <a:defRPr/>
            </a:lvl1pPr>
          </a:lstStyle>
          <a:p>
            <a:r>
              <a:rPr lang="de-DE" dirty="0"/>
              <a:t>Headline einfügen</a:t>
            </a:r>
            <a:br>
              <a:rPr lang="de-DE" dirty="0"/>
            </a:br>
            <a:r>
              <a:rPr lang="de-DE" dirty="0"/>
              <a:t>über zwei Zeilen</a:t>
            </a:r>
          </a:p>
        </p:txBody>
      </p:sp>
      <p:sp>
        <p:nvSpPr>
          <p:cNvPr id="6" name="Vertikaler Textplatzhalter 2"/>
          <p:cNvSpPr>
            <a:spLocks noGrp="1"/>
          </p:cNvSpPr>
          <p:nvPr>
            <p:ph type="body" orient="vert" idx="1" hasCustomPrompt="1"/>
          </p:nvPr>
        </p:nvSpPr>
        <p:spPr>
          <a:xfrm>
            <a:off x="359625" y="2369580"/>
            <a:ext cx="5494742" cy="3373994"/>
          </a:xfrm>
        </p:spPr>
        <p:txBody>
          <a:bodyPr vert="horz"/>
          <a:lstStyle>
            <a:lvl1pPr>
              <a:defRPr/>
            </a:lvl1pPr>
            <a:lvl2pPr>
              <a:defRPr b="0"/>
            </a:lvl2pPr>
            <a:lvl3pPr>
              <a:defRPr b="0"/>
            </a:lvl3pPr>
            <a:lvl4pPr>
              <a:defRPr b="0"/>
            </a:lvl4pPr>
            <a:lvl5pPr>
              <a:defRPr/>
            </a:lvl5pPr>
            <a:lvl6pPr>
              <a:defRPr/>
            </a:lvl6pPr>
            <a:lvl7pPr>
              <a:defRPr/>
            </a:lvl7pPr>
            <a:lvl8pPr>
              <a:defRPr/>
            </a:lvl8pPr>
            <a:lvl9pPr>
              <a:defRPr/>
            </a:lvl9p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p:txBody>
      </p:sp>
      <p:sp>
        <p:nvSpPr>
          <p:cNvPr id="4" name="Bildplatzhalter 3"/>
          <p:cNvSpPr>
            <a:spLocks noGrp="1"/>
          </p:cNvSpPr>
          <p:nvPr>
            <p:ph type="pic" sz="quarter" idx="13" hasCustomPrompt="1"/>
          </p:nvPr>
        </p:nvSpPr>
        <p:spPr>
          <a:xfrm>
            <a:off x="6313152" y="1512000"/>
            <a:ext cx="5518523" cy="3028680"/>
          </a:xfrm>
          <a:solidFill>
            <a:schemeClr val="tx1">
              <a:lumMod val="20000"/>
              <a:lumOff val="80000"/>
            </a:schemeClr>
          </a:solidFill>
        </p:spPr>
        <p:txBody>
          <a:bodyPr anchor="ctr" anchorCtr="0"/>
          <a:lstStyle>
            <a:lvl1pPr algn="ctr">
              <a:spcBef>
                <a:spcPts val="0"/>
              </a:spcBef>
              <a:defRPr sz="1199"/>
            </a:lvl1pPr>
          </a:lstStyle>
          <a:p>
            <a:r>
              <a:rPr lang="de-DE" dirty="0"/>
              <a:t>Platzhalter für ein Bild (Format: 4:3)</a:t>
            </a:r>
            <a:br>
              <a:rPr lang="de-DE" dirty="0"/>
            </a:br>
            <a:br>
              <a:rPr lang="de-DE" dirty="0"/>
            </a:br>
            <a:br>
              <a:rPr lang="de-DE" dirty="0"/>
            </a:br>
            <a:endParaRPr lang="de-DE" dirty="0"/>
          </a:p>
        </p:txBody>
      </p:sp>
      <p:sp>
        <p:nvSpPr>
          <p:cNvPr id="13" name="Vertikaler Textplatzhalter 2"/>
          <p:cNvSpPr>
            <a:spLocks noGrp="1"/>
          </p:cNvSpPr>
          <p:nvPr>
            <p:ph type="body" orient="vert" idx="14" hasCustomPrompt="1"/>
          </p:nvPr>
        </p:nvSpPr>
        <p:spPr>
          <a:xfrm>
            <a:off x="6313152" y="4680002"/>
            <a:ext cx="5518726" cy="1063575"/>
          </a:xfrm>
        </p:spPr>
        <p:txBody>
          <a:bodyPr vert="horz"/>
          <a:lstStyle>
            <a:lvl1pPr marL="0" indent="0">
              <a:lnSpc>
                <a:spcPct val="112000"/>
              </a:lnSpc>
              <a:spcBef>
                <a:spcPts val="0"/>
              </a:spcBef>
              <a:buFont typeface="Arial" panose="020B0604020202020204" pitchFamily="34" charset="0"/>
              <a:buNone/>
              <a:defRPr sz="1399" b="0" i="0">
                <a:latin typeface="Calibri" panose="020F0502020204030204" pitchFamily="34" charset="0"/>
                <a:cs typeface="Calibri" panose="020F0502020204030204" pitchFamily="34" charset="0"/>
              </a:defRPr>
            </a:lvl1pPr>
            <a:lvl2pPr marL="0" indent="0">
              <a:lnSpc>
                <a:spcPct val="112000"/>
              </a:lnSpc>
              <a:spcBef>
                <a:spcPts val="0"/>
              </a:spcBef>
              <a:buNone/>
              <a:defRPr sz="1199" b="0" i="0">
                <a:latin typeface="+mn-lt"/>
              </a:defRPr>
            </a:lvl2pPr>
            <a:lvl3pPr marL="0" indent="0">
              <a:lnSpc>
                <a:spcPct val="112000"/>
              </a:lnSpc>
              <a:spcBef>
                <a:spcPts val="0"/>
              </a:spcBef>
              <a:buNone/>
              <a:defRPr sz="1199" b="0" i="0">
                <a:latin typeface="+mn-lt"/>
              </a:defRPr>
            </a:lvl3pPr>
            <a:lvl4pPr marL="0" indent="0">
              <a:lnSpc>
                <a:spcPct val="112000"/>
              </a:lnSpc>
              <a:spcBef>
                <a:spcPts val="0"/>
              </a:spcBef>
              <a:buNone/>
              <a:defRPr sz="1199" b="0" i="0">
                <a:latin typeface="+mn-lt"/>
              </a:defRPr>
            </a:lvl4pPr>
            <a:lvl5pPr marL="0" indent="0">
              <a:lnSpc>
                <a:spcPct val="112000"/>
              </a:lnSpc>
              <a:spcBef>
                <a:spcPts val="0"/>
              </a:spcBef>
              <a:buNone/>
              <a:defRPr sz="1199" b="0" i="0">
                <a:latin typeface="+mn-lt"/>
              </a:defRPr>
            </a:lvl5pPr>
            <a:lvl6pPr marL="0" indent="0">
              <a:lnSpc>
                <a:spcPct val="112000"/>
              </a:lnSpc>
              <a:spcBef>
                <a:spcPts val="0"/>
              </a:spcBef>
              <a:buNone/>
              <a:defRPr sz="1199" b="0" i="0">
                <a:latin typeface="+mn-lt"/>
              </a:defRPr>
            </a:lvl6pPr>
            <a:lvl7pPr marL="0" indent="0">
              <a:lnSpc>
                <a:spcPct val="112000"/>
              </a:lnSpc>
              <a:spcBef>
                <a:spcPts val="0"/>
              </a:spcBef>
              <a:buNone/>
              <a:defRPr sz="1199" b="0" i="0">
                <a:latin typeface="+mn-lt"/>
              </a:defRPr>
            </a:lvl7pPr>
            <a:lvl8pPr marL="0" indent="0">
              <a:lnSpc>
                <a:spcPct val="112000"/>
              </a:lnSpc>
              <a:spcBef>
                <a:spcPts val="0"/>
              </a:spcBef>
              <a:buNone/>
              <a:defRPr sz="1199" b="0" i="0">
                <a:latin typeface="+mn-lt"/>
              </a:defRPr>
            </a:lvl8pPr>
            <a:lvl9pPr marL="0" indent="0">
              <a:lnSpc>
                <a:spcPct val="112000"/>
              </a:lnSpc>
              <a:spcBef>
                <a:spcPts val="0"/>
              </a:spcBef>
              <a:buNone/>
              <a:defRPr sz="1199" b="0" i="0">
                <a:latin typeface="+mn-lt"/>
              </a:defRPr>
            </a:lvl9pPr>
          </a:lstStyle>
          <a:p>
            <a:pPr lvl="0"/>
            <a:r>
              <a:rPr lang="de-DE" dirty="0"/>
              <a:t>Bildunterschrift</a:t>
            </a:r>
          </a:p>
        </p:txBody>
      </p:sp>
      <p:sp>
        <p:nvSpPr>
          <p:cNvPr id="9" name="Datumsplatzhalter 3">
            <a:extLst>
              <a:ext uri="{FF2B5EF4-FFF2-40B4-BE49-F238E27FC236}">
                <a16:creationId xmlns:a16="http://schemas.microsoft.com/office/drawing/2014/main" id="{C6D58E90-194C-274B-8399-616475266D39}"/>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4" name="Fußzeilenplatzhalter 4">
            <a:extLst>
              <a:ext uri="{FF2B5EF4-FFF2-40B4-BE49-F238E27FC236}">
                <a16:creationId xmlns:a16="http://schemas.microsoft.com/office/drawing/2014/main" id="{9644BF75-828E-C94C-A7AA-0D73825FED61}"/>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5" name="Foliennummernplatzhalter 5">
            <a:extLst>
              <a:ext uri="{FF2B5EF4-FFF2-40B4-BE49-F238E27FC236}">
                <a16:creationId xmlns:a16="http://schemas.microsoft.com/office/drawing/2014/main" id="{42F02FE4-B132-6944-915C-2BF6E9BC093C}"/>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6" name="Linie">
            <a:extLst>
              <a:ext uri="{FF2B5EF4-FFF2-40B4-BE49-F238E27FC236}">
                <a16:creationId xmlns:a16="http://schemas.microsoft.com/office/drawing/2014/main" id="{139920B9-F07E-8246-B59F-A38AA9EC7E83}"/>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3454470533"/>
      </p:ext>
    </p:extLst>
  </p:cSld>
  <p:clrMapOvr>
    <a:masterClrMapping/>
  </p:clrMapOvr>
  <p:extLst>
    <p:ext uri="{DCECCB84-F9BA-43D5-87BE-67443E8EF086}">
      <p15:sldGuideLst xmlns:p15="http://schemas.microsoft.com/office/powerpoint/2012/main">
        <p15:guide id="4" pos="226">
          <p15:clr>
            <a:srgbClr val="FBAE40"/>
          </p15:clr>
        </p15:guide>
        <p15:guide id="5" pos="5534">
          <p15:clr>
            <a:srgbClr val="FBAE40"/>
          </p15:clr>
        </p15:guide>
        <p15:guide id="9" pos="227">
          <p15:clr>
            <a:srgbClr val="FBAE40"/>
          </p15:clr>
        </p15:guide>
        <p15:guide id="10" pos="7461">
          <p15:clr>
            <a:srgbClr val="FBAE40"/>
          </p15:clr>
        </p15:guide>
        <p15:guide id="11" orient="horz" pos="3618">
          <p15:clr>
            <a:srgbClr val="FBAE40"/>
          </p15:clr>
        </p15:guide>
        <p15:guide id="12" orient="horz" pos="851">
          <p15:clr>
            <a:srgbClr val="FBAE40"/>
          </p15:clr>
        </p15:guide>
        <p15:guide id="13" orient="horz" pos="1781">
          <p15:clr>
            <a:srgbClr val="FBAE40"/>
          </p15:clr>
        </p15:guide>
        <p15:guide id="14" pos="301">
          <p15:clr>
            <a:srgbClr val="FBAE40"/>
          </p15:clr>
        </p15:guide>
        <p15:guide id="15" pos="7379">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59625" y="1709741"/>
            <a:ext cx="10987826" cy="2852737"/>
          </a:xfrm>
        </p:spPr>
        <p:txBody>
          <a:bodyPr anchor="b"/>
          <a:lstStyle>
            <a:lvl1pPr>
              <a:defRPr sz="5994"/>
            </a:lvl1pPr>
          </a:lstStyle>
          <a:p>
            <a:r>
              <a:rPr lang="en-GB"/>
              <a:t>Click to edit Master title style</a:t>
            </a:r>
            <a:endParaRPr lang="en-US" dirty="0"/>
          </a:p>
        </p:txBody>
      </p:sp>
      <p:sp>
        <p:nvSpPr>
          <p:cNvPr id="3" name="Text Placeholder 2"/>
          <p:cNvSpPr>
            <a:spLocks noGrp="1"/>
          </p:cNvSpPr>
          <p:nvPr>
            <p:ph type="body" idx="1"/>
          </p:nvPr>
        </p:nvSpPr>
        <p:spPr>
          <a:xfrm>
            <a:off x="359625" y="4589466"/>
            <a:ext cx="10987826" cy="1316447"/>
          </a:xfrm>
        </p:spPr>
        <p:txBody>
          <a:bodyPr/>
          <a:lstStyle>
            <a:lvl1pPr marL="0" indent="0">
              <a:buNone/>
              <a:defRPr sz="2398">
                <a:solidFill>
                  <a:schemeClr val="tx1"/>
                </a:solidFill>
              </a:defRPr>
            </a:lvl1pPr>
            <a:lvl2pPr marL="456743" indent="0">
              <a:buNone/>
              <a:defRPr sz="1998">
                <a:solidFill>
                  <a:schemeClr val="tx1">
                    <a:tint val="75000"/>
                  </a:schemeClr>
                </a:solidFill>
              </a:defRPr>
            </a:lvl2pPr>
            <a:lvl3pPr marL="913486" indent="0">
              <a:buNone/>
              <a:defRPr sz="1798">
                <a:solidFill>
                  <a:schemeClr val="tx1">
                    <a:tint val="75000"/>
                  </a:schemeClr>
                </a:solidFill>
              </a:defRPr>
            </a:lvl3pPr>
            <a:lvl4pPr marL="1370228" indent="0">
              <a:buNone/>
              <a:defRPr sz="1598">
                <a:solidFill>
                  <a:schemeClr val="tx1">
                    <a:tint val="75000"/>
                  </a:schemeClr>
                </a:solidFill>
              </a:defRPr>
            </a:lvl4pPr>
            <a:lvl5pPr marL="1826971" indent="0">
              <a:buNone/>
              <a:defRPr sz="1598">
                <a:solidFill>
                  <a:schemeClr val="tx1">
                    <a:tint val="75000"/>
                  </a:schemeClr>
                </a:solidFill>
              </a:defRPr>
            </a:lvl5pPr>
            <a:lvl6pPr marL="2283714" indent="0">
              <a:buNone/>
              <a:defRPr sz="1598">
                <a:solidFill>
                  <a:schemeClr val="tx1">
                    <a:tint val="75000"/>
                  </a:schemeClr>
                </a:solidFill>
              </a:defRPr>
            </a:lvl6pPr>
            <a:lvl7pPr marL="2740457" indent="0">
              <a:buNone/>
              <a:defRPr sz="1598">
                <a:solidFill>
                  <a:schemeClr val="tx1">
                    <a:tint val="75000"/>
                  </a:schemeClr>
                </a:solidFill>
              </a:defRPr>
            </a:lvl7pPr>
            <a:lvl8pPr marL="3197200" indent="0">
              <a:buNone/>
              <a:defRPr sz="1598">
                <a:solidFill>
                  <a:schemeClr val="tx1">
                    <a:tint val="75000"/>
                  </a:schemeClr>
                </a:solidFill>
              </a:defRPr>
            </a:lvl8pPr>
            <a:lvl9pPr marL="3653942" indent="0">
              <a:buNone/>
              <a:defRPr sz="1598">
                <a:solidFill>
                  <a:schemeClr val="tx1">
                    <a:tint val="75000"/>
                  </a:schemeClr>
                </a:solidFill>
              </a:defRPr>
            </a:lvl9pPr>
          </a:lstStyle>
          <a:p>
            <a:pPr lvl="0"/>
            <a:r>
              <a:rPr lang="en-GB"/>
              <a:t>Click to edit Master text styles</a:t>
            </a:r>
          </a:p>
        </p:txBody>
      </p:sp>
      <p:sp>
        <p:nvSpPr>
          <p:cNvPr id="9" name="Datumsplatzhalter 3">
            <a:extLst>
              <a:ext uri="{FF2B5EF4-FFF2-40B4-BE49-F238E27FC236}">
                <a16:creationId xmlns:a16="http://schemas.microsoft.com/office/drawing/2014/main" id="{D08DBF21-BE4C-BC4D-82F0-6FB7937925DA}"/>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10" name="Fußzeilenplatzhalter 4">
            <a:extLst>
              <a:ext uri="{FF2B5EF4-FFF2-40B4-BE49-F238E27FC236}">
                <a16:creationId xmlns:a16="http://schemas.microsoft.com/office/drawing/2014/main" id="{F00B39BD-4F22-0941-BFB8-4356F415DFCE}"/>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1" name="Foliennummernplatzhalter 5">
            <a:extLst>
              <a:ext uri="{FF2B5EF4-FFF2-40B4-BE49-F238E27FC236}">
                <a16:creationId xmlns:a16="http://schemas.microsoft.com/office/drawing/2014/main" id="{8D7BF1C4-105C-CF45-9C87-83CAFBF72F61}"/>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2" name="Linie">
            <a:extLst>
              <a:ext uri="{FF2B5EF4-FFF2-40B4-BE49-F238E27FC236}">
                <a16:creationId xmlns:a16="http://schemas.microsoft.com/office/drawing/2014/main" id="{D8637B26-F5B6-5C41-822F-05994CF18C64}"/>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1381315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image" Target="../media/image4.svg"/><Relationship Id="rId2" Type="http://schemas.openxmlformats.org/officeDocument/2006/relationships/slideLayout" Target="../slideLayouts/slideLayout17.xml"/><Relationship Id="rId16"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1" name="Logo">
            <a:extLst>
              <a:ext uri="{FF2B5EF4-FFF2-40B4-BE49-F238E27FC236}">
                <a16:creationId xmlns:a16="http://schemas.microsoft.com/office/drawing/2014/main" id="{03F2C863-AB4B-0042-B635-635A91C8D527}"/>
              </a:ext>
            </a:extLst>
          </p:cNvPr>
          <p:cNvSpPr>
            <a:spLocks noChangeAspect="1" noEditPoints="1"/>
          </p:cNvSpPr>
          <p:nvPr/>
        </p:nvSpPr>
        <p:spPr bwMode="auto">
          <a:xfrm>
            <a:off x="359625" y="304200"/>
            <a:ext cx="1438502" cy="415800"/>
          </a:xfrm>
          <a:custGeom>
            <a:avLst/>
            <a:gdLst>
              <a:gd name="T0" fmla="*/ 6185 w 6233"/>
              <a:gd name="T1" fmla="*/ 1609 h 1800"/>
              <a:gd name="T2" fmla="*/ 6094 w 6233"/>
              <a:gd name="T3" fmla="*/ 1565 h 1800"/>
              <a:gd name="T4" fmla="*/ 6094 w 6233"/>
              <a:gd name="T5" fmla="*/ 1795 h 1800"/>
              <a:gd name="T6" fmla="*/ 6233 w 6233"/>
              <a:gd name="T7" fmla="*/ 1795 h 1800"/>
              <a:gd name="T8" fmla="*/ 6219 w 6233"/>
              <a:gd name="T9" fmla="*/ 1609 h 1800"/>
              <a:gd name="T10" fmla="*/ 5799 w 6233"/>
              <a:gd name="T11" fmla="*/ 1539 h 1800"/>
              <a:gd name="T12" fmla="*/ 5831 w 6233"/>
              <a:gd name="T13" fmla="*/ 1769 h 1800"/>
              <a:gd name="T14" fmla="*/ 5831 w 6233"/>
              <a:gd name="T15" fmla="*/ 1648 h 1800"/>
              <a:gd name="T16" fmla="*/ 5698 w 6233"/>
              <a:gd name="T17" fmla="*/ 1539 h 1800"/>
              <a:gd name="T18" fmla="*/ 5592 w 6233"/>
              <a:gd name="T19" fmla="*/ 1795 h 1800"/>
              <a:gd name="T20" fmla="*/ 5698 w 6233"/>
              <a:gd name="T21" fmla="*/ 1539 h 1800"/>
              <a:gd name="T22" fmla="*/ 5385 w 6233"/>
              <a:gd name="T23" fmla="*/ 1784 h 1800"/>
              <a:gd name="T24" fmla="*/ 5326 w 6233"/>
              <a:gd name="T25" fmla="*/ 1642 h 1800"/>
              <a:gd name="T26" fmla="*/ 5415 w 6233"/>
              <a:gd name="T27" fmla="*/ 1558 h 1800"/>
              <a:gd name="T28" fmla="*/ 5311 w 6233"/>
              <a:gd name="T29" fmla="*/ 1672 h 1800"/>
              <a:gd name="T30" fmla="*/ 5324 w 6233"/>
              <a:gd name="T31" fmla="*/ 1775 h 1800"/>
              <a:gd name="T32" fmla="*/ 4632 w 6233"/>
              <a:gd name="T33" fmla="*/ 1723 h 1800"/>
              <a:gd name="T34" fmla="*/ 4811 w 6233"/>
              <a:gd name="T35" fmla="*/ 1721 h 1800"/>
              <a:gd name="T36" fmla="*/ 4769 w 6233"/>
              <a:gd name="T37" fmla="*/ 1757 h 1800"/>
              <a:gd name="T38" fmla="*/ 4664 w 6233"/>
              <a:gd name="T39" fmla="*/ 1539 h 1800"/>
              <a:gd name="T40" fmla="*/ 4762 w 6233"/>
              <a:gd name="T41" fmla="*/ 1523 h 1800"/>
              <a:gd name="T42" fmla="*/ 4681 w 6233"/>
              <a:gd name="T43" fmla="*/ 1484 h 1800"/>
              <a:gd name="T44" fmla="*/ 4256 w 6233"/>
              <a:gd name="T45" fmla="*/ 1795 h 1800"/>
              <a:gd name="T46" fmla="*/ 4318 w 6233"/>
              <a:gd name="T47" fmla="*/ 1613 h 1800"/>
              <a:gd name="T48" fmla="*/ 4467 w 6233"/>
              <a:gd name="T49" fmla="*/ 1564 h 1800"/>
              <a:gd name="T50" fmla="*/ 4494 w 6233"/>
              <a:gd name="T51" fmla="*/ 1539 h 1800"/>
              <a:gd name="T52" fmla="*/ 4375 w 6233"/>
              <a:gd name="T53" fmla="*/ 1706 h 1800"/>
              <a:gd name="T54" fmla="*/ 0 w 6233"/>
              <a:gd name="T55" fmla="*/ 1662 h 1800"/>
              <a:gd name="T56" fmla="*/ 3798 w 6233"/>
              <a:gd name="T57" fmla="*/ 1103 h 1800"/>
              <a:gd name="T58" fmla="*/ 3798 w 6233"/>
              <a:gd name="T59" fmla="*/ 1103 h 1800"/>
              <a:gd name="T60" fmla="*/ 0 w 6233"/>
              <a:gd name="T61" fmla="*/ 727 h 1800"/>
              <a:gd name="T62" fmla="*/ 1929 w 6233"/>
              <a:gd name="T63" fmla="*/ 0 h 1800"/>
              <a:gd name="T64" fmla="*/ 2026 w 6233"/>
              <a:gd name="T65" fmla="*/ 254 h 1800"/>
              <a:gd name="T66" fmla="*/ 1685 w 6233"/>
              <a:gd name="T67" fmla="*/ 598 h 1800"/>
              <a:gd name="T68" fmla="*/ 1685 w 6233"/>
              <a:gd name="T69" fmla="*/ 598 h 1800"/>
              <a:gd name="T70" fmla="*/ 2323 w 6233"/>
              <a:gd name="T71" fmla="*/ 727 h 1800"/>
              <a:gd name="T72" fmla="*/ 4779 w 6233"/>
              <a:gd name="T73" fmla="*/ 727 h 1800"/>
              <a:gd name="T74" fmla="*/ 4609 w 6233"/>
              <a:gd name="T75" fmla="*/ 727 h 1800"/>
              <a:gd name="T76" fmla="*/ 4351 w 6233"/>
              <a:gd name="T77" fmla="*/ 973 h 1800"/>
              <a:gd name="T78" fmla="*/ 4456 w 6233"/>
              <a:gd name="T79" fmla="*/ 1356 h 1800"/>
              <a:gd name="T80" fmla="*/ 4623 w 6233"/>
              <a:gd name="T81" fmla="*/ 1356 h 1800"/>
              <a:gd name="T82" fmla="*/ 4943 w 6233"/>
              <a:gd name="T83" fmla="*/ 1795 h 1800"/>
              <a:gd name="T84" fmla="*/ 5002 w 6233"/>
              <a:gd name="T85" fmla="*/ 1638 h 1800"/>
              <a:gd name="T86" fmla="*/ 5090 w 6233"/>
              <a:gd name="T87" fmla="*/ 1539 h 1800"/>
              <a:gd name="T88" fmla="*/ 4980 w 6233"/>
              <a:gd name="T89" fmla="*/ 1539 h 1800"/>
              <a:gd name="T90" fmla="*/ 5523 w 6233"/>
              <a:gd name="T91" fmla="*/ 964 h 1800"/>
              <a:gd name="T92" fmla="*/ 5268 w 6233"/>
              <a:gd name="T93" fmla="*/ 727 h 1800"/>
              <a:gd name="T94" fmla="*/ 5093 w 6233"/>
              <a:gd name="T95" fmla="*/ 727 h 1800"/>
              <a:gd name="T96" fmla="*/ 5304 w 6233"/>
              <a:gd name="T97" fmla="*/ 1100 h 1800"/>
              <a:gd name="T98" fmla="*/ 5556 w 6233"/>
              <a:gd name="T99" fmla="*/ 1356 h 1800"/>
              <a:gd name="T100" fmla="*/ 6106 w 6233"/>
              <a:gd name="T101" fmla="*/ 1126 h 1800"/>
              <a:gd name="T102" fmla="*/ 5913 w 6233"/>
              <a:gd name="T103" fmla="*/ 1137 h 1800"/>
              <a:gd name="T104" fmla="*/ 5812 w 6233"/>
              <a:gd name="T105" fmla="*/ 1279 h 1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233" h="1800">
                <a:moveTo>
                  <a:pt x="6094" y="1565"/>
                </a:moveTo>
                <a:lnTo>
                  <a:pt x="6125" y="1565"/>
                </a:lnTo>
                <a:cubicBezTo>
                  <a:pt x="6140" y="1565"/>
                  <a:pt x="6150" y="1567"/>
                  <a:pt x="6159" y="1570"/>
                </a:cubicBezTo>
                <a:cubicBezTo>
                  <a:pt x="6174" y="1576"/>
                  <a:pt x="6185" y="1592"/>
                  <a:pt x="6185" y="1609"/>
                </a:cubicBezTo>
                <a:cubicBezTo>
                  <a:pt x="6185" y="1626"/>
                  <a:pt x="6181" y="1639"/>
                  <a:pt x="6172" y="1647"/>
                </a:cubicBezTo>
                <a:cubicBezTo>
                  <a:pt x="6161" y="1656"/>
                  <a:pt x="6147" y="1660"/>
                  <a:pt x="6123" y="1660"/>
                </a:cubicBezTo>
                <a:lnTo>
                  <a:pt x="6094" y="1660"/>
                </a:lnTo>
                <a:lnTo>
                  <a:pt x="6094" y="1565"/>
                </a:lnTo>
                <a:close/>
                <a:moveTo>
                  <a:pt x="6124" y="1539"/>
                </a:moveTo>
                <a:lnTo>
                  <a:pt x="6062" y="1539"/>
                </a:lnTo>
                <a:lnTo>
                  <a:pt x="6062" y="1795"/>
                </a:lnTo>
                <a:lnTo>
                  <a:pt x="6094" y="1795"/>
                </a:lnTo>
                <a:lnTo>
                  <a:pt x="6094" y="1679"/>
                </a:lnTo>
                <a:cubicBezTo>
                  <a:pt x="6107" y="1680"/>
                  <a:pt x="6113" y="1683"/>
                  <a:pt x="6124" y="1696"/>
                </a:cubicBezTo>
                <a:cubicBezTo>
                  <a:pt x="6159" y="1739"/>
                  <a:pt x="6185" y="1778"/>
                  <a:pt x="6193" y="1795"/>
                </a:cubicBezTo>
                <a:lnTo>
                  <a:pt x="6233" y="1795"/>
                </a:lnTo>
                <a:cubicBezTo>
                  <a:pt x="6233" y="1795"/>
                  <a:pt x="6182" y="1723"/>
                  <a:pt x="6171" y="1708"/>
                </a:cubicBezTo>
                <a:cubicBezTo>
                  <a:pt x="6165" y="1701"/>
                  <a:pt x="6156" y="1689"/>
                  <a:pt x="6144" y="1679"/>
                </a:cubicBezTo>
                <a:lnTo>
                  <a:pt x="6148" y="1679"/>
                </a:lnTo>
                <a:cubicBezTo>
                  <a:pt x="6191" y="1679"/>
                  <a:pt x="6219" y="1651"/>
                  <a:pt x="6219" y="1609"/>
                </a:cubicBezTo>
                <a:cubicBezTo>
                  <a:pt x="6219" y="1582"/>
                  <a:pt x="6205" y="1565"/>
                  <a:pt x="6193" y="1555"/>
                </a:cubicBezTo>
                <a:cubicBezTo>
                  <a:pt x="6180" y="1545"/>
                  <a:pt x="6161" y="1539"/>
                  <a:pt x="6124" y="1539"/>
                </a:cubicBezTo>
                <a:close/>
                <a:moveTo>
                  <a:pt x="5946" y="1539"/>
                </a:moveTo>
                <a:lnTo>
                  <a:pt x="5799" y="1539"/>
                </a:lnTo>
                <a:lnTo>
                  <a:pt x="5799" y="1795"/>
                </a:lnTo>
                <a:lnTo>
                  <a:pt x="5950" y="1795"/>
                </a:lnTo>
                <a:lnTo>
                  <a:pt x="5950" y="1769"/>
                </a:lnTo>
                <a:lnTo>
                  <a:pt x="5831" y="1769"/>
                </a:lnTo>
                <a:lnTo>
                  <a:pt x="5831" y="1675"/>
                </a:lnTo>
                <a:lnTo>
                  <a:pt x="5924" y="1675"/>
                </a:lnTo>
                <a:lnTo>
                  <a:pt x="5924" y="1648"/>
                </a:lnTo>
                <a:lnTo>
                  <a:pt x="5831" y="1648"/>
                </a:lnTo>
                <a:lnTo>
                  <a:pt x="5831" y="1564"/>
                </a:lnTo>
                <a:lnTo>
                  <a:pt x="5942" y="1564"/>
                </a:lnTo>
                <a:lnTo>
                  <a:pt x="5946" y="1539"/>
                </a:lnTo>
                <a:close/>
                <a:moveTo>
                  <a:pt x="5698" y="1539"/>
                </a:moveTo>
                <a:lnTo>
                  <a:pt x="5519" y="1539"/>
                </a:lnTo>
                <a:lnTo>
                  <a:pt x="5519" y="1565"/>
                </a:lnTo>
                <a:lnTo>
                  <a:pt x="5592" y="1565"/>
                </a:lnTo>
                <a:lnTo>
                  <a:pt x="5592" y="1795"/>
                </a:lnTo>
                <a:lnTo>
                  <a:pt x="5623" y="1795"/>
                </a:lnTo>
                <a:lnTo>
                  <a:pt x="5623" y="1565"/>
                </a:lnTo>
                <a:lnTo>
                  <a:pt x="5696" y="1565"/>
                </a:lnTo>
                <a:lnTo>
                  <a:pt x="5698" y="1539"/>
                </a:lnTo>
                <a:close/>
                <a:moveTo>
                  <a:pt x="5252" y="1753"/>
                </a:moveTo>
                <a:lnTo>
                  <a:pt x="5238" y="1777"/>
                </a:lnTo>
                <a:cubicBezTo>
                  <a:pt x="5264" y="1793"/>
                  <a:pt x="5292" y="1800"/>
                  <a:pt x="5324" y="1800"/>
                </a:cubicBezTo>
                <a:cubicBezTo>
                  <a:pt x="5349" y="1800"/>
                  <a:pt x="5367" y="1795"/>
                  <a:pt x="5385" y="1784"/>
                </a:cubicBezTo>
                <a:cubicBezTo>
                  <a:pt x="5409" y="1770"/>
                  <a:pt x="5422" y="1747"/>
                  <a:pt x="5422" y="1723"/>
                </a:cubicBezTo>
                <a:cubicBezTo>
                  <a:pt x="5422" y="1707"/>
                  <a:pt x="5415" y="1689"/>
                  <a:pt x="5404" y="1678"/>
                </a:cubicBezTo>
                <a:cubicBezTo>
                  <a:pt x="5393" y="1666"/>
                  <a:pt x="5381" y="1659"/>
                  <a:pt x="5357" y="1652"/>
                </a:cubicBezTo>
                <a:lnTo>
                  <a:pt x="5326" y="1642"/>
                </a:lnTo>
                <a:cubicBezTo>
                  <a:pt x="5294" y="1633"/>
                  <a:pt x="5281" y="1621"/>
                  <a:pt x="5281" y="1601"/>
                </a:cubicBezTo>
                <a:cubicBezTo>
                  <a:pt x="5281" y="1574"/>
                  <a:pt x="5301" y="1558"/>
                  <a:pt x="5335" y="1558"/>
                </a:cubicBezTo>
                <a:cubicBezTo>
                  <a:pt x="5358" y="1558"/>
                  <a:pt x="5375" y="1564"/>
                  <a:pt x="5400" y="1580"/>
                </a:cubicBezTo>
                <a:lnTo>
                  <a:pt x="5415" y="1558"/>
                </a:lnTo>
                <a:cubicBezTo>
                  <a:pt x="5389" y="1542"/>
                  <a:pt x="5362" y="1533"/>
                  <a:pt x="5333" y="1533"/>
                </a:cubicBezTo>
                <a:cubicBezTo>
                  <a:pt x="5281" y="1533"/>
                  <a:pt x="5246" y="1563"/>
                  <a:pt x="5246" y="1607"/>
                </a:cubicBezTo>
                <a:cubicBezTo>
                  <a:pt x="5246" y="1623"/>
                  <a:pt x="5252" y="1638"/>
                  <a:pt x="5263" y="1649"/>
                </a:cubicBezTo>
                <a:cubicBezTo>
                  <a:pt x="5274" y="1659"/>
                  <a:pt x="5286" y="1664"/>
                  <a:pt x="5311" y="1672"/>
                </a:cubicBezTo>
                <a:lnTo>
                  <a:pt x="5338" y="1679"/>
                </a:lnTo>
                <a:cubicBezTo>
                  <a:pt x="5371" y="1689"/>
                  <a:pt x="5386" y="1704"/>
                  <a:pt x="5386" y="1727"/>
                </a:cubicBezTo>
                <a:cubicBezTo>
                  <a:pt x="5386" y="1742"/>
                  <a:pt x="5380" y="1754"/>
                  <a:pt x="5367" y="1764"/>
                </a:cubicBezTo>
                <a:cubicBezTo>
                  <a:pt x="5356" y="1772"/>
                  <a:pt x="5345" y="1775"/>
                  <a:pt x="5324" y="1775"/>
                </a:cubicBezTo>
                <a:cubicBezTo>
                  <a:pt x="5297" y="1775"/>
                  <a:pt x="5274" y="1768"/>
                  <a:pt x="5252" y="1753"/>
                </a:cubicBezTo>
                <a:close/>
                <a:moveTo>
                  <a:pt x="4664" y="1539"/>
                </a:moveTo>
                <a:lnTo>
                  <a:pt x="4632" y="1539"/>
                </a:lnTo>
                <a:lnTo>
                  <a:pt x="4632" y="1723"/>
                </a:lnTo>
                <a:cubicBezTo>
                  <a:pt x="4632" y="1734"/>
                  <a:pt x="4633" y="1750"/>
                  <a:pt x="4640" y="1763"/>
                </a:cubicBezTo>
                <a:cubicBezTo>
                  <a:pt x="4655" y="1788"/>
                  <a:pt x="4678" y="1800"/>
                  <a:pt x="4720" y="1800"/>
                </a:cubicBezTo>
                <a:cubicBezTo>
                  <a:pt x="4753" y="1800"/>
                  <a:pt x="4774" y="1793"/>
                  <a:pt x="4791" y="1780"/>
                </a:cubicBezTo>
                <a:cubicBezTo>
                  <a:pt x="4807" y="1767"/>
                  <a:pt x="4811" y="1752"/>
                  <a:pt x="4811" y="1721"/>
                </a:cubicBezTo>
                <a:lnTo>
                  <a:pt x="4811" y="1539"/>
                </a:lnTo>
                <a:lnTo>
                  <a:pt x="4779" y="1539"/>
                </a:lnTo>
                <a:lnTo>
                  <a:pt x="4779" y="1717"/>
                </a:lnTo>
                <a:cubicBezTo>
                  <a:pt x="4779" y="1735"/>
                  <a:pt x="4778" y="1746"/>
                  <a:pt x="4769" y="1757"/>
                </a:cubicBezTo>
                <a:cubicBezTo>
                  <a:pt x="4761" y="1768"/>
                  <a:pt x="4744" y="1774"/>
                  <a:pt x="4722" y="1774"/>
                </a:cubicBezTo>
                <a:cubicBezTo>
                  <a:pt x="4689" y="1774"/>
                  <a:pt x="4674" y="1760"/>
                  <a:pt x="4669" y="1749"/>
                </a:cubicBezTo>
                <a:cubicBezTo>
                  <a:pt x="4665" y="1741"/>
                  <a:pt x="4664" y="1724"/>
                  <a:pt x="4664" y="1712"/>
                </a:cubicBezTo>
                <a:lnTo>
                  <a:pt x="4664" y="1539"/>
                </a:lnTo>
                <a:close/>
                <a:moveTo>
                  <a:pt x="4782" y="1503"/>
                </a:moveTo>
                <a:cubicBezTo>
                  <a:pt x="4782" y="1493"/>
                  <a:pt x="4773" y="1484"/>
                  <a:pt x="4762" y="1484"/>
                </a:cubicBezTo>
                <a:cubicBezTo>
                  <a:pt x="4751" y="1484"/>
                  <a:pt x="4742" y="1493"/>
                  <a:pt x="4742" y="1503"/>
                </a:cubicBezTo>
                <a:cubicBezTo>
                  <a:pt x="4742" y="1514"/>
                  <a:pt x="4751" y="1523"/>
                  <a:pt x="4762" y="1523"/>
                </a:cubicBezTo>
                <a:cubicBezTo>
                  <a:pt x="4774" y="1523"/>
                  <a:pt x="4782" y="1514"/>
                  <a:pt x="4782" y="1503"/>
                </a:cubicBezTo>
                <a:close/>
                <a:moveTo>
                  <a:pt x="4681" y="1523"/>
                </a:moveTo>
                <a:cubicBezTo>
                  <a:pt x="4693" y="1523"/>
                  <a:pt x="4701" y="1514"/>
                  <a:pt x="4701" y="1503"/>
                </a:cubicBezTo>
                <a:cubicBezTo>
                  <a:pt x="4701" y="1493"/>
                  <a:pt x="4692" y="1484"/>
                  <a:pt x="4681" y="1484"/>
                </a:cubicBezTo>
                <a:cubicBezTo>
                  <a:pt x="4670" y="1484"/>
                  <a:pt x="4661" y="1493"/>
                  <a:pt x="4661" y="1503"/>
                </a:cubicBezTo>
                <a:cubicBezTo>
                  <a:pt x="4661" y="1514"/>
                  <a:pt x="4670" y="1523"/>
                  <a:pt x="4681" y="1523"/>
                </a:cubicBezTo>
                <a:close/>
                <a:moveTo>
                  <a:pt x="4279" y="1539"/>
                </a:moveTo>
                <a:lnTo>
                  <a:pt x="4256" y="1795"/>
                </a:lnTo>
                <a:lnTo>
                  <a:pt x="4287" y="1795"/>
                </a:lnTo>
                <a:lnTo>
                  <a:pt x="4302" y="1613"/>
                </a:lnTo>
                <a:cubicBezTo>
                  <a:pt x="4303" y="1598"/>
                  <a:pt x="4304" y="1568"/>
                  <a:pt x="4305" y="1564"/>
                </a:cubicBezTo>
                <a:cubicBezTo>
                  <a:pt x="4306" y="1569"/>
                  <a:pt x="4310" y="1588"/>
                  <a:pt x="4318" y="1613"/>
                </a:cubicBezTo>
                <a:lnTo>
                  <a:pt x="4372" y="1795"/>
                </a:lnTo>
                <a:lnTo>
                  <a:pt x="4399" y="1795"/>
                </a:lnTo>
                <a:lnTo>
                  <a:pt x="4457" y="1604"/>
                </a:lnTo>
                <a:cubicBezTo>
                  <a:pt x="4462" y="1588"/>
                  <a:pt x="4467" y="1566"/>
                  <a:pt x="4467" y="1564"/>
                </a:cubicBezTo>
                <a:cubicBezTo>
                  <a:pt x="4467" y="1566"/>
                  <a:pt x="4468" y="1591"/>
                  <a:pt x="4469" y="1607"/>
                </a:cubicBezTo>
                <a:lnTo>
                  <a:pt x="4485" y="1795"/>
                </a:lnTo>
                <a:lnTo>
                  <a:pt x="4517" y="1795"/>
                </a:lnTo>
                <a:lnTo>
                  <a:pt x="4494" y="1539"/>
                </a:lnTo>
                <a:lnTo>
                  <a:pt x="4447" y="1539"/>
                </a:lnTo>
                <a:lnTo>
                  <a:pt x="4396" y="1709"/>
                </a:lnTo>
                <a:cubicBezTo>
                  <a:pt x="4390" y="1729"/>
                  <a:pt x="4387" y="1749"/>
                  <a:pt x="4386" y="1751"/>
                </a:cubicBezTo>
                <a:cubicBezTo>
                  <a:pt x="4386" y="1748"/>
                  <a:pt x="4382" y="1730"/>
                  <a:pt x="4375" y="1706"/>
                </a:cubicBezTo>
                <a:lnTo>
                  <a:pt x="4326" y="1539"/>
                </a:lnTo>
                <a:lnTo>
                  <a:pt x="4279" y="1539"/>
                </a:lnTo>
                <a:close/>
                <a:moveTo>
                  <a:pt x="3798" y="1662"/>
                </a:moveTo>
                <a:lnTo>
                  <a:pt x="0" y="1662"/>
                </a:lnTo>
                <a:lnTo>
                  <a:pt x="0" y="1796"/>
                </a:lnTo>
                <a:lnTo>
                  <a:pt x="3798" y="1796"/>
                </a:lnTo>
                <a:lnTo>
                  <a:pt x="3798" y="1662"/>
                </a:lnTo>
                <a:close/>
                <a:moveTo>
                  <a:pt x="3798" y="1103"/>
                </a:moveTo>
                <a:lnTo>
                  <a:pt x="0" y="1103"/>
                </a:lnTo>
                <a:lnTo>
                  <a:pt x="0" y="1166"/>
                </a:lnTo>
                <a:lnTo>
                  <a:pt x="3798" y="1166"/>
                </a:lnTo>
                <a:lnTo>
                  <a:pt x="3798" y="1103"/>
                </a:lnTo>
                <a:close/>
                <a:moveTo>
                  <a:pt x="0" y="862"/>
                </a:moveTo>
                <a:lnTo>
                  <a:pt x="1475" y="862"/>
                </a:lnTo>
                <a:lnTo>
                  <a:pt x="1475" y="727"/>
                </a:lnTo>
                <a:lnTo>
                  <a:pt x="0" y="727"/>
                </a:lnTo>
                <a:lnTo>
                  <a:pt x="0" y="862"/>
                </a:lnTo>
                <a:close/>
                <a:moveTo>
                  <a:pt x="1869" y="135"/>
                </a:moveTo>
                <a:lnTo>
                  <a:pt x="1929" y="135"/>
                </a:lnTo>
                <a:lnTo>
                  <a:pt x="1929" y="0"/>
                </a:lnTo>
                <a:lnTo>
                  <a:pt x="1869" y="0"/>
                </a:lnTo>
                <a:lnTo>
                  <a:pt x="1869" y="135"/>
                </a:lnTo>
                <a:close/>
                <a:moveTo>
                  <a:pt x="1772" y="254"/>
                </a:moveTo>
                <a:lnTo>
                  <a:pt x="2026" y="254"/>
                </a:lnTo>
                <a:lnTo>
                  <a:pt x="2026" y="191"/>
                </a:lnTo>
                <a:lnTo>
                  <a:pt x="1772" y="191"/>
                </a:lnTo>
                <a:lnTo>
                  <a:pt x="1772" y="254"/>
                </a:lnTo>
                <a:close/>
                <a:moveTo>
                  <a:pt x="1685" y="598"/>
                </a:moveTo>
                <a:lnTo>
                  <a:pt x="2116" y="598"/>
                </a:lnTo>
                <a:lnTo>
                  <a:pt x="2116" y="463"/>
                </a:lnTo>
                <a:lnTo>
                  <a:pt x="1685" y="463"/>
                </a:lnTo>
                <a:lnTo>
                  <a:pt x="1685" y="598"/>
                </a:lnTo>
                <a:close/>
                <a:moveTo>
                  <a:pt x="2323" y="862"/>
                </a:moveTo>
                <a:lnTo>
                  <a:pt x="3799" y="862"/>
                </a:lnTo>
                <a:lnTo>
                  <a:pt x="3799" y="727"/>
                </a:lnTo>
                <a:lnTo>
                  <a:pt x="2323" y="727"/>
                </a:lnTo>
                <a:lnTo>
                  <a:pt x="2323" y="862"/>
                </a:lnTo>
                <a:close/>
                <a:moveTo>
                  <a:pt x="4760" y="1356"/>
                </a:moveTo>
                <a:lnTo>
                  <a:pt x="4911" y="727"/>
                </a:lnTo>
                <a:lnTo>
                  <a:pt x="4779" y="727"/>
                </a:lnTo>
                <a:lnTo>
                  <a:pt x="4728" y="964"/>
                </a:lnTo>
                <a:cubicBezTo>
                  <a:pt x="4714" y="1025"/>
                  <a:pt x="4696" y="1151"/>
                  <a:pt x="4694" y="1171"/>
                </a:cubicBezTo>
                <a:cubicBezTo>
                  <a:pt x="4694" y="1171"/>
                  <a:pt x="4679" y="1064"/>
                  <a:pt x="4667" y="1006"/>
                </a:cubicBezTo>
                <a:lnTo>
                  <a:pt x="4609" y="727"/>
                </a:lnTo>
                <a:lnTo>
                  <a:pt x="4472" y="727"/>
                </a:lnTo>
                <a:lnTo>
                  <a:pt x="4417" y="979"/>
                </a:lnTo>
                <a:cubicBezTo>
                  <a:pt x="4398" y="1065"/>
                  <a:pt x="4387" y="1154"/>
                  <a:pt x="4384" y="1178"/>
                </a:cubicBezTo>
                <a:cubicBezTo>
                  <a:pt x="4384" y="1178"/>
                  <a:pt x="4376" y="1089"/>
                  <a:pt x="4351" y="973"/>
                </a:cubicBezTo>
                <a:lnTo>
                  <a:pt x="4297" y="727"/>
                </a:lnTo>
                <a:lnTo>
                  <a:pt x="4164" y="727"/>
                </a:lnTo>
                <a:lnTo>
                  <a:pt x="4313" y="1356"/>
                </a:lnTo>
                <a:lnTo>
                  <a:pt x="4456" y="1356"/>
                </a:lnTo>
                <a:lnTo>
                  <a:pt x="4508" y="1100"/>
                </a:lnTo>
                <a:cubicBezTo>
                  <a:pt x="4525" y="1018"/>
                  <a:pt x="4536" y="939"/>
                  <a:pt x="4538" y="924"/>
                </a:cubicBezTo>
                <a:cubicBezTo>
                  <a:pt x="4539" y="947"/>
                  <a:pt x="4549" y="1024"/>
                  <a:pt x="4567" y="1102"/>
                </a:cubicBezTo>
                <a:lnTo>
                  <a:pt x="4623" y="1356"/>
                </a:lnTo>
                <a:lnTo>
                  <a:pt x="4760" y="1356"/>
                </a:lnTo>
                <a:close/>
                <a:moveTo>
                  <a:pt x="4980" y="1539"/>
                </a:moveTo>
                <a:lnTo>
                  <a:pt x="4943" y="1539"/>
                </a:lnTo>
                <a:lnTo>
                  <a:pt x="4943" y="1795"/>
                </a:lnTo>
                <a:lnTo>
                  <a:pt x="4976" y="1795"/>
                </a:lnTo>
                <a:lnTo>
                  <a:pt x="4975" y="1647"/>
                </a:lnTo>
                <a:cubicBezTo>
                  <a:pt x="4974" y="1613"/>
                  <a:pt x="4971" y="1577"/>
                  <a:pt x="4971" y="1577"/>
                </a:cubicBezTo>
                <a:cubicBezTo>
                  <a:pt x="4971" y="1577"/>
                  <a:pt x="4985" y="1607"/>
                  <a:pt x="5002" y="1638"/>
                </a:cubicBezTo>
                <a:lnTo>
                  <a:pt x="5088" y="1795"/>
                </a:lnTo>
                <a:lnTo>
                  <a:pt x="5122" y="1795"/>
                </a:lnTo>
                <a:lnTo>
                  <a:pt x="5122" y="1539"/>
                </a:lnTo>
                <a:lnTo>
                  <a:pt x="5090" y="1539"/>
                </a:lnTo>
                <a:lnTo>
                  <a:pt x="5092" y="1678"/>
                </a:lnTo>
                <a:cubicBezTo>
                  <a:pt x="5092" y="1715"/>
                  <a:pt x="5095" y="1756"/>
                  <a:pt x="5095" y="1756"/>
                </a:cubicBezTo>
                <a:cubicBezTo>
                  <a:pt x="5094" y="1754"/>
                  <a:pt x="5083" y="1727"/>
                  <a:pt x="5070" y="1703"/>
                </a:cubicBezTo>
                <a:lnTo>
                  <a:pt x="4980" y="1539"/>
                </a:lnTo>
                <a:close/>
                <a:moveTo>
                  <a:pt x="5556" y="1356"/>
                </a:moveTo>
                <a:lnTo>
                  <a:pt x="5706" y="727"/>
                </a:lnTo>
                <a:lnTo>
                  <a:pt x="5575" y="727"/>
                </a:lnTo>
                <a:lnTo>
                  <a:pt x="5523" y="964"/>
                </a:lnTo>
                <a:cubicBezTo>
                  <a:pt x="5510" y="1025"/>
                  <a:pt x="5491" y="1151"/>
                  <a:pt x="5489" y="1171"/>
                </a:cubicBezTo>
                <a:cubicBezTo>
                  <a:pt x="5489" y="1171"/>
                  <a:pt x="5474" y="1064"/>
                  <a:pt x="5462" y="1006"/>
                </a:cubicBezTo>
                <a:lnTo>
                  <a:pt x="5405" y="727"/>
                </a:lnTo>
                <a:lnTo>
                  <a:pt x="5268" y="727"/>
                </a:lnTo>
                <a:lnTo>
                  <a:pt x="5212" y="979"/>
                </a:lnTo>
                <a:cubicBezTo>
                  <a:pt x="5193" y="1065"/>
                  <a:pt x="5182" y="1154"/>
                  <a:pt x="5180" y="1178"/>
                </a:cubicBezTo>
                <a:cubicBezTo>
                  <a:pt x="5180" y="1178"/>
                  <a:pt x="5172" y="1089"/>
                  <a:pt x="5147" y="973"/>
                </a:cubicBezTo>
                <a:lnTo>
                  <a:pt x="5093" y="727"/>
                </a:lnTo>
                <a:lnTo>
                  <a:pt x="4960" y="727"/>
                </a:lnTo>
                <a:lnTo>
                  <a:pt x="5109" y="1356"/>
                </a:lnTo>
                <a:lnTo>
                  <a:pt x="5252" y="1356"/>
                </a:lnTo>
                <a:lnTo>
                  <a:pt x="5304" y="1100"/>
                </a:lnTo>
                <a:cubicBezTo>
                  <a:pt x="5321" y="1018"/>
                  <a:pt x="5331" y="939"/>
                  <a:pt x="5333" y="924"/>
                </a:cubicBezTo>
                <a:cubicBezTo>
                  <a:pt x="5335" y="947"/>
                  <a:pt x="5345" y="1024"/>
                  <a:pt x="5363" y="1102"/>
                </a:cubicBezTo>
                <a:lnTo>
                  <a:pt x="5418" y="1356"/>
                </a:lnTo>
                <a:lnTo>
                  <a:pt x="5556" y="1356"/>
                </a:lnTo>
                <a:close/>
                <a:moveTo>
                  <a:pt x="6233" y="1147"/>
                </a:moveTo>
                <a:lnTo>
                  <a:pt x="6233" y="727"/>
                </a:lnTo>
                <a:lnTo>
                  <a:pt x="6106" y="727"/>
                </a:lnTo>
                <a:lnTo>
                  <a:pt x="6106" y="1126"/>
                </a:lnTo>
                <a:cubicBezTo>
                  <a:pt x="6106" y="1159"/>
                  <a:pt x="6106" y="1168"/>
                  <a:pt x="6104" y="1182"/>
                </a:cubicBezTo>
                <a:cubicBezTo>
                  <a:pt x="6099" y="1228"/>
                  <a:pt x="6064" y="1255"/>
                  <a:pt x="6009" y="1255"/>
                </a:cubicBezTo>
                <a:cubicBezTo>
                  <a:pt x="5968" y="1255"/>
                  <a:pt x="5938" y="1239"/>
                  <a:pt x="5924" y="1211"/>
                </a:cubicBezTo>
                <a:cubicBezTo>
                  <a:pt x="5917" y="1198"/>
                  <a:pt x="5913" y="1176"/>
                  <a:pt x="5913" y="1137"/>
                </a:cubicBezTo>
                <a:lnTo>
                  <a:pt x="5913" y="727"/>
                </a:lnTo>
                <a:lnTo>
                  <a:pt x="5785" y="727"/>
                </a:lnTo>
                <a:lnTo>
                  <a:pt x="5785" y="1161"/>
                </a:lnTo>
                <a:cubicBezTo>
                  <a:pt x="5785" y="1221"/>
                  <a:pt x="5791" y="1246"/>
                  <a:pt x="5812" y="1279"/>
                </a:cubicBezTo>
                <a:cubicBezTo>
                  <a:pt x="5847" y="1333"/>
                  <a:pt x="5917" y="1362"/>
                  <a:pt x="6012" y="1362"/>
                </a:cubicBezTo>
                <a:cubicBezTo>
                  <a:pt x="6146" y="1362"/>
                  <a:pt x="6207" y="1294"/>
                  <a:pt x="6224" y="1245"/>
                </a:cubicBezTo>
                <a:cubicBezTo>
                  <a:pt x="6233" y="1218"/>
                  <a:pt x="6233" y="1206"/>
                  <a:pt x="6233" y="1147"/>
                </a:cubicBezTo>
                <a:close/>
              </a:path>
            </a:pathLst>
          </a:custGeom>
          <a:solidFill>
            <a:schemeClr val="tx1"/>
          </a:solidFill>
          <a:ln w="9525">
            <a:noFill/>
            <a:round/>
            <a:headEnd/>
            <a:tailEnd/>
          </a:ln>
        </p:spPr>
        <p:txBody>
          <a:bodyPr vert="horz" wrap="square" lIns="91345" tIns="45672" rIns="91345" bIns="45672" numCol="1" anchor="t" anchorCtr="0" compatLnSpc="1">
            <a:prstTxWarp prst="textNoShape">
              <a:avLst/>
            </a:prstTxWarp>
          </a:bodyPr>
          <a:lstStyle/>
          <a:p>
            <a:endParaRPr lang="de-DE" sz="1798" dirty="0"/>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spTree>
    <p:extLst>
      <p:ext uri="{BB962C8B-B14F-4D97-AF65-F5344CB8AC3E}">
        <p14:creationId xmlns:p14="http://schemas.microsoft.com/office/powerpoint/2010/main" val="770841500"/>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359625" y="904869"/>
            <a:ext cx="11472051" cy="575329"/>
          </a:xfrm>
          <a:prstGeom prst="rect">
            <a:avLst/>
          </a:prstGeom>
        </p:spPr>
        <p:txBody>
          <a:bodyPr vert="horz" lIns="0" tIns="0" rIns="0" bIns="0" rtlCol="0" anchor="ctr" anchorCtr="0">
            <a:noAutofit/>
          </a:bodyPr>
          <a:lstStyle/>
          <a:p>
            <a:r>
              <a:rPr lang="de-DE" dirty="0"/>
              <a:t>Headline einfügen</a:t>
            </a:r>
          </a:p>
        </p:txBody>
      </p:sp>
      <p:sp>
        <p:nvSpPr>
          <p:cNvPr id="3" name="Textplatzhalter 2"/>
          <p:cNvSpPr>
            <a:spLocks noGrp="1"/>
          </p:cNvSpPr>
          <p:nvPr>
            <p:ph type="body" idx="1"/>
          </p:nvPr>
        </p:nvSpPr>
        <p:spPr>
          <a:xfrm>
            <a:off x="359625" y="1665065"/>
            <a:ext cx="11472051" cy="4240848"/>
          </a:xfrm>
          <a:prstGeom prst="rect">
            <a:avLst/>
          </a:prstGeom>
        </p:spPr>
        <p:txBody>
          <a:bodyPr vert="horz" lIns="0" tIns="0" rIns="0" bIns="0" rtlCol="0" anchor="t" anchorCtr="0">
            <a:noAutofit/>
          </a:bodyPr>
          <a:lstStyle/>
          <a:p>
            <a:pPr lvl="0"/>
            <a:r>
              <a:rPr lang="de-DE" dirty="0"/>
              <a:t>Fließtext auf erster Ebene // für weitere Aufzählungen </a:t>
            </a:r>
            <a:br>
              <a:rPr lang="de-DE" dirty="0"/>
            </a:br>
            <a:r>
              <a:rPr lang="de-DE" dirty="0"/>
              <a:t>&gt;&gt; Menü &gt; Start &gt; Absatz &gt; Listenebne erhöhen </a:t>
            </a:r>
          </a:p>
          <a:p>
            <a:pPr lvl="1"/>
            <a:r>
              <a:rPr lang="de-DE" dirty="0"/>
              <a:t>Zweite Ebene</a:t>
            </a:r>
          </a:p>
          <a:p>
            <a:pPr lvl="2"/>
            <a:r>
              <a:rPr lang="de-DE" dirty="0"/>
              <a:t>Dritte Ebene</a:t>
            </a:r>
          </a:p>
          <a:p>
            <a:pPr lvl="3"/>
            <a:r>
              <a:rPr lang="de-DE" dirty="0"/>
              <a:t>Vierte Ebene</a:t>
            </a:r>
          </a:p>
          <a:p>
            <a:pPr lvl="4"/>
            <a:r>
              <a:rPr lang="de-DE" dirty="0"/>
              <a:t>Fünfte Ebene</a:t>
            </a:r>
          </a:p>
          <a:p>
            <a:pPr lvl="5"/>
            <a:r>
              <a:rPr lang="de-DE" dirty="0"/>
              <a:t>Sechste Ebene</a:t>
            </a:r>
          </a:p>
          <a:p>
            <a:pPr lvl="6"/>
            <a:r>
              <a:rPr lang="de-DE" dirty="0"/>
              <a:t>Siebte Ebene</a:t>
            </a:r>
          </a:p>
          <a:p>
            <a:pPr lvl="7"/>
            <a:r>
              <a:rPr lang="de-DE" dirty="0"/>
              <a:t>Achte Ebene</a:t>
            </a:r>
          </a:p>
          <a:p>
            <a:pPr lvl="8"/>
            <a:r>
              <a:rPr lang="de-DE" dirty="0"/>
              <a:t>Neunte Ebene</a:t>
            </a:r>
          </a:p>
        </p:txBody>
      </p:sp>
      <p:grpSp>
        <p:nvGrpSpPr>
          <p:cNvPr id="76" name="Regieanweisungen">
            <a:extLst>
              <a:ext uri="{FF2B5EF4-FFF2-40B4-BE49-F238E27FC236}">
                <a16:creationId xmlns:a16="http://schemas.microsoft.com/office/drawing/2014/main" id="{D1E7AB19-6326-F842-B55D-602CEE998E58}"/>
              </a:ext>
            </a:extLst>
          </p:cNvPr>
          <p:cNvGrpSpPr/>
          <p:nvPr/>
        </p:nvGrpSpPr>
        <p:grpSpPr>
          <a:xfrm>
            <a:off x="-467513" y="-468000"/>
            <a:ext cx="13126327" cy="7776000"/>
            <a:chOff x="-468000" y="-468000"/>
            <a:chExt cx="13140000" cy="7776000"/>
          </a:xfrm>
        </p:grpSpPr>
        <p:cxnSp>
          <p:nvCxnSpPr>
            <p:cNvPr id="81" name="Linie">
              <a:extLst>
                <a:ext uri="{FF2B5EF4-FFF2-40B4-BE49-F238E27FC236}">
                  <a16:creationId xmlns:a16="http://schemas.microsoft.com/office/drawing/2014/main" id="{E83804AF-E342-CE4F-B1EC-DEAF381D56D0}"/>
                </a:ext>
              </a:extLst>
            </p:cNvPr>
            <p:cNvCxnSpPr/>
            <p:nvPr/>
          </p:nvCxnSpPr>
          <p:spPr>
            <a:xfrm>
              <a:off x="12312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Linie">
              <a:extLst>
                <a:ext uri="{FF2B5EF4-FFF2-40B4-BE49-F238E27FC236}">
                  <a16:creationId xmlns:a16="http://schemas.microsoft.com/office/drawing/2014/main" id="{424FF1AA-1F85-0349-8AC7-B8DE428B8B2E}"/>
                </a:ext>
              </a:extLst>
            </p:cNvPr>
            <p:cNvCxnSpPr/>
            <p:nvPr/>
          </p:nvCxnSpPr>
          <p:spPr>
            <a:xfrm>
              <a:off x="12312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Linie">
              <a:extLst>
                <a:ext uri="{FF2B5EF4-FFF2-40B4-BE49-F238E27FC236}">
                  <a16:creationId xmlns:a16="http://schemas.microsoft.com/office/drawing/2014/main" id="{D3816368-3ED9-E949-869E-C138AEA477E6}"/>
                </a:ext>
              </a:extLst>
            </p:cNvPr>
            <p:cNvCxnSpPr/>
            <p:nvPr/>
          </p:nvCxnSpPr>
          <p:spPr>
            <a:xfrm>
              <a:off x="11844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Linie">
              <a:extLst>
                <a:ext uri="{FF2B5EF4-FFF2-40B4-BE49-F238E27FC236}">
                  <a16:creationId xmlns:a16="http://schemas.microsoft.com/office/drawing/2014/main" id="{A35BC36B-DBB2-8D43-8FC8-61482A66030E}"/>
                </a:ext>
              </a:extLst>
            </p:cNvPr>
            <p:cNvCxnSpPr/>
            <p:nvPr/>
          </p:nvCxnSpPr>
          <p:spPr>
            <a:xfrm>
              <a:off x="360000" y="-46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Linie">
              <a:extLst>
                <a:ext uri="{FF2B5EF4-FFF2-40B4-BE49-F238E27FC236}">
                  <a16:creationId xmlns:a16="http://schemas.microsoft.com/office/drawing/2014/main" id="{1D0BC4A0-12DF-0742-991C-E85484A0CF65}"/>
                </a:ext>
              </a:extLst>
            </p:cNvPr>
            <p:cNvCxnSpPr/>
            <p:nvPr/>
          </p:nvCxnSpPr>
          <p:spPr>
            <a:xfrm>
              <a:off x="11844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Linie">
              <a:extLst>
                <a:ext uri="{FF2B5EF4-FFF2-40B4-BE49-F238E27FC236}">
                  <a16:creationId xmlns:a16="http://schemas.microsoft.com/office/drawing/2014/main" id="{28E5A8EC-4E8D-2243-AAA2-E0CA46623482}"/>
                </a:ext>
              </a:extLst>
            </p:cNvPr>
            <p:cNvCxnSpPr/>
            <p:nvPr/>
          </p:nvCxnSpPr>
          <p:spPr>
            <a:xfrm>
              <a:off x="360000" y="6948000"/>
              <a:ext cx="0" cy="36000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Linie">
              <a:extLst>
                <a:ext uri="{FF2B5EF4-FFF2-40B4-BE49-F238E27FC236}">
                  <a16:creationId xmlns:a16="http://schemas.microsoft.com/office/drawing/2014/main" id="{89CA6780-65ED-624F-AF8E-E86F7BC6A566}"/>
                </a:ext>
              </a:extLst>
            </p:cNvPr>
            <p:cNvCxnSpPr/>
            <p:nvPr/>
          </p:nvCxnSpPr>
          <p:spPr>
            <a:xfrm>
              <a:off x="-468000" y="232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Linie">
              <a:extLst>
                <a:ext uri="{FF2B5EF4-FFF2-40B4-BE49-F238E27FC236}">
                  <a16:creationId xmlns:a16="http://schemas.microsoft.com/office/drawing/2014/main" id="{5C0C5252-6141-8542-B72D-C99EAD621600}"/>
                </a:ext>
              </a:extLst>
            </p:cNvPr>
            <p:cNvCxnSpPr/>
            <p:nvPr/>
          </p:nvCxnSpPr>
          <p:spPr>
            <a:xfrm>
              <a:off x="-468000" y="5742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Linie">
              <a:extLst>
                <a:ext uri="{FF2B5EF4-FFF2-40B4-BE49-F238E27FC236}">
                  <a16:creationId xmlns:a16="http://schemas.microsoft.com/office/drawing/2014/main" id="{B5AFC2EF-7146-F64A-AFFE-05B78978B34C}"/>
                </a:ext>
              </a:extLst>
            </p:cNvPr>
            <p:cNvCxnSpPr/>
            <p:nvPr/>
          </p:nvCxnSpPr>
          <p:spPr>
            <a:xfrm>
              <a:off x="-468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Linie">
              <a:extLst>
                <a:ext uri="{FF2B5EF4-FFF2-40B4-BE49-F238E27FC236}">
                  <a16:creationId xmlns:a16="http://schemas.microsoft.com/office/drawing/2014/main" id="{03D06505-86C7-C14B-8902-B14251A25389}"/>
                </a:ext>
              </a:extLst>
            </p:cNvPr>
            <p:cNvCxnSpPr/>
            <p:nvPr/>
          </p:nvCxnSpPr>
          <p:spPr>
            <a:xfrm>
              <a:off x="12312000" y="1350000"/>
              <a:ext cx="360000" cy="0"/>
            </a:xfrm>
            <a:prstGeom prst="line">
              <a:avLst/>
            </a:prstGeom>
            <a:ln w="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8" name="Datumsplatzhalter 3">
            <a:extLst>
              <a:ext uri="{FF2B5EF4-FFF2-40B4-BE49-F238E27FC236}">
                <a16:creationId xmlns:a16="http://schemas.microsoft.com/office/drawing/2014/main" id="{BBC00DD8-CEB4-714C-9F21-1C97522ED652}"/>
              </a:ext>
            </a:extLst>
          </p:cNvPr>
          <p:cNvSpPr>
            <a:spLocks noGrp="1"/>
          </p:cNvSpPr>
          <p:nvPr>
            <p:ph type="dt" sz="half" idx="2"/>
          </p:nvPr>
        </p:nvSpPr>
        <p:spPr>
          <a:xfrm>
            <a:off x="3596254" y="388800"/>
            <a:ext cx="823542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399" b="1" i="0" baseline="0">
                <a:solidFill>
                  <a:schemeClr val="bg2"/>
                </a:solidFill>
                <a:latin typeface="Calibri" panose="020F0502020204030204" pitchFamily="34" charset="0"/>
                <a:cs typeface="Calibri" panose="020F0502020204030204" pitchFamily="34" charset="0"/>
              </a:defRPr>
            </a:lvl1pPr>
            <a:lvl2pPr marL="0" indent="0" algn="r">
              <a:lnSpc>
                <a:spcPct val="100000"/>
              </a:lnSpc>
              <a:spcBef>
                <a:spcPts val="0"/>
              </a:spcBef>
              <a:defRPr sz="1199" b="1" i="0" baseline="0">
                <a:latin typeface="+mn-lt"/>
              </a:defRPr>
            </a:lvl2pPr>
            <a:lvl3pPr marL="0" indent="0" algn="r">
              <a:lnSpc>
                <a:spcPct val="100000"/>
              </a:lnSpc>
              <a:spcBef>
                <a:spcPts val="0"/>
              </a:spcBef>
              <a:defRPr sz="1199" b="1" i="0" baseline="0">
                <a:latin typeface="+mn-lt"/>
              </a:defRPr>
            </a:lvl3pPr>
            <a:lvl4pPr marL="0" indent="0" algn="r">
              <a:lnSpc>
                <a:spcPct val="100000"/>
              </a:lnSpc>
              <a:spcBef>
                <a:spcPts val="0"/>
              </a:spcBef>
              <a:defRPr sz="1199" b="1" i="0" baseline="0">
                <a:latin typeface="+mn-lt"/>
              </a:defRPr>
            </a:lvl4pPr>
            <a:lvl5pPr marL="0" indent="0" algn="r">
              <a:lnSpc>
                <a:spcPct val="100000"/>
              </a:lnSpc>
              <a:spcBef>
                <a:spcPts val="0"/>
              </a:spcBef>
              <a:defRPr sz="1199" b="1" i="0" baseline="0">
                <a:latin typeface="+mn-lt"/>
              </a:defRPr>
            </a:lvl5pPr>
            <a:lvl6pPr marL="0" indent="0" algn="r">
              <a:lnSpc>
                <a:spcPct val="100000"/>
              </a:lnSpc>
              <a:spcBef>
                <a:spcPts val="0"/>
              </a:spcBef>
              <a:defRPr sz="1199" b="1" i="0" baseline="0">
                <a:latin typeface="+mn-lt"/>
              </a:defRPr>
            </a:lvl6pPr>
            <a:lvl7pPr marL="0" indent="0" algn="r">
              <a:lnSpc>
                <a:spcPct val="100000"/>
              </a:lnSpc>
              <a:spcBef>
                <a:spcPts val="0"/>
              </a:spcBef>
              <a:defRPr sz="1199" b="1" i="0" baseline="0">
                <a:latin typeface="+mn-lt"/>
              </a:defRPr>
            </a:lvl7pPr>
            <a:lvl8pPr marL="0" indent="0" algn="r">
              <a:lnSpc>
                <a:spcPct val="100000"/>
              </a:lnSpc>
              <a:spcBef>
                <a:spcPts val="0"/>
              </a:spcBef>
              <a:defRPr sz="1199" b="1" i="0" baseline="0">
                <a:latin typeface="+mn-lt"/>
              </a:defRPr>
            </a:lvl8pPr>
            <a:lvl9pPr marL="0" indent="0" algn="r">
              <a:lnSpc>
                <a:spcPct val="100000"/>
              </a:lnSpc>
              <a:spcBef>
                <a:spcPts val="0"/>
              </a:spcBef>
              <a:defRPr sz="1199" b="1" i="0" baseline="0">
                <a:latin typeface="+mn-lt"/>
              </a:defRPr>
            </a:lvl9pPr>
          </a:lstStyle>
          <a:p>
            <a:r>
              <a:rPr lang="de-DE"/>
              <a:t>Approximate</a:t>
            </a:r>
            <a:endParaRPr lang="en-US" dirty="0"/>
          </a:p>
        </p:txBody>
      </p:sp>
      <p:sp>
        <p:nvSpPr>
          <p:cNvPr id="99" name="Fußzeilenplatzhalter 4">
            <a:extLst>
              <a:ext uri="{FF2B5EF4-FFF2-40B4-BE49-F238E27FC236}">
                <a16:creationId xmlns:a16="http://schemas.microsoft.com/office/drawing/2014/main" id="{20C08151-2A10-7E40-AD9E-0C6B1986FA2D}"/>
              </a:ext>
            </a:extLst>
          </p:cNvPr>
          <p:cNvSpPr>
            <a:spLocks noGrp="1"/>
          </p:cNvSpPr>
          <p:nvPr>
            <p:ph type="ftr" sz="quarter" idx="3"/>
          </p:nvPr>
        </p:nvSpPr>
        <p:spPr>
          <a:xfrm>
            <a:off x="359625" y="6172447"/>
            <a:ext cx="8416458" cy="360000"/>
          </a:xfrm>
          <a:prstGeom prst="rect">
            <a:avLst/>
          </a:prstGeom>
        </p:spPr>
        <p:txBody>
          <a:bodyPr vert="horz" lIns="0" tIns="0" rIns="0" bIns="0" rtlCol="0" anchor="b" anchorCtr="0">
            <a:noAutofit/>
          </a:bodyPr>
          <a:lstStyle>
            <a:lvl1pPr marL="0" indent="0" algn="l">
              <a:lnSpc>
                <a:spcPct val="100000"/>
              </a:lnSpc>
              <a:spcBef>
                <a:spcPts val="0"/>
              </a:spcBef>
              <a:buFont typeface="Arial" panose="020B0604020202020204" pitchFamily="34" charset="0"/>
              <a:buNone/>
              <a:defRPr sz="1399" b="0" i="0" baseline="0">
                <a:solidFill>
                  <a:schemeClr val="tx1"/>
                </a:solidFill>
                <a:latin typeface="Calibri" panose="020F0502020204030204" pitchFamily="34" charset="0"/>
                <a:cs typeface="Calibri" panose="020F0502020204030204" pitchFamily="34" charset="0"/>
              </a:defRPr>
            </a:lvl1pPr>
            <a:lvl2pPr marL="0" indent="0" algn="l">
              <a:lnSpc>
                <a:spcPct val="100000"/>
              </a:lnSpc>
              <a:spcBef>
                <a:spcPts val="0"/>
              </a:spcBef>
              <a:defRPr sz="1199" b="0" i="0" baseline="0">
                <a:latin typeface="+mn-lt"/>
              </a:defRPr>
            </a:lvl2pPr>
            <a:lvl3pPr marL="0" indent="0" algn="l">
              <a:lnSpc>
                <a:spcPct val="100000"/>
              </a:lnSpc>
              <a:spcBef>
                <a:spcPts val="0"/>
              </a:spcBef>
              <a:defRPr sz="1199" b="0" i="0" baseline="0">
                <a:latin typeface="+mn-lt"/>
              </a:defRPr>
            </a:lvl3pPr>
            <a:lvl4pPr marL="0" indent="0" algn="l">
              <a:lnSpc>
                <a:spcPct val="100000"/>
              </a:lnSpc>
              <a:spcBef>
                <a:spcPts val="0"/>
              </a:spcBef>
              <a:defRPr sz="1199" b="0" i="0" baseline="0">
                <a:latin typeface="+mn-lt"/>
              </a:defRPr>
            </a:lvl4pPr>
            <a:lvl5pPr marL="0" indent="0" algn="l">
              <a:lnSpc>
                <a:spcPct val="100000"/>
              </a:lnSpc>
              <a:spcBef>
                <a:spcPts val="0"/>
              </a:spcBef>
              <a:defRPr sz="1199" b="0" i="0" baseline="0">
                <a:latin typeface="+mn-lt"/>
              </a:defRPr>
            </a:lvl5pPr>
            <a:lvl6pPr marL="0" indent="0" algn="l">
              <a:lnSpc>
                <a:spcPct val="100000"/>
              </a:lnSpc>
              <a:spcBef>
                <a:spcPts val="0"/>
              </a:spcBef>
              <a:defRPr sz="1199" b="0" i="0" baseline="0">
                <a:latin typeface="+mn-lt"/>
              </a:defRPr>
            </a:lvl6pPr>
            <a:lvl7pPr marL="0" indent="0" algn="l">
              <a:lnSpc>
                <a:spcPct val="100000"/>
              </a:lnSpc>
              <a:spcBef>
                <a:spcPts val="0"/>
              </a:spcBef>
              <a:defRPr sz="1199" b="0" i="0" baseline="0">
                <a:latin typeface="+mn-lt"/>
              </a:defRPr>
            </a:lvl7pPr>
            <a:lvl8pPr marL="0" indent="0" algn="l">
              <a:lnSpc>
                <a:spcPct val="100000"/>
              </a:lnSpc>
              <a:spcBef>
                <a:spcPts val="0"/>
              </a:spcBef>
              <a:defRPr sz="1199" b="0" i="0" baseline="0">
                <a:latin typeface="+mn-lt"/>
              </a:defRPr>
            </a:lvl8pPr>
            <a:lvl9pPr marL="0" indent="0" algn="l">
              <a:lnSpc>
                <a:spcPct val="100000"/>
              </a:lnSpc>
              <a:spcBef>
                <a:spcPts val="0"/>
              </a:spcBef>
              <a:defRPr sz="1199" b="0" i="0" baseline="0">
                <a:latin typeface="+mn-lt"/>
              </a:defRPr>
            </a:lvl9pPr>
          </a:lstStyle>
          <a:p>
            <a:r>
              <a:rPr lang="en-GB"/>
              <a:t>T. Braun – StaRAI</a:t>
            </a:r>
          </a:p>
        </p:txBody>
      </p:sp>
      <p:sp>
        <p:nvSpPr>
          <p:cNvPr id="100" name="Foliennummernplatzhalter 5">
            <a:extLst>
              <a:ext uri="{FF2B5EF4-FFF2-40B4-BE49-F238E27FC236}">
                <a16:creationId xmlns:a16="http://schemas.microsoft.com/office/drawing/2014/main" id="{B9FBCA1B-1C8C-194C-82E1-B0AC47CED4A8}"/>
              </a:ext>
            </a:extLst>
          </p:cNvPr>
          <p:cNvSpPr>
            <a:spLocks noGrp="1"/>
          </p:cNvSpPr>
          <p:nvPr>
            <p:ph type="sldNum" sz="quarter" idx="4"/>
          </p:nvPr>
        </p:nvSpPr>
        <p:spPr>
          <a:xfrm>
            <a:off x="11112424" y="6172448"/>
            <a:ext cx="719251" cy="360000"/>
          </a:xfrm>
          <a:prstGeom prst="rect">
            <a:avLst/>
          </a:prstGeom>
        </p:spPr>
        <p:txBody>
          <a:bodyPr vert="horz" lIns="0" tIns="0" rIns="0" bIns="0" rtlCol="0" anchor="b" anchorCtr="0">
            <a:noAutofit/>
          </a:bodyPr>
          <a:lstStyle>
            <a:lvl1pPr marL="0" indent="0" algn="r">
              <a:lnSpc>
                <a:spcPct val="100000"/>
              </a:lnSpc>
              <a:spcBef>
                <a:spcPts val="0"/>
              </a:spcBef>
              <a:buFont typeface="Arial" panose="020B0604020202020204" pitchFamily="34" charset="0"/>
              <a:buNone/>
              <a:defRPr sz="1466" b="1" i="0" baseline="0">
                <a:solidFill>
                  <a:schemeClr val="bg2"/>
                </a:solidFill>
                <a:latin typeface="+mj-lt"/>
              </a:defRPr>
            </a:lvl1pPr>
            <a:lvl2pPr marL="0" indent="0" algn="r">
              <a:lnSpc>
                <a:spcPct val="100000"/>
              </a:lnSpc>
              <a:spcBef>
                <a:spcPts val="0"/>
              </a:spcBef>
              <a:defRPr sz="1865" b="1" i="0" baseline="0">
                <a:latin typeface="+mj-lt"/>
              </a:defRPr>
            </a:lvl2pPr>
            <a:lvl3pPr marL="0" indent="0" algn="r">
              <a:lnSpc>
                <a:spcPct val="100000"/>
              </a:lnSpc>
              <a:spcBef>
                <a:spcPts val="0"/>
              </a:spcBef>
              <a:defRPr sz="1865" b="1" i="0" baseline="0">
                <a:latin typeface="+mj-lt"/>
              </a:defRPr>
            </a:lvl3pPr>
            <a:lvl4pPr marL="0" indent="0" algn="r">
              <a:lnSpc>
                <a:spcPct val="100000"/>
              </a:lnSpc>
              <a:spcBef>
                <a:spcPts val="0"/>
              </a:spcBef>
              <a:defRPr sz="1865" b="1" i="0" baseline="0">
                <a:latin typeface="+mj-lt"/>
              </a:defRPr>
            </a:lvl4pPr>
            <a:lvl5pPr marL="0" indent="0" algn="r">
              <a:lnSpc>
                <a:spcPct val="100000"/>
              </a:lnSpc>
              <a:spcBef>
                <a:spcPts val="0"/>
              </a:spcBef>
              <a:defRPr sz="1865" b="1" i="0" baseline="0">
                <a:latin typeface="+mj-lt"/>
              </a:defRPr>
            </a:lvl5pPr>
            <a:lvl6pPr marL="0" indent="0" algn="r">
              <a:lnSpc>
                <a:spcPct val="100000"/>
              </a:lnSpc>
              <a:spcBef>
                <a:spcPts val="0"/>
              </a:spcBef>
              <a:defRPr sz="1865" b="1" i="0" baseline="0">
                <a:latin typeface="+mj-lt"/>
              </a:defRPr>
            </a:lvl6pPr>
            <a:lvl7pPr marL="0" indent="0" algn="r">
              <a:lnSpc>
                <a:spcPct val="100000"/>
              </a:lnSpc>
              <a:spcBef>
                <a:spcPts val="0"/>
              </a:spcBef>
              <a:defRPr sz="1865" b="1" i="0" baseline="0">
                <a:latin typeface="+mj-lt"/>
              </a:defRPr>
            </a:lvl7pPr>
            <a:lvl8pPr marL="0" indent="0" algn="r">
              <a:lnSpc>
                <a:spcPct val="100000"/>
              </a:lnSpc>
              <a:spcBef>
                <a:spcPts val="0"/>
              </a:spcBef>
              <a:defRPr sz="1865" b="1" i="0" baseline="0">
                <a:latin typeface="+mj-lt"/>
              </a:defRPr>
            </a:lvl8pPr>
            <a:lvl9pPr marL="0" indent="0" algn="r">
              <a:lnSpc>
                <a:spcPct val="100000"/>
              </a:lnSpc>
              <a:spcBef>
                <a:spcPts val="0"/>
              </a:spcBef>
              <a:defRPr sz="1865" b="1" i="0" baseline="0">
                <a:latin typeface="+mj-lt"/>
              </a:defRPr>
            </a:lvl9pPr>
          </a:lstStyle>
          <a:p>
            <a:fld id="{67C9959E-8E6B-B04C-9955-EA096F41CA7A}" type="slidenum">
              <a:rPr lang="en-GB" smtClean="0"/>
              <a:t>‹#›</a:t>
            </a:fld>
            <a:endParaRPr lang="en-GB"/>
          </a:p>
        </p:txBody>
      </p:sp>
      <p:sp>
        <p:nvSpPr>
          <p:cNvPr id="102" name="Linie">
            <a:extLst>
              <a:ext uri="{FF2B5EF4-FFF2-40B4-BE49-F238E27FC236}">
                <a16:creationId xmlns:a16="http://schemas.microsoft.com/office/drawing/2014/main" id="{60B90A70-D8B1-A04E-AE50-1F02457FB929}"/>
              </a:ext>
            </a:extLst>
          </p:cNvPr>
          <p:cNvSpPr/>
          <p:nvPr/>
        </p:nvSpPr>
        <p:spPr>
          <a:xfrm>
            <a:off x="0" y="6030720"/>
            <a:ext cx="12191301" cy="169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1798"/>
          </a:p>
        </p:txBody>
      </p:sp>
      <p:pic>
        <p:nvPicPr>
          <p:cNvPr id="5" name="Grafik 3">
            <a:extLst>
              <a:ext uri="{FF2B5EF4-FFF2-40B4-BE49-F238E27FC236}">
                <a16:creationId xmlns:a16="http://schemas.microsoft.com/office/drawing/2014/main" id="{D1FA1C16-9242-3325-D975-732341238433}"/>
              </a:ext>
            </a:extLst>
          </p:cNvPr>
          <p:cNvPicPr>
            <a:picLocks noChangeAspect="1"/>
          </p:cNvPicPr>
          <p:nvPr/>
        </p:nvPicPr>
        <p:blipFill rotWithShape="1">
          <a:blip>
            <a:extLst>
              <a:ext uri="{96DAC541-7B7A-43D3-8B79-37D633B846F1}">
                <asvg:svgBlip xmlns:asvg="http://schemas.microsoft.com/office/drawing/2016/SVG/main" r:embed="rId17"/>
              </a:ext>
            </a:extLst>
          </a:blip>
          <a:srcRect t="-78" b="-78"/>
          <a:stretch/>
        </p:blipFill>
        <p:spPr>
          <a:xfrm>
            <a:off x="350838" y="267118"/>
            <a:ext cx="1632338" cy="456244"/>
          </a:xfrm>
          <a:prstGeom prst="rect">
            <a:avLst/>
          </a:prstGeom>
        </p:spPr>
      </p:pic>
    </p:spTree>
    <p:extLst>
      <p:ext uri="{BB962C8B-B14F-4D97-AF65-F5344CB8AC3E}">
        <p14:creationId xmlns:p14="http://schemas.microsoft.com/office/powerpoint/2010/main" val="168982206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Lst>
  <p:hf hdr="0"/>
  <p:txStyles>
    <p:titleStyle>
      <a:lvl1pPr marL="0" indent="0" algn="l" defTabSz="913463" rtl="0" eaLnBrk="1" latinLnBrk="0" hangingPunct="1">
        <a:lnSpc>
          <a:spcPct val="100000"/>
        </a:lnSpc>
        <a:spcBef>
          <a:spcPts val="0"/>
        </a:spcBef>
        <a:buFont typeface="Arial" panose="020B0604020202020204" pitchFamily="34" charset="0"/>
        <a:buNone/>
        <a:defRPr sz="2797" b="1" i="0" kern="1200" baseline="0">
          <a:solidFill>
            <a:schemeClr val="bg2"/>
          </a:solidFill>
          <a:latin typeface="Calibri" panose="020F0502020204030204" pitchFamily="34" charset="0"/>
          <a:ea typeface="+mj-ea"/>
          <a:cs typeface="Calibri" panose="020F0502020204030204" pitchFamily="34" charset="0"/>
        </a:defRPr>
      </a:lvl1pPr>
    </p:titleStyle>
    <p:bodyStyle>
      <a:lvl1pPr marL="274363" indent="-274363" algn="l" defTabSz="913463" rtl="0" eaLnBrk="1" latinLnBrk="0" hangingPunct="1">
        <a:lnSpc>
          <a:spcPct val="90000"/>
        </a:lnSpc>
        <a:spcBef>
          <a:spcPts val="500"/>
        </a:spcBef>
        <a:spcAft>
          <a:spcPts val="0"/>
        </a:spcAft>
        <a:buFont typeface="Arial" panose="020B0604020202020204" pitchFamily="34" charset="0"/>
        <a:buChar char="•"/>
        <a:tabLst/>
        <a:defRPr lang="de-DE" sz="2398" b="0" i="0" u="none" strike="noStrike" kern="1200" baseline="0" smtClean="0">
          <a:solidFill>
            <a:schemeClr val="tx1"/>
          </a:solidFill>
          <a:latin typeface="Calibri" panose="020F0502020204030204" pitchFamily="34" charset="0"/>
          <a:ea typeface="+mn-ea"/>
          <a:cs typeface="Calibri" panose="020F0502020204030204" pitchFamily="34" charset="0"/>
        </a:defRPr>
      </a:lvl1pPr>
      <a:lvl2pPr marL="539210" indent="-280707" algn="l" defTabSz="913463" rtl="0" eaLnBrk="1" latinLnBrk="0" hangingPunct="1">
        <a:lnSpc>
          <a:spcPct val="90000"/>
        </a:lnSpc>
        <a:spcBef>
          <a:spcPts val="500"/>
        </a:spcBef>
        <a:spcAft>
          <a:spcPts val="0"/>
        </a:spcAft>
        <a:buFont typeface="Arial" panose="020B0604020202020204" pitchFamily="34" charset="0"/>
        <a:buChar char="•"/>
        <a:tabLst/>
        <a:defRPr sz="2198" b="0" kern="1200" baseline="0">
          <a:solidFill>
            <a:schemeClr val="tx1"/>
          </a:solidFill>
          <a:latin typeface="Calibri" panose="020F0502020204030204" pitchFamily="34" charset="0"/>
          <a:ea typeface="+mn-ea"/>
          <a:cs typeface="Calibri" panose="020F0502020204030204" pitchFamily="34" charset="0"/>
        </a:defRPr>
      </a:lvl2pPr>
      <a:lvl3pPr marL="802472" indent="-269605" algn="l" defTabSz="913463" rtl="0" eaLnBrk="1" latinLnBrk="0" hangingPunct="1">
        <a:lnSpc>
          <a:spcPct val="90000"/>
        </a:lnSpc>
        <a:spcBef>
          <a:spcPts val="500"/>
        </a:spcBef>
        <a:spcAft>
          <a:spcPts val="0"/>
        </a:spcAft>
        <a:buFont typeface="Arial" panose="020B0604020202020204" pitchFamily="34" charset="0"/>
        <a:buChar char="•"/>
        <a:tabLst/>
        <a:defRPr sz="1998" b="0" kern="1200" baseline="0">
          <a:solidFill>
            <a:schemeClr val="tx1"/>
          </a:solidFill>
          <a:latin typeface="Calibri" panose="020F0502020204030204" pitchFamily="34" charset="0"/>
          <a:ea typeface="+mn-ea"/>
          <a:cs typeface="Calibri" panose="020F0502020204030204" pitchFamily="34" charset="0"/>
        </a:defRPr>
      </a:lvl3pPr>
      <a:lvl4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4pPr>
      <a:lvl5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5pPr>
      <a:lvl6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6pPr>
      <a:lvl7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7pPr>
      <a:lvl8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8pPr>
      <a:lvl9pPr marL="1067320" indent="-268020" algn="l" defTabSz="913463" rtl="0" eaLnBrk="1" latinLnBrk="0" hangingPunct="1">
        <a:lnSpc>
          <a:spcPct val="90000"/>
        </a:lnSpc>
        <a:spcBef>
          <a:spcPts val="500"/>
        </a:spcBef>
        <a:spcAft>
          <a:spcPts val="0"/>
        </a:spcAft>
        <a:buFont typeface="Arial" panose="020B0604020202020204" pitchFamily="34" charset="0"/>
        <a:buChar char="•"/>
        <a:tabLst/>
        <a:defRPr sz="1798" b="0" kern="1200" baseline="0">
          <a:solidFill>
            <a:schemeClr val="tx1"/>
          </a:solidFill>
          <a:latin typeface="Calibri" panose="020F0502020204030204" pitchFamily="34" charset="0"/>
          <a:ea typeface="+mn-ea"/>
          <a:cs typeface="Calibri" panose="020F0502020204030204" pitchFamily="34" charset="0"/>
        </a:defRPr>
      </a:lvl9pPr>
    </p:bodyStyle>
    <p:otherStyle>
      <a:defPPr>
        <a:defRPr lang="de-DE"/>
      </a:defPPr>
      <a:lvl1pPr marL="0" algn="l" defTabSz="913463" rtl="0" eaLnBrk="1" latinLnBrk="0" hangingPunct="1">
        <a:defRPr sz="1798" kern="1200">
          <a:solidFill>
            <a:schemeClr val="tx1"/>
          </a:solidFill>
          <a:latin typeface="+mn-lt"/>
          <a:ea typeface="+mn-ea"/>
          <a:cs typeface="+mn-cs"/>
        </a:defRPr>
      </a:lvl1pPr>
      <a:lvl2pPr marL="456732" algn="l" defTabSz="913463" rtl="0" eaLnBrk="1" latinLnBrk="0" hangingPunct="1">
        <a:defRPr sz="1798" kern="1200">
          <a:solidFill>
            <a:schemeClr val="tx1"/>
          </a:solidFill>
          <a:latin typeface="+mn-lt"/>
          <a:ea typeface="+mn-ea"/>
          <a:cs typeface="+mn-cs"/>
        </a:defRPr>
      </a:lvl2pPr>
      <a:lvl3pPr marL="913463" algn="l" defTabSz="913463" rtl="0" eaLnBrk="1" latinLnBrk="0" hangingPunct="1">
        <a:defRPr sz="1798" kern="1200">
          <a:solidFill>
            <a:schemeClr val="tx1"/>
          </a:solidFill>
          <a:latin typeface="+mn-lt"/>
          <a:ea typeface="+mn-ea"/>
          <a:cs typeface="+mn-cs"/>
        </a:defRPr>
      </a:lvl3pPr>
      <a:lvl4pPr marL="1370194" algn="l" defTabSz="913463" rtl="0" eaLnBrk="1" latinLnBrk="0" hangingPunct="1">
        <a:defRPr sz="1798" kern="1200">
          <a:solidFill>
            <a:schemeClr val="tx1"/>
          </a:solidFill>
          <a:latin typeface="+mn-lt"/>
          <a:ea typeface="+mn-ea"/>
          <a:cs typeface="+mn-cs"/>
        </a:defRPr>
      </a:lvl4pPr>
      <a:lvl5pPr marL="1826925" algn="l" defTabSz="913463" rtl="0" eaLnBrk="1" latinLnBrk="0" hangingPunct="1">
        <a:defRPr sz="1798" kern="1200">
          <a:solidFill>
            <a:schemeClr val="tx1"/>
          </a:solidFill>
          <a:latin typeface="+mn-lt"/>
          <a:ea typeface="+mn-ea"/>
          <a:cs typeface="+mn-cs"/>
        </a:defRPr>
      </a:lvl5pPr>
      <a:lvl6pPr marL="2283657" algn="l" defTabSz="913463" rtl="0" eaLnBrk="1" latinLnBrk="0" hangingPunct="1">
        <a:defRPr sz="1798" kern="1200">
          <a:solidFill>
            <a:schemeClr val="tx1"/>
          </a:solidFill>
          <a:latin typeface="+mn-lt"/>
          <a:ea typeface="+mn-ea"/>
          <a:cs typeface="+mn-cs"/>
        </a:defRPr>
      </a:lvl6pPr>
      <a:lvl7pPr marL="2740388" algn="l" defTabSz="913463" rtl="0" eaLnBrk="1" latinLnBrk="0" hangingPunct="1">
        <a:defRPr sz="1798" kern="1200">
          <a:solidFill>
            <a:schemeClr val="tx1"/>
          </a:solidFill>
          <a:latin typeface="+mn-lt"/>
          <a:ea typeface="+mn-ea"/>
          <a:cs typeface="+mn-cs"/>
        </a:defRPr>
      </a:lvl7pPr>
      <a:lvl8pPr marL="3197120" algn="l" defTabSz="913463" rtl="0" eaLnBrk="1" latinLnBrk="0" hangingPunct="1">
        <a:defRPr sz="1798" kern="1200">
          <a:solidFill>
            <a:schemeClr val="tx1"/>
          </a:solidFill>
          <a:latin typeface="+mn-lt"/>
          <a:ea typeface="+mn-ea"/>
          <a:cs typeface="+mn-cs"/>
        </a:defRPr>
      </a:lvl8pPr>
      <a:lvl9pPr marL="3653851" algn="l" defTabSz="913463" rtl="0" eaLnBrk="1" latinLnBrk="0" hangingPunct="1">
        <a:defRPr sz="1798"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18" Type="http://schemas.openxmlformats.org/officeDocument/2006/relationships/image" Target="../media/image20.png"/><Relationship Id="rId26" Type="http://schemas.openxmlformats.org/officeDocument/2006/relationships/image" Target="../media/image26.png"/><Relationship Id="rId3" Type="http://schemas.openxmlformats.org/officeDocument/2006/relationships/image" Target="../media/image5.png"/><Relationship Id="rId21" Type="http://schemas.openxmlformats.org/officeDocument/2006/relationships/image" Target="../media/image216.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5" Type="http://schemas.openxmlformats.org/officeDocument/2006/relationships/image" Target="../media/image25.png"/><Relationship Id="rId2" Type="http://schemas.openxmlformats.org/officeDocument/2006/relationships/image" Target="../media/image4.png"/><Relationship Id="rId16" Type="http://schemas.openxmlformats.org/officeDocument/2006/relationships/image" Target="../media/image18.png"/><Relationship Id="rId20" Type="http://schemas.openxmlformats.org/officeDocument/2006/relationships/image" Target="../media/image22.png"/><Relationship Id="rId1" Type="http://schemas.openxmlformats.org/officeDocument/2006/relationships/slideLayout" Target="../slideLayouts/slideLayout18.xml"/><Relationship Id="rId6" Type="http://schemas.openxmlformats.org/officeDocument/2006/relationships/image" Target="../media/image8.png"/><Relationship Id="rId11" Type="http://schemas.openxmlformats.org/officeDocument/2006/relationships/image" Target="../media/image13.png"/><Relationship Id="rId24" Type="http://schemas.openxmlformats.org/officeDocument/2006/relationships/image" Target="../media/image24.png"/><Relationship Id="rId5" Type="http://schemas.openxmlformats.org/officeDocument/2006/relationships/image" Target="../media/image7.png"/><Relationship Id="rId15" Type="http://schemas.openxmlformats.org/officeDocument/2006/relationships/image" Target="../media/image17.png"/><Relationship Id="rId23" Type="http://schemas.openxmlformats.org/officeDocument/2006/relationships/image" Target="../media/image23.png"/><Relationship Id="rId10" Type="http://schemas.openxmlformats.org/officeDocument/2006/relationships/image" Target="../media/image12.png"/><Relationship Id="rId19" Type="http://schemas.openxmlformats.org/officeDocument/2006/relationships/image" Target="../media/image21.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 Id="rId22" Type="http://schemas.openxmlformats.org/officeDocument/2006/relationships/image" Target="../media/image228.png"/><Relationship Id="rId27" Type="http://schemas.openxmlformats.org/officeDocument/2006/relationships/image" Target="../media/image27.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8.png"/><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8" Type="http://schemas.openxmlformats.org/officeDocument/2006/relationships/image" Target="../media/image1410.png"/><Relationship Id="rId13" Type="http://schemas.openxmlformats.org/officeDocument/2006/relationships/image" Target="../media/image1910.png"/><Relationship Id="rId3" Type="http://schemas.openxmlformats.org/officeDocument/2006/relationships/image" Target="../media/image911.png"/><Relationship Id="rId7" Type="http://schemas.openxmlformats.org/officeDocument/2006/relationships/image" Target="../media/image1310.png"/><Relationship Id="rId12" Type="http://schemas.openxmlformats.org/officeDocument/2006/relationships/image" Target="../media/image1810.png"/><Relationship Id="rId2" Type="http://schemas.openxmlformats.org/officeDocument/2006/relationships/image" Target="../media/image811.png"/><Relationship Id="rId16" Type="http://schemas.openxmlformats.org/officeDocument/2006/relationships/image" Target="../media/image2210.png"/><Relationship Id="rId1" Type="http://schemas.openxmlformats.org/officeDocument/2006/relationships/slideLayout" Target="../slideLayouts/slideLayout25.xml"/><Relationship Id="rId6" Type="http://schemas.openxmlformats.org/officeDocument/2006/relationships/image" Target="../media/image1210.png"/><Relationship Id="rId11" Type="http://schemas.openxmlformats.org/officeDocument/2006/relationships/image" Target="../media/image1710.png"/><Relationship Id="rId5" Type="http://schemas.openxmlformats.org/officeDocument/2006/relationships/image" Target="../media/image1110.png"/><Relationship Id="rId15" Type="http://schemas.openxmlformats.org/officeDocument/2006/relationships/image" Target="../media/image2110.png"/><Relationship Id="rId10" Type="http://schemas.openxmlformats.org/officeDocument/2006/relationships/image" Target="../media/image1610.png"/><Relationship Id="rId4" Type="http://schemas.openxmlformats.org/officeDocument/2006/relationships/image" Target="../media/image1010.png"/><Relationship Id="rId9" Type="http://schemas.openxmlformats.org/officeDocument/2006/relationships/image" Target="../media/image1512.png"/><Relationship Id="rId14" Type="http://schemas.openxmlformats.org/officeDocument/2006/relationships/image" Target="../media/image2010.png"/></Relationships>
</file>

<file path=ppt/slides/_rels/slide6.xml.rels><?xml version="1.0" encoding="UTF-8" standalone="yes"?>
<Relationships xmlns="http://schemas.openxmlformats.org/package/2006/relationships"><Relationship Id="rId3" Type="http://schemas.openxmlformats.org/officeDocument/2006/relationships/image" Target="../media/image612.pn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7.xml.rels><?xml version="1.0" encoding="UTF-8" standalone="yes"?>
<Relationships xmlns="http://schemas.openxmlformats.org/package/2006/relationships"><Relationship Id="rId3" Type="http://schemas.openxmlformats.org/officeDocument/2006/relationships/image" Target="../media/image710.png"/><Relationship Id="rId2" Type="http://schemas.openxmlformats.org/officeDocument/2006/relationships/image" Target="../media/image30.png"/><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3" Type="http://schemas.openxmlformats.org/officeDocument/2006/relationships/image" Target="../media/image914.png"/><Relationship Id="rId2" Type="http://schemas.openxmlformats.org/officeDocument/2006/relationships/image" Target="../media/image31.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1311.pn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1211.png"/><Relationship Id="rId5" Type="http://schemas.openxmlformats.org/officeDocument/2006/relationships/image" Target="../media/image1111.png"/><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8" Type="http://schemas.openxmlformats.org/officeDocument/2006/relationships/image" Target="../media/image310.png"/><Relationship Id="rId3" Type="http://schemas.openxmlformats.org/officeDocument/2006/relationships/image" Target="../media/image34.png"/><Relationship Id="rId7" Type="http://schemas.openxmlformats.org/officeDocument/2006/relationships/image" Target="../media/image300.png"/><Relationship Id="rId2" Type="http://schemas.openxmlformats.org/officeDocument/2006/relationships/notesSlide" Target="../notesSlides/notesSlide4.xml"/><Relationship Id="rId1" Type="http://schemas.openxmlformats.org/officeDocument/2006/relationships/slideLayout" Target="../slideLayouts/slideLayout23.xml"/><Relationship Id="rId6" Type="http://schemas.openxmlformats.org/officeDocument/2006/relationships/image" Target="../media/image292.png"/><Relationship Id="rId5" Type="http://schemas.openxmlformats.org/officeDocument/2006/relationships/image" Target="../media/image1611.png"/><Relationship Id="rId15" Type="http://schemas.openxmlformats.org/officeDocument/2006/relationships/image" Target="../media/image690.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8" Type="http://schemas.openxmlformats.org/officeDocument/2006/relationships/image" Target="../media/image1111.png"/><Relationship Id="rId3" Type="http://schemas.openxmlformats.org/officeDocument/2006/relationships/image" Target="../media/image1711.png"/><Relationship Id="rId7" Type="http://schemas.openxmlformats.org/officeDocument/2006/relationships/image" Target="../media/image150.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36.png"/><Relationship Id="rId5" Type="http://schemas.openxmlformats.org/officeDocument/2006/relationships/image" Target="../media/image33.png"/><Relationship Id="rId10" Type="http://schemas.openxmlformats.org/officeDocument/2006/relationships/image" Target="../media/image1311.png"/><Relationship Id="rId4" Type="http://schemas.openxmlformats.org/officeDocument/2006/relationships/image" Target="../media/image35.png"/><Relationship Id="rId9" Type="http://schemas.openxmlformats.org/officeDocument/2006/relationships/image" Target="../media/image1211.png"/></Relationships>
</file>

<file path=ppt/slides/_rels/slide12.xml.rels><?xml version="1.0" encoding="UTF-8" standalone="yes"?>
<Relationships xmlns="http://schemas.openxmlformats.org/package/2006/relationships"><Relationship Id="rId2" Type="http://schemas.openxmlformats.org/officeDocument/2006/relationships/image" Target="../media/image350.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8" Type="http://schemas.openxmlformats.org/officeDocument/2006/relationships/image" Target="../media/image360.png"/><Relationship Id="rId7" Type="http://schemas.openxmlformats.org/officeDocument/2006/relationships/image" Target="../media/image46.png"/><Relationship Id="rId1" Type="http://schemas.openxmlformats.org/officeDocument/2006/relationships/slideLayout" Target="../slideLayouts/slideLayout30.xml"/><Relationship Id="rId6" Type="http://schemas.openxmlformats.org/officeDocument/2006/relationships/image" Target="../media/image45.png"/><Relationship Id="rId11" Type="http://schemas.openxmlformats.org/officeDocument/2006/relationships/image" Target="../media/image39.png"/><Relationship Id="rId5" Type="http://schemas.openxmlformats.org/officeDocument/2006/relationships/image" Target="../media/image910.png"/><Relationship Id="rId10" Type="http://schemas.openxmlformats.org/officeDocument/2006/relationships/image" Target="../media/image38.png"/><Relationship Id="rId4" Type="http://schemas.openxmlformats.org/officeDocument/2006/relationships/image" Target="../media/image810.png"/><Relationship Id="rId9" Type="http://schemas.openxmlformats.org/officeDocument/2006/relationships/image" Target="../media/image37.png"/></Relationships>
</file>

<file path=ppt/slides/_rels/slide14.xml.rels><?xml version="1.0" encoding="UTF-8" standalone="yes"?>
<Relationships xmlns="http://schemas.openxmlformats.org/package/2006/relationships"><Relationship Id="rId8" Type="http://schemas.openxmlformats.org/officeDocument/2006/relationships/image" Target="../media/image270.png"/><Relationship Id="rId3" Type="http://schemas.openxmlformats.org/officeDocument/2006/relationships/image" Target="../media/image235.png"/><Relationship Id="rId7" Type="http://schemas.openxmlformats.org/officeDocument/2006/relationships/image" Target="../media/image260.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250.png"/><Relationship Id="rId5" Type="http://schemas.openxmlformats.org/officeDocument/2006/relationships/image" Target="../media/image33.png"/><Relationship Id="rId4" Type="http://schemas.openxmlformats.org/officeDocument/2006/relationships/image" Target="../media/image248.png"/></Relationships>
</file>

<file path=ppt/slides/_rels/slide15.xml.rels><?xml version="1.0" encoding="UTF-8" standalone="yes"?>
<Relationships xmlns="http://schemas.openxmlformats.org/package/2006/relationships"><Relationship Id="rId8" Type="http://schemas.openxmlformats.org/officeDocument/2006/relationships/image" Target="../media/image250.png"/><Relationship Id="rId3" Type="http://schemas.openxmlformats.org/officeDocument/2006/relationships/image" Target="../media/image40.png"/><Relationship Id="rId7"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328.png"/><Relationship Id="rId5" Type="http://schemas.openxmlformats.org/officeDocument/2006/relationships/image" Target="../media/image41.png"/><Relationship Id="rId10" Type="http://schemas.openxmlformats.org/officeDocument/2006/relationships/image" Target="../media/image270.png"/><Relationship Id="rId4" Type="http://schemas.openxmlformats.org/officeDocument/2006/relationships/image" Target="../media/image33.png"/><Relationship Id="rId9" Type="http://schemas.openxmlformats.org/officeDocument/2006/relationships/image" Target="../media/image261.png"/></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390.png"/><Relationship Id="rId7" Type="http://schemas.openxmlformats.org/officeDocument/2006/relationships/image" Target="../media/image46.png"/><Relationship Id="rId12" Type="http://schemas.openxmlformats.org/officeDocument/2006/relationships/image" Target="../media/image380.png"/><Relationship Id="rId2" Type="http://schemas.openxmlformats.org/officeDocument/2006/relationships/image" Target="../media/image331.png"/><Relationship Id="rId1" Type="http://schemas.openxmlformats.org/officeDocument/2006/relationships/slideLayout" Target="../slideLayouts/slideLayout23.xml"/><Relationship Id="rId6" Type="http://schemas.openxmlformats.org/officeDocument/2006/relationships/image" Target="../media/image45.png"/><Relationship Id="rId11" Type="http://schemas.openxmlformats.org/officeDocument/2006/relationships/image" Target="../media/image370.png"/><Relationship Id="rId5" Type="http://schemas.openxmlformats.org/officeDocument/2006/relationships/image" Target="../media/image910.png"/><Relationship Id="rId10" Type="http://schemas.openxmlformats.org/officeDocument/2006/relationships/image" Target="../media/image47.png"/><Relationship Id="rId4" Type="http://schemas.openxmlformats.org/officeDocument/2006/relationships/image" Target="../media/image810.pn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8" Type="http://schemas.openxmlformats.org/officeDocument/2006/relationships/image" Target="../media/image43.png"/><Relationship Id="rId7" Type="http://schemas.openxmlformats.org/officeDocument/2006/relationships/image" Target="../media/image46.png"/><Relationship Id="rId2" Type="http://schemas.openxmlformats.org/officeDocument/2006/relationships/image" Target="../media/image410.png"/><Relationship Id="rId1" Type="http://schemas.openxmlformats.org/officeDocument/2006/relationships/slideLayout" Target="../slideLayouts/slideLayout23.xml"/><Relationship Id="rId6" Type="http://schemas.openxmlformats.org/officeDocument/2006/relationships/image" Target="../media/image45.png"/><Relationship Id="rId11" Type="http://schemas.openxmlformats.org/officeDocument/2006/relationships/image" Target="../media/image370.png"/><Relationship Id="rId5" Type="http://schemas.openxmlformats.org/officeDocument/2006/relationships/image" Target="../media/image910.png"/><Relationship Id="rId10" Type="http://schemas.openxmlformats.org/officeDocument/2006/relationships/image" Target="../media/image47.png"/><Relationship Id="rId4" Type="http://schemas.openxmlformats.org/officeDocument/2006/relationships/image" Target="../media/image810.png"/><Relationship Id="rId9" Type="http://schemas.openxmlformats.org/officeDocument/2006/relationships/image" Target="../media/image44.png"/></Relationships>
</file>

<file path=ppt/slides/_rels/slide18.xml.rels><?xml version="1.0" encoding="UTF-8" standalone="yes"?>
<Relationships xmlns="http://schemas.openxmlformats.org/package/2006/relationships"><Relationship Id="rId3" Type="http://schemas.openxmlformats.org/officeDocument/2006/relationships/image" Target="../media/image420.png"/><Relationship Id="rId2" Type="http://schemas.openxmlformats.org/officeDocument/2006/relationships/image" Target="../media/image48.png"/><Relationship Id="rId1" Type="http://schemas.openxmlformats.org/officeDocument/2006/relationships/slideLayout" Target="../slideLayouts/slideLayout23.xml"/><Relationship Id="rId6" Type="http://schemas.openxmlformats.org/officeDocument/2006/relationships/image" Target="../media/image470.png"/><Relationship Id="rId11" Type="http://schemas.openxmlformats.org/officeDocument/2006/relationships/image" Target="../media/image370.png"/><Relationship Id="rId5" Type="http://schemas.openxmlformats.org/officeDocument/2006/relationships/image" Target="../media/image440.png"/><Relationship Id="rId4" Type="http://schemas.openxmlformats.org/officeDocument/2006/relationships/image" Target="../media/image430.png"/></Relationships>
</file>

<file path=ppt/slides/_rels/slide19.xml.rels><?xml version="1.0" encoding="UTF-8" standalone="yes"?>
<Relationships xmlns="http://schemas.openxmlformats.org/package/2006/relationships"><Relationship Id="rId3" Type="http://schemas.openxmlformats.org/officeDocument/2006/relationships/image" Target="../media/image480.png"/><Relationship Id="rId7" Type="http://schemas.openxmlformats.org/officeDocument/2006/relationships/image" Target="../media/image470.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440.png"/><Relationship Id="rId11" Type="http://schemas.openxmlformats.org/officeDocument/2006/relationships/image" Target="../media/image370.png"/><Relationship Id="rId5" Type="http://schemas.openxmlformats.org/officeDocument/2006/relationships/image" Target="../media/image430.png"/><Relationship Id="rId4" Type="http://schemas.openxmlformats.org/officeDocument/2006/relationships/image" Target="../media/image420.png"/></Relationships>
</file>

<file path=ppt/slides/_rels/slide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7" Type="http://schemas.openxmlformats.org/officeDocument/2006/relationships/image" Target="../media/image470.png"/><Relationship Id="rId12"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440.png"/><Relationship Id="rId11" Type="http://schemas.openxmlformats.org/officeDocument/2006/relationships/image" Target="../media/image370.png"/><Relationship Id="rId5" Type="http://schemas.openxmlformats.org/officeDocument/2006/relationships/image" Target="../media/image430.png"/><Relationship Id="rId4" Type="http://schemas.openxmlformats.org/officeDocument/2006/relationships/image" Target="../media/image420.pn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470.png"/><Relationship Id="rId2" Type="http://schemas.openxmlformats.org/officeDocument/2006/relationships/notesSlide" Target="../notesSlides/notesSlide11.xml"/><Relationship Id="rId1" Type="http://schemas.openxmlformats.org/officeDocument/2006/relationships/slideLayout" Target="../slideLayouts/slideLayout23.xml"/><Relationship Id="rId6" Type="http://schemas.openxmlformats.org/officeDocument/2006/relationships/image" Target="../media/image440.png"/><Relationship Id="rId11" Type="http://schemas.openxmlformats.org/officeDocument/2006/relationships/image" Target="../media/image370.png"/><Relationship Id="rId5" Type="http://schemas.openxmlformats.org/officeDocument/2006/relationships/image" Target="../media/image430.png"/><Relationship Id="rId4" Type="http://schemas.openxmlformats.org/officeDocument/2006/relationships/image" Target="../media/image420.png"/></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55.png"/><Relationship Id="rId7" Type="http://schemas.openxmlformats.org/officeDocument/2006/relationships/image" Target="../media/image470.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440.png"/><Relationship Id="rId11" Type="http://schemas.openxmlformats.org/officeDocument/2006/relationships/image" Target="../media/image370.png"/><Relationship Id="rId5" Type="http://schemas.openxmlformats.org/officeDocument/2006/relationships/image" Target="../media/image430.png"/><Relationship Id="rId4" Type="http://schemas.openxmlformats.org/officeDocument/2006/relationships/image" Target="../media/image420.png"/></Relationships>
</file>

<file path=ppt/slides/_rels/slide26.xml.rels><?xml version="1.0" encoding="UTF-8" standalone="yes"?>
<Relationships xmlns="http://schemas.openxmlformats.org/package/2006/relationships"><Relationship Id="rId3" Type="http://schemas.openxmlformats.org/officeDocument/2006/relationships/image" Target="../media/image56.png"/><Relationship Id="rId7" Type="http://schemas.openxmlformats.org/officeDocument/2006/relationships/image" Target="../media/image470.png"/><Relationship Id="rId2" Type="http://schemas.openxmlformats.org/officeDocument/2006/relationships/notesSlide" Target="../notesSlides/notesSlide13.xml"/><Relationship Id="rId1" Type="http://schemas.openxmlformats.org/officeDocument/2006/relationships/slideLayout" Target="../slideLayouts/slideLayout23.xml"/><Relationship Id="rId6" Type="http://schemas.openxmlformats.org/officeDocument/2006/relationships/image" Target="../media/image440.png"/><Relationship Id="rId11" Type="http://schemas.openxmlformats.org/officeDocument/2006/relationships/image" Target="../media/image370.png"/><Relationship Id="rId5" Type="http://schemas.openxmlformats.org/officeDocument/2006/relationships/image" Target="../media/image430.png"/><Relationship Id="rId4" Type="http://schemas.openxmlformats.org/officeDocument/2006/relationships/image" Target="../media/image420.png"/></Relationships>
</file>

<file path=ppt/slides/_rels/slide27.xml.rels><?xml version="1.0" encoding="UTF-8" standalone="yes"?>
<Relationships xmlns="http://schemas.openxmlformats.org/package/2006/relationships"><Relationship Id="rId2" Type="http://schemas.openxmlformats.org/officeDocument/2006/relationships/image" Target="../media/image610.png"/><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57.png"/><Relationship Id="rId7" Type="http://schemas.openxmlformats.org/officeDocument/2006/relationships/image" Target="../media/image59.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58.png"/><Relationship Id="rId11" Type="http://schemas.openxmlformats.org/officeDocument/2006/relationships/image" Target="../media/image370.png"/><Relationship Id="rId5" Type="http://schemas.openxmlformats.org/officeDocument/2006/relationships/image" Target="../media/image430.png"/><Relationship Id="rId10" Type="http://schemas.openxmlformats.org/officeDocument/2006/relationships/image" Target="../media/image61.png"/><Relationship Id="rId4" Type="http://schemas.openxmlformats.org/officeDocument/2006/relationships/image" Target="../media/image420.png"/><Relationship Id="rId9"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62.png"/><Relationship Id="rId7" Type="http://schemas.openxmlformats.org/officeDocument/2006/relationships/image" Target="../media/image59.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440.png"/><Relationship Id="rId11" Type="http://schemas.openxmlformats.org/officeDocument/2006/relationships/image" Target="../media/image67.png"/><Relationship Id="rId5" Type="http://schemas.openxmlformats.org/officeDocument/2006/relationships/image" Target="../media/image430.png"/><Relationship Id="rId10" Type="http://schemas.openxmlformats.org/officeDocument/2006/relationships/image" Target="../media/image66.png"/><Relationship Id="rId4" Type="http://schemas.openxmlformats.org/officeDocument/2006/relationships/image" Target="../media/image63.png"/><Relationship Id="rId9" Type="http://schemas.openxmlformats.org/officeDocument/2006/relationships/image" Target="../media/image65.png"/></Relationships>
</file>

<file path=ppt/slides/_rels/slide3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3.xml"/><Relationship Id="rId5" Type="http://schemas.openxmlformats.org/officeDocument/2006/relationships/image" Target="../media/image72.png"/><Relationship Id="rId4" Type="http://schemas.openxmlformats.org/officeDocument/2006/relationships/image" Target="../media/image71.png"/></Relationships>
</file>

<file path=ppt/slides/_rels/slide3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0.png"/><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3.xml"/><Relationship Id="rId4" Type="http://schemas.openxmlformats.org/officeDocument/2006/relationships/image" Target="../media/image77.png"/></Relationships>
</file>

<file path=ppt/slides/_rels/slide35.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291.png"/><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322.png"/><Relationship Id="rId1" Type="http://schemas.openxmlformats.org/officeDocument/2006/relationships/slideLayout" Target="../slideLayouts/slideLayout23.xml"/><Relationship Id="rId6" Type="http://schemas.openxmlformats.org/officeDocument/2006/relationships/image" Target="../media/image82.png"/><Relationship Id="rId5" Type="http://schemas.openxmlformats.org/officeDocument/2006/relationships/image" Target="../media/image81.png"/><Relationship Id="rId4" Type="http://schemas.openxmlformats.org/officeDocument/2006/relationships/image" Target="../media/image80.png"/></Relationships>
</file>

<file path=ppt/slides/_rels/slide37.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image" Target="../media/image84.png"/><Relationship Id="rId1" Type="http://schemas.openxmlformats.org/officeDocument/2006/relationships/slideLayout" Target="../slideLayouts/slideLayout23.xml"/><Relationship Id="rId4" Type="http://schemas.openxmlformats.org/officeDocument/2006/relationships/image" Target="../media/image86.png"/></Relationships>
</file>

<file path=ppt/slides/_rels/slide39.xml.rels><?xml version="1.0" encoding="UTF-8" standalone="yes"?>
<Relationships xmlns="http://schemas.openxmlformats.org/package/2006/relationships"><Relationship Id="rId3" Type="http://schemas.openxmlformats.org/officeDocument/2006/relationships/image" Target="../media/image412.png"/><Relationship Id="rId2" Type="http://schemas.openxmlformats.org/officeDocument/2006/relationships/notesSlide" Target="../notesSlides/notesSlide17.xml"/><Relationship Id="rId1" Type="http://schemas.openxmlformats.org/officeDocument/2006/relationships/slideLayout" Target="../slideLayouts/slideLayout23.xml"/><Relationship Id="rId4" Type="http://schemas.openxmlformats.org/officeDocument/2006/relationships/image" Target="../media/image87.png"/></Relationships>
</file>

<file path=ppt/slides/_rels/slide40.xml.rels><?xml version="1.0" encoding="UTF-8" standalone="yes"?>
<Relationships xmlns="http://schemas.openxmlformats.org/package/2006/relationships"><Relationship Id="rId8" Type="http://schemas.openxmlformats.org/officeDocument/2006/relationships/image" Target="../media/image490.png"/><Relationship Id="rId13" Type="http://schemas.openxmlformats.org/officeDocument/2006/relationships/image" Target="../media/image89.png"/><Relationship Id="rId3" Type="http://schemas.openxmlformats.org/officeDocument/2006/relationships/image" Target="../media/image441.png"/><Relationship Id="rId7" Type="http://schemas.openxmlformats.org/officeDocument/2006/relationships/image" Target="../media/image481.png"/><Relationship Id="rId12" Type="http://schemas.openxmlformats.org/officeDocument/2006/relationships/image" Target="../media/image530.png"/><Relationship Id="rId2" Type="http://schemas.openxmlformats.org/officeDocument/2006/relationships/image" Target="../media/image88.png"/><Relationship Id="rId16" Type="http://schemas.openxmlformats.org/officeDocument/2006/relationships/image" Target="../media/image92.png"/><Relationship Id="rId1" Type="http://schemas.openxmlformats.org/officeDocument/2006/relationships/slideLayout" Target="../slideLayouts/slideLayout23.xml"/><Relationship Id="rId6" Type="http://schemas.openxmlformats.org/officeDocument/2006/relationships/image" Target="../media/image471.png"/><Relationship Id="rId11" Type="http://schemas.openxmlformats.org/officeDocument/2006/relationships/image" Target="../media/image520.png"/><Relationship Id="rId5" Type="http://schemas.openxmlformats.org/officeDocument/2006/relationships/image" Target="../media/image461.png"/><Relationship Id="rId15" Type="http://schemas.openxmlformats.org/officeDocument/2006/relationships/image" Target="../media/image91.png"/><Relationship Id="rId10" Type="http://schemas.openxmlformats.org/officeDocument/2006/relationships/image" Target="../media/image510.png"/><Relationship Id="rId4" Type="http://schemas.openxmlformats.org/officeDocument/2006/relationships/image" Target="../media/image450.png"/><Relationship Id="rId9" Type="http://schemas.openxmlformats.org/officeDocument/2006/relationships/image" Target="../media/image500.png"/><Relationship Id="rId14" Type="http://schemas.openxmlformats.org/officeDocument/2006/relationships/image" Target="../media/image90.png"/></Relationships>
</file>

<file path=ppt/slides/_rels/slide41.xml.rels><?xml version="1.0" encoding="UTF-8" standalone="yes"?>
<Relationships xmlns="http://schemas.openxmlformats.org/package/2006/relationships"><Relationship Id="rId8" Type="http://schemas.openxmlformats.org/officeDocument/2006/relationships/image" Target="../media/image94.png"/><Relationship Id="rId13" Type="http://schemas.openxmlformats.org/officeDocument/2006/relationships/image" Target="../media/image670.png"/><Relationship Id="rId18" Type="http://schemas.openxmlformats.org/officeDocument/2006/relationships/image" Target="../media/image98.png"/><Relationship Id="rId3" Type="http://schemas.openxmlformats.org/officeDocument/2006/relationships/image" Target="../media/image590.png"/><Relationship Id="rId7" Type="http://schemas.openxmlformats.org/officeDocument/2006/relationships/image" Target="../media/image630.png"/><Relationship Id="rId12" Type="http://schemas.openxmlformats.org/officeDocument/2006/relationships/image" Target="../media/image650.png"/><Relationship Id="rId17" Type="http://schemas.openxmlformats.org/officeDocument/2006/relationships/image" Target="../media/image96.png"/><Relationship Id="rId2" Type="http://schemas.openxmlformats.org/officeDocument/2006/relationships/image" Target="../media/image93.png"/><Relationship Id="rId16" Type="http://schemas.openxmlformats.org/officeDocument/2006/relationships/image" Target="../media/image95.png"/><Relationship Id="rId1" Type="http://schemas.openxmlformats.org/officeDocument/2006/relationships/slideLayout" Target="../slideLayouts/slideLayout23.xml"/><Relationship Id="rId6" Type="http://schemas.openxmlformats.org/officeDocument/2006/relationships/image" Target="../media/image620.png"/><Relationship Id="rId5" Type="http://schemas.openxmlformats.org/officeDocument/2006/relationships/image" Target="../media/image611.png"/><Relationship Id="rId15" Type="http://schemas.openxmlformats.org/officeDocument/2006/relationships/image" Target="../media/image97.png"/><Relationship Id="rId19" Type="http://schemas.openxmlformats.org/officeDocument/2006/relationships/image" Target="../media/image99.png"/><Relationship Id="rId4" Type="http://schemas.openxmlformats.org/officeDocument/2006/relationships/image" Target="../media/image600.png"/><Relationship Id="rId14" Type="http://schemas.openxmlformats.org/officeDocument/2006/relationships/image" Target="../media/image680.png"/></Relationships>
</file>

<file path=ppt/slides/_rels/slide42.xml.rels><?xml version="1.0" encoding="UTF-8" standalone="yes"?>
<Relationships xmlns="http://schemas.openxmlformats.org/package/2006/relationships"><Relationship Id="rId13" Type="http://schemas.openxmlformats.org/officeDocument/2006/relationships/image" Target="../media/image770.png"/><Relationship Id="rId18" Type="http://schemas.openxmlformats.org/officeDocument/2006/relationships/image" Target="../media/image95.png"/><Relationship Id="rId3" Type="http://schemas.openxmlformats.org/officeDocument/2006/relationships/image" Target="../media/image590.png"/><Relationship Id="rId21" Type="http://schemas.openxmlformats.org/officeDocument/2006/relationships/image" Target="../media/image99.png"/><Relationship Id="rId7" Type="http://schemas.openxmlformats.org/officeDocument/2006/relationships/image" Target="../media/image630.png"/><Relationship Id="rId17" Type="http://schemas.openxmlformats.org/officeDocument/2006/relationships/image" Target="../media/image94.png"/><Relationship Id="rId2" Type="http://schemas.openxmlformats.org/officeDocument/2006/relationships/image" Target="../media/image100.png"/><Relationship Id="rId16" Type="http://schemas.openxmlformats.org/officeDocument/2006/relationships/image" Target="../media/image101.png"/><Relationship Id="rId20" Type="http://schemas.openxmlformats.org/officeDocument/2006/relationships/image" Target="../media/image98.png"/><Relationship Id="rId1" Type="http://schemas.openxmlformats.org/officeDocument/2006/relationships/slideLayout" Target="../slideLayouts/slideLayout23.xml"/><Relationship Id="rId6" Type="http://schemas.openxmlformats.org/officeDocument/2006/relationships/image" Target="../media/image620.png"/><Relationship Id="rId15" Type="http://schemas.openxmlformats.org/officeDocument/2006/relationships/image" Target="../media/image790.png"/><Relationship Id="rId5" Type="http://schemas.openxmlformats.org/officeDocument/2006/relationships/image" Target="../media/image611.png"/><Relationship Id="rId19" Type="http://schemas.openxmlformats.org/officeDocument/2006/relationships/image" Target="../media/image102.png"/><Relationship Id="rId14" Type="http://schemas.openxmlformats.org/officeDocument/2006/relationships/image" Target="../media/image780.png"/><Relationship Id="rId4" Type="http://schemas.openxmlformats.org/officeDocument/2006/relationships/image" Target="../media/image600.png"/></Relationships>
</file>

<file path=ppt/slides/_rels/slide43.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590.png"/><Relationship Id="rId7" Type="http://schemas.openxmlformats.org/officeDocument/2006/relationships/image" Target="../media/image630.png"/><Relationship Id="rId12" Type="http://schemas.openxmlformats.org/officeDocument/2006/relationships/image" Target="../media/image99.png"/><Relationship Id="rId2" Type="http://schemas.openxmlformats.org/officeDocument/2006/relationships/image" Target="../media/image103.png"/><Relationship Id="rId1" Type="http://schemas.openxmlformats.org/officeDocument/2006/relationships/slideLayout" Target="../slideLayouts/slideLayout23.xml"/><Relationship Id="rId6" Type="http://schemas.openxmlformats.org/officeDocument/2006/relationships/image" Target="../media/image620.png"/><Relationship Id="rId11" Type="http://schemas.openxmlformats.org/officeDocument/2006/relationships/image" Target="../media/image98.png"/><Relationship Id="rId5" Type="http://schemas.openxmlformats.org/officeDocument/2006/relationships/image" Target="../media/image611.png"/><Relationship Id="rId10" Type="http://schemas.openxmlformats.org/officeDocument/2006/relationships/image" Target="../media/image102.png"/><Relationship Id="rId4" Type="http://schemas.openxmlformats.org/officeDocument/2006/relationships/image" Target="../media/image600.png"/><Relationship Id="rId9" Type="http://schemas.openxmlformats.org/officeDocument/2006/relationships/image" Target="../media/image104.png"/></Relationships>
</file>

<file path=ppt/slides/_rels/slide44.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3" Type="http://schemas.openxmlformats.org/officeDocument/2006/relationships/image" Target="../media/image830.png"/><Relationship Id="rId2" Type="http://schemas.openxmlformats.org/officeDocument/2006/relationships/image" Target="../media/image117.png"/><Relationship Id="rId1" Type="http://schemas.openxmlformats.org/officeDocument/2006/relationships/slideLayout" Target="../slideLayouts/slideLayout23.xml"/><Relationship Id="rId6" Type="http://schemas.openxmlformats.org/officeDocument/2006/relationships/image" Target="../media/image850.png"/><Relationship Id="rId5" Type="http://schemas.openxmlformats.org/officeDocument/2006/relationships/image" Target="../media/image840.png"/><Relationship Id="rId4" Type="http://schemas.openxmlformats.org/officeDocument/2006/relationships/image" Target="../media/image290.png"/></Relationships>
</file>

<file path=ppt/slides/_rels/slide4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17" Type="http://schemas.openxmlformats.org/officeDocument/2006/relationships/image" Target="../media/image19.png"/><Relationship Id="rId2" Type="http://schemas.openxmlformats.org/officeDocument/2006/relationships/image" Target="../media/image4.png"/><Relationship Id="rId16" Type="http://schemas.openxmlformats.org/officeDocument/2006/relationships/image" Target="../media/image18.png"/><Relationship Id="rId1" Type="http://schemas.openxmlformats.org/officeDocument/2006/relationships/slideLayout" Target="../slideLayouts/slideLayout30.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7.xml.rels><?xml version="1.0" encoding="UTF-8" standalone="yes"?>
<Relationships xmlns="http://schemas.openxmlformats.org/package/2006/relationships"><Relationship Id="rId2" Type="http://schemas.openxmlformats.org/officeDocument/2006/relationships/image" Target="../media/image1040.png"/><Relationship Id="rId1" Type="http://schemas.openxmlformats.org/officeDocument/2006/relationships/slideLayout" Target="../slideLayouts/slideLayout23.xml"/></Relationships>
</file>

<file path=ppt/slides/_rels/slide48.xml.rels><?xml version="1.0" encoding="UTF-8" standalone="yes"?>
<Relationships xmlns="http://schemas.openxmlformats.org/package/2006/relationships"><Relationship Id="rId8" Type="http://schemas.openxmlformats.org/officeDocument/2006/relationships/image" Target="../media/image124.png"/><Relationship Id="rId13" Type="http://schemas.openxmlformats.org/officeDocument/2006/relationships/image" Target="../media/image129.png"/><Relationship Id="rId18" Type="http://schemas.openxmlformats.org/officeDocument/2006/relationships/image" Target="../media/image134.png"/><Relationship Id="rId3" Type="http://schemas.openxmlformats.org/officeDocument/2006/relationships/image" Target="../media/image119.png"/><Relationship Id="rId21" Type="http://schemas.openxmlformats.org/officeDocument/2006/relationships/image" Target="../media/image137.png"/><Relationship Id="rId7" Type="http://schemas.openxmlformats.org/officeDocument/2006/relationships/image" Target="../media/image123.png"/><Relationship Id="rId12" Type="http://schemas.openxmlformats.org/officeDocument/2006/relationships/image" Target="../media/image128.png"/><Relationship Id="rId17" Type="http://schemas.openxmlformats.org/officeDocument/2006/relationships/image" Target="../media/image133.png"/><Relationship Id="rId2" Type="http://schemas.openxmlformats.org/officeDocument/2006/relationships/image" Target="../media/image118.png"/><Relationship Id="rId16" Type="http://schemas.openxmlformats.org/officeDocument/2006/relationships/image" Target="../media/image132.png"/><Relationship Id="rId20" Type="http://schemas.openxmlformats.org/officeDocument/2006/relationships/image" Target="../media/image136.png"/><Relationship Id="rId1" Type="http://schemas.openxmlformats.org/officeDocument/2006/relationships/slideLayout" Target="../slideLayouts/slideLayout23.xml"/><Relationship Id="rId6" Type="http://schemas.openxmlformats.org/officeDocument/2006/relationships/image" Target="../media/image122.png"/><Relationship Id="rId11" Type="http://schemas.openxmlformats.org/officeDocument/2006/relationships/image" Target="../media/image127.png"/><Relationship Id="rId5" Type="http://schemas.openxmlformats.org/officeDocument/2006/relationships/image" Target="../media/image121.png"/><Relationship Id="rId15" Type="http://schemas.openxmlformats.org/officeDocument/2006/relationships/image" Target="../media/image131.png"/><Relationship Id="rId23" Type="http://schemas.openxmlformats.org/officeDocument/2006/relationships/image" Target="../media/image139.png"/><Relationship Id="rId10" Type="http://schemas.openxmlformats.org/officeDocument/2006/relationships/image" Target="../media/image126.png"/><Relationship Id="rId19" Type="http://schemas.openxmlformats.org/officeDocument/2006/relationships/image" Target="../media/image135.png"/><Relationship Id="rId4" Type="http://schemas.openxmlformats.org/officeDocument/2006/relationships/image" Target="../media/image120.png"/><Relationship Id="rId9" Type="http://schemas.openxmlformats.org/officeDocument/2006/relationships/image" Target="../media/image125.png"/><Relationship Id="rId14" Type="http://schemas.openxmlformats.org/officeDocument/2006/relationships/image" Target="../media/image130.png"/><Relationship Id="rId22" Type="http://schemas.openxmlformats.org/officeDocument/2006/relationships/image" Target="../media/image138.png"/></Relationships>
</file>

<file path=ppt/slides/_rels/slide49.xml.rels><?xml version="1.0" encoding="UTF-8" standalone="yes"?>
<Relationships xmlns="http://schemas.openxmlformats.org/package/2006/relationships"><Relationship Id="rId8" Type="http://schemas.openxmlformats.org/officeDocument/2006/relationships/image" Target="../media/image141.png"/><Relationship Id="rId13" Type="http://schemas.openxmlformats.org/officeDocument/2006/relationships/image" Target="../media/image152.png"/><Relationship Id="rId3" Type="http://schemas.openxmlformats.org/officeDocument/2006/relationships/image" Target="../media/image140.png"/><Relationship Id="rId7" Type="http://schemas.openxmlformats.org/officeDocument/2006/relationships/image" Target="../media/image145.png"/><Relationship Id="rId12" Type="http://schemas.openxmlformats.org/officeDocument/2006/relationships/image" Target="../media/image151.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144.png"/><Relationship Id="rId11" Type="http://schemas.openxmlformats.org/officeDocument/2006/relationships/image" Target="../media/image148.png"/><Relationship Id="rId5" Type="http://schemas.openxmlformats.org/officeDocument/2006/relationships/image" Target="../media/image143.png"/><Relationship Id="rId15" Type="http://schemas.openxmlformats.org/officeDocument/2006/relationships/image" Target="../media/image154.png"/><Relationship Id="rId10" Type="http://schemas.openxmlformats.org/officeDocument/2006/relationships/image" Target="../media/image146.png"/><Relationship Id="rId4" Type="http://schemas.openxmlformats.org/officeDocument/2006/relationships/image" Target="../media/image142.png"/><Relationship Id="rId9" Type="http://schemas.openxmlformats.org/officeDocument/2006/relationships/image" Target="../media/image147.png"/><Relationship Id="rId14" Type="http://schemas.openxmlformats.org/officeDocument/2006/relationships/image" Target="../media/image153.png"/></Relationships>
</file>

<file path=ppt/slides/_rels/slide50.xml.rels><?xml version="1.0" encoding="UTF-8" standalone="yes"?>
<Relationships xmlns="http://schemas.openxmlformats.org/package/2006/relationships"><Relationship Id="rId8" Type="http://schemas.openxmlformats.org/officeDocument/2006/relationships/image" Target="../media/image155.png"/><Relationship Id="rId13" Type="http://schemas.openxmlformats.org/officeDocument/2006/relationships/image" Target="../media/image181.png"/><Relationship Id="rId3" Type="http://schemas.openxmlformats.org/officeDocument/2006/relationships/image" Target="../media/image149.png"/><Relationship Id="rId7" Type="http://schemas.openxmlformats.org/officeDocument/2006/relationships/image" Target="../media/image170.png"/><Relationship Id="rId12" Type="http://schemas.openxmlformats.org/officeDocument/2006/relationships/image" Target="../media/image175.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169.png"/><Relationship Id="rId11" Type="http://schemas.openxmlformats.org/officeDocument/2006/relationships/image" Target="../media/image158.png"/><Relationship Id="rId5" Type="http://schemas.openxmlformats.org/officeDocument/2006/relationships/image" Target="../media/image168.png"/><Relationship Id="rId15" Type="http://schemas.openxmlformats.org/officeDocument/2006/relationships/image" Target="../media/image178.png"/><Relationship Id="rId10" Type="http://schemas.openxmlformats.org/officeDocument/2006/relationships/image" Target="../media/image156.png"/><Relationship Id="rId4" Type="http://schemas.openxmlformats.org/officeDocument/2006/relationships/image" Target="../media/image180.png"/><Relationship Id="rId9" Type="http://schemas.openxmlformats.org/officeDocument/2006/relationships/image" Target="../media/image157.png"/><Relationship Id="rId14" Type="http://schemas.openxmlformats.org/officeDocument/2006/relationships/image" Target="../media/image177.png"/></Relationships>
</file>

<file path=ppt/slides/_rels/slide51.xml.rels><?xml version="1.0" encoding="UTF-8" standalone="yes"?>
<Relationships xmlns="http://schemas.openxmlformats.org/package/2006/relationships"><Relationship Id="rId8" Type="http://schemas.openxmlformats.org/officeDocument/2006/relationships/image" Target="../media/image187.png"/><Relationship Id="rId13" Type="http://schemas.openxmlformats.org/officeDocument/2006/relationships/image" Target="../media/image192.png"/><Relationship Id="rId18" Type="http://schemas.openxmlformats.org/officeDocument/2006/relationships/image" Target="../media/image196.png"/><Relationship Id="rId3" Type="http://schemas.openxmlformats.org/officeDocument/2006/relationships/image" Target="../media/image159.png"/><Relationship Id="rId21" Type="http://schemas.openxmlformats.org/officeDocument/2006/relationships/image" Target="../media/image199.png"/><Relationship Id="rId7" Type="http://schemas.openxmlformats.org/officeDocument/2006/relationships/image" Target="../media/image186.png"/><Relationship Id="rId12" Type="http://schemas.openxmlformats.org/officeDocument/2006/relationships/image" Target="../media/image191.png"/><Relationship Id="rId17" Type="http://schemas.openxmlformats.org/officeDocument/2006/relationships/image" Target="../media/image181.png"/><Relationship Id="rId2" Type="http://schemas.openxmlformats.org/officeDocument/2006/relationships/notesSlide" Target="../notesSlides/notesSlide20.xml"/><Relationship Id="rId16" Type="http://schemas.openxmlformats.org/officeDocument/2006/relationships/image" Target="../media/image1000.png"/><Relationship Id="rId20" Type="http://schemas.openxmlformats.org/officeDocument/2006/relationships/image" Target="../media/image1011.png"/><Relationship Id="rId1" Type="http://schemas.openxmlformats.org/officeDocument/2006/relationships/slideLayout" Target="../slideLayouts/slideLayout23.xml"/><Relationship Id="rId6" Type="http://schemas.openxmlformats.org/officeDocument/2006/relationships/image" Target="../media/image185.png"/><Relationship Id="rId11" Type="http://schemas.openxmlformats.org/officeDocument/2006/relationships/image" Target="../media/image1900.png"/><Relationship Id="rId5" Type="http://schemas.openxmlformats.org/officeDocument/2006/relationships/image" Target="../media/image184.png"/><Relationship Id="rId15" Type="http://schemas.openxmlformats.org/officeDocument/2006/relationships/image" Target="../media/image194.png"/><Relationship Id="rId23" Type="http://schemas.openxmlformats.org/officeDocument/2006/relationships/image" Target="../media/image201.png"/><Relationship Id="rId10" Type="http://schemas.openxmlformats.org/officeDocument/2006/relationships/image" Target="../media/image189.png"/><Relationship Id="rId19" Type="http://schemas.openxmlformats.org/officeDocument/2006/relationships/image" Target="../media/image197.png"/><Relationship Id="rId4" Type="http://schemas.openxmlformats.org/officeDocument/2006/relationships/image" Target="../media/image183.png"/><Relationship Id="rId9" Type="http://schemas.openxmlformats.org/officeDocument/2006/relationships/image" Target="../media/image188.png"/><Relationship Id="rId14" Type="http://schemas.openxmlformats.org/officeDocument/2006/relationships/image" Target="../media/image193.png"/><Relationship Id="rId22" Type="http://schemas.openxmlformats.org/officeDocument/2006/relationships/image" Target="../media/image200.png"/></Relationships>
</file>

<file path=ppt/slides/_rels/slide52.xml.rels><?xml version="1.0" encoding="UTF-8" standalone="yes"?>
<Relationships xmlns="http://schemas.openxmlformats.org/package/2006/relationships"><Relationship Id="rId2" Type="http://schemas.openxmlformats.org/officeDocument/2006/relationships/image" Target="../media/image161.png"/><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82.png"/><Relationship Id="rId3" Type="http://schemas.openxmlformats.org/officeDocument/2006/relationships/image" Target="../media/image164.png"/><Relationship Id="rId7" Type="http://schemas.openxmlformats.org/officeDocument/2006/relationships/image" Target="../media/image171.png"/><Relationship Id="rId12" Type="http://schemas.openxmlformats.org/officeDocument/2006/relationships/image" Target="../media/image179.png"/><Relationship Id="rId17" Type="http://schemas.openxmlformats.org/officeDocument/2006/relationships/image" Target="../media/image203.png"/><Relationship Id="rId2" Type="http://schemas.openxmlformats.org/officeDocument/2006/relationships/image" Target="../media/image163.png"/><Relationship Id="rId16" Type="http://schemas.openxmlformats.org/officeDocument/2006/relationships/image" Target="../media/image202.png"/><Relationship Id="rId1" Type="http://schemas.openxmlformats.org/officeDocument/2006/relationships/slideLayout" Target="../slideLayouts/slideLayout23.xml"/><Relationship Id="rId6" Type="http://schemas.openxmlformats.org/officeDocument/2006/relationships/image" Target="../media/image167.png"/><Relationship Id="rId11" Type="http://schemas.openxmlformats.org/officeDocument/2006/relationships/image" Target="../media/image176.png"/><Relationship Id="rId5" Type="http://schemas.openxmlformats.org/officeDocument/2006/relationships/image" Target="../media/image166.png"/><Relationship Id="rId15" Type="http://schemas.openxmlformats.org/officeDocument/2006/relationships/image" Target="../media/image198.png"/><Relationship Id="rId10" Type="http://schemas.openxmlformats.org/officeDocument/2006/relationships/image" Target="../media/image174.png"/><Relationship Id="rId4" Type="http://schemas.openxmlformats.org/officeDocument/2006/relationships/image" Target="../media/image165.png"/><Relationship Id="rId9" Type="http://schemas.openxmlformats.org/officeDocument/2006/relationships/image" Target="../media/image173.png"/><Relationship Id="rId14" Type="http://schemas.openxmlformats.org/officeDocument/2006/relationships/image" Target="../media/image160.png"/></Relationships>
</file>

<file path=ppt/slides/_rels/slide55.xml.rels><?xml version="1.0" encoding="UTF-8" standalone="yes"?>
<Relationships xmlns="http://schemas.openxmlformats.org/package/2006/relationships"><Relationship Id="rId8" Type="http://schemas.openxmlformats.org/officeDocument/2006/relationships/image" Target="../media/image210.png"/><Relationship Id="rId13" Type="http://schemas.openxmlformats.org/officeDocument/2006/relationships/image" Target="../media/image213.png"/><Relationship Id="rId3" Type="http://schemas.openxmlformats.org/officeDocument/2006/relationships/image" Target="../media/image205.png"/><Relationship Id="rId7" Type="http://schemas.openxmlformats.org/officeDocument/2006/relationships/image" Target="../media/image209.png"/><Relationship Id="rId12" Type="http://schemas.openxmlformats.org/officeDocument/2006/relationships/image" Target="../media/image212.png"/><Relationship Id="rId2" Type="http://schemas.openxmlformats.org/officeDocument/2006/relationships/image" Target="../media/image190.png"/><Relationship Id="rId1" Type="http://schemas.openxmlformats.org/officeDocument/2006/relationships/slideLayout" Target="../slideLayouts/slideLayout23.xml"/><Relationship Id="rId6" Type="http://schemas.openxmlformats.org/officeDocument/2006/relationships/image" Target="../media/image208.png"/><Relationship Id="rId11" Type="http://schemas.openxmlformats.org/officeDocument/2006/relationships/image" Target="../media/image211.png"/><Relationship Id="rId5" Type="http://schemas.openxmlformats.org/officeDocument/2006/relationships/image" Target="../media/image207.png"/><Relationship Id="rId10" Type="http://schemas.openxmlformats.org/officeDocument/2006/relationships/image" Target="../media/image204.png"/><Relationship Id="rId4" Type="http://schemas.openxmlformats.org/officeDocument/2006/relationships/image" Target="../media/image206.png"/><Relationship Id="rId9" Type="http://schemas.openxmlformats.org/officeDocument/2006/relationships/image" Target="../media/image195.png"/><Relationship Id="rId14" Type="http://schemas.openxmlformats.org/officeDocument/2006/relationships/image" Target="../media/image214.png"/></Relationships>
</file>

<file path=ppt/slides/_rels/slide56.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image" Target="../media/image217.png"/><Relationship Id="rId1" Type="http://schemas.openxmlformats.org/officeDocument/2006/relationships/slideLayout" Target="../slideLayouts/slideLayout23.xml"/><Relationship Id="rId6" Type="http://schemas.openxmlformats.org/officeDocument/2006/relationships/image" Target="../media/image221.png"/><Relationship Id="rId5" Type="http://schemas.openxmlformats.org/officeDocument/2006/relationships/image" Target="../media/image220.png"/><Relationship Id="rId4" Type="http://schemas.openxmlformats.org/officeDocument/2006/relationships/image" Target="../media/image219.png"/></Relationships>
</file>

<file path=ppt/slides/_rels/slide57.xml.rels><?xml version="1.0" encoding="UTF-8" standalone="yes"?>
<Relationships xmlns="http://schemas.openxmlformats.org/package/2006/relationships"><Relationship Id="rId2" Type="http://schemas.openxmlformats.org/officeDocument/2006/relationships/image" Target="../media/image222.png"/><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0.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23.xml"/></Relationships>
</file>

<file path=ppt/slides/_rels/slide62.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image" Target="../media/image225.png"/><Relationship Id="rId1" Type="http://schemas.openxmlformats.org/officeDocument/2006/relationships/slideLayout" Target="../slideLayouts/slideLayout23.xml"/></Relationships>
</file>

<file path=ppt/slides/_rels/slide63.xml.rels><?xml version="1.0" encoding="UTF-8" standalone="yes"?>
<Relationships xmlns="http://schemas.openxmlformats.org/package/2006/relationships"><Relationship Id="rId3" Type="http://schemas.openxmlformats.org/officeDocument/2006/relationships/image" Target="../media/image30.tiff"/><Relationship Id="rId2" Type="http://schemas.openxmlformats.org/officeDocument/2006/relationships/notesSlide" Target="../notesSlides/notesSlide21.xml"/><Relationship Id="rId1" Type="http://schemas.openxmlformats.org/officeDocument/2006/relationships/slideLayout" Target="../slideLayouts/slideLayout23.xml"/><Relationship Id="rId4" Type="http://schemas.openxmlformats.org/officeDocument/2006/relationships/hyperlink" Target="https://thodrek.github.io/CS839_fall18/lectures/lecture_14/Lecture_14.pdf"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229.png"/><Relationship Id="rId7" Type="http://schemas.openxmlformats.org/officeDocument/2006/relationships/image" Target="../media/image32.tiff"/><Relationship Id="rId2" Type="http://schemas.openxmlformats.org/officeDocument/2006/relationships/image" Target="../media/image227.png"/><Relationship Id="rId1" Type="http://schemas.openxmlformats.org/officeDocument/2006/relationships/slideLayout" Target="../slideLayouts/slideLayout23.xml"/><Relationship Id="rId6" Type="http://schemas.openxmlformats.org/officeDocument/2006/relationships/image" Target="../media/image31.tiff"/><Relationship Id="rId5" Type="http://schemas.openxmlformats.org/officeDocument/2006/relationships/hyperlink" Target="https://besjournals.onlinelibrary.wiley.com/doi/10.1111/j.2041-210X.2011.00131.x" TargetMode="External"/><Relationship Id="rId4" Type="http://schemas.openxmlformats.org/officeDocument/2006/relationships/hyperlink" Target="http://users.stat.umn.edu/~geyer/mcmc/burn.html" TargetMode="Externa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6.xml.rels><?xml version="1.0" encoding="UTF-8" standalone="yes"?>
<Relationships xmlns="http://schemas.openxmlformats.org/package/2006/relationships"><Relationship Id="rId2" Type="http://schemas.openxmlformats.org/officeDocument/2006/relationships/image" Target="../media/image230.png"/><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2" Type="http://schemas.openxmlformats.org/officeDocument/2006/relationships/image" Target="../media/image231.png"/><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image" Target="../media/image232.png"/><Relationship Id="rId1" Type="http://schemas.openxmlformats.org/officeDocument/2006/relationships/slideLayout" Target="../slideLayouts/slideLayout23.xml"/></Relationships>
</file>

<file path=ppt/slides/_rels/slide6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234.png"/><Relationship Id="rId1" Type="http://schemas.openxmlformats.org/officeDocument/2006/relationships/slideLayout" Target="../slideLayouts/slideLayout23.xml"/></Relationships>
</file>

<file path=ppt/slides/_rels/slide70.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37.png"/><Relationship Id="rId7" Type="http://schemas.openxmlformats.org/officeDocument/2006/relationships/image" Target="../media/image241.png"/><Relationship Id="rId2" Type="http://schemas.openxmlformats.org/officeDocument/2006/relationships/image" Target="../media/image236.png"/><Relationship Id="rId1" Type="http://schemas.openxmlformats.org/officeDocument/2006/relationships/slideLayout" Target="../slideLayouts/slideLayout23.xml"/><Relationship Id="rId6" Type="http://schemas.openxmlformats.org/officeDocument/2006/relationships/image" Target="../media/image2400.png"/><Relationship Id="rId5" Type="http://schemas.openxmlformats.org/officeDocument/2006/relationships/image" Target="../media/image240.png"/><Relationship Id="rId4" Type="http://schemas.openxmlformats.org/officeDocument/2006/relationships/image" Target="../media/image239.png"/></Relationships>
</file>

<file path=ppt/slides/_rels/slide71.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37.png"/><Relationship Id="rId7" Type="http://schemas.openxmlformats.org/officeDocument/2006/relationships/image" Target="../media/image241.png"/><Relationship Id="rId2" Type="http://schemas.openxmlformats.org/officeDocument/2006/relationships/image" Target="../media/image243.png"/><Relationship Id="rId1" Type="http://schemas.openxmlformats.org/officeDocument/2006/relationships/slideLayout" Target="../slideLayouts/slideLayout23.xml"/><Relationship Id="rId6" Type="http://schemas.openxmlformats.org/officeDocument/2006/relationships/image" Target="../media/image2400.png"/><Relationship Id="rId5" Type="http://schemas.openxmlformats.org/officeDocument/2006/relationships/image" Target="../media/image240.png"/><Relationship Id="rId4" Type="http://schemas.openxmlformats.org/officeDocument/2006/relationships/image" Target="../media/image239.png"/></Relationships>
</file>

<file path=ppt/slides/_rels/slide72.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37.png"/><Relationship Id="rId7" Type="http://schemas.openxmlformats.org/officeDocument/2006/relationships/image" Target="../media/image241.png"/><Relationship Id="rId2" Type="http://schemas.openxmlformats.org/officeDocument/2006/relationships/image" Target="../media/image244.png"/><Relationship Id="rId1" Type="http://schemas.openxmlformats.org/officeDocument/2006/relationships/slideLayout" Target="../slideLayouts/slideLayout23.xml"/><Relationship Id="rId6" Type="http://schemas.openxmlformats.org/officeDocument/2006/relationships/image" Target="../media/image2400.png"/><Relationship Id="rId5" Type="http://schemas.openxmlformats.org/officeDocument/2006/relationships/image" Target="../media/image240.png"/><Relationship Id="rId4" Type="http://schemas.openxmlformats.org/officeDocument/2006/relationships/image" Target="../media/image239.png"/></Relationships>
</file>

<file path=ppt/slides/_rels/slide73.xml.rels><?xml version="1.0" encoding="UTF-8" standalone="yes"?>
<Relationships xmlns="http://schemas.openxmlformats.org/package/2006/relationships"><Relationship Id="rId8" Type="http://schemas.openxmlformats.org/officeDocument/2006/relationships/image" Target="../media/image242.png"/><Relationship Id="rId3" Type="http://schemas.openxmlformats.org/officeDocument/2006/relationships/image" Target="../media/image237.png"/><Relationship Id="rId7" Type="http://schemas.openxmlformats.org/officeDocument/2006/relationships/image" Target="../media/image241.png"/><Relationship Id="rId2" Type="http://schemas.openxmlformats.org/officeDocument/2006/relationships/image" Target="../media/image245.png"/><Relationship Id="rId1" Type="http://schemas.openxmlformats.org/officeDocument/2006/relationships/slideLayout" Target="../slideLayouts/slideLayout23.xml"/><Relationship Id="rId6" Type="http://schemas.openxmlformats.org/officeDocument/2006/relationships/image" Target="../media/image2400.png"/><Relationship Id="rId5" Type="http://schemas.openxmlformats.org/officeDocument/2006/relationships/image" Target="../media/image240.png"/><Relationship Id="rId4" Type="http://schemas.openxmlformats.org/officeDocument/2006/relationships/image" Target="../media/image239.png"/></Relationships>
</file>

<file path=ppt/slides/_rels/slide74.xml.rels><?xml version="1.0" encoding="UTF-8" standalone="yes"?>
<Relationships xmlns="http://schemas.openxmlformats.org/package/2006/relationships"><Relationship Id="rId2" Type="http://schemas.openxmlformats.org/officeDocument/2006/relationships/image" Target="../media/image246.png"/><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1811.png"/><Relationship Id="rId2" Type="http://schemas.openxmlformats.org/officeDocument/2006/relationships/image" Target="../media/image247.png"/><Relationship Id="rId1" Type="http://schemas.openxmlformats.org/officeDocument/2006/relationships/slideLayout" Target="../slideLayouts/slideLayout23.xml"/></Relationships>
</file>

<file path=ppt/slides/_rels/slide77.xml.rels><?xml version="1.0" encoding="UTF-8" standalone="yes"?>
<Relationships xmlns="http://schemas.openxmlformats.org/package/2006/relationships"><Relationship Id="rId2" Type="http://schemas.openxmlformats.org/officeDocument/2006/relationships/image" Target="../media/image249.png"/><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0.xml.rels><?xml version="1.0" encoding="UTF-8" standalone="yes"?>
<Relationships xmlns="http://schemas.openxmlformats.org/package/2006/relationships"><Relationship Id="rId2" Type="http://schemas.openxmlformats.org/officeDocument/2006/relationships/image" Target="../media/image1060.png"/><Relationship Id="rId1" Type="http://schemas.openxmlformats.org/officeDocument/2006/relationships/slideLayout" Target="../slideLayouts/slideLayout23.xml"/></Relationships>
</file>

<file path=ppt/slides/_rels/slide81.xml.rels><?xml version="1.0" encoding="UTF-8" standalone="yes"?>
<Relationships xmlns="http://schemas.openxmlformats.org/package/2006/relationships"><Relationship Id="rId3" Type="http://schemas.openxmlformats.org/officeDocument/2006/relationships/image" Target="../media/image1070.png"/><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8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83.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24.xml"/><Relationship Id="rId1" Type="http://schemas.openxmlformats.org/officeDocument/2006/relationships/slideLayout" Target="../slideLayouts/slideLayout23.xml"/><Relationship Id="rId4" Type="http://schemas.openxmlformats.org/officeDocument/2006/relationships/image" Target="../media/image110.png"/></Relationships>
</file>

<file path=ppt/slides/_rels/slide84.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image" Target="../media/image111.png"/><Relationship Id="rId1" Type="http://schemas.openxmlformats.org/officeDocument/2006/relationships/slideLayout" Target="../slideLayouts/slideLayout23.xml"/><Relationship Id="rId4" Type="http://schemas.openxmlformats.org/officeDocument/2006/relationships/image" Target="../media/image113.png"/></Relationships>
</file>

<file path=ppt/slides/_rels/slide85.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image" Target="../media/image913.png"/><Relationship Id="rId1" Type="http://schemas.openxmlformats.org/officeDocument/2006/relationships/slideLayout" Target="../slideLayouts/slideLayout23.xml"/><Relationship Id="rId5" Type="http://schemas.openxmlformats.org/officeDocument/2006/relationships/image" Target="../media/image116.png"/><Relationship Id="rId4" Type="http://schemas.openxmlformats.org/officeDocument/2006/relationships/image" Target="../media/image1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34BE2-80DA-4241-AF62-CB1542C63363}"/>
              </a:ext>
            </a:extLst>
          </p:cNvPr>
          <p:cNvSpPr>
            <a:spLocks noGrp="1"/>
          </p:cNvSpPr>
          <p:nvPr>
            <p:ph type="ctrTitle"/>
          </p:nvPr>
        </p:nvSpPr>
        <p:spPr/>
        <p:txBody>
          <a:bodyPr/>
          <a:lstStyle/>
          <a:p>
            <a:r>
              <a:rPr lang="en-GB" dirty="0"/>
              <a:t>Inference:</a:t>
            </a:r>
            <a:br>
              <a:rPr lang="en-GB" dirty="0"/>
            </a:br>
            <a:r>
              <a:rPr lang="en-GB" dirty="0"/>
              <a:t>Approximate Probabilistic Inference</a:t>
            </a:r>
          </a:p>
        </p:txBody>
      </p:sp>
      <p:sp>
        <p:nvSpPr>
          <p:cNvPr id="3" name="Subtitle 2">
            <a:extLst>
              <a:ext uri="{FF2B5EF4-FFF2-40B4-BE49-F238E27FC236}">
                <a16:creationId xmlns:a16="http://schemas.microsoft.com/office/drawing/2014/main" id="{36884F53-43C7-8041-BB5E-42EFDC745B7F}"/>
              </a:ext>
            </a:extLst>
          </p:cNvPr>
          <p:cNvSpPr>
            <a:spLocks noGrp="1"/>
          </p:cNvSpPr>
          <p:nvPr>
            <p:ph type="subTitle" idx="1"/>
          </p:nvPr>
        </p:nvSpPr>
        <p:spPr/>
        <p:txBody>
          <a:bodyPr/>
          <a:lstStyle/>
          <a:p>
            <a:r>
              <a:rPr lang="en-GB" dirty="0"/>
              <a:t>Statistical Relational Artificial Intelligence</a:t>
            </a:r>
            <a:br>
              <a:rPr lang="en-GB" dirty="0"/>
            </a:br>
            <a:r>
              <a:rPr lang="en-GB" dirty="0"/>
              <a:t>(StaRAI)</a:t>
            </a:r>
          </a:p>
        </p:txBody>
      </p:sp>
      <p:sp>
        <p:nvSpPr>
          <p:cNvPr id="5" name="Text Placeholder 4">
            <a:extLst>
              <a:ext uri="{FF2B5EF4-FFF2-40B4-BE49-F238E27FC236}">
                <a16:creationId xmlns:a16="http://schemas.microsoft.com/office/drawing/2014/main" id="{A05C149E-328F-5146-8520-C7F601EE3733}"/>
              </a:ext>
            </a:extLst>
          </p:cNvPr>
          <p:cNvSpPr>
            <a:spLocks noGrp="1"/>
          </p:cNvSpPr>
          <p:nvPr>
            <p:ph type="body" orient="vert" idx="13"/>
          </p:nvPr>
        </p:nvSpPr>
        <p:spPr/>
        <p:txBody>
          <a:bodyPr/>
          <a:lstStyle/>
          <a:p>
            <a:r>
              <a:rPr lang="en-GB"/>
              <a:t>Tanya Braun</a:t>
            </a:r>
            <a:endParaRPr lang="en-GB" dirty="0"/>
          </a:p>
        </p:txBody>
      </p:sp>
      <p:grpSp>
        <p:nvGrpSpPr>
          <p:cNvPr id="4" name="Group 3">
            <a:extLst>
              <a:ext uri="{FF2B5EF4-FFF2-40B4-BE49-F238E27FC236}">
                <a16:creationId xmlns:a16="http://schemas.microsoft.com/office/drawing/2014/main" id="{FA96C5D6-6630-0044-934E-D52900819E7F}"/>
              </a:ext>
            </a:extLst>
          </p:cNvPr>
          <p:cNvGrpSpPr/>
          <p:nvPr/>
        </p:nvGrpSpPr>
        <p:grpSpPr>
          <a:xfrm>
            <a:off x="7841067" y="2466478"/>
            <a:ext cx="3872566" cy="2135757"/>
            <a:chOff x="5605943" y="2479134"/>
            <a:chExt cx="6238057" cy="3440347"/>
          </a:xfrm>
        </p:grpSpPr>
        <p:grpSp>
          <p:nvGrpSpPr>
            <p:cNvPr id="6" name="Group 5">
              <a:extLst>
                <a:ext uri="{FF2B5EF4-FFF2-40B4-BE49-F238E27FC236}">
                  <a16:creationId xmlns:a16="http://schemas.microsoft.com/office/drawing/2014/main" id="{A9C9F6AD-9F1C-EC42-8B04-14FE598FD293}"/>
                </a:ext>
              </a:extLst>
            </p:cNvPr>
            <p:cNvGrpSpPr/>
            <p:nvPr/>
          </p:nvGrpSpPr>
          <p:grpSpPr>
            <a:xfrm>
              <a:off x="9198113" y="2481361"/>
              <a:ext cx="2645887" cy="1446789"/>
              <a:chOff x="1514716" y="1970407"/>
              <a:chExt cx="2645887" cy="1446789"/>
            </a:xfrm>
          </p:grpSpPr>
          <p:grpSp>
            <p:nvGrpSpPr>
              <p:cNvPr id="7" name="Group 6">
                <a:extLst>
                  <a:ext uri="{FF2B5EF4-FFF2-40B4-BE49-F238E27FC236}">
                    <a16:creationId xmlns:a16="http://schemas.microsoft.com/office/drawing/2014/main" id="{76DEDCE3-A97D-B34B-BD54-AC8FF10FB0E4}"/>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E8DEE9E1-45D8-4E43-847C-D2A7E8ED8581}"/>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𝐶𝑙𝑜𝑢𝑑𝑦</m:t>
                            </m:r>
                          </m:oMath>
                        </m:oMathPara>
                      </a14:m>
                      <a:endParaRPr lang="en-GB" sz="900">
                        <a:solidFill>
                          <a:srgbClr val="FFC000"/>
                        </a:solidFill>
                      </a:endParaRPr>
                    </a:p>
                  </p:txBody>
                </p:sp>
              </mc:Choice>
              <mc:Fallback xmlns="">
                <p:sp>
                  <p:nvSpPr>
                    <p:cNvPr id="9" name="Oval 8">
                      <a:extLst>
                        <a:ext uri="{FF2B5EF4-FFF2-40B4-BE49-F238E27FC236}">
                          <a16:creationId xmlns:a16="http://schemas.microsoft.com/office/drawing/2014/main" id="{E8DEE9E1-45D8-4E43-847C-D2A7E8ED8581}"/>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2"/>
                      <a:stretch>
                        <a:fillRect b="-588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D524FE87-862E-8347-9FD8-6DBBBF98C109}"/>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𝑅𝑎𝑖𝑛</m:t>
                            </m:r>
                          </m:oMath>
                        </m:oMathPara>
                      </a14:m>
                      <a:endParaRPr lang="en-GB" sz="900">
                        <a:solidFill>
                          <a:srgbClr val="FFC000"/>
                        </a:solidFill>
                      </a:endParaRPr>
                    </a:p>
                  </p:txBody>
                </p:sp>
              </mc:Choice>
              <mc:Fallback xmlns="">
                <p:sp>
                  <p:nvSpPr>
                    <p:cNvPr id="10" name="Oval 9">
                      <a:extLst>
                        <a:ext uri="{FF2B5EF4-FFF2-40B4-BE49-F238E27FC236}">
                          <a16:creationId xmlns:a16="http://schemas.microsoft.com/office/drawing/2014/main" id="{D524FE87-862E-8347-9FD8-6DBBBF98C109}"/>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57FDA66D-94A3-AC42-A0D4-93D18BB1C8E1}"/>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11" name="Oval 10">
                      <a:extLst>
                        <a:ext uri="{FF2B5EF4-FFF2-40B4-BE49-F238E27FC236}">
                          <a16:creationId xmlns:a16="http://schemas.microsoft.com/office/drawing/2014/main" id="{57FDA66D-94A3-AC42-A0D4-93D18BB1C8E1}"/>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Oval 11">
                      <a:extLst>
                        <a:ext uri="{FF2B5EF4-FFF2-40B4-BE49-F238E27FC236}">
                          <a16:creationId xmlns:a16="http://schemas.microsoft.com/office/drawing/2014/main" id="{1BE4C7BB-5072-FD4A-BF7F-ACCA06F3929D}"/>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12" name="Oval 11">
                      <a:extLst>
                        <a:ext uri="{FF2B5EF4-FFF2-40B4-BE49-F238E27FC236}">
                          <a16:creationId xmlns:a16="http://schemas.microsoft.com/office/drawing/2014/main" id="{1BE4C7BB-5072-FD4A-BF7F-ACCA06F3929D}"/>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3" name="Straight Arrow Connector 12">
                  <a:extLst>
                    <a:ext uri="{FF2B5EF4-FFF2-40B4-BE49-F238E27FC236}">
                      <a16:creationId xmlns:a16="http://schemas.microsoft.com/office/drawing/2014/main" id="{F41C1443-B42C-A94E-8053-736E35AD780A}"/>
                    </a:ext>
                  </a:extLst>
                </p:cNvPr>
                <p:cNvCxnSpPr>
                  <a:stCxn id="9" idx="3"/>
                  <a:endCxn id="11"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E792D6EC-6CD2-1047-BA9B-519106182883}"/>
                    </a:ext>
                  </a:extLst>
                </p:cNvPr>
                <p:cNvCxnSpPr>
                  <a:cxnSpLocks/>
                  <a:stCxn id="11" idx="4"/>
                  <a:endCxn id="12"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F380955D-7AB9-084E-A369-4DD6B8EAC3DB}"/>
                    </a:ext>
                  </a:extLst>
                </p:cNvPr>
                <p:cNvCxnSpPr>
                  <a:cxnSpLocks/>
                  <a:stCxn id="10" idx="4"/>
                  <a:endCxn id="12"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ADB5487E-A99E-394F-B4F0-866CA9559472}"/>
                    </a:ext>
                  </a:extLst>
                </p:cNvPr>
                <p:cNvCxnSpPr>
                  <a:cxnSpLocks/>
                  <a:stCxn id="9" idx="5"/>
                  <a:endCxn id="10"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8" name="Rectangle 31">
                <a:extLst>
                  <a:ext uri="{FF2B5EF4-FFF2-40B4-BE49-F238E27FC236}">
                    <a16:creationId xmlns:a16="http://schemas.microsoft.com/office/drawing/2014/main" id="{E1FFEA7F-AB1B-9945-99F5-E281B158DAFF}"/>
                  </a:ext>
                </a:extLst>
              </p:cNvPr>
              <p:cNvSpPr/>
              <p:nvPr/>
            </p:nvSpPr>
            <p:spPr>
              <a:xfrm>
                <a:off x="1514716" y="1970407"/>
                <a:ext cx="2645887" cy="1446789"/>
              </a:xfrm>
              <a:custGeom>
                <a:avLst/>
                <a:gdLst>
                  <a:gd name="connsiteX0" fmla="*/ 0 w 2645243"/>
                  <a:gd name="connsiteY0" fmla="*/ 0 h 1446789"/>
                  <a:gd name="connsiteX1" fmla="*/ 2645243 w 2645243"/>
                  <a:gd name="connsiteY1" fmla="*/ 0 h 1446789"/>
                  <a:gd name="connsiteX2" fmla="*/ 2645243 w 2645243"/>
                  <a:gd name="connsiteY2" fmla="*/ 1446789 h 1446789"/>
                  <a:gd name="connsiteX3" fmla="*/ 0 w 2645243"/>
                  <a:gd name="connsiteY3" fmla="*/ 1446789 h 1446789"/>
                  <a:gd name="connsiteX4" fmla="*/ 0 w 2645243"/>
                  <a:gd name="connsiteY4" fmla="*/ 0 h 1446789"/>
                  <a:gd name="connsiteX0" fmla="*/ 6403 w 2651646"/>
                  <a:gd name="connsiteY0" fmla="*/ 0 h 1446789"/>
                  <a:gd name="connsiteX1" fmla="*/ 2651646 w 2651646"/>
                  <a:gd name="connsiteY1" fmla="*/ 0 h 1446789"/>
                  <a:gd name="connsiteX2" fmla="*/ 2651646 w 2651646"/>
                  <a:gd name="connsiteY2" fmla="*/ 1446789 h 1446789"/>
                  <a:gd name="connsiteX3" fmla="*/ 6403 w 2651646"/>
                  <a:gd name="connsiteY3" fmla="*/ 1446789 h 1446789"/>
                  <a:gd name="connsiteX4" fmla="*/ 0 w 2651646"/>
                  <a:gd name="connsiteY4" fmla="*/ 399227 h 1446789"/>
                  <a:gd name="connsiteX5" fmla="*/ 6403 w 2651646"/>
                  <a:gd name="connsiteY5" fmla="*/ 0 h 1446789"/>
                  <a:gd name="connsiteX0" fmla="*/ 633 w 2645876"/>
                  <a:gd name="connsiteY0" fmla="*/ 0 h 1446789"/>
                  <a:gd name="connsiteX1" fmla="*/ 2645876 w 2645876"/>
                  <a:gd name="connsiteY1" fmla="*/ 0 h 1446789"/>
                  <a:gd name="connsiteX2" fmla="*/ 2645876 w 2645876"/>
                  <a:gd name="connsiteY2" fmla="*/ 1446789 h 1446789"/>
                  <a:gd name="connsiteX3" fmla="*/ 633 w 2645876"/>
                  <a:gd name="connsiteY3" fmla="*/ 1446789 h 1446789"/>
                  <a:gd name="connsiteX4" fmla="*/ 493 w 2645876"/>
                  <a:gd name="connsiteY4" fmla="*/ 405490 h 1446789"/>
                  <a:gd name="connsiteX5" fmla="*/ 633 w 2645876"/>
                  <a:gd name="connsiteY5" fmla="*/ 0 h 1446789"/>
                  <a:gd name="connsiteX0" fmla="*/ 12666 w 2657909"/>
                  <a:gd name="connsiteY0" fmla="*/ 0 h 1446789"/>
                  <a:gd name="connsiteX1" fmla="*/ 2657909 w 2657909"/>
                  <a:gd name="connsiteY1" fmla="*/ 0 h 1446789"/>
                  <a:gd name="connsiteX2" fmla="*/ 2657909 w 2657909"/>
                  <a:gd name="connsiteY2" fmla="*/ 1446789 h 1446789"/>
                  <a:gd name="connsiteX3" fmla="*/ 12666 w 2657909"/>
                  <a:gd name="connsiteY3" fmla="*/ 1446789 h 1446789"/>
                  <a:gd name="connsiteX4" fmla="*/ 0 w 2657909"/>
                  <a:gd name="connsiteY4" fmla="*/ 405490 h 1446789"/>
                  <a:gd name="connsiteX5" fmla="*/ 12666 w 2657909"/>
                  <a:gd name="connsiteY5" fmla="*/ 0 h 1446789"/>
                  <a:gd name="connsiteX0" fmla="*/ 291 w 2645534"/>
                  <a:gd name="connsiteY0" fmla="*/ 0 h 1446789"/>
                  <a:gd name="connsiteX1" fmla="*/ 2645534 w 2645534"/>
                  <a:gd name="connsiteY1" fmla="*/ 0 h 1446789"/>
                  <a:gd name="connsiteX2" fmla="*/ 2645534 w 2645534"/>
                  <a:gd name="connsiteY2" fmla="*/ 1446789 h 1446789"/>
                  <a:gd name="connsiteX3" fmla="*/ 291 w 2645534"/>
                  <a:gd name="connsiteY3" fmla="*/ 1446789 h 1446789"/>
                  <a:gd name="connsiteX4" fmla="*/ 6414 w 2645534"/>
                  <a:gd name="connsiteY4" fmla="*/ 411753 h 1446789"/>
                  <a:gd name="connsiteX5" fmla="*/ 291 w 2645534"/>
                  <a:gd name="connsiteY5" fmla="*/ 0 h 1446789"/>
                  <a:gd name="connsiteX0" fmla="*/ 399 w 2645642"/>
                  <a:gd name="connsiteY0" fmla="*/ 0 h 1446789"/>
                  <a:gd name="connsiteX1" fmla="*/ 2645642 w 2645642"/>
                  <a:gd name="connsiteY1" fmla="*/ 0 h 1446789"/>
                  <a:gd name="connsiteX2" fmla="*/ 2645642 w 2645642"/>
                  <a:gd name="connsiteY2" fmla="*/ 1446789 h 1446789"/>
                  <a:gd name="connsiteX3" fmla="*/ 399 w 2645642"/>
                  <a:gd name="connsiteY3" fmla="*/ 1446789 h 1446789"/>
                  <a:gd name="connsiteX4" fmla="*/ 3347 w 2645642"/>
                  <a:gd name="connsiteY4" fmla="*/ 418103 h 1446789"/>
                  <a:gd name="connsiteX5" fmla="*/ 399 w 2645642"/>
                  <a:gd name="connsiteY5" fmla="*/ 0 h 1446789"/>
                  <a:gd name="connsiteX0" fmla="*/ 6577 w 2651820"/>
                  <a:gd name="connsiteY0" fmla="*/ 0 h 1446789"/>
                  <a:gd name="connsiteX1" fmla="*/ 2651820 w 2651820"/>
                  <a:gd name="connsiteY1" fmla="*/ 0 h 1446789"/>
                  <a:gd name="connsiteX2" fmla="*/ 2651820 w 2651820"/>
                  <a:gd name="connsiteY2" fmla="*/ 1446789 h 1446789"/>
                  <a:gd name="connsiteX3" fmla="*/ 6577 w 2651820"/>
                  <a:gd name="connsiteY3" fmla="*/ 1446789 h 1446789"/>
                  <a:gd name="connsiteX4" fmla="*/ 0 w 2651820"/>
                  <a:gd name="connsiteY4" fmla="*/ 421278 h 1446789"/>
                  <a:gd name="connsiteX5" fmla="*/ 6577 w 2651820"/>
                  <a:gd name="connsiteY5" fmla="*/ 0 h 1446789"/>
                  <a:gd name="connsiteX0" fmla="*/ 644 w 2645887"/>
                  <a:gd name="connsiteY0" fmla="*/ 0 h 1446789"/>
                  <a:gd name="connsiteX1" fmla="*/ 2645887 w 2645887"/>
                  <a:gd name="connsiteY1" fmla="*/ 0 h 1446789"/>
                  <a:gd name="connsiteX2" fmla="*/ 2645887 w 2645887"/>
                  <a:gd name="connsiteY2" fmla="*/ 1446789 h 1446789"/>
                  <a:gd name="connsiteX3" fmla="*/ 644 w 2645887"/>
                  <a:gd name="connsiteY3" fmla="*/ 1446789 h 1446789"/>
                  <a:gd name="connsiteX4" fmla="*/ 417 w 2645887"/>
                  <a:gd name="connsiteY4" fmla="*/ 421278 h 1446789"/>
                  <a:gd name="connsiteX5" fmla="*/ 644 w 2645887"/>
                  <a:gd name="connsiteY5" fmla="*/ 0 h 144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5887" h="1446789">
                    <a:moveTo>
                      <a:pt x="644" y="0"/>
                    </a:moveTo>
                    <a:lnTo>
                      <a:pt x="2645887" y="0"/>
                    </a:lnTo>
                    <a:lnTo>
                      <a:pt x="2645887" y="1446789"/>
                    </a:lnTo>
                    <a:lnTo>
                      <a:pt x="644" y="1446789"/>
                    </a:lnTo>
                    <a:cubicBezTo>
                      <a:pt x="-1490" y="1097602"/>
                      <a:pt x="2551" y="770465"/>
                      <a:pt x="417" y="421278"/>
                    </a:cubicBezTo>
                    <a:cubicBezTo>
                      <a:pt x="464" y="286115"/>
                      <a:pt x="597" y="135163"/>
                      <a:pt x="644" y="0"/>
                    </a:cubicBez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grpSp>
          <p:nvGrpSpPr>
            <p:cNvPr id="17" name="Group 16">
              <a:extLst>
                <a:ext uri="{FF2B5EF4-FFF2-40B4-BE49-F238E27FC236}">
                  <a16:creationId xmlns:a16="http://schemas.microsoft.com/office/drawing/2014/main" id="{9392FC84-4EC0-5F48-A606-3471A9E04D71}"/>
                </a:ext>
              </a:extLst>
            </p:cNvPr>
            <p:cNvGrpSpPr/>
            <p:nvPr/>
          </p:nvGrpSpPr>
          <p:grpSpPr>
            <a:xfrm>
              <a:off x="9198756" y="4472692"/>
              <a:ext cx="2645243" cy="1446789"/>
              <a:chOff x="1515360" y="1970407"/>
              <a:chExt cx="2645243" cy="1446789"/>
            </a:xfrm>
          </p:grpSpPr>
          <p:grpSp>
            <p:nvGrpSpPr>
              <p:cNvPr id="18" name="Group 17">
                <a:extLst>
                  <a:ext uri="{FF2B5EF4-FFF2-40B4-BE49-F238E27FC236}">
                    <a16:creationId xmlns:a16="http://schemas.microsoft.com/office/drawing/2014/main" id="{30FF4A07-D08F-654B-82B9-2E1329E38F1E}"/>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20" name="Oval 19">
                      <a:extLst>
                        <a:ext uri="{FF2B5EF4-FFF2-40B4-BE49-F238E27FC236}">
                          <a16:creationId xmlns:a16="http://schemas.microsoft.com/office/drawing/2014/main" id="{01EDA508-4488-C146-A46F-7C61444A4011}"/>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𝐶𝑙𝑜𝑢𝑑𝑦</m:t>
                            </m:r>
                          </m:oMath>
                        </m:oMathPara>
                      </a14:m>
                      <a:endParaRPr lang="en-GB" sz="900">
                        <a:solidFill>
                          <a:srgbClr val="C00000"/>
                        </a:solidFill>
                      </a:endParaRPr>
                    </a:p>
                  </p:txBody>
                </p:sp>
              </mc:Choice>
              <mc:Fallback xmlns="">
                <p:sp>
                  <p:nvSpPr>
                    <p:cNvPr id="20" name="Oval 19">
                      <a:extLst>
                        <a:ext uri="{FF2B5EF4-FFF2-40B4-BE49-F238E27FC236}">
                          <a16:creationId xmlns:a16="http://schemas.microsoft.com/office/drawing/2014/main" id="{01EDA508-4488-C146-A46F-7C61444A4011}"/>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1" name="Oval 20">
                      <a:extLst>
                        <a:ext uri="{FF2B5EF4-FFF2-40B4-BE49-F238E27FC236}">
                          <a16:creationId xmlns:a16="http://schemas.microsoft.com/office/drawing/2014/main" id="{A3282F62-B236-8348-A7A9-2DD1EBD10CBA}"/>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𝑅𝑎𝑖𝑛</m:t>
                            </m:r>
                          </m:oMath>
                        </m:oMathPara>
                      </a14:m>
                      <a:endParaRPr lang="en-GB" sz="900">
                        <a:solidFill>
                          <a:srgbClr val="FFC000"/>
                        </a:solidFill>
                      </a:endParaRPr>
                    </a:p>
                  </p:txBody>
                </p:sp>
              </mc:Choice>
              <mc:Fallback xmlns="">
                <p:sp>
                  <p:nvSpPr>
                    <p:cNvPr id="21" name="Oval 20">
                      <a:extLst>
                        <a:ext uri="{FF2B5EF4-FFF2-40B4-BE49-F238E27FC236}">
                          <a16:creationId xmlns:a16="http://schemas.microsoft.com/office/drawing/2014/main" id="{A3282F62-B236-8348-A7A9-2DD1EBD10CBA}"/>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Oval 21">
                      <a:extLst>
                        <a:ext uri="{FF2B5EF4-FFF2-40B4-BE49-F238E27FC236}">
                          <a16:creationId xmlns:a16="http://schemas.microsoft.com/office/drawing/2014/main" id="{5BA84A83-E4C9-1447-B6F9-C2EA1A5C1CAC}"/>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22" name="Oval 21">
                      <a:extLst>
                        <a:ext uri="{FF2B5EF4-FFF2-40B4-BE49-F238E27FC236}">
                          <a16:creationId xmlns:a16="http://schemas.microsoft.com/office/drawing/2014/main" id="{5BA84A83-E4C9-1447-B6F9-C2EA1A5C1CAC}"/>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8"/>
                      <a:stretch>
                        <a:fillRect b="-588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Oval 22">
                      <a:extLst>
                        <a:ext uri="{FF2B5EF4-FFF2-40B4-BE49-F238E27FC236}">
                          <a16:creationId xmlns:a16="http://schemas.microsoft.com/office/drawing/2014/main" id="{26E39E7B-0DFF-AF43-BF10-3EF4B5D9C7B1}"/>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23" name="Oval 22">
                      <a:extLst>
                        <a:ext uri="{FF2B5EF4-FFF2-40B4-BE49-F238E27FC236}">
                          <a16:creationId xmlns:a16="http://schemas.microsoft.com/office/drawing/2014/main" id="{26E39E7B-0DFF-AF43-BF10-3EF4B5D9C7B1}"/>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9"/>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24" name="Straight Arrow Connector 23">
                  <a:extLst>
                    <a:ext uri="{FF2B5EF4-FFF2-40B4-BE49-F238E27FC236}">
                      <a16:creationId xmlns:a16="http://schemas.microsoft.com/office/drawing/2014/main" id="{C32EE95E-3620-AD45-A7BB-DB82C47FD5BC}"/>
                    </a:ext>
                  </a:extLst>
                </p:cNvPr>
                <p:cNvCxnSpPr>
                  <a:stCxn id="20" idx="3"/>
                  <a:endCxn id="22"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5" name="Straight Arrow Connector 24">
                  <a:extLst>
                    <a:ext uri="{FF2B5EF4-FFF2-40B4-BE49-F238E27FC236}">
                      <a16:creationId xmlns:a16="http://schemas.microsoft.com/office/drawing/2014/main" id="{3E662D0E-F29A-8348-95D4-E057BD1DE76E}"/>
                    </a:ext>
                  </a:extLst>
                </p:cNvPr>
                <p:cNvCxnSpPr>
                  <a:cxnSpLocks/>
                  <a:stCxn id="22" idx="4"/>
                  <a:endCxn id="23"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3117A502-93EA-6D49-9DFD-94F88B77554A}"/>
                    </a:ext>
                  </a:extLst>
                </p:cNvPr>
                <p:cNvCxnSpPr>
                  <a:cxnSpLocks/>
                  <a:stCxn id="21" idx="4"/>
                  <a:endCxn id="23"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27" name="Straight Arrow Connector 26">
                  <a:extLst>
                    <a:ext uri="{FF2B5EF4-FFF2-40B4-BE49-F238E27FC236}">
                      <a16:creationId xmlns:a16="http://schemas.microsoft.com/office/drawing/2014/main" id="{9324A0B3-A654-5848-B8EB-30EC14F7FCBE}"/>
                    </a:ext>
                  </a:extLst>
                </p:cNvPr>
                <p:cNvCxnSpPr>
                  <a:cxnSpLocks/>
                  <a:stCxn id="20" idx="5"/>
                  <a:endCxn id="21"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19" name="Rectangle 18">
                <a:extLst>
                  <a:ext uri="{FF2B5EF4-FFF2-40B4-BE49-F238E27FC236}">
                    <a16:creationId xmlns:a16="http://schemas.microsoft.com/office/drawing/2014/main" id="{52C9A409-F3F9-2B42-8F1B-85CE8E3F225A}"/>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grpSp>
          <p:nvGrpSpPr>
            <p:cNvPr id="28" name="Group 27">
              <a:extLst>
                <a:ext uri="{FF2B5EF4-FFF2-40B4-BE49-F238E27FC236}">
                  <a16:creationId xmlns:a16="http://schemas.microsoft.com/office/drawing/2014/main" id="{A5229360-65C2-9B40-8FB9-E0093AFA1E47}"/>
                </a:ext>
              </a:extLst>
            </p:cNvPr>
            <p:cNvGrpSpPr/>
            <p:nvPr/>
          </p:nvGrpSpPr>
          <p:grpSpPr>
            <a:xfrm>
              <a:off x="6000960" y="2479134"/>
              <a:ext cx="2645243" cy="1446789"/>
              <a:chOff x="1515360" y="1970407"/>
              <a:chExt cx="2645243" cy="1446789"/>
            </a:xfrm>
          </p:grpSpPr>
          <p:grpSp>
            <p:nvGrpSpPr>
              <p:cNvPr id="29" name="Group 28">
                <a:extLst>
                  <a:ext uri="{FF2B5EF4-FFF2-40B4-BE49-F238E27FC236}">
                    <a16:creationId xmlns:a16="http://schemas.microsoft.com/office/drawing/2014/main" id="{2F84376D-3292-4940-A94E-08BB896E02A6}"/>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1D764A28-88DC-394F-9D0B-C11100907672}"/>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𝐶𝑙𝑜𝑢𝑑𝑦</m:t>
                            </m:r>
                          </m:oMath>
                        </m:oMathPara>
                      </a14:m>
                      <a:endParaRPr lang="en-GB" sz="900">
                        <a:solidFill>
                          <a:srgbClr val="FFC000"/>
                        </a:solidFill>
                      </a:endParaRPr>
                    </a:p>
                  </p:txBody>
                </p:sp>
              </mc:Choice>
              <mc:Fallback xmlns="">
                <p:sp>
                  <p:nvSpPr>
                    <p:cNvPr id="31" name="Oval 30">
                      <a:extLst>
                        <a:ext uri="{FF2B5EF4-FFF2-40B4-BE49-F238E27FC236}">
                          <a16:creationId xmlns:a16="http://schemas.microsoft.com/office/drawing/2014/main" id="{1D764A28-88DC-394F-9D0B-C11100907672}"/>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0"/>
                      <a:stretch>
                        <a:fillRect b="-588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DC52E32F-6C00-864F-AA8B-1E66DA6C4D8F}"/>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𝑅𝑎𝑖𝑛</m:t>
                            </m:r>
                          </m:oMath>
                        </m:oMathPara>
                      </a14:m>
                      <a:endParaRPr lang="en-GB" sz="900">
                        <a:solidFill>
                          <a:schemeClr val="accent1"/>
                        </a:solidFill>
                      </a:endParaRPr>
                    </a:p>
                  </p:txBody>
                </p:sp>
              </mc:Choice>
              <mc:Fallback xmlns="">
                <p:sp>
                  <p:nvSpPr>
                    <p:cNvPr id="32" name="Oval 31">
                      <a:extLst>
                        <a:ext uri="{FF2B5EF4-FFF2-40B4-BE49-F238E27FC236}">
                          <a16:creationId xmlns:a16="http://schemas.microsoft.com/office/drawing/2014/main" id="{DC52E32F-6C00-864F-AA8B-1E66DA6C4D8F}"/>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11"/>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0C5175F9-7185-2645-BC3C-7F1984C3B44A}"/>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33" name="Oval 32">
                      <a:extLst>
                        <a:ext uri="{FF2B5EF4-FFF2-40B4-BE49-F238E27FC236}">
                          <a16:creationId xmlns:a16="http://schemas.microsoft.com/office/drawing/2014/main" id="{0C5175F9-7185-2645-BC3C-7F1984C3B44A}"/>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12"/>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EDB10CD5-3148-EE40-B28E-B1B1AE22AE9A}"/>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34" name="Oval 33">
                      <a:extLst>
                        <a:ext uri="{FF2B5EF4-FFF2-40B4-BE49-F238E27FC236}">
                          <a16:creationId xmlns:a16="http://schemas.microsoft.com/office/drawing/2014/main" id="{EDB10CD5-3148-EE40-B28E-B1B1AE22AE9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35" name="Straight Arrow Connector 34">
                  <a:extLst>
                    <a:ext uri="{FF2B5EF4-FFF2-40B4-BE49-F238E27FC236}">
                      <a16:creationId xmlns:a16="http://schemas.microsoft.com/office/drawing/2014/main" id="{A1564A14-E1E7-2F40-B8C4-E85A8F95E41D}"/>
                    </a:ext>
                  </a:extLst>
                </p:cNvPr>
                <p:cNvCxnSpPr>
                  <a:stCxn id="31" idx="3"/>
                  <a:endCxn id="33"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4E8DF721-BFAC-1549-91D4-A201358FD7CF}"/>
                    </a:ext>
                  </a:extLst>
                </p:cNvPr>
                <p:cNvCxnSpPr>
                  <a:cxnSpLocks/>
                  <a:stCxn id="33" idx="4"/>
                  <a:endCxn id="34"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E3920200-FA3E-FE4C-A2BC-00361716BB7B}"/>
                    </a:ext>
                  </a:extLst>
                </p:cNvPr>
                <p:cNvCxnSpPr>
                  <a:cxnSpLocks/>
                  <a:stCxn id="32" idx="4"/>
                  <a:endCxn id="34"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BFC58EAC-4D5F-CB4B-9709-C4DD33D326C3}"/>
                    </a:ext>
                  </a:extLst>
                </p:cNvPr>
                <p:cNvCxnSpPr>
                  <a:cxnSpLocks/>
                  <a:stCxn id="31" idx="5"/>
                  <a:endCxn id="32"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30" name="Rectangle 29">
                <a:extLst>
                  <a:ext uri="{FF2B5EF4-FFF2-40B4-BE49-F238E27FC236}">
                    <a16:creationId xmlns:a16="http://schemas.microsoft.com/office/drawing/2014/main" id="{C2E98B59-A4B7-3742-848D-8DE955296063}"/>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grpSp>
          <p:nvGrpSpPr>
            <p:cNvPr id="39" name="Group 38">
              <a:extLst>
                <a:ext uri="{FF2B5EF4-FFF2-40B4-BE49-F238E27FC236}">
                  <a16:creationId xmlns:a16="http://schemas.microsoft.com/office/drawing/2014/main" id="{E73B7B2E-D5DF-9348-AF9A-0332404125FE}"/>
                </a:ext>
              </a:extLst>
            </p:cNvPr>
            <p:cNvGrpSpPr/>
            <p:nvPr/>
          </p:nvGrpSpPr>
          <p:grpSpPr>
            <a:xfrm>
              <a:off x="6000959" y="4470465"/>
              <a:ext cx="2645243" cy="1446789"/>
              <a:chOff x="1515360" y="1970407"/>
              <a:chExt cx="2645243" cy="1446789"/>
            </a:xfrm>
          </p:grpSpPr>
          <p:grpSp>
            <p:nvGrpSpPr>
              <p:cNvPr id="40" name="Group 39">
                <a:extLst>
                  <a:ext uri="{FF2B5EF4-FFF2-40B4-BE49-F238E27FC236}">
                    <a16:creationId xmlns:a16="http://schemas.microsoft.com/office/drawing/2014/main" id="{CA9D7E62-0E38-1547-9224-E235B0F87FA2}"/>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BEA73706-9865-5845-A6FE-92EE1FFAC728}"/>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𝐶𝑙𝑜𝑢𝑑𝑦</m:t>
                            </m:r>
                          </m:oMath>
                        </m:oMathPara>
                      </a14:m>
                      <a:endParaRPr lang="en-GB" sz="900">
                        <a:solidFill>
                          <a:srgbClr val="C00000"/>
                        </a:solidFill>
                      </a:endParaRPr>
                    </a:p>
                  </p:txBody>
                </p:sp>
              </mc:Choice>
              <mc:Fallback xmlns="">
                <p:sp>
                  <p:nvSpPr>
                    <p:cNvPr id="42" name="Oval 41">
                      <a:extLst>
                        <a:ext uri="{FF2B5EF4-FFF2-40B4-BE49-F238E27FC236}">
                          <a16:creationId xmlns:a16="http://schemas.microsoft.com/office/drawing/2014/main" id="{BEA73706-9865-5845-A6FE-92EE1FFAC728}"/>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3" name="Oval 42">
                      <a:extLst>
                        <a:ext uri="{FF2B5EF4-FFF2-40B4-BE49-F238E27FC236}">
                          <a16:creationId xmlns:a16="http://schemas.microsoft.com/office/drawing/2014/main" id="{7974A345-8295-7C45-B26D-124E6B35F731}"/>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𝑅𝑎𝑖𝑛</m:t>
                            </m:r>
                          </m:oMath>
                        </m:oMathPara>
                      </a14:m>
                      <a:endParaRPr lang="en-GB" sz="900">
                        <a:solidFill>
                          <a:schemeClr val="accent1"/>
                        </a:solidFill>
                      </a:endParaRPr>
                    </a:p>
                  </p:txBody>
                </p:sp>
              </mc:Choice>
              <mc:Fallback xmlns="">
                <p:sp>
                  <p:nvSpPr>
                    <p:cNvPr id="43" name="Oval 42">
                      <a:extLst>
                        <a:ext uri="{FF2B5EF4-FFF2-40B4-BE49-F238E27FC236}">
                          <a16:creationId xmlns:a16="http://schemas.microsoft.com/office/drawing/2014/main" id="{7974A345-8295-7C45-B26D-124E6B35F731}"/>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1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4" name="Oval 43">
                      <a:extLst>
                        <a:ext uri="{FF2B5EF4-FFF2-40B4-BE49-F238E27FC236}">
                          <a16:creationId xmlns:a16="http://schemas.microsoft.com/office/drawing/2014/main" id="{BB164398-93F9-A84D-B2DF-065B5C99A54A}"/>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44" name="Oval 43">
                      <a:extLst>
                        <a:ext uri="{FF2B5EF4-FFF2-40B4-BE49-F238E27FC236}">
                          <a16:creationId xmlns:a16="http://schemas.microsoft.com/office/drawing/2014/main" id="{BB164398-93F9-A84D-B2DF-065B5C99A54A}"/>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1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Oval 44">
                      <a:extLst>
                        <a:ext uri="{FF2B5EF4-FFF2-40B4-BE49-F238E27FC236}">
                          <a16:creationId xmlns:a16="http://schemas.microsoft.com/office/drawing/2014/main" id="{58673D5D-C83D-3349-81D5-4D7F555313FE}"/>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45" name="Oval 44">
                      <a:extLst>
                        <a:ext uri="{FF2B5EF4-FFF2-40B4-BE49-F238E27FC236}">
                          <a16:creationId xmlns:a16="http://schemas.microsoft.com/office/drawing/2014/main" id="{58673D5D-C83D-3349-81D5-4D7F555313FE}"/>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46" name="Straight Arrow Connector 45">
                  <a:extLst>
                    <a:ext uri="{FF2B5EF4-FFF2-40B4-BE49-F238E27FC236}">
                      <a16:creationId xmlns:a16="http://schemas.microsoft.com/office/drawing/2014/main" id="{4394FB12-2535-6044-8ED2-69771680F7AD}"/>
                    </a:ext>
                  </a:extLst>
                </p:cNvPr>
                <p:cNvCxnSpPr>
                  <a:stCxn id="42" idx="3"/>
                  <a:endCxn id="44"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7" name="Straight Arrow Connector 46">
                  <a:extLst>
                    <a:ext uri="{FF2B5EF4-FFF2-40B4-BE49-F238E27FC236}">
                      <a16:creationId xmlns:a16="http://schemas.microsoft.com/office/drawing/2014/main" id="{644C6A5D-D1F6-E648-953F-3ABC57D108D2}"/>
                    </a:ext>
                  </a:extLst>
                </p:cNvPr>
                <p:cNvCxnSpPr>
                  <a:cxnSpLocks/>
                  <a:stCxn id="44" idx="4"/>
                  <a:endCxn id="45"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8" name="Straight Arrow Connector 47">
                  <a:extLst>
                    <a:ext uri="{FF2B5EF4-FFF2-40B4-BE49-F238E27FC236}">
                      <a16:creationId xmlns:a16="http://schemas.microsoft.com/office/drawing/2014/main" id="{CB9871DC-4421-3849-BC64-B3A8CE5B11EE}"/>
                    </a:ext>
                  </a:extLst>
                </p:cNvPr>
                <p:cNvCxnSpPr>
                  <a:cxnSpLocks/>
                  <a:stCxn id="43" idx="4"/>
                  <a:endCxn id="45"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9" name="Straight Arrow Connector 48">
                  <a:extLst>
                    <a:ext uri="{FF2B5EF4-FFF2-40B4-BE49-F238E27FC236}">
                      <a16:creationId xmlns:a16="http://schemas.microsoft.com/office/drawing/2014/main" id="{538AF7F8-DE8E-FB4B-8D42-8C6C86C4342E}"/>
                    </a:ext>
                  </a:extLst>
                </p:cNvPr>
                <p:cNvCxnSpPr>
                  <a:cxnSpLocks/>
                  <a:stCxn id="42" idx="5"/>
                  <a:endCxn id="43"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41" name="Rectangle 40">
                <a:extLst>
                  <a:ext uri="{FF2B5EF4-FFF2-40B4-BE49-F238E27FC236}">
                    <a16:creationId xmlns:a16="http://schemas.microsoft.com/office/drawing/2014/main" id="{CB3CF409-111A-9247-AA19-4FB909DE9107}"/>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cxnSp>
          <p:nvCxnSpPr>
            <p:cNvPr id="50" name="Straight Arrow Connector 49">
              <a:extLst>
                <a:ext uri="{FF2B5EF4-FFF2-40B4-BE49-F238E27FC236}">
                  <a16:creationId xmlns:a16="http://schemas.microsoft.com/office/drawing/2014/main" id="{E6E69A00-EA72-C24D-925A-D1A7F494C67C}"/>
                </a:ext>
              </a:extLst>
            </p:cNvPr>
            <p:cNvCxnSpPr>
              <a:cxnSpLocks/>
            </p:cNvCxnSpPr>
            <p:nvPr/>
          </p:nvCxnSpPr>
          <p:spPr>
            <a:xfrm>
              <a:off x="8652175" y="307841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66CE16FD-744F-D846-857A-7B20EAF997B4}"/>
                </a:ext>
              </a:extLst>
            </p:cNvPr>
            <p:cNvCxnSpPr>
              <a:cxnSpLocks/>
            </p:cNvCxnSpPr>
            <p:nvPr/>
          </p:nvCxnSpPr>
          <p:spPr>
            <a:xfrm flipH="1" flipV="1">
              <a:off x="8637676" y="3281792"/>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780BEC10-8534-2749-BAC5-11FDA10961A8}"/>
                </a:ext>
              </a:extLst>
            </p:cNvPr>
            <p:cNvCxnSpPr>
              <a:cxnSpLocks/>
            </p:cNvCxnSpPr>
            <p:nvPr/>
          </p:nvCxnSpPr>
          <p:spPr>
            <a:xfrm>
              <a:off x="8645784" y="512541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E44AD311-5812-7441-ACD7-51009514E5E0}"/>
                </a:ext>
              </a:extLst>
            </p:cNvPr>
            <p:cNvCxnSpPr>
              <a:cxnSpLocks/>
            </p:cNvCxnSpPr>
            <p:nvPr/>
          </p:nvCxnSpPr>
          <p:spPr>
            <a:xfrm flipH="1" flipV="1">
              <a:off x="8637676" y="533195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C80AC12E-5DEB-534F-96EB-8D5B8F1BB218}"/>
                </a:ext>
              </a:extLst>
            </p:cNvPr>
            <p:cNvCxnSpPr>
              <a:cxnSpLocks/>
            </p:cNvCxnSpPr>
            <p:nvPr/>
          </p:nvCxnSpPr>
          <p:spPr>
            <a:xfrm rot="5400000">
              <a:off x="6943198"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522FD67B-C181-3144-BD87-5C915C7CFC7B}"/>
                </a:ext>
              </a:extLst>
            </p:cNvPr>
            <p:cNvCxnSpPr>
              <a:cxnSpLocks/>
            </p:cNvCxnSpPr>
            <p:nvPr/>
          </p:nvCxnSpPr>
          <p:spPr>
            <a:xfrm rot="5400000" flipH="1" flipV="1">
              <a:off x="7154063"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7537C7E2-CF76-7C4A-AECF-C5C1ECB7137C}"/>
                </a:ext>
              </a:extLst>
            </p:cNvPr>
            <p:cNvCxnSpPr>
              <a:cxnSpLocks/>
            </p:cNvCxnSpPr>
            <p:nvPr/>
          </p:nvCxnSpPr>
          <p:spPr>
            <a:xfrm rot="5400000">
              <a:off x="10152520"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66FEA60A-CFDE-1B42-A05C-B88280B5C64D}"/>
                </a:ext>
              </a:extLst>
            </p:cNvPr>
            <p:cNvCxnSpPr>
              <a:cxnSpLocks/>
            </p:cNvCxnSpPr>
            <p:nvPr/>
          </p:nvCxnSpPr>
          <p:spPr>
            <a:xfrm rot="5400000" flipH="1" flipV="1">
              <a:off x="10368044"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Curved Connector 57">
              <a:extLst>
                <a:ext uri="{FF2B5EF4-FFF2-40B4-BE49-F238E27FC236}">
                  <a16:creationId xmlns:a16="http://schemas.microsoft.com/office/drawing/2014/main" id="{EB4E2A2E-AE43-644D-A1D5-10484AC56B5B}"/>
                </a:ext>
              </a:extLst>
            </p:cNvPr>
            <p:cNvCxnSpPr>
              <a:cxnSpLocks/>
            </p:cNvCxnSpPr>
            <p:nvPr/>
          </p:nvCxnSpPr>
          <p:spPr>
            <a:xfrm rot="780000" flipH="1">
              <a:off x="8521264" y="3719419"/>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Curved Connector 58">
              <a:extLst>
                <a:ext uri="{FF2B5EF4-FFF2-40B4-BE49-F238E27FC236}">
                  <a16:creationId xmlns:a16="http://schemas.microsoft.com/office/drawing/2014/main" id="{AF070946-C9EE-5141-921F-9BF7E36D9357}"/>
                </a:ext>
              </a:extLst>
            </p:cNvPr>
            <p:cNvCxnSpPr>
              <a:cxnSpLocks/>
            </p:cNvCxnSpPr>
            <p:nvPr/>
          </p:nvCxnSpPr>
          <p:spPr>
            <a:xfrm rot="6180000" flipH="1">
              <a:off x="9239831" y="3759888"/>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Curved Connector 59">
              <a:extLst>
                <a:ext uri="{FF2B5EF4-FFF2-40B4-BE49-F238E27FC236}">
                  <a16:creationId xmlns:a16="http://schemas.microsoft.com/office/drawing/2014/main" id="{B97A488A-DED4-024D-BA41-D25BE42E14AF}"/>
                </a:ext>
              </a:extLst>
            </p:cNvPr>
            <p:cNvCxnSpPr>
              <a:cxnSpLocks/>
            </p:cNvCxnSpPr>
            <p:nvPr/>
          </p:nvCxnSpPr>
          <p:spPr>
            <a:xfrm rot="16980000" flipH="1">
              <a:off x="8495664" y="4436175"/>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Curved Connector 60">
              <a:extLst>
                <a:ext uri="{FF2B5EF4-FFF2-40B4-BE49-F238E27FC236}">
                  <a16:creationId xmlns:a16="http://schemas.microsoft.com/office/drawing/2014/main" id="{9E348430-3D87-C945-9E80-DED1090B6814}"/>
                </a:ext>
              </a:extLst>
            </p:cNvPr>
            <p:cNvCxnSpPr>
              <a:cxnSpLocks/>
            </p:cNvCxnSpPr>
            <p:nvPr/>
          </p:nvCxnSpPr>
          <p:spPr>
            <a:xfrm rot="11580000" flipH="1">
              <a:off x="9213837" y="4452358"/>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2" name="TextBox 61">
              <a:extLst>
                <a:ext uri="{FF2B5EF4-FFF2-40B4-BE49-F238E27FC236}">
                  <a16:creationId xmlns:a16="http://schemas.microsoft.com/office/drawing/2014/main" id="{C0BE20F9-8B8E-7D47-B8F4-E5844F84B855}"/>
                </a:ext>
              </a:extLst>
            </p:cNvPr>
            <p:cNvSpPr txBox="1"/>
            <p:nvPr/>
          </p:nvSpPr>
          <p:spPr>
            <a:xfrm rot="16200000">
              <a:off x="4611808" y="3991379"/>
              <a:ext cx="2409680" cy="421410"/>
            </a:xfrm>
            <a:prstGeom prst="rect">
              <a:avLst/>
            </a:prstGeom>
            <a:noFill/>
          </p:spPr>
          <p:txBody>
            <a:bodyPr wrap="none" rtlCol="0">
              <a:spAutoFit/>
            </a:bodyPr>
            <a:lstStyle/>
            <a:p>
              <a:r>
                <a:rPr lang="en-GB" sz="1050"/>
                <a:t>State transition system</a:t>
              </a:r>
            </a:p>
          </p:txBody>
        </p:sp>
      </p:grpSp>
      <p:grpSp>
        <p:nvGrpSpPr>
          <p:cNvPr id="75" name="Group 74">
            <a:extLst>
              <a:ext uri="{FF2B5EF4-FFF2-40B4-BE49-F238E27FC236}">
                <a16:creationId xmlns:a16="http://schemas.microsoft.com/office/drawing/2014/main" id="{0A0370D9-3307-B243-8FF3-DB11A1CC3C19}"/>
              </a:ext>
            </a:extLst>
          </p:cNvPr>
          <p:cNvGrpSpPr/>
          <p:nvPr/>
        </p:nvGrpSpPr>
        <p:grpSpPr>
          <a:xfrm>
            <a:off x="8495460" y="4722626"/>
            <a:ext cx="2789343" cy="846346"/>
            <a:chOff x="7841065" y="1940611"/>
            <a:chExt cx="4254255" cy="1290832"/>
          </a:xfrm>
        </p:grpSpPr>
        <p:grpSp>
          <p:nvGrpSpPr>
            <p:cNvPr id="63" name="Group 62">
              <a:extLst>
                <a:ext uri="{FF2B5EF4-FFF2-40B4-BE49-F238E27FC236}">
                  <a16:creationId xmlns:a16="http://schemas.microsoft.com/office/drawing/2014/main" id="{B819A337-13DD-8041-9417-D555E4828FCA}"/>
                </a:ext>
              </a:extLst>
            </p:cNvPr>
            <p:cNvGrpSpPr/>
            <p:nvPr/>
          </p:nvGrpSpPr>
          <p:grpSpPr>
            <a:xfrm>
              <a:off x="7841065" y="2354968"/>
              <a:ext cx="1210151" cy="360000"/>
              <a:chOff x="928007" y="1785257"/>
              <a:chExt cx="1210151" cy="360000"/>
            </a:xfrm>
          </p:grpSpPr>
          <p:sp>
            <p:nvSpPr>
              <p:cNvPr id="64" name="Oval 63">
                <a:extLst>
                  <a:ext uri="{FF2B5EF4-FFF2-40B4-BE49-F238E27FC236}">
                    <a16:creationId xmlns:a16="http://schemas.microsoft.com/office/drawing/2014/main" id="{E13E06C5-FF2D-DD4D-BA47-02EA0F4057E0}"/>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sz="1400" dirty="0"/>
                  <a:t>A</a:t>
                </a:r>
              </a:p>
            </p:txBody>
          </p:sp>
          <p:sp>
            <p:nvSpPr>
              <p:cNvPr id="65" name="Oval 64">
                <a:extLst>
                  <a:ext uri="{FF2B5EF4-FFF2-40B4-BE49-F238E27FC236}">
                    <a16:creationId xmlns:a16="http://schemas.microsoft.com/office/drawing/2014/main" id="{97CEE184-7C7B-3B43-9E07-AD72BEFF5E5C}"/>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sz="1400" dirty="0"/>
                  <a:t>B</a:t>
                </a:r>
              </a:p>
            </p:txBody>
          </p:sp>
          <p:cxnSp>
            <p:nvCxnSpPr>
              <p:cNvPr id="66" name="Straight Connector 65">
                <a:extLst>
                  <a:ext uri="{FF2B5EF4-FFF2-40B4-BE49-F238E27FC236}">
                    <a16:creationId xmlns:a16="http://schemas.microsoft.com/office/drawing/2014/main" id="{A0E40958-83CB-3745-A826-9813FE5C03C7}"/>
                  </a:ext>
                </a:extLst>
              </p:cNvPr>
              <p:cNvCxnSpPr>
                <a:stCxn id="64" idx="6"/>
                <a:endCxn id="65"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F3D02CE6-853C-1A4E-A448-EAFA1248D95C}"/>
                </a:ext>
              </a:extLst>
            </p:cNvPr>
            <p:cNvGrpSpPr/>
            <p:nvPr/>
          </p:nvGrpSpPr>
          <p:grpSpPr>
            <a:xfrm>
              <a:off x="9480405" y="1981074"/>
              <a:ext cx="1518865" cy="1110838"/>
              <a:chOff x="9055178" y="1068138"/>
              <a:chExt cx="1518865" cy="1110838"/>
            </a:xfrm>
          </p:grpSpPr>
          <mc:AlternateContent xmlns:mc="http://schemas.openxmlformats.org/markup-compatibility/2006" xmlns:a14="http://schemas.microsoft.com/office/drawing/2010/main">
            <mc:Choice Requires="a14">
              <p:sp>
                <p:nvSpPr>
                  <p:cNvPr id="68" name="Rounded Rectangle 67">
                    <a:extLst>
                      <a:ext uri="{FF2B5EF4-FFF2-40B4-BE49-F238E27FC236}">
                        <a16:creationId xmlns:a16="http://schemas.microsoft.com/office/drawing/2014/main" id="{5BBC3EC3-6B34-4640-A8ED-7BFD022739AA}"/>
                      </a:ext>
                    </a:extLst>
                  </p:cNvPr>
                  <p:cNvSpPr/>
                  <p:nvPr/>
                </p:nvSpPr>
                <p:spPr>
                  <a:xfrm>
                    <a:off x="9505457" y="106813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sz="1400" b="0" i="0" dirty="0" smtClean="0">
                              <a:latin typeface="Cambria Math" panose="02040503050406030204" pitchFamily="18" charset="0"/>
                            </a:rPr>
                            <m:t>tt</m:t>
                          </m:r>
                        </m:oMath>
                      </m:oMathPara>
                    </a14:m>
                    <a:endParaRPr lang="en-GB" sz="1400" dirty="0"/>
                  </a:p>
                </p:txBody>
              </p:sp>
            </mc:Choice>
            <mc:Fallback xmlns="">
              <p:sp>
                <p:nvSpPr>
                  <p:cNvPr id="68" name="Rounded Rectangle 67">
                    <a:extLst>
                      <a:ext uri="{FF2B5EF4-FFF2-40B4-BE49-F238E27FC236}">
                        <a16:creationId xmlns:a16="http://schemas.microsoft.com/office/drawing/2014/main" id="{5BBC3EC3-6B34-4640-A8ED-7BFD022739AA}"/>
                      </a:ext>
                    </a:extLst>
                  </p:cNvPr>
                  <p:cNvSpPr>
                    <a:spLocks noRot="1" noChangeAspect="1" noMove="1" noResize="1" noEditPoints="1" noAdjustHandles="1" noChangeArrowheads="1" noChangeShapeType="1" noTextEdit="1"/>
                  </p:cNvSpPr>
                  <p:nvPr/>
                </p:nvSpPr>
                <p:spPr>
                  <a:xfrm>
                    <a:off x="9505457" y="1068138"/>
                    <a:ext cx="618309" cy="287388"/>
                  </a:xfrm>
                  <a:prstGeom prst="roundRect">
                    <a:avLst/>
                  </a:prstGeom>
                  <a:blipFill>
                    <a:blip r:embed="rId18"/>
                    <a:stretch>
                      <a:fillRect b="-5882"/>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69" name="Rounded Rectangle 68">
                    <a:extLst>
                      <a:ext uri="{FF2B5EF4-FFF2-40B4-BE49-F238E27FC236}">
                        <a16:creationId xmlns:a16="http://schemas.microsoft.com/office/drawing/2014/main" id="{43C3A1ED-C6D9-7C42-B431-4AC521F78386}"/>
                      </a:ext>
                    </a:extLst>
                  </p:cNvPr>
                  <p:cNvSpPr/>
                  <p:nvPr/>
                </p:nvSpPr>
                <p:spPr>
                  <a:xfrm>
                    <a:off x="9505457" y="189158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sz="1400" b="0" i="0" dirty="0" smtClean="0">
                              <a:latin typeface="Cambria Math" panose="02040503050406030204" pitchFamily="18" charset="0"/>
                            </a:rPr>
                            <m:t>ff</m:t>
                          </m:r>
                        </m:oMath>
                      </m:oMathPara>
                    </a14:m>
                    <a:endParaRPr lang="en-GB" sz="1400" dirty="0"/>
                  </a:p>
                </p:txBody>
              </p:sp>
            </mc:Choice>
            <mc:Fallback xmlns="">
              <p:sp>
                <p:nvSpPr>
                  <p:cNvPr id="69" name="Rounded Rectangle 68">
                    <a:extLst>
                      <a:ext uri="{FF2B5EF4-FFF2-40B4-BE49-F238E27FC236}">
                        <a16:creationId xmlns:a16="http://schemas.microsoft.com/office/drawing/2014/main" id="{43C3A1ED-C6D9-7C42-B431-4AC521F78386}"/>
                      </a:ext>
                    </a:extLst>
                  </p:cNvPr>
                  <p:cNvSpPr>
                    <a:spLocks noRot="1" noChangeAspect="1" noMove="1" noResize="1" noEditPoints="1" noAdjustHandles="1" noChangeArrowheads="1" noChangeShapeType="1" noTextEdit="1"/>
                  </p:cNvSpPr>
                  <p:nvPr/>
                </p:nvSpPr>
                <p:spPr>
                  <a:xfrm>
                    <a:off x="9505457" y="1891588"/>
                    <a:ext cx="618309" cy="287388"/>
                  </a:xfrm>
                  <a:prstGeom prst="roundRect">
                    <a:avLst/>
                  </a:prstGeom>
                  <a:blipFill>
                    <a:blip r:embed="rId19"/>
                    <a:stretch>
                      <a:fillRect t="-5882" b="-5882"/>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70" name="Rounded Rectangle 69">
                    <a:extLst>
                      <a:ext uri="{FF2B5EF4-FFF2-40B4-BE49-F238E27FC236}">
                        <a16:creationId xmlns:a16="http://schemas.microsoft.com/office/drawing/2014/main" id="{BD47C2CE-A63E-6D42-A8BB-914FF24F30B9}"/>
                      </a:ext>
                    </a:extLst>
                  </p:cNvPr>
                  <p:cNvSpPr/>
                  <p:nvPr/>
                </p:nvSpPr>
                <p:spPr>
                  <a:xfrm>
                    <a:off x="9055178" y="1479863"/>
                    <a:ext cx="1518865" cy="287388"/>
                  </a:xfrm>
                  <a:prstGeom prst="roundRect">
                    <a:avLst/>
                  </a:prstGeom>
                  <a:solidFill>
                    <a:schemeClr val="accent1">
                      <a:alpha val="2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sz="1400" b="0" i="0" dirty="0" smtClean="0">
                              <a:latin typeface="Cambria Math" panose="02040503050406030204" pitchFamily="18" charset="0"/>
                            </a:rPr>
                            <m:t>ft</m:t>
                          </m:r>
                          <m:r>
                            <a:rPr lang="de-DE" sz="1400" b="0" i="1" dirty="0" smtClean="0">
                              <a:latin typeface="Cambria Math" panose="02040503050406030204" pitchFamily="18" charset="0"/>
                            </a:rPr>
                            <m:t>             </m:t>
                          </m:r>
                          <m:r>
                            <m:rPr>
                              <m:sty m:val="p"/>
                            </m:rPr>
                            <a:rPr lang="de-DE" sz="1400" b="0" i="0" dirty="0" smtClean="0">
                              <a:latin typeface="Cambria Math" panose="02040503050406030204" pitchFamily="18" charset="0"/>
                            </a:rPr>
                            <m:t>tf</m:t>
                          </m:r>
                        </m:oMath>
                      </m:oMathPara>
                    </a14:m>
                    <a:endParaRPr lang="en-GB" sz="1400" dirty="0"/>
                  </a:p>
                </p:txBody>
              </p:sp>
            </mc:Choice>
            <mc:Fallback xmlns="">
              <p:sp>
                <p:nvSpPr>
                  <p:cNvPr id="70" name="Rounded Rectangle 69">
                    <a:extLst>
                      <a:ext uri="{FF2B5EF4-FFF2-40B4-BE49-F238E27FC236}">
                        <a16:creationId xmlns:a16="http://schemas.microsoft.com/office/drawing/2014/main" id="{BD47C2CE-A63E-6D42-A8BB-914FF24F30B9}"/>
                      </a:ext>
                    </a:extLst>
                  </p:cNvPr>
                  <p:cNvSpPr>
                    <a:spLocks noRot="1" noChangeAspect="1" noMove="1" noResize="1" noEditPoints="1" noAdjustHandles="1" noChangeArrowheads="1" noChangeShapeType="1" noTextEdit="1"/>
                  </p:cNvSpPr>
                  <p:nvPr/>
                </p:nvSpPr>
                <p:spPr>
                  <a:xfrm>
                    <a:off x="9055178" y="1479863"/>
                    <a:ext cx="1518865" cy="287388"/>
                  </a:xfrm>
                  <a:prstGeom prst="roundRect">
                    <a:avLst/>
                  </a:prstGeom>
                  <a:blipFill>
                    <a:blip r:embed="rId20"/>
                    <a:stretch>
                      <a:fillRect t="-11765" b="-41176"/>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p:grpSp>
        <p:grpSp>
          <p:nvGrpSpPr>
            <p:cNvPr id="71" name="Group 70">
              <a:extLst>
                <a:ext uri="{FF2B5EF4-FFF2-40B4-BE49-F238E27FC236}">
                  <a16:creationId xmlns:a16="http://schemas.microsoft.com/office/drawing/2014/main" id="{50A1F2A7-8746-B743-9D36-95529AA9DD2C}"/>
                </a:ext>
              </a:extLst>
            </p:cNvPr>
            <p:cNvGrpSpPr/>
            <p:nvPr/>
          </p:nvGrpSpPr>
          <p:grpSpPr>
            <a:xfrm>
              <a:off x="11089989" y="1940611"/>
              <a:ext cx="1005331" cy="1290832"/>
              <a:chOff x="10941269" y="1029200"/>
              <a:chExt cx="1005331" cy="1290832"/>
            </a:xfrm>
          </p:grpSpPr>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A431C09E-82E8-AD4A-9A63-7C2CA4388433}"/>
                      </a:ext>
                    </a:extLst>
                  </p:cNvPr>
                  <p:cNvSpPr txBox="1"/>
                  <p:nvPr/>
                </p:nvSpPr>
                <p:spPr>
                  <a:xfrm>
                    <a:off x="10941269" y="1029200"/>
                    <a:ext cx="1005331" cy="4694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0.017</m:t>
                          </m:r>
                        </m:oMath>
                      </m:oMathPara>
                    </a14:m>
                    <a:endParaRPr lang="en-GB" sz="1400" dirty="0"/>
                  </a:p>
                </p:txBody>
              </p:sp>
            </mc:Choice>
            <mc:Fallback xmlns="">
              <p:sp>
                <p:nvSpPr>
                  <p:cNvPr id="72" name="TextBox 71">
                    <a:extLst>
                      <a:ext uri="{FF2B5EF4-FFF2-40B4-BE49-F238E27FC236}">
                        <a16:creationId xmlns:a16="http://schemas.microsoft.com/office/drawing/2014/main" id="{A431C09E-82E8-AD4A-9A63-7C2CA4388433}"/>
                      </a:ext>
                    </a:extLst>
                  </p:cNvPr>
                  <p:cNvSpPr txBox="1">
                    <a:spLocks noRot="1" noChangeAspect="1" noMove="1" noResize="1" noEditPoints="1" noAdjustHandles="1" noChangeArrowheads="1" noChangeShapeType="1" noTextEdit="1"/>
                  </p:cNvSpPr>
                  <p:nvPr/>
                </p:nvSpPr>
                <p:spPr>
                  <a:xfrm>
                    <a:off x="10941269" y="1029200"/>
                    <a:ext cx="1005331" cy="469416"/>
                  </a:xfrm>
                  <a:prstGeom prst="rect">
                    <a:avLst/>
                  </a:prstGeom>
                  <a:blipFill>
                    <a:blip r:embed="rId2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103AFBF4-3768-DC4B-9539-425DB753C223}"/>
                      </a:ext>
                    </a:extLst>
                  </p:cNvPr>
                  <p:cNvSpPr txBox="1"/>
                  <p:nvPr/>
                </p:nvSpPr>
                <p:spPr>
                  <a:xfrm>
                    <a:off x="10941269" y="1438891"/>
                    <a:ext cx="853749" cy="4694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0.49</m:t>
                          </m:r>
                        </m:oMath>
                      </m:oMathPara>
                    </a14:m>
                    <a:endParaRPr lang="en-GB" sz="1400" dirty="0"/>
                  </a:p>
                </p:txBody>
              </p:sp>
            </mc:Choice>
            <mc:Fallback xmlns="">
              <p:sp>
                <p:nvSpPr>
                  <p:cNvPr id="73" name="TextBox 72">
                    <a:extLst>
                      <a:ext uri="{FF2B5EF4-FFF2-40B4-BE49-F238E27FC236}">
                        <a16:creationId xmlns:a16="http://schemas.microsoft.com/office/drawing/2014/main" id="{103AFBF4-3768-DC4B-9539-425DB753C223}"/>
                      </a:ext>
                    </a:extLst>
                  </p:cNvPr>
                  <p:cNvSpPr txBox="1">
                    <a:spLocks noRot="1" noChangeAspect="1" noMove="1" noResize="1" noEditPoints="1" noAdjustHandles="1" noChangeArrowheads="1" noChangeShapeType="1" noTextEdit="1"/>
                  </p:cNvSpPr>
                  <p:nvPr/>
                </p:nvSpPr>
                <p:spPr>
                  <a:xfrm>
                    <a:off x="10941269" y="1438891"/>
                    <a:ext cx="853749" cy="469416"/>
                  </a:xfrm>
                  <a:prstGeom prst="rect">
                    <a:avLst/>
                  </a:prstGeom>
                  <a:blipFill>
                    <a:blip r:embed="rId2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4" name="TextBox 73">
                    <a:extLst>
                      <a:ext uri="{FF2B5EF4-FFF2-40B4-BE49-F238E27FC236}">
                        <a16:creationId xmlns:a16="http://schemas.microsoft.com/office/drawing/2014/main" id="{31D58FF6-A705-3543-BA9A-98E72FB47D90}"/>
                      </a:ext>
                    </a:extLst>
                  </p:cNvPr>
                  <p:cNvSpPr txBox="1"/>
                  <p:nvPr/>
                </p:nvSpPr>
                <p:spPr>
                  <a:xfrm>
                    <a:off x="10941269" y="1850616"/>
                    <a:ext cx="1005331" cy="469416"/>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0.003</m:t>
                          </m:r>
                        </m:oMath>
                      </m:oMathPara>
                    </a14:m>
                    <a:endParaRPr lang="en-GB" sz="1400" dirty="0"/>
                  </a:p>
                </p:txBody>
              </p:sp>
            </mc:Choice>
            <mc:Fallback xmlns="">
              <p:sp>
                <p:nvSpPr>
                  <p:cNvPr id="74" name="TextBox 73">
                    <a:extLst>
                      <a:ext uri="{FF2B5EF4-FFF2-40B4-BE49-F238E27FC236}">
                        <a16:creationId xmlns:a16="http://schemas.microsoft.com/office/drawing/2014/main" id="{31D58FF6-A705-3543-BA9A-98E72FB47D90}"/>
                      </a:ext>
                    </a:extLst>
                  </p:cNvPr>
                  <p:cNvSpPr txBox="1">
                    <a:spLocks noRot="1" noChangeAspect="1" noMove="1" noResize="1" noEditPoints="1" noAdjustHandles="1" noChangeArrowheads="1" noChangeShapeType="1" noTextEdit="1"/>
                  </p:cNvSpPr>
                  <p:nvPr/>
                </p:nvSpPr>
                <p:spPr>
                  <a:xfrm>
                    <a:off x="10941269" y="1850616"/>
                    <a:ext cx="1005331" cy="469416"/>
                  </a:xfrm>
                  <a:prstGeom prst="rect">
                    <a:avLst/>
                  </a:prstGeom>
                  <a:blipFill>
                    <a:blip r:embed="rId23"/>
                    <a:stretch>
                      <a:fillRect/>
                    </a:stretch>
                  </a:blipFill>
                </p:spPr>
                <p:txBody>
                  <a:bodyPr/>
                  <a:lstStyle/>
                  <a:p>
                    <a:r>
                      <a:rPr lang="en-GB">
                        <a:noFill/>
                      </a:rPr>
                      <a:t> </a:t>
                    </a:r>
                  </a:p>
                </p:txBody>
              </p:sp>
            </mc:Fallback>
          </mc:AlternateContent>
        </p:grpSp>
      </p:grpSp>
      <p:grpSp>
        <p:nvGrpSpPr>
          <p:cNvPr id="114" name="Group 113">
            <a:extLst>
              <a:ext uri="{FF2B5EF4-FFF2-40B4-BE49-F238E27FC236}">
                <a16:creationId xmlns:a16="http://schemas.microsoft.com/office/drawing/2014/main" id="{A7F4657C-DBD0-584E-9C05-339B019DAE12}"/>
              </a:ext>
            </a:extLst>
          </p:cNvPr>
          <p:cNvGrpSpPr/>
          <p:nvPr/>
        </p:nvGrpSpPr>
        <p:grpSpPr>
          <a:xfrm>
            <a:off x="8531127" y="1647468"/>
            <a:ext cx="2726942" cy="738771"/>
            <a:chOff x="7845039" y="1508825"/>
            <a:chExt cx="4060775" cy="1100127"/>
          </a:xfrm>
        </p:grpSpPr>
        <p:grpSp>
          <p:nvGrpSpPr>
            <p:cNvPr id="76" name="Group 75">
              <a:extLst>
                <a:ext uri="{FF2B5EF4-FFF2-40B4-BE49-F238E27FC236}">
                  <a16:creationId xmlns:a16="http://schemas.microsoft.com/office/drawing/2014/main" id="{6ABA188D-F6C9-9E46-A9E9-1C2091547D9A}"/>
                </a:ext>
              </a:extLst>
            </p:cNvPr>
            <p:cNvGrpSpPr/>
            <p:nvPr/>
          </p:nvGrpSpPr>
          <p:grpSpPr>
            <a:xfrm>
              <a:off x="7845039" y="1508825"/>
              <a:ext cx="4060775" cy="1100127"/>
              <a:chOff x="4800564" y="4825289"/>
              <a:chExt cx="4065005" cy="1101272"/>
            </a:xfrm>
          </p:grpSpPr>
          <p:cxnSp>
            <p:nvCxnSpPr>
              <p:cNvPr id="77" name="Straight Connector 76">
                <a:extLst>
                  <a:ext uri="{FF2B5EF4-FFF2-40B4-BE49-F238E27FC236}">
                    <a16:creationId xmlns:a16="http://schemas.microsoft.com/office/drawing/2014/main" id="{E3D1D3F5-3BCC-D747-A04B-A93505524941}"/>
                  </a:ext>
                </a:extLst>
              </p:cNvPr>
              <p:cNvCxnSpPr>
                <a:cxnSpLocks/>
              </p:cNvCxnSpPr>
              <p:nvPr/>
            </p:nvCxnSpPr>
            <p:spPr>
              <a:xfrm>
                <a:off x="4976017" y="5494977"/>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167B86CC-42EF-224C-BE4A-E7D15170D330}"/>
                  </a:ext>
                </a:extLst>
              </p:cNvPr>
              <p:cNvCxnSpPr/>
              <p:nvPr/>
            </p:nvCxnSpPr>
            <p:spPr>
              <a:xfrm>
                <a:off x="4983467"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34D4762-FB5A-624A-A83A-DD12738D493C}"/>
                  </a:ext>
                </a:extLst>
              </p:cNvPr>
              <p:cNvCxnSpPr/>
              <p:nvPr/>
            </p:nvCxnSpPr>
            <p:spPr>
              <a:xfrm>
                <a:off x="78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0" name="TextBox 79">
                    <a:extLst>
                      <a:ext uri="{FF2B5EF4-FFF2-40B4-BE49-F238E27FC236}">
                        <a16:creationId xmlns:a16="http://schemas.microsoft.com/office/drawing/2014/main" id="{5D313D4B-2421-554A-8D29-6C68B9DF985B}"/>
                      </a:ext>
                    </a:extLst>
                  </p:cNvPr>
                  <p:cNvSpPr txBox="1"/>
                  <p:nvPr/>
                </p:nvSpPr>
                <p:spPr>
                  <a:xfrm>
                    <a:off x="4800564" y="5536584"/>
                    <a:ext cx="440158" cy="3899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100" i="1">
                              <a:latin typeface="Cambria Math" panose="02040503050406030204" pitchFamily="18" charset="0"/>
                            </a:rPr>
                            <m:t>0</m:t>
                          </m:r>
                        </m:oMath>
                      </m:oMathPara>
                    </a14:m>
                    <a:endParaRPr lang="en-GB" sz="1100" dirty="0"/>
                  </a:p>
                </p:txBody>
              </p:sp>
            </mc:Choice>
            <mc:Fallback xmlns="">
              <p:sp>
                <p:nvSpPr>
                  <p:cNvPr id="80" name="TextBox 79">
                    <a:extLst>
                      <a:ext uri="{FF2B5EF4-FFF2-40B4-BE49-F238E27FC236}">
                        <a16:creationId xmlns:a16="http://schemas.microsoft.com/office/drawing/2014/main" id="{5D313D4B-2421-554A-8D29-6C68B9DF985B}"/>
                      </a:ext>
                    </a:extLst>
                  </p:cNvPr>
                  <p:cNvSpPr txBox="1">
                    <a:spLocks noRot="1" noChangeAspect="1" noMove="1" noResize="1" noEditPoints="1" noAdjustHandles="1" noChangeArrowheads="1" noChangeShapeType="1" noTextEdit="1"/>
                  </p:cNvSpPr>
                  <p:nvPr/>
                </p:nvSpPr>
                <p:spPr>
                  <a:xfrm>
                    <a:off x="4800564" y="5536584"/>
                    <a:ext cx="440158" cy="389977"/>
                  </a:xfrm>
                  <a:prstGeom prst="rect">
                    <a:avLst/>
                  </a:prstGeom>
                  <a:blipFill>
                    <a:blip r:embed="rId2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1" name="TextBox 80">
                    <a:extLst>
                      <a:ext uri="{FF2B5EF4-FFF2-40B4-BE49-F238E27FC236}">
                        <a16:creationId xmlns:a16="http://schemas.microsoft.com/office/drawing/2014/main" id="{CE5D3080-D6F0-3C48-9166-EDD263ED81A1}"/>
                      </a:ext>
                    </a:extLst>
                  </p:cNvPr>
                  <p:cNvSpPr txBox="1"/>
                  <p:nvPr/>
                </p:nvSpPr>
                <p:spPr>
                  <a:xfrm>
                    <a:off x="8419418" y="5536584"/>
                    <a:ext cx="440158" cy="3899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100" i="1">
                              <a:latin typeface="Cambria Math" panose="02040503050406030204" pitchFamily="18" charset="0"/>
                            </a:rPr>
                            <m:t>1</m:t>
                          </m:r>
                        </m:oMath>
                      </m:oMathPara>
                    </a14:m>
                    <a:endParaRPr lang="en-GB" sz="1100" dirty="0"/>
                  </a:p>
                </p:txBody>
              </p:sp>
            </mc:Choice>
            <mc:Fallback xmlns="">
              <p:sp>
                <p:nvSpPr>
                  <p:cNvPr id="81" name="TextBox 80">
                    <a:extLst>
                      <a:ext uri="{FF2B5EF4-FFF2-40B4-BE49-F238E27FC236}">
                        <a16:creationId xmlns:a16="http://schemas.microsoft.com/office/drawing/2014/main" id="{CE5D3080-D6F0-3C48-9166-EDD263ED81A1}"/>
                      </a:ext>
                    </a:extLst>
                  </p:cNvPr>
                  <p:cNvSpPr txBox="1">
                    <a:spLocks noRot="1" noChangeAspect="1" noMove="1" noResize="1" noEditPoints="1" noAdjustHandles="1" noChangeArrowheads="1" noChangeShapeType="1" noTextEdit="1"/>
                  </p:cNvSpPr>
                  <p:nvPr/>
                </p:nvSpPr>
                <p:spPr>
                  <a:xfrm>
                    <a:off x="8419418" y="5536584"/>
                    <a:ext cx="440158" cy="389977"/>
                  </a:xfrm>
                  <a:prstGeom prst="rect">
                    <a:avLst/>
                  </a:prstGeom>
                  <a:blipFill>
                    <a:blip r:embed="rId25"/>
                    <a:stretch>
                      <a:fillRect/>
                    </a:stretch>
                  </a:blipFill>
                </p:spPr>
                <p:txBody>
                  <a:bodyPr/>
                  <a:lstStyle/>
                  <a:p>
                    <a:r>
                      <a:rPr lang="en-GB">
                        <a:noFill/>
                      </a:rPr>
                      <a:t> </a:t>
                    </a:r>
                  </a:p>
                </p:txBody>
              </p:sp>
            </mc:Fallback>
          </mc:AlternateContent>
          <p:cxnSp>
            <p:nvCxnSpPr>
              <p:cNvPr id="82" name="Straight Connector 81">
                <a:extLst>
                  <a:ext uri="{FF2B5EF4-FFF2-40B4-BE49-F238E27FC236}">
                    <a16:creationId xmlns:a16="http://schemas.microsoft.com/office/drawing/2014/main" id="{63B38C35-BDFC-8B45-BC42-FF87A63891A8}"/>
                  </a:ext>
                </a:extLst>
              </p:cNvPr>
              <p:cNvCxnSpPr/>
              <p:nvPr/>
            </p:nvCxnSpPr>
            <p:spPr>
              <a:xfrm>
                <a:off x="53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4A2FCED3-9C14-A54B-995B-5D7C64CF2D15}"/>
                  </a:ext>
                </a:extLst>
              </p:cNvPr>
              <p:cNvCxnSpPr/>
              <p:nvPr/>
            </p:nvCxnSpPr>
            <p:spPr>
              <a:xfrm>
                <a:off x="57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ACEF91E2-D04F-8D48-BAC9-41C7484578F1}"/>
                  </a:ext>
                </a:extLst>
              </p:cNvPr>
              <p:cNvCxnSpPr/>
              <p:nvPr/>
            </p:nvCxnSpPr>
            <p:spPr>
              <a:xfrm>
                <a:off x="60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5AB2E50-D689-A542-B247-38A69D2B7CB4}"/>
                  </a:ext>
                </a:extLst>
              </p:cNvPr>
              <p:cNvCxnSpPr/>
              <p:nvPr/>
            </p:nvCxnSpPr>
            <p:spPr>
              <a:xfrm>
                <a:off x="6425541"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4A9A9580-7860-4841-BB29-D06B68A22CEA}"/>
                  </a:ext>
                </a:extLst>
              </p:cNvPr>
              <p:cNvCxnSpPr/>
              <p:nvPr/>
            </p:nvCxnSpPr>
            <p:spPr>
              <a:xfrm>
                <a:off x="6784383"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96DBD6F2-C384-C540-9C1E-9EB13368A57D}"/>
                  </a:ext>
                </a:extLst>
              </p:cNvPr>
              <p:cNvCxnSpPr/>
              <p:nvPr/>
            </p:nvCxnSpPr>
            <p:spPr>
              <a:xfrm>
                <a:off x="71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BE533092-64B0-B04B-BDF5-285B0545EE4A}"/>
                  </a:ext>
                </a:extLst>
              </p:cNvPr>
              <p:cNvCxnSpPr/>
              <p:nvPr/>
            </p:nvCxnSpPr>
            <p:spPr>
              <a:xfrm>
                <a:off x="75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55BD1E2B-7D34-8843-9A54-DA2EE9BAFDED}"/>
                  </a:ext>
                </a:extLst>
              </p:cNvPr>
              <p:cNvCxnSpPr/>
              <p:nvPr/>
            </p:nvCxnSpPr>
            <p:spPr>
              <a:xfrm>
                <a:off x="8603479" y="5410737"/>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86FC1F0E-CA8B-7948-83AF-C63DA7ED483B}"/>
                  </a:ext>
                </a:extLst>
              </p:cNvPr>
              <p:cNvCxnSpPr/>
              <p:nvPr/>
            </p:nvCxnSpPr>
            <p:spPr>
              <a:xfrm>
                <a:off x="8243479" y="5442453"/>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F5292ADD-C5C1-314E-87CB-6B3BEC742041}"/>
                      </a:ext>
                    </a:extLst>
                  </p:cNvPr>
                  <p:cNvSpPr txBox="1"/>
                  <p:nvPr/>
                </p:nvSpPr>
                <p:spPr>
                  <a:xfrm>
                    <a:off x="6523279" y="5532950"/>
                    <a:ext cx="600259" cy="3899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100" i="1">
                              <a:latin typeface="Cambria Math" panose="02040503050406030204" pitchFamily="18" charset="0"/>
                            </a:rPr>
                            <m:t>0.5</m:t>
                          </m:r>
                        </m:oMath>
                      </m:oMathPara>
                    </a14:m>
                    <a:endParaRPr lang="en-GB" sz="1100" dirty="0"/>
                  </a:p>
                </p:txBody>
              </p:sp>
            </mc:Choice>
            <mc:Fallback xmlns="">
              <p:sp>
                <p:nvSpPr>
                  <p:cNvPr id="91" name="TextBox 90">
                    <a:extLst>
                      <a:ext uri="{FF2B5EF4-FFF2-40B4-BE49-F238E27FC236}">
                        <a16:creationId xmlns:a16="http://schemas.microsoft.com/office/drawing/2014/main" id="{F5292ADD-C5C1-314E-87CB-6B3BEC742041}"/>
                      </a:ext>
                    </a:extLst>
                  </p:cNvPr>
                  <p:cNvSpPr txBox="1">
                    <a:spLocks noRot="1" noChangeAspect="1" noMove="1" noResize="1" noEditPoints="1" noAdjustHandles="1" noChangeArrowheads="1" noChangeShapeType="1" noTextEdit="1"/>
                  </p:cNvSpPr>
                  <p:nvPr/>
                </p:nvSpPr>
                <p:spPr>
                  <a:xfrm>
                    <a:off x="6523279" y="5532950"/>
                    <a:ext cx="600259" cy="389977"/>
                  </a:xfrm>
                  <a:prstGeom prst="rect">
                    <a:avLst/>
                  </a:prstGeom>
                  <a:blipFill>
                    <a:blip r:embed="rId26"/>
                    <a:stretch>
                      <a:fillRect/>
                    </a:stretch>
                  </a:blipFill>
                </p:spPr>
                <p:txBody>
                  <a:bodyPr/>
                  <a:lstStyle/>
                  <a:p>
                    <a:r>
                      <a:rPr lang="en-GB">
                        <a:noFill/>
                      </a:rPr>
                      <a:t> </a:t>
                    </a:r>
                  </a:p>
                </p:txBody>
              </p:sp>
            </mc:Fallback>
          </mc:AlternateContent>
          <p:sp>
            <p:nvSpPr>
              <p:cNvPr id="92" name="Left Brace 91">
                <a:extLst>
                  <a:ext uri="{FF2B5EF4-FFF2-40B4-BE49-F238E27FC236}">
                    <a16:creationId xmlns:a16="http://schemas.microsoft.com/office/drawing/2014/main" id="{22DEDC21-7273-E144-9ADA-4D4F865ACFC5}"/>
                  </a:ext>
                </a:extLst>
              </p:cNvPr>
              <p:cNvSpPr/>
              <p:nvPr/>
            </p:nvSpPr>
            <p:spPr>
              <a:xfrm rot="5400000">
                <a:off x="5290202" y="4987727"/>
                <a:ext cx="99995" cy="72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93" name="Left Brace 92">
                <a:extLst>
                  <a:ext uri="{FF2B5EF4-FFF2-40B4-BE49-F238E27FC236}">
                    <a16:creationId xmlns:a16="http://schemas.microsoft.com/office/drawing/2014/main" id="{A5768DDF-344C-954F-83BC-0F08323E0662}"/>
                  </a:ext>
                </a:extLst>
              </p:cNvPr>
              <p:cNvSpPr/>
              <p:nvPr/>
            </p:nvSpPr>
            <p:spPr>
              <a:xfrm rot="5400000">
                <a:off x="6077085" y="4924540"/>
                <a:ext cx="104662" cy="8500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94" name="Left Brace 93">
                <a:extLst>
                  <a:ext uri="{FF2B5EF4-FFF2-40B4-BE49-F238E27FC236}">
                    <a16:creationId xmlns:a16="http://schemas.microsoft.com/office/drawing/2014/main" id="{B159E35B-4906-7948-A4EE-6810572ADDC2}"/>
                  </a:ext>
                </a:extLst>
              </p:cNvPr>
              <p:cNvSpPr/>
              <p:nvPr/>
            </p:nvSpPr>
            <p:spPr>
              <a:xfrm rot="5400000">
                <a:off x="6994302" y="4856154"/>
                <a:ext cx="105896" cy="98560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95" name="Left Brace 94">
                <a:extLst>
                  <a:ext uri="{FF2B5EF4-FFF2-40B4-BE49-F238E27FC236}">
                    <a16:creationId xmlns:a16="http://schemas.microsoft.com/office/drawing/2014/main" id="{E89FC7C7-338E-AA40-AA87-3D90BAE817B7}"/>
                  </a:ext>
                </a:extLst>
              </p:cNvPr>
              <p:cNvSpPr/>
              <p:nvPr/>
            </p:nvSpPr>
            <p:spPr>
              <a:xfrm rot="5400000">
                <a:off x="7649090" y="5185884"/>
                <a:ext cx="106253" cy="324332"/>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96" name="TextBox 95">
                <a:extLst>
                  <a:ext uri="{FF2B5EF4-FFF2-40B4-BE49-F238E27FC236}">
                    <a16:creationId xmlns:a16="http://schemas.microsoft.com/office/drawing/2014/main" id="{076E5C58-7790-A94B-B769-B1EBA708B0F7}"/>
                  </a:ext>
                </a:extLst>
              </p:cNvPr>
              <p:cNvSpPr txBox="1"/>
              <p:nvPr/>
            </p:nvSpPr>
            <p:spPr>
              <a:xfrm>
                <a:off x="5145955" y="5000855"/>
                <a:ext cx="468835" cy="389977"/>
              </a:xfrm>
              <a:prstGeom prst="rect">
                <a:avLst/>
              </a:prstGeom>
              <a:noFill/>
            </p:spPr>
            <p:txBody>
              <a:bodyPr wrap="none" rtlCol="0">
                <a:spAutoFit/>
              </a:bodyPr>
              <a:lstStyle/>
              <a:p>
                <a:r>
                  <a:rPr lang="en-GB" sz="1100" dirty="0" err="1"/>
                  <a:t>fff</a:t>
                </a:r>
                <a:endParaRPr lang="en-GB" sz="1100" dirty="0"/>
              </a:p>
            </p:txBody>
          </p:sp>
          <p:sp>
            <p:nvSpPr>
              <p:cNvPr id="97" name="TextBox 96">
                <a:extLst>
                  <a:ext uri="{FF2B5EF4-FFF2-40B4-BE49-F238E27FC236}">
                    <a16:creationId xmlns:a16="http://schemas.microsoft.com/office/drawing/2014/main" id="{5D792B39-9319-6840-9BD2-387904B79D60}"/>
                  </a:ext>
                </a:extLst>
              </p:cNvPr>
              <p:cNvSpPr txBox="1"/>
              <p:nvPr/>
            </p:nvSpPr>
            <p:spPr>
              <a:xfrm>
                <a:off x="5929200" y="5003694"/>
                <a:ext cx="473614" cy="389977"/>
              </a:xfrm>
              <a:prstGeom prst="rect">
                <a:avLst/>
              </a:prstGeom>
              <a:noFill/>
            </p:spPr>
            <p:txBody>
              <a:bodyPr wrap="none" rtlCol="0">
                <a:spAutoFit/>
              </a:bodyPr>
              <a:lstStyle/>
              <a:p>
                <a:r>
                  <a:rPr lang="en-GB" sz="1100" dirty="0" err="1"/>
                  <a:t>fft</a:t>
                </a:r>
                <a:endParaRPr lang="en-GB" sz="1100" dirty="0"/>
              </a:p>
            </p:txBody>
          </p:sp>
          <p:sp>
            <p:nvSpPr>
              <p:cNvPr id="98" name="TextBox 97">
                <a:extLst>
                  <a:ext uri="{FF2B5EF4-FFF2-40B4-BE49-F238E27FC236}">
                    <a16:creationId xmlns:a16="http://schemas.microsoft.com/office/drawing/2014/main" id="{0A2FD166-64AC-014D-8D17-E7F3B33E7706}"/>
                  </a:ext>
                </a:extLst>
              </p:cNvPr>
              <p:cNvSpPr txBox="1"/>
              <p:nvPr/>
            </p:nvSpPr>
            <p:spPr>
              <a:xfrm>
                <a:off x="6843598" y="5000855"/>
                <a:ext cx="473614" cy="389977"/>
              </a:xfrm>
              <a:prstGeom prst="rect">
                <a:avLst/>
              </a:prstGeom>
              <a:noFill/>
            </p:spPr>
            <p:txBody>
              <a:bodyPr wrap="none" rtlCol="0">
                <a:spAutoFit/>
              </a:bodyPr>
              <a:lstStyle/>
              <a:p>
                <a:r>
                  <a:rPr lang="en-GB" sz="1100" dirty="0" err="1"/>
                  <a:t>ftf</a:t>
                </a:r>
                <a:endParaRPr lang="en-GB" sz="1100" dirty="0"/>
              </a:p>
            </p:txBody>
          </p:sp>
          <p:sp>
            <p:nvSpPr>
              <p:cNvPr id="99" name="TextBox 98">
                <a:extLst>
                  <a:ext uri="{FF2B5EF4-FFF2-40B4-BE49-F238E27FC236}">
                    <a16:creationId xmlns:a16="http://schemas.microsoft.com/office/drawing/2014/main" id="{E9B52473-34D3-C646-BC72-7A061B51D545}"/>
                  </a:ext>
                </a:extLst>
              </p:cNvPr>
              <p:cNvSpPr txBox="1"/>
              <p:nvPr/>
            </p:nvSpPr>
            <p:spPr>
              <a:xfrm>
                <a:off x="7502116" y="5004204"/>
                <a:ext cx="478393" cy="389977"/>
              </a:xfrm>
              <a:prstGeom prst="rect">
                <a:avLst/>
              </a:prstGeom>
              <a:noFill/>
            </p:spPr>
            <p:txBody>
              <a:bodyPr wrap="none" rtlCol="0">
                <a:spAutoFit/>
              </a:bodyPr>
              <a:lstStyle/>
              <a:p>
                <a:r>
                  <a:rPr lang="en-GB" sz="1100" dirty="0" err="1"/>
                  <a:t>ftt</a:t>
                </a:r>
                <a:endParaRPr lang="en-GB" sz="1100" dirty="0"/>
              </a:p>
            </p:txBody>
          </p:sp>
          <p:sp>
            <p:nvSpPr>
              <p:cNvPr id="100" name="Left Brace 99">
                <a:extLst>
                  <a:ext uri="{FF2B5EF4-FFF2-40B4-BE49-F238E27FC236}">
                    <a16:creationId xmlns:a16="http://schemas.microsoft.com/office/drawing/2014/main" id="{76CC6387-DB6C-8442-A368-CE8AB141B75B}"/>
                  </a:ext>
                </a:extLst>
              </p:cNvPr>
              <p:cNvSpPr/>
              <p:nvPr/>
            </p:nvSpPr>
            <p:spPr>
              <a:xfrm rot="5400000">
                <a:off x="7900965" y="5257919"/>
                <a:ext cx="106253" cy="179417"/>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101" name="TextBox 100">
                <a:extLst>
                  <a:ext uri="{FF2B5EF4-FFF2-40B4-BE49-F238E27FC236}">
                    <a16:creationId xmlns:a16="http://schemas.microsoft.com/office/drawing/2014/main" id="{1C73FF75-C3FD-3743-A355-3D6E26DE9C23}"/>
                  </a:ext>
                </a:extLst>
              </p:cNvPr>
              <p:cNvSpPr txBox="1"/>
              <p:nvPr/>
            </p:nvSpPr>
            <p:spPr>
              <a:xfrm>
                <a:off x="7761054" y="4826881"/>
                <a:ext cx="473614" cy="389977"/>
              </a:xfrm>
              <a:prstGeom prst="rect">
                <a:avLst/>
              </a:prstGeom>
              <a:noFill/>
            </p:spPr>
            <p:txBody>
              <a:bodyPr wrap="none" rtlCol="0">
                <a:spAutoFit/>
              </a:bodyPr>
              <a:lstStyle/>
              <a:p>
                <a:r>
                  <a:rPr lang="en-GB" sz="1100" dirty="0" err="1"/>
                  <a:t>tff</a:t>
                </a:r>
                <a:endParaRPr lang="en-GB" sz="1100" dirty="0"/>
              </a:p>
            </p:txBody>
          </p:sp>
          <p:sp>
            <p:nvSpPr>
              <p:cNvPr id="102" name="Left Brace 101">
                <a:extLst>
                  <a:ext uri="{FF2B5EF4-FFF2-40B4-BE49-F238E27FC236}">
                    <a16:creationId xmlns:a16="http://schemas.microsoft.com/office/drawing/2014/main" id="{ECD2DC5D-E16E-7F45-B758-34E04201DF4A}"/>
                  </a:ext>
                </a:extLst>
              </p:cNvPr>
              <p:cNvSpPr/>
              <p:nvPr/>
            </p:nvSpPr>
            <p:spPr>
              <a:xfrm rot="5400000">
                <a:off x="8101857" y="5235179"/>
                <a:ext cx="106253" cy="22543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103" name="TextBox 102">
                <a:extLst>
                  <a:ext uri="{FF2B5EF4-FFF2-40B4-BE49-F238E27FC236}">
                    <a16:creationId xmlns:a16="http://schemas.microsoft.com/office/drawing/2014/main" id="{11749D2C-7AC4-E14D-B6CF-26F49D619617}"/>
                  </a:ext>
                </a:extLst>
              </p:cNvPr>
              <p:cNvSpPr txBox="1"/>
              <p:nvPr/>
            </p:nvSpPr>
            <p:spPr>
              <a:xfrm>
                <a:off x="7960157" y="4991136"/>
                <a:ext cx="478393" cy="389977"/>
              </a:xfrm>
              <a:prstGeom prst="rect">
                <a:avLst/>
              </a:prstGeom>
              <a:noFill/>
            </p:spPr>
            <p:txBody>
              <a:bodyPr wrap="none" rtlCol="0">
                <a:spAutoFit/>
              </a:bodyPr>
              <a:lstStyle/>
              <a:p>
                <a:r>
                  <a:rPr lang="en-GB" sz="1100" dirty="0" err="1"/>
                  <a:t>tft</a:t>
                </a:r>
                <a:endParaRPr lang="en-GB" sz="1100" dirty="0"/>
              </a:p>
            </p:txBody>
          </p:sp>
          <p:sp>
            <p:nvSpPr>
              <p:cNvPr id="104" name="Left Brace 103">
                <a:extLst>
                  <a:ext uri="{FF2B5EF4-FFF2-40B4-BE49-F238E27FC236}">
                    <a16:creationId xmlns:a16="http://schemas.microsoft.com/office/drawing/2014/main" id="{AA11DC6F-0CB7-CE48-A260-650A70B48D0B}"/>
                  </a:ext>
                </a:extLst>
              </p:cNvPr>
              <p:cNvSpPr/>
              <p:nvPr/>
            </p:nvSpPr>
            <p:spPr>
              <a:xfrm rot="5400000">
                <a:off x="8356184" y="5206240"/>
                <a:ext cx="106253" cy="28192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105" name="TextBox 104">
                <a:extLst>
                  <a:ext uri="{FF2B5EF4-FFF2-40B4-BE49-F238E27FC236}">
                    <a16:creationId xmlns:a16="http://schemas.microsoft.com/office/drawing/2014/main" id="{DFB0CB99-7F55-8A49-B156-36BD9CE24C20}"/>
                  </a:ext>
                </a:extLst>
              </p:cNvPr>
              <p:cNvSpPr txBox="1"/>
              <p:nvPr/>
            </p:nvSpPr>
            <p:spPr>
              <a:xfrm>
                <a:off x="8215743" y="4825289"/>
                <a:ext cx="478393" cy="389977"/>
              </a:xfrm>
              <a:prstGeom prst="rect">
                <a:avLst/>
              </a:prstGeom>
              <a:noFill/>
            </p:spPr>
            <p:txBody>
              <a:bodyPr wrap="none" rtlCol="0">
                <a:spAutoFit/>
              </a:bodyPr>
              <a:lstStyle/>
              <a:p>
                <a:r>
                  <a:rPr lang="en-GB" sz="1100" dirty="0" err="1"/>
                  <a:t>ttf</a:t>
                </a:r>
                <a:endParaRPr lang="en-GB" sz="1100" dirty="0"/>
              </a:p>
            </p:txBody>
          </p:sp>
          <p:sp>
            <p:nvSpPr>
              <p:cNvPr id="106" name="Left Brace 105">
                <a:extLst>
                  <a:ext uri="{FF2B5EF4-FFF2-40B4-BE49-F238E27FC236}">
                    <a16:creationId xmlns:a16="http://schemas.microsoft.com/office/drawing/2014/main" id="{D49230EE-8C58-B64A-8439-EFC6745764CB}"/>
                  </a:ext>
                </a:extLst>
              </p:cNvPr>
              <p:cNvSpPr/>
              <p:nvPr/>
            </p:nvSpPr>
            <p:spPr>
              <a:xfrm rot="5400000">
                <a:off x="8524331" y="5321183"/>
                <a:ext cx="106253" cy="5204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100" dirty="0"/>
              </a:p>
            </p:txBody>
          </p:sp>
          <p:sp>
            <p:nvSpPr>
              <p:cNvPr id="107" name="TextBox 106">
                <a:extLst>
                  <a:ext uri="{FF2B5EF4-FFF2-40B4-BE49-F238E27FC236}">
                    <a16:creationId xmlns:a16="http://schemas.microsoft.com/office/drawing/2014/main" id="{FB719D45-1AFF-5942-AAB3-00367CB75B89}"/>
                  </a:ext>
                </a:extLst>
              </p:cNvPr>
              <p:cNvSpPr txBox="1"/>
              <p:nvPr/>
            </p:nvSpPr>
            <p:spPr>
              <a:xfrm>
                <a:off x="8382397" y="4990290"/>
                <a:ext cx="483172" cy="389977"/>
              </a:xfrm>
              <a:prstGeom prst="rect">
                <a:avLst/>
              </a:prstGeom>
              <a:noFill/>
            </p:spPr>
            <p:txBody>
              <a:bodyPr wrap="none" rtlCol="0">
                <a:spAutoFit/>
              </a:bodyPr>
              <a:lstStyle/>
              <a:p>
                <a:r>
                  <a:rPr lang="en-GB" sz="1100" dirty="0" err="1"/>
                  <a:t>ttt</a:t>
                </a:r>
                <a:endParaRPr lang="en-GB" sz="1100" dirty="0"/>
              </a:p>
            </p:txBody>
          </p:sp>
          <p:cxnSp>
            <p:nvCxnSpPr>
              <p:cNvPr id="108" name="Straight Connector 107">
                <a:extLst>
                  <a:ext uri="{FF2B5EF4-FFF2-40B4-BE49-F238E27FC236}">
                    <a16:creationId xmlns:a16="http://schemas.microsoft.com/office/drawing/2014/main" id="{C0270A55-60B4-0E4B-89A6-2D7E3B9F8E16}"/>
                  </a:ext>
                </a:extLst>
              </p:cNvPr>
              <p:cNvCxnSpPr/>
              <p:nvPr/>
            </p:nvCxnSpPr>
            <p:spPr>
              <a:xfrm>
                <a:off x="7958286" y="5071145"/>
                <a:ext cx="0" cy="222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9166C007-3799-CC4D-9DC9-18AAC325435F}"/>
                  </a:ext>
                </a:extLst>
              </p:cNvPr>
              <p:cNvCxnSpPr/>
              <p:nvPr/>
            </p:nvCxnSpPr>
            <p:spPr>
              <a:xfrm>
                <a:off x="8409310" y="5084746"/>
                <a:ext cx="0" cy="22293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10" name="Group 109">
              <a:extLst>
                <a:ext uri="{FF2B5EF4-FFF2-40B4-BE49-F238E27FC236}">
                  <a16:creationId xmlns:a16="http://schemas.microsoft.com/office/drawing/2014/main" id="{C9DEBE22-BBEC-4945-AF0D-05BFBB04EC64}"/>
                </a:ext>
              </a:extLst>
            </p:cNvPr>
            <p:cNvGrpSpPr/>
            <p:nvPr/>
          </p:nvGrpSpPr>
          <p:grpSpPr>
            <a:xfrm>
              <a:off x="10721802" y="2113554"/>
              <a:ext cx="443426" cy="456293"/>
              <a:chOff x="3912592" y="4465443"/>
              <a:chExt cx="443887" cy="456768"/>
            </a:xfrm>
          </p:grpSpPr>
          <p:cxnSp>
            <p:nvCxnSpPr>
              <p:cNvPr id="111" name="Straight Connector 110">
                <a:extLst>
                  <a:ext uri="{FF2B5EF4-FFF2-40B4-BE49-F238E27FC236}">
                    <a16:creationId xmlns:a16="http://schemas.microsoft.com/office/drawing/2014/main" id="{FCFB2D8C-2172-FC4F-96C1-D1DD8B473801}"/>
                  </a:ext>
                </a:extLst>
              </p:cNvPr>
              <p:cNvCxnSpPr>
                <a:cxnSpLocks/>
              </p:cNvCxnSpPr>
              <p:nvPr/>
            </p:nvCxnSpPr>
            <p:spPr>
              <a:xfrm flipH="1">
                <a:off x="4039374" y="4466791"/>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7F33F073-B221-ED47-82EA-B8932E5B71C5}"/>
                  </a:ext>
                </a:extLst>
              </p:cNvPr>
              <p:cNvCxnSpPr>
                <a:cxnSpLocks/>
              </p:cNvCxnSpPr>
              <p:nvPr/>
            </p:nvCxnSpPr>
            <p:spPr>
              <a:xfrm>
                <a:off x="4038026" y="4465443"/>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3" name="Rectangle 112">
                    <a:extLst>
                      <a:ext uri="{FF2B5EF4-FFF2-40B4-BE49-F238E27FC236}">
                        <a16:creationId xmlns:a16="http://schemas.microsoft.com/office/drawing/2014/main" id="{3E460828-08DA-3E45-BB77-F549EAF31D6E}"/>
                      </a:ext>
                    </a:extLst>
                  </p:cNvPr>
                  <p:cNvSpPr/>
                  <p:nvPr/>
                </p:nvSpPr>
                <p:spPr>
                  <a:xfrm>
                    <a:off x="3912592" y="4532234"/>
                    <a:ext cx="443887" cy="38997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100" i="1">
                              <a:solidFill>
                                <a:srgbClr val="FFC000"/>
                              </a:solidFill>
                              <a:latin typeface="Cambria Math" panose="02040503050406030204" pitchFamily="18" charset="0"/>
                            </a:rPr>
                            <m:t>𝑣</m:t>
                          </m:r>
                        </m:oMath>
                      </m:oMathPara>
                    </a14:m>
                    <a:endParaRPr lang="en-GB" sz="1100" dirty="0">
                      <a:solidFill>
                        <a:srgbClr val="FFC000"/>
                      </a:solidFill>
                    </a:endParaRPr>
                  </a:p>
                </p:txBody>
              </p:sp>
            </mc:Choice>
            <mc:Fallback xmlns="">
              <p:sp>
                <p:nvSpPr>
                  <p:cNvPr id="113" name="Rectangle 112">
                    <a:extLst>
                      <a:ext uri="{FF2B5EF4-FFF2-40B4-BE49-F238E27FC236}">
                        <a16:creationId xmlns:a16="http://schemas.microsoft.com/office/drawing/2014/main" id="{3E460828-08DA-3E45-BB77-F549EAF31D6E}"/>
                      </a:ext>
                    </a:extLst>
                  </p:cNvPr>
                  <p:cNvSpPr>
                    <a:spLocks noRot="1" noChangeAspect="1" noMove="1" noResize="1" noEditPoints="1" noAdjustHandles="1" noChangeArrowheads="1" noChangeShapeType="1" noTextEdit="1"/>
                  </p:cNvSpPr>
                  <p:nvPr/>
                </p:nvSpPr>
                <p:spPr>
                  <a:xfrm>
                    <a:off x="3912592" y="4532234"/>
                    <a:ext cx="443887" cy="389977"/>
                  </a:xfrm>
                  <a:prstGeom prst="rect">
                    <a:avLst/>
                  </a:prstGeom>
                  <a:blipFill>
                    <a:blip r:embed="rId27"/>
                    <a:stretch>
                      <a:fillRect/>
                    </a:stretch>
                  </a:blipFill>
                </p:spPr>
                <p:txBody>
                  <a:bodyPr/>
                  <a:lstStyle/>
                  <a:p>
                    <a:r>
                      <a:rPr lang="en-GB">
                        <a:noFill/>
                      </a:rPr>
                      <a:t> </a:t>
                    </a:r>
                  </a:p>
                </p:txBody>
              </p:sp>
            </mc:Fallback>
          </mc:AlternateContent>
        </p:grpSp>
      </p:grpSp>
    </p:spTree>
    <p:extLst>
      <p:ext uri="{BB962C8B-B14F-4D97-AF65-F5344CB8AC3E}">
        <p14:creationId xmlns:p14="http://schemas.microsoft.com/office/powerpoint/2010/main" val="254772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F5DD1-E576-A147-A98B-E4346EEB6ED5}"/>
              </a:ext>
            </a:extLst>
          </p:cNvPr>
          <p:cNvSpPr>
            <a:spLocks noGrp="1"/>
          </p:cNvSpPr>
          <p:nvPr>
            <p:ph type="title"/>
          </p:nvPr>
        </p:nvSpPr>
        <p:spPr/>
        <p:txBody>
          <a:bodyPr/>
          <a:lstStyle/>
          <a:p>
            <a:r>
              <a:rPr lang="en-GB" dirty="0"/>
              <a:t>Contents</a:t>
            </a:r>
          </a:p>
        </p:txBody>
      </p:sp>
      <p:sp>
        <p:nvSpPr>
          <p:cNvPr id="8" name="Content Placeholder 7">
            <a:extLst>
              <a:ext uri="{FF2B5EF4-FFF2-40B4-BE49-F238E27FC236}">
                <a16:creationId xmlns:a16="http://schemas.microsoft.com/office/drawing/2014/main" id="{1B662435-5C18-7546-8378-6068FFC70A3D}"/>
              </a:ext>
            </a:extLst>
          </p:cNvPr>
          <p:cNvSpPr>
            <a:spLocks noGrp="1"/>
          </p:cNvSpPr>
          <p:nvPr>
            <p:ph idx="1"/>
          </p:nvPr>
        </p:nvSpPr>
        <p:spPr/>
        <p:txBody>
          <a:bodyPr numCol="2">
            <a:noAutofit/>
          </a:bodyPr>
          <a:lstStyle/>
          <a:p>
            <a:pPr marL="456743" indent="-456743">
              <a:buFont typeface="+mj-lt"/>
              <a:buAutoNum type="arabicPeriod"/>
            </a:pPr>
            <a:r>
              <a:rPr lang="en-GB" b="1" dirty="0"/>
              <a:t>Introduction</a:t>
            </a:r>
          </a:p>
          <a:p>
            <a:pPr lvl="1"/>
            <a:r>
              <a:rPr lang="en-GB" dirty="0"/>
              <a:t>Notions of AI, agents, StaRAI</a:t>
            </a:r>
          </a:p>
          <a:p>
            <a:pPr marL="456743" indent="-456743">
              <a:buFont typeface="+mj-lt"/>
              <a:buAutoNum type="arabicPeriod"/>
            </a:pPr>
            <a:r>
              <a:rPr lang="en-GB" b="1" dirty="0"/>
              <a:t>Modelling Formalisms</a:t>
            </a:r>
            <a:endParaRPr lang="en-GB" dirty="0"/>
          </a:p>
          <a:p>
            <a:pPr marL="714987" lvl="1" indent="-456743">
              <a:buFont typeface="+mj-lt"/>
              <a:buAutoNum type="alphaLcPeriod"/>
            </a:pPr>
            <a:r>
              <a:rPr lang="en-GB" dirty="0"/>
              <a:t> </a:t>
            </a:r>
            <a:r>
              <a:rPr lang="en-GB" i="1" dirty="0"/>
              <a:t>Logic</a:t>
            </a:r>
          </a:p>
          <a:p>
            <a:pPr marL="714987" lvl="1" indent="-456743">
              <a:buFont typeface="+mj-lt"/>
              <a:buAutoNum type="alphaLcPeriod"/>
            </a:pPr>
            <a:r>
              <a:rPr lang="en-GB" dirty="0"/>
              <a:t> </a:t>
            </a:r>
            <a:r>
              <a:rPr lang="en-GB" i="1" dirty="0"/>
              <a:t>Probabilistic Graphical Models (PGMs)</a:t>
            </a:r>
          </a:p>
          <a:p>
            <a:pPr marL="714987" lvl="1" indent="-456743">
              <a:buFont typeface="+mj-lt"/>
              <a:buAutoNum type="alphaLcPeriod"/>
            </a:pPr>
            <a:r>
              <a:rPr lang="en-GB" dirty="0"/>
              <a:t> </a:t>
            </a:r>
            <a:r>
              <a:rPr lang="en-GB" i="1" dirty="0"/>
              <a:t>Probabilistic Relational Models (PRMs)</a:t>
            </a:r>
          </a:p>
          <a:p>
            <a:pPr lvl="1"/>
            <a:r>
              <a:rPr lang="en-GB" dirty="0"/>
              <a:t>Syntax, semantics, inference tasks</a:t>
            </a:r>
          </a:p>
          <a:p>
            <a:pPr marL="456743" indent="-456743">
              <a:buFont typeface="+mj-lt"/>
              <a:buAutoNum type="arabicPeriod"/>
            </a:pPr>
            <a:r>
              <a:rPr lang="en-GB" b="1" dirty="0">
                <a:solidFill>
                  <a:schemeClr val="accent1"/>
                </a:solidFill>
              </a:rPr>
              <a:t>Inference</a:t>
            </a:r>
          </a:p>
          <a:p>
            <a:pPr marL="714987" lvl="1" indent="-456743">
              <a:buFont typeface="+mj-lt"/>
              <a:buAutoNum type="alphaLcPeriod"/>
            </a:pPr>
            <a:r>
              <a:rPr lang="en-GB" dirty="0">
                <a:solidFill>
                  <a:schemeClr val="accent1"/>
                </a:solidFill>
              </a:rPr>
              <a:t> </a:t>
            </a:r>
            <a:r>
              <a:rPr lang="en-GB" i="1" dirty="0">
                <a:solidFill>
                  <a:schemeClr val="accent1"/>
                </a:solidFill>
              </a:rPr>
              <a:t>Exact Inference</a:t>
            </a:r>
          </a:p>
          <a:p>
            <a:pPr marL="1035856" lvl="2" indent="-514350">
              <a:buFont typeface="+mj-lt"/>
              <a:buAutoNum type="romanLcPeriod"/>
            </a:pPr>
            <a:r>
              <a:rPr lang="en-GB" i="1" dirty="0">
                <a:solidFill>
                  <a:schemeClr val="accent1"/>
                </a:solidFill>
              </a:rPr>
              <a:t>(Weighted) Model Counting</a:t>
            </a:r>
          </a:p>
          <a:p>
            <a:pPr marL="1035856" lvl="2" indent="-514350">
              <a:buFont typeface="+mj-lt"/>
              <a:buAutoNum type="romanLcPeriod"/>
            </a:pPr>
            <a:r>
              <a:rPr lang="en-GB" i="1" dirty="0">
                <a:solidFill>
                  <a:schemeClr val="accent1"/>
                </a:solidFill>
              </a:rPr>
              <a:t>Variable Elimination</a:t>
            </a:r>
          </a:p>
          <a:p>
            <a:pPr marL="1035856" lvl="2" indent="-514350">
              <a:buFont typeface="+mj-lt"/>
              <a:buAutoNum type="romanLcPeriod"/>
            </a:pPr>
            <a:r>
              <a:rPr lang="en-GB" i="1" dirty="0">
                <a:solidFill>
                  <a:schemeClr val="accent1"/>
                </a:solidFill>
              </a:rPr>
              <a:t>Lifted Inference</a:t>
            </a:r>
          </a:p>
          <a:p>
            <a:pPr marL="1035856" lvl="2" indent="-514350">
              <a:buFont typeface="+mj-lt"/>
              <a:buAutoNum type="romanLcPeriod"/>
            </a:pPr>
            <a:endParaRPr lang="en-GB" dirty="0">
              <a:solidFill>
                <a:schemeClr val="accent1"/>
              </a:solidFill>
            </a:endParaRPr>
          </a:p>
          <a:p>
            <a:pPr marL="1035856" lvl="2" indent="-514350">
              <a:buFont typeface="+mj-lt"/>
              <a:buAutoNum type="romanLcPeriod"/>
            </a:pPr>
            <a:endParaRPr lang="en-GB" dirty="0">
              <a:solidFill>
                <a:schemeClr val="accent1"/>
              </a:solidFill>
            </a:endParaRPr>
          </a:p>
          <a:p>
            <a:pPr marL="714987" lvl="1" indent="-456743">
              <a:buFont typeface="+mj-lt"/>
              <a:buAutoNum type="alphaLcPeriod"/>
            </a:pPr>
            <a:r>
              <a:rPr lang="en-GB" dirty="0">
                <a:solidFill>
                  <a:schemeClr val="accent1"/>
                </a:solidFill>
              </a:rPr>
              <a:t> </a:t>
            </a:r>
            <a:r>
              <a:rPr lang="en-GB" i="1" dirty="0">
                <a:solidFill>
                  <a:schemeClr val="accent1"/>
                </a:solidFill>
              </a:rPr>
              <a:t>Approximate Inference</a:t>
            </a:r>
          </a:p>
          <a:p>
            <a:pPr lvl="1"/>
            <a:r>
              <a:rPr lang="en-GB" dirty="0">
                <a:solidFill>
                  <a:schemeClr val="accent1"/>
                </a:solidFill>
              </a:rPr>
              <a:t>Inference algorithms</a:t>
            </a:r>
          </a:p>
          <a:p>
            <a:pPr marL="456743" indent="-456743">
              <a:buFont typeface="+mj-lt"/>
              <a:buAutoNum type="arabicPeriod"/>
            </a:pPr>
            <a:r>
              <a:rPr lang="en-GB" b="1" dirty="0"/>
              <a:t>Learning</a:t>
            </a:r>
          </a:p>
          <a:p>
            <a:pPr lvl="1"/>
            <a:r>
              <a:rPr lang="en-GB" dirty="0"/>
              <a:t>Relation learning in logic</a:t>
            </a:r>
          </a:p>
          <a:p>
            <a:pPr lvl="1"/>
            <a:r>
              <a:rPr lang="en-GB" dirty="0"/>
              <a:t>Parameter / structure learning for PGMs</a:t>
            </a:r>
          </a:p>
          <a:p>
            <a:pPr lvl="1"/>
            <a:r>
              <a:rPr lang="en-GB" dirty="0"/>
              <a:t>From PGMs to PRMs, PRM learning</a:t>
            </a:r>
          </a:p>
          <a:p>
            <a:pPr marL="456743" indent="-456743">
              <a:buFont typeface="+mj-lt"/>
              <a:buAutoNum type="arabicPeriod"/>
            </a:pPr>
            <a:r>
              <a:rPr lang="en-GB" b="1" dirty="0"/>
              <a:t>Sequential Models and Inference</a:t>
            </a:r>
          </a:p>
          <a:p>
            <a:pPr lvl="1"/>
            <a:r>
              <a:rPr lang="en-GB" dirty="0"/>
              <a:t>Syntax, semantics, inference tasks, algorithms</a:t>
            </a:r>
          </a:p>
          <a:p>
            <a:pPr marL="456743" indent="-456743">
              <a:buFont typeface="+mj-lt"/>
              <a:buAutoNum type="arabicPeriod"/>
            </a:pPr>
            <a:r>
              <a:rPr lang="en-GB" b="1" dirty="0"/>
              <a:t>Decision-theoretic Models and Inference</a:t>
            </a:r>
          </a:p>
          <a:p>
            <a:pPr lvl="1"/>
            <a:r>
              <a:rPr lang="en-GB" dirty="0"/>
              <a:t>Preferences, utility</a:t>
            </a:r>
          </a:p>
          <a:p>
            <a:pPr lvl="1"/>
            <a:r>
              <a:rPr lang="en-GB" dirty="0"/>
              <a:t>Syntax, semantics, inference task, algorithm</a:t>
            </a:r>
          </a:p>
          <a:p>
            <a:pPr lvl="1"/>
            <a:endParaRPr lang="en-GB" dirty="0"/>
          </a:p>
          <a:p>
            <a:pPr lvl="1"/>
            <a:endParaRPr lang="en-GB" dirty="0"/>
          </a:p>
          <a:p>
            <a:pPr lvl="1"/>
            <a:endParaRPr lang="en-GB" dirty="0"/>
          </a:p>
        </p:txBody>
      </p:sp>
      <p:sp>
        <p:nvSpPr>
          <p:cNvPr id="5" name="Date Placeholder 4">
            <a:extLst>
              <a:ext uri="{FF2B5EF4-FFF2-40B4-BE49-F238E27FC236}">
                <a16:creationId xmlns:a16="http://schemas.microsoft.com/office/drawing/2014/main" id="{BB7B3926-3935-EE4C-8611-136A0CE8EBC6}"/>
              </a:ext>
            </a:extLst>
          </p:cNvPr>
          <p:cNvSpPr>
            <a:spLocks noGrp="1"/>
          </p:cNvSpPr>
          <p:nvPr>
            <p:ph type="dt" sz="half" idx="2"/>
          </p:nvPr>
        </p:nvSpPr>
        <p:spPr/>
        <p:txBody>
          <a:bodyPr/>
          <a:lstStyle/>
          <a:p>
            <a:r>
              <a:rPr lang="de-DE"/>
              <a:t>Exact: Lifting</a:t>
            </a:r>
            <a:endParaRPr lang="en-GB" dirty="0"/>
          </a:p>
        </p:txBody>
      </p:sp>
      <p:sp>
        <p:nvSpPr>
          <p:cNvPr id="6" name="Footer Placeholder 5">
            <a:extLst>
              <a:ext uri="{FF2B5EF4-FFF2-40B4-BE49-F238E27FC236}">
                <a16:creationId xmlns:a16="http://schemas.microsoft.com/office/drawing/2014/main" id="{283BA801-DFF4-BA4A-AD4D-D0181FCDA2C5}"/>
              </a:ext>
            </a:extLst>
          </p:cNvPr>
          <p:cNvSpPr>
            <a:spLocks noGrp="1"/>
          </p:cNvSpPr>
          <p:nvPr>
            <p:ph type="ftr" sz="quarter" idx="3"/>
          </p:nvPr>
        </p:nvSpPr>
        <p:spPr/>
        <p:txBody>
          <a:bodyPr/>
          <a:lstStyle/>
          <a:p>
            <a:r>
              <a:rPr lang="en-GB"/>
              <a:t>T. Braun – StaRAI</a:t>
            </a:r>
          </a:p>
        </p:txBody>
      </p:sp>
      <p:sp>
        <p:nvSpPr>
          <p:cNvPr id="7" name="Slide Number Placeholder 6">
            <a:extLst>
              <a:ext uri="{FF2B5EF4-FFF2-40B4-BE49-F238E27FC236}">
                <a16:creationId xmlns:a16="http://schemas.microsoft.com/office/drawing/2014/main" id="{D14E7B7F-E39C-F547-A554-A1791B120CB7}"/>
              </a:ext>
            </a:extLst>
          </p:cNvPr>
          <p:cNvSpPr>
            <a:spLocks noGrp="1"/>
          </p:cNvSpPr>
          <p:nvPr>
            <p:ph type="sldNum" sz="quarter" idx="4"/>
          </p:nvPr>
        </p:nvSpPr>
        <p:spPr/>
        <p:txBody>
          <a:bodyPr/>
          <a:lstStyle/>
          <a:p>
            <a:fld id="{6C8FC03C-C266-4645-ABC5-645062898383}" type="slidenum">
              <a:rPr lang="en-GB" sz="1598">
                <a:latin typeface="Calibri" panose="020F0502020204030204" pitchFamily="34" charset="0"/>
                <a:cs typeface="Calibri" panose="020F0502020204030204" pitchFamily="34" charset="0"/>
              </a:rPr>
              <a:pPr/>
              <a:t>2</a:t>
            </a:fld>
            <a:r>
              <a:rPr lang="en-GB"/>
              <a:t> </a:t>
            </a:r>
            <a:endParaRPr lang="en-GB" sz="1399"/>
          </a:p>
        </p:txBody>
      </p:sp>
    </p:spTree>
    <p:extLst>
      <p:ext uri="{BB962C8B-B14F-4D97-AF65-F5344CB8AC3E}">
        <p14:creationId xmlns:p14="http://schemas.microsoft.com/office/powerpoint/2010/main" val="5738928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802135-AADA-D827-6FFC-FE3E63017C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6844B3-FF94-F5E3-EE3C-4C6CD0EF86C9}"/>
              </a:ext>
            </a:extLst>
          </p:cNvPr>
          <p:cNvSpPr>
            <a:spLocks noGrp="1"/>
          </p:cNvSpPr>
          <p:nvPr>
            <p:ph type="title"/>
          </p:nvPr>
        </p:nvSpPr>
        <p:spPr/>
        <p:txBody>
          <a:bodyPr>
            <a:normAutofit/>
          </a:bodyPr>
          <a:lstStyle/>
          <a:p>
            <a:r>
              <a:rPr lang="en-GB" dirty="0"/>
              <a:t>Outline: 3. Inference</a:t>
            </a:r>
          </a:p>
        </p:txBody>
      </p:sp>
      <p:sp>
        <p:nvSpPr>
          <p:cNvPr id="3" name="Content Placeholder 2">
            <a:extLst>
              <a:ext uri="{FF2B5EF4-FFF2-40B4-BE49-F238E27FC236}">
                <a16:creationId xmlns:a16="http://schemas.microsoft.com/office/drawing/2014/main" id="{62F38477-10D0-F179-52AD-13C19A5110FF}"/>
              </a:ext>
            </a:extLst>
          </p:cNvPr>
          <p:cNvSpPr>
            <a:spLocks noGrp="1"/>
          </p:cNvSpPr>
          <p:nvPr>
            <p:ph idx="1"/>
          </p:nvPr>
        </p:nvSpPr>
        <p:spPr/>
        <p:txBody>
          <a:bodyPr>
            <a:normAutofit/>
          </a:bodyPr>
          <a:lstStyle/>
          <a:p>
            <a:pPr marL="514350" indent="-514350">
              <a:buFont typeface="+mj-lt"/>
              <a:buAutoNum type="alphaLcPeriod"/>
            </a:pPr>
            <a:r>
              <a:rPr lang="en-GB" i="1" dirty="0"/>
              <a:t>Exact Inference</a:t>
            </a:r>
          </a:p>
          <a:p>
            <a:pPr marL="772853" lvl="1" indent="-514350">
              <a:buFont typeface="+mj-lt"/>
              <a:buAutoNum type="romanLcPeriod"/>
            </a:pPr>
            <a:r>
              <a:rPr lang="en-GB" i="1" dirty="0"/>
              <a:t>(Weighted) Model Counting</a:t>
            </a:r>
          </a:p>
          <a:p>
            <a:pPr lvl="2"/>
            <a:r>
              <a:rPr lang="en-GB" dirty="0"/>
              <a:t>Model counting</a:t>
            </a:r>
          </a:p>
          <a:p>
            <a:pPr lvl="2"/>
            <a:r>
              <a:rPr lang="en-GB" dirty="0"/>
              <a:t>Weighted model counting, knowledge compilation (KC)</a:t>
            </a:r>
          </a:p>
          <a:p>
            <a:pPr marL="772853" lvl="1" indent="-514350">
              <a:buFont typeface="+mj-lt"/>
              <a:buAutoNum type="romanLcPeriod"/>
            </a:pPr>
            <a:r>
              <a:rPr lang="en-GB" i="1" dirty="0"/>
              <a:t>Variable Elimination and the Like</a:t>
            </a:r>
          </a:p>
          <a:p>
            <a:pPr lvl="2"/>
            <a:r>
              <a:rPr lang="en-GB" dirty="0"/>
              <a:t>Variable elimination (VE)</a:t>
            </a:r>
          </a:p>
          <a:p>
            <a:pPr lvl="2"/>
            <a:r>
              <a:rPr lang="en-GB" dirty="0"/>
              <a:t>Junction tree algorithm (JT)</a:t>
            </a:r>
          </a:p>
          <a:p>
            <a:pPr marL="772853" lvl="1" indent="-514350">
              <a:buFont typeface="+mj-lt"/>
              <a:buAutoNum type="romanLcPeriod"/>
            </a:pPr>
            <a:r>
              <a:rPr lang="en-GB" i="1" dirty="0"/>
              <a:t>Lifted Inference</a:t>
            </a:r>
          </a:p>
          <a:p>
            <a:pPr lvl="2"/>
            <a:r>
              <a:rPr lang="en-GB" dirty="0"/>
              <a:t>First-order KC, Lifted VE, lifted JT</a:t>
            </a:r>
          </a:p>
          <a:p>
            <a:pPr marL="514350" indent="-514350">
              <a:buFont typeface="+mj-lt"/>
              <a:buAutoNum type="alphaLcPeriod"/>
            </a:pPr>
            <a:r>
              <a:rPr lang="en-GB" b="1" i="1" dirty="0">
                <a:solidFill>
                  <a:schemeClr val="accent1"/>
                </a:solidFill>
              </a:rPr>
              <a:t>Approximate Inference</a:t>
            </a:r>
          </a:p>
          <a:p>
            <a:pPr lvl="1"/>
            <a:r>
              <a:rPr lang="en-GB" dirty="0">
                <a:solidFill>
                  <a:schemeClr val="accent1"/>
                </a:solidFill>
              </a:rPr>
              <a:t>Direct sampling: Rejection sampling, (lifted) importance sampling</a:t>
            </a:r>
          </a:p>
          <a:p>
            <a:pPr lvl="1"/>
            <a:r>
              <a:rPr lang="en-GB" dirty="0">
                <a:solidFill>
                  <a:schemeClr val="accent1"/>
                </a:solidFill>
              </a:rPr>
              <a:t>(Lifted) Markov Chain Monte Carlo sampling</a:t>
            </a:r>
          </a:p>
        </p:txBody>
      </p:sp>
      <p:sp>
        <p:nvSpPr>
          <p:cNvPr id="5" name="Date Placeholder 4">
            <a:extLst>
              <a:ext uri="{FF2B5EF4-FFF2-40B4-BE49-F238E27FC236}">
                <a16:creationId xmlns:a16="http://schemas.microsoft.com/office/drawing/2014/main" id="{E9128531-2DBA-6EB0-7769-209F23FBB31F}"/>
              </a:ext>
            </a:extLst>
          </p:cNvPr>
          <p:cNvSpPr>
            <a:spLocks noGrp="1"/>
          </p:cNvSpPr>
          <p:nvPr>
            <p:ph type="dt" sz="half" idx="2"/>
          </p:nvPr>
        </p:nvSpPr>
        <p:spPr/>
        <p:txBody>
          <a:bodyPr/>
          <a:lstStyle/>
          <a:p>
            <a:r>
              <a:rPr lang="de-DE"/>
              <a:t>Exact: Lifting</a:t>
            </a:r>
            <a:endParaRPr lang="en-US" dirty="0"/>
          </a:p>
        </p:txBody>
      </p:sp>
      <p:sp>
        <p:nvSpPr>
          <p:cNvPr id="6" name="Footer Placeholder 5">
            <a:extLst>
              <a:ext uri="{FF2B5EF4-FFF2-40B4-BE49-F238E27FC236}">
                <a16:creationId xmlns:a16="http://schemas.microsoft.com/office/drawing/2014/main" id="{21FC61AD-61D0-E091-4621-59A3844386A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8AD84AE-6416-701A-1E2F-3325F810D4A0}"/>
              </a:ext>
            </a:extLst>
          </p:cNvPr>
          <p:cNvSpPr>
            <a:spLocks noGrp="1"/>
          </p:cNvSpPr>
          <p:nvPr>
            <p:ph type="sldNum" sz="quarter" idx="4"/>
          </p:nvPr>
        </p:nvSpPr>
        <p:spPr/>
        <p:txBody>
          <a:bodyPr/>
          <a:lstStyle/>
          <a:p>
            <a:fld id="{67C9959E-8E6B-B04C-9955-EA096F41CA7A}" type="slidenum">
              <a:rPr lang="en-GB" smtClean="0"/>
              <a:t>3</a:t>
            </a:fld>
            <a:endParaRPr lang="en-GB"/>
          </a:p>
        </p:txBody>
      </p:sp>
    </p:spTree>
    <p:extLst>
      <p:ext uri="{BB962C8B-B14F-4D97-AF65-F5344CB8AC3E}">
        <p14:creationId xmlns:p14="http://schemas.microsoft.com/office/powerpoint/2010/main" val="588656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Approximations</a:t>
            </a:r>
          </a:p>
        </p:txBody>
      </p:sp>
      <mc:AlternateContent xmlns:mc="http://schemas.openxmlformats.org/markup-compatibility/2006" xmlns:a14="http://schemas.microsoft.com/office/drawing/2010/main">
        <mc:Choice Requires="a14">
          <p:sp>
            <p:nvSpPr>
              <p:cNvPr id="3" name="Inhaltsplatzhalter 2"/>
              <p:cNvSpPr>
                <a:spLocks noGrp="1"/>
              </p:cNvSpPr>
              <p:nvPr>
                <p:ph idx="1"/>
              </p:nvPr>
            </p:nvSpPr>
            <p:spPr/>
            <p:txBody>
              <a:bodyPr>
                <a:noAutofit/>
              </a:bodyPr>
              <a:lstStyle/>
              <a:p>
                <a:r>
                  <a:rPr lang="en-GB" dirty="0"/>
                  <a:t>Approximate answers to queries such as the posterior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𝑅</m:t>
                        </m:r>
                        <m:r>
                          <a:rPr lang="en-GB" b="0" i="1" smtClean="0">
                            <a:latin typeface="Cambria Math" panose="02040503050406030204" pitchFamily="18" charset="0"/>
                          </a:rPr>
                          <m:t>|</m:t>
                        </m:r>
                        <m:r>
                          <a:rPr lang="en-GB" b="1" i="1" smtClean="0">
                            <a:latin typeface="Cambria Math" panose="02040503050406030204" pitchFamily="18" charset="0"/>
                          </a:rPr>
                          <m:t>𝒆</m:t>
                        </m:r>
                      </m:e>
                    </m:d>
                  </m:oMath>
                </a14:m>
                <a:endParaRPr lang="en-GB" dirty="0"/>
              </a:p>
              <a:p>
                <a:pPr lvl="1"/>
                <a:r>
                  <a:rPr lang="en-GB" dirty="0"/>
                  <a:t>Goal: Overcome complexity of exact inference (</a:t>
                </a:r>
                <a14:m>
                  <m:oMath xmlns:m="http://schemas.openxmlformats.org/officeDocument/2006/math">
                    <m:r>
                      <a:rPr lang="en-GB" i="1">
                        <a:latin typeface="Cambria Math" panose="02040503050406030204" pitchFamily="18" charset="0"/>
                        <a:ea typeface="Cambria Math" panose="02040503050406030204" pitchFamily="18" charset="0"/>
                      </a:rPr>
                      <m:t>𝒩𝒫</m:t>
                    </m:r>
                  </m:oMath>
                </a14:m>
                <a:r>
                  <a:rPr lang="en-GB" dirty="0"/>
                  <a:t>-hard problem)</a:t>
                </a:r>
              </a:p>
              <a:p>
                <a:pPr lvl="1"/>
                <a:r>
                  <a:rPr lang="en-GB" dirty="0"/>
                  <a:t>However: Problem of approximate inference also </a:t>
                </a:r>
                <a14:m>
                  <m:oMath xmlns:m="http://schemas.openxmlformats.org/officeDocument/2006/math">
                    <m:r>
                      <a:rPr lang="en-GB" i="1">
                        <a:latin typeface="Cambria Math" panose="02040503050406030204" pitchFamily="18" charset="0"/>
                        <a:ea typeface="Cambria Math" panose="02040503050406030204" pitchFamily="18" charset="0"/>
                      </a:rPr>
                      <m:t>𝒩𝒫</m:t>
                    </m:r>
                  </m:oMath>
                </a14:m>
                <a:r>
                  <a:rPr lang="en-GB" dirty="0"/>
                  <a:t>-hard in worst case</a:t>
                </a:r>
              </a:p>
              <a:p>
                <a:r>
                  <a:rPr lang="en-GB" dirty="0"/>
                  <a:t>Assume an intuitive of approximation: </a:t>
                </a:r>
                <a:r>
                  <a:rPr lang="en-GB" i="1" dirty="0"/>
                  <a:t>The answer may be erroneous up to some amount</a:t>
                </a:r>
              </a:p>
              <a:p>
                <a:r>
                  <a:rPr lang="en-GB" dirty="0"/>
                  <a:t>Formally treated in </a:t>
                </a:r>
              </a:p>
              <a:p>
                <a:pPr marL="0" indent="0" algn="ctr">
                  <a:buNone/>
                </a:pPr>
                <a:r>
                  <a:rPr lang="en-GB" dirty="0">
                    <a:solidFill>
                      <a:schemeClr val="accent1"/>
                    </a:solidFill>
                  </a:rPr>
                  <a:t>PAC theory</a:t>
                </a:r>
                <a:r>
                  <a:rPr lang="en-GB" dirty="0"/>
                  <a:t> (</a:t>
                </a:r>
                <a:r>
                  <a:rPr lang="en-GB" dirty="0">
                    <a:solidFill>
                      <a:schemeClr val="accent1"/>
                    </a:solidFill>
                  </a:rPr>
                  <a:t>P</a:t>
                </a:r>
                <a:r>
                  <a:rPr lang="en-GB" dirty="0"/>
                  <a:t>robably </a:t>
                </a:r>
                <a:r>
                  <a:rPr lang="en-GB" dirty="0">
                    <a:solidFill>
                      <a:schemeClr val="accent1"/>
                    </a:solidFill>
                  </a:rPr>
                  <a:t>A</a:t>
                </a:r>
                <a:r>
                  <a:rPr lang="en-GB" dirty="0"/>
                  <a:t>pproximately </a:t>
                </a:r>
                <a:r>
                  <a:rPr lang="en-GB" dirty="0">
                    <a:solidFill>
                      <a:schemeClr val="accent1"/>
                    </a:solidFill>
                  </a:rPr>
                  <a:t>C</a:t>
                </a:r>
                <a:r>
                  <a:rPr lang="en-GB" dirty="0"/>
                  <a:t>orrect) </a:t>
                </a:r>
              </a:p>
              <a:p>
                <a:pPr marL="279400" indent="0">
                  <a:buNone/>
                </a:pPr>
                <a:r>
                  <a:rPr lang="en-GB" dirty="0"/>
                  <a:t>by parameters (</a:t>
                </a:r>
                <a14:m>
                  <m:oMath xmlns:m="http://schemas.openxmlformats.org/officeDocument/2006/math">
                    <m:r>
                      <a:rPr lang="en-GB"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oMath>
                </a14:m>
                <a:r>
                  <a:rPr lang="en-GB" dirty="0"/>
                  <a:t>)</a:t>
                </a:r>
              </a:p>
              <a:p>
                <a:pPr lvl="1"/>
                <a:r>
                  <a:rPr lang="en-GB" dirty="0"/>
                  <a:t>Confidence (quantified by </a:t>
                </a:r>
                <a14:m>
                  <m:oMath xmlns:m="http://schemas.openxmlformats.org/officeDocument/2006/math">
                    <m:r>
                      <a:rPr lang="en-GB" i="1">
                        <a:latin typeface="Cambria Math" panose="02040503050406030204" pitchFamily="18" charset="0"/>
                        <a:ea typeface="Cambria Math" panose="02040503050406030204" pitchFamily="18" charset="0"/>
                      </a:rPr>
                      <m:t>𝛿</m:t>
                    </m:r>
                  </m:oMath>
                </a14:m>
                <a:r>
                  <a:rPr lang="en-GB" dirty="0"/>
                  <a:t>) in that found solution maximally </a:t>
                </a:r>
                <a:br>
                  <a:rPr lang="en-GB" dirty="0"/>
                </a:br>
                <a:r>
                  <a:rPr lang="en-GB" dirty="0"/>
                  <a:t>deviates from true solution up to </a:t>
                </a:r>
                <a14:m>
                  <m:oMath xmlns:m="http://schemas.openxmlformats.org/officeDocument/2006/math">
                    <m:r>
                      <a:rPr lang="en-GB" i="1">
                        <a:latin typeface="Cambria Math" panose="02040503050406030204" pitchFamily="18" charset="0"/>
                        <a:ea typeface="Cambria Math" panose="02040503050406030204" pitchFamily="18" charset="0"/>
                      </a:rPr>
                      <m:t>𝜀</m:t>
                    </m:r>
                  </m:oMath>
                </a14:m>
                <a:endParaRPr lang="en-GB" dirty="0"/>
              </a:p>
              <a:p>
                <a:pPr lvl="2"/>
                <a:r>
                  <a:rPr lang="en-GB" dirty="0"/>
                  <a:t>Alternative: How many samples do you need to satisfy </a:t>
                </a:r>
                <a14:m>
                  <m:oMath xmlns:m="http://schemas.openxmlformats.org/officeDocument/2006/math">
                    <m:r>
                      <a:rPr lang="en-GB" i="1">
                        <a:latin typeface="Cambria Math" panose="02040503050406030204" pitchFamily="18" charset="0"/>
                        <a:ea typeface="Cambria Math" panose="02040503050406030204" pitchFamily="18" charset="0"/>
                      </a:rPr>
                      <m:t>𝛿</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𝜀</m:t>
                    </m:r>
                  </m:oMath>
                </a14:m>
                <a:r>
                  <a:rPr lang="en-GB" dirty="0"/>
                  <a:t>?</a:t>
                </a:r>
                <a:endParaRPr lang="en-GB" sz="1600" dirty="0">
                  <a:solidFill>
                    <a:schemeClr val="accent3"/>
                  </a:solidFill>
                </a:endParaRPr>
              </a:p>
              <a:p>
                <a:pPr marL="0" indent="0">
                  <a:buNone/>
                </a:pPr>
                <a:r>
                  <a:rPr lang="en-GB" sz="2200" dirty="0">
                    <a:solidFill>
                      <a:schemeClr val="tx1">
                        <a:lumMod val="60000"/>
                        <a:lumOff val="40000"/>
                      </a:schemeClr>
                    </a:solidFill>
                  </a:rPr>
                  <a:t>Based on Chapter 12.2, in “Probabilistic Graphical Models” </a:t>
                </a:r>
                <a:br>
                  <a:rPr lang="en-GB" sz="2200" dirty="0">
                    <a:solidFill>
                      <a:schemeClr val="tx1">
                        <a:lumMod val="60000"/>
                        <a:lumOff val="40000"/>
                      </a:schemeClr>
                    </a:solidFill>
                  </a:rPr>
                </a:br>
                <a:r>
                  <a:rPr lang="en-GB" sz="2200" dirty="0">
                    <a:solidFill>
                      <a:schemeClr val="tx1">
                        <a:lumMod val="60000"/>
                        <a:lumOff val="40000"/>
                      </a:schemeClr>
                    </a:solidFill>
                  </a:rPr>
                  <a:t>by Koller &amp; Friedman (2009), also includes information about PAC learning</a:t>
                </a:r>
                <a:endParaRPr lang="en-GB" dirty="0">
                  <a:solidFill>
                    <a:schemeClr val="tx1">
                      <a:lumMod val="60000"/>
                      <a:lumOff val="40000"/>
                    </a:schemeClr>
                  </a:solidFill>
                </a:endParaRPr>
              </a:p>
            </p:txBody>
          </p:sp>
        </mc:Choice>
        <mc:Fallback xmlns="">
          <p:sp>
            <p:nvSpPr>
              <p:cNvPr id="3" name="Inhaltsplatzhalter 2"/>
              <p:cNvSpPr>
                <a:spLocks noGrp="1" noRot="1" noChangeAspect="1" noMove="1" noResize="1" noEditPoints="1" noAdjustHandles="1" noChangeArrowheads="1" noChangeShapeType="1" noTextEdit="1"/>
              </p:cNvSpPr>
              <p:nvPr>
                <p:ph idx="1"/>
              </p:nvPr>
            </p:nvSpPr>
            <p:spPr>
              <a:blipFill>
                <a:blip r:embed="rId2"/>
                <a:stretch>
                  <a:fillRect l="-1436" t="-2687" b="-5373"/>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44B7F521-0DF9-FE49-BA55-2E2B372F86F3}"/>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F53A252C-91CA-EE4A-951B-B6EF36FCF9D4}"/>
              </a:ext>
            </a:extLst>
          </p:cNvPr>
          <p:cNvSpPr>
            <a:spLocks noGrp="1"/>
          </p:cNvSpPr>
          <p:nvPr>
            <p:ph type="ftr" sz="quarter" idx="3"/>
          </p:nvPr>
        </p:nvSpPr>
        <p:spPr/>
        <p:txBody>
          <a:bodyPr/>
          <a:lstStyle/>
          <a:p>
            <a:r>
              <a:rPr lang="en-GB"/>
              <a:t>T. Braun – StaRAI</a:t>
            </a:r>
          </a:p>
        </p:txBody>
      </p:sp>
      <p:sp>
        <p:nvSpPr>
          <p:cNvPr id="4" name="Foliennummernplatzhalter 3"/>
          <p:cNvSpPr>
            <a:spLocks noGrp="1"/>
          </p:cNvSpPr>
          <p:nvPr>
            <p:ph type="sldNum" sz="quarter" idx="4"/>
          </p:nvPr>
        </p:nvSpPr>
        <p:spPr/>
        <p:txBody>
          <a:bodyPr/>
          <a:lstStyle/>
          <a:p>
            <a:pPr>
              <a:defRPr/>
            </a:pPr>
            <a:fld id="{A4C577E2-95DD-1F4B-A688-E8FB02007787}" type="slidenum">
              <a:rPr lang="en-GB" smtClean="0"/>
              <a:pPr>
                <a:defRPr/>
              </a:pPr>
              <a:t>4</a:t>
            </a:fld>
            <a:endParaRPr lang="en-GB"/>
          </a:p>
        </p:txBody>
      </p:sp>
      <p:pic>
        <p:nvPicPr>
          <p:cNvPr id="5" name="Picture 4">
            <a:extLst>
              <a:ext uri="{FF2B5EF4-FFF2-40B4-BE49-F238E27FC236}">
                <a16:creationId xmlns:a16="http://schemas.microsoft.com/office/drawing/2014/main" id="{77CB75CF-0809-8946-8365-4F9A1B181E8D}"/>
              </a:ext>
            </a:extLst>
          </p:cNvPr>
          <p:cNvPicPr>
            <a:picLocks noChangeAspect="1"/>
          </p:cNvPicPr>
          <p:nvPr/>
        </p:nvPicPr>
        <p:blipFill>
          <a:blip r:embed="rId3"/>
          <a:stretch>
            <a:fillRect/>
          </a:stretch>
        </p:blipFill>
        <p:spPr>
          <a:xfrm>
            <a:off x="9933914" y="3777522"/>
            <a:ext cx="1897761" cy="2128392"/>
          </a:xfrm>
          <a:prstGeom prst="rect">
            <a:avLst/>
          </a:prstGeom>
          <a:solidFill>
            <a:srgbClr val="FFFFFF">
              <a:shade val="85000"/>
            </a:srgbClr>
          </a:solidFill>
          <a:ln w="1016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2290567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48303-1860-3443-8403-CCB5DAA46C23}"/>
              </a:ext>
            </a:extLst>
          </p:cNvPr>
          <p:cNvSpPr>
            <a:spLocks noGrp="1"/>
          </p:cNvSpPr>
          <p:nvPr>
            <p:ph type="title"/>
          </p:nvPr>
        </p:nvSpPr>
        <p:spPr/>
        <p:txBody>
          <a:bodyPr/>
          <a:lstStyle/>
          <a:p>
            <a:r>
              <a:rPr lang="en-GB" dirty="0"/>
              <a:t>Deterministic vs. Stochastic Approximations</a:t>
            </a:r>
          </a:p>
        </p:txBody>
      </p:sp>
      <p:sp>
        <p:nvSpPr>
          <p:cNvPr id="3" name="Content Placeholder 2">
            <a:extLst>
              <a:ext uri="{FF2B5EF4-FFF2-40B4-BE49-F238E27FC236}">
                <a16:creationId xmlns:a16="http://schemas.microsoft.com/office/drawing/2014/main" id="{FBC0B525-8C63-0944-AC80-7FBD6EC7F386}"/>
              </a:ext>
            </a:extLst>
          </p:cNvPr>
          <p:cNvSpPr>
            <a:spLocks noGrp="1"/>
          </p:cNvSpPr>
          <p:nvPr>
            <p:ph sz="half" idx="1"/>
          </p:nvPr>
        </p:nvSpPr>
        <p:spPr>
          <a:xfrm>
            <a:off x="361826" y="2616365"/>
            <a:ext cx="5572334" cy="3286969"/>
          </a:xfrm>
        </p:spPr>
        <p:txBody>
          <a:bodyPr/>
          <a:lstStyle/>
          <a:p>
            <a:r>
              <a:rPr lang="en-GB" dirty="0"/>
              <a:t>Yields same result in different runs</a:t>
            </a:r>
          </a:p>
          <a:p>
            <a:pPr lvl="1"/>
            <a:r>
              <a:rPr lang="en-GB" dirty="0"/>
              <a:t>E.g., message passing on cyclic graphs</a:t>
            </a:r>
          </a:p>
          <a:p>
            <a:pPr lvl="2"/>
            <a:r>
              <a:rPr lang="en-GB" dirty="0"/>
              <a:t>Always follows same </a:t>
            </a:r>
            <a:br>
              <a:rPr lang="en-GB" dirty="0"/>
            </a:br>
            <a:r>
              <a:rPr lang="en-GB" dirty="0"/>
              <a:t>schema, computations</a:t>
            </a:r>
            <a:br>
              <a:rPr lang="en-GB" dirty="0"/>
            </a:br>
            <a:r>
              <a:rPr lang="en-GB" dirty="0"/>
              <a:t>will be identical in each</a:t>
            </a:r>
            <a:br>
              <a:rPr lang="en-GB" dirty="0"/>
            </a:br>
            <a:r>
              <a:rPr lang="en-GB" dirty="0"/>
              <a:t>run, meaning result</a:t>
            </a:r>
            <a:br>
              <a:rPr lang="en-GB" dirty="0"/>
            </a:br>
            <a:r>
              <a:rPr lang="en-GB" dirty="0"/>
              <a:t>will be identical</a:t>
            </a:r>
          </a:p>
          <a:p>
            <a:pPr lvl="2"/>
            <a:r>
              <a:rPr lang="en-GB" dirty="0"/>
              <a:t>Known as </a:t>
            </a:r>
            <a:r>
              <a:rPr lang="en-GB" dirty="0">
                <a:solidFill>
                  <a:schemeClr val="accent2"/>
                </a:solidFill>
              </a:rPr>
              <a:t>loopy</a:t>
            </a:r>
            <a:br>
              <a:rPr lang="en-GB" dirty="0">
                <a:solidFill>
                  <a:schemeClr val="accent2"/>
                </a:solidFill>
              </a:rPr>
            </a:br>
            <a:r>
              <a:rPr lang="en-GB" dirty="0">
                <a:solidFill>
                  <a:schemeClr val="accent2"/>
                </a:solidFill>
              </a:rPr>
              <a:t>belief propagation</a:t>
            </a:r>
          </a:p>
          <a:p>
            <a:pPr lvl="1"/>
            <a:endParaRPr lang="en-GB" dirty="0"/>
          </a:p>
        </p:txBody>
      </p:sp>
      <p:sp>
        <p:nvSpPr>
          <p:cNvPr id="8" name="Content Placeholder 7">
            <a:extLst>
              <a:ext uri="{FF2B5EF4-FFF2-40B4-BE49-F238E27FC236}">
                <a16:creationId xmlns:a16="http://schemas.microsoft.com/office/drawing/2014/main" id="{A6C5E32B-82A0-D145-8789-BBEB17BE7F6F}"/>
              </a:ext>
            </a:extLst>
          </p:cNvPr>
          <p:cNvSpPr>
            <a:spLocks noGrp="1"/>
          </p:cNvSpPr>
          <p:nvPr>
            <p:ph sz="half" idx="2"/>
          </p:nvPr>
        </p:nvSpPr>
        <p:spPr/>
        <p:txBody>
          <a:bodyPr/>
          <a:lstStyle/>
          <a:p>
            <a:r>
              <a:rPr lang="en-GB" dirty="0"/>
              <a:t>Can yield different results in different runs</a:t>
            </a:r>
          </a:p>
          <a:p>
            <a:r>
              <a:rPr lang="en-GB" dirty="0"/>
              <a:t>Typically sampling-based</a:t>
            </a:r>
          </a:p>
          <a:p>
            <a:pPr lvl="1"/>
            <a:r>
              <a:rPr lang="en-GB" dirty="0"/>
              <a:t>E.g., depending on different seeds for random numbers</a:t>
            </a:r>
          </a:p>
          <a:p>
            <a:pPr lvl="1"/>
            <a:r>
              <a:rPr lang="en-GB" dirty="0"/>
              <a:t>Should converge towards true result</a:t>
            </a:r>
          </a:p>
        </p:txBody>
      </p:sp>
      <p:sp>
        <p:nvSpPr>
          <p:cNvPr id="10" name="Text Placeholder 9">
            <a:extLst>
              <a:ext uri="{FF2B5EF4-FFF2-40B4-BE49-F238E27FC236}">
                <a16:creationId xmlns:a16="http://schemas.microsoft.com/office/drawing/2014/main" id="{77A88BE7-C048-3A4C-B7AD-C869AF15155F}"/>
              </a:ext>
            </a:extLst>
          </p:cNvPr>
          <p:cNvSpPr>
            <a:spLocks noGrp="1"/>
          </p:cNvSpPr>
          <p:nvPr>
            <p:ph type="body" idx="13"/>
          </p:nvPr>
        </p:nvSpPr>
        <p:spPr/>
        <p:txBody>
          <a:bodyPr/>
          <a:lstStyle/>
          <a:p>
            <a:r>
              <a:rPr lang="en-GB" dirty="0"/>
              <a:t>Deterministic Approximations</a:t>
            </a:r>
          </a:p>
        </p:txBody>
      </p:sp>
      <p:sp>
        <p:nvSpPr>
          <p:cNvPr id="9" name="Text Placeholder 8">
            <a:extLst>
              <a:ext uri="{FF2B5EF4-FFF2-40B4-BE49-F238E27FC236}">
                <a16:creationId xmlns:a16="http://schemas.microsoft.com/office/drawing/2014/main" id="{BC8CC476-D1BB-334E-9D07-8946F9361158}"/>
              </a:ext>
            </a:extLst>
          </p:cNvPr>
          <p:cNvSpPr>
            <a:spLocks noGrp="1"/>
          </p:cNvSpPr>
          <p:nvPr>
            <p:ph type="body" sz="quarter" idx="3"/>
          </p:nvPr>
        </p:nvSpPr>
        <p:spPr/>
        <p:txBody>
          <a:bodyPr/>
          <a:lstStyle/>
          <a:p>
            <a:r>
              <a:rPr lang="en-GB" dirty="0"/>
              <a:t>Stochastic Approximations</a:t>
            </a:r>
          </a:p>
        </p:txBody>
      </p:sp>
      <p:sp>
        <p:nvSpPr>
          <p:cNvPr id="11" name="Date Placeholder 10">
            <a:extLst>
              <a:ext uri="{FF2B5EF4-FFF2-40B4-BE49-F238E27FC236}">
                <a16:creationId xmlns:a16="http://schemas.microsoft.com/office/drawing/2014/main" id="{0FB67829-C060-EA44-92E7-AFD28683F82D}"/>
              </a:ext>
            </a:extLst>
          </p:cNvPr>
          <p:cNvSpPr>
            <a:spLocks noGrp="1"/>
          </p:cNvSpPr>
          <p:nvPr>
            <p:ph type="dt" sz="half" idx="14"/>
          </p:nvPr>
        </p:nvSpPr>
        <p:spPr/>
        <p:txBody>
          <a:bodyPr/>
          <a:lstStyle/>
          <a:p>
            <a:r>
              <a:rPr lang="de-DE"/>
              <a:t>Approximate</a:t>
            </a:r>
            <a:endParaRPr lang="en-GB" dirty="0"/>
          </a:p>
        </p:txBody>
      </p:sp>
      <p:sp>
        <p:nvSpPr>
          <p:cNvPr id="4" name="Footer Placeholder 3">
            <a:extLst>
              <a:ext uri="{FF2B5EF4-FFF2-40B4-BE49-F238E27FC236}">
                <a16:creationId xmlns:a16="http://schemas.microsoft.com/office/drawing/2014/main" id="{2BA67BEA-36E6-F64F-BF6A-170E2619D5E0}"/>
              </a:ext>
            </a:extLst>
          </p:cNvPr>
          <p:cNvSpPr>
            <a:spLocks noGrp="1"/>
          </p:cNvSpPr>
          <p:nvPr>
            <p:ph type="ftr" sz="quarter" idx="15"/>
          </p:nvPr>
        </p:nvSpPr>
        <p:spPr/>
        <p:txBody>
          <a:bodyPr/>
          <a:lstStyle/>
          <a:p>
            <a:r>
              <a:rPr lang="en-GB"/>
              <a:t>T. Braun – StaRAI</a:t>
            </a:r>
            <a:endParaRPr lang="en-GB" dirty="0"/>
          </a:p>
        </p:txBody>
      </p:sp>
      <p:sp>
        <p:nvSpPr>
          <p:cNvPr id="5" name="Slide Number Placeholder 4">
            <a:extLst>
              <a:ext uri="{FF2B5EF4-FFF2-40B4-BE49-F238E27FC236}">
                <a16:creationId xmlns:a16="http://schemas.microsoft.com/office/drawing/2014/main" id="{64A78E57-DF3E-D447-8EEB-B0D7796475AD}"/>
              </a:ext>
            </a:extLst>
          </p:cNvPr>
          <p:cNvSpPr>
            <a:spLocks noGrp="1"/>
          </p:cNvSpPr>
          <p:nvPr>
            <p:ph type="sldNum" sz="quarter" idx="4"/>
          </p:nvPr>
        </p:nvSpPr>
        <p:spPr/>
        <p:txBody>
          <a:bodyPr/>
          <a:lstStyle/>
          <a:p>
            <a:fld id="{67C9959E-8E6B-B04C-9955-EA096F41CA7A}" type="slidenum">
              <a:rPr lang="en-GB" smtClean="0"/>
              <a:t>5</a:t>
            </a:fld>
            <a:endParaRPr lang="en-GB" dirty="0"/>
          </a:p>
        </p:txBody>
      </p:sp>
      <p:sp>
        <p:nvSpPr>
          <p:cNvPr id="12" name="Rectangle 11">
            <a:extLst>
              <a:ext uri="{FF2B5EF4-FFF2-40B4-BE49-F238E27FC236}">
                <a16:creationId xmlns:a16="http://schemas.microsoft.com/office/drawing/2014/main" id="{D65EF131-C8EB-0D4E-BC18-3D88D1509E1F}"/>
              </a:ext>
            </a:extLst>
          </p:cNvPr>
          <p:cNvSpPr/>
          <p:nvPr/>
        </p:nvSpPr>
        <p:spPr>
          <a:xfrm>
            <a:off x="7642761" y="5138082"/>
            <a:ext cx="2803991" cy="36894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798" dirty="0">
                <a:solidFill>
                  <a:schemeClr val="bg1"/>
                </a:solidFill>
              </a:rPr>
              <a:t>Focus of this lecture</a:t>
            </a:r>
          </a:p>
        </p:txBody>
      </p:sp>
      <p:cxnSp>
        <p:nvCxnSpPr>
          <p:cNvPr id="14" name="Straight Arrow Connector 13">
            <a:extLst>
              <a:ext uri="{FF2B5EF4-FFF2-40B4-BE49-F238E27FC236}">
                <a16:creationId xmlns:a16="http://schemas.microsoft.com/office/drawing/2014/main" id="{C8D7882C-36BF-CE42-AD3D-286E51545284}"/>
              </a:ext>
            </a:extLst>
          </p:cNvPr>
          <p:cNvCxnSpPr>
            <a:cxnSpLocks/>
            <a:stCxn id="12" idx="0"/>
            <a:endCxn id="15" idx="2"/>
          </p:cNvCxnSpPr>
          <p:nvPr/>
        </p:nvCxnSpPr>
        <p:spPr>
          <a:xfrm flipH="1" flipV="1">
            <a:off x="9019142" y="4472665"/>
            <a:ext cx="25615" cy="66541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
        <p:nvSpPr>
          <p:cNvPr id="15" name="Rectangle 14">
            <a:extLst>
              <a:ext uri="{FF2B5EF4-FFF2-40B4-BE49-F238E27FC236}">
                <a16:creationId xmlns:a16="http://schemas.microsoft.com/office/drawing/2014/main" id="{CA2329C0-E1AB-E647-BC65-8D9D2102AB54}"/>
              </a:ext>
            </a:extLst>
          </p:cNvPr>
          <p:cNvSpPr/>
          <p:nvPr/>
        </p:nvSpPr>
        <p:spPr>
          <a:xfrm>
            <a:off x="6206610" y="2120833"/>
            <a:ext cx="5625064" cy="2351832"/>
          </a:xfrm>
          <a:prstGeom prst="rect">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grpSp>
        <p:nvGrpSpPr>
          <p:cNvPr id="20" name="Group 19">
            <a:extLst>
              <a:ext uri="{FF2B5EF4-FFF2-40B4-BE49-F238E27FC236}">
                <a16:creationId xmlns:a16="http://schemas.microsoft.com/office/drawing/2014/main" id="{DEAB476F-C023-3148-BC14-F2713C9E3C62}"/>
              </a:ext>
            </a:extLst>
          </p:cNvPr>
          <p:cNvGrpSpPr/>
          <p:nvPr/>
        </p:nvGrpSpPr>
        <p:grpSpPr>
          <a:xfrm>
            <a:off x="3913206" y="3561089"/>
            <a:ext cx="1712583" cy="2315089"/>
            <a:chOff x="8923627" y="1657675"/>
            <a:chExt cx="2821028" cy="3813496"/>
          </a:xfrm>
        </p:grpSpPr>
        <mc:AlternateContent xmlns:mc="http://schemas.openxmlformats.org/markup-compatibility/2006" xmlns:a14="http://schemas.microsoft.com/office/drawing/2010/main">
          <mc:Choice Requires="a14">
            <p:sp>
              <p:nvSpPr>
                <p:cNvPr id="21" name="Rectangle 27">
                  <a:extLst>
                    <a:ext uri="{FF2B5EF4-FFF2-40B4-BE49-F238E27FC236}">
                      <a16:creationId xmlns:a16="http://schemas.microsoft.com/office/drawing/2014/main" id="{BD108635-CCF6-134B-84C0-BA643F094A04}"/>
                    </a:ext>
                  </a:extLst>
                </p:cNvPr>
                <p:cNvSpPr>
                  <a:spLocks noChangeArrowheads="1"/>
                </p:cNvSpPr>
                <p:nvPr/>
              </p:nvSpPr>
              <p:spPr bwMode="auto">
                <a:xfrm>
                  <a:off x="9891569" y="2168622"/>
                  <a:ext cx="982187"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accent6"/>
                                </a:solidFill>
                                <a:latin typeface="Cambria Math" panose="02040503050406030204" pitchFamily="18" charset="0"/>
                              </a:rPr>
                            </m:ctrlPr>
                          </m:sSubPr>
                          <m:e>
                            <m:r>
                              <a:rPr lang="en-GB" sz="699" i="1">
                                <a:solidFill>
                                  <a:schemeClr val="accent6"/>
                                </a:solidFill>
                                <a:latin typeface="Cambria Math" panose="02040503050406030204" pitchFamily="18" charset="0"/>
                              </a:rPr>
                              <m:t>𝜋</m:t>
                            </m:r>
                          </m:e>
                          <m:sub>
                            <m:sSub>
                              <m:sSubPr>
                                <m:ctrlPr>
                                  <a:rPr lang="en-GB" sz="699" i="1">
                                    <a:solidFill>
                                      <a:schemeClr val="accent6"/>
                                    </a:solidFill>
                                    <a:latin typeface="Cambria Math" panose="02040503050406030204" pitchFamily="18" charset="0"/>
                                  </a:rPr>
                                </m:ctrlPr>
                              </m:sSubPr>
                              <m:e>
                                <m:r>
                                  <a:rPr lang="en-GB" sz="699" i="1">
                                    <a:solidFill>
                                      <a:schemeClr val="accent6"/>
                                    </a:solidFill>
                                    <a:latin typeface="Cambria Math" panose="02040503050406030204" pitchFamily="18" charset="0"/>
                                  </a:rPr>
                                  <m:t>𝑆</m:t>
                                </m:r>
                              </m:e>
                              <m:sub>
                                <m:r>
                                  <a:rPr lang="en-GB" sz="699" i="1">
                                    <a:solidFill>
                                      <a:schemeClr val="accent6"/>
                                    </a:solidFill>
                                    <a:latin typeface="Cambria Math" panose="02040503050406030204" pitchFamily="18" charset="0"/>
                                  </a:rPr>
                                  <m:t>2</m:t>
                                </m:r>
                              </m:sub>
                            </m:sSub>
                            <m:r>
                              <a:rPr lang="en-GB" sz="699" i="1">
                                <a:solidFill>
                                  <a:schemeClr val="accent6"/>
                                </a:solidFill>
                                <a:latin typeface="Cambria Math" panose="02040503050406030204" pitchFamily="18" charset="0"/>
                              </a:rPr>
                              <m:t>𝑅</m:t>
                            </m:r>
                          </m:sub>
                        </m:sSub>
                        <m:d>
                          <m:dPr>
                            <m:ctrlPr>
                              <a:rPr lang="en-GB" sz="699" i="1">
                                <a:solidFill>
                                  <a:schemeClr val="accent6"/>
                                </a:solidFill>
                                <a:latin typeface="Cambria Math" panose="02040503050406030204" pitchFamily="18" charset="0"/>
                              </a:rPr>
                            </m:ctrlPr>
                          </m:dPr>
                          <m:e>
                            <m:sSub>
                              <m:sSubPr>
                                <m:ctrlPr>
                                  <a:rPr lang="en-GB" sz="699" i="1">
                                    <a:solidFill>
                                      <a:schemeClr val="accent6"/>
                                    </a:solidFill>
                                    <a:latin typeface="Cambria Math" panose="02040503050406030204" pitchFamily="18" charset="0"/>
                                  </a:rPr>
                                </m:ctrlPr>
                              </m:sSubPr>
                              <m:e>
                                <m:r>
                                  <a:rPr lang="en-GB" sz="699" i="1">
                                    <a:solidFill>
                                      <a:schemeClr val="accent6"/>
                                    </a:solidFill>
                                    <a:latin typeface="Cambria Math" panose="02040503050406030204" pitchFamily="18" charset="0"/>
                                  </a:rPr>
                                  <m:t>𝑆</m:t>
                                </m:r>
                              </m:e>
                              <m:sub>
                                <m:r>
                                  <a:rPr lang="en-GB" sz="699" i="1">
                                    <a:solidFill>
                                      <a:schemeClr val="accent6"/>
                                    </a:solidFill>
                                    <a:latin typeface="Cambria Math" panose="02040503050406030204" pitchFamily="18" charset="0"/>
                                  </a:rPr>
                                  <m:t>2</m:t>
                                </m:r>
                              </m:sub>
                            </m:sSub>
                          </m:e>
                        </m:d>
                      </m:oMath>
                    </m:oMathPara>
                  </a14:m>
                  <a:endParaRPr lang="en-GB" sz="699" i="1" dirty="0">
                    <a:solidFill>
                      <a:schemeClr val="accent6"/>
                    </a:solidFill>
                  </a:endParaRPr>
                </a:p>
              </p:txBody>
            </p:sp>
          </mc:Choice>
          <mc:Fallback xmlns="">
            <p:sp>
              <p:nvSpPr>
                <p:cNvPr id="21" name="Rectangle 27">
                  <a:extLst>
                    <a:ext uri="{FF2B5EF4-FFF2-40B4-BE49-F238E27FC236}">
                      <a16:creationId xmlns:a16="http://schemas.microsoft.com/office/drawing/2014/main" id="{BD108635-CCF6-134B-84C0-BA643F094A04}"/>
                    </a:ext>
                  </a:extLst>
                </p:cNvPr>
                <p:cNvSpPr>
                  <a:spLocks noRot="1" noChangeAspect="1" noMove="1" noResize="1" noEditPoints="1" noAdjustHandles="1" noChangeArrowheads="1" noChangeShapeType="1" noTextEdit="1"/>
                </p:cNvSpPr>
                <p:nvPr/>
              </p:nvSpPr>
              <p:spPr bwMode="auto">
                <a:xfrm>
                  <a:off x="9891569" y="2168622"/>
                  <a:ext cx="982187" cy="344388"/>
                </a:xfrm>
                <a:prstGeom prst="rect">
                  <a:avLst/>
                </a:prstGeom>
                <a:blipFill>
                  <a:blip r:embed="rId2"/>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2" name="Rectangle 30">
                  <a:extLst>
                    <a:ext uri="{FF2B5EF4-FFF2-40B4-BE49-F238E27FC236}">
                      <a16:creationId xmlns:a16="http://schemas.microsoft.com/office/drawing/2014/main" id="{F4E8FF9A-ED32-154A-A589-BC33D83C0179}"/>
                    </a:ext>
                  </a:extLst>
                </p:cNvPr>
                <p:cNvSpPr>
                  <a:spLocks noChangeArrowheads="1"/>
                </p:cNvSpPr>
                <p:nvPr/>
              </p:nvSpPr>
              <p:spPr bwMode="auto">
                <a:xfrm>
                  <a:off x="9003387" y="3802300"/>
                  <a:ext cx="835647"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𝜋</m:t>
                            </m:r>
                          </m:e>
                          <m:sub>
                            <m:r>
                              <a:rPr lang="en-GB" sz="699" i="1">
                                <a:solidFill>
                                  <a:schemeClr val="tx1">
                                    <a:lumMod val="50000"/>
                                    <a:lumOff val="50000"/>
                                  </a:schemeClr>
                                </a:solidFill>
                                <a:latin typeface="Cambria Math" panose="02040503050406030204" pitchFamily="18" charset="0"/>
                              </a:rPr>
                              <m:t>𝑅</m:t>
                            </m:r>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𝑇</m:t>
                                </m:r>
                              </m:e>
                              <m:sub>
                                <m:r>
                                  <a:rPr lang="en-GB" sz="699" i="1">
                                    <a:solidFill>
                                      <a:schemeClr val="tx1">
                                        <a:lumMod val="50000"/>
                                        <a:lumOff val="50000"/>
                                      </a:schemeClr>
                                    </a:solidFill>
                                    <a:latin typeface="Cambria Math" panose="02040503050406030204" pitchFamily="18" charset="0"/>
                                  </a:rPr>
                                  <m:t>1</m:t>
                                </m:r>
                              </m:sub>
                            </m:sSub>
                          </m:sub>
                        </m:sSub>
                        <m:d>
                          <m:dPr>
                            <m:ctrlPr>
                              <a:rPr lang="en-GB" sz="699" i="1">
                                <a:solidFill>
                                  <a:schemeClr val="tx1">
                                    <a:lumMod val="50000"/>
                                    <a:lumOff val="50000"/>
                                  </a:schemeClr>
                                </a:solidFill>
                                <a:latin typeface="Cambria Math" panose="02040503050406030204" pitchFamily="18" charset="0"/>
                              </a:rPr>
                            </m:ctrlPr>
                          </m:dPr>
                          <m:e>
                            <m:r>
                              <a:rPr lang="en-GB" sz="699" i="1">
                                <a:solidFill>
                                  <a:schemeClr val="tx1">
                                    <a:lumMod val="50000"/>
                                    <a:lumOff val="50000"/>
                                  </a:schemeClr>
                                </a:solidFill>
                                <a:latin typeface="Cambria Math" panose="02040503050406030204" pitchFamily="18" charset="0"/>
                              </a:rPr>
                              <m:t>𝑅</m:t>
                            </m:r>
                          </m:e>
                        </m:d>
                      </m:oMath>
                    </m:oMathPara>
                  </a14:m>
                  <a:endParaRPr lang="en-GB" sz="699" i="1" dirty="0">
                    <a:solidFill>
                      <a:schemeClr val="tx1">
                        <a:lumMod val="50000"/>
                        <a:lumOff val="50000"/>
                      </a:schemeClr>
                    </a:solidFill>
                  </a:endParaRPr>
                </a:p>
              </p:txBody>
            </p:sp>
          </mc:Choice>
          <mc:Fallback xmlns="">
            <p:sp>
              <p:nvSpPr>
                <p:cNvPr id="22" name="Rectangle 30">
                  <a:extLst>
                    <a:ext uri="{FF2B5EF4-FFF2-40B4-BE49-F238E27FC236}">
                      <a16:creationId xmlns:a16="http://schemas.microsoft.com/office/drawing/2014/main" id="{F4E8FF9A-ED32-154A-A589-BC33D83C0179}"/>
                    </a:ext>
                  </a:extLst>
                </p:cNvPr>
                <p:cNvSpPr>
                  <a:spLocks noRot="1" noChangeAspect="1" noMove="1" noResize="1" noEditPoints="1" noAdjustHandles="1" noChangeArrowheads="1" noChangeShapeType="1" noTextEdit="1"/>
                </p:cNvSpPr>
                <p:nvPr/>
              </p:nvSpPr>
              <p:spPr bwMode="auto">
                <a:xfrm>
                  <a:off x="9003387" y="3802300"/>
                  <a:ext cx="835647" cy="344388"/>
                </a:xfrm>
                <a:prstGeom prst="rect">
                  <a:avLst/>
                </a:prstGeom>
                <a:blipFill>
                  <a:blip r:embed="rId3"/>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3" name="Rectangle 35">
                  <a:extLst>
                    <a:ext uri="{FF2B5EF4-FFF2-40B4-BE49-F238E27FC236}">
                      <a16:creationId xmlns:a16="http://schemas.microsoft.com/office/drawing/2014/main" id="{5996EF78-CF59-5348-BDD7-D5ED5C946799}"/>
                    </a:ext>
                  </a:extLst>
                </p:cNvPr>
                <p:cNvSpPr>
                  <a:spLocks noChangeArrowheads="1"/>
                </p:cNvSpPr>
                <p:nvPr/>
              </p:nvSpPr>
              <p:spPr bwMode="auto">
                <a:xfrm>
                  <a:off x="10451025" y="3802300"/>
                  <a:ext cx="930281"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𝜋</m:t>
                            </m:r>
                          </m:e>
                          <m:sub>
                            <m:r>
                              <a:rPr lang="en-GB" sz="699" i="1">
                                <a:solidFill>
                                  <a:schemeClr val="tx1">
                                    <a:lumMod val="50000"/>
                                    <a:lumOff val="50000"/>
                                  </a:schemeClr>
                                </a:solidFill>
                                <a:latin typeface="Cambria Math" panose="02040503050406030204" pitchFamily="18" charset="0"/>
                              </a:rPr>
                              <m:t>𝑅</m:t>
                            </m:r>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𝑇</m:t>
                                </m:r>
                              </m:e>
                              <m:sub>
                                <m:r>
                                  <a:rPr lang="en-GB" sz="699" i="1">
                                    <a:solidFill>
                                      <a:schemeClr val="tx1">
                                        <a:lumMod val="50000"/>
                                        <a:lumOff val="50000"/>
                                      </a:schemeClr>
                                    </a:solidFill>
                                    <a:latin typeface="Cambria Math" panose="02040503050406030204" pitchFamily="18" charset="0"/>
                                  </a:rPr>
                                  <m:t>2</m:t>
                                </m:r>
                              </m:sub>
                            </m:sSub>
                          </m:sub>
                        </m:sSub>
                        <m:d>
                          <m:dPr>
                            <m:ctrlPr>
                              <a:rPr lang="en-GB" sz="699" i="1">
                                <a:solidFill>
                                  <a:schemeClr val="tx1">
                                    <a:lumMod val="50000"/>
                                    <a:lumOff val="50000"/>
                                  </a:schemeClr>
                                </a:solidFill>
                                <a:latin typeface="Cambria Math" panose="02040503050406030204" pitchFamily="18" charset="0"/>
                              </a:rPr>
                            </m:ctrlPr>
                          </m:dPr>
                          <m:e>
                            <m:r>
                              <a:rPr lang="en-GB" sz="699" i="1">
                                <a:solidFill>
                                  <a:schemeClr val="tx1">
                                    <a:lumMod val="50000"/>
                                    <a:lumOff val="50000"/>
                                  </a:schemeClr>
                                </a:solidFill>
                                <a:latin typeface="Cambria Math" panose="02040503050406030204" pitchFamily="18" charset="0"/>
                              </a:rPr>
                              <m:t>𝑅</m:t>
                            </m:r>
                          </m:e>
                        </m:d>
                      </m:oMath>
                    </m:oMathPara>
                  </a14:m>
                  <a:endParaRPr lang="en-GB" sz="699" i="1" dirty="0">
                    <a:solidFill>
                      <a:schemeClr val="tx1">
                        <a:lumMod val="50000"/>
                        <a:lumOff val="50000"/>
                      </a:schemeClr>
                    </a:solidFill>
                  </a:endParaRPr>
                </a:p>
              </p:txBody>
            </p:sp>
          </mc:Choice>
          <mc:Fallback xmlns="">
            <p:sp>
              <p:nvSpPr>
                <p:cNvPr id="23" name="Rectangle 35">
                  <a:extLst>
                    <a:ext uri="{FF2B5EF4-FFF2-40B4-BE49-F238E27FC236}">
                      <a16:creationId xmlns:a16="http://schemas.microsoft.com/office/drawing/2014/main" id="{5996EF78-CF59-5348-BDD7-D5ED5C946799}"/>
                    </a:ext>
                  </a:extLst>
                </p:cNvPr>
                <p:cNvSpPr>
                  <a:spLocks noRot="1" noChangeAspect="1" noMove="1" noResize="1" noEditPoints="1" noAdjustHandles="1" noChangeArrowheads="1" noChangeShapeType="1" noTextEdit="1"/>
                </p:cNvSpPr>
                <p:nvPr/>
              </p:nvSpPr>
              <p:spPr bwMode="auto">
                <a:xfrm>
                  <a:off x="10451025" y="3802300"/>
                  <a:ext cx="930281" cy="344388"/>
                </a:xfrm>
                <a:prstGeom prst="rect">
                  <a:avLst/>
                </a:prstGeom>
                <a:blipFill>
                  <a:blip r:embed="rId4"/>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4" name="Rectangle 36">
                  <a:extLst>
                    <a:ext uri="{FF2B5EF4-FFF2-40B4-BE49-F238E27FC236}">
                      <a16:creationId xmlns:a16="http://schemas.microsoft.com/office/drawing/2014/main" id="{04697A7B-F122-2A46-9D6C-C5324F650AAD}"/>
                    </a:ext>
                  </a:extLst>
                </p:cNvPr>
                <p:cNvSpPr>
                  <a:spLocks noChangeArrowheads="1"/>
                </p:cNvSpPr>
                <p:nvPr/>
              </p:nvSpPr>
              <p:spPr bwMode="auto">
                <a:xfrm>
                  <a:off x="9319462" y="1942175"/>
                  <a:ext cx="996028"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accent6"/>
                                </a:solidFill>
                                <a:latin typeface="Cambria Math" panose="02040503050406030204" pitchFamily="18" charset="0"/>
                              </a:rPr>
                            </m:ctrlPr>
                          </m:sSubPr>
                          <m:e>
                            <m:r>
                              <a:rPr lang="en-GB" sz="699" i="1">
                                <a:solidFill>
                                  <a:schemeClr val="accent6"/>
                                </a:solidFill>
                                <a:latin typeface="Cambria Math" panose="02040503050406030204" pitchFamily="18" charset="0"/>
                              </a:rPr>
                              <m:t>𝜋</m:t>
                            </m:r>
                          </m:e>
                          <m:sub>
                            <m:sSub>
                              <m:sSubPr>
                                <m:ctrlPr>
                                  <a:rPr lang="en-GB" sz="699" i="1">
                                    <a:solidFill>
                                      <a:schemeClr val="accent6"/>
                                    </a:solidFill>
                                    <a:latin typeface="Cambria Math" panose="02040503050406030204" pitchFamily="18" charset="0"/>
                                  </a:rPr>
                                </m:ctrlPr>
                              </m:sSubPr>
                              <m:e>
                                <m:r>
                                  <a:rPr lang="en-GB" sz="699" i="1">
                                    <a:solidFill>
                                      <a:schemeClr val="accent6"/>
                                    </a:solidFill>
                                    <a:latin typeface="Cambria Math" panose="02040503050406030204" pitchFamily="18" charset="0"/>
                                  </a:rPr>
                                  <m:t>𝑆</m:t>
                                </m:r>
                              </m:e>
                              <m:sub>
                                <m:r>
                                  <a:rPr lang="en-GB" sz="699" i="1">
                                    <a:solidFill>
                                      <a:schemeClr val="accent6"/>
                                    </a:solidFill>
                                    <a:latin typeface="Cambria Math" panose="02040503050406030204" pitchFamily="18" charset="0"/>
                                  </a:rPr>
                                  <m:t>1</m:t>
                                </m:r>
                              </m:sub>
                            </m:sSub>
                            <m:r>
                              <a:rPr lang="en-GB" sz="699" i="1">
                                <a:solidFill>
                                  <a:schemeClr val="accent6"/>
                                </a:solidFill>
                                <a:latin typeface="Cambria Math" panose="02040503050406030204" pitchFamily="18" charset="0"/>
                              </a:rPr>
                              <m:t>𝑅</m:t>
                            </m:r>
                          </m:sub>
                        </m:sSub>
                        <m:d>
                          <m:dPr>
                            <m:ctrlPr>
                              <a:rPr lang="en-GB" sz="699" i="1">
                                <a:solidFill>
                                  <a:schemeClr val="accent6"/>
                                </a:solidFill>
                                <a:latin typeface="Cambria Math" panose="02040503050406030204" pitchFamily="18" charset="0"/>
                              </a:rPr>
                            </m:ctrlPr>
                          </m:dPr>
                          <m:e>
                            <m:sSub>
                              <m:sSubPr>
                                <m:ctrlPr>
                                  <a:rPr lang="en-GB" sz="699" i="1">
                                    <a:solidFill>
                                      <a:schemeClr val="accent6"/>
                                    </a:solidFill>
                                    <a:latin typeface="Cambria Math" panose="02040503050406030204" pitchFamily="18" charset="0"/>
                                  </a:rPr>
                                </m:ctrlPr>
                              </m:sSubPr>
                              <m:e>
                                <m:r>
                                  <a:rPr lang="en-GB" sz="699" i="1">
                                    <a:solidFill>
                                      <a:schemeClr val="accent6"/>
                                    </a:solidFill>
                                    <a:latin typeface="Cambria Math" panose="02040503050406030204" pitchFamily="18" charset="0"/>
                                  </a:rPr>
                                  <m:t>𝑆</m:t>
                                </m:r>
                              </m:e>
                              <m:sub>
                                <m:r>
                                  <a:rPr lang="en-GB" sz="699" i="1">
                                    <a:solidFill>
                                      <a:schemeClr val="accent6"/>
                                    </a:solidFill>
                                    <a:latin typeface="Cambria Math" panose="02040503050406030204" pitchFamily="18" charset="0"/>
                                  </a:rPr>
                                  <m:t>1</m:t>
                                </m:r>
                              </m:sub>
                            </m:sSub>
                          </m:e>
                        </m:d>
                      </m:oMath>
                    </m:oMathPara>
                  </a14:m>
                  <a:endParaRPr lang="en-GB" sz="699" i="1" dirty="0">
                    <a:solidFill>
                      <a:schemeClr val="accent6"/>
                    </a:solidFill>
                  </a:endParaRPr>
                </a:p>
              </p:txBody>
            </p:sp>
          </mc:Choice>
          <mc:Fallback xmlns="">
            <p:sp>
              <p:nvSpPr>
                <p:cNvPr id="24" name="Rectangle 36">
                  <a:extLst>
                    <a:ext uri="{FF2B5EF4-FFF2-40B4-BE49-F238E27FC236}">
                      <a16:creationId xmlns:a16="http://schemas.microsoft.com/office/drawing/2014/main" id="{04697A7B-F122-2A46-9D6C-C5324F650AAD}"/>
                    </a:ext>
                  </a:extLst>
                </p:cNvPr>
                <p:cNvSpPr>
                  <a:spLocks noRot="1" noChangeAspect="1" noMove="1" noResize="1" noEditPoints="1" noAdjustHandles="1" noChangeArrowheads="1" noChangeShapeType="1" noTextEdit="1"/>
                </p:cNvSpPr>
                <p:nvPr/>
              </p:nvSpPr>
              <p:spPr bwMode="auto">
                <a:xfrm>
                  <a:off x="9319462" y="1942175"/>
                  <a:ext cx="996028" cy="344388"/>
                </a:xfrm>
                <a:prstGeom prst="rect">
                  <a:avLst/>
                </a:prstGeom>
                <a:blipFill>
                  <a:blip r:embed="rId5"/>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5" name="Rectangle 37">
                  <a:extLst>
                    <a:ext uri="{FF2B5EF4-FFF2-40B4-BE49-F238E27FC236}">
                      <a16:creationId xmlns:a16="http://schemas.microsoft.com/office/drawing/2014/main" id="{2C5F4C8F-8155-4F42-BEF4-4498C773EB41}"/>
                    </a:ext>
                  </a:extLst>
                </p:cNvPr>
                <p:cNvSpPr>
                  <a:spLocks noChangeArrowheads="1"/>
                </p:cNvSpPr>
                <p:nvPr/>
              </p:nvSpPr>
              <p:spPr bwMode="auto">
                <a:xfrm>
                  <a:off x="8923627" y="2913788"/>
                  <a:ext cx="869622"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𝜆</m:t>
                            </m:r>
                          </m:e>
                          <m:sub>
                            <m:r>
                              <a:rPr lang="en-GB" sz="699" i="1">
                                <a:solidFill>
                                  <a:schemeClr val="tx1">
                                    <a:lumMod val="50000"/>
                                    <a:lumOff val="50000"/>
                                  </a:schemeClr>
                                </a:solidFill>
                                <a:latin typeface="Cambria Math" panose="02040503050406030204" pitchFamily="18" charset="0"/>
                              </a:rPr>
                              <m:t>𝑅</m:t>
                            </m:r>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𝑆</m:t>
                                </m:r>
                              </m:e>
                              <m:sub>
                                <m:r>
                                  <a:rPr lang="en-GB" sz="699" i="1">
                                    <a:solidFill>
                                      <a:schemeClr val="tx1">
                                        <a:lumMod val="50000"/>
                                        <a:lumOff val="50000"/>
                                      </a:schemeClr>
                                    </a:solidFill>
                                    <a:latin typeface="Cambria Math" panose="02040503050406030204" pitchFamily="18" charset="0"/>
                                  </a:rPr>
                                  <m:t>1</m:t>
                                </m:r>
                              </m:sub>
                            </m:sSub>
                          </m:sub>
                        </m:sSub>
                        <m:d>
                          <m:dPr>
                            <m:ctrlPr>
                              <a:rPr lang="en-GB" sz="699" i="1">
                                <a:solidFill>
                                  <a:schemeClr val="tx1">
                                    <a:lumMod val="50000"/>
                                    <a:lumOff val="50000"/>
                                  </a:schemeClr>
                                </a:solidFill>
                                <a:latin typeface="Cambria Math" panose="02040503050406030204" pitchFamily="18" charset="0"/>
                              </a:rPr>
                            </m:ctrlPr>
                          </m:dPr>
                          <m:e>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𝑆</m:t>
                                </m:r>
                              </m:e>
                              <m:sub>
                                <m:r>
                                  <a:rPr lang="en-GB" sz="699" i="1">
                                    <a:solidFill>
                                      <a:schemeClr val="tx1">
                                        <a:lumMod val="50000"/>
                                        <a:lumOff val="50000"/>
                                      </a:schemeClr>
                                    </a:solidFill>
                                    <a:latin typeface="Cambria Math" panose="02040503050406030204" pitchFamily="18" charset="0"/>
                                  </a:rPr>
                                  <m:t>1</m:t>
                                </m:r>
                              </m:sub>
                            </m:sSub>
                          </m:e>
                        </m:d>
                      </m:oMath>
                    </m:oMathPara>
                  </a14:m>
                  <a:endParaRPr lang="en-GB" sz="699" i="1" dirty="0">
                    <a:solidFill>
                      <a:schemeClr val="tx1">
                        <a:lumMod val="50000"/>
                        <a:lumOff val="50000"/>
                      </a:schemeClr>
                    </a:solidFill>
                  </a:endParaRPr>
                </a:p>
              </p:txBody>
            </p:sp>
          </mc:Choice>
          <mc:Fallback xmlns="">
            <p:sp>
              <p:nvSpPr>
                <p:cNvPr id="25" name="Rectangle 37">
                  <a:extLst>
                    <a:ext uri="{FF2B5EF4-FFF2-40B4-BE49-F238E27FC236}">
                      <a16:creationId xmlns:a16="http://schemas.microsoft.com/office/drawing/2014/main" id="{2C5F4C8F-8155-4F42-BEF4-4498C773EB41}"/>
                    </a:ext>
                  </a:extLst>
                </p:cNvPr>
                <p:cNvSpPr>
                  <a:spLocks noRot="1" noChangeAspect="1" noMove="1" noResize="1" noEditPoints="1" noAdjustHandles="1" noChangeArrowheads="1" noChangeShapeType="1" noTextEdit="1"/>
                </p:cNvSpPr>
                <p:nvPr/>
              </p:nvSpPr>
              <p:spPr bwMode="auto">
                <a:xfrm>
                  <a:off x="8923627" y="2913788"/>
                  <a:ext cx="869622" cy="344388"/>
                </a:xfrm>
                <a:prstGeom prst="rect">
                  <a:avLst/>
                </a:prstGeom>
                <a:blipFill>
                  <a:blip r:embed="rId6"/>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6" name="Rectangle 38">
                  <a:extLst>
                    <a:ext uri="{FF2B5EF4-FFF2-40B4-BE49-F238E27FC236}">
                      <a16:creationId xmlns:a16="http://schemas.microsoft.com/office/drawing/2014/main" id="{392A9CDD-6859-4C4E-9D08-4F171ACD899C}"/>
                    </a:ext>
                  </a:extLst>
                </p:cNvPr>
                <p:cNvSpPr>
                  <a:spLocks noChangeArrowheads="1"/>
                </p:cNvSpPr>
                <p:nvPr/>
              </p:nvSpPr>
              <p:spPr bwMode="auto">
                <a:xfrm>
                  <a:off x="10076804" y="4780250"/>
                  <a:ext cx="830371"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accent2"/>
                                </a:solidFill>
                                <a:latin typeface="Cambria Math" panose="02040503050406030204" pitchFamily="18" charset="0"/>
                              </a:rPr>
                            </m:ctrlPr>
                          </m:sSubPr>
                          <m:e>
                            <m:r>
                              <a:rPr lang="en-GB" sz="699" i="1">
                                <a:solidFill>
                                  <a:schemeClr val="accent2"/>
                                </a:solidFill>
                                <a:latin typeface="Cambria Math" panose="02040503050406030204" pitchFamily="18" charset="0"/>
                              </a:rPr>
                              <m:t>𝜆</m:t>
                            </m:r>
                          </m:e>
                          <m:sub>
                            <m:sSub>
                              <m:sSubPr>
                                <m:ctrlPr>
                                  <a:rPr lang="en-GB" sz="699" i="1">
                                    <a:solidFill>
                                      <a:schemeClr val="accent2"/>
                                    </a:solidFill>
                                    <a:latin typeface="Cambria Math" panose="02040503050406030204" pitchFamily="18" charset="0"/>
                                  </a:rPr>
                                </m:ctrlPr>
                              </m:sSubPr>
                              <m:e>
                                <m:r>
                                  <a:rPr lang="en-GB" sz="699" i="1">
                                    <a:solidFill>
                                      <a:schemeClr val="accent2"/>
                                    </a:solidFill>
                                    <a:latin typeface="Cambria Math" panose="02040503050406030204" pitchFamily="18" charset="0"/>
                                  </a:rPr>
                                  <m:t>𝑇</m:t>
                                </m:r>
                              </m:e>
                              <m:sub>
                                <m:r>
                                  <a:rPr lang="en-GB" sz="699" i="1">
                                    <a:solidFill>
                                      <a:schemeClr val="accent2"/>
                                    </a:solidFill>
                                    <a:latin typeface="Cambria Math" panose="02040503050406030204" pitchFamily="18" charset="0"/>
                                  </a:rPr>
                                  <m:t>2</m:t>
                                </m:r>
                              </m:sub>
                            </m:sSub>
                            <m:r>
                              <a:rPr lang="en-GB" sz="699" i="1">
                                <a:solidFill>
                                  <a:schemeClr val="accent2"/>
                                </a:solidFill>
                                <a:latin typeface="Cambria Math" panose="02040503050406030204" pitchFamily="18" charset="0"/>
                              </a:rPr>
                              <m:t>𝑅</m:t>
                            </m:r>
                          </m:sub>
                        </m:sSub>
                        <m:d>
                          <m:dPr>
                            <m:ctrlPr>
                              <a:rPr lang="en-GB" sz="699" i="1">
                                <a:solidFill>
                                  <a:schemeClr val="accent2"/>
                                </a:solidFill>
                                <a:latin typeface="Cambria Math" panose="02040503050406030204" pitchFamily="18" charset="0"/>
                              </a:rPr>
                            </m:ctrlPr>
                          </m:dPr>
                          <m:e>
                            <m:r>
                              <a:rPr lang="en-GB" sz="699" i="1">
                                <a:solidFill>
                                  <a:schemeClr val="accent2"/>
                                </a:solidFill>
                                <a:latin typeface="Cambria Math" panose="02040503050406030204" pitchFamily="18" charset="0"/>
                              </a:rPr>
                              <m:t>𝑅</m:t>
                            </m:r>
                          </m:e>
                        </m:d>
                      </m:oMath>
                    </m:oMathPara>
                  </a14:m>
                  <a:endParaRPr lang="en-GB" sz="699" i="1" dirty="0">
                    <a:solidFill>
                      <a:schemeClr val="accent2"/>
                    </a:solidFill>
                  </a:endParaRPr>
                </a:p>
              </p:txBody>
            </p:sp>
          </mc:Choice>
          <mc:Fallback xmlns="">
            <p:sp>
              <p:nvSpPr>
                <p:cNvPr id="26" name="Rectangle 38">
                  <a:extLst>
                    <a:ext uri="{FF2B5EF4-FFF2-40B4-BE49-F238E27FC236}">
                      <a16:creationId xmlns:a16="http://schemas.microsoft.com/office/drawing/2014/main" id="{392A9CDD-6859-4C4E-9D08-4F171ACD899C}"/>
                    </a:ext>
                  </a:extLst>
                </p:cNvPr>
                <p:cNvSpPr>
                  <a:spLocks noRot="1" noChangeAspect="1" noMove="1" noResize="1" noEditPoints="1" noAdjustHandles="1" noChangeArrowheads="1" noChangeShapeType="1" noTextEdit="1"/>
                </p:cNvSpPr>
                <p:nvPr/>
              </p:nvSpPr>
              <p:spPr bwMode="auto">
                <a:xfrm>
                  <a:off x="10076804" y="4780250"/>
                  <a:ext cx="830371" cy="344388"/>
                </a:xfrm>
                <a:prstGeom prst="rect">
                  <a:avLst/>
                </a:prstGeom>
                <a:blipFill>
                  <a:blip r:embed="rId7"/>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7" name="Rectangle 41">
                  <a:extLst>
                    <a:ext uri="{FF2B5EF4-FFF2-40B4-BE49-F238E27FC236}">
                      <a16:creationId xmlns:a16="http://schemas.microsoft.com/office/drawing/2014/main" id="{E07E2E3A-3E86-3443-BE66-1E0A1B161E88}"/>
                    </a:ext>
                  </a:extLst>
                </p:cNvPr>
                <p:cNvSpPr>
                  <a:spLocks noChangeArrowheads="1"/>
                </p:cNvSpPr>
                <p:nvPr/>
              </p:nvSpPr>
              <p:spPr bwMode="auto">
                <a:xfrm>
                  <a:off x="9601495" y="4533993"/>
                  <a:ext cx="830371"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accent2"/>
                                </a:solidFill>
                                <a:latin typeface="Cambria Math" panose="02040503050406030204" pitchFamily="18" charset="0"/>
                              </a:rPr>
                            </m:ctrlPr>
                          </m:sSubPr>
                          <m:e>
                            <m:r>
                              <a:rPr lang="en-GB" sz="699" i="1">
                                <a:solidFill>
                                  <a:schemeClr val="accent2"/>
                                </a:solidFill>
                                <a:latin typeface="Cambria Math" panose="02040503050406030204" pitchFamily="18" charset="0"/>
                              </a:rPr>
                              <m:t>𝜆</m:t>
                            </m:r>
                          </m:e>
                          <m:sub>
                            <m:sSub>
                              <m:sSubPr>
                                <m:ctrlPr>
                                  <a:rPr lang="en-GB" sz="699" i="1">
                                    <a:solidFill>
                                      <a:schemeClr val="accent2"/>
                                    </a:solidFill>
                                    <a:latin typeface="Cambria Math" panose="02040503050406030204" pitchFamily="18" charset="0"/>
                                  </a:rPr>
                                </m:ctrlPr>
                              </m:sSubPr>
                              <m:e>
                                <m:r>
                                  <a:rPr lang="en-GB" sz="699" i="1">
                                    <a:solidFill>
                                      <a:schemeClr val="accent2"/>
                                    </a:solidFill>
                                    <a:latin typeface="Cambria Math" panose="02040503050406030204" pitchFamily="18" charset="0"/>
                                  </a:rPr>
                                  <m:t>𝑇</m:t>
                                </m:r>
                              </m:e>
                              <m:sub>
                                <m:r>
                                  <a:rPr lang="en-GB" sz="699" i="1">
                                    <a:solidFill>
                                      <a:schemeClr val="accent2"/>
                                    </a:solidFill>
                                    <a:latin typeface="Cambria Math" panose="02040503050406030204" pitchFamily="18" charset="0"/>
                                  </a:rPr>
                                  <m:t>1</m:t>
                                </m:r>
                              </m:sub>
                            </m:sSub>
                            <m:r>
                              <a:rPr lang="en-GB" sz="699" i="1">
                                <a:solidFill>
                                  <a:schemeClr val="accent2"/>
                                </a:solidFill>
                                <a:latin typeface="Cambria Math" panose="02040503050406030204" pitchFamily="18" charset="0"/>
                              </a:rPr>
                              <m:t>𝑅</m:t>
                            </m:r>
                          </m:sub>
                        </m:sSub>
                        <m:d>
                          <m:dPr>
                            <m:ctrlPr>
                              <a:rPr lang="en-GB" sz="699" i="1">
                                <a:solidFill>
                                  <a:schemeClr val="accent2"/>
                                </a:solidFill>
                                <a:latin typeface="Cambria Math" panose="02040503050406030204" pitchFamily="18" charset="0"/>
                              </a:rPr>
                            </m:ctrlPr>
                          </m:dPr>
                          <m:e>
                            <m:r>
                              <a:rPr lang="en-GB" sz="699" i="1">
                                <a:solidFill>
                                  <a:schemeClr val="accent2"/>
                                </a:solidFill>
                                <a:latin typeface="Cambria Math" panose="02040503050406030204" pitchFamily="18" charset="0"/>
                              </a:rPr>
                              <m:t>𝑅</m:t>
                            </m:r>
                          </m:e>
                        </m:d>
                      </m:oMath>
                    </m:oMathPara>
                  </a14:m>
                  <a:endParaRPr lang="en-GB" sz="699" i="1" dirty="0">
                    <a:solidFill>
                      <a:schemeClr val="accent2"/>
                    </a:solidFill>
                  </a:endParaRPr>
                </a:p>
              </p:txBody>
            </p:sp>
          </mc:Choice>
          <mc:Fallback xmlns="">
            <p:sp>
              <p:nvSpPr>
                <p:cNvPr id="27" name="Rectangle 41">
                  <a:extLst>
                    <a:ext uri="{FF2B5EF4-FFF2-40B4-BE49-F238E27FC236}">
                      <a16:creationId xmlns:a16="http://schemas.microsoft.com/office/drawing/2014/main" id="{E07E2E3A-3E86-3443-BE66-1E0A1B161E88}"/>
                    </a:ext>
                  </a:extLst>
                </p:cNvPr>
                <p:cNvSpPr>
                  <a:spLocks noRot="1" noChangeAspect="1" noMove="1" noResize="1" noEditPoints="1" noAdjustHandles="1" noChangeArrowheads="1" noChangeShapeType="1" noTextEdit="1"/>
                </p:cNvSpPr>
                <p:nvPr/>
              </p:nvSpPr>
              <p:spPr bwMode="auto">
                <a:xfrm>
                  <a:off x="9601495" y="4533993"/>
                  <a:ext cx="830371" cy="344388"/>
                </a:xfrm>
                <a:prstGeom prst="rect">
                  <a:avLst/>
                </a:prstGeom>
                <a:blipFill>
                  <a:blip r:embed="rId8"/>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8" name="Rectangle 42">
                  <a:extLst>
                    <a:ext uri="{FF2B5EF4-FFF2-40B4-BE49-F238E27FC236}">
                      <a16:creationId xmlns:a16="http://schemas.microsoft.com/office/drawing/2014/main" id="{AEE98183-9378-DD44-AC7C-33D23AD39784}"/>
                    </a:ext>
                  </a:extLst>
                </p:cNvPr>
                <p:cNvSpPr>
                  <a:spLocks noChangeArrowheads="1"/>
                </p:cNvSpPr>
                <p:nvPr/>
              </p:nvSpPr>
              <p:spPr bwMode="auto">
                <a:xfrm>
                  <a:off x="10481110" y="2913563"/>
                  <a:ext cx="872999" cy="344388"/>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𝜆</m:t>
                            </m:r>
                          </m:e>
                          <m:sub>
                            <m:r>
                              <a:rPr lang="en-GB" sz="699" i="1">
                                <a:solidFill>
                                  <a:schemeClr val="tx1">
                                    <a:lumMod val="50000"/>
                                    <a:lumOff val="50000"/>
                                  </a:schemeClr>
                                </a:solidFill>
                                <a:latin typeface="Cambria Math" panose="02040503050406030204" pitchFamily="18" charset="0"/>
                              </a:rPr>
                              <m:t>𝑅</m:t>
                            </m:r>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𝑆</m:t>
                                </m:r>
                              </m:e>
                              <m:sub>
                                <m:r>
                                  <a:rPr lang="en-GB" sz="699" i="1">
                                    <a:solidFill>
                                      <a:schemeClr val="tx1">
                                        <a:lumMod val="50000"/>
                                        <a:lumOff val="50000"/>
                                      </a:schemeClr>
                                    </a:solidFill>
                                    <a:latin typeface="Cambria Math" panose="02040503050406030204" pitchFamily="18" charset="0"/>
                                  </a:rPr>
                                  <m:t>2</m:t>
                                </m:r>
                              </m:sub>
                            </m:sSub>
                          </m:sub>
                        </m:sSub>
                        <m:d>
                          <m:dPr>
                            <m:ctrlPr>
                              <a:rPr lang="en-GB" sz="699" i="1">
                                <a:solidFill>
                                  <a:schemeClr val="tx1">
                                    <a:lumMod val="50000"/>
                                    <a:lumOff val="50000"/>
                                  </a:schemeClr>
                                </a:solidFill>
                                <a:latin typeface="Cambria Math" panose="02040503050406030204" pitchFamily="18" charset="0"/>
                              </a:rPr>
                            </m:ctrlPr>
                          </m:dPr>
                          <m:e>
                            <m:sSub>
                              <m:sSubPr>
                                <m:ctrlPr>
                                  <a:rPr lang="en-GB" sz="699" i="1">
                                    <a:solidFill>
                                      <a:schemeClr val="tx1">
                                        <a:lumMod val="50000"/>
                                        <a:lumOff val="50000"/>
                                      </a:schemeClr>
                                    </a:solidFill>
                                    <a:latin typeface="Cambria Math" panose="02040503050406030204" pitchFamily="18" charset="0"/>
                                  </a:rPr>
                                </m:ctrlPr>
                              </m:sSubPr>
                              <m:e>
                                <m:r>
                                  <a:rPr lang="en-GB" sz="699" i="1">
                                    <a:solidFill>
                                      <a:schemeClr val="tx1">
                                        <a:lumMod val="50000"/>
                                        <a:lumOff val="50000"/>
                                      </a:schemeClr>
                                    </a:solidFill>
                                    <a:latin typeface="Cambria Math" panose="02040503050406030204" pitchFamily="18" charset="0"/>
                                  </a:rPr>
                                  <m:t>𝑆</m:t>
                                </m:r>
                              </m:e>
                              <m:sub>
                                <m:r>
                                  <a:rPr lang="en-GB" sz="699" i="1">
                                    <a:solidFill>
                                      <a:schemeClr val="tx1">
                                        <a:lumMod val="50000"/>
                                        <a:lumOff val="50000"/>
                                      </a:schemeClr>
                                    </a:solidFill>
                                    <a:latin typeface="Cambria Math" panose="02040503050406030204" pitchFamily="18" charset="0"/>
                                  </a:rPr>
                                  <m:t>2</m:t>
                                </m:r>
                              </m:sub>
                            </m:sSub>
                          </m:e>
                        </m:d>
                      </m:oMath>
                    </m:oMathPara>
                  </a14:m>
                  <a:endParaRPr lang="en-GB" sz="699" i="1" dirty="0">
                    <a:solidFill>
                      <a:schemeClr val="tx1">
                        <a:lumMod val="50000"/>
                        <a:lumOff val="50000"/>
                      </a:schemeClr>
                    </a:solidFill>
                  </a:endParaRPr>
                </a:p>
              </p:txBody>
            </p:sp>
          </mc:Choice>
          <mc:Fallback xmlns="">
            <p:sp>
              <p:nvSpPr>
                <p:cNvPr id="28" name="Rectangle 42">
                  <a:extLst>
                    <a:ext uri="{FF2B5EF4-FFF2-40B4-BE49-F238E27FC236}">
                      <a16:creationId xmlns:a16="http://schemas.microsoft.com/office/drawing/2014/main" id="{AEE98183-9378-DD44-AC7C-33D23AD39784}"/>
                    </a:ext>
                  </a:extLst>
                </p:cNvPr>
                <p:cNvSpPr>
                  <a:spLocks noRot="1" noChangeAspect="1" noMove="1" noResize="1" noEditPoints="1" noAdjustHandles="1" noChangeArrowheads="1" noChangeShapeType="1" noTextEdit="1"/>
                </p:cNvSpPr>
                <p:nvPr/>
              </p:nvSpPr>
              <p:spPr bwMode="auto">
                <a:xfrm>
                  <a:off x="10481110" y="2913563"/>
                  <a:ext cx="872999" cy="344388"/>
                </a:xfrm>
                <a:prstGeom prst="rect">
                  <a:avLst/>
                </a:prstGeom>
                <a:blipFill>
                  <a:blip r:embed="rId9"/>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29" name="Rectangle 27">
                  <a:extLst>
                    <a:ext uri="{FF2B5EF4-FFF2-40B4-BE49-F238E27FC236}">
                      <a16:creationId xmlns:a16="http://schemas.microsoft.com/office/drawing/2014/main" id="{B6750AFA-83EC-D942-B794-3A4F71096D06}"/>
                    </a:ext>
                  </a:extLst>
                </p:cNvPr>
                <p:cNvSpPr>
                  <a:spLocks noChangeArrowheads="1"/>
                </p:cNvSpPr>
                <p:nvPr/>
              </p:nvSpPr>
              <p:spPr bwMode="auto">
                <a:xfrm>
                  <a:off x="10382662" y="3378228"/>
                  <a:ext cx="1361993" cy="355467"/>
                </a:xfrm>
                <a:prstGeom prst="rect">
                  <a:avLst/>
                </a:prstGeom>
                <a:noFill/>
                <a:ln>
                  <a:noFill/>
                </a:ln>
                <a:effectLst/>
                <a:extLst>
                  <a:ext uri="{909E8E84-426E-40dd-AFC4-6F175D3DCCD1}">
                    <a14:hiddenFill xmlns="">
                      <a:solidFill>
                        <a:schemeClr val="accent1"/>
                      </a:solidFill>
                    </a14:hiddenFill>
                  </a:ext>
                  <a:ext uri="{91240B29-F687-4f45-9708-019B960494DF}">
                    <a14:hiddenLine xmlns="" w="9525">
                      <a:solidFill>
                        <a:schemeClr val="tx1"/>
                      </a:solidFill>
                      <a:miter lim="800000"/>
                      <a:headEnd/>
                      <a:tailEnd/>
                    </a14:hiddenLine>
                  </a:ext>
                  <a:ext uri="{AF507438-7753-43e0-B8FC-AC1667EBCBE1}">
                    <a14:hiddenEffects xmlns="">
                      <a:effectLst>
                        <a:outerShdw blurRad="63500" dist="38099" dir="2700000" algn="ctr" rotWithShape="0">
                          <a:schemeClr val="bg2">
                            <a:alpha val="74998"/>
                          </a:schemeClr>
                        </a:outerShdw>
                      </a:effectLst>
                    </a14:hiddenEffects>
                  </a:ext>
                </a:extLst>
              </p:spPr>
              <p:txBody>
                <a:bodyPr wrap="square">
                  <a:spAutoFit/>
                </a:bodyPr>
                <a:lstStyle/>
                <a:p>
                  <a:pPr/>
                  <a14:m>
                    <m:oMathPara xmlns:m="http://schemas.openxmlformats.org/officeDocument/2006/math">
                      <m:oMathParaPr>
                        <m:jc m:val="centerGroup"/>
                      </m:oMathParaPr>
                      <m:oMath xmlns:m="http://schemas.openxmlformats.org/officeDocument/2006/math">
                        <m:r>
                          <a:rPr lang="en-GB" sz="699" i="1">
                            <a:solidFill>
                              <a:schemeClr val="bg2"/>
                            </a:solidFill>
                            <a:latin typeface="Cambria Math" panose="02040503050406030204" pitchFamily="18" charset="0"/>
                          </a:rPr>
                          <m:t>𝑃</m:t>
                        </m:r>
                        <m:d>
                          <m:dPr>
                            <m:ctrlPr>
                              <a:rPr lang="en-GB" sz="699" i="1">
                                <a:solidFill>
                                  <a:schemeClr val="bg2"/>
                                </a:solidFill>
                                <a:latin typeface="Cambria Math" panose="02040503050406030204" pitchFamily="18" charset="0"/>
                              </a:rPr>
                            </m:ctrlPr>
                          </m:dPr>
                          <m:e>
                            <m:r>
                              <a:rPr lang="en-GB" sz="699" i="1">
                                <a:solidFill>
                                  <a:schemeClr val="bg2"/>
                                </a:solidFill>
                                <a:latin typeface="Cambria Math" panose="02040503050406030204" pitchFamily="18" charset="0"/>
                              </a:rPr>
                              <m:t>𝑅</m:t>
                            </m:r>
                            <m:r>
                              <a:rPr lang="en-GB" sz="699" i="1">
                                <a:solidFill>
                                  <a:schemeClr val="bg2"/>
                                </a:solidFill>
                                <a:latin typeface="Cambria Math" panose="02040503050406030204" pitchFamily="18" charset="0"/>
                              </a:rPr>
                              <m:t> | </m:t>
                            </m:r>
                            <m:sSub>
                              <m:sSubPr>
                                <m:ctrlPr>
                                  <a:rPr lang="en-GB" sz="699" i="1">
                                    <a:solidFill>
                                      <a:schemeClr val="bg2"/>
                                    </a:solidFill>
                                    <a:latin typeface="Cambria Math" panose="02040503050406030204" pitchFamily="18" charset="0"/>
                                  </a:rPr>
                                </m:ctrlPr>
                              </m:sSubPr>
                              <m:e>
                                <m:r>
                                  <a:rPr lang="en-GB" sz="699" i="1">
                                    <a:solidFill>
                                      <a:schemeClr val="bg2"/>
                                    </a:solidFill>
                                    <a:latin typeface="Cambria Math" panose="02040503050406030204" pitchFamily="18" charset="0"/>
                                  </a:rPr>
                                  <m:t>𝑆</m:t>
                                </m:r>
                              </m:e>
                              <m:sub>
                                <m:r>
                                  <a:rPr lang="en-GB" sz="699" i="1">
                                    <a:solidFill>
                                      <a:schemeClr val="bg2"/>
                                    </a:solidFill>
                                    <a:latin typeface="Cambria Math" panose="02040503050406030204" pitchFamily="18" charset="0"/>
                                  </a:rPr>
                                  <m:t>1</m:t>
                                </m:r>
                              </m:sub>
                            </m:sSub>
                            <m:r>
                              <a:rPr lang="en-GB" sz="699" i="1">
                                <a:solidFill>
                                  <a:schemeClr val="bg2"/>
                                </a:solidFill>
                                <a:latin typeface="Cambria Math" panose="02040503050406030204" pitchFamily="18" charset="0"/>
                              </a:rPr>
                              <m:t>,…,</m:t>
                            </m:r>
                            <m:sSub>
                              <m:sSubPr>
                                <m:ctrlPr>
                                  <a:rPr lang="en-GB" sz="699" i="1">
                                    <a:solidFill>
                                      <a:schemeClr val="bg2"/>
                                    </a:solidFill>
                                    <a:latin typeface="Cambria Math" panose="02040503050406030204" pitchFamily="18" charset="0"/>
                                  </a:rPr>
                                </m:ctrlPr>
                              </m:sSubPr>
                              <m:e>
                                <m:r>
                                  <a:rPr lang="en-GB" sz="699" i="1">
                                    <a:solidFill>
                                      <a:schemeClr val="bg2"/>
                                    </a:solidFill>
                                    <a:latin typeface="Cambria Math" panose="02040503050406030204" pitchFamily="18" charset="0"/>
                                  </a:rPr>
                                  <m:t>𝑆</m:t>
                                </m:r>
                              </m:e>
                              <m:sub>
                                <m:r>
                                  <a:rPr lang="en-GB" sz="699" i="1">
                                    <a:solidFill>
                                      <a:schemeClr val="bg2"/>
                                    </a:solidFill>
                                    <a:latin typeface="Cambria Math" panose="02040503050406030204" pitchFamily="18" charset="0"/>
                                  </a:rPr>
                                  <m:t>𝑝</m:t>
                                </m:r>
                              </m:sub>
                            </m:sSub>
                          </m:e>
                        </m:d>
                      </m:oMath>
                    </m:oMathPara>
                  </a14:m>
                  <a:endParaRPr lang="en-GB" sz="699" i="1" dirty="0">
                    <a:solidFill>
                      <a:schemeClr val="bg2"/>
                    </a:solidFill>
                    <a:latin typeface="Cambria Math" panose="02040503050406030204" pitchFamily="18" charset="0"/>
                  </a:endParaRPr>
                </a:p>
              </p:txBody>
            </p:sp>
          </mc:Choice>
          <mc:Fallback xmlns="">
            <p:sp>
              <p:nvSpPr>
                <p:cNvPr id="29" name="Rectangle 27">
                  <a:extLst>
                    <a:ext uri="{FF2B5EF4-FFF2-40B4-BE49-F238E27FC236}">
                      <a16:creationId xmlns:a16="http://schemas.microsoft.com/office/drawing/2014/main" id="{B6750AFA-83EC-D942-B794-3A4F71096D06}"/>
                    </a:ext>
                  </a:extLst>
                </p:cNvPr>
                <p:cNvSpPr>
                  <a:spLocks noRot="1" noChangeAspect="1" noMove="1" noResize="1" noEditPoints="1" noAdjustHandles="1" noChangeArrowheads="1" noChangeShapeType="1" noTextEdit="1"/>
                </p:cNvSpPr>
                <p:nvPr/>
              </p:nvSpPr>
              <p:spPr bwMode="auto">
                <a:xfrm>
                  <a:off x="10382662" y="3378228"/>
                  <a:ext cx="1361993" cy="355467"/>
                </a:xfrm>
                <a:prstGeom prst="rect">
                  <a:avLst/>
                </a:prstGeom>
                <a:blipFill>
                  <a:blip r:embed="rId10"/>
                  <a:stretch>
                    <a:fillRect/>
                  </a:stretch>
                </a:blip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6C213888-8D9B-A64E-BB7C-F90DF403A22D}"/>
                    </a:ext>
                  </a:extLst>
                </p:cNvPr>
                <p:cNvSpPr>
                  <a:spLocks noChangeAspect="1"/>
                </p:cNvSpPr>
                <p:nvPr/>
              </p:nvSpPr>
              <p:spPr>
                <a:xfrm>
                  <a:off x="9895897" y="3267883"/>
                  <a:ext cx="518400" cy="53412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14:m>
                    <m:oMathPara xmlns:m="http://schemas.openxmlformats.org/officeDocument/2006/math">
                      <m:oMathParaPr>
                        <m:jc m:val="centerGroup"/>
                      </m:oMathParaPr>
                      <m:oMath xmlns:m="http://schemas.openxmlformats.org/officeDocument/2006/math">
                        <m:r>
                          <a:rPr lang="en-GB" sz="899" i="1" smtClean="0">
                            <a:latin typeface="Cambria Math" panose="02040503050406030204" pitchFamily="18" charset="0"/>
                          </a:rPr>
                          <m:t> </m:t>
                        </m:r>
                        <m:r>
                          <a:rPr lang="en-GB" sz="899" i="1" smtClean="0">
                            <a:latin typeface="Cambria Math" panose="02040503050406030204" pitchFamily="18" charset="0"/>
                          </a:rPr>
                          <m:t>𝑅</m:t>
                        </m:r>
                      </m:oMath>
                    </m:oMathPara>
                  </a14:m>
                  <a:endParaRPr lang="en-GB" sz="899" dirty="0"/>
                </a:p>
              </p:txBody>
            </p:sp>
          </mc:Choice>
          <mc:Fallback xmlns="">
            <p:sp>
              <p:nvSpPr>
                <p:cNvPr id="30" name="Oval 29">
                  <a:extLst>
                    <a:ext uri="{FF2B5EF4-FFF2-40B4-BE49-F238E27FC236}">
                      <a16:creationId xmlns:a16="http://schemas.microsoft.com/office/drawing/2014/main" id="{6C213888-8D9B-A64E-BB7C-F90DF403A22D}"/>
                    </a:ext>
                  </a:extLst>
                </p:cNvPr>
                <p:cNvSpPr>
                  <a:spLocks noRot="1" noChangeAspect="1" noMove="1" noResize="1" noEditPoints="1" noAdjustHandles="1" noChangeArrowheads="1" noChangeShapeType="1" noTextEdit="1"/>
                </p:cNvSpPr>
                <p:nvPr/>
              </p:nvSpPr>
              <p:spPr>
                <a:xfrm>
                  <a:off x="9895897" y="3267883"/>
                  <a:ext cx="518400" cy="534126"/>
                </a:xfrm>
                <a:prstGeom prst="ellipse">
                  <a:avLst/>
                </a:prstGeom>
                <a:blipFill>
                  <a:blip r:embed="rId11"/>
                  <a:stretch>
                    <a:fillRect/>
                  </a:stretch>
                </a:blipFill>
                <a:ln>
                  <a:no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B1FF89D0-C51B-4243-A1F9-F36D5BB0578D}"/>
                    </a:ext>
                  </a:extLst>
                </p:cNvPr>
                <p:cNvSpPr>
                  <a:spLocks noChangeAspect="1"/>
                </p:cNvSpPr>
                <p:nvPr/>
              </p:nvSpPr>
              <p:spPr>
                <a:xfrm>
                  <a:off x="8952526" y="1657675"/>
                  <a:ext cx="518400" cy="53412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14:m>
                    <m:oMathPara xmlns:m="http://schemas.openxmlformats.org/officeDocument/2006/math">
                      <m:oMathParaPr>
                        <m:jc m:val="centerGroup"/>
                      </m:oMathParaPr>
                      <m:oMath xmlns:m="http://schemas.openxmlformats.org/officeDocument/2006/math">
                        <m:r>
                          <a:rPr lang="en-GB" sz="899" i="1" smtClean="0">
                            <a:latin typeface="Cambria Math" panose="02040503050406030204" pitchFamily="18" charset="0"/>
                          </a:rPr>
                          <m:t> </m:t>
                        </m:r>
                        <m:sSub>
                          <m:sSubPr>
                            <m:ctrlPr>
                              <a:rPr lang="en-GB" sz="899" i="1">
                                <a:latin typeface="Cambria Math" panose="02040503050406030204" pitchFamily="18" charset="0"/>
                              </a:rPr>
                            </m:ctrlPr>
                          </m:sSubPr>
                          <m:e>
                            <m:r>
                              <a:rPr lang="en-GB" sz="899" i="1">
                                <a:latin typeface="Cambria Math" panose="02040503050406030204" pitchFamily="18" charset="0"/>
                              </a:rPr>
                              <m:t>𝑆</m:t>
                            </m:r>
                          </m:e>
                          <m:sub>
                            <m:r>
                              <a:rPr lang="en-GB" sz="899" i="1">
                                <a:latin typeface="Cambria Math" panose="02040503050406030204" pitchFamily="18" charset="0"/>
                              </a:rPr>
                              <m:t>1</m:t>
                            </m:r>
                          </m:sub>
                        </m:sSub>
                      </m:oMath>
                    </m:oMathPara>
                  </a14:m>
                  <a:endParaRPr lang="en-GB" sz="899" dirty="0"/>
                </a:p>
              </p:txBody>
            </p:sp>
          </mc:Choice>
          <mc:Fallback xmlns="">
            <p:sp>
              <p:nvSpPr>
                <p:cNvPr id="31" name="Oval 30">
                  <a:extLst>
                    <a:ext uri="{FF2B5EF4-FFF2-40B4-BE49-F238E27FC236}">
                      <a16:creationId xmlns:a16="http://schemas.microsoft.com/office/drawing/2014/main" id="{B1FF89D0-C51B-4243-A1F9-F36D5BB0578D}"/>
                    </a:ext>
                  </a:extLst>
                </p:cNvPr>
                <p:cNvSpPr>
                  <a:spLocks noRot="1" noChangeAspect="1" noMove="1" noResize="1" noEditPoints="1" noAdjustHandles="1" noChangeArrowheads="1" noChangeShapeType="1" noTextEdit="1"/>
                </p:cNvSpPr>
                <p:nvPr/>
              </p:nvSpPr>
              <p:spPr>
                <a:xfrm>
                  <a:off x="8952526" y="1657675"/>
                  <a:ext cx="518400" cy="534126"/>
                </a:xfrm>
                <a:prstGeom prst="ellipse">
                  <a:avLst/>
                </a:prstGeom>
                <a:blipFill>
                  <a:blip r:embed="rId12"/>
                  <a:stretch>
                    <a:fillRect/>
                  </a:stretch>
                </a:blipFill>
                <a:ln>
                  <a:no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AF184510-F47F-6D49-801C-300902CDE299}"/>
                    </a:ext>
                  </a:extLst>
                </p:cNvPr>
                <p:cNvSpPr>
                  <a:spLocks noChangeAspect="1"/>
                </p:cNvSpPr>
                <p:nvPr/>
              </p:nvSpPr>
              <p:spPr>
                <a:xfrm>
                  <a:off x="10840247" y="1657675"/>
                  <a:ext cx="518400" cy="53412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14:m>
                    <m:oMathPara xmlns:m="http://schemas.openxmlformats.org/officeDocument/2006/math">
                      <m:oMathParaPr>
                        <m:jc m:val="centerGroup"/>
                      </m:oMathParaPr>
                      <m:oMath xmlns:m="http://schemas.openxmlformats.org/officeDocument/2006/math">
                        <m:r>
                          <a:rPr lang="en-GB" sz="899" i="1" smtClean="0">
                            <a:latin typeface="Cambria Math" panose="02040503050406030204" pitchFamily="18" charset="0"/>
                          </a:rPr>
                          <m:t> </m:t>
                        </m:r>
                        <m:sSub>
                          <m:sSubPr>
                            <m:ctrlPr>
                              <a:rPr lang="en-GB" sz="899" i="1">
                                <a:latin typeface="Cambria Math" panose="02040503050406030204" pitchFamily="18" charset="0"/>
                              </a:rPr>
                            </m:ctrlPr>
                          </m:sSubPr>
                          <m:e>
                            <m:r>
                              <a:rPr lang="en-GB" sz="899" i="1">
                                <a:latin typeface="Cambria Math" panose="02040503050406030204" pitchFamily="18" charset="0"/>
                              </a:rPr>
                              <m:t>𝑆</m:t>
                            </m:r>
                          </m:e>
                          <m:sub>
                            <m:r>
                              <a:rPr lang="en-GB" sz="899" i="1">
                                <a:latin typeface="Cambria Math" panose="02040503050406030204" pitchFamily="18" charset="0"/>
                              </a:rPr>
                              <m:t>2</m:t>
                            </m:r>
                          </m:sub>
                        </m:sSub>
                      </m:oMath>
                    </m:oMathPara>
                  </a14:m>
                  <a:endParaRPr lang="en-GB" sz="899" dirty="0"/>
                </a:p>
              </p:txBody>
            </p:sp>
          </mc:Choice>
          <mc:Fallback xmlns="">
            <p:sp>
              <p:nvSpPr>
                <p:cNvPr id="32" name="Oval 31">
                  <a:extLst>
                    <a:ext uri="{FF2B5EF4-FFF2-40B4-BE49-F238E27FC236}">
                      <a16:creationId xmlns:a16="http://schemas.microsoft.com/office/drawing/2014/main" id="{AF184510-F47F-6D49-801C-300902CDE299}"/>
                    </a:ext>
                  </a:extLst>
                </p:cNvPr>
                <p:cNvSpPr>
                  <a:spLocks noRot="1" noChangeAspect="1" noMove="1" noResize="1" noEditPoints="1" noAdjustHandles="1" noChangeArrowheads="1" noChangeShapeType="1" noTextEdit="1"/>
                </p:cNvSpPr>
                <p:nvPr/>
              </p:nvSpPr>
              <p:spPr>
                <a:xfrm>
                  <a:off x="10840247" y="1657675"/>
                  <a:ext cx="518400" cy="534126"/>
                </a:xfrm>
                <a:prstGeom prst="ellipse">
                  <a:avLst/>
                </a:prstGeom>
                <a:blipFill>
                  <a:blip r:embed="rId13"/>
                  <a:stretch>
                    <a:fillRect/>
                  </a:stretch>
                </a:blipFill>
                <a:ln>
                  <a:no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BCF58A0A-A43A-AD49-8838-896936DBC65E}"/>
                    </a:ext>
                  </a:extLst>
                </p:cNvPr>
                <p:cNvSpPr>
                  <a:spLocks noChangeAspect="1"/>
                </p:cNvSpPr>
                <p:nvPr/>
              </p:nvSpPr>
              <p:spPr>
                <a:xfrm>
                  <a:off x="8947879" y="4935981"/>
                  <a:ext cx="518400" cy="53412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14:m>
                    <m:oMathPara xmlns:m="http://schemas.openxmlformats.org/officeDocument/2006/math">
                      <m:oMathParaPr>
                        <m:jc m:val="centerGroup"/>
                      </m:oMathParaPr>
                      <m:oMath xmlns:m="http://schemas.openxmlformats.org/officeDocument/2006/math">
                        <m:r>
                          <a:rPr lang="en-GB" sz="899" i="1" smtClean="0">
                            <a:latin typeface="Cambria Math" panose="02040503050406030204" pitchFamily="18" charset="0"/>
                          </a:rPr>
                          <m:t> </m:t>
                        </m:r>
                        <m:sSub>
                          <m:sSubPr>
                            <m:ctrlPr>
                              <a:rPr lang="en-GB" sz="899" i="1">
                                <a:latin typeface="Cambria Math" panose="02040503050406030204" pitchFamily="18" charset="0"/>
                              </a:rPr>
                            </m:ctrlPr>
                          </m:sSubPr>
                          <m:e>
                            <m:r>
                              <a:rPr lang="en-GB" sz="899" i="1">
                                <a:latin typeface="Cambria Math" panose="02040503050406030204" pitchFamily="18" charset="0"/>
                              </a:rPr>
                              <m:t>𝑇</m:t>
                            </m:r>
                          </m:e>
                          <m:sub>
                            <m:r>
                              <a:rPr lang="en-GB" sz="899" i="1">
                                <a:latin typeface="Cambria Math" panose="02040503050406030204" pitchFamily="18" charset="0"/>
                              </a:rPr>
                              <m:t>1</m:t>
                            </m:r>
                          </m:sub>
                        </m:sSub>
                      </m:oMath>
                    </m:oMathPara>
                  </a14:m>
                  <a:endParaRPr lang="en-GB" sz="899" dirty="0"/>
                </a:p>
              </p:txBody>
            </p:sp>
          </mc:Choice>
          <mc:Fallback xmlns="">
            <p:sp>
              <p:nvSpPr>
                <p:cNvPr id="33" name="Oval 32">
                  <a:extLst>
                    <a:ext uri="{FF2B5EF4-FFF2-40B4-BE49-F238E27FC236}">
                      <a16:creationId xmlns:a16="http://schemas.microsoft.com/office/drawing/2014/main" id="{BCF58A0A-A43A-AD49-8838-896936DBC65E}"/>
                    </a:ext>
                  </a:extLst>
                </p:cNvPr>
                <p:cNvSpPr>
                  <a:spLocks noRot="1" noChangeAspect="1" noMove="1" noResize="1" noEditPoints="1" noAdjustHandles="1" noChangeArrowheads="1" noChangeShapeType="1" noTextEdit="1"/>
                </p:cNvSpPr>
                <p:nvPr/>
              </p:nvSpPr>
              <p:spPr>
                <a:xfrm>
                  <a:off x="8947879" y="4935981"/>
                  <a:ext cx="518400" cy="534126"/>
                </a:xfrm>
                <a:prstGeom prst="ellipse">
                  <a:avLst/>
                </a:prstGeom>
                <a:blipFill>
                  <a:blip r:embed="rId14"/>
                  <a:stretch>
                    <a:fillRect/>
                  </a:stretch>
                </a:blipFill>
                <a:ln>
                  <a:noFill/>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34" name="Oval 33">
                  <a:extLst>
                    <a:ext uri="{FF2B5EF4-FFF2-40B4-BE49-F238E27FC236}">
                      <a16:creationId xmlns:a16="http://schemas.microsoft.com/office/drawing/2014/main" id="{E7CDED22-5FB6-E148-B6AC-4E9EAC3BDB70}"/>
                    </a:ext>
                  </a:extLst>
                </p:cNvPr>
                <p:cNvSpPr>
                  <a:spLocks noChangeAspect="1"/>
                </p:cNvSpPr>
                <p:nvPr/>
              </p:nvSpPr>
              <p:spPr>
                <a:xfrm>
                  <a:off x="10840247" y="4937045"/>
                  <a:ext cx="518400" cy="534126"/>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pPr algn="ctr"/>
                  <a14:m>
                    <m:oMathPara xmlns:m="http://schemas.openxmlformats.org/officeDocument/2006/math">
                      <m:oMathParaPr>
                        <m:jc m:val="centerGroup"/>
                      </m:oMathParaPr>
                      <m:oMath xmlns:m="http://schemas.openxmlformats.org/officeDocument/2006/math">
                        <m:r>
                          <a:rPr lang="en-GB" sz="899" i="1" smtClean="0">
                            <a:latin typeface="Cambria Math" panose="02040503050406030204" pitchFamily="18" charset="0"/>
                          </a:rPr>
                          <m:t> </m:t>
                        </m:r>
                        <m:sSub>
                          <m:sSubPr>
                            <m:ctrlPr>
                              <a:rPr lang="en-GB" sz="899" i="1">
                                <a:latin typeface="Cambria Math" panose="02040503050406030204" pitchFamily="18" charset="0"/>
                              </a:rPr>
                            </m:ctrlPr>
                          </m:sSubPr>
                          <m:e>
                            <m:r>
                              <a:rPr lang="en-GB" sz="899" i="1">
                                <a:latin typeface="Cambria Math" panose="02040503050406030204" pitchFamily="18" charset="0"/>
                              </a:rPr>
                              <m:t>𝑇</m:t>
                            </m:r>
                          </m:e>
                          <m:sub>
                            <m:r>
                              <a:rPr lang="en-GB" sz="899" i="1">
                                <a:latin typeface="Cambria Math" panose="02040503050406030204" pitchFamily="18" charset="0"/>
                              </a:rPr>
                              <m:t>2</m:t>
                            </m:r>
                          </m:sub>
                        </m:sSub>
                      </m:oMath>
                    </m:oMathPara>
                  </a14:m>
                  <a:endParaRPr lang="en-GB" sz="899" dirty="0"/>
                </a:p>
              </p:txBody>
            </p:sp>
          </mc:Choice>
          <mc:Fallback xmlns="">
            <p:sp>
              <p:nvSpPr>
                <p:cNvPr id="34" name="Oval 33">
                  <a:extLst>
                    <a:ext uri="{FF2B5EF4-FFF2-40B4-BE49-F238E27FC236}">
                      <a16:creationId xmlns:a16="http://schemas.microsoft.com/office/drawing/2014/main" id="{E7CDED22-5FB6-E148-B6AC-4E9EAC3BDB70}"/>
                    </a:ext>
                  </a:extLst>
                </p:cNvPr>
                <p:cNvSpPr>
                  <a:spLocks noRot="1" noChangeAspect="1" noMove="1" noResize="1" noEditPoints="1" noAdjustHandles="1" noChangeArrowheads="1" noChangeShapeType="1" noTextEdit="1"/>
                </p:cNvSpPr>
                <p:nvPr/>
              </p:nvSpPr>
              <p:spPr>
                <a:xfrm>
                  <a:off x="10840247" y="4937045"/>
                  <a:ext cx="518400" cy="534126"/>
                </a:xfrm>
                <a:prstGeom prst="ellipse">
                  <a:avLst/>
                </a:prstGeom>
                <a:blipFill>
                  <a:blip r:embed="rId15"/>
                  <a:stretch>
                    <a:fillRect/>
                  </a:stretch>
                </a:blipFill>
                <a:ln>
                  <a:noFill/>
                </a:ln>
              </p:spPr>
              <p:txBody>
                <a:bodyPr/>
                <a:lstStyle/>
                <a:p>
                  <a:r>
                    <a:rPr lang="de-DE">
                      <a:noFill/>
                    </a:rPr>
                    <a:t> </a:t>
                  </a:r>
                </a:p>
              </p:txBody>
            </p:sp>
          </mc:Fallback>
        </mc:AlternateContent>
        <p:cxnSp>
          <p:nvCxnSpPr>
            <p:cNvPr id="35" name="Straight Arrow Connector 34">
              <a:extLst>
                <a:ext uri="{FF2B5EF4-FFF2-40B4-BE49-F238E27FC236}">
                  <a16:creationId xmlns:a16="http://schemas.microsoft.com/office/drawing/2014/main" id="{1DE0310B-8AE1-6F4E-BC4C-C7650415EF6B}"/>
                </a:ext>
              </a:extLst>
            </p:cNvPr>
            <p:cNvCxnSpPr>
              <a:cxnSpLocks/>
              <a:stCxn id="30" idx="5"/>
              <a:endCxn id="34" idx="1"/>
            </p:cNvCxnSpPr>
            <p:nvPr/>
          </p:nvCxnSpPr>
          <p:spPr>
            <a:xfrm>
              <a:off x="10338379" y="3723788"/>
              <a:ext cx="577785" cy="1291479"/>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05B312A7-18C3-6943-8A96-2337D7B68623}"/>
                </a:ext>
              </a:extLst>
            </p:cNvPr>
            <p:cNvCxnSpPr>
              <a:cxnSpLocks/>
              <a:stCxn id="32" idx="3"/>
              <a:endCxn id="30" idx="7"/>
            </p:cNvCxnSpPr>
            <p:nvPr/>
          </p:nvCxnSpPr>
          <p:spPr>
            <a:xfrm flipH="1">
              <a:off x="10338379" y="2113580"/>
              <a:ext cx="577785" cy="12325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EA88F83-EB42-434D-A053-50C3BAA32C5C}"/>
                </a:ext>
              </a:extLst>
            </p:cNvPr>
            <p:cNvCxnSpPr>
              <a:cxnSpLocks/>
              <a:stCxn id="31" idx="5"/>
              <a:endCxn id="30" idx="1"/>
            </p:cNvCxnSpPr>
            <p:nvPr/>
          </p:nvCxnSpPr>
          <p:spPr>
            <a:xfrm>
              <a:off x="9395008" y="2113579"/>
              <a:ext cx="576806" cy="1232525"/>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3C8F398A-58C1-A046-B220-CDE6BC131450}"/>
                </a:ext>
              </a:extLst>
            </p:cNvPr>
            <p:cNvCxnSpPr>
              <a:cxnSpLocks/>
              <a:stCxn id="30" idx="3"/>
              <a:endCxn id="33" idx="7"/>
            </p:cNvCxnSpPr>
            <p:nvPr/>
          </p:nvCxnSpPr>
          <p:spPr>
            <a:xfrm flipH="1">
              <a:off x="9390361" y="3723788"/>
              <a:ext cx="581453" cy="1290414"/>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8244B8F0-053A-A747-B42E-70FDF523113E}"/>
                </a:ext>
              </a:extLst>
            </p:cNvPr>
            <p:cNvCxnSpPr>
              <a:cxnSpLocks/>
            </p:cNvCxnSpPr>
            <p:nvPr/>
          </p:nvCxnSpPr>
          <p:spPr>
            <a:xfrm rot="-1080000" flipH="1">
              <a:off x="10541924" y="2277965"/>
              <a:ext cx="288000" cy="288000"/>
            </a:xfrm>
            <a:prstGeom prst="straightConnector1">
              <a:avLst/>
            </a:prstGeom>
            <a:ln w="9525">
              <a:solidFill>
                <a:schemeClr val="accent6"/>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054FBAC5-99BD-2948-AAEC-D51A464E6132}"/>
                </a:ext>
              </a:extLst>
            </p:cNvPr>
            <p:cNvCxnSpPr>
              <a:cxnSpLocks/>
            </p:cNvCxnSpPr>
            <p:nvPr/>
          </p:nvCxnSpPr>
          <p:spPr>
            <a:xfrm rot="-1080000" flipV="1">
              <a:off x="10434961" y="2874781"/>
              <a:ext cx="288000" cy="288000"/>
            </a:xfrm>
            <a:prstGeom prst="straightConnector1">
              <a:avLst/>
            </a:prstGeom>
            <a:ln w="9525">
              <a:solidFill>
                <a:schemeClr val="tx1">
                  <a:lumMod val="60000"/>
                  <a:lumOff val="4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40570153-503A-1244-9CAE-FC55805BBEF1}"/>
                </a:ext>
              </a:extLst>
            </p:cNvPr>
            <p:cNvCxnSpPr>
              <a:cxnSpLocks/>
            </p:cNvCxnSpPr>
            <p:nvPr/>
          </p:nvCxnSpPr>
          <p:spPr>
            <a:xfrm rot="-1080000" flipH="1">
              <a:off x="9607880" y="3885598"/>
              <a:ext cx="288000" cy="288000"/>
            </a:xfrm>
            <a:prstGeom prst="straightConnector1">
              <a:avLst/>
            </a:prstGeom>
            <a:ln w="9525">
              <a:solidFill>
                <a:schemeClr val="tx1">
                  <a:lumMod val="60000"/>
                  <a:lumOff val="4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1C9C5608-3CB9-9644-BC18-8CEA4E4BA371}"/>
                </a:ext>
              </a:extLst>
            </p:cNvPr>
            <p:cNvCxnSpPr>
              <a:cxnSpLocks/>
            </p:cNvCxnSpPr>
            <p:nvPr/>
          </p:nvCxnSpPr>
          <p:spPr>
            <a:xfrm rot="-1080000" flipV="1">
              <a:off x="9499419" y="4553132"/>
              <a:ext cx="288000" cy="288000"/>
            </a:xfrm>
            <a:prstGeom prst="straightConnector1">
              <a:avLst/>
            </a:prstGeom>
            <a:ln w="9525">
              <a:solidFill>
                <a:schemeClr val="accent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F13A2634-85CE-D54F-96C8-AF8739D385AF}"/>
                </a:ext>
              </a:extLst>
            </p:cNvPr>
            <p:cNvCxnSpPr>
              <a:cxnSpLocks/>
            </p:cNvCxnSpPr>
            <p:nvPr/>
          </p:nvCxnSpPr>
          <p:spPr>
            <a:xfrm rot="1080000" flipH="1" flipV="1">
              <a:off x="9564667" y="2833804"/>
              <a:ext cx="288000" cy="288000"/>
            </a:xfrm>
            <a:prstGeom prst="straightConnector1">
              <a:avLst/>
            </a:prstGeom>
            <a:ln w="9525">
              <a:solidFill>
                <a:schemeClr val="tx1">
                  <a:lumMod val="60000"/>
                  <a:lumOff val="40000"/>
                </a:schemeClr>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31C1106-7CA6-3841-B544-5F9CB49084E9}"/>
                </a:ext>
              </a:extLst>
            </p:cNvPr>
            <p:cNvCxnSpPr>
              <a:cxnSpLocks/>
            </p:cNvCxnSpPr>
            <p:nvPr/>
          </p:nvCxnSpPr>
          <p:spPr>
            <a:xfrm rot="1080000">
              <a:off x="9500207" y="2281709"/>
              <a:ext cx="288000" cy="288000"/>
            </a:xfrm>
            <a:prstGeom prst="straightConnector1">
              <a:avLst/>
            </a:prstGeom>
            <a:ln w="9525">
              <a:solidFill>
                <a:schemeClr val="accent6"/>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953CAD7F-58BA-6F43-9805-C46256447246}"/>
                </a:ext>
              </a:extLst>
            </p:cNvPr>
            <p:cNvCxnSpPr>
              <a:cxnSpLocks/>
            </p:cNvCxnSpPr>
            <p:nvPr/>
          </p:nvCxnSpPr>
          <p:spPr>
            <a:xfrm rot="1080000" flipH="1" flipV="1">
              <a:off x="10556507" y="4553133"/>
              <a:ext cx="288000" cy="288000"/>
            </a:xfrm>
            <a:prstGeom prst="straightConnector1">
              <a:avLst/>
            </a:prstGeom>
            <a:ln w="9525">
              <a:solidFill>
                <a:schemeClr val="accent2"/>
              </a:solidFill>
              <a:tailEnd type="triangle" w="sm" len="sm"/>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6C9596E-10B7-CF4B-B232-854D211E4125}"/>
                </a:ext>
              </a:extLst>
            </p:cNvPr>
            <p:cNvCxnSpPr>
              <a:cxnSpLocks/>
            </p:cNvCxnSpPr>
            <p:nvPr/>
          </p:nvCxnSpPr>
          <p:spPr>
            <a:xfrm rot="1080000">
              <a:off x="10412486" y="3887692"/>
              <a:ext cx="288000" cy="288000"/>
            </a:xfrm>
            <a:prstGeom prst="straightConnector1">
              <a:avLst/>
            </a:prstGeom>
            <a:ln w="9525">
              <a:solidFill>
                <a:schemeClr val="tx1">
                  <a:lumMod val="60000"/>
                  <a:lumOff val="40000"/>
                </a:schemeClr>
              </a:solidFill>
              <a:tailEnd type="triangle" w="sm" len="sm"/>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7" name="Rectangle 46">
                  <a:extLst>
                    <a:ext uri="{FF2B5EF4-FFF2-40B4-BE49-F238E27FC236}">
                      <a16:creationId xmlns:a16="http://schemas.microsoft.com/office/drawing/2014/main" id="{DFAC984F-2B4C-8A4E-B2A3-8A3537FE4B92}"/>
                    </a:ext>
                  </a:extLst>
                </p:cNvPr>
                <p:cNvSpPr/>
                <p:nvPr/>
              </p:nvSpPr>
              <p:spPr>
                <a:xfrm>
                  <a:off x="8923627" y="3392783"/>
                  <a:ext cx="1004782" cy="32919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699" i="1" smtClean="0">
                            <a:solidFill>
                              <a:schemeClr val="accent6"/>
                            </a:solidFill>
                            <a:latin typeface="Cambria Math" panose="02040503050406030204" pitchFamily="18" charset="0"/>
                            <a:ea typeface="Cambria Math" panose="02040503050406030204" pitchFamily="18" charset="0"/>
                          </a:rPr>
                          <m:t>𝜋</m:t>
                        </m:r>
                        <m:d>
                          <m:dPr>
                            <m:ctrlPr>
                              <a:rPr lang="en-GB" sz="699" i="1">
                                <a:solidFill>
                                  <a:schemeClr val="accent6"/>
                                </a:solidFill>
                                <a:latin typeface="Cambria Math" panose="02040503050406030204" pitchFamily="18" charset="0"/>
                                <a:ea typeface="Cambria Math" panose="02040503050406030204" pitchFamily="18" charset="0"/>
                              </a:rPr>
                            </m:ctrlPr>
                          </m:dPr>
                          <m:e>
                            <m:r>
                              <a:rPr lang="en-GB" sz="699" i="1">
                                <a:solidFill>
                                  <a:schemeClr val="accent6"/>
                                </a:solidFill>
                                <a:latin typeface="Cambria Math" panose="02040503050406030204" pitchFamily="18" charset="0"/>
                                <a:ea typeface="Cambria Math" panose="02040503050406030204" pitchFamily="18" charset="0"/>
                              </a:rPr>
                              <m:t>𝑅</m:t>
                            </m:r>
                          </m:e>
                        </m:d>
                        <m:r>
                          <a:rPr lang="en-GB" sz="699" i="1">
                            <a:solidFill>
                              <a:schemeClr val="tx1">
                                <a:lumMod val="60000"/>
                                <a:lumOff val="40000"/>
                              </a:schemeClr>
                            </a:solidFill>
                            <a:latin typeface="Cambria Math" panose="02040503050406030204" pitchFamily="18" charset="0"/>
                            <a:ea typeface="Cambria Math" panose="02040503050406030204" pitchFamily="18" charset="0"/>
                          </a:rPr>
                          <m:t>,</m:t>
                        </m:r>
                        <m:r>
                          <a:rPr lang="en-GB" sz="699" i="1">
                            <a:solidFill>
                              <a:schemeClr val="accent2"/>
                            </a:solidFill>
                            <a:latin typeface="Cambria Math" panose="02040503050406030204" pitchFamily="18" charset="0"/>
                            <a:ea typeface="Cambria Math" panose="02040503050406030204" pitchFamily="18" charset="0"/>
                          </a:rPr>
                          <m:t>𝜆</m:t>
                        </m:r>
                        <m:d>
                          <m:dPr>
                            <m:ctrlPr>
                              <a:rPr lang="en-GB" sz="699" i="1">
                                <a:solidFill>
                                  <a:schemeClr val="accent2"/>
                                </a:solidFill>
                                <a:latin typeface="Cambria Math" panose="02040503050406030204" pitchFamily="18" charset="0"/>
                                <a:ea typeface="Cambria Math" panose="02040503050406030204" pitchFamily="18" charset="0"/>
                              </a:rPr>
                            </m:ctrlPr>
                          </m:dPr>
                          <m:e>
                            <m:r>
                              <a:rPr lang="en-GB" sz="699" i="1">
                                <a:solidFill>
                                  <a:schemeClr val="accent2"/>
                                </a:solidFill>
                                <a:latin typeface="Cambria Math" panose="02040503050406030204" pitchFamily="18" charset="0"/>
                                <a:ea typeface="Cambria Math" panose="02040503050406030204" pitchFamily="18" charset="0"/>
                              </a:rPr>
                              <m:t>𝑅</m:t>
                            </m:r>
                          </m:e>
                        </m:d>
                      </m:oMath>
                    </m:oMathPara>
                  </a14:m>
                  <a:endParaRPr lang="en-GB" sz="699" dirty="0"/>
                </a:p>
              </p:txBody>
            </p:sp>
          </mc:Choice>
          <mc:Fallback xmlns="">
            <p:sp>
              <p:nvSpPr>
                <p:cNvPr id="47" name="Rectangle 46">
                  <a:extLst>
                    <a:ext uri="{FF2B5EF4-FFF2-40B4-BE49-F238E27FC236}">
                      <a16:creationId xmlns:a16="http://schemas.microsoft.com/office/drawing/2014/main" id="{DFAC984F-2B4C-8A4E-B2A3-8A3537FE4B92}"/>
                    </a:ext>
                  </a:extLst>
                </p:cNvPr>
                <p:cNvSpPr>
                  <a:spLocks noRot="1" noChangeAspect="1" noMove="1" noResize="1" noEditPoints="1" noAdjustHandles="1" noChangeArrowheads="1" noChangeShapeType="1" noTextEdit="1"/>
                </p:cNvSpPr>
                <p:nvPr/>
              </p:nvSpPr>
              <p:spPr>
                <a:xfrm>
                  <a:off x="8923627" y="3392783"/>
                  <a:ext cx="1004782" cy="329195"/>
                </a:xfrm>
                <a:prstGeom prst="rect">
                  <a:avLst/>
                </a:prstGeom>
                <a:blipFill>
                  <a:blip r:embed="rId16"/>
                  <a:stretch>
                    <a:fillRect/>
                  </a:stretch>
                </a:blipFill>
              </p:spPr>
              <p:txBody>
                <a:bodyPr/>
                <a:lstStyle/>
                <a:p>
                  <a:r>
                    <a:rPr lang="de-DE">
                      <a:noFill/>
                    </a:rPr>
                    <a:t> </a:t>
                  </a:r>
                </a:p>
              </p:txBody>
            </p:sp>
          </mc:Fallback>
        </mc:AlternateContent>
      </p:grpSp>
    </p:spTree>
    <p:extLst>
      <p:ext uri="{BB962C8B-B14F-4D97-AF65-F5344CB8AC3E}">
        <p14:creationId xmlns:p14="http://schemas.microsoft.com/office/powerpoint/2010/main" val="46266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665F2-5D8D-384A-BE7E-F7F2E9D199DD}"/>
              </a:ext>
            </a:extLst>
          </p:cNvPr>
          <p:cNvSpPr>
            <a:spLocks noGrp="1"/>
          </p:cNvSpPr>
          <p:nvPr>
            <p:ph type="title"/>
          </p:nvPr>
        </p:nvSpPr>
        <p:spPr/>
        <p:txBody>
          <a:bodyPr/>
          <a:lstStyle/>
          <a:p>
            <a:r>
              <a:rPr lang="en-GB"/>
              <a:t>Side Note: </a:t>
            </a:r>
            <a:r>
              <a:rPr lang="en-GB" i="1">
                <a:solidFill>
                  <a:schemeClr val="accent2"/>
                </a:solidFill>
              </a:rPr>
              <a:t>Variational Inference (VI)</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400B40AD-0F38-5B46-9CA3-C379692A6085}"/>
                  </a:ext>
                </a:extLst>
              </p:cNvPr>
              <p:cNvSpPr>
                <a:spLocks noGrp="1"/>
              </p:cNvSpPr>
              <p:nvPr>
                <p:ph idx="1"/>
              </p:nvPr>
            </p:nvSpPr>
            <p:spPr>
              <a:xfrm>
                <a:off x="359626" y="1666901"/>
                <a:ext cx="8242519" cy="4377213"/>
              </a:xfrm>
            </p:spPr>
            <p:txBody>
              <a:bodyPr>
                <a:normAutofit lnSpcReduction="10000"/>
              </a:bodyPr>
              <a:lstStyle/>
              <a:p>
                <a:r>
                  <a:rPr lang="en-GB"/>
                  <a:t>Idea: Replace an optimisation or inference problem that is too difficult to solve with a simpler one, which offers guarantees in the form of upper / lower bounds w.r.t. the true result</a:t>
                </a:r>
              </a:p>
              <a:p>
                <a:pPr lvl="1"/>
                <a:r>
                  <a:rPr lang="en-GB"/>
                  <a:t>Example: Assume further independences such that a simpler model wiht lower tree width emerges</a:t>
                </a:r>
              </a:p>
              <a:p>
                <a:pPr lvl="2"/>
                <a:r>
                  <a:rPr lang="en-GB"/>
                  <a:t>Lower example has width </a:t>
                </a:r>
                <a14:m>
                  <m:oMath xmlns:m="http://schemas.openxmlformats.org/officeDocument/2006/math">
                    <m:r>
                      <a:rPr lang="en-GB" i="1" smtClean="0">
                        <a:latin typeface="Cambria Math" panose="02040503050406030204" pitchFamily="18" charset="0"/>
                      </a:rPr>
                      <m:t>3</m:t>
                    </m:r>
                  </m:oMath>
                </a14:m>
                <a:r>
                  <a:rPr lang="en-GB"/>
                  <a:t> (above: </a:t>
                </a:r>
                <a14:m>
                  <m:oMath xmlns:m="http://schemas.openxmlformats.org/officeDocument/2006/math">
                    <m:r>
                      <a:rPr lang="en-GB" i="1" smtClean="0">
                        <a:latin typeface="Cambria Math" panose="02040503050406030204" pitchFamily="18" charset="0"/>
                      </a:rPr>
                      <m:t>7</m:t>
                    </m:r>
                  </m:oMath>
                </a14:m>
                <a:r>
                  <a:rPr lang="en-GB"/>
                  <a:t>)</a:t>
                </a:r>
              </a:p>
              <a:p>
                <a:pPr lvl="2"/>
                <a:r>
                  <a:rPr lang="en-GB"/>
                  <a:t>Restricts the search space for the true result to the space, which satisfies these independencies</a:t>
                </a:r>
              </a:p>
              <a:p>
                <a:pPr lvl="2"/>
                <a:r>
                  <a:rPr lang="en-GB"/>
                  <a:t>Allows a lower bound, e.g., when maximising entropy</a:t>
                </a:r>
              </a:p>
              <a:p>
                <a:r>
                  <a:rPr lang="en-GB"/>
                  <a:t>Depending on the used method, VI yields a deterministic or stochastic approximation</a:t>
                </a:r>
              </a:p>
              <a:p>
                <a:pPr lvl="1"/>
                <a:r>
                  <a:rPr lang="en-GB"/>
                  <a:t>Example: In lower model</a:t>
                </a:r>
              </a:p>
              <a:p>
                <a:pPr lvl="2"/>
                <a:r>
                  <a:rPr lang="en-GB"/>
                  <a:t>Compute query with VE ➝ deterministic</a:t>
                </a:r>
              </a:p>
              <a:p>
                <a:pPr lvl="2"/>
                <a:r>
                  <a:rPr lang="en-GB"/>
                  <a:t>Compute query with sampling  ➝ stochastic</a:t>
                </a:r>
              </a:p>
            </p:txBody>
          </p:sp>
        </mc:Choice>
        <mc:Fallback xmlns="">
          <p:sp>
            <p:nvSpPr>
              <p:cNvPr id="6" name="Content Placeholder 5">
                <a:extLst>
                  <a:ext uri="{FF2B5EF4-FFF2-40B4-BE49-F238E27FC236}">
                    <a16:creationId xmlns:a16="http://schemas.microsoft.com/office/drawing/2014/main" id="{400B40AD-0F38-5B46-9CA3-C379692A6085}"/>
                  </a:ext>
                </a:extLst>
              </p:cNvPr>
              <p:cNvSpPr>
                <a:spLocks noGrp="1" noRot="1" noChangeAspect="1" noMove="1" noResize="1" noEditPoints="1" noAdjustHandles="1" noChangeArrowheads="1" noChangeShapeType="1" noTextEdit="1"/>
              </p:cNvSpPr>
              <p:nvPr>
                <p:ph idx="1"/>
              </p:nvPr>
            </p:nvSpPr>
            <p:spPr>
              <a:xfrm>
                <a:off x="359626" y="1666901"/>
                <a:ext cx="8242519" cy="4377213"/>
              </a:xfrm>
              <a:blipFill>
                <a:blip r:embed="rId3"/>
                <a:stretch>
                  <a:fillRect l="-2000" t="-3468" r="-1846" b="-289"/>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4078C63F-8432-3146-AF85-140977212730}"/>
              </a:ext>
            </a:extLst>
          </p:cNvPr>
          <p:cNvSpPr>
            <a:spLocks noGrp="1"/>
          </p:cNvSpPr>
          <p:nvPr>
            <p:ph type="dt" sz="half" idx="2"/>
          </p:nvPr>
        </p:nvSpPr>
        <p:spPr/>
        <p:txBody>
          <a:bodyPr/>
          <a:lstStyle/>
          <a:p>
            <a:r>
              <a:rPr lang="de-DE"/>
              <a:t>Approximate</a:t>
            </a:r>
            <a:endParaRPr lang="en-GB"/>
          </a:p>
        </p:txBody>
      </p:sp>
      <p:sp>
        <p:nvSpPr>
          <p:cNvPr id="4" name="Footer Placeholder 3">
            <a:extLst>
              <a:ext uri="{FF2B5EF4-FFF2-40B4-BE49-F238E27FC236}">
                <a16:creationId xmlns:a16="http://schemas.microsoft.com/office/drawing/2014/main" id="{DFD44674-C574-1340-AECE-C9A645753A07}"/>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19DDFF0D-F7C7-9B43-9EB6-69C8ACA67F63}"/>
              </a:ext>
            </a:extLst>
          </p:cNvPr>
          <p:cNvSpPr>
            <a:spLocks noGrp="1"/>
          </p:cNvSpPr>
          <p:nvPr>
            <p:ph type="sldNum" sz="quarter" idx="4"/>
          </p:nvPr>
        </p:nvSpPr>
        <p:spPr/>
        <p:txBody>
          <a:bodyPr/>
          <a:lstStyle/>
          <a:p>
            <a:fld id="{67C9959E-8E6B-B04C-9955-EA096F41CA7A}" type="slidenum">
              <a:rPr lang="en-GB" smtClean="0"/>
              <a:t>6</a:t>
            </a:fld>
            <a:endParaRPr lang="en-GB"/>
          </a:p>
        </p:txBody>
      </p:sp>
      <p:pic>
        <p:nvPicPr>
          <p:cNvPr id="7" name="Picture 6">
            <a:extLst>
              <a:ext uri="{FF2B5EF4-FFF2-40B4-BE49-F238E27FC236}">
                <a16:creationId xmlns:a16="http://schemas.microsoft.com/office/drawing/2014/main" id="{616E74CF-B8D2-9549-9343-B10DB95EF51B}"/>
              </a:ext>
            </a:extLst>
          </p:cNvPr>
          <p:cNvPicPr>
            <a:picLocks noChangeAspect="1"/>
          </p:cNvPicPr>
          <p:nvPr/>
        </p:nvPicPr>
        <p:blipFill>
          <a:blip r:embed="rId4"/>
          <a:stretch>
            <a:fillRect/>
          </a:stretch>
        </p:blipFill>
        <p:spPr>
          <a:xfrm>
            <a:off x="9047531" y="907495"/>
            <a:ext cx="2784144" cy="24110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a:extLst>
              <a:ext uri="{FF2B5EF4-FFF2-40B4-BE49-F238E27FC236}">
                <a16:creationId xmlns:a16="http://schemas.microsoft.com/office/drawing/2014/main" id="{7A7FC34C-1BB7-2D42-B8BB-7D81091FC4EF}"/>
              </a:ext>
            </a:extLst>
          </p:cNvPr>
          <p:cNvPicPr>
            <a:picLocks noChangeAspect="1"/>
          </p:cNvPicPr>
          <p:nvPr/>
        </p:nvPicPr>
        <p:blipFill>
          <a:blip r:embed="rId4"/>
          <a:stretch>
            <a:fillRect/>
          </a:stretch>
        </p:blipFill>
        <p:spPr>
          <a:xfrm>
            <a:off x="9047531" y="3492270"/>
            <a:ext cx="2784144" cy="241106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Freeform 8">
            <a:extLst>
              <a:ext uri="{FF2B5EF4-FFF2-40B4-BE49-F238E27FC236}">
                <a16:creationId xmlns:a16="http://schemas.microsoft.com/office/drawing/2014/main" id="{BB2E807B-1180-7B48-8149-61AD5D389326}"/>
              </a:ext>
            </a:extLst>
          </p:cNvPr>
          <p:cNvSpPr/>
          <p:nvPr/>
        </p:nvSpPr>
        <p:spPr>
          <a:xfrm>
            <a:off x="9349714" y="4559805"/>
            <a:ext cx="463438" cy="774047"/>
          </a:xfrm>
          <a:custGeom>
            <a:avLst/>
            <a:gdLst>
              <a:gd name="connsiteX0" fmla="*/ 463921 w 463921"/>
              <a:gd name="connsiteY0" fmla="*/ 0 h 774853"/>
              <a:gd name="connsiteX1" fmla="*/ 221550 w 463921"/>
              <a:gd name="connsiteY1" fmla="*/ 99152 h 774853"/>
              <a:gd name="connsiteX2" fmla="*/ 52624 w 463921"/>
              <a:gd name="connsiteY2" fmla="*/ 242372 h 774853"/>
              <a:gd name="connsiteX3" fmla="*/ 4885 w 463921"/>
              <a:gd name="connsiteY3" fmla="*/ 359885 h 774853"/>
              <a:gd name="connsiteX4" fmla="*/ 4885 w 463921"/>
              <a:gd name="connsiteY4" fmla="*/ 455364 h 774853"/>
              <a:gd name="connsiteX5" fmla="*/ 34263 w 463921"/>
              <a:gd name="connsiteY5" fmla="*/ 583894 h 774853"/>
              <a:gd name="connsiteX6" fmla="*/ 126070 w 463921"/>
              <a:gd name="connsiteY6" fmla="*/ 741803 h 774853"/>
              <a:gd name="connsiteX7" fmla="*/ 151776 w 463921"/>
              <a:gd name="connsiteY7" fmla="*/ 774853 h 774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63921" h="774853">
                <a:moveTo>
                  <a:pt x="463921" y="0"/>
                </a:moveTo>
                <a:cubicBezTo>
                  <a:pt x="377010" y="29378"/>
                  <a:pt x="290099" y="58757"/>
                  <a:pt x="221550" y="99152"/>
                </a:cubicBezTo>
                <a:cubicBezTo>
                  <a:pt x="153001" y="139547"/>
                  <a:pt x="88735" y="198917"/>
                  <a:pt x="52624" y="242372"/>
                </a:cubicBezTo>
                <a:cubicBezTo>
                  <a:pt x="16513" y="285828"/>
                  <a:pt x="12841" y="324386"/>
                  <a:pt x="4885" y="359885"/>
                </a:cubicBezTo>
                <a:cubicBezTo>
                  <a:pt x="-3071" y="395384"/>
                  <a:pt x="-11" y="418029"/>
                  <a:pt x="4885" y="455364"/>
                </a:cubicBezTo>
                <a:cubicBezTo>
                  <a:pt x="9781" y="492699"/>
                  <a:pt x="14066" y="536154"/>
                  <a:pt x="34263" y="583894"/>
                </a:cubicBezTo>
                <a:cubicBezTo>
                  <a:pt x="54460" y="631634"/>
                  <a:pt x="106484" y="709977"/>
                  <a:pt x="126070" y="741803"/>
                </a:cubicBezTo>
                <a:cubicBezTo>
                  <a:pt x="145655" y="773630"/>
                  <a:pt x="148715" y="774241"/>
                  <a:pt x="151776" y="774853"/>
                </a:cubicBezTo>
              </a:path>
            </a:pathLst>
          </a:cu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1" name="Freeform 10">
            <a:extLst>
              <a:ext uri="{FF2B5EF4-FFF2-40B4-BE49-F238E27FC236}">
                <a16:creationId xmlns:a16="http://schemas.microsoft.com/office/drawing/2014/main" id="{DC877CAD-F1B9-FC45-8830-6F8D8EBA0FBF}"/>
              </a:ext>
            </a:extLst>
          </p:cNvPr>
          <p:cNvSpPr/>
          <p:nvPr/>
        </p:nvSpPr>
        <p:spPr>
          <a:xfrm>
            <a:off x="10282716" y="4559805"/>
            <a:ext cx="487907" cy="774047"/>
          </a:xfrm>
          <a:custGeom>
            <a:avLst/>
            <a:gdLst>
              <a:gd name="connsiteX0" fmla="*/ 0 w 488415"/>
              <a:gd name="connsiteY0" fmla="*/ 0 h 774853"/>
              <a:gd name="connsiteX1" fmla="*/ 488415 w 488415"/>
              <a:gd name="connsiteY1" fmla="*/ 774853 h 774853"/>
              <a:gd name="connsiteX2" fmla="*/ 488415 w 488415"/>
              <a:gd name="connsiteY2" fmla="*/ 774853 h 774853"/>
            </a:gdLst>
            <a:ahLst/>
            <a:cxnLst>
              <a:cxn ang="0">
                <a:pos x="connsiteX0" y="connsiteY0"/>
              </a:cxn>
              <a:cxn ang="0">
                <a:pos x="connsiteX1" y="connsiteY1"/>
              </a:cxn>
              <a:cxn ang="0">
                <a:pos x="connsiteX2" y="connsiteY2"/>
              </a:cxn>
            </a:cxnLst>
            <a:rect l="l" t="t" r="r" b="b"/>
            <a:pathLst>
              <a:path w="488415" h="774853">
                <a:moveTo>
                  <a:pt x="0" y="0"/>
                </a:moveTo>
                <a:lnTo>
                  <a:pt x="488415" y="774853"/>
                </a:lnTo>
                <a:lnTo>
                  <a:pt x="488415" y="774853"/>
                </a:lnTo>
              </a:path>
            </a:pathLst>
          </a:cu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2" name="Freeform 11">
            <a:extLst>
              <a:ext uri="{FF2B5EF4-FFF2-40B4-BE49-F238E27FC236}">
                <a16:creationId xmlns:a16="http://schemas.microsoft.com/office/drawing/2014/main" id="{5DE5A3D7-2C02-734C-8873-3670D2E04F01}"/>
              </a:ext>
            </a:extLst>
          </p:cNvPr>
          <p:cNvSpPr/>
          <p:nvPr/>
        </p:nvSpPr>
        <p:spPr>
          <a:xfrm>
            <a:off x="9135629" y="4864288"/>
            <a:ext cx="747224" cy="792390"/>
          </a:xfrm>
          <a:custGeom>
            <a:avLst/>
            <a:gdLst>
              <a:gd name="connsiteX0" fmla="*/ 707607 w 748002"/>
              <a:gd name="connsiteY0" fmla="*/ 0 h 793215"/>
              <a:gd name="connsiteX1" fmla="*/ 483597 w 748002"/>
              <a:gd name="connsiteY1" fmla="*/ 88135 h 793215"/>
              <a:gd name="connsiteX2" fmla="*/ 270604 w 748002"/>
              <a:gd name="connsiteY2" fmla="*/ 179942 h 793215"/>
              <a:gd name="connsiteX3" fmla="*/ 127385 w 748002"/>
              <a:gd name="connsiteY3" fmla="*/ 268077 h 793215"/>
              <a:gd name="connsiteX4" fmla="*/ 20889 w 748002"/>
              <a:gd name="connsiteY4" fmla="*/ 367229 h 793215"/>
              <a:gd name="connsiteX5" fmla="*/ 2527 w 748002"/>
              <a:gd name="connsiteY5" fmla="*/ 444347 h 793215"/>
              <a:gd name="connsiteX6" fmla="*/ 6200 w 748002"/>
              <a:gd name="connsiteY6" fmla="*/ 492087 h 793215"/>
              <a:gd name="connsiteX7" fmla="*/ 57612 w 748002"/>
              <a:gd name="connsiteY7" fmla="*/ 550844 h 793215"/>
              <a:gd name="connsiteX8" fmla="*/ 127385 w 748002"/>
              <a:gd name="connsiteY8" fmla="*/ 602256 h 793215"/>
              <a:gd name="connsiteX9" fmla="*/ 347722 w 748002"/>
              <a:gd name="connsiteY9" fmla="*/ 694063 h 793215"/>
              <a:gd name="connsiteX10" fmla="*/ 748002 w 748002"/>
              <a:gd name="connsiteY10" fmla="*/ 793215 h 793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48002" h="793215">
                <a:moveTo>
                  <a:pt x="707607" y="0"/>
                </a:moveTo>
                <a:lnTo>
                  <a:pt x="483597" y="88135"/>
                </a:lnTo>
                <a:cubicBezTo>
                  <a:pt x="410763" y="118125"/>
                  <a:pt x="329973" y="149952"/>
                  <a:pt x="270604" y="179942"/>
                </a:cubicBezTo>
                <a:cubicBezTo>
                  <a:pt x="211235" y="209932"/>
                  <a:pt x="169004" y="236863"/>
                  <a:pt x="127385" y="268077"/>
                </a:cubicBezTo>
                <a:cubicBezTo>
                  <a:pt x="85766" y="299292"/>
                  <a:pt x="41699" y="337851"/>
                  <a:pt x="20889" y="367229"/>
                </a:cubicBezTo>
                <a:cubicBezTo>
                  <a:pt x="79" y="396607"/>
                  <a:pt x="4975" y="423537"/>
                  <a:pt x="2527" y="444347"/>
                </a:cubicBezTo>
                <a:cubicBezTo>
                  <a:pt x="79" y="465157"/>
                  <a:pt x="-2981" y="474338"/>
                  <a:pt x="6200" y="492087"/>
                </a:cubicBezTo>
                <a:cubicBezTo>
                  <a:pt x="15381" y="509836"/>
                  <a:pt x="37415" y="532483"/>
                  <a:pt x="57612" y="550844"/>
                </a:cubicBezTo>
                <a:cubicBezTo>
                  <a:pt x="77809" y="569205"/>
                  <a:pt x="79033" y="578386"/>
                  <a:pt x="127385" y="602256"/>
                </a:cubicBezTo>
                <a:cubicBezTo>
                  <a:pt x="175737" y="626126"/>
                  <a:pt x="244286" y="662237"/>
                  <a:pt x="347722" y="694063"/>
                </a:cubicBezTo>
                <a:cubicBezTo>
                  <a:pt x="451158" y="725889"/>
                  <a:pt x="599580" y="759552"/>
                  <a:pt x="748002" y="793215"/>
                </a:cubicBezTo>
              </a:path>
            </a:pathLst>
          </a:cu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3" name="Freeform 12">
            <a:extLst>
              <a:ext uri="{FF2B5EF4-FFF2-40B4-BE49-F238E27FC236}">
                <a16:creationId xmlns:a16="http://schemas.microsoft.com/office/drawing/2014/main" id="{80E336BB-0408-834E-9109-E42E7E19D304}"/>
              </a:ext>
            </a:extLst>
          </p:cNvPr>
          <p:cNvSpPr/>
          <p:nvPr/>
        </p:nvSpPr>
        <p:spPr>
          <a:xfrm>
            <a:off x="10939342" y="4024209"/>
            <a:ext cx="500154" cy="1320648"/>
          </a:xfrm>
          <a:custGeom>
            <a:avLst/>
            <a:gdLst>
              <a:gd name="connsiteX0" fmla="*/ 440674 w 500675"/>
              <a:gd name="connsiteY0" fmla="*/ 0 h 1322024"/>
              <a:gd name="connsiteX1" fmla="*/ 473725 w 500675"/>
              <a:gd name="connsiteY1" fmla="*/ 132202 h 1322024"/>
              <a:gd name="connsiteX2" fmla="*/ 499431 w 500675"/>
              <a:gd name="connsiteY2" fmla="*/ 341523 h 1322024"/>
              <a:gd name="connsiteX3" fmla="*/ 488414 w 500675"/>
              <a:gd name="connsiteY3" fmla="*/ 547171 h 1322024"/>
              <a:gd name="connsiteX4" fmla="*/ 418641 w 500675"/>
              <a:gd name="connsiteY4" fmla="*/ 785870 h 1322024"/>
              <a:gd name="connsiteX5" fmla="*/ 323161 w 500675"/>
              <a:gd name="connsiteY5" fmla="*/ 954795 h 1322024"/>
              <a:gd name="connsiteX6" fmla="*/ 183614 w 500675"/>
              <a:gd name="connsiteY6" fmla="*/ 1138409 h 1322024"/>
              <a:gd name="connsiteX7" fmla="*/ 0 w 500675"/>
              <a:gd name="connsiteY7" fmla="*/ 1322024 h 1322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675" h="1322024">
                <a:moveTo>
                  <a:pt x="440674" y="0"/>
                </a:moveTo>
                <a:cubicBezTo>
                  <a:pt x="452303" y="37641"/>
                  <a:pt x="463932" y="75282"/>
                  <a:pt x="473725" y="132202"/>
                </a:cubicBezTo>
                <a:cubicBezTo>
                  <a:pt x="483518" y="189123"/>
                  <a:pt x="496983" y="272362"/>
                  <a:pt x="499431" y="341523"/>
                </a:cubicBezTo>
                <a:cubicBezTo>
                  <a:pt x="501879" y="410684"/>
                  <a:pt x="501879" y="473113"/>
                  <a:pt x="488414" y="547171"/>
                </a:cubicBezTo>
                <a:cubicBezTo>
                  <a:pt x="474949" y="621229"/>
                  <a:pt x="446183" y="717933"/>
                  <a:pt x="418641" y="785870"/>
                </a:cubicBezTo>
                <a:cubicBezTo>
                  <a:pt x="391099" y="853807"/>
                  <a:pt x="362332" y="896039"/>
                  <a:pt x="323161" y="954795"/>
                </a:cubicBezTo>
                <a:cubicBezTo>
                  <a:pt x="283990" y="1013552"/>
                  <a:pt x="237474" y="1077204"/>
                  <a:pt x="183614" y="1138409"/>
                </a:cubicBezTo>
                <a:cubicBezTo>
                  <a:pt x="129754" y="1199614"/>
                  <a:pt x="64877" y="1260819"/>
                  <a:pt x="0" y="1322024"/>
                </a:cubicBezTo>
              </a:path>
            </a:pathLst>
          </a:cu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cxnSp>
        <p:nvCxnSpPr>
          <p:cNvPr id="15" name="Straight Arrow Connector 14">
            <a:extLst>
              <a:ext uri="{FF2B5EF4-FFF2-40B4-BE49-F238E27FC236}">
                <a16:creationId xmlns:a16="http://schemas.microsoft.com/office/drawing/2014/main" id="{B5A47645-DF97-6B45-B4DA-6270C62561E3}"/>
              </a:ext>
            </a:extLst>
          </p:cNvPr>
          <p:cNvCxnSpPr>
            <a:cxnSpLocks/>
          </p:cNvCxnSpPr>
          <p:nvPr/>
        </p:nvCxnSpPr>
        <p:spPr>
          <a:xfrm>
            <a:off x="10132310" y="4878962"/>
            <a:ext cx="597880" cy="465896"/>
          </a:xfrm>
          <a:prstGeom prst="straightConnector1">
            <a:avLst/>
          </a:prstGeom>
          <a:ln w="28575">
            <a:solidFill>
              <a:srgbClr val="FFFFFF"/>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9057AA1C-C4FA-7A4B-9B78-81492D8F5F71}"/>
              </a:ext>
            </a:extLst>
          </p:cNvPr>
          <p:cNvCxnSpPr>
            <a:cxnSpLocks/>
          </p:cNvCxnSpPr>
          <p:nvPr/>
        </p:nvCxnSpPr>
        <p:spPr>
          <a:xfrm>
            <a:off x="10049767" y="5183445"/>
            <a:ext cx="82543" cy="443885"/>
          </a:xfrm>
          <a:prstGeom prst="straightConnector1">
            <a:avLst/>
          </a:prstGeom>
          <a:ln w="28575">
            <a:solidFill>
              <a:srgbClr val="FFFFFF"/>
            </a:solidFill>
            <a:tailEnd type="triangle"/>
          </a:ln>
        </p:spPr>
        <p:style>
          <a:lnRef idx="1">
            <a:schemeClr val="accent1"/>
          </a:lnRef>
          <a:fillRef idx="0">
            <a:schemeClr val="accent1"/>
          </a:fillRef>
          <a:effectRef idx="0">
            <a:schemeClr val="accent1"/>
          </a:effectRef>
          <a:fontRef idx="minor">
            <a:schemeClr val="tx1"/>
          </a:fontRef>
        </p:style>
      </p:cxnSp>
      <p:sp>
        <p:nvSpPr>
          <p:cNvPr id="23" name="Freeform 22">
            <a:extLst>
              <a:ext uri="{FF2B5EF4-FFF2-40B4-BE49-F238E27FC236}">
                <a16:creationId xmlns:a16="http://schemas.microsoft.com/office/drawing/2014/main" id="{BF9A3C01-55C4-414E-8210-1DBE1856B906}"/>
              </a:ext>
            </a:extLst>
          </p:cNvPr>
          <p:cNvSpPr/>
          <p:nvPr/>
        </p:nvSpPr>
        <p:spPr>
          <a:xfrm>
            <a:off x="10920999" y="4281032"/>
            <a:ext cx="312985" cy="1060187"/>
          </a:xfrm>
          <a:custGeom>
            <a:avLst/>
            <a:gdLst>
              <a:gd name="connsiteX0" fmla="*/ 11017 w 313311"/>
              <a:gd name="connsiteY0" fmla="*/ 0 h 1061291"/>
              <a:gd name="connsiteX1" fmla="*/ 224010 w 313311"/>
              <a:gd name="connsiteY1" fmla="*/ 246043 h 1061291"/>
              <a:gd name="connsiteX2" fmla="*/ 312145 w 313311"/>
              <a:gd name="connsiteY2" fmla="*/ 521465 h 1061291"/>
              <a:gd name="connsiteX3" fmla="*/ 264405 w 313311"/>
              <a:gd name="connsiteY3" fmla="*/ 723441 h 1061291"/>
              <a:gd name="connsiteX4" fmla="*/ 124858 w 313311"/>
              <a:gd name="connsiteY4" fmla="*/ 947450 h 1061291"/>
              <a:gd name="connsiteX5" fmla="*/ 0 w 313311"/>
              <a:gd name="connsiteY5" fmla="*/ 1061291 h 106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3311" h="1061291">
                <a:moveTo>
                  <a:pt x="11017" y="0"/>
                </a:moveTo>
                <a:cubicBezTo>
                  <a:pt x="92419" y="79566"/>
                  <a:pt x="173822" y="159132"/>
                  <a:pt x="224010" y="246043"/>
                </a:cubicBezTo>
                <a:cubicBezTo>
                  <a:pt x="274198" y="332954"/>
                  <a:pt x="305413" y="441899"/>
                  <a:pt x="312145" y="521465"/>
                </a:cubicBezTo>
                <a:cubicBezTo>
                  <a:pt x="318877" y="601031"/>
                  <a:pt x="295619" y="652444"/>
                  <a:pt x="264405" y="723441"/>
                </a:cubicBezTo>
                <a:cubicBezTo>
                  <a:pt x="233191" y="794438"/>
                  <a:pt x="168925" y="891142"/>
                  <a:pt x="124858" y="947450"/>
                </a:cubicBezTo>
                <a:cubicBezTo>
                  <a:pt x="80791" y="1003758"/>
                  <a:pt x="40395" y="1032524"/>
                  <a:pt x="0" y="1061291"/>
                </a:cubicBezTo>
              </a:path>
            </a:pathLst>
          </a:cu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24" name="Freeform 23">
            <a:extLst>
              <a:ext uri="{FF2B5EF4-FFF2-40B4-BE49-F238E27FC236}">
                <a16:creationId xmlns:a16="http://schemas.microsoft.com/office/drawing/2014/main" id="{D463BCEF-325C-CA48-851D-986BEE93F0E4}"/>
              </a:ext>
            </a:extLst>
          </p:cNvPr>
          <p:cNvSpPr/>
          <p:nvPr/>
        </p:nvSpPr>
        <p:spPr>
          <a:xfrm>
            <a:off x="9560028" y="4878962"/>
            <a:ext cx="293477" cy="447554"/>
          </a:xfrm>
          <a:custGeom>
            <a:avLst/>
            <a:gdLst>
              <a:gd name="connsiteX0" fmla="*/ 293783 w 293783"/>
              <a:gd name="connsiteY0" fmla="*/ 0 h 448020"/>
              <a:gd name="connsiteX1" fmla="*/ 183614 w 293783"/>
              <a:gd name="connsiteY1" fmla="*/ 69774 h 448020"/>
              <a:gd name="connsiteX2" fmla="*/ 91807 w 293783"/>
              <a:gd name="connsiteY2" fmla="*/ 154236 h 448020"/>
              <a:gd name="connsiteX3" fmla="*/ 25706 w 293783"/>
              <a:gd name="connsiteY3" fmla="*/ 260733 h 448020"/>
              <a:gd name="connsiteX4" fmla="*/ 0 w 293783"/>
              <a:gd name="connsiteY4" fmla="*/ 448020 h 44802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3783" h="448020">
                <a:moveTo>
                  <a:pt x="293783" y="0"/>
                </a:moveTo>
                <a:cubicBezTo>
                  <a:pt x="255530" y="22034"/>
                  <a:pt x="217277" y="44068"/>
                  <a:pt x="183614" y="69774"/>
                </a:cubicBezTo>
                <a:cubicBezTo>
                  <a:pt x="149951" y="95480"/>
                  <a:pt x="118125" y="122410"/>
                  <a:pt x="91807" y="154236"/>
                </a:cubicBezTo>
                <a:cubicBezTo>
                  <a:pt x="65489" y="186063"/>
                  <a:pt x="41007" y="211769"/>
                  <a:pt x="25706" y="260733"/>
                </a:cubicBezTo>
                <a:cubicBezTo>
                  <a:pt x="10405" y="309697"/>
                  <a:pt x="5202" y="378858"/>
                  <a:pt x="0" y="448020"/>
                </a:cubicBezTo>
              </a:path>
            </a:pathLst>
          </a:custGeom>
          <a:no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cxnSp>
        <p:nvCxnSpPr>
          <p:cNvPr id="34" name="Straight Arrow Connector 33">
            <a:extLst>
              <a:ext uri="{FF2B5EF4-FFF2-40B4-BE49-F238E27FC236}">
                <a16:creationId xmlns:a16="http://schemas.microsoft.com/office/drawing/2014/main" id="{712CF98B-FD27-964B-8C8B-4941255C33E3}"/>
              </a:ext>
            </a:extLst>
          </p:cNvPr>
          <p:cNvCxnSpPr>
            <a:cxnSpLocks/>
          </p:cNvCxnSpPr>
          <p:nvPr/>
        </p:nvCxnSpPr>
        <p:spPr>
          <a:xfrm>
            <a:off x="10831076" y="4600159"/>
            <a:ext cx="0" cy="748367"/>
          </a:xfrm>
          <a:prstGeom prst="straightConnector1">
            <a:avLst/>
          </a:prstGeom>
          <a:ln w="28575">
            <a:solidFill>
              <a:srgbClr val="FFFFFF"/>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27771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GB"/>
              <a:t>Query Answering Using Stochastic Simulation</a:t>
            </a:r>
          </a:p>
        </p:txBody>
      </p:sp>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69C6F37-26EB-1844-B23F-64955D94E619}"/>
                  </a:ext>
                </a:extLst>
              </p:cNvPr>
              <p:cNvSpPr>
                <a:spLocks noGrp="1"/>
              </p:cNvSpPr>
              <p:nvPr>
                <p:ph sz="half" idx="1"/>
              </p:nvPr>
            </p:nvSpPr>
            <p:spPr/>
            <p:txBody>
              <a:bodyPr/>
              <a:lstStyle/>
              <a:p>
                <a:r>
                  <a:rPr lang="en-GB" dirty="0">
                    <a:solidFill>
                      <a:schemeClr val="accent1"/>
                    </a:solidFill>
                  </a:rPr>
                  <a:t>Monte Carlo</a:t>
                </a:r>
                <a:r>
                  <a:rPr lang="en-GB" dirty="0"/>
                  <a:t> methods</a:t>
                </a:r>
              </a:p>
              <a:p>
                <a:pPr lvl="1"/>
                <a:r>
                  <a:rPr lang="en-GB" dirty="0"/>
                  <a:t>Repeated random sampling to get a numerical result</a:t>
                </a:r>
              </a:p>
              <a:p>
                <a:r>
                  <a:rPr lang="en-GB" dirty="0"/>
                  <a:t>Basic idea</a:t>
                </a:r>
              </a:p>
              <a:p>
                <a:pPr marL="715246" lvl="1" indent="-456743">
                  <a:buFont typeface="+mj-lt"/>
                  <a:buAutoNum type="arabicPeriod"/>
                </a:pPr>
                <a:r>
                  <a:rPr lang="en-GB" dirty="0"/>
                  <a:t>Draw </a:t>
                </a:r>
                <a14:m>
                  <m:oMath xmlns:m="http://schemas.openxmlformats.org/officeDocument/2006/math">
                    <m:r>
                      <a:rPr lang="en-GB" i="1" smtClean="0">
                        <a:latin typeface="Cambria Math" panose="02040503050406030204" pitchFamily="18" charset="0"/>
                      </a:rPr>
                      <m:t>𝑁</m:t>
                    </m:r>
                  </m:oMath>
                </a14:m>
                <a:r>
                  <a:rPr lang="en-GB" dirty="0"/>
                  <a:t> samples from a sampling distribution </a:t>
                </a:r>
                <a14:m>
                  <m:oMath xmlns:m="http://schemas.openxmlformats.org/officeDocument/2006/math">
                    <m:r>
                      <a:rPr lang="en-GB" i="1" smtClean="0">
                        <a:latin typeface="Cambria Math" panose="02040503050406030204" pitchFamily="18" charset="0"/>
                      </a:rPr>
                      <m:t>𝑆</m:t>
                    </m:r>
                  </m:oMath>
                </a14:m>
                <a:endParaRPr lang="en-GB" dirty="0"/>
              </a:p>
              <a:p>
                <a:pPr marL="715246" lvl="1" indent="-456743">
                  <a:buFont typeface="+mj-lt"/>
                  <a:buAutoNum type="arabicPeriod"/>
                </a:pPr>
                <a:r>
                  <a:rPr lang="en-GB" dirty="0"/>
                  <a:t>Compute an approximate distribution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𝑃</m:t>
                        </m:r>
                      </m:e>
                    </m:acc>
                  </m:oMath>
                </a14:m>
                <a:r>
                  <a:rPr lang="en-GB" dirty="0"/>
                  <a:t> from samples</a:t>
                </a:r>
              </a:p>
              <a:p>
                <a:pPr marL="715246" lvl="1" indent="-456743">
                  <a:buFont typeface="+mj-lt"/>
                  <a:buAutoNum type="arabicPeriod"/>
                </a:pPr>
                <a:r>
                  <a:rPr lang="en-GB" dirty="0"/>
                  <a:t>Show that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𝑃</m:t>
                        </m:r>
                      </m:e>
                    </m:acc>
                  </m:oMath>
                </a14:m>
                <a:r>
                  <a:rPr lang="en-GB" dirty="0"/>
                  <a:t> converges to true distribution </a:t>
                </a:r>
                <a14:m>
                  <m:oMath xmlns:m="http://schemas.openxmlformats.org/officeDocument/2006/math">
                    <m:r>
                      <a:rPr lang="en-GB" i="1" smtClean="0">
                        <a:latin typeface="Cambria Math" panose="02040503050406030204" pitchFamily="18" charset="0"/>
                      </a:rPr>
                      <m:t>𝑃</m:t>
                    </m:r>
                  </m:oMath>
                </a14:m>
                <a:endParaRPr lang="en-GB" dirty="0"/>
              </a:p>
              <a:p>
                <a:r>
                  <a:rPr lang="en-GB" dirty="0"/>
                  <a:t>Approximation quality depends on the number of samples </a:t>
                </a:r>
                <a14:m>
                  <m:oMath xmlns:m="http://schemas.openxmlformats.org/officeDocument/2006/math">
                    <m:r>
                      <a:rPr lang="en-GB" i="1" smtClean="0">
                        <a:latin typeface="Cambria Math" panose="02040503050406030204" pitchFamily="18" charset="0"/>
                      </a:rPr>
                      <m:t>𝑁</m:t>
                    </m:r>
                  </m:oMath>
                </a14:m>
                <a:endParaRPr lang="en-GB" dirty="0"/>
              </a:p>
            </p:txBody>
          </p:sp>
        </mc:Choice>
        <mc:Fallback xmlns="">
          <p:sp>
            <p:nvSpPr>
              <p:cNvPr id="2" name="Content Placeholder 1">
                <a:extLst>
                  <a:ext uri="{FF2B5EF4-FFF2-40B4-BE49-F238E27FC236}">
                    <a16:creationId xmlns:a16="http://schemas.microsoft.com/office/drawing/2014/main" id="{769C6F37-26EB-1844-B23F-64955D94E619}"/>
                  </a:ext>
                </a:extLst>
              </p:cNvPr>
              <p:cNvSpPr>
                <a:spLocks noGrp="1" noRot="1" noChangeAspect="1" noMove="1" noResize="1" noEditPoints="1" noAdjustHandles="1" noChangeArrowheads="1" noChangeShapeType="1" noTextEdit="1"/>
              </p:cNvSpPr>
              <p:nvPr>
                <p:ph sz="half" idx="1"/>
              </p:nvPr>
            </p:nvSpPr>
            <p:spPr>
              <a:blipFill>
                <a:blip r:embed="rId2"/>
                <a:stretch>
                  <a:fillRect l="-3016" t="-2687" b="-1493"/>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4F2D5DA1-3451-C24A-B011-93EA84C78EDA}"/>
                  </a:ext>
                </a:extLst>
              </p:cNvPr>
              <p:cNvSpPr>
                <a:spLocks noGrp="1"/>
              </p:cNvSpPr>
              <p:nvPr>
                <p:ph sz="half" idx="2"/>
              </p:nvPr>
            </p:nvSpPr>
            <p:spPr/>
            <p:txBody>
              <a:bodyPr>
                <a:normAutofit/>
              </a:bodyPr>
              <a:lstStyle/>
              <a:p>
                <a:r>
                  <a:rPr lang="en-GB" dirty="0"/>
                  <a:t>Sampling methods in this lecture</a:t>
                </a:r>
              </a:p>
              <a:p>
                <a:pPr lvl="1"/>
                <a:r>
                  <a:rPr lang="en-GB" dirty="0"/>
                  <a:t>Direct sampling (in graph)</a:t>
                </a:r>
              </a:p>
              <a:p>
                <a:pPr lvl="2"/>
                <a:r>
                  <a:rPr lang="en-GB" dirty="0">
                    <a:solidFill>
                      <a:schemeClr val="accent1"/>
                    </a:solidFill>
                  </a:rPr>
                  <a:t>Forward sampling, </a:t>
                </a:r>
                <a:r>
                  <a:rPr lang="en-GB" i="1" dirty="0">
                    <a:solidFill>
                      <a:schemeClr val="accent1"/>
                    </a:solidFill>
                  </a:rPr>
                  <a:t>rejection</a:t>
                </a:r>
                <a:r>
                  <a:rPr lang="en-GB" dirty="0">
                    <a:solidFill>
                      <a:schemeClr val="accent1"/>
                    </a:solidFill>
                  </a:rPr>
                  <a:t> sampling</a:t>
                </a:r>
                <a:r>
                  <a:rPr lang="en-GB" dirty="0"/>
                  <a:t>: </a:t>
                </a:r>
                <a:br>
                  <a:rPr lang="en-GB" dirty="0"/>
                </a:br>
                <a:r>
                  <a:rPr lang="en-GB" dirty="0"/>
                  <a:t>Sample from local distributions, </a:t>
                </a:r>
                <a:r>
                  <a:rPr lang="en-GB" i="1" dirty="0"/>
                  <a:t>reject</a:t>
                </a:r>
                <a:r>
                  <a:rPr lang="en-GB" dirty="0"/>
                  <a:t> samples that contradict evidence</a:t>
                </a:r>
              </a:p>
              <a:p>
                <a:pPr lvl="2"/>
                <a:r>
                  <a:rPr lang="en-GB" dirty="0">
                    <a:solidFill>
                      <a:schemeClr val="accent1"/>
                    </a:solidFill>
                  </a:rPr>
                  <a:t>Likelihood weighting</a:t>
                </a:r>
                <a:r>
                  <a:rPr lang="en-GB" dirty="0"/>
                  <a:t>, </a:t>
                </a:r>
                <a:r>
                  <a:rPr lang="en-GB" dirty="0">
                    <a:solidFill>
                      <a:schemeClr val="accent1"/>
                    </a:solidFill>
                  </a:rPr>
                  <a:t>importance sampling</a:t>
                </a:r>
                <a:r>
                  <a:rPr lang="en-GB" dirty="0"/>
                  <a:t>: Sample from local distributions according to evidence, weight samples with likelihood</a:t>
                </a:r>
              </a:p>
              <a:p>
                <a:pPr lvl="1"/>
                <a:r>
                  <a:rPr lang="en-GB" dirty="0"/>
                  <a:t>Markov Chain Monte Carlo (MCMC): </a:t>
                </a:r>
              </a:p>
              <a:p>
                <a:pPr lvl="2"/>
                <a:r>
                  <a:rPr lang="en-GB" dirty="0"/>
                  <a:t>Sampling in a stochastic process, whose stationary distribution corresponds to the true distribution </a:t>
                </a:r>
                <a14:m>
                  <m:oMath xmlns:m="http://schemas.openxmlformats.org/officeDocument/2006/math">
                    <m:r>
                      <a:rPr lang="en-GB" i="1" smtClean="0">
                        <a:latin typeface="Cambria Math" panose="02040503050406030204" pitchFamily="18" charset="0"/>
                      </a:rPr>
                      <m:t>𝑃</m:t>
                    </m:r>
                  </m:oMath>
                </a14:m>
                <a:endParaRPr lang="en-GB" dirty="0"/>
              </a:p>
              <a:p>
                <a:pPr lvl="2"/>
                <a:r>
                  <a:rPr lang="en-GB" dirty="0"/>
                  <a:t>Methods: </a:t>
                </a:r>
                <a:r>
                  <a:rPr lang="en-GB" dirty="0">
                    <a:solidFill>
                      <a:schemeClr val="accent1"/>
                    </a:solidFill>
                  </a:rPr>
                  <a:t>Gibbs</a:t>
                </a:r>
                <a:r>
                  <a:rPr lang="en-GB" dirty="0"/>
                  <a:t> and </a:t>
                </a:r>
                <a:r>
                  <a:rPr lang="en-GB" dirty="0">
                    <a:solidFill>
                      <a:schemeClr val="accent1"/>
                    </a:solidFill>
                  </a:rPr>
                  <a:t>Metropolis-Hastings</a:t>
                </a:r>
              </a:p>
              <a:p>
                <a:endParaRPr lang="en-GB" dirty="0"/>
              </a:p>
            </p:txBody>
          </p:sp>
        </mc:Choice>
        <mc:Fallback xmlns="">
          <p:sp>
            <p:nvSpPr>
              <p:cNvPr id="6" name="Content Placeholder 5">
                <a:extLst>
                  <a:ext uri="{FF2B5EF4-FFF2-40B4-BE49-F238E27FC236}">
                    <a16:creationId xmlns:a16="http://schemas.microsoft.com/office/drawing/2014/main" id="{4F2D5DA1-3451-C24A-B011-93EA84C78EDA}"/>
                  </a:ext>
                </a:extLst>
              </p:cNvPr>
              <p:cNvSpPr>
                <a:spLocks noGrp="1" noRot="1" noChangeAspect="1" noMove="1" noResize="1" noEditPoints="1" noAdjustHandles="1" noChangeArrowheads="1" noChangeShapeType="1" noTextEdit="1"/>
              </p:cNvSpPr>
              <p:nvPr>
                <p:ph sz="half" idx="2"/>
              </p:nvPr>
            </p:nvSpPr>
            <p:spPr>
              <a:blipFill>
                <a:blip r:embed="rId3"/>
                <a:stretch>
                  <a:fillRect l="-2955" t="-2687"/>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A059A480-4AEF-314F-916F-E9BA070CADC6}"/>
              </a:ext>
            </a:extLst>
          </p:cNvPr>
          <p:cNvSpPr>
            <a:spLocks noGrp="1"/>
          </p:cNvSpPr>
          <p:nvPr>
            <p:ph type="dt" sz="half" idx="10"/>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EC19486A-6D2E-9B41-BA57-2978F7D7C46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84E63D5-B32B-6048-9B09-56904A659020}"/>
              </a:ext>
            </a:extLst>
          </p:cNvPr>
          <p:cNvSpPr>
            <a:spLocks noGrp="1"/>
          </p:cNvSpPr>
          <p:nvPr>
            <p:ph type="sldNum" sz="quarter" idx="4"/>
          </p:nvPr>
        </p:nvSpPr>
        <p:spPr/>
        <p:txBody>
          <a:bodyPr/>
          <a:lstStyle/>
          <a:p>
            <a:pPr>
              <a:defRPr/>
            </a:pPr>
            <a:fld id="{A4C577E2-95DD-1F4B-A688-E8FB02007787}" type="slidenum">
              <a:rPr lang="en-GB" smtClean="0"/>
              <a:pPr>
                <a:defRPr/>
              </a:pPr>
              <a:t>7</a:t>
            </a:fld>
            <a:endParaRPr lang="en-GB"/>
          </a:p>
        </p:txBody>
      </p:sp>
    </p:spTree>
    <p:extLst>
      <p:ext uri="{BB962C8B-B14F-4D97-AF65-F5344CB8AC3E}">
        <p14:creationId xmlns:p14="http://schemas.microsoft.com/office/powerpoint/2010/main" val="2225858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64DA-99E5-FE4A-BDFF-4B4306DEDA18}"/>
              </a:ext>
            </a:extLst>
          </p:cNvPr>
          <p:cNvSpPr>
            <a:spLocks noGrp="1"/>
          </p:cNvSpPr>
          <p:nvPr>
            <p:ph type="title"/>
          </p:nvPr>
        </p:nvSpPr>
        <p:spPr/>
        <p:txBody>
          <a:bodyPr/>
          <a:lstStyle/>
          <a:p>
            <a:r>
              <a:rPr lang="en-GB" dirty="0"/>
              <a:t>Basic Idea of Sampling from a Probability 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5813F2-FC6E-1548-BC45-19D7D04E9293}"/>
                  </a:ext>
                </a:extLst>
              </p:cNvPr>
              <p:cNvSpPr>
                <a:spLocks noGrp="1"/>
              </p:cNvSpPr>
              <p:nvPr>
                <p:ph idx="1"/>
              </p:nvPr>
            </p:nvSpPr>
            <p:spPr>
              <a:xfrm>
                <a:off x="359626" y="1666902"/>
                <a:ext cx="9621765" cy="4236435"/>
              </a:xfrm>
            </p:spPr>
            <p:txBody>
              <a:bodyPr/>
              <a:lstStyle/>
              <a:p>
                <a:r>
                  <a:rPr lang="en-GB" dirty="0"/>
                  <a:t>Given some probability distribution </a:t>
                </a:r>
                <a14:m>
                  <m:oMath xmlns:m="http://schemas.openxmlformats.org/officeDocument/2006/math">
                    <m:sSub>
                      <m:sSubPr>
                        <m:ctrlPr>
                          <a:rPr lang="en-GB" b="0" i="1" smtClean="0">
                            <a:latin typeface="Cambria Math" panose="02040503050406030204" pitchFamily="18" charset="0"/>
                          </a:rPr>
                        </m:ctrlPr>
                      </m:sSubPr>
                      <m:e>
                        <m:r>
                          <a:rPr lang="en-GB" i="1" smtClean="0">
                            <a:latin typeface="Cambria Math" panose="02040503050406030204" pitchFamily="18" charset="0"/>
                          </a:rPr>
                          <m:t>𝑃</m:t>
                        </m:r>
                      </m:e>
                      <m:sub>
                        <m:r>
                          <a:rPr lang="en-GB" b="1" i="1" smtClean="0">
                            <a:latin typeface="Cambria Math" panose="02040503050406030204" pitchFamily="18" charset="0"/>
                          </a:rPr>
                          <m:t>𝑹</m:t>
                        </m:r>
                      </m:sub>
                    </m:sSub>
                  </m:oMath>
                </a14:m>
                <a:r>
                  <a:rPr lang="en-GB" dirty="0"/>
                  <a:t> over random variables </a:t>
                </a:r>
                <a14:m>
                  <m:oMath xmlns:m="http://schemas.openxmlformats.org/officeDocument/2006/math">
                    <m:r>
                      <a:rPr lang="en-GB" b="1" i="1" smtClean="0">
                        <a:latin typeface="Cambria Math" panose="02040503050406030204" pitchFamily="18" charset="0"/>
                      </a:rPr>
                      <m:t>𝑹</m:t>
                    </m:r>
                  </m:oMath>
                </a14:m>
                <a:r>
                  <a:rPr lang="en-GB" dirty="0"/>
                  <a:t> and sampling target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𝑹</m:t>
                    </m:r>
                  </m:oMath>
                </a14:m>
                <a:r>
                  <a:rPr lang="en-GB" dirty="0"/>
                  <a:t>, i.e., asking for </a:t>
                </a:r>
                <a14:m>
                  <m:oMath xmlns:m="http://schemas.openxmlformats.org/officeDocument/2006/math">
                    <m:r>
                      <a:rPr lang="de-DE" b="0" i="1" smtClean="0">
                        <a:latin typeface="Cambria Math" panose="02040503050406030204" pitchFamily="18" charset="0"/>
                      </a:rPr>
                      <m:t>𝑃</m:t>
                    </m:r>
                    <m:d>
                      <m:dPr>
                        <m:ctrlPr>
                          <a:rPr lang="de-DE" b="0" i="1" smtClean="0">
                            <a:latin typeface="Cambria Math" panose="02040503050406030204" pitchFamily="18" charset="0"/>
                          </a:rPr>
                        </m:ctrlPr>
                      </m:dPr>
                      <m:e>
                        <m:sSup>
                          <m:sSupPr>
                            <m:ctrlPr>
                              <a:rPr lang="de-DE" b="1" i="1" smtClean="0">
                                <a:latin typeface="Cambria Math" panose="02040503050406030204" pitchFamily="18" charset="0"/>
                              </a:rPr>
                            </m:ctrlPr>
                          </m:sSupPr>
                          <m:e>
                            <m:r>
                              <a:rPr lang="de-DE" b="1" i="1" smtClean="0">
                                <a:latin typeface="Cambria Math" panose="02040503050406030204" pitchFamily="18" charset="0"/>
                              </a:rPr>
                              <m:t>𝑹</m:t>
                            </m:r>
                          </m:e>
                          <m:sup>
                            <m:r>
                              <a:rPr lang="de-DE" b="1" i="1" smtClean="0">
                                <a:latin typeface="Cambria Math" panose="02040503050406030204" pitchFamily="18" charset="0"/>
                              </a:rPr>
                              <m:t>′</m:t>
                            </m:r>
                          </m:sup>
                        </m:sSup>
                      </m:e>
                    </m:d>
                  </m:oMath>
                </a14:m>
                <a:endParaRPr lang="en-GB" dirty="0"/>
              </a:p>
              <a:p>
                <a:pPr lvl="1"/>
                <a:r>
                  <a:rPr lang="en-GB" i="1" dirty="0"/>
                  <a:t>Assumption</a:t>
                </a:r>
                <a:r>
                  <a:rPr lang="en-GB" dirty="0"/>
                  <a:t>: Access to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𝑃</m:t>
                        </m:r>
                      </m:e>
                      <m:sub>
                        <m:r>
                          <a:rPr lang="en-GB" b="1" i="1" smtClean="0">
                            <a:latin typeface="Cambria Math" panose="02040503050406030204" pitchFamily="18" charset="0"/>
                          </a:rPr>
                          <m:t>𝑹</m:t>
                        </m:r>
                      </m:sub>
                    </m:sSub>
                  </m:oMath>
                </a14:m>
                <a:r>
                  <a:rPr lang="en-GB" dirty="0"/>
                  <a:t> to generate samples</a:t>
                </a:r>
              </a:p>
              <a:p>
                <a:r>
                  <a:rPr lang="en-GB" dirty="0">
                    <a:solidFill>
                      <a:schemeClr val="accent1"/>
                    </a:solidFill>
                  </a:rPr>
                  <a:t>Sample</a:t>
                </a:r>
                <a:r>
                  <a:rPr lang="en-GB" dirty="0"/>
                  <a:t>: an observation (value) for each </a:t>
                </a:r>
                <a14:m>
                  <m:oMath xmlns:m="http://schemas.openxmlformats.org/officeDocument/2006/math">
                    <m:r>
                      <a:rPr lang="en-GB" i="1" smtClean="0">
                        <a:latin typeface="Cambria Math" panose="02040503050406030204" pitchFamily="18" charset="0"/>
                      </a:rPr>
                      <m:t>𝑅</m:t>
                    </m:r>
                    <m:r>
                      <a:rPr lang="en-GB"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𝑹</m:t>
                    </m:r>
                  </m:oMath>
                </a14:m>
                <a:endParaRPr lang="en-GB" dirty="0"/>
              </a:p>
              <a:p>
                <a:pPr lvl="1"/>
                <a:r>
                  <a:rPr lang="en-GB" dirty="0"/>
                  <a:t>I.e., sample = </a:t>
                </a:r>
                <a:r>
                  <a:rPr lang="en-GB"/>
                  <a:t>compound event </a:t>
                </a:r>
                <a:r>
                  <a:rPr lang="en-GB" dirty="0"/>
                  <a:t>for </a:t>
                </a:r>
                <a14:m>
                  <m:oMath xmlns:m="http://schemas.openxmlformats.org/officeDocument/2006/math">
                    <m:r>
                      <a:rPr lang="en-GB" b="1" i="1" smtClean="0">
                        <a:latin typeface="Cambria Math" panose="02040503050406030204" pitchFamily="18" charset="0"/>
                      </a:rPr>
                      <m:t>𝑹</m:t>
                    </m:r>
                  </m:oMath>
                </a14:m>
                <a:endParaRPr lang="en-GB" b="1" dirty="0"/>
              </a:p>
              <a:p>
                <a:pPr lvl="1"/>
                <a:r>
                  <a:rPr lang="en-GB" dirty="0"/>
                  <a:t>Sometimes called particle</a:t>
                </a:r>
              </a:p>
              <a:p>
                <a:r>
                  <a:rPr lang="en-GB" i="1" dirty="0"/>
                  <a:t>Procedure</a:t>
                </a:r>
              </a:p>
              <a:p>
                <a:pPr marL="715246" lvl="1" indent="-456743">
                  <a:buFont typeface="+mj-lt"/>
                  <a:buAutoNum type="arabicPeriod"/>
                </a:pPr>
                <a:r>
                  <a:rPr lang="en-GB" dirty="0"/>
                  <a:t>Generate a set of samples</a:t>
                </a:r>
              </a:p>
              <a:p>
                <a:pPr lvl="2"/>
                <a:r>
                  <a:rPr lang="en-GB" dirty="0"/>
                  <a:t>For each sample: Generate a compound event for </a:t>
                </a:r>
                <a14:m>
                  <m:oMath xmlns:m="http://schemas.openxmlformats.org/officeDocument/2006/math">
                    <m:r>
                      <a:rPr lang="en-GB" b="1" i="1" smtClean="0">
                        <a:latin typeface="Cambria Math" panose="02040503050406030204" pitchFamily="18" charset="0"/>
                      </a:rPr>
                      <m:t>𝑹</m:t>
                    </m:r>
                  </m:oMath>
                </a14:m>
                <a:r>
                  <a:rPr lang="en-GB" dirty="0"/>
                  <a:t> based on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𝑃</m:t>
                        </m:r>
                      </m:e>
                      <m:sub>
                        <m:r>
                          <a:rPr lang="en-GB" b="1" i="1" smtClean="0">
                            <a:latin typeface="Cambria Math" panose="02040503050406030204" pitchFamily="18" charset="0"/>
                          </a:rPr>
                          <m:t>𝑹</m:t>
                        </m:r>
                      </m:sub>
                    </m:sSub>
                  </m:oMath>
                </a14:m>
                <a:endParaRPr lang="en-GB" dirty="0"/>
              </a:p>
              <a:p>
                <a:pPr marL="715246" lvl="1" indent="-456743">
                  <a:buFont typeface="+mj-lt"/>
                  <a:buAutoNum type="arabicPeriod"/>
                </a:pPr>
                <a:r>
                  <a:rPr lang="en-GB" dirty="0"/>
                  <a:t>Based on the set of samples, estimate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e>
                    </m:d>
                  </m:oMath>
                </a14:m>
                <a:endParaRPr lang="en-GB" dirty="0"/>
              </a:p>
              <a:p>
                <a:pPr lvl="2"/>
                <a:r>
                  <a:rPr lang="en-GB" dirty="0"/>
                  <a:t>Count how often does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oMath>
                </a14:m>
                <a:r>
                  <a:rPr lang="en-GB" dirty="0"/>
                  <a:t> occur for each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b="0" i="1" smtClean="0">
                                <a:latin typeface="Cambria Math" panose="02040503050406030204" pitchFamily="18" charset="0"/>
                                <a:ea typeface="Cambria Math" panose="02040503050406030204" pitchFamily="18" charset="0"/>
                              </a:rPr>
                              <m:t>′</m:t>
                            </m:r>
                          </m:sup>
                        </m:sSup>
                      </m:e>
                    </m:d>
                  </m:oMath>
                </a14:m>
                <a:r>
                  <a:rPr lang="en-GB" dirty="0"/>
                  <a:t> in the set</a:t>
                </a:r>
              </a:p>
              <a:p>
                <a:pPr lvl="2"/>
                <a:r>
                  <a:rPr lang="en-GB" dirty="0"/>
                  <a:t>Normalise the counts over all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𝒓</m:t>
                        </m:r>
                      </m:e>
                      <m:sup>
                        <m:r>
                          <a:rPr lang="en-GB" i="1" smtClean="0">
                            <a:latin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r>
                      <m:rPr>
                        <m:sty m:val="p"/>
                      </m:rPr>
                      <a:rPr lang="en-GB"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i="1" smtClean="0">
                                <a:latin typeface="Cambria Math" panose="02040503050406030204" pitchFamily="18" charset="0"/>
                                <a:ea typeface="Cambria Math" panose="02040503050406030204" pitchFamily="18" charset="0"/>
                              </a:rPr>
                              <m:t>′</m:t>
                            </m:r>
                          </m:sup>
                        </m:sSup>
                      </m:e>
                    </m:d>
                  </m:oMath>
                </a14:m>
                <a:endParaRPr lang="en-GB" dirty="0"/>
              </a:p>
              <a:p>
                <a:pPr lvl="1"/>
                <a:endParaRPr lang="en-GB" b="1" dirty="0"/>
              </a:p>
              <a:p>
                <a:endParaRPr lang="en-GB" b="1" dirty="0"/>
              </a:p>
            </p:txBody>
          </p:sp>
        </mc:Choice>
        <mc:Fallback xmlns="">
          <p:sp>
            <p:nvSpPr>
              <p:cNvPr id="3" name="Content Placeholder 2">
                <a:extLst>
                  <a:ext uri="{FF2B5EF4-FFF2-40B4-BE49-F238E27FC236}">
                    <a16:creationId xmlns:a16="http://schemas.microsoft.com/office/drawing/2014/main" id="{FF5813F2-FC6E-1548-BC45-19D7D04E9293}"/>
                  </a:ext>
                </a:extLst>
              </p:cNvPr>
              <p:cNvSpPr>
                <a:spLocks noGrp="1" noRot="1" noChangeAspect="1" noMove="1" noResize="1" noEditPoints="1" noAdjustHandles="1" noChangeArrowheads="1" noChangeShapeType="1" noTextEdit="1"/>
              </p:cNvSpPr>
              <p:nvPr>
                <p:ph idx="1"/>
              </p:nvPr>
            </p:nvSpPr>
            <p:spPr>
              <a:xfrm>
                <a:off x="359626" y="1666902"/>
                <a:ext cx="9621765" cy="4236435"/>
              </a:xfrm>
              <a:blipFill>
                <a:blip r:embed="rId2"/>
                <a:stretch>
                  <a:fillRect l="-1713" t="-2687" b="-4478"/>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FCDDF2D5-4633-5649-AB49-A1D8CCE6B591}"/>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B5B71A78-DC66-EC42-81ED-301D98AD5AC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6F4423F-8CC9-6E4A-9AF1-7F1CAC307E96}"/>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8</a:t>
            </a:fld>
            <a:r>
              <a:rPr lang="en-GB"/>
              <a:t> </a:t>
            </a:r>
            <a:endParaRPr lang="en-GB" sz="1399"/>
          </a:p>
        </p:txBody>
      </p:sp>
      <mc:AlternateContent xmlns:mc="http://schemas.openxmlformats.org/markup-compatibility/2006" xmlns:a14="http://schemas.microsoft.com/office/drawing/2010/main">
        <mc:Choice Requires="a14">
          <p:graphicFrame>
            <p:nvGraphicFramePr>
              <p:cNvPr id="15" name="Table 14">
                <a:extLst>
                  <a:ext uri="{FF2B5EF4-FFF2-40B4-BE49-F238E27FC236}">
                    <a16:creationId xmlns:a16="http://schemas.microsoft.com/office/drawing/2014/main" id="{F4448FDF-AD14-E943-8DBC-F74FC470A7FB}"/>
                  </a:ext>
                </a:extLst>
              </p:cNvPr>
              <p:cNvGraphicFramePr>
                <a:graphicFrameLocks noGrp="1"/>
              </p:cNvGraphicFramePr>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379">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𝑓𝑎𝑙𝑠𝑒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65379">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𝑡𝑟𝑢𝑒</m:t>
                                </m:r>
                              </m:oMath>
                            </m:oMathPara>
                          </a14:m>
                          <a:endParaRPr lang="en-US" sz="1800" i="1"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5" name="Table 14">
                <a:extLst>
                  <a:ext uri="{FF2B5EF4-FFF2-40B4-BE49-F238E27FC236}">
                    <a16:creationId xmlns:a16="http://schemas.microsoft.com/office/drawing/2014/main" id="{F4448FDF-AD14-E943-8DBC-F74FC470A7FB}"/>
                  </a:ext>
                </a:extLst>
              </p:cNvPr>
              <p:cNvGraphicFramePr>
                <a:graphicFrameLocks noGrp="1"/>
              </p:cNvGraphicFramePr>
              <p:nvPr>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664">
                    <a:tc>
                      <a:txBody>
                        <a:bodyPr/>
                        <a:lstStyle/>
                        <a:p>
                          <a:endParaRPr lang="en-US"/>
                        </a:p>
                      </a:txBody>
                      <a:tcPr marL="45672" marR="45672" marT="45672" marB="45672">
                        <a:blipFill>
                          <a:blip r:embed="rId3"/>
                          <a:stretch>
                            <a:fillRect l="-1852" t="-3448" r="-305556" b="-800000"/>
                          </a:stretch>
                        </a:blipFill>
                      </a:tcPr>
                    </a:tc>
                    <a:tc>
                      <a:txBody>
                        <a:bodyPr/>
                        <a:lstStyle/>
                        <a:p>
                          <a:endParaRPr lang="en-US"/>
                        </a:p>
                      </a:txBody>
                      <a:tcPr marL="45672" marR="45672" marT="45672" marB="45672">
                        <a:blipFill>
                          <a:blip r:embed="rId3"/>
                          <a:stretch>
                            <a:fillRect l="-83333" t="-3448" r="-150000" b="-800000"/>
                          </a:stretch>
                        </a:blipFill>
                      </a:tcPr>
                    </a:tc>
                    <a:tc>
                      <a:txBody>
                        <a:bodyPr/>
                        <a:lstStyle/>
                        <a:p>
                          <a:endParaRPr lang="en-US"/>
                        </a:p>
                      </a:txBody>
                      <a:tcPr marL="45672" marR="45672" marT="45672" marB="45672">
                        <a:blipFill>
                          <a:blip r:embed="rId3"/>
                          <a:stretch>
                            <a:fillRect l="-224074" t="-3448" r="-83333" b="-800000"/>
                          </a:stretch>
                        </a:blipFill>
                      </a:tcPr>
                    </a:tc>
                    <a:tc>
                      <a:txBody>
                        <a:bodyPr/>
                        <a:lstStyle/>
                        <a:p>
                          <a:endParaRPr lang="en-US"/>
                        </a:p>
                      </a:txBody>
                      <a:tcPr marL="45672" marR="45672" marT="45672" marB="45672">
                        <a:blipFill>
                          <a:blip r:embed="rId3"/>
                          <a:stretch>
                            <a:fillRect l="-388889" t="-3448" b="-800000"/>
                          </a:stretch>
                        </a:blipFill>
                      </a:tcPr>
                    </a:tc>
                    <a:extLst>
                      <a:ext uri="{0D108BD9-81ED-4DB2-BD59-A6C34878D82A}">
                        <a16:rowId xmlns:a16="http://schemas.microsoft.com/office/drawing/2014/main" val="10000"/>
                      </a:ext>
                    </a:extLst>
                  </a:tr>
                  <a:tr h="365664">
                    <a:tc>
                      <a:txBody>
                        <a:bodyPr/>
                        <a:lstStyle/>
                        <a:p>
                          <a:endParaRPr lang="en-US"/>
                        </a:p>
                      </a:txBody>
                      <a:tcPr marL="45672" marR="45672" marT="45672" marB="45672">
                        <a:blipFill>
                          <a:blip r:embed="rId3"/>
                          <a:stretch>
                            <a:fillRect l="-1852" t="-103448" r="-305556" b="-700000"/>
                          </a:stretch>
                        </a:blipFill>
                      </a:tcPr>
                    </a:tc>
                    <a:tc>
                      <a:txBody>
                        <a:bodyPr/>
                        <a:lstStyle/>
                        <a:p>
                          <a:endParaRPr lang="en-US"/>
                        </a:p>
                      </a:txBody>
                      <a:tcPr marL="45672" marR="45672" marT="45672" marB="45672">
                        <a:blipFill>
                          <a:blip r:embed="rId3"/>
                          <a:stretch>
                            <a:fillRect l="-83333" t="-103448" r="-150000" b="-700000"/>
                          </a:stretch>
                        </a:blipFill>
                      </a:tcPr>
                    </a:tc>
                    <a:tc>
                      <a:txBody>
                        <a:bodyPr/>
                        <a:lstStyle/>
                        <a:p>
                          <a:endParaRPr lang="en-US"/>
                        </a:p>
                      </a:txBody>
                      <a:tcPr marL="45672" marR="45672" marT="45672" marB="45672">
                        <a:blipFill>
                          <a:blip r:embed="rId3"/>
                          <a:stretch>
                            <a:fillRect l="-224074" t="-103448" r="-83333" b="-700000"/>
                          </a:stretch>
                        </a:blipFill>
                      </a:tcPr>
                    </a:tc>
                    <a:tc>
                      <a:txBody>
                        <a:bodyPr/>
                        <a:lstStyle/>
                        <a:p>
                          <a:endParaRPr lang="en-US"/>
                        </a:p>
                      </a:txBody>
                      <a:tcPr marL="45672" marR="45672" marT="45672" marB="45672">
                        <a:blipFill>
                          <a:blip r:embed="rId3"/>
                          <a:stretch>
                            <a:fillRect l="-388889" t="-103448" b="-700000"/>
                          </a:stretch>
                        </a:blipFill>
                      </a:tcPr>
                    </a:tc>
                    <a:extLst>
                      <a:ext uri="{0D108BD9-81ED-4DB2-BD59-A6C34878D82A}">
                        <a16:rowId xmlns:a16="http://schemas.microsoft.com/office/drawing/2014/main" val="10001"/>
                      </a:ext>
                    </a:extLst>
                  </a:tr>
                  <a:tr h="365664">
                    <a:tc>
                      <a:txBody>
                        <a:bodyPr/>
                        <a:lstStyle/>
                        <a:p>
                          <a:endParaRPr lang="en-US"/>
                        </a:p>
                      </a:txBody>
                      <a:tcPr marL="45672" marR="45672" marT="45672" marB="45672">
                        <a:blipFill>
                          <a:blip r:embed="rId3"/>
                          <a:stretch>
                            <a:fillRect l="-1852" t="-203448" r="-305556" b="-600000"/>
                          </a:stretch>
                        </a:blipFill>
                      </a:tcPr>
                    </a:tc>
                    <a:tc>
                      <a:txBody>
                        <a:bodyPr/>
                        <a:lstStyle/>
                        <a:p>
                          <a:endParaRPr lang="en-US"/>
                        </a:p>
                      </a:txBody>
                      <a:tcPr marL="45672" marR="45672" marT="45672" marB="45672">
                        <a:blipFill>
                          <a:blip r:embed="rId3"/>
                          <a:stretch>
                            <a:fillRect l="-83333" t="-203448" r="-150000" b="-600000"/>
                          </a:stretch>
                        </a:blipFill>
                      </a:tcPr>
                    </a:tc>
                    <a:tc>
                      <a:txBody>
                        <a:bodyPr/>
                        <a:lstStyle/>
                        <a:p>
                          <a:endParaRPr lang="en-US"/>
                        </a:p>
                      </a:txBody>
                      <a:tcPr marL="45672" marR="45672" marT="45672" marB="45672">
                        <a:blipFill>
                          <a:blip r:embed="rId3"/>
                          <a:stretch>
                            <a:fillRect l="-224074" t="-203448" r="-83333" b="-600000"/>
                          </a:stretch>
                        </a:blipFill>
                      </a:tcPr>
                    </a:tc>
                    <a:tc>
                      <a:txBody>
                        <a:bodyPr/>
                        <a:lstStyle/>
                        <a:p>
                          <a:endParaRPr lang="en-US"/>
                        </a:p>
                      </a:txBody>
                      <a:tcPr marL="45672" marR="45672" marT="45672" marB="45672">
                        <a:blipFill>
                          <a:blip r:embed="rId3"/>
                          <a:stretch>
                            <a:fillRect l="-388889" t="-203448" b="-600000"/>
                          </a:stretch>
                        </a:blipFill>
                      </a:tcPr>
                    </a:tc>
                    <a:extLst>
                      <a:ext uri="{0D108BD9-81ED-4DB2-BD59-A6C34878D82A}">
                        <a16:rowId xmlns:a16="http://schemas.microsoft.com/office/drawing/2014/main" val="10002"/>
                      </a:ext>
                    </a:extLst>
                  </a:tr>
                  <a:tr h="365664">
                    <a:tc>
                      <a:txBody>
                        <a:bodyPr/>
                        <a:lstStyle/>
                        <a:p>
                          <a:endParaRPr lang="en-US"/>
                        </a:p>
                      </a:txBody>
                      <a:tcPr marL="45672" marR="45672" marT="45672" marB="45672">
                        <a:blipFill>
                          <a:blip r:embed="rId3"/>
                          <a:stretch>
                            <a:fillRect l="-1852" t="-303448" r="-305556" b="-500000"/>
                          </a:stretch>
                        </a:blipFill>
                      </a:tcPr>
                    </a:tc>
                    <a:tc>
                      <a:txBody>
                        <a:bodyPr/>
                        <a:lstStyle/>
                        <a:p>
                          <a:endParaRPr lang="en-US"/>
                        </a:p>
                      </a:txBody>
                      <a:tcPr marL="45672" marR="45672" marT="45672" marB="45672">
                        <a:blipFill>
                          <a:blip r:embed="rId3"/>
                          <a:stretch>
                            <a:fillRect l="-83333" t="-303448" r="-150000" b="-500000"/>
                          </a:stretch>
                        </a:blipFill>
                      </a:tcPr>
                    </a:tc>
                    <a:tc>
                      <a:txBody>
                        <a:bodyPr/>
                        <a:lstStyle/>
                        <a:p>
                          <a:endParaRPr lang="en-US"/>
                        </a:p>
                      </a:txBody>
                      <a:tcPr marL="45672" marR="45672" marT="45672" marB="45672">
                        <a:blipFill>
                          <a:blip r:embed="rId3"/>
                          <a:stretch>
                            <a:fillRect l="-224074" t="-303448" r="-83333" b="-500000"/>
                          </a:stretch>
                        </a:blipFill>
                      </a:tcPr>
                    </a:tc>
                    <a:tc>
                      <a:txBody>
                        <a:bodyPr/>
                        <a:lstStyle/>
                        <a:p>
                          <a:endParaRPr lang="en-US"/>
                        </a:p>
                      </a:txBody>
                      <a:tcPr marL="45672" marR="45672" marT="45672" marB="45672">
                        <a:blipFill>
                          <a:blip r:embed="rId3"/>
                          <a:stretch>
                            <a:fillRect l="-388889" t="-303448" b="-500000"/>
                          </a:stretch>
                        </a:blipFill>
                      </a:tcPr>
                    </a:tc>
                    <a:extLst>
                      <a:ext uri="{0D108BD9-81ED-4DB2-BD59-A6C34878D82A}">
                        <a16:rowId xmlns:a16="http://schemas.microsoft.com/office/drawing/2014/main" val="10003"/>
                      </a:ext>
                    </a:extLst>
                  </a:tr>
                  <a:tr h="365664">
                    <a:tc>
                      <a:txBody>
                        <a:bodyPr/>
                        <a:lstStyle/>
                        <a:p>
                          <a:endParaRPr lang="en-US"/>
                        </a:p>
                      </a:txBody>
                      <a:tcPr marL="45672" marR="45672" marT="45672" marB="45672">
                        <a:blipFill>
                          <a:blip r:embed="rId3"/>
                          <a:stretch>
                            <a:fillRect l="-1852" t="-403448" r="-305556" b="-400000"/>
                          </a:stretch>
                        </a:blipFill>
                      </a:tcPr>
                    </a:tc>
                    <a:tc>
                      <a:txBody>
                        <a:bodyPr/>
                        <a:lstStyle/>
                        <a:p>
                          <a:endParaRPr lang="en-US"/>
                        </a:p>
                      </a:txBody>
                      <a:tcPr marL="45672" marR="45672" marT="45672" marB="45672">
                        <a:blipFill>
                          <a:blip r:embed="rId3"/>
                          <a:stretch>
                            <a:fillRect l="-83333" t="-403448" r="-150000" b="-400000"/>
                          </a:stretch>
                        </a:blipFill>
                      </a:tcPr>
                    </a:tc>
                    <a:tc>
                      <a:txBody>
                        <a:bodyPr/>
                        <a:lstStyle/>
                        <a:p>
                          <a:endParaRPr lang="en-US"/>
                        </a:p>
                      </a:txBody>
                      <a:tcPr marL="45672" marR="45672" marT="45672" marB="45672">
                        <a:blipFill>
                          <a:blip r:embed="rId3"/>
                          <a:stretch>
                            <a:fillRect l="-224074" t="-403448" r="-83333" b="-400000"/>
                          </a:stretch>
                        </a:blipFill>
                      </a:tcPr>
                    </a:tc>
                    <a:tc>
                      <a:txBody>
                        <a:bodyPr/>
                        <a:lstStyle/>
                        <a:p>
                          <a:endParaRPr lang="en-US"/>
                        </a:p>
                      </a:txBody>
                      <a:tcPr marL="45672" marR="45672" marT="45672" marB="45672">
                        <a:blipFill>
                          <a:blip r:embed="rId3"/>
                          <a:stretch>
                            <a:fillRect l="-388889" t="-403448" b="-400000"/>
                          </a:stretch>
                        </a:blipFill>
                      </a:tcPr>
                    </a:tc>
                    <a:extLst>
                      <a:ext uri="{0D108BD9-81ED-4DB2-BD59-A6C34878D82A}">
                        <a16:rowId xmlns:a16="http://schemas.microsoft.com/office/drawing/2014/main" val="10004"/>
                      </a:ext>
                    </a:extLst>
                  </a:tr>
                  <a:tr h="365664">
                    <a:tc>
                      <a:txBody>
                        <a:bodyPr/>
                        <a:lstStyle/>
                        <a:p>
                          <a:endParaRPr lang="en-US"/>
                        </a:p>
                      </a:txBody>
                      <a:tcPr marL="45672" marR="45672" marT="45672" marB="45672">
                        <a:blipFill>
                          <a:blip r:embed="rId3"/>
                          <a:stretch>
                            <a:fillRect l="-1852" t="-503448" r="-305556" b="-300000"/>
                          </a:stretch>
                        </a:blipFill>
                      </a:tcPr>
                    </a:tc>
                    <a:tc>
                      <a:txBody>
                        <a:bodyPr/>
                        <a:lstStyle/>
                        <a:p>
                          <a:endParaRPr lang="en-US"/>
                        </a:p>
                      </a:txBody>
                      <a:tcPr marL="45672" marR="45672" marT="45672" marB="45672">
                        <a:blipFill>
                          <a:blip r:embed="rId3"/>
                          <a:stretch>
                            <a:fillRect l="-83333" t="-503448" r="-150000" b="-300000"/>
                          </a:stretch>
                        </a:blipFill>
                      </a:tcPr>
                    </a:tc>
                    <a:tc>
                      <a:txBody>
                        <a:bodyPr/>
                        <a:lstStyle/>
                        <a:p>
                          <a:endParaRPr lang="en-US"/>
                        </a:p>
                      </a:txBody>
                      <a:tcPr marL="45672" marR="45672" marT="45672" marB="45672">
                        <a:blipFill>
                          <a:blip r:embed="rId3"/>
                          <a:stretch>
                            <a:fillRect l="-224074" t="-503448" r="-83333" b="-300000"/>
                          </a:stretch>
                        </a:blipFill>
                      </a:tcPr>
                    </a:tc>
                    <a:tc>
                      <a:txBody>
                        <a:bodyPr/>
                        <a:lstStyle/>
                        <a:p>
                          <a:endParaRPr lang="en-US"/>
                        </a:p>
                      </a:txBody>
                      <a:tcPr marL="45672" marR="45672" marT="45672" marB="45672">
                        <a:blipFill>
                          <a:blip r:embed="rId3"/>
                          <a:stretch>
                            <a:fillRect l="-388889" t="-503448" b="-300000"/>
                          </a:stretch>
                        </a:blipFill>
                      </a:tcPr>
                    </a:tc>
                    <a:extLst>
                      <a:ext uri="{0D108BD9-81ED-4DB2-BD59-A6C34878D82A}">
                        <a16:rowId xmlns:a16="http://schemas.microsoft.com/office/drawing/2014/main" val="10005"/>
                      </a:ext>
                    </a:extLst>
                  </a:tr>
                  <a:tr h="365664">
                    <a:tc>
                      <a:txBody>
                        <a:bodyPr/>
                        <a:lstStyle/>
                        <a:p>
                          <a:endParaRPr lang="en-US"/>
                        </a:p>
                      </a:txBody>
                      <a:tcPr marL="45672" marR="45672" marT="45672" marB="45672">
                        <a:blipFill>
                          <a:blip r:embed="rId3"/>
                          <a:stretch>
                            <a:fillRect l="-1852" t="-603448" r="-305556" b="-200000"/>
                          </a:stretch>
                        </a:blipFill>
                      </a:tcPr>
                    </a:tc>
                    <a:tc>
                      <a:txBody>
                        <a:bodyPr/>
                        <a:lstStyle/>
                        <a:p>
                          <a:endParaRPr lang="en-US"/>
                        </a:p>
                      </a:txBody>
                      <a:tcPr marL="45672" marR="45672" marT="45672" marB="45672">
                        <a:blipFill>
                          <a:blip r:embed="rId3"/>
                          <a:stretch>
                            <a:fillRect l="-83333" t="-603448" r="-150000" b="-200000"/>
                          </a:stretch>
                        </a:blipFill>
                      </a:tcPr>
                    </a:tc>
                    <a:tc>
                      <a:txBody>
                        <a:bodyPr/>
                        <a:lstStyle/>
                        <a:p>
                          <a:endParaRPr lang="en-US"/>
                        </a:p>
                      </a:txBody>
                      <a:tcPr marL="45672" marR="45672" marT="45672" marB="45672">
                        <a:blipFill>
                          <a:blip r:embed="rId3"/>
                          <a:stretch>
                            <a:fillRect l="-224074" t="-603448" r="-83333" b="-200000"/>
                          </a:stretch>
                        </a:blipFill>
                      </a:tcPr>
                    </a:tc>
                    <a:tc>
                      <a:txBody>
                        <a:bodyPr/>
                        <a:lstStyle/>
                        <a:p>
                          <a:endParaRPr lang="en-US"/>
                        </a:p>
                      </a:txBody>
                      <a:tcPr marL="45672" marR="45672" marT="45672" marB="45672">
                        <a:blipFill>
                          <a:blip r:embed="rId3"/>
                          <a:stretch>
                            <a:fillRect l="-388889" t="-603448" b="-200000"/>
                          </a:stretch>
                        </a:blipFill>
                      </a:tcPr>
                    </a:tc>
                    <a:extLst>
                      <a:ext uri="{0D108BD9-81ED-4DB2-BD59-A6C34878D82A}">
                        <a16:rowId xmlns:a16="http://schemas.microsoft.com/office/drawing/2014/main" val="10006"/>
                      </a:ext>
                    </a:extLst>
                  </a:tr>
                  <a:tr h="365664">
                    <a:tc>
                      <a:txBody>
                        <a:bodyPr/>
                        <a:lstStyle/>
                        <a:p>
                          <a:endParaRPr lang="en-US"/>
                        </a:p>
                      </a:txBody>
                      <a:tcPr marL="45672" marR="45672" marT="45672" marB="45672">
                        <a:blipFill>
                          <a:blip r:embed="rId3"/>
                          <a:stretch>
                            <a:fillRect l="-1852" t="-703448" r="-305556" b="-100000"/>
                          </a:stretch>
                        </a:blipFill>
                      </a:tcPr>
                    </a:tc>
                    <a:tc>
                      <a:txBody>
                        <a:bodyPr/>
                        <a:lstStyle/>
                        <a:p>
                          <a:endParaRPr lang="en-US"/>
                        </a:p>
                      </a:txBody>
                      <a:tcPr marL="45672" marR="45672" marT="45672" marB="45672">
                        <a:blipFill>
                          <a:blip r:embed="rId3"/>
                          <a:stretch>
                            <a:fillRect l="-83333" t="-703448" r="-150000" b="-100000"/>
                          </a:stretch>
                        </a:blipFill>
                      </a:tcPr>
                    </a:tc>
                    <a:tc>
                      <a:txBody>
                        <a:bodyPr/>
                        <a:lstStyle/>
                        <a:p>
                          <a:endParaRPr lang="en-US"/>
                        </a:p>
                      </a:txBody>
                      <a:tcPr marL="45672" marR="45672" marT="45672" marB="45672">
                        <a:blipFill>
                          <a:blip r:embed="rId3"/>
                          <a:stretch>
                            <a:fillRect l="-224074" t="-703448" r="-83333" b="-100000"/>
                          </a:stretch>
                        </a:blipFill>
                      </a:tcPr>
                    </a:tc>
                    <a:tc>
                      <a:txBody>
                        <a:bodyPr/>
                        <a:lstStyle/>
                        <a:p>
                          <a:endParaRPr lang="en-US"/>
                        </a:p>
                      </a:txBody>
                      <a:tcPr marL="45672" marR="45672" marT="45672" marB="45672">
                        <a:blipFill>
                          <a:blip r:embed="rId3"/>
                          <a:stretch>
                            <a:fillRect l="-388889" t="-703448" b="-100000"/>
                          </a:stretch>
                        </a:blipFill>
                      </a:tcPr>
                    </a:tc>
                    <a:extLst>
                      <a:ext uri="{0D108BD9-81ED-4DB2-BD59-A6C34878D82A}">
                        <a16:rowId xmlns:a16="http://schemas.microsoft.com/office/drawing/2014/main" val="10007"/>
                      </a:ext>
                    </a:extLst>
                  </a:tr>
                  <a:tr h="365664">
                    <a:tc>
                      <a:txBody>
                        <a:bodyPr/>
                        <a:lstStyle/>
                        <a:p>
                          <a:endParaRPr lang="en-US"/>
                        </a:p>
                      </a:txBody>
                      <a:tcPr marL="45672" marR="45672" marT="45672" marB="45672">
                        <a:blipFill>
                          <a:blip r:embed="rId3"/>
                          <a:stretch>
                            <a:fillRect l="-1852" t="-803448" r="-305556"/>
                          </a:stretch>
                        </a:blipFill>
                      </a:tcPr>
                    </a:tc>
                    <a:tc>
                      <a:txBody>
                        <a:bodyPr/>
                        <a:lstStyle/>
                        <a:p>
                          <a:endParaRPr lang="en-US"/>
                        </a:p>
                      </a:txBody>
                      <a:tcPr marL="45672" marR="45672" marT="45672" marB="45672">
                        <a:blipFill>
                          <a:blip r:embed="rId3"/>
                          <a:stretch>
                            <a:fillRect l="-83333" t="-803448" r="-150000"/>
                          </a:stretch>
                        </a:blipFill>
                      </a:tcPr>
                    </a:tc>
                    <a:tc>
                      <a:txBody>
                        <a:bodyPr/>
                        <a:lstStyle/>
                        <a:p>
                          <a:endParaRPr lang="en-US"/>
                        </a:p>
                      </a:txBody>
                      <a:tcPr marL="45672" marR="45672" marT="45672" marB="45672">
                        <a:blipFill>
                          <a:blip r:embed="rId3"/>
                          <a:stretch>
                            <a:fillRect l="-224074" t="-803448" r="-83333"/>
                          </a:stretch>
                        </a:blipFill>
                      </a:tcPr>
                    </a:tc>
                    <a:tc>
                      <a:txBody>
                        <a:bodyPr/>
                        <a:lstStyle/>
                        <a:p>
                          <a:endParaRPr lang="en-US"/>
                        </a:p>
                      </a:txBody>
                      <a:tcPr marL="45672" marR="45672" marT="45672" marB="45672">
                        <a:blipFill>
                          <a:blip r:embed="rId3"/>
                          <a:stretch>
                            <a:fillRect l="-388889" t="-803448"/>
                          </a:stretch>
                        </a:blipFill>
                      </a:tcPr>
                    </a:tc>
                    <a:extLst>
                      <a:ext uri="{0D108BD9-81ED-4DB2-BD59-A6C34878D82A}">
                        <a16:rowId xmlns:a16="http://schemas.microsoft.com/office/drawing/2014/main" val="10008"/>
                      </a:ext>
                    </a:extLst>
                  </a:tr>
                </a:tbl>
              </a:graphicData>
            </a:graphic>
          </p:graphicFrame>
        </mc:Fallback>
      </mc:AlternateContent>
      <p:grpSp>
        <p:nvGrpSpPr>
          <p:cNvPr id="8" name="Group 7">
            <a:extLst>
              <a:ext uri="{FF2B5EF4-FFF2-40B4-BE49-F238E27FC236}">
                <a16:creationId xmlns:a16="http://schemas.microsoft.com/office/drawing/2014/main" id="{DE07D5AB-D40A-9E42-B28E-4AA978BCD95C}"/>
              </a:ext>
            </a:extLst>
          </p:cNvPr>
          <p:cNvGrpSpPr/>
          <p:nvPr/>
        </p:nvGrpSpPr>
        <p:grpSpPr>
          <a:xfrm>
            <a:off x="6622732" y="2939080"/>
            <a:ext cx="2182463" cy="1321330"/>
            <a:chOff x="1358856" y="5143861"/>
            <a:chExt cx="2182463" cy="1321330"/>
          </a:xfrm>
        </p:grpSpPr>
        <p:sp>
          <p:nvSpPr>
            <p:cNvPr id="9" name="TextBox 8">
              <a:extLst>
                <a:ext uri="{FF2B5EF4-FFF2-40B4-BE49-F238E27FC236}">
                  <a16:creationId xmlns:a16="http://schemas.microsoft.com/office/drawing/2014/main" id="{2921B752-F93B-3042-9C57-BD790DEB4591}"/>
                </a:ext>
              </a:extLst>
            </p:cNvPr>
            <p:cNvSpPr txBox="1"/>
            <p:nvPr/>
          </p:nvSpPr>
          <p:spPr>
            <a:xfrm>
              <a:off x="1358856" y="5143861"/>
              <a:ext cx="2182463" cy="1321330"/>
            </a:xfrm>
            <a:prstGeom prst="cloudCallout">
              <a:avLst>
                <a:gd name="adj1" fmla="val -27316"/>
                <a:gd name="adj2" fmla="val 73512"/>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dirty="0"/>
            </a:p>
          </p:txBody>
        </p:sp>
        <p:sp>
          <p:nvSpPr>
            <p:cNvPr id="10" name="Rectangle 9">
              <a:extLst>
                <a:ext uri="{FF2B5EF4-FFF2-40B4-BE49-F238E27FC236}">
                  <a16:creationId xmlns:a16="http://schemas.microsoft.com/office/drawing/2014/main" id="{BB6292CB-C8BE-6347-810E-877848694C1D}"/>
                </a:ext>
              </a:extLst>
            </p:cNvPr>
            <p:cNvSpPr/>
            <p:nvPr/>
          </p:nvSpPr>
          <p:spPr>
            <a:xfrm>
              <a:off x="1404729" y="5204361"/>
              <a:ext cx="2028898" cy="1200329"/>
            </a:xfrm>
            <a:prstGeom prst="rect">
              <a:avLst/>
            </a:prstGeom>
          </p:spPr>
          <p:txBody>
            <a:bodyPr wrap="square">
              <a:spAutoFit/>
            </a:bodyPr>
            <a:lstStyle/>
            <a:p>
              <a:pPr algn="ctr"/>
              <a:r>
                <a:rPr lang="en-GB" dirty="0">
                  <a:solidFill>
                    <a:schemeClr val="bg1"/>
                  </a:solidFill>
                </a:rPr>
                <a:t>How do we do that? Can we use a random number generator?</a:t>
              </a:r>
            </a:p>
          </p:txBody>
        </p:sp>
      </p:grpSp>
    </p:spTree>
    <p:extLst>
      <p:ext uri="{BB962C8B-B14F-4D97-AF65-F5344CB8AC3E}">
        <p14:creationId xmlns:p14="http://schemas.microsoft.com/office/powerpoint/2010/main" val="373472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87C8-7348-4548-A8B1-06004C8BF488}"/>
              </a:ext>
            </a:extLst>
          </p:cNvPr>
          <p:cNvSpPr>
            <a:spLocks noGrp="1"/>
          </p:cNvSpPr>
          <p:nvPr>
            <p:ph type="title"/>
          </p:nvPr>
        </p:nvSpPr>
        <p:spPr/>
        <p:txBody>
          <a:bodyPr/>
          <a:lstStyle/>
          <a:p>
            <a:r>
              <a:rPr lang="en-GB" dirty="0"/>
              <a:t>Sampling: 1. Generate Samples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FE6073-BFDA-2441-8E46-BD9E7BE53F6C}"/>
                  </a:ext>
                </a:extLst>
              </p:cNvPr>
              <p:cNvSpPr>
                <a:spLocks noGrp="1"/>
              </p:cNvSpPr>
              <p:nvPr>
                <p:ph idx="1"/>
              </p:nvPr>
            </p:nvSpPr>
            <p:spPr>
              <a:xfrm>
                <a:off x="359625" y="1666902"/>
                <a:ext cx="7023453" cy="4236435"/>
              </a:xfrm>
            </p:spPr>
            <p:txBody>
              <a:bodyPr/>
              <a:lstStyle/>
              <a:p>
                <a:pPr marL="456743" indent="-456743">
                  <a:buFont typeface="+mj-lt"/>
                  <a:buAutoNum type="alphaLcPeriod"/>
                </a:pPr>
                <a:r>
                  <a:rPr lang="en-GB" dirty="0"/>
                  <a:t>Partition interval </a:t>
                </a:r>
                <a14:m>
                  <m:oMath xmlns:m="http://schemas.openxmlformats.org/officeDocument/2006/math">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0,1</m:t>
                        </m:r>
                      </m:e>
                    </m:d>
                  </m:oMath>
                </a14:m>
                <a:r>
                  <a:rPr lang="en-GB" dirty="0"/>
                  <a:t> according to </a:t>
                </a:r>
                <a14:m>
                  <m:oMath xmlns:m="http://schemas.openxmlformats.org/officeDocument/2006/math">
                    <m:sSub>
                      <m:sSubPr>
                        <m:ctrlPr>
                          <a:rPr lang="en-GB" b="0" i="1" smtClean="0">
                            <a:latin typeface="Cambria Math" panose="02040503050406030204" pitchFamily="18" charset="0"/>
                          </a:rPr>
                        </m:ctrlPr>
                      </m:sSubPr>
                      <m:e>
                        <m:r>
                          <a:rPr lang="en-GB" i="1" smtClean="0">
                            <a:latin typeface="Cambria Math" panose="02040503050406030204" pitchFamily="18" charset="0"/>
                          </a:rPr>
                          <m:t>𝑃</m:t>
                        </m:r>
                      </m:e>
                      <m:sub>
                        <m:r>
                          <a:rPr lang="en-GB" b="1" i="1" smtClean="0">
                            <a:latin typeface="Cambria Math" panose="02040503050406030204" pitchFamily="18" charset="0"/>
                          </a:rPr>
                          <m:t>𝑹</m:t>
                        </m:r>
                      </m:sub>
                    </m:sSub>
                  </m:oMath>
                </a14:m>
                <a:endParaRPr lang="en-GB" dirty="0"/>
              </a:p>
              <a:p>
                <a:pPr lvl="1"/>
                <a:r>
                  <a:rPr lang="en-GB" dirty="0"/>
                  <a:t>Accumulating probabilities</a:t>
                </a:r>
              </a:p>
              <a:p>
                <a:pPr lvl="1"/>
                <a:r>
                  <a:rPr lang="en-GB" dirty="0">
                    <a:ea typeface="Cambria Math" panose="02040503050406030204" pitchFamily="18" charset="0"/>
                  </a:rPr>
                  <a:t>Formally, with </a:t>
                </a:r>
                <a14:m>
                  <m:oMath xmlns:m="http://schemas.openxmlformats.org/officeDocument/2006/math">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rPr>
                          <m:t>𝑹</m:t>
                        </m:r>
                      </m:e>
                    </m:d>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1" i="1" smtClean="0">
                                <a:latin typeface="Cambria Math" panose="02040503050406030204" pitchFamily="18" charset="0"/>
                              </a:rPr>
                              <m:t>𝒓</m:t>
                            </m:r>
                          </m:e>
                          <m:sub>
                            <m:r>
                              <a:rPr lang="en-GB" b="0" i="1" smtClean="0">
                                <a:latin typeface="Cambria Math" panose="02040503050406030204" pitchFamily="18" charset="0"/>
                              </a:rPr>
                              <m:t>𝑚</m:t>
                            </m:r>
                          </m:sub>
                        </m:sSub>
                      </m:e>
                    </m:d>
                  </m:oMath>
                </a14:m>
                <a:r>
                  <a:rPr lang="en-GB" dirty="0"/>
                  <a:t> and a random but fixed order </a:t>
                </a:r>
                <a14:m>
                  <m:oMath xmlns:m="http://schemas.openxmlformats.org/officeDocument/2006/math">
                    <m:d>
                      <m:dPr>
                        <m:ctrlPr>
                          <a:rPr lang="en-GB" b="0"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𝑚</m:t>
                            </m:r>
                          </m:sub>
                        </m:sSub>
                      </m:e>
                    </m:d>
                  </m:oMath>
                </a14:m>
                <a:r>
                  <a:rPr lang="en-GB" dirty="0"/>
                  <a:t>:</a:t>
                </a:r>
              </a:p>
              <a:p>
                <a:pPr lvl="2"/>
                <a14:m>
                  <m:oMath xmlns:m="http://schemas.openxmlformats.org/officeDocument/2006/math">
                    <m:d>
                      <m:dPr>
                        <m:begChr m:val="["/>
                        <m:endChr m:val="]"/>
                        <m:ctrlPr>
                          <a:rPr lang="en-GB" i="1" smtClean="0">
                            <a:latin typeface="Cambria Math" panose="02040503050406030204" pitchFamily="18" charset="0"/>
                          </a:rPr>
                        </m:ctrlPr>
                      </m:dPr>
                      <m:e>
                        <m:r>
                          <a:rPr lang="en-GB" b="0" i="1" smtClean="0">
                            <a:latin typeface="Cambria Math" panose="02040503050406030204" pitchFamily="18" charset="0"/>
                          </a:rPr>
                          <m:t>0,</m:t>
                        </m:r>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b="0" i="1" smtClean="0">
                                <a:latin typeface="Cambria Math" panose="02040503050406030204" pitchFamily="18" charset="0"/>
                              </a:rPr>
                              <m:t>1</m:t>
                            </m:r>
                          </m:sub>
                        </m:sSub>
                      </m:e>
                    </m:d>
                  </m:oMath>
                </a14:m>
                <a:endParaRPr lang="en-GB" b="0" i="1" dirty="0">
                  <a:latin typeface="Cambria Math" panose="02040503050406030204" pitchFamily="18" charset="0"/>
                </a:endParaRPr>
              </a:p>
              <a:p>
                <a:pPr lvl="3"/>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1</m:t>
                        </m:r>
                      </m:sub>
                    </m:sSub>
                    <m:r>
                      <a:rPr lang="en-GB"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1</m:t>
                            </m:r>
                          </m:sub>
                        </m:sSub>
                      </m:e>
                    </m:d>
                  </m:oMath>
                </a14:m>
                <a:endParaRPr lang="en-GB" b="0" i="1" dirty="0">
                  <a:latin typeface="Cambria Math" panose="02040503050406030204" pitchFamily="18" charset="0"/>
                </a:endParaRPr>
              </a:p>
              <a:p>
                <a:pPr lvl="2"/>
                <a14:m>
                  <m:oMath xmlns:m="http://schemas.openxmlformats.org/officeDocument/2006/math">
                    <m:d>
                      <m:dPr>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𝑖</m:t>
                            </m:r>
                            <m:r>
                              <a:rPr lang="en-GB" i="1" smtClean="0">
                                <a:latin typeface="Cambria Math" panose="02040503050406030204" pitchFamily="18" charset="0"/>
                              </a:rPr>
                              <m:t>−1</m:t>
                            </m:r>
                          </m:sub>
                        </m:sSub>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𝑖</m:t>
                            </m:r>
                          </m:sub>
                        </m:sSub>
                      </m:e>
                    </m:d>
                    <m:r>
                      <a:rPr lang="en-GB" i="1" smtClean="0">
                        <a:latin typeface="Cambria Math" panose="02040503050406030204" pitchFamily="18" charset="0"/>
                      </a:rPr>
                      <m:t>,</m:t>
                    </m:r>
                    <m:r>
                      <a:rPr lang="en-GB" i="1" smtClean="0">
                        <a:latin typeface="Cambria Math" panose="02040503050406030204" pitchFamily="18" charset="0"/>
                      </a:rPr>
                      <m:t>𝑖</m:t>
                    </m:r>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2,…,</m:t>
                        </m:r>
                        <m:r>
                          <a:rPr lang="en-GB" i="1" smtClean="0">
                            <a:latin typeface="Cambria Math" panose="02040503050406030204" pitchFamily="18" charset="0"/>
                            <a:ea typeface="Cambria Math" panose="02040503050406030204" pitchFamily="18" charset="0"/>
                          </a:rPr>
                          <m:t>𝑚</m:t>
                        </m:r>
                      </m:e>
                    </m:d>
                  </m:oMath>
                </a14:m>
                <a:endParaRPr lang="en-GB" b="0" i="1" dirty="0">
                  <a:latin typeface="Cambria Math" panose="02040503050406030204" pitchFamily="18" charset="0"/>
                </a:endParaRPr>
              </a:p>
              <a:p>
                <a:pPr lvl="3"/>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𝑖</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i="1" smtClean="0">
                            <a:latin typeface="Cambria Math" panose="02040503050406030204" pitchFamily="18" charset="0"/>
                          </a:rPr>
                          <m:t>𝑖</m:t>
                        </m:r>
                        <m:r>
                          <a:rPr lang="en-GB" b="0" i="1" smtClean="0">
                            <a:latin typeface="Cambria Math" panose="02040503050406030204" pitchFamily="18" charset="0"/>
                          </a:rPr>
                          <m:t>−1</m:t>
                        </m:r>
                      </m:sub>
                    </m:sSub>
                    <m:r>
                      <a:rPr lang="en-GB" i="1" smtClean="0">
                        <a:latin typeface="Cambria Math" panose="02040503050406030204" pitchFamily="18" charset="0"/>
                      </a:rPr>
                      <m:t>+</m:t>
                    </m:r>
                    <m:r>
                      <a:rPr lang="en-GB" i="1" smtClean="0">
                        <a:latin typeface="Cambria Math" panose="02040503050406030204" pitchFamily="18" charset="0"/>
                      </a:rPr>
                      <m:t>𝑃</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𝑖</m:t>
                            </m:r>
                          </m:sub>
                        </m:sSub>
                      </m:e>
                    </m:d>
                  </m:oMath>
                </a14:m>
                <a:r>
                  <a:rPr lang="en-GB" dirty="0"/>
                  <a:t> </a:t>
                </a:r>
              </a:p>
              <a:p>
                <a:pPr lvl="4"/>
                <a:r>
                  <a:rPr lang="en-GB" dirty="0"/>
                  <a:t>Last case (</a:t>
                </a:r>
                <a14:m>
                  <m:oMath xmlns:m="http://schemas.openxmlformats.org/officeDocument/2006/math">
                    <m:r>
                      <a:rPr lang="en-GB" i="1" smtClean="0">
                        <a:latin typeface="Cambria Math" panose="02040503050406030204" pitchFamily="18" charset="0"/>
                      </a:rPr>
                      <m:t>𝑖</m:t>
                    </m:r>
                    <m:r>
                      <a:rPr lang="en-GB" b="0" i="1" smtClean="0">
                        <a:latin typeface="Cambria Math" panose="02040503050406030204" pitchFamily="18" charset="0"/>
                      </a:rPr>
                      <m:t>=</m:t>
                    </m:r>
                    <m:r>
                      <a:rPr lang="en-GB" b="0" i="1" smtClean="0">
                        <a:latin typeface="Cambria Math" panose="02040503050406030204" pitchFamily="18" charset="0"/>
                      </a:rPr>
                      <m:t>𝑚</m:t>
                    </m:r>
                  </m:oMath>
                </a14:m>
                <a:r>
                  <a:rPr lang="en-GB" dirty="0"/>
                  <a:t>): </a:t>
                </a:r>
                <a14:m>
                  <m:oMath xmlns:m="http://schemas.openxmlformats.org/officeDocument/2006/math">
                    <m:d>
                      <m:dPr>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b="0" i="1" smtClean="0">
                                <a:latin typeface="Cambria Math" panose="02040503050406030204" pitchFamily="18" charset="0"/>
                              </a:rPr>
                              <m:t>𝑚</m:t>
                            </m:r>
                            <m:r>
                              <a:rPr lang="en-GB" i="1" smtClean="0">
                                <a:latin typeface="Cambria Math" panose="02040503050406030204" pitchFamily="18" charset="0"/>
                              </a:rPr>
                              <m:t>−1</m:t>
                            </m:r>
                          </m:sub>
                        </m:sSub>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𝑥</m:t>
                            </m:r>
                          </m:e>
                          <m:sub>
                            <m:r>
                              <a:rPr lang="en-GB" b="0" i="1" smtClean="0">
                                <a:latin typeface="Cambria Math" panose="02040503050406030204" pitchFamily="18" charset="0"/>
                              </a:rPr>
                              <m:t>𝑚</m:t>
                            </m:r>
                          </m:sub>
                        </m:sSub>
                      </m:e>
                    </m:d>
                    <m:r>
                      <a:rPr lang="en-GB" b="0" i="1" smtClean="0">
                        <a:latin typeface="Cambria Math" panose="02040503050406030204" pitchFamily="18" charset="0"/>
                      </a:rPr>
                      <m:t>=</m:t>
                    </m:r>
                    <m:d>
                      <m:dPr>
                        <m:endChr m:val="]"/>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1" i="1" smtClean="0">
                                    <a:latin typeface="Cambria Math" panose="02040503050406030204" pitchFamily="18" charset="0"/>
                                  </a:rPr>
                                  <m:t>𝒓</m:t>
                                </m:r>
                              </m:e>
                              <m:sub>
                                <m:r>
                                  <a:rPr lang="en-GB" b="0" i="1" smtClean="0">
                                    <a:latin typeface="Cambria Math" panose="02040503050406030204" pitchFamily="18" charset="0"/>
                                  </a:rPr>
                                  <m:t>𝑚</m:t>
                                </m:r>
                              </m:sub>
                            </m:sSub>
                          </m:e>
                        </m:d>
                        <m:r>
                          <a:rPr lang="en-GB" b="0" i="1" smtClean="0">
                            <a:latin typeface="Cambria Math" panose="02040503050406030204" pitchFamily="18" charset="0"/>
                          </a:rPr>
                          <m:t>,1</m:t>
                        </m:r>
                      </m:e>
                    </m:d>
                  </m:oMath>
                </a14:m>
                <a:endParaRPr lang="en-GB" dirty="0"/>
              </a:p>
              <a:p>
                <a:pPr lvl="1"/>
                <a:r>
                  <a:rPr lang="en-GB" dirty="0"/>
                  <a:t>Example</a:t>
                </a:r>
              </a:p>
              <a:p>
                <a:pPr lvl="2"/>
                <a:r>
                  <a:rPr lang="de-DE" dirty="0"/>
                  <a:t>Order </a:t>
                </a:r>
                <a14:m>
                  <m:oMath xmlns:m="http://schemas.openxmlformats.org/officeDocument/2006/math">
                    <m:d>
                      <m:dPr>
                        <m:ctrlPr>
                          <a:rPr lang="de-DE" b="1" i="1" smtClean="0">
                            <a:latin typeface="Cambria Math" panose="02040503050406030204" pitchFamily="18" charset="0"/>
                          </a:rPr>
                        </m:ctrlPr>
                      </m:dPr>
                      <m:e>
                        <m:r>
                          <a:rPr lang="en-GB" i="1">
                            <a:latin typeface="Cambria Math" panose="02040503050406030204" pitchFamily="18" charset="0"/>
                          </a:rPr>
                          <m:t>𝐸𝑝𝑖𝑑</m:t>
                        </m:r>
                        <m:r>
                          <a:rPr lang="en-GB" i="1">
                            <a:latin typeface="Cambria Math" panose="02040503050406030204" pitchFamily="18" charset="0"/>
                          </a:rPr>
                          <m:t>,</m:t>
                        </m:r>
                        <m:r>
                          <a:rPr lang="en-GB" i="1">
                            <a:latin typeface="Cambria Math" panose="02040503050406030204" pitchFamily="18" charset="0"/>
                          </a:rPr>
                          <m:t>𝑇𝑟𝑎𝑣𝑒𝑙</m:t>
                        </m:r>
                        <m:r>
                          <a:rPr lang="de-DE" i="1">
                            <a:latin typeface="Cambria Math" panose="02040503050406030204" pitchFamily="18" charset="0"/>
                          </a:rPr>
                          <m:t>,</m:t>
                        </m:r>
                        <m:r>
                          <a:rPr lang="en-GB" i="1">
                            <a:latin typeface="Cambria Math" panose="02040503050406030204" pitchFamily="18" charset="0"/>
                          </a:rPr>
                          <m:t>𝑆𝑖𝑐𝑘</m:t>
                        </m:r>
                      </m:e>
                    </m:d>
                  </m:oMath>
                </a14:m>
                <a:r>
                  <a:rPr lang="en-GB" dirty="0"/>
                  <a:t>, </a:t>
                </a:r>
                <a14:m>
                  <m:oMath xmlns:m="http://schemas.openxmlformats.org/officeDocument/2006/math">
                    <m:sSup>
                      <m:sSupPr>
                        <m:ctrlPr>
                          <a:rPr lang="de-DE" i="1">
                            <a:latin typeface="Cambria Math" panose="02040503050406030204" pitchFamily="18" charset="0"/>
                          </a:rPr>
                        </m:ctrlPr>
                      </m:sSupPr>
                      <m:e>
                        <m:r>
                          <a:rPr lang="en-GB" b="1" i="1">
                            <a:latin typeface="Cambria Math" panose="02040503050406030204" pitchFamily="18" charset="0"/>
                          </a:rPr>
                          <m:t>𝑹</m:t>
                        </m:r>
                      </m:e>
                      <m:sup>
                        <m:r>
                          <a:rPr lang="de-DE" i="1">
                            <a:latin typeface="Cambria Math" panose="02040503050406030204" pitchFamily="18" charset="0"/>
                          </a:rPr>
                          <m:t>′</m:t>
                        </m:r>
                      </m:sup>
                    </m:sSup>
                    <m:r>
                      <a:rPr lang="en-GB" i="1">
                        <a:latin typeface="Cambria Math" panose="02040503050406030204" pitchFamily="18" charset="0"/>
                      </a:rPr>
                      <m:t>=</m:t>
                    </m:r>
                    <m:d>
                      <m:dPr>
                        <m:begChr m:val="{"/>
                        <m:endChr m:val="}"/>
                        <m:ctrlPr>
                          <a:rPr lang="de-DE" i="1">
                            <a:latin typeface="Cambria Math" panose="02040503050406030204" pitchFamily="18" charset="0"/>
                          </a:rPr>
                        </m:ctrlPr>
                      </m:dPr>
                      <m:e>
                        <m:r>
                          <a:rPr lang="en-GB" i="1">
                            <a:latin typeface="Cambria Math" panose="02040503050406030204" pitchFamily="18" charset="0"/>
                          </a:rPr>
                          <m:t>𝑇𝑟𝑎𝑣𝑒𝑙</m:t>
                        </m:r>
                      </m:e>
                    </m:d>
                  </m:oMath>
                </a14:m>
                <a:endParaRPr lang="en-GB" dirty="0"/>
              </a:p>
              <a:p>
                <a:pPr lvl="2"/>
                <a14:m>
                  <m:oMath xmlns:m="http://schemas.openxmlformats.org/officeDocument/2006/math">
                    <m:d>
                      <m:dPr>
                        <m:begChr m:val="["/>
                        <m:endChr m:val="]"/>
                        <m:ctrlPr>
                          <a:rPr lang="en-GB" i="1" smtClean="0">
                            <a:latin typeface="Cambria Math" panose="02040503050406030204" pitchFamily="18" charset="0"/>
                          </a:rPr>
                        </m:ctrlPr>
                      </m:dPr>
                      <m:e>
                        <m:r>
                          <a:rPr lang="en-GB" i="1" smtClean="0">
                            <a:latin typeface="Cambria Math" panose="02040503050406030204" pitchFamily="18" charset="0"/>
                          </a:rPr>
                          <m:t>0, </m:t>
                        </m:r>
                        <m:r>
                          <a:rPr lang="en-GB" b="0" i="1" smtClean="0">
                            <a:latin typeface="Cambria Math" panose="02040503050406030204" pitchFamily="18" charset="0"/>
                          </a:rPr>
                          <m:t>0.20</m:t>
                        </m:r>
                      </m:e>
                    </m:d>
                    <m:r>
                      <a:rPr lang="en-GB" b="0" i="1" smtClean="0">
                        <a:latin typeface="Cambria Math" panose="02040503050406030204" pitchFamily="18" charset="0"/>
                      </a:rPr>
                      <m:t>,</m:t>
                    </m:r>
                    <m:d>
                      <m:dPr>
                        <m:endChr m:val="]"/>
                        <m:ctrlPr>
                          <a:rPr lang="en-GB" i="1" smtClean="0">
                            <a:latin typeface="Cambria Math" panose="02040503050406030204" pitchFamily="18" charset="0"/>
                          </a:rPr>
                        </m:ctrlPr>
                      </m:dPr>
                      <m:e>
                        <m:r>
                          <a:rPr lang="en-GB" b="0" i="1" smtClean="0">
                            <a:latin typeface="Cambria Math" panose="02040503050406030204" pitchFamily="18" charset="0"/>
                          </a:rPr>
                          <m:t>0.20</m:t>
                        </m:r>
                        <m:r>
                          <a:rPr lang="en-GB" i="1" smtClean="0">
                            <a:latin typeface="Cambria Math" panose="02040503050406030204" pitchFamily="18" charset="0"/>
                          </a:rPr>
                          <m:t>, </m:t>
                        </m:r>
                        <m:r>
                          <a:rPr lang="en-GB" b="0" i="1" smtClean="0">
                            <a:latin typeface="Cambria Math" panose="02040503050406030204" pitchFamily="18" charset="0"/>
                          </a:rPr>
                          <m:t>0.20+0.24</m:t>
                        </m:r>
                      </m:e>
                    </m:d>
                    <m:r>
                      <a:rPr lang="en-GB" b="0" i="1" smtClean="0">
                        <a:latin typeface="Cambria Math" panose="02040503050406030204" pitchFamily="18" charset="0"/>
                      </a:rPr>
                      <m:t>,</m:t>
                    </m:r>
                    <m:d>
                      <m:dPr>
                        <m:endChr m:val="]"/>
                        <m:ctrlPr>
                          <a:rPr lang="en-GB" i="1" smtClean="0">
                            <a:latin typeface="Cambria Math" panose="02040503050406030204" pitchFamily="18" charset="0"/>
                          </a:rPr>
                        </m:ctrlPr>
                      </m:dPr>
                      <m:e>
                        <m:r>
                          <a:rPr lang="en-GB" b="0" i="1" smtClean="0">
                            <a:latin typeface="Cambria Math" panose="02040503050406030204" pitchFamily="18" charset="0"/>
                          </a:rPr>
                          <m:t>0.44,</m:t>
                        </m:r>
                        <m:r>
                          <a:rPr lang="en-GB" i="1" smtClean="0">
                            <a:latin typeface="Cambria Math" panose="02040503050406030204" pitchFamily="18" charset="0"/>
                          </a:rPr>
                          <m:t> </m:t>
                        </m:r>
                        <m:r>
                          <a:rPr lang="en-GB" b="0" i="1" smtClean="0">
                            <a:latin typeface="Cambria Math" panose="02040503050406030204" pitchFamily="18" charset="0"/>
                          </a:rPr>
                          <m:t>0.44+0.28</m:t>
                        </m:r>
                      </m:e>
                    </m:d>
                    <m:r>
                      <a:rPr lang="en-GB" b="0" i="1" smtClean="0">
                        <a:latin typeface="Cambria Math" panose="02040503050406030204" pitchFamily="18" charset="0"/>
                      </a:rPr>
                      <m:t>,…</m:t>
                    </m:r>
                  </m:oMath>
                </a14:m>
                <a:endParaRPr lang="en-GB" dirty="0"/>
              </a:p>
            </p:txBody>
          </p:sp>
        </mc:Choice>
        <mc:Fallback xmlns="">
          <p:sp>
            <p:nvSpPr>
              <p:cNvPr id="3" name="Content Placeholder 2">
                <a:extLst>
                  <a:ext uri="{FF2B5EF4-FFF2-40B4-BE49-F238E27FC236}">
                    <a16:creationId xmlns:a16="http://schemas.microsoft.com/office/drawing/2014/main" id="{59FE6073-BFDA-2441-8E46-BD9E7BE53F6C}"/>
                  </a:ext>
                </a:extLst>
              </p:cNvPr>
              <p:cNvSpPr>
                <a:spLocks noGrp="1" noRot="1" noChangeAspect="1" noMove="1" noResize="1" noEditPoints="1" noAdjustHandles="1" noChangeArrowheads="1" noChangeShapeType="1" noTextEdit="1"/>
              </p:cNvSpPr>
              <p:nvPr>
                <p:ph idx="1"/>
              </p:nvPr>
            </p:nvSpPr>
            <p:spPr>
              <a:xfrm>
                <a:off x="359625" y="1666902"/>
                <a:ext cx="7023453" cy="4236435"/>
              </a:xfrm>
              <a:blipFill>
                <a:blip r:embed="rId3"/>
                <a:stretch>
                  <a:fillRect l="-2527" t="-2985"/>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DD34C85B-D6D9-F44F-9873-1BC2D0330F30}"/>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F41C230D-8C27-8E49-83E4-021D7279B05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8C8DF57B-4511-CD48-B23D-05DAD38EDB8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9</a:t>
            </a:fld>
            <a:r>
              <a:rPr lang="en-GB"/>
              <a:t> </a:t>
            </a:r>
            <a:endParaRPr lang="en-GB" sz="1399"/>
          </a:p>
        </p:txBody>
      </p:sp>
      <mc:AlternateContent xmlns:mc="http://schemas.openxmlformats.org/markup-compatibility/2006" xmlns:a14="http://schemas.microsoft.com/office/drawing/2010/main">
        <mc:Choice Requires="a14">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542388485"/>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379">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542388485"/>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664">
                    <a:tc>
                      <a:txBody>
                        <a:bodyPr/>
                        <a:lstStyle/>
                        <a:p>
                          <a:endParaRPr lang="en-DE"/>
                        </a:p>
                      </a:txBody>
                      <a:tcPr marL="45672" marR="45672" marT="45672" marB="45672">
                        <a:blipFill>
                          <a:blip r:embed="rId4"/>
                          <a:stretch>
                            <a:fillRect l="-1852" t="-3448" r="-307407" b="-803448"/>
                          </a:stretch>
                        </a:blipFill>
                      </a:tcPr>
                    </a:tc>
                    <a:tc>
                      <a:txBody>
                        <a:bodyPr/>
                        <a:lstStyle/>
                        <a:p>
                          <a:endParaRPr lang="en-DE"/>
                        </a:p>
                      </a:txBody>
                      <a:tcPr marL="45672" marR="45672" marT="45672" marB="45672">
                        <a:blipFill>
                          <a:blip r:embed="rId4"/>
                          <a:stretch>
                            <a:fillRect l="-83333" t="-3448" r="-151515" b="-803448"/>
                          </a:stretch>
                        </a:blipFill>
                      </a:tcPr>
                    </a:tc>
                    <a:tc>
                      <a:txBody>
                        <a:bodyPr/>
                        <a:lstStyle/>
                        <a:p>
                          <a:endParaRPr lang="en-DE"/>
                        </a:p>
                      </a:txBody>
                      <a:tcPr marL="45672" marR="45672" marT="45672" marB="45672">
                        <a:blipFill>
                          <a:blip r:embed="rId4"/>
                          <a:stretch>
                            <a:fillRect l="-224074" t="-3448" r="-85185" b="-803448"/>
                          </a:stretch>
                        </a:blipFill>
                      </a:tcPr>
                    </a:tc>
                    <a:tc>
                      <a:txBody>
                        <a:bodyPr/>
                        <a:lstStyle/>
                        <a:p>
                          <a:endParaRPr lang="en-DE"/>
                        </a:p>
                      </a:txBody>
                      <a:tcPr marL="45672" marR="45672" marT="45672" marB="45672">
                        <a:blipFill>
                          <a:blip r:embed="rId4"/>
                          <a:stretch>
                            <a:fillRect l="-388889" t="-3448" r="-2222" b="-803448"/>
                          </a:stretch>
                        </a:blipFill>
                      </a:tcPr>
                    </a:tc>
                    <a:extLst>
                      <a:ext uri="{0D108BD9-81ED-4DB2-BD59-A6C34878D82A}">
                        <a16:rowId xmlns:a16="http://schemas.microsoft.com/office/drawing/2014/main" val="10000"/>
                      </a:ext>
                    </a:extLst>
                  </a:tr>
                  <a:tr h="365664">
                    <a:tc>
                      <a:txBody>
                        <a:bodyPr/>
                        <a:lstStyle/>
                        <a:p>
                          <a:endParaRPr lang="en-DE"/>
                        </a:p>
                      </a:txBody>
                      <a:tcPr marL="45672" marR="45672" marT="45672" marB="45672">
                        <a:blipFill>
                          <a:blip r:embed="rId4"/>
                          <a:stretch>
                            <a:fillRect l="-1852" t="-103448" r="-307407" b="-703448"/>
                          </a:stretch>
                        </a:blipFill>
                      </a:tcPr>
                    </a:tc>
                    <a:tc>
                      <a:txBody>
                        <a:bodyPr/>
                        <a:lstStyle/>
                        <a:p>
                          <a:endParaRPr lang="en-DE"/>
                        </a:p>
                      </a:txBody>
                      <a:tcPr marL="45672" marR="45672" marT="45672" marB="45672">
                        <a:blipFill>
                          <a:blip r:embed="rId4"/>
                          <a:stretch>
                            <a:fillRect l="-83333" t="-103448" r="-151515" b="-703448"/>
                          </a:stretch>
                        </a:blipFill>
                      </a:tcPr>
                    </a:tc>
                    <a:tc>
                      <a:txBody>
                        <a:bodyPr/>
                        <a:lstStyle/>
                        <a:p>
                          <a:endParaRPr lang="en-DE"/>
                        </a:p>
                      </a:txBody>
                      <a:tcPr marL="45672" marR="45672" marT="45672" marB="45672">
                        <a:blipFill>
                          <a:blip r:embed="rId4"/>
                          <a:stretch>
                            <a:fillRect l="-224074" t="-103448" r="-85185" b="-703448"/>
                          </a:stretch>
                        </a:blipFill>
                      </a:tcPr>
                    </a:tc>
                    <a:tc>
                      <a:txBody>
                        <a:bodyPr/>
                        <a:lstStyle/>
                        <a:p>
                          <a:endParaRPr lang="en-DE"/>
                        </a:p>
                      </a:txBody>
                      <a:tcPr marL="45672" marR="45672" marT="45672" marB="45672">
                        <a:blipFill>
                          <a:blip r:embed="rId4"/>
                          <a:stretch>
                            <a:fillRect l="-388889" t="-103448" r="-2222" b="-703448"/>
                          </a:stretch>
                        </a:blipFill>
                      </a:tcPr>
                    </a:tc>
                    <a:extLst>
                      <a:ext uri="{0D108BD9-81ED-4DB2-BD59-A6C34878D82A}">
                        <a16:rowId xmlns:a16="http://schemas.microsoft.com/office/drawing/2014/main" val="10001"/>
                      </a:ext>
                    </a:extLst>
                  </a:tr>
                  <a:tr h="365664">
                    <a:tc>
                      <a:txBody>
                        <a:bodyPr/>
                        <a:lstStyle/>
                        <a:p>
                          <a:endParaRPr lang="en-DE"/>
                        </a:p>
                      </a:txBody>
                      <a:tcPr marL="45672" marR="45672" marT="45672" marB="45672">
                        <a:blipFill>
                          <a:blip r:embed="rId4"/>
                          <a:stretch>
                            <a:fillRect l="-1852" t="-203448" r="-307407" b="-603448"/>
                          </a:stretch>
                        </a:blipFill>
                      </a:tcPr>
                    </a:tc>
                    <a:tc>
                      <a:txBody>
                        <a:bodyPr/>
                        <a:lstStyle/>
                        <a:p>
                          <a:endParaRPr lang="en-DE"/>
                        </a:p>
                      </a:txBody>
                      <a:tcPr marL="45672" marR="45672" marT="45672" marB="45672">
                        <a:blipFill>
                          <a:blip r:embed="rId4"/>
                          <a:stretch>
                            <a:fillRect l="-83333" t="-203448" r="-151515" b="-603448"/>
                          </a:stretch>
                        </a:blipFill>
                      </a:tcPr>
                    </a:tc>
                    <a:tc>
                      <a:txBody>
                        <a:bodyPr/>
                        <a:lstStyle/>
                        <a:p>
                          <a:endParaRPr lang="en-DE"/>
                        </a:p>
                      </a:txBody>
                      <a:tcPr marL="45672" marR="45672" marT="45672" marB="45672">
                        <a:blipFill>
                          <a:blip r:embed="rId4"/>
                          <a:stretch>
                            <a:fillRect l="-224074" t="-203448" r="-85185" b="-603448"/>
                          </a:stretch>
                        </a:blipFill>
                      </a:tcPr>
                    </a:tc>
                    <a:tc>
                      <a:txBody>
                        <a:bodyPr/>
                        <a:lstStyle/>
                        <a:p>
                          <a:endParaRPr lang="en-DE"/>
                        </a:p>
                      </a:txBody>
                      <a:tcPr marL="45672" marR="45672" marT="45672" marB="45672">
                        <a:blipFill>
                          <a:blip r:embed="rId4"/>
                          <a:stretch>
                            <a:fillRect l="-388889" t="-203448" r="-2222" b="-603448"/>
                          </a:stretch>
                        </a:blipFill>
                      </a:tcPr>
                    </a:tc>
                    <a:extLst>
                      <a:ext uri="{0D108BD9-81ED-4DB2-BD59-A6C34878D82A}">
                        <a16:rowId xmlns:a16="http://schemas.microsoft.com/office/drawing/2014/main" val="10002"/>
                      </a:ext>
                    </a:extLst>
                  </a:tr>
                  <a:tr h="365664">
                    <a:tc>
                      <a:txBody>
                        <a:bodyPr/>
                        <a:lstStyle/>
                        <a:p>
                          <a:endParaRPr lang="en-DE"/>
                        </a:p>
                      </a:txBody>
                      <a:tcPr marL="45672" marR="45672" marT="45672" marB="45672">
                        <a:blipFill>
                          <a:blip r:embed="rId4"/>
                          <a:stretch>
                            <a:fillRect l="-1852" t="-303448" r="-307407" b="-503448"/>
                          </a:stretch>
                        </a:blipFill>
                      </a:tcPr>
                    </a:tc>
                    <a:tc>
                      <a:txBody>
                        <a:bodyPr/>
                        <a:lstStyle/>
                        <a:p>
                          <a:endParaRPr lang="en-DE"/>
                        </a:p>
                      </a:txBody>
                      <a:tcPr marL="45672" marR="45672" marT="45672" marB="45672">
                        <a:blipFill>
                          <a:blip r:embed="rId4"/>
                          <a:stretch>
                            <a:fillRect l="-83333" t="-303448" r="-151515" b="-503448"/>
                          </a:stretch>
                        </a:blipFill>
                      </a:tcPr>
                    </a:tc>
                    <a:tc>
                      <a:txBody>
                        <a:bodyPr/>
                        <a:lstStyle/>
                        <a:p>
                          <a:endParaRPr lang="en-DE"/>
                        </a:p>
                      </a:txBody>
                      <a:tcPr marL="45672" marR="45672" marT="45672" marB="45672">
                        <a:blipFill>
                          <a:blip r:embed="rId4"/>
                          <a:stretch>
                            <a:fillRect l="-224074" t="-303448" r="-85185" b="-503448"/>
                          </a:stretch>
                        </a:blipFill>
                      </a:tcPr>
                    </a:tc>
                    <a:tc>
                      <a:txBody>
                        <a:bodyPr/>
                        <a:lstStyle/>
                        <a:p>
                          <a:endParaRPr lang="en-DE"/>
                        </a:p>
                      </a:txBody>
                      <a:tcPr marL="45672" marR="45672" marT="45672" marB="45672">
                        <a:blipFill>
                          <a:blip r:embed="rId4"/>
                          <a:stretch>
                            <a:fillRect l="-388889" t="-303448" r="-2222" b="-503448"/>
                          </a:stretch>
                        </a:blipFill>
                      </a:tcPr>
                    </a:tc>
                    <a:extLst>
                      <a:ext uri="{0D108BD9-81ED-4DB2-BD59-A6C34878D82A}">
                        <a16:rowId xmlns:a16="http://schemas.microsoft.com/office/drawing/2014/main" val="10003"/>
                      </a:ext>
                    </a:extLst>
                  </a:tr>
                  <a:tr h="365664">
                    <a:tc>
                      <a:txBody>
                        <a:bodyPr/>
                        <a:lstStyle/>
                        <a:p>
                          <a:endParaRPr lang="en-DE"/>
                        </a:p>
                      </a:txBody>
                      <a:tcPr marL="45672" marR="45672" marT="45672" marB="45672">
                        <a:blipFill>
                          <a:blip r:embed="rId4"/>
                          <a:stretch>
                            <a:fillRect l="-1852" t="-403448" r="-307407" b="-403448"/>
                          </a:stretch>
                        </a:blipFill>
                      </a:tcPr>
                    </a:tc>
                    <a:tc>
                      <a:txBody>
                        <a:bodyPr/>
                        <a:lstStyle/>
                        <a:p>
                          <a:endParaRPr lang="en-DE"/>
                        </a:p>
                      </a:txBody>
                      <a:tcPr marL="45672" marR="45672" marT="45672" marB="45672">
                        <a:blipFill>
                          <a:blip r:embed="rId4"/>
                          <a:stretch>
                            <a:fillRect l="-83333" t="-403448" r="-151515" b="-403448"/>
                          </a:stretch>
                        </a:blipFill>
                      </a:tcPr>
                    </a:tc>
                    <a:tc>
                      <a:txBody>
                        <a:bodyPr/>
                        <a:lstStyle/>
                        <a:p>
                          <a:endParaRPr lang="en-DE"/>
                        </a:p>
                      </a:txBody>
                      <a:tcPr marL="45672" marR="45672" marT="45672" marB="45672">
                        <a:blipFill>
                          <a:blip r:embed="rId4"/>
                          <a:stretch>
                            <a:fillRect l="-224074" t="-403448" r="-85185" b="-403448"/>
                          </a:stretch>
                        </a:blipFill>
                      </a:tcPr>
                    </a:tc>
                    <a:tc>
                      <a:txBody>
                        <a:bodyPr/>
                        <a:lstStyle/>
                        <a:p>
                          <a:endParaRPr lang="en-DE"/>
                        </a:p>
                      </a:txBody>
                      <a:tcPr marL="45672" marR="45672" marT="45672" marB="45672">
                        <a:blipFill>
                          <a:blip r:embed="rId4"/>
                          <a:stretch>
                            <a:fillRect l="-388889" t="-403448" r="-2222" b="-403448"/>
                          </a:stretch>
                        </a:blipFill>
                      </a:tcPr>
                    </a:tc>
                    <a:extLst>
                      <a:ext uri="{0D108BD9-81ED-4DB2-BD59-A6C34878D82A}">
                        <a16:rowId xmlns:a16="http://schemas.microsoft.com/office/drawing/2014/main" val="10004"/>
                      </a:ext>
                    </a:extLst>
                  </a:tr>
                  <a:tr h="365664">
                    <a:tc>
                      <a:txBody>
                        <a:bodyPr/>
                        <a:lstStyle/>
                        <a:p>
                          <a:endParaRPr lang="en-DE"/>
                        </a:p>
                      </a:txBody>
                      <a:tcPr marL="45672" marR="45672" marT="45672" marB="45672">
                        <a:blipFill>
                          <a:blip r:embed="rId4"/>
                          <a:stretch>
                            <a:fillRect l="-1852" t="-503448" r="-307407" b="-303448"/>
                          </a:stretch>
                        </a:blipFill>
                      </a:tcPr>
                    </a:tc>
                    <a:tc>
                      <a:txBody>
                        <a:bodyPr/>
                        <a:lstStyle/>
                        <a:p>
                          <a:endParaRPr lang="en-DE"/>
                        </a:p>
                      </a:txBody>
                      <a:tcPr marL="45672" marR="45672" marT="45672" marB="45672">
                        <a:blipFill>
                          <a:blip r:embed="rId4"/>
                          <a:stretch>
                            <a:fillRect l="-83333" t="-503448" r="-151515" b="-303448"/>
                          </a:stretch>
                        </a:blipFill>
                      </a:tcPr>
                    </a:tc>
                    <a:tc>
                      <a:txBody>
                        <a:bodyPr/>
                        <a:lstStyle/>
                        <a:p>
                          <a:endParaRPr lang="en-DE"/>
                        </a:p>
                      </a:txBody>
                      <a:tcPr marL="45672" marR="45672" marT="45672" marB="45672">
                        <a:blipFill>
                          <a:blip r:embed="rId4"/>
                          <a:stretch>
                            <a:fillRect l="-224074" t="-503448" r="-85185" b="-303448"/>
                          </a:stretch>
                        </a:blipFill>
                      </a:tcPr>
                    </a:tc>
                    <a:tc>
                      <a:txBody>
                        <a:bodyPr/>
                        <a:lstStyle/>
                        <a:p>
                          <a:endParaRPr lang="en-DE"/>
                        </a:p>
                      </a:txBody>
                      <a:tcPr marL="45672" marR="45672" marT="45672" marB="45672">
                        <a:blipFill>
                          <a:blip r:embed="rId4"/>
                          <a:stretch>
                            <a:fillRect l="-388889" t="-503448" r="-2222" b="-303448"/>
                          </a:stretch>
                        </a:blipFill>
                      </a:tcPr>
                    </a:tc>
                    <a:extLst>
                      <a:ext uri="{0D108BD9-81ED-4DB2-BD59-A6C34878D82A}">
                        <a16:rowId xmlns:a16="http://schemas.microsoft.com/office/drawing/2014/main" val="10005"/>
                      </a:ext>
                    </a:extLst>
                  </a:tr>
                  <a:tr h="365664">
                    <a:tc>
                      <a:txBody>
                        <a:bodyPr/>
                        <a:lstStyle/>
                        <a:p>
                          <a:endParaRPr lang="en-DE"/>
                        </a:p>
                      </a:txBody>
                      <a:tcPr marL="45672" marR="45672" marT="45672" marB="45672">
                        <a:blipFill>
                          <a:blip r:embed="rId4"/>
                          <a:stretch>
                            <a:fillRect l="-1852" t="-603448" r="-307407" b="-203448"/>
                          </a:stretch>
                        </a:blipFill>
                      </a:tcPr>
                    </a:tc>
                    <a:tc>
                      <a:txBody>
                        <a:bodyPr/>
                        <a:lstStyle/>
                        <a:p>
                          <a:endParaRPr lang="en-DE"/>
                        </a:p>
                      </a:txBody>
                      <a:tcPr marL="45672" marR="45672" marT="45672" marB="45672">
                        <a:blipFill>
                          <a:blip r:embed="rId4"/>
                          <a:stretch>
                            <a:fillRect l="-83333" t="-603448" r="-151515" b="-203448"/>
                          </a:stretch>
                        </a:blipFill>
                      </a:tcPr>
                    </a:tc>
                    <a:tc>
                      <a:txBody>
                        <a:bodyPr/>
                        <a:lstStyle/>
                        <a:p>
                          <a:endParaRPr lang="en-DE"/>
                        </a:p>
                      </a:txBody>
                      <a:tcPr marL="45672" marR="45672" marT="45672" marB="45672">
                        <a:blipFill>
                          <a:blip r:embed="rId4"/>
                          <a:stretch>
                            <a:fillRect l="-224074" t="-603448" r="-85185" b="-203448"/>
                          </a:stretch>
                        </a:blipFill>
                      </a:tcPr>
                    </a:tc>
                    <a:tc>
                      <a:txBody>
                        <a:bodyPr/>
                        <a:lstStyle/>
                        <a:p>
                          <a:endParaRPr lang="en-DE"/>
                        </a:p>
                      </a:txBody>
                      <a:tcPr marL="45672" marR="45672" marT="45672" marB="45672">
                        <a:blipFill>
                          <a:blip r:embed="rId4"/>
                          <a:stretch>
                            <a:fillRect l="-388889" t="-603448" r="-2222" b="-203448"/>
                          </a:stretch>
                        </a:blipFill>
                      </a:tcPr>
                    </a:tc>
                    <a:extLst>
                      <a:ext uri="{0D108BD9-81ED-4DB2-BD59-A6C34878D82A}">
                        <a16:rowId xmlns:a16="http://schemas.microsoft.com/office/drawing/2014/main" val="10006"/>
                      </a:ext>
                    </a:extLst>
                  </a:tr>
                  <a:tr h="365664">
                    <a:tc>
                      <a:txBody>
                        <a:bodyPr/>
                        <a:lstStyle/>
                        <a:p>
                          <a:endParaRPr lang="en-DE"/>
                        </a:p>
                      </a:txBody>
                      <a:tcPr marL="45672" marR="45672" marT="45672" marB="45672">
                        <a:blipFill>
                          <a:blip r:embed="rId4"/>
                          <a:stretch>
                            <a:fillRect l="-1852" t="-703448" r="-307407" b="-103448"/>
                          </a:stretch>
                        </a:blipFill>
                      </a:tcPr>
                    </a:tc>
                    <a:tc>
                      <a:txBody>
                        <a:bodyPr/>
                        <a:lstStyle/>
                        <a:p>
                          <a:endParaRPr lang="en-DE"/>
                        </a:p>
                      </a:txBody>
                      <a:tcPr marL="45672" marR="45672" marT="45672" marB="45672">
                        <a:blipFill>
                          <a:blip r:embed="rId4"/>
                          <a:stretch>
                            <a:fillRect l="-83333" t="-703448" r="-151515" b="-103448"/>
                          </a:stretch>
                        </a:blipFill>
                      </a:tcPr>
                    </a:tc>
                    <a:tc>
                      <a:txBody>
                        <a:bodyPr/>
                        <a:lstStyle/>
                        <a:p>
                          <a:endParaRPr lang="en-DE"/>
                        </a:p>
                      </a:txBody>
                      <a:tcPr marL="45672" marR="45672" marT="45672" marB="45672">
                        <a:blipFill>
                          <a:blip r:embed="rId4"/>
                          <a:stretch>
                            <a:fillRect l="-224074" t="-703448" r="-85185" b="-103448"/>
                          </a:stretch>
                        </a:blipFill>
                      </a:tcPr>
                    </a:tc>
                    <a:tc>
                      <a:txBody>
                        <a:bodyPr/>
                        <a:lstStyle/>
                        <a:p>
                          <a:endParaRPr lang="en-DE"/>
                        </a:p>
                      </a:txBody>
                      <a:tcPr marL="45672" marR="45672" marT="45672" marB="45672">
                        <a:blipFill>
                          <a:blip r:embed="rId4"/>
                          <a:stretch>
                            <a:fillRect l="-388889" t="-703448" r="-2222" b="-103448"/>
                          </a:stretch>
                        </a:blipFill>
                      </a:tcPr>
                    </a:tc>
                    <a:extLst>
                      <a:ext uri="{0D108BD9-81ED-4DB2-BD59-A6C34878D82A}">
                        <a16:rowId xmlns:a16="http://schemas.microsoft.com/office/drawing/2014/main" val="10007"/>
                      </a:ext>
                    </a:extLst>
                  </a:tr>
                  <a:tr h="365664">
                    <a:tc>
                      <a:txBody>
                        <a:bodyPr/>
                        <a:lstStyle/>
                        <a:p>
                          <a:endParaRPr lang="en-DE"/>
                        </a:p>
                      </a:txBody>
                      <a:tcPr marL="45672" marR="45672" marT="45672" marB="45672">
                        <a:blipFill>
                          <a:blip r:embed="rId4"/>
                          <a:stretch>
                            <a:fillRect l="-1852" t="-803448" r="-307407" b="-3448"/>
                          </a:stretch>
                        </a:blipFill>
                      </a:tcPr>
                    </a:tc>
                    <a:tc>
                      <a:txBody>
                        <a:bodyPr/>
                        <a:lstStyle/>
                        <a:p>
                          <a:endParaRPr lang="en-DE"/>
                        </a:p>
                      </a:txBody>
                      <a:tcPr marL="45672" marR="45672" marT="45672" marB="45672">
                        <a:blipFill>
                          <a:blip r:embed="rId4"/>
                          <a:stretch>
                            <a:fillRect l="-83333" t="-803448" r="-151515" b="-3448"/>
                          </a:stretch>
                        </a:blipFill>
                      </a:tcPr>
                    </a:tc>
                    <a:tc>
                      <a:txBody>
                        <a:bodyPr/>
                        <a:lstStyle/>
                        <a:p>
                          <a:endParaRPr lang="en-DE"/>
                        </a:p>
                      </a:txBody>
                      <a:tcPr marL="45672" marR="45672" marT="45672" marB="45672">
                        <a:blipFill>
                          <a:blip r:embed="rId4"/>
                          <a:stretch>
                            <a:fillRect l="-224074" t="-803448" r="-85185" b="-3448"/>
                          </a:stretch>
                        </a:blipFill>
                      </a:tcPr>
                    </a:tc>
                    <a:tc>
                      <a:txBody>
                        <a:bodyPr/>
                        <a:lstStyle/>
                        <a:p>
                          <a:endParaRPr lang="en-DE"/>
                        </a:p>
                      </a:txBody>
                      <a:tcPr marL="45672" marR="45672" marT="45672" marB="45672">
                        <a:blipFill>
                          <a:blip r:embed="rId4"/>
                          <a:stretch>
                            <a:fillRect l="-388889" t="-803448" r="-2222" b="-3448"/>
                          </a:stretch>
                        </a:blipFill>
                      </a:tcPr>
                    </a:tc>
                    <a:extLst>
                      <a:ext uri="{0D108BD9-81ED-4DB2-BD59-A6C34878D82A}">
                        <a16:rowId xmlns:a16="http://schemas.microsoft.com/office/drawing/2014/main" val="10008"/>
                      </a:ext>
                    </a:extLst>
                  </a:tr>
                </a:tbl>
              </a:graphicData>
            </a:graphic>
          </p:graphicFrame>
        </mc:Fallback>
      </mc:AlternateContent>
      <p:grpSp>
        <p:nvGrpSpPr>
          <p:cNvPr id="122" name="Group 121">
            <a:extLst>
              <a:ext uri="{FF2B5EF4-FFF2-40B4-BE49-F238E27FC236}">
                <a16:creationId xmlns:a16="http://schemas.microsoft.com/office/drawing/2014/main" id="{8D974452-7763-A84B-BA4C-0A008673FF2B}"/>
              </a:ext>
            </a:extLst>
          </p:cNvPr>
          <p:cNvGrpSpPr/>
          <p:nvPr/>
        </p:nvGrpSpPr>
        <p:grpSpPr>
          <a:xfrm>
            <a:off x="7845038" y="1508823"/>
            <a:ext cx="3986638" cy="1079501"/>
            <a:chOff x="4800564" y="4825289"/>
            <a:chExt cx="3990791" cy="1080625"/>
          </a:xfrm>
        </p:grpSpPr>
        <p:cxnSp>
          <p:nvCxnSpPr>
            <p:cNvPr id="84" name="Straight Connector 83">
              <a:extLst>
                <a:ext uri="{FF2B5EF4-FFF2-40B4-BE49-F238E27FC236}">
                  <a16:creationId xmlns:a16="http://schemas.microsoft.com/office/drawing/2014/main" id="{DE145882-AC02-3447-AFA3-8C6CA98A3F82}"/>
                </a:ext>
              </a:extLst>
            </p:cNvPr>
            <p:cNvCxnSpPr>
              <a:cxnSpLocks/>
            </p:cNvCxnSpPr>
            <p:nvPr/>
          </p:nvCxnSpPr>
          <p:spPr>
            <a:xfrm>
              <a:off x="4976017" y="5494977"/>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31C617C-FF2F-D14D-8224-9310441912FC}"/>
                </a:ext>
              </a:extLst>
            </p:cNvPr>
            <p:cNvCxnSpPr/>
            <p:nvPr/>
          </p:nvCxnSpPr>
          <p:spPr>
            <a:xfrm>
              <a:off x="4983467"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9566EB1B-A94B-A04A-AD37-E168D23A6E09}"/>
                </a:ext>
              </a:extLst>
            </p:cNvPr>
            <p:cNvCxnSpPr/>
            <p:nvPr/>
          </p:nvCxnSpPr>
          <p:spPr>
            <a:xfrm>
              <a:off x="78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E1CB2875-85B5-7F41-A269-F85BCABF9E13}"/>
                    </a:ext>
                  </a:extLst>
                </p:cNvPr>
                <p:cNvSpPr txBox="1"/>
                <p:nvPr/>
              </p:nvSpPr>
              <p:spPr>
                <a:xfrm>
                  <a:off x="4800564"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oMath>
                    </m:oMathPara>
                  </a14:m>
                  <a:endParaRPr lang="en-GB" sz="1798"/>
                </a:p>
              </p:txBody>
            </p:sp>
          </mc:Choice>
          <mc:Fallback xmlns="">
            <p:sp>
              <p:nvSpPr>
                <p:cNvPr id="87" name="TextBox 86">
                  <a:extLst>
                    <a:ext uri="{FF2B5EF4-FFF2-40B4-BE49-F238E27FC236}">
                      <a16:creationId xmlns:a16="http://schemas.microsoft.com/office/drawing/2014/main" id="{E1CB2875-85B5-7F41-A269-F85BCABF9E13}"/>
                    </a:ext>
                  </a:extLst>
                </p:cNvPr>
                <p:cNvSpPr txBox="1">
                  <a:spLocks noRot="1" noChangeAspect="1" noMove="1" noResize="1" noEditPoints="1" noAdjustHandles="1" noChangeArrowheads="1" noChangeShapeType="1" noTextEdit="1"/>
                </p:cNvSpPr>
                <p:nvPr/>
              </p:nvSpPr>
              <p:spPr>
                <a:xfrm>
                  <a:off x="4800564" y="5536582"/>
                  <a:ext cx="365806"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8" name="TextBox 87">
                  <a:extLst>
                    <a:ext uri="{FF2B5EF4-FFF2-40B4-BE49-F238E27FC236}">
                      <a16:creationId xmlns:a16="http://schemas.microsoft.com/office/drawing/2014/main" id="{94732938-DB09-E645-AF37-0CCC195596E4}"/>
                    </a:ext>
                  </a:extLst>
                </p:cNvPr>
                <p:cNvSpPr txBox="1"/>
                <p:nvPr/>
              </p:nvSpPr>
              <p:spPr>
                <a:xfrm>
                  <a:off x="8419418"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1</m:t>
                        </m:r>
                      </m:oMath>
                    </m:oMathPara>
                  </a14:m>
                  <a:endParaRPr lang="en-GB" sz="1798"/>
                </a:p>
              </p:txBody>
            </p:sp>
          </mc:Choice>
          <mc:Fallback xmlns="">
            <p:sp>
              <p:nvSpPr>
                <p:cNvPr id="88" name="TextBox 87">
                  <a:extLst>
                    <a:ext uri="{FF2B5EF4-FFF2-40B4-BE49-F238E27FC236}">
                      <a16:creationId xmlns:a16="http://schemas.microsoft.com/office/drawing/2014/main" id="{94732938-DB09-E645-AF37-0CCC195596E4}"/>
                    </a:ext>
                  </a:extLst>
                </p:cNvPr>
                <p:cNvSpPr txBox="1">
                  <a:spLocks noRot="1" noChangeAspect="1" noMove="1" noResize="1" noEditPoints="1" noAdjustHandles="1" noChangeArrowheads="1" noChangeShapeType="1" noTextEdit="1"/>
                </p:cNvSpPr>
                <p:nvPr/>
              </p:nvSpPr>
              <p:spPr>
                <a:xfrm>
                  <a:off x="8419418" y="5536582"/>
                  <a:ext cx="365806" cy="369332"/>
                </a:xfrm>
                <a:prstGeom prst="rect">
                  <a:avLst/>
                </a:prstGeom>
                <a:blipFill>
                  <a:blip r:embed="rId6"/>
                  <a:stretch>
                    <a:fillRect/>
                  </a:stretch>
                </a:blipFill>
              </p:spPr>
              <p:txBody>
                <a:bodyPr/>
                <a:lstStyle/>
                <a:p>
                  <a:r>
                    <a:rPr lang="en-GB">
                      <a:noFill/>
                    </a:rPr>
                    <a:t> </a:t>
                  </a:r>
                </a:p>
              </p:txBody>
            </p:sp>
          </mc:Fallback>
        </mc:AlternateContent>
        <p:cxnSp>
          <p:nvCxnSpPr>
            <p:cNvPr id="89" name="Straight Connector 88">
              <a:extLst>
                <a:ext uri="{FF2B5EF4-FFF2-40B4-BE49-F238E27FC236}">
                  <a16:creationId xmlns:a16="http://schemas.microsoft.com/office/drawing/2014/main" id="{B352BCB6-99A9-1741-A8CE-530CDCB23F93}"/>
                </a:ext>
              </a:extLst>
            </p:cNvPr>
            <p:cNvCxnSpPr/>
            <p:nvPr/>
          </p:nvCxnSpPr>
          <p:spPr>
            <a:xfrm>
              <a:off x="53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04531AE6-3362-564C-A3C2-FAE426BA4FA9}"/>
                </a:ext>
              </a:extLst>
            </p:cNvPr>
            <p:cNvCxnSpPr/>
            <p:nvPr/>
          </p:nvCxnSpPr>
          <p:spPr>
            <a:xfrm>
              <a:off x="57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C97B984E-C360-5F45-9260-A6046FBA67DA}"/>
                </a:ext>
              </a:extLst>
            </p:cNvPr>
            <p:cNvCxnSpPr/>
            <p:nvPr/>
          </p:nvCxnSpPr>
          <p:spPr>
            <a:xfrm>
              <a:off x="60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E1558383-3698-C741-9207-576B9735334B}"/>
                </a:ext>
              </a:extLst>
            </p:cNvPr>
            <p:cNvCxnSpPr/>
            <p:nvPr/>
          </p:nvCxnSpPr>
          <p:spPr>
            <a:xfrm>
              <a:off x="6425541"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FEE7C2EE-BA00-1745-8081-5044A1C50134}"/>
                </a:ext>
              </a:extLst>
            </p:cNvPr>
            <p:cNvCxnSpPr/>
            <p:nvPr/>
          </p:nvCxnSpPr>
          <p:spPr>
            <a:xfrm>
              <a:off x="6784383"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913C0032-E59D-A940-8697-C22A859FF9B8}"/>
                </a:ext>
              </a:extLst>
            </p:cNvPr>
            <p:cNvCxnSpPr/>
            <p:nvPr/>
          </p:nvCxnSpPr>
          <p:spPr>
            <a:xfrm>
              <a:off x="71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CECCCEC-5F55-2245-AE54-3D83995B6A58}"/>
                </a:ext>
              </a:extLst>
            </p:cNvPr>
            <p:cNvCxnSpPr/>
            <p:nvPr/>
          </p:nvCxnSpPr>
          <p:spPr>
            <a:xfrm>
              <a:off x="75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93A440E8-839B-D746-AE47-36BC76E1C980}"/>
                </a:ext>
              </a:extLst>
            </p:cNvPr>
            <p:cNvCxnSpPr/>
            <p:nvPr/>
          </p:nvCxnSpPr>
          <p:spPr>
            <a:xfrm>
              <a:off x="8603479" y="5410737"/>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F514DAC0-821F-3B4F-B497-896BEF74A900}"/>
                </a:ext>
              </a:extLst>
            </p:cNvPr>
            <p:cNvCxnSpPr/>
            <p:nvPr/>
          </p:nvCxnSpPr>
          <p:spPr>
            <a:xfrm>
              <a:off x="8243479" y="5442453"/>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8" name="TextBox 97">
                  <a:extLst>
                    <a:ext uri="{FF2B5EF4-FFF2-40B4-BE49-F238E27FC236}">
                      <a16:creationId xmlns:a16="http://schemas.microsoft.com/office/drawing/2014/main" id="{5B5F6A76-CBA8-3F4C-9C81-5165C91844B1}"/>
                    </a:ext>
                  </a:extLst>
                </p:cNvPr>
                <p:cNvSpPr txBox="1"/>
                <p:nvPr/>
              </p:nvSpPr>
              <p:spPr>
                <a:xfrm>
                  <a:off x="6523279" y="5532950"/>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r>
                          <a:rPr lang="en-GB" sz="1798" i="1" smtClean="0">
                            <a:latin typeface="Cambria Math" panose="02040503050406030204" pitchFamily="18" charset="0"/>
                          </a:rPr>
                          <m:t>.5</m:t>
                        </m:r>
                      </m:oMath>
                    </m:oMathPara>
                  </a14:m>
                  <a:endParaRPr lang="en-GB" sz="1798"/>
                </a:p>
              </p:txBody>
            </p:sp>
          </mc:Choice>
          <mc:Fallback xmlns="">
            <p:sp>
              <p:nvSpPr>
                <p:cNvPr id="98" name="TextBox 97">
                  <a:extLst>
                    <a:ext uri="{FF2B5EF4-FFF2-40B4-BE49-F238E27FC236}">
                      <a16:creationId xmlns:a16="http://schemas.microsoft.com/office/drawing/2014/main" id="{5B5F6A76-CBA8-3F4C-9C81-5165C91844B1}"/>
                    </a:ext>
                  </a:extLst>
                </p:cNvPr>
                <p:cNvSpPr txBox="1">
                  <a:spLocks noRot="1" noChangeAspect="1" noMove="1" noResize="1" noEditPoints="1" noAdjustHandles="1" noChangeArrowheads="1" noChangeShapeType="1" noTextEdit="1"/>
                </p:cNvSpPr>
                <p:nvPr/>
              </p:nvSpPr>
              <p:spPr>
                <a:xfrm>
                  <a:off x="6523279" y="5532950"/>
                  <a:ext cx="542136" cy="369332"/>
                </a:xfrm>
                <a:prstGeom prst="rect">
                  <a:avLst/>
                </a:prstGeom>
                <a:blipFill>
                  <a:blip r:embed="rId7"/>
                  <a:stretch>
                    <a:fillRect/>
                  </a:stretch>
                </a:blipFill>
              </p:spPr>
              <p:txBody>
                <a:bodyPr/>
                <a:lstStyle/>
                <a:p>
                  <a:r>
                    <a:rPr lang="en-GB">
                      <a:noFill/>
                    </a:rPr>
                    <a:t> </a:t>
                  </a:r>
                </a:p>
              </p:txBody>
            </p:sp>
          </mc:Fallback>
        </mc:AlternateContent>
        <p:sp>
          <p:nvSpPr>
            <p:cNvPr id="99" name="Left Brace 98">
              <a:extLst>
                <a:ext uri="{FF2B5EF4-FFF2-40B4-BE49-F238E27FC236}">
                  <a16:creationId xmlns:a16="http://schemas.microsoft.com/office/drawing/2014/main" id="{A0F09953-13F9-7B42-8748-53D30FBF5687}"/>
                </a:ext>
              </a:extLst>
            </p:cNvPr>
            <p:cNvSpPr/>
            <p:nvPr/>
          </p:nvSpPr>
          <p:spPr>
            <a:xfrm rot="5400000">
              <a:off x="5290202" y="4987727"/>
              <a:ext cx="99995" cy="72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0" name="Left Brace 99">
              <a:extLst>
                <a:ext uri="{FF2B5EF4-FFF2-40B4-BE49-F238E27FC236}">
                  <a16:creationId xmlns:a16="http://schemas.microsoft.com/office/drawing/2014/main" id="{CD5E5CF1-121F-2546-B790-DE262D42576C}"/>
                </a:ext>
              </a:extLst>
            </p:cNvPr>
            <p:cNvSpPr/>
            <p:nvPr/>
          </p:nvSpPr>
          <p:spPr>
            <a:xfrm rot="5400000">
              <a:off x="6077085" y="4924540"/>
              <a:ext cx="104662" cy="8500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1" name="Left Brace 100">
              <a:extLst>
                <a:ext uri="{FF2B5EF4-FFF2-40B4-BE49-F238E27FC236}">
                  <a16:creationId xmlns:a16="http://schemas.microsoft.com/office/drawing/2014/main" id="{6AF5BD65-B534-FC4D-8B04-A57947467873}"/>
                </a:ext>
              </a:extLst>
            </p:cNvPr>
            <p:cNvSpPr/>
            <p:nvPr/>
          </p:nvSpPr>
          <p:spPr>
            <a:xfrm rot="5400000">
              <a:off x="6994302" y="4856154"/>
              <a:ext cx="105896" cy="98560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2" name="Left Brace 101">
              <a:extLst>
                <a:ext uri="{FF2B5EF4-FFF2-40B4-BE49-F238E27FC236}">
                  <a16:creationId xmlns:a16="http://schemas.microsoft.com/office/drawing/2014/main" id="{D384C878-9B4D-D146-A6FD-22635634B016}"/>
                </a:ext>
              </a:extLst>
            </p:cNvPr>
            <p:cNvSpPr/>
            <p:nvPr/>
          </p:nvSpPr>
          <p:spPr>
            <a:xfrm rot="5400000">
              <a:off x="7649090" y="5185884"/>
              <a:ext cx="106253" cy="324332"/>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3" name="TextBox 102">
              <a:extLst>
                <a:ext uri="{FF2B5EF4-FFF2-40B4-BE49-F238E27FC236}">
                  <a16:creationId xmlns:a16="http://schemas.microsoft.com/office/drawing/2014/main" id="{C7AB3911-A37F-F844-829F-8CD964D27CCE}"/>
                </a:ext>
              </a:extLst>
            </p:cNvPr>
            <p:cNvSpPr txBox="1"/>
            <p:nvPr/>
          </p:nvSpPr>
          <p:spPr>
            <a:xfrm>
              <a:off x="5145955" y="5000856"/>
              <a:ext cx="391774" cy="369332"/>
            </a:xfrm>
            <a:prstGeom prst="rect">
              <a:avLst/>
            </a:prstGeom>
            <a:noFill/>
          </p:spPr>
          <p:txBody>
            <a:bodyPr wrap="none" rtlCol="0">
              <a:spAutoFit/>
            </a:bodyPr>
            <a:lstStyle/>
            <a:p>
              <a:r>
                <a:rPr lang="en-GB" sz="1798"/>
                <a:t>fff</a:t>
              </a:r>
            </a:p>
          </p:txBody>
        </p:sp>
        <p:sp>
          <p:nvSpPr>
            <p:cNvPr id="104" name="TextBox 103">
              <a:extLst>
                <a:ext uri="{FF2B5EF4-FFF2-40B4-BE49-F238E27FC236}">
                  <a16:creationId xmlns:a16="http://schemas.microsoft.com/office/drawing/2014/main" id="{92420942-1A67-9642-99AC-F58A1100A98F}"/>
                </a:ext>
              </a:extLst>
            </p:cNvPr>
            <p:cNvSpPr txBox="1"/>
            <p:nvPr/>
          </p:nvSpPr>
          <p:spPr>
            <a:xfrm>
              <a:off x="5929200" y="5003694"/>
              <a:ext cx="400431" cy="369332"/>
            </a:xfrm>
            <a:prstGeom prst="rect">
              <a:avLst/>
            </a:prstGeom>
            <a:noFill/>
          </p:spPr>
          <p:txBody>
            <a:bodyPr wrap="none" rtlCol="0">
              <a:spAutoFit/>
            </a:bodyPr>
            <a:lstStyle/>
            <a:p>
              <a:r>
                <a:rPr lang="en-GB" sz="1798"/>
                <a:t>fft</a:t>
              </a:r>
            </a:p>
          </p:txBody>
        </p:sp>
        <p:sp>
          <p:nvSpPr>
            <p:cNvPr id="105" name="TextBox 104">
              <a:extLst>
                <a:ext uri="{FF2B5EF4-FFF2-40B4-BE49-F238E27FC236}">
                  <a16:creationId xmlns:a16="http://schemas.microsoft.com/office/drawing/2014/main" id="{9E442E3F-8764-C64B-8A03-B7212BDC27B6}"/>
                </a:ext>
              </a:extLst>
            </p:cNvPr>
            <p:cNvSpPr txBox="1"/>
            <p:nvPr/>
          </p:nvSpPr>
          <p:spPr>
            <a:xfrm>
              <a:off x="6843598" y="5000856"/>
              <a:ext cx="402674" cy="369332"/>
            </a:xfrm>
            <a:prstGeom prst="rect">
              <a:avLst/>
            </a:prstGeom>
            <a:noFill/>
          </p:spPr>
          <p:txBody>
            <a:bodyPr wrap="none" rtlCol="0">
              <a:spAutoFit/>
            </a:bodyPr>
            <a:lstStyle/>
            <a:p>
              <a:r>
                <a:rPr lang="en-GB" sz="1798"/>
                <a:t>ftf</a:t>
              </a:r>
            </a:p>
          </p:txBody>
        </p:sp>
        <p:sp>
          <p:nvSpPr>
            <p:cNvPr id="106" name="TextBox 105">
              <a:extLst>
                <a:ext uri="{FF2B5EF4-FFF2-40B4-BE49-F238E27FC236}">
                  <a16:creationId xmlns:a16="http://schemas.microsoft.com/office/drawing/2014/main" id="{E9A5DC2C-1924-DE46-80BE-4DB9773D659B}"/>
                </a:ext>
              </a:extLst>
            </p:cNvPr>
            <p:cNvSpPr txBox="1"/>
            <p:nvPr/>
          </p:nvSpPr>
          <p:spPr>
            <a:xfrm>
              <a:off x="7502116" y="5004203"/>
              <a:ext cx="405817" cy="369332"/>
            </a:xfrm>
            <a:prstGeom prst="rect">
              <a:avLst/>
            </a:prstGeom>
            <a:noFill/>
          </p:spPr>
          <p:txBody>
            <a:bodyPr wrap="none" rtlCol="0">
              <a:spAutoFit/>
            </a:bodyPr>
            <a:lstStyle/>
            <a:p>
              <a:r>
                <a:rPr lang="en-GB" sz="1798"/>
                <a:t>ftt</a:t>
              </a:r>
            </a:p>
          </p:txBody>
        </p:sp>
        <p:sp>
          <p:nvSpPr>
            <p:cNvPr id="111" name="Left Brace 110">
              <a:extLst>
                <a:ext uri="{FF2B5EF4-FFF2-40B4-BE49-F238E27FC236}">
                  <a16:creationId xmlns:a16="http://schemas.microsoft.com/office/drawing/2014/main" id="{F87DFC48-443F-1445-A96C-0F97FA14F275}"/>
                </a:ext>
              </a:extLst>
            </p:cNvPr>
            <p:cNvSpPr/>
            <p:nvPr/>
          </p:nvSpPr>
          <p:spPr>
            <a:xfrm rot="5400000">
              <a:off x="7900965" y="5257919"/>
              <a:ext cx="106253" cy="179417"/>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12" name="TextBox 111">
              <a:extLst>
                <a:ext uri="{FF2B5EF4-FFF2-40B4-BE49-F238E27FC236}">
                  <a16:creationId xmlns:a16="http://schemas.microsoft.com/office/drawing/2014/main" id="{DABF4BE0-A334-064B-990E-84C1C7126855}"/>
                </a:ext>
              </a:extLst>
            </p:cNvPr>
            <p:cNvSpPr txBox="1"/>
            <p:nvPr/>
          </p:nvSpPr>
          <p:spPr>
            <a:xfrm>
              <a:off x="7761053" y="4826881"/>
              <a:ext cx="400431" cy="369332"/>
            </a:xfrm>
            <a:prstGeom prst="rect">
              <a:avLst/>
            </a:prstGeom>
            <a:noFill/>
          </p:spPr>
          <p:txBody>
            <a:bodyPr wrap="none" rtlCol="0">
              <a:spAutoFit/>
            </a:bodyPr>
            <a:lstStyle/>
            <a:p>
              <a:r>
                <a:rPr lang="en-GB" sz="1798"/>
                <a:t>tff</a:t>
              </a:r>
            </a:p>
          </p:txBody>
        </p:sp>
        <p:sp>
          <p:nvSpPr>
            <p:cNvPr id="113" name="Left Brace 112">
              <a:extLst>
                <a:ext uri="{FF2B5EF4-FFF2-40B4-BE49-F238E27FC236}">
                  <a16:creationId xmlns:a16="http://schemas.microsoft.com/office/drawing/2014/main" id="{0E651737-C099-FA47-AB54-3131F7A1B5A2}"/>
                </a:ext>
              </a:extLst>
            </p:cNvPr>
            <p:cNvSpPr/>
            <p:nvPr/>
          </p:nvSpPr>
          <p:spPr>
            <a:xfrm rot="5400000">
              <a:off x="8101857" y="5235179"/>
              <a:ext cx="106253" cy="22543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14" name="TextBox 113">
              <a:extLst>
                <a:ext uri="{FF2B5EF4-FFF2-40B4-BE49-F238E27FC236}">
                  <a16:creationId xmlns:a16="http://schemas.microsoft.com/office/drawing/2014/main" id="{273399D6-AA88-1A46-A223-BD9B678619EB}"/>
                </a:ext>
              </a:extLst>
            </p:cNvPr>
            <p:cNvSpPr txBox="1"/>
            <p:nvPr/>
          </p:nvSpPr>
          <p:spPr>
            <a:xfrm>
              <a:off x="7960157" y="4991136"/>
              <a:ext cx="409086" cy="369332"/>
            </a:xfrm>
            <a:prstGeom prst="rect">
              <a:avLst/>
            </a:prstGeom>
            <a:noFill/>
          </p:spPr>
          <p:txBody>
            <a:bodyPr wrap="none" rtlCol="0">
              <a:spAutoFit/>
            </a:bodyPr>
            <a:lstStyle/>
            <a:p>
              <a:r>
                <a:rPr lang="en-GB" sz="1798"/>
                <a:t>tft</a:t>
              </a:r>
            </a:p>
          </p:txBody>
        </p:sp>
        <p:sp>
          <p:nvSpPr>
            <p:cNvPr id="115" name="Left Brace 114">
              <a:extLst>
                <a:ext uri="{FF2B5EF4-FFF2-40B4-BE49-F238E27FC236}">
                  <a16:creationId xmlns:a16="http://schemas.microsoft.com/office/drawing/2014/main" id="{2C0AE653-BAEE-1148-9596-41861A06A0E6}"/>
                </a:ext>
              </a:extLst>
            </p:cNvPr>
            <p:cNvSpPr/>
            <p:nvPr/>
          </p:nvSpPr>
          <p:spPr>
            <a:xfrm rot="5400000">
              <a:off x="8356184" y="5206240"/>
              <a:ext cx="106253" cy="28192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16" name="TextBox 115">
              <a:extLst>
                <a:ext uri="{FF2B5EF4-FFF2-40B4-BE49-F238E27FC236}">
                  <a16:creationId xmlns:a16="http://schemas.microsoft.com/office/drawing/2014/main" id="{B7E75EF7-9A3A-3E43-9BED-4AEB472E6CEB}"/>
                </a:ext>
              </a:extLst>
            </p:cNvPr>
            <p:cNvSpPr txBox="1"/>
            <p:nvPr/>
          </p:nvSpPr>
          <p:spPr>
            <a:xfrm>
              <a:off x="8215743" y="4825289"/>
              <a:ext cx="405817" cy="369332"/>
            </a:xfrm>
            <a:prstGeom prst="rect">
              <a:avLst/>
            </a:prstGeom>
            <a:noFill/>
          </p:spPr>
          <p:txBody>
            <a:bodyPr wrap="none" rtlCol="0">
              <a:spAutoFit/>
            </a:bodyPr>
            <a:lstStyle/>
            <a:p>
              <a:r>
                <a:rPr lang="en-GB" sz="1798"/>
                <a:t>ttf</a:t>
              </a:r>
            </a:p>
          </p:txBody>
        </p:sp>
        <p:sp>
          <p:nvSpPr>
            <p:cNvPr id="117" name="Left Brace 116">
              <a:extLst>
                <a:ext uri="{FF2B5EF4-FFF2-40B4-BE49-F238E27FC236}">
                  <a16:creationId xmlns:a16="http://schemas.microsoft.com/office/drawing/2014/main" id="{F96371F5-6623-6F49-95EA-94DA4914D86D}"/>
                </a:ext>
              </a:extLst>
            </p:cNvPr>
            <p:cNvSpPr/>
            <p:nvPr/>
          </p:nvSpPr>
          <p:spPr>
            <a:xfrm rot="5400000">
              <a:off x="8524331" y="5321183"/>
              <a:ext cx="106253" cy="5204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18" name="TextBox 117">
              <a:extLst>
                <a:ext uri="{FF2B5EF4-FFF2-40B4-BE49-F238E27FC236}">
                  <a16:creationId xmlns:a16="http://schemas.microsoft.com/office/drawing/2014/main" id="{BF6FE911-7C9D-1D47-B57B-661486E29F7E}"/>
                </a:ext>
              </a:extLst>
            </p:cNvPr>
            <p:cNvSpPr txBox="1"/>
            <p:nvPr/>
          </p:nvSpPr>
          <p:spPr>
            <a:xfrm>
              <a:off x="8382397" y="4990290"/>
              <a:ext cx="408958" cy="369332"/>
            </a:xfrm>
            <a:prstGeom prst="rect">
              <a:avLst/>
            </a:prstGeom>
            <a:noFill/>
          </p:spPr>
          <p:txBody>
            <a:bodyPr wrap="none" rtlCol="0">
              <a:spAutoFit/>
            </a:bodyPr>
            <a:lstStyle/>
            <a:p>
              <a:r>
                <a:rPr lang="en-GB" sz="1798"/>
                <a:t>ttt</a:t>
              </a:r>
            </a:p>
          </p:txBody>
        </p:sp>
        <p:cxnSp>
          <p:nvCxnSpPr>
            <p:cNvPr id="120" name="Straight Connector 119">
              <a:extLst>
                <a:ext uri="{FF2B5EF4-FFF2-40B4-BE49-F238E27FC236}">
                  <a16:creationId xmlns:a16="http://schemas.microsoft.com/office/drawing/2014/main" id="{E7DCD18A-1CDA-1F4F-8276-61FF0D47E2DD}"/>
                </a:ext>
              </a:extLst>
            </p:cNvPr>
            <p:cNvCxnSpPr/>
            <p:nvPr/>
          </p:nvCxnSpPr>
          <p:spPr>
            <a:xfrm>
              <a:off x="7958286" y="5071145"/>
              <a:ext cx="0" cy="222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ABFDD50A-FABC-5941-B22D-4E1DB46EA5B1}"/>
                </a:ext>
              </a:extLst>
            </p:cNvPr>
            <p:cNvCxnSpPr/>
            <p:nvPr/>
          </p:nvCxnSpPr>
          <p:spPr>
            <a:xfrm>
              <a:off x="8409310" y="5084746"/>
              <a:ext cx="0" cy="222933"/>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638755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87C8-7348-4548-A8B1-06004C8BF488}"/>
              </a:ext>
            </a:extLst>
          </p:cNvPr>
          <p:cNvSpPr>
            <a:spLocks noGrp="1"/>
          </p:cNvSpPr>
          <p:nvPr>
            <p:ph type="title"/>
          </p:nvPr>
        </p:nvSpPr>
        <p:spPr/>
        <p:txBody>
          <a:bodyPr/>
          <a:lstStyle/>
          <a:p>
            <a:r>
              <a:rPr lang="en-GB" dirty="0"/>
              <a:t>Sampling: 1. Generate Samples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FE6073-BFDA-2441-8E46-BD9E7BE53F6C}"/>
                  </a:ext>
                </a:extLst>
              </p:cNvPr>
              <p:cNvSpPr>
                <a:spLocks noGrp="1"/>
              </p:cNvSpPr>
              <p:nvPr>
                <p:ph idx="1"/>
              </p:nvPr>
            </p:nvSpPr>
            <p:spPr>
              <a:xfrm>
                <a:off x="359625" y="1666902"/>
                <a:ext cx="7023453" cy="4236435"/>
              </a:xfrm>
            </p:spPr>
            <p:txBody>
              <a:bodyPr/>
              <a:lstStyle/>
              <a:p>
                <a:pPr marL="456743" indent="-456743">
                  <a:buFont typeface="+mj-lt"/>
                  <a:buAutoNum type="alphaLcPeriod" startAt="2"/>
                </a:pPr>
                <a:r>
                  <a:rPr lang="en-GB" dirty="0"/>
                  <a:t>For a sample, generate a random number </a:t>
                </a:r>
                <a14:m>
                  <m:oMath xmlns:m="http://schemas.openxmlformats.org/officeDocument/2006/math">
                    <m:r>
                      <a:rPr lang="en-GB" b="0" i="1" smtClean="0">
                        <a:solidFill>
                          <a:srgbClr val="FFC000"/>
                        </a:solidFill>
                        <a:latin typeface="Cambria Math" panose="02040503050406030204" pitchFamily="18" charset="0"/>
                      </a:rPr>
                      <m:t>𝑣</m:t>
                    </m:r>
                    <m:r>
                      <a:rPr lang="en-GB" b="0" i="1" smtClean="0">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rPr>
                        </m:ctrlPr>
                      </m:dPr>
                      <m:e>
                        <m:r>
                          <a:rPr lang="en-GB" i="1">
                            <a:latin typeface="Cambria Math" panose="02040503050406030204" pitchFamily="18" charset="0"/>
                          </a:rPr>
                          <m:t>0,1</m:t>
                        </m:r>
                      </m:e>
                    </m:d>
                  </m:oMath>
                </a14:m>
                <a:r>
                  <a:rPr lang="en-GB" dirty="0"/>
                  <a:t> and take the compound event that belongs to the partition, in which </a:t>
                </a:r>
                <a14:m>
                  <m:oMath xmlns:m="http://schemas.openxmlformats.org/officeDocument/2006/math">
                    <m:r>
                      <a:rPr lang="en-GB" i="1">
                        <a:solidFill>
                          <a:srgbClr val="FFC000"/>
                        </a:solidFill>
                        <a:latin typeface="Cambria Math" panose="02040503050406030204" pitchFamily="18" charset="0"/>
                      </a:rPr>
                      <m:t>𝑣</m:t>
                    </m:r>
                  </m:oMath>
                </a14:m>
                <a:r>
                  <a:rPr lang="en-GB" dirty="0"/>
                  <a:t> is</a:t>
                </a:r>
              </a:p>
              <a:p>
                <a:pPr lvl="1"/>
                <a:r>
                  <a:rPr lang="en-GB" dirty="0"/>
                  <a:t>Formally:</a:t>
                </a:r>
              </a:p>
              <a:p>
                <a:pPr lvl="1"/>
                <a:endParaRPr lang="en-GB" dirty="0"/>
              </a:p>
              <a:p>
                <a:pPr lvl="1"/>
                <a:endParaRPr lang="en-GB" dirty="0"/>
              </a:p>
              <a:p>
                <a:pPr lvl="1"/>
                <a:endParaRPr lang="en-GB" dirty="0"/>
              </a:p>
              <a:p>
                <a:pPr lvl="1"/>
                <a:endParaRPr lang="en-GB" dirty="0"/>
              </a:p>
              <a:p>
                <a:pPr lvl="1"/>
                <a:endParaRPr lang="en-GB" dirty="0"/>
              </a:p>
              <a:p>
                <a:pPr lvl="1"/>
                <a:r>
                  <a:rPr lang="en-GB" dirty="0"/>
                  <a:t>Example: </a:t>
                </a:r>
              </a:p>
              <a:p>
                <a:pPr lvl="2"/>
                <a:r>
                  <a:rPr lang="de-DE" dirty="0"/>
                  <a:t>Order </a:t>
                </a:r>
                <a14:m>
                  <m:oMath xmlns:m="http://schemas.openxmlformats.org/officeDocument/2006/math">
                    <m:d>
                      <m:dPr>
                        <m:ctrlPr>
                          <a:rPr lang="de-DE" b="1" i="1">
                            <a:latin typeface="Cambria Math" panose="02040503050406030204" pitchFamily="18" charset="0"/>
                          </a:rPr>
                        </m:ctrlPr>
                      </m:dPr>
                      <m:e>
                        <m:r>
                          <a:rPr lang="en-GB" i="1">
                            <a:latin typeface="Cambria Math" panose="02040503050406030204" pitchFamily="18" charset="0"/>
                          </a:rPr>
                          <m:t>𝐸𝑝𝑖𝑑</m:t>
                        </m:r>
                        <m:r>
                          <a:rPr lang="en-GB" i="1">
                            <a:latin typeface="Cambria Math" panose="02040503050406030204" pitchFamily="18" charset="0"/>
                          </a:rPr>
                          <m:t>,</m:t>
                        </m:r>
                        <m:r>
                          <a:rPr lang="en-GB" i="1">
                            <a:latin typeface="Cambria Math" panose="02040503050406030204" pitchFamily="18" charset="0"/>
                          </a:rPr>
                          <m:t>𝑇𝑟𝑎𝑣𝑒𝑙</m:t>
                        </m:r>
                        <m:r>
                          <a:rPr lang="de-DE" i="1">
                            <a:latin typeface="Cambria Math" panose="02040503050406030204" pitchFamily="18" charset="0"/>
                          </a:rPr>
                          <m:t>,</m:t>
                        </m:r>
                        <m:r>
                          <a:rPr lang="en-GB" i="1">
                            <a:latin typeface="Cambria Math" panose="02040503050406030204" pitchFamily="18" charset="0"/>
                          </a:rPr>
                          <m:t>𝑆𝑖𝑐𝑘</m:t>
                        </m:r>
                      </m:e>
                    </m:d>
                  </m:oMath>
                </a14:m>
                <a:r>
                  <a:rPr lang="en-GB" dirty="0"/>
                  <a:t>, </a:t>
                </a:r>
                <a14:m>
                  <m:oMath xmlns:m="http://schemas.openxmlformats.org/officeDocument/2006/math">
                    <m:sSup>
                      <m:sSupPr>
                        <m:ctrlPr>
                          <a:rPr lang="de-DE" i="1">
                            <a:latin typeface="Cambria Math" panose="02040503050406030204" pitchFamily="18" charset="0"/>
                          </a:rPr>
                        </m:ctrlPr>
                      </m:sSupPr>
                      <m:e>
                        <m:r>
                          <a:rPr lang="en-GB" b="1" i="1">
                            <a:latin typeface="Cambria Math" panose="02040503050406030204" pitchFamily="18" charset="0"/>
                          </a:rPr>
                          <m:t>𝑹</m:t>
                        </m:r>
                      </m:e>
                      <m:sup>
                        <m:r>
                          <a:rPr lang="de-DE" i="1">
                            <a:latin typeface="Cambria Math" panose="02040503050406030204" pitchFamily="18" charset="0"/>
                          </a:rPr>
                          <m:t>′</m:t>
                        </m:r>
                      </m:sup>
                    </m:sSup>
                    <m:r>
                      <a:rPr lang="en-GB" i="1">
                        <a:latin typeface="Cambria Math" panose="02040503050406030204" pitchFamily="18" charset="0"/>
                      </a:rPr>
                      <m:t>=</m:t>
                    </m:r>
                    <m:d>
                      <m:dPr>
                        <m:begChr m:val="{"/>
                        <m:endChr m:val="}"/>
                        <m:ctrlPr>
                          <a:rPr lang="de-DE" i="1">
                            <a:latin typeface="Cambria Math" panose="02040503050406030204" pitchFamily="18" charset="0"/>
                          </a:rPr>
                        </m:ctrlPr>
                      </m:dPr>
                      <m:e>
                        <m:r>
                          <a:rPr lang="en-GB" i="1">
                            <a:latin typeface="Cambria Math" panose="02040503050406030204" pitchFamily="18" charset="0"/>
                          </a:rPr>
                          <m:t>𝑇𝑟𝑎𝑣𝑒𝑙</m:t>
                        </m:r>
                      </m:e>
                    </m:d>
                  </m:oMath>
                </a14:m>
                <a:endParaRPr lang="en-GB" dirty="0"/>
              </a:p>
              <a:p>
                <a:pPr lvl="2"/>
                <a14:m>
                  <m:oMath xmlns:m="http://schemas.openxmlformats.org/officeDocument/2006/math">
                    <m:r>
                      <a:rPr lang="en-GB" i="1">
                        <a:solidFill>
                          <a:srgbClr val="FFC000"/>
                        </a:solidFill>
                        <a:latin typeface="Cambria Math" panose="02040503050406030204" pitchFamily="18" charset="0"/>
                      </a:rPr>
                      <m:t>𝑣</m:t>
                    </m:r>
                    <m:r>
                      <a:rPr lang="en-GB" b="0" i="1" smtClean="0">
                        <a:solidFill>
                          <a:srgbClr val="FFC000"/>
                        </a:solidFill>
                        <a:latin typeface="Cambria Math" panose="02040503050406030204" pitchFamily="18" charset="0"/>
                      </a:rPr>
                      <m:t>=0.8</m:t>
                    </m:r>
                  </m:oMath>
                </a14:m>
                <a:r>
                  <a:rPr lang="en-GB" dirty="0"/>
                  <a:t> ➝ </a:t>
                </a:r>
                <a14:m>
                  <m:oMath xmlns:m="http://schemas.openxmlformats.org/officeDocument/2006/math">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false</m:t>
                        </m:r>
                        <m:r>
                          <a:rPr lang="en-GB" b="0" i="0" smtClean="0">
                            <a:latin typeface="Cambria Math" panose="02040503050406030204" pitchFamily="18" charset="0"/>
                          </a:rPr>
                          <m:t>,</m:t>
                        </m:r>
                        <m:r>
                          <m:rPr>
                            <m:sty m:val="p"/>
                          </m:rPr>
                          <a:rPr lang="en-GB" b="0" i="0" smtClean="0">
                            <a:latin typeface="Cambria Math" panose="02040503050406030204" pitchFamily="18" charset="0"/>
                          </a:rPr>
                          <m:t>true</m:t>
                        </m:r>
                        <m:r>
                          <a:rPr lang="en-GB" b="0" i="0" smtClean="0">
                            <a:latin typeface="Cambria Math" panose="02040503050406030204" pitchFamily="18" charset="0"/>
                          </a:rPr>
                          <m:t>,</m:t>
                        </m:r>
                        <m:r>
                          <m:rPr>
                            <m:sty m:val="p"/>
                          </m:rPr>
                          <a:rPr lang="en-GB" b="0" i="0" smtClean="0">
                            <a:latin typeface="Cambria Math" panose="02040503050406030204" pitchFamily="18" charset="0"/>
                          </a:rPr>
                          <m:t>true</m:t>
                        </m:r>
                      </m:e>
                    </m:d>
                  </m:oMath>
                </a14:m>
                <a:endParaRPr lang="en-GB" dirty="0"/>
              </a:p>
            </p:txBody>
          </p:sp>
        </mc:Choice>
        <mc:Fallback xmlns="">
          <p:sp>
            <p:nvSpPr>
              <p:cNvPr id="3" name="Content Placeholder 2">
                <a:extLst>
                  <a:ext uri="{FF2B5EF4-FFF2-40B4-BE49-F238E27FC236}">
                    <a16:creationId xmlns:a16="http://schemas.microsoft.com/office/drawing/2014/main" id="{59FE6073-BFDA-2441-8E46-BD9E7BE53F6C}"/>
                  </a:ext>
                </a:extLst>
              </p:cNvPr>
              <p:cNvSpPr>
                <a:spLocks noGrp="1" noRot="1" noChangeAspect="1" noMove="1" noResize="1" noEditPoints="1" noAdjustHandles="1" noChangeArrowheads="1" noChangeShapeType="1" noTextEdit="1"/>
              </p:cNvSpPr>
              <p:nvPr>
                <p:ph idx="1"/>
              </p:nvPr>
            </p:nvSpPr>
            <p:spPr>
              <a:xfrm>
                <a:off x="359625" y="1666902"/>
                <a:ext cx="7023453" cy="4236435"/>
              </a:xfrm>
              <a:blipFill>
                <a:blip r:embed="rId3"/>
                <a:stretch>
                  <a:fillRect l="-2708" t="-3293" b="-3293"/>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DD34C85B-D6D9-F44F-9873-1BC2D0330F30}"/>
              </a:ext>
            </a:extLst>
          </p:cNvPr>
          <p:cNvSpPr>
            <a:spLocks noGrp="1"/>
          </p:cNvSpPr>
          <p:nvPr>
            <p:ph type="dt" sz="half" idx="2"/>
          </p:nvPr>
        </p:nvSpPr>
        <p:spPr/>
        <p:txBody>
          <a:bodyPr/>
          <a:lstStyle/>
          <a:p>
            <a:r>
              <a:rPr lang="de-DE"/>
              <a:t>Approximate</a:t>
            </a:r>
            <a:endParaRPr lang="en-GB" dirty="0"/>
          </a:p>
        </p:txBody>
      </p:sp>
      <p:sp>
        <p:nvSpPr>
          <p:cNvPr id="5" name="Footer Placeholder 4">
            <a:extLst>
              <a:ext uri="{FF2B5EF4-FFF2-40B4-BE49-F238E27FC236}">
                <a16:creationId xmlns:a16="http://schemas.microsoft.com/office/drawing/2014/main" id="{F41C230D-8C27-8E49-83E4-021D7279B05D}"/>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8C8DF57B-4511-CD48-B23D-05DAD38EDB8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10</a:t>
            </a:fld>
            <a:r>
              <a:rPr lang="en-GB" dirty="0"/>
              <a:t> </a:t>
            </a:r>
            <a:endParaRPr lang="en-GB" sz="1399" dirty="0"/>
          </a:p>
        </p:txBody>
      </p:sp>
      <mc:AlternateContent xmlns:mc="http://schemas.openxmlformats.org/markup-compatibility/2006" xmlns:a14="http://schemas.microsoft.com/office/drawing/2010/main">
        <mc:Choice Requires="a14">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1512783867"/>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379">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1512783867"/>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664">
                    <a:tc>
                      <a:txBody>
                        <a:bodyPr/>
                        <a:lstStyle/>
                        <a:p>
                          <a:endParaRPr lang="en-DE"/>
                        </a:p>
                      </a:txBody>
                      <a:tcPr marL="45672" marR="45672" marT="45672" marB="45672">
                        <a:blipFill>
                          <a:blip r:embed="rId4"/>
                          <a:stretch>
                            <a:fillRect l="-1852" t="-3448" r="-307407" b="-803448"/>
                          </a:stretch>
                        </a:blipFill>
                      </a:tcPr>
                    </a:tc>
                    <a:tc>
                      <a:txBody>
                        <a:bodyPr/>
                        <a:lstStyle/>
                        <a:p>
                          <a:endParaRPr lang="en-DE"/>
                        </a:p>
                      </a:txBody>
                      <a:tcPr marL="45672" marR="45672" marT="45672" marB="45672">
                        <a:blipFill>
                          <a:blip r:embed="rId4"/>
                          <a:stretch>
                            <a:fillRect l="-83333" t="-3448" r="-151515" b="-803448"/>
                          </a:stretch>
                        </a:blipFill>
                      </a:tcPr>
                    </a:tc>
                    <a:tc>
                      <a:txBody>
                        <a:bodyPr/>
                        <a:lstStyle/>
                        <a:p>
                          <a:endParaRPr lang="en-DE"/>
                        </a:p>
                      </a:txBody>
                      <a:tcPr marL="45672" marR="45672" marT="45672" marB="45672">
                        <a:blipFill>
                          <a:blip r:embed="rId4"/>
                          <a:stretch>
                            <a:fillRect l="-224074" t="-3448" r="-85185" b="-803448"/>
                          </a:stretch>
                        </a:blipFill>
                      </a:tcPr>
                    </a:tc>
                    <a:tc>
                      <a:txBody>
                        <a:bodyPr/>
                        <a:lstStyle/>
                        <a:p>
                          <a:endParaRPr lang="en-DE"/>
                        </a:p>
                      </a:txBody>
                      <a:tcPr marL="45672" marR="45672" marT="45672" marB="45672">
                        <a:blipFill>
                          <a:blip r:embed="rId4"/>
                          <a:stretch>
                            <a:fillRect l="-388889" t="-3448" r="-2222" b="-803448"/>
                          </a:stretch>
                        </a:blipFill>
                      </a:tcPr>
                    </a:tc>
                    <a:extLst>
                      <a:ext uri="{0D108BD9-81ED-4DB2-BD59-A6C34878D82A}">
                        <a16:rowId xmlns:a16="http://schemas.microsoft.com/office/drawing/2014/main" val="10000"/>
                      </a:ext>
                    </a:extLst>
                  </a:tr>
                  <a:tr h="365664">
                    <a:tc>
                      <a:txBody>
                        <a:bodyPr/>
                        <a:lstStyle/>
                        <a:p>
                          <a:endParaRPr lang="en-DE"/>
                        </a:p>
                      </a:txBody>
                      <a:tcPr marL="45672" marR="45672" marT="45672" marB="45672">
                        <a:blipFill>
                          <a:blip r:embed="rId4"/>
                          <a:stretch>
                            <a:fillRect l="-1852" t="-103448" r="-307407" b="-703448"/>
                          </a:stretch>
                        </a:blipFill>
                      </a:tcPr>
                    </a:tc>
                    <a:tc>
                      <a:txBody>
                        <a:bodyPr/>
                        <a:lstStyle/>
                        <a:p>
                          <a:endParaRPr lang="en-DE"/>
                        </a:p>
                      </a:txBody>
                      <a:tcPr marL="45672" marR="45672" marT="45672" marB="45672">
                        <a:blipFill>
                          <a:blip r:embed="rId4"/>
                          <a:stretch>
                            <a:fillRect l="-83333" t="-103448" r="-151515" b="-703448"/>
                          </a:stretch>
                        </a:blipFill>
                      </a:tcPr>
                    </a:tc>
                    <a:tc>
                      <a:txBody>
                        <a:bodyPr/>
                        <a:lstStyle/>
                        <a:p>
                          <a:endParaRPr lang="en-DE"/>
                        </a:p>
                      </a:txBody>
                      <a:tcPr marL="45672" marR="45672" marT="45672" marB="45672">
                        <a:blipFill>
                          <a:blip r:embed="rId4"/>
                          <a:stretch>
                            <a:fillRect l="-224074" t="-103448" r="-85185" b="-703448"/>
                          </a:stretch>
                        </a:blipFill>
                      </a:tcPr>
                    </a:tc>
                    <a:tc>
                      <a:txBody>
                        <a:bodyPr/>
                        <a:lstStyle/>
                        <a:p>
                          <a:endParaRPr lang="en-DE"/>
                        </a:p>
                      </a:txBody>
                      <a:tcPr marL="45672" marR="45672" marT="45672" marB="45672">
                        <a:blipFill>
                          <a:blip r:embed="rId4"/>
                          <a:stretch>
                            <a:fillRect l="-388889" t="-103448" r="-2222" b="-703448"/>
                          </a:stretch>
                        </a:blipFill>
                      </a:tcPr>
                    </a:tc>
                    <a:extLst>
                      <a:ext uri="{0D108BD9-81ED-4DB2-BD59-A6C34878D82A}">
                        <a16:rowId xmlns:a16="http://schemas.microsoft.com/office/drawing/2014/main" val="10001"/>
                      </a:ext>
                    </a:extLst>
                  </a:tr>
                  <a:tr h="365664">
                    <a:tc>
                      <a:txBody>
                        <a:bodyPr/>
                        <a:lstStyle/>
                        <a:p>
                          <a:endParaRPr lang="en-DE"/>
                        </a:p>
                      </a:txBody>
                      <a:tcPr marL="45672" marR="45672" marT="45672" marB="45672">
                        <a:blipFill>
                          <a:blip r:embed="rId4"/>
                          <a:stretch>
                            <a:fillRect l="-1852" t="-203448" r="-307407" b="-603448"/>
                          </a:stretch>
                        </a:blipFill>
                      </a:tcPr>
                    </a:tc>
                    <a:tc>
                      <a:txBody>
                        <a:bodyPr/>
                        <a:lstStyle/>
                        <a:p>
                          <a:endParaRPr lang="en-DE"/>
                        </a:p>
                      </a:txBody>
                      <a:tcPr marL="45672" marR="45672" marT="45672" marB="45672">
                        <a:blipFill>
                          <a:blip r:embed="rId4"/>
                          <a:stretch>
                            <a:fillRect l="-83333" t="-203448" r="-151515" b="-603448"/>
                          </a:stretch>
                        </a:blipFill>
                      </a:tcPr>
                    </a:tc>
                    <a:tc>
                      <a:txBody>
                        <a:bodyPr/>
                        <a:lstStyle/>
                        <a:p>
                          <a:endParaRPr lang="en-DE"/>
                        </a:p>
                      </a:txBody>
                      <a:tcPr marL="45672" marR="45672" marT="45672" marB="45672">
                        <a:blipFill>
                          <a:blip r:embed="rId4"/>
                          <a:stretch>
                            <a:fillRect l="-224074" t="-203448" r="-85185" b="-603448"/>
                          </a:stretch>
                        </a:blipFill>
                      </a:tcPr>
                    </a:tc>
                    <a:tc>
                      <a:txBody>
                        <a:bodyPr/>
                        <a:lstStyle/>
                        <a:p>
                          <a:endParaRPr lang="en-DE"/>
                        </a:p>
                      </a:txBody>
                      <a:tcPr marL="45672" marR="45672" marT="45672" marB="45672">
                        <a:blipFill>
                          <a:blip r:embed="rId4"/>
                          <a:stretch>
                            <a:fillRect l="-388889" t="-203448" r="-2222" b="-603448"/>
                          </a:stretch>
                        </a:blipFill>
                      </a:tcPr>
                    </a:tc>
                    <a:extLst>
                      <a:ext uri="{0D108BD9-81ED-4DB2-BD59-A6C34878D82A}">
                        <a16:rowId xmlns:a16="http://schemas.microsoft.com/office/drawing/2014/main" val="10002"/>
                      </a:ext>
                    </a:extLst>
                  </a:tr>
                  <a:tr h="365664">
                    <a:tc>
                      <a:txBody>
                        <a:bodyPr/>
                        <a:lstStyle/>
                        <a:p>
                          <a:endParaRPr lang="en-DE"/>
                        </a:p>
                      </a:txBody>
                      <a:tcPr marL="45672" marR="45672" marT="45672" marB="45672">
                        <a:blipFill>
                          <a:blip r:embed="rId4"/>
                          <a:stretch>
                            <a:fillRect l="-1852" t="-303448" r="-307407" b="-503448"/>
                          </a:stretch>
                        </a:blipFill>
                      </a:tcPr>
                    </a:tc>
                    <a:tc>
                      <a:txBody>
                        <a:bodyPr/>
                        <a:lstStyle/>
                        <a:p>
                          <a:endParaRPr lang="en-DE"/>
                        </a:p>
                      </a:txBody>
                      <a:tcPr marL="45672" marR="45672" marT="45672" marB="45672">
                        <a:blipFill>
                          <a:blip r:embed="rId4"/>
                          <a:stretch>
                            <a:fillRect l="-83333" t="-303448" r="-151515" b="-503448"/>
                          </a:stretch>
                        </a:blipFill>
                      </a:tcPr>
                    </a:tc>
                    <a:tc>
                      <a:txBody>
                        <a:bodyPr/>
                        <a:lstStyle/>
                        <a:p>
                          <a:endParaRPr lang="en-DE"/>
                        </a:p>
                      </a:txBody>
                      <a:tcPr marL="45672" marR="45672" marT="45672" marB="45672">
                        <a:blipFill>
                          <a:blip r:embed="rId4"/>
                          <a:stretch>
                            <a:fillRect l="-224074" t="-303448" r="-85185" b="-503448"/>
                          </a:stretch>
                        </a:blipFill>
                      </a:tcPr>
                    </a:tc>
                    <a:tc>
                      <a:txBody>
                        <a:bodyPr/>
                        <a:lstStyle/>
                        <a:p>
                          <a:endParaRPr lang="en-DE"/>
                        </a:p>
                      </a:txBody>
                      <a:tcPr marL="45672" marR="45672" marT="45672" marB="45672">
                        <a:blipFill>
                          <a:blip r:embed="rId4"/>
                          <a:stretch>
                            <a:fillRect l="-388889" t="-303448" r="-2222" b="-503448"/>
                          </a:stretch>
                        </a:blipFill>
                      </a:tcPr>
                    </a:tc>
                    <a:extLst>
                      <a:ext uri="{0D108BD9-81ED-4DB2-BD59-A6C34878D82A}">
                        <a16:rowId xmlns:a16="http://schemas.microsoft.com/office/drawing/2014/main" val="10003"/>
                      </a:ext>
                    </a:extLst>
                  </a:tr>
                  <a:tr h="365664">
                    <a:tc>
                      <a:txBody>
                        <a:bodyPr/>
                        <a:lstStyle/>
                        <a:p>
                          <a:endParaRPr lang="en-DE"/>
                        </a:p>
                      </a:txBody>
                      <a:tcPr marL="45672" marR="45672" marT="45672" marB="45672">
                        <a:blipFill>
                          <a:blip r:embed="rId4"/>
                          <a:stretch>
                            <a:fillRect l="-1852" t="-403448" r="-307407" b="-403448"/>
                          </a:stretch>
                        </a:blipFill>
                      </a:tcPr>
                    </a:tc>
                    <a:tc>
                      <a:txBody>
                        <a:bodyPr/>
                        <a:lstStyle/>
                        <a:p>
                          <a:endParaRPr lang="en-DE"/>
                        </a:p>
                      </a:txBody>
                      <a:tcPr marL="45672" marR="45672" marT="45672" marB="45672">
                        <a:blipFill>
                          <a:blip r:embed="rId4"/>
                          <a:stretch>
                            <a:fillRect l="-83333" t="-403448" r="-151515" b="-403448"/>
                          </a:stretch>
                        </a:blipFill>
                      </a:tcPr>
                    </a:tc>
                    <a:tc>
                      <a:txBody>
                        <a:bodyPr/>
                        <a:lstStyle/>
                        <a:p>
                          <a:endParaRPr lang="en-DE"/>
                        </a:p>
                      </a:txBody>
                      <a:tcPr marL="45672" marR="45672" marT="45672" marB="45672">
                        <a:blipFill>
                          <a:blip r:embed="rId4"/>
                          <a:stretch>
                            <a:fillRect l="-224074" t="-403448" r="-85185" b="-403448"/>
                          </a:stretch>
                        </a:blipFill>
                      </a:tcPr>
                    </a:tc>
                    <a:tc>
                      <a:txBody>
                        <a:bodyPr/>
                        <a:lstStyle/>
                        <a:p>
                          <a:endParaRPr lang="en-DE"/>
                        </a:p>
                      </a:txBody>
                      <a:tcPr marL="45672" marR="45672" marT="45672" marB="45672">
                        <a:blipFill>
                          <a:blip r:embed="rId4"/>
                          <a:stretch>
                            <a:fillRect l="-388889" t="-403448" r="-2222" b="-403448"/>
                          </a:stretch>
                        </a:blipFill>
                      </a:tcPr>
                    </a:tc>
                    <a:extLst>
                      <a:ext uri="{0D108BD9-81ED-4DB2-BD59-A6C34878D82A}">
                        <a16:rowId xmlns:a16="http://schemas.microsoft.com/office/drawing/2014/main" val="10004"/>
                      </a:ext>
                    </a:extLst>
                  </a:tr>
                  <a:tr h="365664">
                    <a:tc>
                      <a:txBody>
                        <a:bodyPr/>
                        <a:lstStyle/>
                        <a:p>
                          <a:endParaRPr lang="en-DE"/>
                        </a:p>
                      </a:txBody>
                      <a:tcPr marL="45672" marR="45672" marT="45672" marB="45672">
                        <a:blipFill>
                          <a:blip r:embed="rId4"/>
                          <a:stretch>
                            <a:fillRect l="-1852" t="-503448" r="-307407" b="-303448"/>
                          </a:stretch>
                        </a:blipFill>
                      </a:tcPr>
                    </a:tc>
                    <a:tc>
                      <a:txBody>
                        <a:bodyPr/>
                        <a:lstStyle/>
                        <a:p>
                          <a:endParaRPr lang="en-DE"/>
                        </a:p>
                      </a:txBody>
                      <a:tcPr marL="45672" marR="45672" marT="45672" marB="45672">
                        <a:blipFill>
                          <a:blip r:embed="rId4"/>
                          <a:stretch>
                            <a:fillRect l="-83333" t="-503448" r="-151515" b="-303448"/>
                          </a:stretch>
                        </a:blipFill>
                      </a:tcPr>
                    </a:tc>
                    <a:tc>
                      <a:txBody>
                        <a:bodyPr/>
                        <a:lstStyle/>
                        <a:p>
                          <a:endParaRPr lang="en-DE"/>
                        </a:p>
                      </a:txBody>
                      <a:tcPr marL="45672" marR="45672" marT="45672" marB="45672">
                        <a:blipFill>
                          <a:blip r:embed="rId4"/>
                          <a:stretch>
                            <a:fillRect l="-224074" t="-503448" r="-85185" b="-303448"/>
                          </a:stretch>
                        </a:blipFill>
                      </a:tcPr>
                    </a:tc>
                    <a:tc>
                      <a:txBody>
                        <a:bodyPr/>
                        <a:lstStyle/>
                        <a:p>
                          <a:endParaRPr lang="en-DE"/>
                        </a:p>
                      </a:txBody>
                      <a:tcPr marL="45672" marR="45672" marT="45672" marB="45672">
                        <a:blipFill>
                          <a:blip r:embed="rId4"/>
                          <a:stretch>
                            <a:fillRect l="-388889" t="-503448" r="-2222" b="-303448"/>
                          </a:stretch>
                        </a:blipFill>
                      </a:tcPr>
                    </a:tc>
                    <a:extLst>
                      <a:ext uri="{0D108BD9-81ED-4DB2-BD59-A6C34878D82A}">
                        <a16:rowId xmlns:a16="http://schemas.microsoft.com/office/drawing/2014/main" val="10005"/>
                      </a:ext>
                    </a:extLst>
                  </a:tr>
                  <a:tr h="365664">
                    <a:tc>
                      <a:txBody>
                        <a:bodyPr/>
                        <a:lstStyle/>
                        <a:p>
                          <a:endParaRPr lang="en-DE"/>
                        </a:p>
                      </a:txBody>
                      <a:tcPr marL="45672" marR="45672" marT="45672" marB="45672">
                        <a:blipFill>
                          <a:blip r:embed="rId4"/>
                          <a:stretch>
                            <a:fillRect l="-1852" t="-603448" r="-307407" b="-203448"/>
                          </a:stretch>
                        </a:blipFill>
                      </a:tcPr>
                    </a:tc>
                    <a:tc>
                      <a:txBody>
                        <a:bodyPr/>
                        <a:lstStyle/>
                        <a:p>
                          <a:endParaRPr lang="en-DE"/>
                        </a:p>
                      </a:txBody>
                      <a:tcPr marL="45672" marR="45672" marT="45672" marB="45672">
                        <a:blipFill>
                          <a:blip r:embed="rId4"/>
                          <a:stretch>
                            <a:fillRect l="-83333" t="-603448" r="-151515" b="-203448"/>
                          </a:stretch>
                        </a:blipFill>
                      </a:tcPr>
                    </a:tc>
                    <a:tc>
                      <a:txBody>
                        <a:bodyPr/>
                        <a:lstStyle/>
                        <a:p>
                          <a:endParaRPr lang="en-DE"/>
                        </a:p>
                      </a:txBody>
                      <a:tcPr marL="45672" marR="45672" marT="45672" marB="45672">
                        <a:blipFill>
                          <a:blip r:embed="rId4"/>
                          <a:stretch>
                            <a:fillRect l="-224074" t="-603448" r="-85185" b="-203448"/>
                          </a:stretch>
                        </a:blipFill>
                      </a:tcPr>
                    </a:tc>
                    <a:tc>
                      <a:txBody>
                        <a:bodyPr/>
                        <a:lstStyle/>
                        <a:p>
                          <a:endParaRPr lang="en-DE"/>
                        </a:p>
                      </a:txBody>
                      <a:tcPr marL="45672" marR="45672" marT="45672" marB="45672">
                        <a:blipFill>
                          <a:blip r:embed="rId4"/>
                          <a:stretch>
                            <a:fillRect l="-388889" t="-603448" r="-2222" b="-203448"/>
                          </a:stretch>
                        </a:blipFill>
                      </a:tcPr>
                    </a:tc>
                    <a:extLst>
                      <a:ext uri="{0D108BD9-81ED-4DB2-BD59-A6C34878D82A}">
                        <a16:rowId xmlns:a16="http://schemas.microsoft.com/office/drawing/2014/main" val="10006"/>
                      </a:ext>
                    </a:extLst>
                  </a:tr>
                  <a:tr h="365664">
                    <a:tc>
                      <a:txBody>
                        <a:bodyPr/>
                        <a:lstStyle/>
                        <a:p>
                          <a:endParaRPr lang="en-DE"/>
                        </a:p>
                      </a:txBody>
                      <a:tcPr marL="45672" marR="45672" marT="45672" marB="45672">
                        <a:blipFill>
                          <a:blip r:embed="rId4"/>
                          <a:stretch>
                            <a:fillRect l="-1852" t="-703448" r="-307407" b="-103448"/>
                          </a:stretch>
                        </a:blipFill>
                      </a:tcPr>
                    </a:tc>
                    <a:tc>
                      <a:txBody>
                        <a:bodyPr/>
                        <a:lstStyle/>
                        <a:p>
                          <a:endParaRPr lang="en-DE"/>
                        </a:p>
                      </a:txBody>
                      <a:tcPr marL="45672" marR="45672" marT="45672" marB="45672">
                        <a:blipFill>
                          <a:blip r:embed="rId4"/>
                          <a:stretch>
                            <a:fillRect l="-83333" t="-703448" r="-151515" b="-103448"/>
                          </a:stretch>
                        </a:blipFill>
                      </a:tcPr>
                    </a:tc>
                    <a:tc>
                      <a:txBody>
                        <a:bodyPr/>
                        <a:lstStyle/>
                        <a:p>
                          <a:endParaRPr lang="en-DE"/>
                        </a:p>
                      </a:txBody>
                      <a:tcPr marL="45672" marR="45672" marT="45672" marB="45672">
                        <a:blipFill>
                          <a:blip r:embed="rId4"/>
                          <a:stretch>
                            <a:fillRect l="-224074" t="-703448" r="-85185" b="-103448"/>
                          </a:stretch>
                        </a:blipFill>
                      </a:tcPr>
                    </a:tc>
                    <a:tc>
                      <a:txBody>
                        <a:bodyPr/>
                        <a:lstStyle/>
                        <a:p>
                          <a:endParaRPr lang="en-DE"/>
                        </a:p>
                      </a:txBody>
                      <a:tcPr marL="45672" marR="45672" marT="45672" marB="45672">
                        <a:blipFill>
                          <a:blip r:embed="rId4"/>
                          <a:stretch>
                            <a:fillRect l="-388889" t="-703448" r="-2222" b="-103448"/>
                          </a:stretch>
                        </a:blipFill>
                      </a:tcPr>
                    </a:tc>
                    <a:extLst>
                      <a:ext uri="{0D108BD9-81ED-4DB2-BD59-A6C34878D82A}">
                        <a16:rowId xmlns:a16="http://schemas.microsoft.com/office/drawing/2014/main" val="10007"/>
                      </a:ext>
                    </a:extLst>
                  </a:tr>
                  <a:tr h="365664">
                    <a:tc>
                      <a:txBody>
                        <a:bodyPr/>
                        <a:lstStyle/>
                        <a:p>
                          <a:endParaRPr lang="en-DE"/>
                        </a:p>
                      </a:txBody>
                      <a:tcPr marL="45672" marR="45672" marT="45672" marB="45672">
                        <a:blipFill>
                          <a:blip r:embed="rId4"/>
                          <a:stretch>
                            <a:fillRect l="-1852" t="-803448" r="-307407" b="-3448"/>
                          </a:stretch>
                        </a:blipFill>
                      </a:tcPr>
                    </a:tc>
                    <a:tc>
                      <a:txBody>
                        <a:bodyPr/>
                        <a:lstStyle/>
                        <a:p>
                          <a:endParaRPr lang="en-DE"/>
                        </a:p>
                      </a:txBody>
                      <a:tcPr marL="45672" marR="45672" marT="45672" marB="45672">
                        <a:blipFill>
                          <a:blip r:embed="rId4"/>
                          <a:stretch>
                            <a:fillRect l="-83333" t="-803448" r="-151515" b="-3448"/>
                          </a:stretch>
                        </a:blipFill>
                      </a:tcPr>
                    </a:tc>
                    <a:tc>
                      <a:txBody>
                        <a:bodyPr/>
                        <a:lstStyle/>
                        <a:p>
                          <a:endParaRPr lang="en-DE"/>
                        </a:p>
                      </a:txBody>
                      <a:tcPr marL="45672" marR="45672" marT="45672" marB="45672">
                        <a:blipFill>
                          <a:blip r:embed="rId4"/>
                          <a:stretch>
                            <a:fillRect l="-224074" t="-803448" r="-85185" b="-3448"/>
                          </a:stretch>
                        </a:blipFill>
                      </a:tcPr>
                    </a:tc>
                    <a:tc>
                      <a:txBody>
                        <a:bodyPr/>
                        <a:lstStyle/>
                        <a:p>
                          <a:endParaRPr lang="en-DE"/>
                        </a:p>
                      </a:txBody>
                      <a:tcPr marL="45672" marR="45672" marT="45672" marB="45672">
                        <a:blipFill>
                          <a:blip r:embed="rId4"/>
                          <a:stretch>
                            <a:fillRect l="-388889" t="-803448" r="-2222" b="-3448"/>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sp>
            <p:nvSpPr>
              <p:cNvPr id="123" name="TextBox 122">
                <a:extLst>
                  <a:ext uri="{FF2B5EF4-FFF2-40B4-BE49-F238E27FC236}">
                    <a16:creationId xmlns:a16="http://schemas.microsoft.com/office/drawing/2014/main" id="{6D047601-11CF-3A4C-B469-EE91F53E3977}"/>
                  </a:ext>
                </a:extLst>
              </p:cNvPr>
              <p:cNvSpPr txBox="1"/>
              <p:nvPr/>
            </p:nvSpPr>
            <p:spPr>
              <a:xfrm>
                <a:off x="873750" y="2940825"/>
                <a:ext cx="6588633" cy="195670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𝑓</m:t>
                      </m:r>
                      <m:d>
                        <m:dPr>
                          <m:ctrlPr>
                            <a:rPr lang="en-GB" sz="1798" i="1">
                              <a:latin typeface="Cambria Math" panose="02040503050406030204" pitchFamily="18" charset="0"/>
                            </a:rPr>
                          </m:ctrlPr>
                        </m:dPr>
                        <m:e>
                          <m:r>
                            <a:rPr lang="en-GB" sz="1798" i="1">
                              <a:latin typeface="Cambria Math" panose="02040503050406030204" pitchFamily="18" charset="0"/>
                            </a:rPr>
                            <m:t>𝑣</m:t>
                          </m:r>
                        </m:e>
                      </m:d>
                      <m:r>
                        <m:rPr>
                          <m:aln/>
                        </m:rPr>
                        <a:rPr lang="en-GB" sz="1798" i="1">
                          <a:latin typeface="Cambria Math" panose="02040503050406030204" pitchFamily="18" charset="0"/>
                        </a:rPr>
                        <m:t>=</m:t>
                      </m:r>
                      <m:d>
                        <m:dPr>
                          <m:begChr m:val="{"/>
                          <m:endChr m:val=""/>
                          <m:ctrlPr>
                            <a:rPr lang="en-GB" sz="1798" i="1">
                              <a:latin typeface="Cambria Math" panose="02040503050406030204" pitchFamily="18" charset="0"/>
                            </a:rPr>
                          </m:ctrlPr>
                        </m:dPr>
                        <m:e>
                          <m:m>
                            <m:mPr>
                              <m:mcs>
                                <m:mc>
                                  <m:mcPr>
                                    <m:count m:val="2"/>
                                    <m:mcJc m:val="center"/>
                                  </m:mcPr>
                                </m:mc>
                              </m:mcs>
                              <m:ctrlPr>
                                <a:rPr lang="en-GB" sz="1798" i="1">
                                  <a:latin typeface="Cambria Math" panose="02040503050406030204" pitchFamily="18" charset="0"/>
                                </a:rPr>
                              </m:ctrlPr>
                            </m:mPr>
                            <m:m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1</m:t>
                                    </m:r>
                                  </m:sub>
                                </m:sSub>
                              </m:e>
                              <m:e>
                                <m:r>
                                  <a:rPr lang="en-GB" sz="1798" i="1">
                                    <a:latin typeface="Cambria Math" panose="02040503050406030204" pitchFamily="18" charset="0"/>
                                  </a:rPr>
                                  <m:t>𝑣</m:t>
                                </m:r>
                                <m:r>
                                  <a:rPr lang="en-GB" sz="1798" i="1">
                                    <a:latin typeface="Cambria Math" panose="02040503050406030204" pitchFamily="18" charset="0"/>
                                    <a:ea typeface="Cambria Math" panose="02040503050406030204" pitchFamily="18" charset="0"/>
                                  </a:rPr>
                                  <m:t>∈</m:t>
                                </m:r>
                                <m:d>
                                  <m:dPr>
                                    <m:begChr m:val="["/>
                                    <m:endChr m:val="]"/>
                                    <m:ctrlPr>
                                      <a:rPr lang="en-GB" sz="1798" i="1">
                                        <a:latin typeface="Cambria Math" panose="02040503050406030204" pitchFamily="18" charset="0"/>
                                      </a:rPr>
                                    </m:ctrlPr>
                                  </m:dPr>
                                  <m:e>
                                    <m:r>
                                      <a:rPr lang="en-GB" sz="1798" i="1">
                                        <a:latin typeface="Cambria Math" panose="02040503050406030204" pitchFamily="18" charset="0"/>
                                      </a:rPr>
                                      <m:t>0,</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1</m:t>
                                        </m:r>
                                      </m:sub>
                                    </m:sSub>
                                  </m:e>
                                </m:d>
                                <m:r>
                                  <a:rPr lang="en-GB" sz="1798" i="1">
                                    <a:latin typeface="Cambria Math" panose="02040503050406030204" pitchFamily="18" charset="0"/>
                                  </a:rPr>
                                  <m:t>,</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1</m:t>
                                    </m:r>
                                  </m:sub>
                                </m:sSub>
                                <m:r>
                                  <a:rPr lang="en-GB" sz="1798" i="1">
                                    <a:latin typeface="Cambria Math" panose="02040503050406030204" pitchFamily="18" charset="0"/>
                                  </a:rPr>
                                  <m:t>=</m:t>
                                </m:r>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1</m:t>
                                        </m:r>
                                      </m:sub>
                                    </m:sSub>
                                  </m:e>
                                </m:d>
                                <m:r>
                                  <a:rPr lang="en-GB" sz="1798" i="1">
                                    <a:latin typeface="Cambria Math" panose="02040503050406030204" pitchFamily="18" charset="0"/>
                                  </a:rPr>
                                  <m:t>            </m:t>
                                </m:r>
                              </m:e>
                            </m:mr>
                            <m:m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2</m:t>
                                    </m:r>
                                  </m:sub>
                                </m:sSub>
                              </m:e>
                              <m:e>
                                <m:r>
                                  <a:rPr lang="en-GB" sz="1798" i="1">
                                    <a:latin typeface="Cambria Math" panose="02040503050406030204" pitchFamily="18" charset="0"/>
                                  </a:rPr>
                                  <m:t>𝑣</m:t>
                                </m:r>
                                <m:r>
                                  <a:rPr lang="en-GB" sz="1798" i="1">
                                    <a:latin typeface="Cambria Math" panose="02040503050406030204" pitchFamily="18" charset="0"/>
                                    <a:ea typeface="Cambria Math" panose="02040503050406030204" pitchFamily="18" charset="0"/>
                                  </a:rPr>
                                  <m:t>∈</m:t>
                                </m:r>
                                <m:d>
                                  <m:dPr>
                                    <m:endChr m:val="]"/>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1</m:t>
                                        </m:r>
                                      </m:sub>
                                    </m:sSub>
                                    <m:r>
                                      <a:rPr lang="en-GB" sz="1798" i="1">
                                        <a:latin typeface="Cambria Math" panose="02040503050406030204" pitchFamily="18" charset="0"/>
                                      </a:rPr>
                                      <m:t>, </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2</m:t>
                                        </m:r>
                                      </m:sub>
                                    </m:sSub>
                                  </m:e>
                                </m:d>
                                <m:r>
                                  <a:rPr lang="en-GB" sz="1798" i="1">
                                    <a:latin typeface="Cambria Math" panose="02040503050406030204" pitchFamily="18" charset="0"/>
                                  </a:rPr>
                                  <m:t>, </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2</m:t>
                                    </m:r>
                                  </m:sub>
                                </m:sSub>
                                <m:r>
                                  <a:rPr lang="en-GB" sz="1798" i="1">
                                    <a:latin typeface="Cambria Math" panose="02040503050406030204" pitchFamily="18" charset="0"/>
                                  </a:rPr>
                                  <m:t>=</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1</m:t>
                                    </m:r>
                                  </m:sub>
                                </m:sSub>
                                <m:r>
                                  <a:rPr lang="en-GB" sz="1798" i="1">
                                    <a:latin typeface="Cambria Math" panose="02040503050406030204" pitchFamily="18" charset="0"/>
                                  </a:rPr>
                                  <m:t>+</m:t>
                                </m:r>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2</m:t>
                                        </m:r>
                                      </m:sub>
                                    </m:sSub>
                                  </m:e>
                                </m:d>
                              </m:e>
                            </m:mr>
                            <m:mr>
                              <m:e>
                                <m:r>
                                  <a:rPr lang="en-GB" sz="1798" i="1">
                                    <a:latin typeface="Cambria Math" panose="02040503050406030204" pitchFamily="18" charset="0"/>
                                  </a:rPr>
                                  <m:t>⋮</m:t>
                                </m:r>
                              </m:e>
                              <m:e>
                                <m:r>
                                  <a:rPr lang="en-GB" sz="1798" i="1">
                                    <a:latin typeface="Cambria Math" panose="02040503050406030204" pitchFamily="18" charset="0"/>
                                  </a:rPr>
                                  <m:t>⋮                                                    </m:t>
                                </m:r>
                              </m:e>
                            </m:mr>
                            <m:m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𝑚</m:t>
                                    </m:r>
                                  </m:sub>
                                </m:sSub>
                              </m:e>
                              <m:e>
                                <m:r>
                                  <a:rPr lang="en-GB" sz="1798" i="1">
                                    <a:latin typeface="Cambria Math" panose="02040503050406030204" pitchFamily="18" charset="0"/>
                                  </a:rPr>
                                  <m:t>𝑣</m:t>
                                </m:r>
                                <m:r>
                                  <a:rPr lang="en-GB" sz="1798" i="1">
                                    <a:latin typeface="Cambria Math" panose="02040503050406030204" pitchFamily="18" charset="0"/>
                                    <a:ea typeface="Cambria Math" panose="02040503050406030204" pitchFamily="18" charset="0"/>
                                  </a:rPr>
                                  <m:t>∈</m:t>
                                </m:r>
                                <m:d>
                                  <m:dPr>
                                    <m:endChr m:val="]"/>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𝑚</m:t>
                                        </m:r>
                                        <m:r>
                                          <a:rPr lang="en-GB" sz="1798" i="1">
                                            <a:latin typeface="Cambria Math" panose="02040503050406030204" pitchFamily="18" charset="0"/>
                                          </a:rPr>
                                          <m:t>−1</m:t>
                                        </m:r>
                                      </m:sub>
                                    </m:sSub>
                                    <m:r>
                                      <a:rPr lang="en-GB" sz="1798" i="1">
                                        <a:latin typeface="Cambria Math" panose="02040503050406030204" pitchFamily="18" charset="0"/>
                                      </a:rPr>
                                      <m:t>, 1</m:t>
                                    </m:r>
                                  </m:e>
                                </m:d>
                                <m:r>
                                  <a:rPr lang="en-GB" sz="1798" i="1">
                                    <a:latin typeface="Cambria Math" panose="02040503050406030204" pitchFamily="18" charset="0"/>
                                  </a:rPr>
                                  <m:t>                             </m:t>
                                </m:r>
                              </m:e>
                            </m:mr>
                          </m:m>
                        </m:e>
                      </m:d>
                    </m:oMath>
                    <m:oMath xmlns:m="http://schemas.openxmlformats.org/officeDocument/2006/math">
                      <m:r>
                        <m:rPr>
                          <m:aln/>
                        </m:rPr>
                        <a:rPr lang="en-GB" sz="1798" i="1">
                          <a:latin typeface="Cambria Math" panose="02040503050406030204" pitchFamily="18" charset="0"/>
                        </a:rPr>
                        <m:t>=</m:t>
                      </m:r>
                      <m:r>
                        <a:rPr lang="en-GB" sz="1798" i="1">
                          <a:latin typeface="Cambria Math" panose="02040503050406030204" pitchFamily="18" charset="0"/>
                        </a:rPr>
                        <m:t> </m:t>
                      </m:r>
                      <m:d>
                        <m:dPr>
                          <m:begChr m:val="{"/>
                          <m:endChr m:val=""/>
                          <m:ctrlPr>
                            <a:rPr lang="en-GB" sz="1798" i="1">
                              <a:latin typeface="Cambria Math" panose="02040503050406030204" pitchFamily="18" charset="0"/>
                            </a:rPr>
                          </m:ctrlPr>
                        </m:dPr>
                        <m:e>
                          <m:m>
                            <m:mPr>
                              <m:mcs>
                                <m:mc>
                                  <m:mcPr>
                                    <m:count m:val="2"/>
                                    <m:mcJc m:val="center"/>
                                  </m:mcPr>
                                </m:mc>
                              </m:mcs>
                              <m:ctrlPr>
                                <a:rPr lang="en-GB" sz="1798" i="1">
                                  <a:latin typeface="Cambria Math" panose="02040503050406030204" pitchFamily="18" charset="0"/>
                                </a:rPr>
                              </m:ctrlPr>
                            </m:mPr>
                            <m:m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1</m:t>
                                    </m:r>
                                  </m:sub>
                                </m:sSub>
                              </m:e>
                              <m:e>
                                <m:r>
                                  <a:rPr lang="en-GB" sz="1798" i="1">
                                    <a:latin typeface="Cambria Math" panose="02040503050406030204" pitchFamily="18" charset="0"/>
                                  </a:rPr>
                                  <m:t> </m:t>
                                </m:r>
                                <m:r>
                                  <a:rPr lang="en-GB" sz="1798" i="1">
                                    <a:latin typeface="Cambria Math" panose="02040503050406030204" pitchFamily="18" charset="0"/>
                                  </a:rPr>
                                  <m:t>𝑣</m:t>
                                </m:r>
                                <m:r>
                                  <a:rPr lang="en-GB" sz="1798" i="1">
                                    <a:latin typeface="Cambria Math" panose="02040503050406030204" pitchFamily="18" charset="0"/>
                                    <a:ea typeface="Cambria Math" panose="02040503050406030204" pitchFamily="18" charset="0"/>
                                  </a:rPr>
                                  <m:t>∈</m:t>
                                </m:r>
                                <m:d>
                                  <m:dPr>
                                    <m:begChr m:val="["/>
                                    <m:endChr m:val="]"/>
                                    <m:ctrlPr>
                                      <a:rPr lang="en-GB" sz="1798" i="1">
                                        <a:latin typeface="Cambria Math" panose="02040503050406030204" pitchFamily="18" charset="0"/>
                                      </a:rPr>
                                    </m:ctrlPr>
                                  </m:dPr>
                                  <m:e>
                                    <m:r>
                                      <a:rPr lang="en-GB" sz="1798" i="1">
                                        <a:latin typeface="Cambria Math" panose="02040503050406030204" pitchFamily="18" charset="0"/>
                                      </a:rPr>
                                      <m:t>0,</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1</m:t>
                                        </m:r>
                                      </m:sub>
                                    </m:sSub>
                                  </m:e>
                                </m:d>
                                <m:r>
                                  <a:rPr lang="en-GB" sz="1798" i="1">
                                    <a:latin typeface="Cambria Math" panose="02040503050406030204" pitchFamily="18" charset="0"/>
                                  </a:rPr>
                                  <m:t>,</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1</m:t>
                                    </m:r>
                                  </m:sub>
                                </m:sSub>
                                <m:r>
                                  <a:rPr lang="en-GB" sz="1798" i="1">
                                    <a:latin typeface="Cambria Math" panose="02040503050406030204" pitchFamily="18" charset="0"/>
                                  </a:rPr>
                                  <m:t>=</m:t>
                                </m:r>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1</m:t>
                                        </m:r>
                                      </m:sub>
                                    </m:sSub>
                                  </m:e>
                                </m:d>
                                <m:r>
                                  <a:rPr lang="en-GB" sz="1798" i="1">
                                    <a:latin typeface="Cambria Math" panose="02040503050406030204" pitchFamily="18" charset="0"/>
                                  </a:rPr>
                                  <m:t>                                           </m:t>
                                </m:r>
                              </m:e>
                            </m:mr>
                            <m:m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𝑖</m:t>
                                    </m:r>
                                  </m:sub>
                                </m:sSub>
                              </m:e>
                              <m:e>
                                <m:r>
                                  <a:rPr lang="en-GB" sz="1798" i="1">
                                    <a:latin typeface="Cambria Math" panose="02040503050406030204" pitchFamily="18" charset="0"/>
                                  </a:rPr>
                                  <m:t> </m:t>
                                </m:r>
                                <m:r>
                                  <a:rPr lang="en-GB" sz="1798" i="1">
                                    <a:latin typeface="Cambria Math" panose="02040503050406030204" pitchFamily="18" charset="0"/>
                                  </a:rPr>
                                  <m:t>𝑣</m:t>
                                </m:r>
                                <m:r>
                                  <a:rPr lang="en-GB" sz="1798" i="1">
                                    <a:latin typeface="Cambria Math" panose="02040503050406030204" pitchFamily="18" charset="0"/>
                                    <a:ea typeface="Cambria Math" panose="02040503050406030204" pitchFamily="18" charset="0"/>
                                  </a:rPr>
                                  <m:t>∈</m:t>
                                </m:r>
                                <m:d>
                                  <m:dPr>
                                    <m:endChr m:val="]"/>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𝑖</m:t>
                                        </m:r>
                                        <m:r>
                                          <a:rPr lang="en-GB" sz="1798" i="1">
                                            <a:latin typeface="Cambria Math" panose="02040503050406030204" pitchFamily="18" charset="0"/>
                                          </a:rPr>
                                          <m:t>−1</m:t>
                                        </m:r>
                                      </m:sub>
                                    </m:sSub>
                                    <m:r>
                                      <a:rPr lang="en-GB" sz="1798" i="1">
                                        <a:latin typeface="Cambria Math" panose="02040503050406030204" pitchFamily="18" charset="0"/>
                                      </a:rPr>
                                      <m:t>, </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𝑖</m:t>
                                        </m:r>
                                      </m:sub>
                                    </m:sSub>
                                  </m:e>
                                </m:d>
                                <m:r>
                                  <a:rPr lang="en-GB" sz="1798" i="1">
                                    <a:latin typeface="Cambria Math" panose="02040503050406030204" pitchFamily="18" charset="0"/>
                                  </a:rPr>
                                  <m:t>,</m:t>
                                </m:r>
                                <m:r>
                                  <a:rPr lang="en-GB" sz="1798" i="1">
                                    <a:latin typeface="Cambria Math" panose="02040503050406030204" pitchFamily="18" charset="0"/>
                                  </a:rPr>
                                  <m:t>𝑖</m:t>
                                </m:r>
                                <m:r>
                                  <a:rPr lang="en-GB" sz="1798" i="1">
                                    <a:latin typeface="Cambria Math" panose="02040503050406030204" pitchFamily="18" charset="0"/>
                                    <a:ea typeface="Cambria Math" panose="02040503050406030204" pitchFamily="18" charset="0"/>
                                  </a:rPr>
                                  <m:t>∈</m:t>
                                </m:r>
                                <m:d>
                                  <m:dPr>
                                    <m:begChr m:val="{"/>
                                    <m:endChr m:val="}"/>
                                    <m:ctrlPr>
                                      <a:rPr lang="en-GB" sz="1798" i="1">
                                        <a:latin typeface="Cambria Math" panose="02040503050406030204" pitchFamily="18" charset="0"/>
                                        <a:ea typeface="Cambria Math" panose="02040503050406030204" pitchFamily="18" charset="0"/>
                                      </a:rPr>
                                    </m:ctrlPr>
                                  </m:dPr>
                                  <m:e>
                                    <m:r>
                                      <a:rPr lang="en-GB" sz="1798" i="1">
                                        <a:latin typeface="Cambria Math" panose="02040503050406030204" pitchFamily="18" charset="0"/>
                                        <a:ea typeface="Cambria Math" panose="02040503050406030204" pitchFamily="18" charset="0"/>
                                      </a:rPr>
                                      <m:t>2,…,</m:t>
                                    </m:r>
                                    <m:r>
                                      <a:rPr lang="en-GB" sz="1798" i="1">
                                        <a:latin typeface="Cambria Math" panose="02040503050406030204" pitchFamily="18" charset="0"/>
                                        <a:ea typeface="Cambria Math" panose="02040503050406030204" pitchFamily="18" charset="0"/>
                                      </a:rPr>
                                      <m:t>𝑚</m:t>
                                    </m:r>
                                  </m:e>
                                </m:d>
                                <m:r>
                                  <a:rPr lang="en-GB" sz="1798" i="1">
                                    <a:latin typeface="Cambria Math" panose="02040503050406030204" pitchFamily="18" charset="0"/>
                                    <a:ea typeface="Cambria Math" panose="02040503050406030204" pitchFamily="18" charset="0"/>
                                  </a:rPr>
                                  <m:t>,</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𝑖</m:t>
                                    </m:r>
                                  </m:sub>
                                </m:sSub>
                                <m:r>
                                  <a:rPr lang="en-GB" sz="1798" i="1">
                                    <a:latin typeface="Cambria Math" panose="02040503050406030204" pitchFamily="18" charset="0"/>
                                  </a:rPr>
                                  <m:t>=</m:t>
                                </m:r>
                                <m:sSub>
                                  <m:sSubPr>
                                    <m:ctrlPr>
                                      <a:rPr lang="en-GB" sz="1798" i="1">
                                        <a:latin typeface="Cambria Math" panose="02040503050406030204" pitchFamily="18" charset="0"/>
                                      </a:rPr>
                                    </m:ctrlPr>
                                  </m:sSubPr>
                                  <m:e>
                                    <m:r>
                                      <a:rPr lang="en-GB" sz="1798" i="1">
                                        <a:latin typeface="Cambria Math" panose="02040503050406030204" pitchFamily="18" charset="0"/>
                                      </a:rPr>
                                      <m:t>𝑥</m:t>
                                    </m:r>
                                  </m:e>
                                  <m:sub>
                                    <m:r>
                                      <a:rPr lang="en-GB" sz="1798" i="1">
                                        <a:latin typeface="Cambria Math" panose="02040503050406030204" pitchFamily="18" charset="0"/>
                                      </a:rPr>
                                      <m:t>𝑖</m:t>
                                    </m:r>
                                    <m:r>
                                      <a:rPr lang="en-GB" sz="1798" i="1">
                                        <a:latin typeface="Cambria Math" panose="02040503050406030204" pitchFamily="18" charset="0"/>
                                      </a:rPr>
                                      <m:t>−1</m:t>
                                    </m:r>
                                  </m:sub>
                                </m:sSub>
                                <m:r>
                                  <a:rPr lang="en-GB" sz="1798" i="1">
                                    <a:latin typeface="Cambria Math" panose="02040503050406030204" pitchFamily="18" charset="0"/>
                                  </a:rPr>
                                  <m:t>+</m:t>
                                </m:r>
                                <m:r>
                                  <a:rPr lang="en-GB" sz="1798" i="1">
                                    <a:latin typeface="Cambria Math" panose="02040503050406030204" pitchFamily="18" charset="0"/>
                                  </a:rPr>
                                  <m:t>𝑃</m:t>
                                </m:r>
                                <m:d>
                                  <m:dPr>
                                    <m:ctrlPr>
                                      <a:rPr lang="en-GB" sz="1798" i="1">
                                        <a:latin typeface="Cambria Math" panose="02040503050406030204" pitchFamily="18" charset="0"/>
                                      </a:rPr>
                                    </m:ctrlPr>
                                  </m:dPr>
                                  <m:e>
                                    <m:sSub>
                                      <m:sSubPr>
                                        <m:ctrlPr>
                                          <a:rPr lang="en-GB" sz="1798" i="1">
                                            <a:latin typeface="Cambria Math" panose="02040503050406030204" pitchFamily="18" charset="0"/>
                                          </a:rPr>
                                        </m:ctrlPr>
                                      </m:sSubPr>
                                      <m:e>
                                        <m:r>
                                          <a:rPr lang="en-GB" sz="1798" b="1" i="1">
                                            <a:latin typeface="Cambria Math" panose="02040503050406030204" pitchFamily="18" charset="0"/>
                                          </a:rPr>
                                          <m:t>𝒓</m:t>
                                        </m:r>
                                      </m:e>
                                      <m:sub>
                                        <m:r>
                                          <a:rPr lang="en-GB" sz="1798" i="1">
                                            <a:latin typeface="Cambria Math" panose="02040503050406030204" pitchFamily="18" charset="0"/>
                                          </a:rPr>
                                          <m:t>𝑖</m:t>
                                        </m:r>
                                      </m:sub>
                                    </m:sSub>
                                  </m:e>
                                </m:d>
                              </m:e>
                            </m:mr>
                          </m:m>
                        </m:e>
                      </m:d>
                    </m:oMath>
                  </m:oMathPara>
                </a14:m>
                <a:endParaRPr lang="en-GB" sz="1798" dirty="0"/>
              </a:p>
            </p:txBody>
          </p:sp>
        </mc:Choice>
        <mc:Fallback xmlns="">
          <p:sp>
            <p:nvSpPr>
              <p:cNvPr id="123" name="TextBox 122">
                <a:extLst>
                  <a:ext uri="{FF2B5EF4-FFF2-40B4-BE49-F238E27FC236}">
                    <a16:creationId xmlns:a16="http://schemas.microsoft.com/office/drawing/2014/main" id="{6D047601-11CF-3A4C-B469-EE91F53E3977}"/>
                  </a:ext>
                </a:extLst>
              </p:cNvPr>
              <p:cNvSpPr txBox="1">
                <a:spLocks noRot="1" noChangeAspect="1" noMove="1" noResize="1" noEditPoints="1" noAdjustHandles="1" noChangeArrowheads="1" noChangeShapeType="1" noTextEdit="1"/>
              </p:cNvSpPr>
              <p:nvPr/>
            </p:nvSpPr>
            <p:spPr>
              <a:xfrm>
                <a:off x="873750" y="2940825"/>
                <a:ext cx="6588633" cy="1956703"/>
              </a:xfrm>
              <a:prstGeom prst="rect">
                <a:avLst/>
              </a:prstGeom>
              <a:blipFill>
                <a:blip r:embed="rId5"/>
                <a:stretch>
                  <a:fillRect t="-7742" b="-100645"/>
                </a:stretch>
              </a:blipFill>
            </p:spPr>
            <p:txBody>
              <a:bodyPr/>
              <a:lstStyle/>
              <a:p>
                <a:r>
                  <a:rPr lang="en-GB">
                    <a:noFill/>
                  </a:rPr>
                  <a:t> </a:t>
                </a:r>
              </a:p>
            </p:txBody>
          </p:sp>
        </mc:Fallback>
      </mc:AlternateContent>
      <p:grpSp>
        <p:nvGrpSpPr>
          <p:cNvPr id="82" name="Group 81">
            <a:extLst>
              <a:ext uri="{FF2B5EF4-FFF2-40B4-BE49-F238E27FC236}">
                <a16:creationId xmlns:a16="http://schemas.microsoft.com/office/drawing/2014/main" id="{8DD2CD61-2D2E-C64E-99F8-178F8DDD3B60}"/>
              </a:ext>
            </a:extLst>
          </p:cNvPr>
          <p:cNvGrpSpPr/>
          <p:nvPr/>
        </p:nvGrpSpPr>
        <p:grpSpPr>
          <a:xfrm>
            <a:off x="7845038" y="1508823"/>
            <a:ext cx="3986638" cy="1079501"/>
            <a:chOff x="4800564" y="4825289"/>
            <a:chExt cx="3990791" cy="1080625"/>
          </a:xfrm>
        </p:grpSpPr>
        <p:cxnSp>
          <p:nvCxnSpPr>
            <p:cNvPr id="83" name="Straight Connector 82">
              <a:extLst>
                <a:ext uri="{FF2B5EF4-FFF2-40B4-BE49-F238E27FC236}">
                  <a16:creationId xmlns:a16="http://schemas.microsoft.com/office/drawing/2014/main" id="{2EA8A85E-1754-BC44-AF83-9A4D0F2333B3}"/>
                </a:ext>
              </a:extLst>
            </p:cNvPr>
            <p:cNvCxnSpPr>
              <a:cxnSpLocks/>
            </p:cNvCxnSpPr>
            <p:nvPr/>
          </p:nvCxnSpPr>
          <p:spPr>
            <a:xfrm>
              <a:off x="4976017" y="5494977"/>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5F153503-00EB-9B4E-9295-B01E2AAA7039}"/>
                </a:ext>
              </a:extLst>
            </p:cNvPr>
            <p:cNvCxnSpPr/>
            <p:nvPr/>
          </p:nvCxnSpPr>
          <p:spPr>
            <a:xfrm>
              <a:off x="4983467"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D2CFD6B-81C9-504C-B1B2-3BCF4A79CB9D}"/>
                </a:ext>
              </a:extLst>
            </p:cNvPr>
            <p:cNvCxnSpPr/>
            <p:nvPr/>
          </p:nvCxnSpPr>
          <p:spPr>
            <a:xfrm>
              <a:off x="78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5981D1E6-31CE-8940-9293-34E79829F51E}"/>
                    </a:ext>
                  </a:extLst>
                </p:cNvPr>
                <p:cNvSpPr txBox="1"/>
                <p:nvPr/>
              </p:nvSpPr>
              <p:spPr>
                <a:xfrm>
                  <a:off x="4800564"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oMath>
                    </m:oMathPara>
                  </a14:m>
                  <a:endParaRPr lang="en-GB" sz="1798" dirty="0"/>
                </a:p>
              </p:txBody>
            </p:sp>
          </mc:Choice>
          <mc:Fallback xmlns="">
            <p:sp>
              <p:nvSpPr>
                <p:cNvPr id="87" name="TextBox 86">
                  <a:extLst>
                    <a:ext uri="{FF2B5EF4-FFF2-40B4-BE49-F238E27FC236}">
                      <a16:creationId xmlns:a16="http://schemas.microsoft.com/office/drawing/2014/main" id="{E1CB2875-85B5-7F41-A269-F85BCABF9E13}"/>
                    </a:ext>
                  </a:extLst>
                </p:cNvPr>
                <p:cNvSpPr txBox="1">
                  <a:spLocks noRot="1" noChangeAspect="1" noMove="1" noResize="1" noEditPoints="1" noAdjustHandles="1" noChangeArrowheads="1" noChangeShapeType="1" noTextEdit="1"/>
                </p:cNvSpPr>
                <p:nvPr/>
              </p:nvSpPr>
              <p:spPr>
                <a:xfrm>
                  <a:off x="4800564" y="5536582"/>
                  <a:ext cx="365806" cy="369332"/>
                </a:xfrm>
                <a:prstGeom prst="rect">
                  <a:avLst/>
                </a:prstGeom>
                <a:blipFill>
                  <a:blip r:embed="rId6"/>
                  <a:stretch>
                    <a:fillRect/>
                  </a:stretch>
                </a:blipFill>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8A34C4DB-F443-7B48-AB73-D0F113E8D7F2}"/>
                    </a:ext>
                  </a:extLst>
                </p:cNvPr>
                <p:cNvSpPr txBox="1"/>
                <p:nvPr/>
              </p:nvSpPr>
              <p:spPr>
                <a:xfrm>
                  <a:off x="8419418"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1</m:t>
                        </m:r>
                      </m:oMath>
                    </m:oMathPara>
                  </a14:m>
                  <a:endParaRPr lang="en-GB" sz="1798" dirty="0"/>
                </a:p>
              </p:txBody>
            </p:sp>
          </mc:Choice>
          <mc:Fallback xmlns="">
            <p:sp>
              <p:nvSpPr>
                <p:cNvPr id="88" name="TextBox 87">
                  <a:extLst>
                    <a:ext uri="{FF2B5EF4-FFF2-40B4-BE49-F238E27FC236}">
                      <a16:creationId xmlns:a16="http://schemas.microsoft.com/office/drawing/2014/main" id="{94732938-DB09-E645-AF37-0CCC195596E4}"/>
                    </a:ext>
                  </a:extLst>
                </p:cNvPr>
                <p:cNvSpPr txBox="1">
                  <a:spLocks noRot="1" noChangeAspect="1" noMove="1" noResize="1" noEditPoints="1" noAdjustHandles="1" noChangeArrowheads="1" noChangeShapeType="1" noTextEdit="1"/>
                </p:cNvSpPr>
                <p:nvPr/>
              </p:nvSpPr>
              <p:spPr>
                <a:xfrm>
                  <a:off x="8419418" y="5536582"/>
                  <a:ext cx="365806" cy="369332"/>
                </a:xfrm>
                <a:prstGeom prst="rect">
                  <a:avLst/>
                </a:prstGeom>
                <a:blipFill>
                  <a:blip r:embed="rId7"/>
                  <a:stretch>
                    <a:fillRect/>
                  </a:stretch>
                </a:blipFill>
              </p:spPr>
              <p:txBody>
                <a:bodyPr/>
                <a:lstStyle/>
                <a:p>
                  <a:r>
                    <a:rPr lang="de-DE">
                      <a:noFill/>
                    </a:rPr>
                    <a:t> </a:t>
                  </a:r>
                </a:p>
              </p:txBody>
            </p:sp>
          </mc:Fallback>
        </mc:AlternateContent>
        <p:cxnSp>
          <p:nvCxnSpPr>
            <p:cNvPr id="88" name="Straight Connector 87">
              <a:extLst>
                <a:ext uri="{FF2B5EF4-FFF2-40B4-BE49-F238E27FC236}">
                  <a16:creationId xmlns:a16="http://schemas.microsoft.com/office/drawing/2014/main" id="{74B65328-93DF-D14F-AA7C-385D3F3F3785}"/>
                </a:ext>
              </a:extLst>
            </p:cNvPr>
            <p:cNvCxnSpPr/>
            <p:nvPr/>
          </p:nvCxnSpPr>
          <p:spPr>
            <a:xfrm>
              <a:off x="53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D9C2320-8D37-D843-B73D-8FE31FF33C0C}"/>
                </a:ext>
              </a:extLst>
            </p:cNvPr>
            <p:cNvCxnSpPr/>
            <p:nvPr/>
          </p:nvCxnSpPr>
          <p:spPr>
            <a:xfrm>
              <a:off x="57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953C0816-1E86-4A4A-93A7-D2EDD754E497}"/>
                </a:ext>
              </a:extLst>
            </p:cNvPr>
            <p:cNvCxnSpPr/>
            <p:nvPr/>
          </p:nvCxnSpPr>
          <p:spPr>
            <a:xfrm>
              <a:off x="60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8F97B44B-2A12-234E-A208-BE2BE3F5C270}"/>
                </a:ext>
              </a:extLst>
            </p:cNvPr>
            <p:cNvCxnSpPr/>
            <p:nvPr/>
          </p:nvCxnSpPr>
          <p:spPr>
            <a:xfrm>
              <a:off x="6425541"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E9F4F36-10A5-9549-BB0B-DEEFF194FAB2}"/>
                </a:ext>
              </a:extLst>
            </p:cNvPr>
            <p:cNvCxnSpPr/>
            <p:nvPr/>
          </p:nvCxnSpPr>
          <p:spPr>
            <a:xfrm>
              <a:off x="6784383"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DC81E2B0-6DCD-4543-A810-B769DB002453}"/>
                </a:ext>
              </a:extLst>
            </p:cNvPr>
            <p:cNvCxnSpPr/>
            <p:nvPr/>
          </p:nvCxnSpPr>
          <p:spPr>
            <a:xfrm>
              <a:off x="71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7EBF3BC7-375F-3C4E-9862-B94FAC394033}"/>
                </a:ext>
              </a:extLst>
            </p:cNvPr>
            <p:cNvCxnSpPr/>
            <p:nvPr/>
          </p:nvCxnSpPr>
          <p:spPr>
            <a:xfrm>
              <a:off x="75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7162E81A-97FF-C74B-B9ED-38D402150588}"/>
                </a:ext>
              </a:extLst>
            </p:cNvPr>
            <p:cNvCxnSpPr/>
            <p:nvPr/>
          </p:nvCxnSpPr>
          <p:spPr>
            <a:xfrm>
              <a:off x="8603479" y="5410737"/>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560F099-FDD3-CE49-8E04-B226F3882026}"/>
                </a:ext>
              </a:extLst>
            </p:cNvPr>
            <p:cNvCxnSpPr/>
            <p:nvPr/>
          </p:nvCxnSpPr>
          <p:spPr>
            <a:xfrm>
              <a:off x="8243479" y="5442453"/>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7" name="TextBox 96">
                  <a:extLst>
                    <a:ext uri="{FF2B5EF4-FFF2-40B4-BE49-F238E27FC236}">
                      <a16:creationId xmlns:a16="http://schemas.microsoft.com/office/drawing/2014/main" id="{1008FBBA-E6D5-9A46-B29F-91B8B8D60E99}"/>
                    </a:ext>
                  </a:extLst>
                </p:cNvPr>
                <p:cNvSpPr txBox="1"/>
                <p:nvPr/>
              </p:nvSpPr>
              <p:spPr>
                <a:xfrm>
                  <a:off x="6523279" y="5532950"/>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0.5</m:t>
                        </m:r>
                      </m:oMath>
                    </m:oMathPara>
                  </a14:m>
                  <a:endParaRPr lang="en-GB" sz="1798" dirty="0"/>
                </a:p>
              </p:txBody>
            </p:sp>
          </mc:Choice>
          <mc:Fallback xmlns="">
            <p:sp>
              <p:nvSpPr>
                <p:cNvPr id="98" name="TextBox 97">
                  <a:extLst>
                    <a:ext uri="{FF2B5EF4-FFF2-40B4-BE49-F238E27FC236}">
                      <a16:creationId xmlns:a16="http://schemas.microsoft.com/office/drawing/2014/main" id="{5B5F6A76-CBA8-3F4C-9C81-5165C91844B1}"/>
                    </a:ext>
                  </a:extLst>
                </p:cNvPr>
                <p:cNvSpPr txBox="1">
                  <a:spLocks noRot="1" noChangeAspect="1" noMove="1" noResize="1" noEditPoints="1" noAdjustHandles="1" noChangeArrowheads="1" noChangeShapeType="1" noTextEdit="1"/>
                </p:cNvSpPr>
                <p:nvPr/>
              </p:nvSpPr>
              <p:spPr>
                <a:xfrm>
                  <a:off x="6523279" y="5532950"/>
                  <a:ext cx="542136" cy="369332"/>
                </a:xfrm>
                <a:prstGeom prst="rect">
                  <a:avLst/>
                </a:prstGeom>
                <a:blipFill>
                  <a:blip r:embed="rId8"/>
                  <a:stretch>
                    <a:fillRect/>
                  </a:stretch>
                </a:blipFill>
              </p:spPr>
              <p:txBody>
                <a:bodyPr/>
                <a:lstStyle/>
                <a:p>
                  <a:r>
                    <a:rPr lang="de-DE">
                      <a:noFill/>
                    </a:rPr>
                    <a:t> </a:t>
                  </a:r>
                </a:p>
              </p:txBody>
            </p:sp>
          </mc:Fallback>
        </mc:AlternateContent>
        <p:sp>
          <p:nvSpPr>
            <p:cNvPr id="98" name="Left Brace 97">
              <a:extLst>
                <a:ext uri="{FF2B5EF4-FFF2-40B4-BE49-F238E27FC236}">
                  <a16:creationId xmlns:a16="http://schemas.microsoft.com/office/drawing/2014/main" id="{C0AADF21-02F5-A34A-9838-B75ED82C3718}"/>
                </a:ext>
              </a:extLst>
            </p:cNvPr>
            <p:cNvSpPr/>
            <p:nvPr/>
          </p:nvSpPr>
          <p:spPr>
            <a:xfrm rot="5400000">
              <a:off x="5290202" y="4987727"/>
              <a:ext cx="99995" cy="72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99" name="Left Brace 98">
              <a:extLst>
                <a:ext uri="{FF2B5EF4-FFF2-40B4-BE49-F238E27FC236}">
                  <a16:creationId xmlns:a16="http://schemas.microsoft.com/office/drawing/2014/main" id="{72C4A021-AE0E-7748-A61D-F85E0569CC95}"/>
                </a:ext>
              </a:extLst>
            </p:cNvPr>
            <p:cNvSpPr/>
            <p:nvPr/>
          </p:nvSpPr>
          <p:spPr>
            <a:xfrm rot="5400000">
              <a:off x="6077085" y="4924540"/>
              <a:ext cx="104662" cy="8500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00" name="Left Brace 99">
              <a:extLst>
                <a:ext uri="{FF2B5EF4-FFF2-40B4-BE49-F238E27FC236}">
                  <a16:creationId xmlns:a16="http://schemas.microsoft.com/office/drawing/2014/main" id="{B38D39BE-3E84-C349-BD60-598B59278AA0}"/>
                </a:ext>
              </a:extLst>
            </p:cNvPr>
            <p:cNvSpPr/>
            <p:nvPr/>
          </p:nvSpPr>
          <p:spPr>
            <a:xfrm rot="5400000">
              <a:off x="6994302" y="4856154"/>
              <a:ext cx="105896" cy="98560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01" name="Left Brace 100">
              <a:extLst>
                <a:ext uri="{FF2B5EF4-FFF2-40B4-BE49-F238E27FC236}">
                  <a16:creationId xmlns:a16="http://schemas.microsoft.com/office/drawing/2014/main" id="{66983372-3973-9C4C-A195-92B420B2160D}"/>
                </a:ext>
              </a:extLst>
            </p:cNvPr>
            <p:cNvSpPr/>
            <p:nvPr/>
          </p:nvSpPr>
          <p:spPr>
            <a:xfrm rot="5400000">
              <a:off x="7649090" y="5185884"/>
              <a:ext cx="106253" cy="324332"/>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02" name="TextBox 101">
              <a:extLst>
                <a:ext uri="{FF2B5EF4-FFF2-40B4-BE49-F238E27FC236}">
                  <a16:creationId xmlns:a16="http://schemas.microsoft.com/office/drawing/2014/main" id="{39A09AC4-DFA9-D14A-B5F2-21D72CC4CFB7}"/>
                </a:ext>
              </a:extLst>
            </p:cNvPr>
            <p:cNvSpPr txBox="1"/>
            <p:nvPr/>
          </p:nvSpPr>
          <p:spPr>
            <a:xfrm>
              <a:off x="5145955" y="5000856"/>
              <a:ext cx="391774" cy="369332"/>
            </a:xfrm>
            <a:prstGeom prst="rect">
              <a:avLst/>
            </a:prstGeom>
            <a:noFill/>
          </p:spPr>
          <p:txBody>
            <a:bodyPr wrap="none" rtlCol="0">
              <a:spAutoFit/>
            </a:bodyPr>
            <a:lstStyle/>
            <a:p>
              <a:r>
                <a:rPr lang="en-GB" sz="1798" dirty="0" err="1"/>
                <a:t>fff</a:t>
              </a:r>
              <a:endParaRPr lang="en-GB" sz="1798" dirty="0"/>
            </a:p>
          </p:txBody>
        </p:sp>
        <p:sp>
          <p:nvSpPr>
            <p:cNvPr id="103" name="TextBox 102">
              <a:extLst>
                <a:ext uri="{FF2B5EF4-FFF2-40B4-BE49-F238E27FC236}">
                  <a16:creationId xmlns:a16="http://schemas.microsoft.com/office/drawing/2014/main" id="{767FEE4C-B714-AF40-8A68-C84D4E0A25A0}"/>
                </a:ext>
              </a:extLst>
            </p:cNvPr>
            <p:cNvSpPr txBox="1"/>
            <p:nvPr/>
          </p:nvSpPr>
          <p:spPr>
            <a:xfrm>
              <a:off x="5929200" y="5003694"/>
              <a:ext cx="400431" cy="369332"/>
            </a:xfrm>
            <a:prstGeom prst="rect">
              <a:avLst/>
            </a:prstGeom>
            <a:noFill/>
          </p:spPr>
          <p:txBody>
            <a:bodyPr wrap="none" rtlCol="0">
              <a:spAutoFit/>
            </a:bodyPr>
            <a:lstStyle/>
            <a:p>
              <a:r>
                <a:rPr lang="en-GB" sz="1798" dirty="0" err="1"/>
                <a:t>fft</a:t>
              </a:r>
              <a:endParaRPr lang="en-GB" sz="1798" dirty="0"/>
            </a:p>
          </p:txBody>
        </p:sp>
        <p:sp>
          <p:nvSpPr>
            <p:cNvPr id="104" name="TextBox 103">
              <a:extLst>
                <a:ext uri="{FF2B5EF4-FFF2-40B4-BE49-F238E27FC236}">
                  <a16:creationId xmlns:a16="http://schemas.microsoft.com/office/drawing/2014/main" id="{387CB177-DE9A-054F-ABAC-2F8F78F22FB2}"/>
                </a:ext>
              </a:extLst>
            </p:cNvPr>
            <p:cNvSpPr txBox="1"/>
            <p:nvPr/>
          </p:nvSpPr>
          <p:spPr>
            <a:xfrm>
              <a:off x="6843598" y="5000856"/>
              <a:ext cx="402674" cy="369332"/>
            </a:xfrm>
            <a:prstGeom prst="rect">
              <a:avLst/>
            </a:prstGeom>
            <a:noFill/>
          </p:spPr>
          <p:txBody>
            <a:bodyPr wrap="none" rtlCol="0">
              <a:spAutoFit/>
            </a:bodyPr>
            <a:lstStyle/>
            <a:p>
              <a:r>
                <a:rPr lang="en-GB" sz="1798" dirty="0" err="1"/>
                <a:t>ftf</a:t>
              </a:r>
              <a:endParaRPr lang="en-GB" sz="1798" dirty="0"/>
            </a:p>
          </p:txBody>
        </p:sp>
        <p:sp>
          <p:nvSpPr>
            <p:cNvPr id="105" name="TextBox 104">
              <a:extLst>
                <a:ext uri="{FF2B5EF4-FFF2-40B4-BE49-F238E27FC236}">
                  <a16:creationId xmlns:a16="http://schemas.microsoft.com/office/drawing/2014/main" id="{A0986FDB-9131-444B-9D6C-C881106BAEA4}"/>
                </a:ext>
              </a:extLst>
            </p:cNvPr>
            <p:cNvSpPr txBox="1"/>
            <p:nvPr/>
          </p:nvSpPr>
          <p:spPr>
            <a:xfrm>
              <a:off x="7502116" y="5004203"/>
              <a:ext cx="405817" cy="369332"/>
            </a:xfrm>
            <a:prstGeom prst="rect">
              <a:avLst/>
            </a:prstGeom>
            <a:noFill/>
          </p:spPr>
          <p:txBody>
            <a:bodyPr wrap="none" rtlCol="0">
              <a:spAutoFit/>
            </a:bodyPr>
            <a:lstStyle/>
            <a:p>
              <a:r>
                <a:rPr lang="en-GB" sz="1798" dirty="0" err="1"/>
                <a:t>ftt</a:t>
              </a:r>
              <a:endParaRPr lang="en-GB" sz="1798" dirty="0"/>
            </a:p>
          </p:txBody>
        </p:sp>
        <p:sp>
          <p:nvSpPr>
            <p:cNvPr id="106" name="Left Brace 105">
              <a:extLst>
                <a:ext uri="{FF2B5EF4-FFF2-40B4-BE49-F238E27FC236}">
                  <a16:creationId xmlns:a16="http://schemas.microsoft.com/office/drawing/2014/main" id="{F851C08F-4806-2B4D-A997-2F8870FE2BA9}"/>
                </a:ext>
              </a:extLst>
            </p:cNvPr>
            <p:cNvSpPr/>
            <p:nvPr/>
          </p:nvSpPr>
          <p:spPr>
            <a:xfrm rot="5400000">
              <a:off x="7900965" y="5257919"/>
              <a:ext cx="106253" cy="179417"/>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11" name="TextBox 110">
              <a:extLst>
                <a:ext uri="{FF2B5EF4-FFF2-40B4-BE49-F238E27FC236}">
                  <a16:creationId xmlns:a16="http://schemas.microsoft.com/office/drawing/2014/main" id="{24AB1D13-47D2-594A-BE41-180AC0FBBD1E}"/>
                </a:ext>
              </a:extLst>
            </p:cNvPr>
            <p:cNvSpPr txBox="1"/>
            <p:nvPr/>
          </p:nvSpPr>
          <p:spPr>
            <a:xfrm>
              <a:off x="7761053" y="4826881"/>
              <a:ext cx="400431" cy="369332"/>
            </a:xfrm>
            <a:prstGeom prst="rect">
              <a:avLst/>
            </a:prstGeom>
            <a:noFill/>
          </p:spPr>
          <p:txBody>
            <a:bodyPr wrap="none" rtlCol="0">
              <a:spAutoFit/>
            </a:bodyPr>
            <a:lstStyle/>
            <a:p>
              <a:r>
                <a:rPr lang="en-GB" sz="1798" dirty="0" err="1"/>
                <a:t>tff</a:t>
              </a:r>
              <a:endParaRPr lang="en-GB" sz="1798" dirty="0"/>
            </a:p>
          </p:txBody>
        </p:sp>
        <p:sp>
          <p:nvSpPr>
            <p:cNvPr id="112" name="Left Brace 111">
              <a:extLst>
                <a:ext uri="{FF2B5EF4-FFF2-40B4-BE49-F238E27FC236}">
                  <a16:creationId xmlns:a16="http://schemas.microsoft.com/office/drawing/2014/main" id="{034F06C4-6B7E-3142-A70C-20C859497A20}"/>
                </a:ext>
              </a:extLst>
            </p:cNvPr>
            <p:cNvSpPr/>
            <p:nvPr/>
          </p:nvSpPr>
          <p:spPr>
            <a:xfrm rot="5400000">
              <a:off x="8101857" y="5235179"/>
              <a:ext cx="106253" cy="22543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13" name="TextBox 112">
              <a:extLst>
                <a:ext uri="{FF2B5EF4-FFF2-40B4-BE49-F238E27FC236}">
                  <a16:creationId xmlns:a16="http://schemas.microsoft.com/office/drawing/2014/main" id="{2ADEFD43-6E45-F740-80DF-3482830D2C5B}"/>
                </a:ext>
              </a:extLst>
            </p:cNvPr>
            <p:cNvSpPr txBox="1"/>
            <p:nvPr/>
          </p:nvSpPr>
          <p:spPr>
            <a:xfrm>
              <a:off x="7960157" y="4991136"/>
              <a:ext cx="409086" cy="369332"/>
            </a:xfrm>
            <a:prstGeom prst="rect">
              <a:avLst/>
            </a:prstGeom>
            <a:noFill/>
          </p:spPr>
          <p:txBody>
            <a:bodyPr wrap="none" rtlCol="0">
              <a:spAutoFit/>
            </a:bodyPr>
            <a:lstStyle/>
            <a:p>
              <a:r>
                <a:rPr lang="en-GB" sz="1798" dirty="0" err="1"/>
                <a:t>tft</a:t>
              </a:r>
              <a:endParaRPr lang="en-GB" sz="1798" dirty="0"/>
            </a:p>
          </p:txBody>
        </p:sp>
        <p:sp>
          <p:nvSpPr>
            <p:cNvPr id="114" name="Left Brace 113">
              <a:extLst>
                <a:ext uri="{FF2B5EF4-FFF2-40B4-BE49-F238E27FC236}">
                  <a16:creationId xmlns:a16="http://schemas.microsoft.com/office/drawing/2014/main" id="{57A1BC92-649F-EF42-BD4A-4EE86EC6351B}"/>
                </a:ext>
              </a:extLst>
            </p:cNvPr>
            <p:cNvSpPr/>
            <p:nvPr/>
          </p:nvSpPr>
          <p:spPr>
            <a:xfrm rot="5400000">
              <a:off x="8356184" y="5206240"/>
              <a:ext cx="106253" cy="28192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15" name="TextBox 114">
              <a:extLst>
                <a:ext uri="{FF2B5EF4-FFF2-40B4-BE49-F238E27FC236}">
                  <a16:creationId xmlns:a16="http://schemas.microsoft.com/office/drawing/2014/main" id="{986E624D-4FE7-5145-84D5-E301B1F283FB}"/>
                </a:ext>
              </a:extLst>
            </p:cNvPr>
            <p:cNvSpPr txBox="1"/>
            <p:nvPr/>
          </p:nvSpPr>
          <p:spPr>
            <a:xfrm>
              <a:off x="8215743" y="4825289"/>
              <a:ext cx="405817" cy="369332"/>
            </a:xfrm>
            <a:prstGeom prst="rect">
              <a:avLst/>
            </a:prstGeom>
            <a:noFill/>
          </p:spPr>
          <p:txBody>
            <a:bodyPr wrap="none" rtlCol="0">
              <a:spAutoFit/>
            </a:bodyPr>
            <a:lstStyle/>
            <a:p>
              <a:r>
                <a:rPr lang="en-GB" sz="1798" dirty="0" err="1"/>
                <a:t>ttf</a:t>
              </a:r>
              <a:endParaRPr lang="en-GB" sz="1798" dirty="0"/>
            </a:p>
          </p:txBody>
        </p:sp>
        <p:sp>
          <p:nvSpPr>
            <p:cNvPr id="116" name="Left Brace 115">
              <a:extLst>
                <a:ext uri="{FF2B5EF4-FFF2-40B4-BE49-F238E27FC236}">
                  <a16:creationId xmlns:a16="http://schemas.microsoft.com/office/drawing/2014/main" id="{A15301E1-637A-2D46-BA0D-3D8CC4A30B1B}"/>
                </a:ext>
              </a:extLst>
            </p:cNvPr>
            <p:cNvSpPr/>
            <p:nvPr/>
          </p:nvSpPr>
          <p:spPr>
            <a:xfrm rot="5400000">
              <a:off x="8524331" y="5321183"/>
              <a:ext cx="106253" cy="5204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dirty="0"/>
            </a:p>
          </p:txBody>
        </p:sp>
        <p:sp>
          <p:nvSpPr>
            <p:cNvPr id="117" name="TextBox 116">
              <a:extLst>
                <a:ext uri="{FF2B5EF4-FFF2-40B4-BE49-F238E27FC236}">
                  <a16:creationId xmlns:a16="http://schemas.microsoft.com/office/drawing/2014/main" id="{B5CFCD2C-1A37-404A-B449-5E5B10055B91}"/>
                </a:ext>
              </a:extLst>
            </p:cNvPr>
            <p:cNvSpPr txBox="1"/>
            <p:nvPr/>
          </p:nvSpPr>
          <p:spPr>
            <a:xfrm>
              <a:off x="8382397" y="4990290"/>
              <a:ext cx="408958" cy="369332"/>
            </a:xfrm>
            <a:prstGeom prst="rect">
              <a:avLst/>
            </a:prstGeom>
            <a:noFill/>
          </p:spPr>
          <p:txBody>
            <a:bodyPr wrap="none" rtlCol="0">
              <a:spAutoFit/>
            </a:bodyPr>
            <a:lstStyle/>
            <a:p>
              <a:r>
                <a:rPr lang="en-GB" sz="1798" dirty="0" err="1"/>
                <a:t>ttt</a:t>
              </a:r>
              <a:endParaRPr lang="en-GB" sz="1798" dirty="0"/>
            </a:p>
          </p:txBody>
        </p:sp>
        <p:cxnSp>
          <p:nvCxnSpPr>
            <p:cNvPr id="118" name="Straight Connector 117">
              <a:extLst>
                <a:ext uri="{FF2B5EF4-FFF2-40B4-BE49-F238E27FC236}">
                  <a16:creationId xmlns:a16="http://schemas.microsoft.com/office/drawing/2014/main" id="{3367C18D-544C-E645-9E65-46A60C04492F}"/>
                </a:ext>
              </a:extLst>
            </p:cNvPr>
            <p:cNvCxnSpPr/>
            <p:nvPr/>
          </p:nvCxnSpPr>
          <p:spPr>
            <a:xfrm>
              <a:off x="7958286" y="5071145"/>
              <a:ext cx="0" cy="222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D7D9130A-68CC-7F4F-88F7-EC0B5B7ED620}"/>
                </a:ext>
              </a:extLst>
            </p:cNvPr>
            <p:cNvCxnSpPr/>
            <p:nvPr/>
          </p:nvCxnSpPr>
          <p:spPr>
            <a:xfrm>
              <a:off x="8409310" y="5084746"/>
              <a:ext cx="0" cy="22293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07" name="Group 106">
            <a:extLst>
              <a:ext uri="{FF2B5EF4-FFF2-40B4-BE49-F238E27FC236}">
                <a16:creationId xmlns:a16="http://schemas.microsoft.com/office/drawing/2014/main" id="{1F655425-6FDC-2E45-9672-2D32D189548E}"/>
              </a:ext>
            </a:extLst>
          </p:cNvPr>
          <p:cNvGrpSpPr/>
          <p:nvPr/>
        </p:nvGrpSpPr>
        <p:grpSpPr>
          <a:xfrm>
            <a:off x="10721798" y="2113550"/>
            <a:ext cx="368948" cy="435669"/>
            <a:chOff x="3912592" y="4465443"/>
            <a:chExt cx="369332" cy="436123"/>
          </a:xfrm>
        </p:grpSpPr>
        <p:cxnSp>
          <p:nvCxnSpPr>
            <p:cNvPr id="108" name="Straight Connector 107">
              <a:extLst>
                <a:ext uri="{FF2B5EF4-FFF2-40B4-BE49-F238E27FC236}">
                  <a16:creationId xmlns:a16="http://schemas.microsoft.com/office/drawing/2014/main" id="{083404E5-19B8-7741-A6C8-C900237FA078}"/>
                </a:ext>
              </a:extLst>
            </p:cNvPr>
            <p:cNvCxnSpPr>
              <a:cxnSpLocks/>
            </p:cNvCxnSpPr>
            <p:nvPr/>
          </p:nvCxnSpPr>
          <p:spPr>
            <a:xfrm flipH="1">
              <a:off x="4039374" y="4466791"/>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a:extLst>
                <a:ext uri="{FF2B5EF4-FFF2-40B4-BE49-F238E27FC236}">
                  <a16:creationId xmlns:a16="http://schemas.microsoft.com/office/drawing/2014/main" id="{1BD5BF73-085F-4E4C-8D8B-71F28A949F35}"/>
                </a:ext>
              </a:extLst>
            </p:cNvPr>
            <p:cNvCxnSpPr>
              <a:cxnSpLocks/>
            </p:cNvCxnSpPr>
            <p:nvPr/>
          </p:nvCxnSpPr>
          <p:spPr>
            <a:xfrm>
              <a:off x="4038026" y="4465443"/>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0" name="Rectangle 109">
                  <a:extLst>
                    <a:ext uri="{FF2B5EF4-FFF2-40B4-BE49-F238E27FC236}">
                      <a16:creationId xmlns:a16="http://schemas.microsoft.com/office/drawing/2014/main" id="{87D4E993-299C-5042-A6CA-E463ABA6896A}"/>
                    </a:ext>
                  </a:extLst>
                </p:cNvPr>
                <p:cNvSpPr/>
                <p:nvPr/>
              </p:nvSpPr>
              <p:spPr>
                <a:xfrm>
                  <a:off x="3912592" y="4532234"/>
                  <a:ext cx="3693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sz="1798" i="1">
                            <a:solidFill>
                              <a:srgbClr val="FFC000"/>
                            </a:solidFill>
                            <a:latin typeface="Cambria Math" panose="02040503050406030204" pitchFamily="18" charset="0"/>
                          </a:rPr>
                          <m:t>𝑣</m:t>
                        </m:r>
                      </m:oMath>
                    </m:oMathPara>
                  </a14:m>
                  <a:endParaRPr lang="en-GB" sz="1798" dirty="0">
                    <a:solidFill>
                      <a:srgbClr val="FFC000"/>
                    </a:solidFill>
                  </a:endParaRPr>
                </a:p>
              </p:txBody>
            </p:sp>
          </mc:Choice>
          <mc:Fallback xmlns="">
            <p:sp>
              <p:nvSpPr>
                <p:cNvPr id="28" name="Rectangle 27">
                  <a:extLst>
                    <a:ext uri="{FF2B5EF4-FFF2-40B4-BE49-F238E27FC236}">
                      <a16:creationId xmlns:a16="http://schemas.microsoft.com/office/drawing/2014/main" id="{E925B873-0397-4F4D-A9F5-FB3CDB47BAC5}"/>
                    </a:ext>
                  </a:extLst>
                </p:cNvPr>
                <p:cNvSpPr>
                  <a:spLocks noRot="1" noChangeAspect="1" noMove="1" noResize="1" noEditPoints="1" noAdjustHandles="1" noChangeArrowheads="1" noChangeShapeType="1" noTextEdit="1"/>
                </p:cNvSpPr>
                <p:nvPr/>
              </p:nvSpPr>
              <p:spPr>
                <a:xfrm>
                  <a:off x="3912592" y="4532234"/>
                  <a:ext cx="369332" cy="369332"/>
                </a:xfrm>
                <a:prstGeom prst="rect">
                  <a:avLst/>
                </a:prstGeom>
                <a:blipFill>
                  <a:blip r:embed="rId15"/>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2174729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8AD87C8-7348-4548-A8B1-06004C8BF488}"/>
                  </a:ext>
                </a:extLst>
              </p:cNvPr>
              <p:cNvSpPr>
                <a:spLocks noGrp="1"/>
              </p:cNvSpPr>
              <p:nvPr>
                <p:ph type="title"/>
              </p:nvPr>
            </p:nvSpPr>
            <p:spPr/>
            <p:txBody>
              <a:bodyPr/>
              <a:lstStyle/>
              <a:p>
                <a:r>
                  <a:rPr lang="en-GB"/>
                  <a:t>Sampling: 2. Estimate </a:t>
                </a: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e>
                    </m:d>
                  </m:oMath>
                </a14:m>
                <a:r>
                  <a:rPr lang="en-GB"/>
                  <a:t> (Count Occurences)</a:t>
                </a:r>
              </a:p>
            </p:txBody>
          </p:sp>
        </mc:Choice>
        <mc:Fallback xmlns="">
          <p:sp>
            <p:nvSpPr>
              <p:cNvPr id="2" name="Title 1">
                <a:extLst>
                  <a:ext uri="{FF2B5EF4-FFF2-40B4-BE49-F238E27FC236}">
                    <a16:creationId xmlns:a16="http://schemas.microsoft.com/office/drawing/2014/main" id="{58AD87C8-7348-4548-A8B1-06004C8BF488}"/>
                  </a:ext>
                </a:extLst>
              </p:cNvPr>
              <p:cNvSpPr>
                <a:spLocks noGrp="1" noRot="1" noChangeAspect="1" noMove="1" noResize="1" noEditPoints="1" noAdjustHandles="1" noChangeArrowheads="1" noChangeShapeType="1" noTextEdit="1"/>
              </p:cNvSpPr>
              <p:nvPr>
                <p:ph type="title"/>
              </p:nvPr>
            </p:nvSpPr>
            <p:spPr>
              <a:blipFill>
                <a:blip r:embed="rId3"/>
                <a:stretch>
                  <a:fillRect l="-1768" t="-4255" b="-2127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FE6073-BFDA-2441-8E46-BD9E7BE53F6C}"/>
                  </a:ext>
                </a:extLst>
              </p:cNvPr>
              <p:cNvSpPr>
                <a:spLocks noGrp="1"/>
              </p:cNvSpPr>
              <p:nvPr>
                <p:ph idx="1"/>
              </p:nvPr>
            </p:nvSpPr>
            <p:spPr>
              <a:xfrm>
                <a:off x="359625" y="1666902"/>
                <a:ext cx="7541597" cy="4236435"/>
              </a:xfrm>
            </p:spPr>
            <p:txBody>
              <a:bodyPr/>
              <a:lstStyle/>
              <a:p>
                <a:pPr marL="456743" indent="-456743">
                  <a:buFont typeface="+mj-lt"/>
                  <a:buAutoNum type="arabicPeriod" startAt="2"/>
                </a:pPr>
                <a:r>
                  <a:rPr lang="en-GB" dirty="0"/>
                  <a:t>Given a set of generated samples </a:t>
                </a:r>
                <a14:m>
                  <m:oMath xmlns:m="http://schemas.openxmlformats.org/officeDocument/2006/math">
                    <m:sSubSup>
                      <m:sSubSupPr>
                        <m:ctrlPr>
                          <a:rPr lang="en-GB" b="0" i="1" smtClean="0">
                            <a:latin typeface="Cambria Math" panose="02040503050406030204" pitchFamily="18" charset="0"/>
                          </a:rPr>
                        </m:ctrlPr>
                      </m:sSubSupPr>
                      <m:e>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1" i="1" smtClean="0">
                                    <a:latin typeface="Cambria Math" panose="02040503050406030204" pitchFamily="18" charset="0"/>
                                  </a:rPr>
                                  <m:t>𝒓</m:t>
                                </m:r>
                              </m:e>
                              <m:sub>
                                <m:r>
                                  <a:rPr lang="en-GB" b="0" i="1" smtClean="0">
                                    <a:latin typeface="Cambria Math" panose="02040503050406030204" pitchFamily="18" charset="0"/>
                                  </a:rPr>
                                  <m:t>𝑘</m:t>
                                </m:r>
                              </m:sub>
                            </m:sSub>
                          </m:e>
                        </m:d>
                      </m:e>
                      <m:sub>
                        <m:r>
                          <a:rPr lang="en-GB" b="0" i="1" smtClean="0">
                            <a:latin typeface="Cambria Math" panose="02040503050406030204" pitchFamily="18" charset="0"/>
                          </a:rPr>
                          <m:t>𝑘</m:t>
                        </m:r>
                        <m:r>
                          <a:rPr lang="en-GB" b="0" i="1" smtClean="0">
                            <a:latin typeface="Cambria Math" panose="02040503050406030204" pitchFamily="18" charset="0"/>
                          </a:rPr>
                          <m:t>=1</m:t>
                        </m:r>
                      </m:sub>
                      <m:sup>
                        <m:r>
                          <a:rPr lang="en-GB" b="0" i="1" smtClean="0">
                            <a:latin typeface="Cambria Math" panose="02040503050406030204" pitchFamily="18" charset="0"/>
                          </a:rPr>
                          <m:t>𝑁</m:t>
                        </m:r>
                      </m:sup>
                    </m:sSubSup>
                  </m:oMath>
                </a14:m>
                <a:endParaRPr lang="en-GB" dirty="0"/>
              </a:p>
              <a:p>
                <a:pPr lvl="1"/>
                <a:r>
                  <a:rPr lang="en-GB" dirty="0"/>
                  <a:t>Count how often the different values of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r>
                          <a:rPr lang="en-GB" i="1" smtClean="0">
                            <a:latin typeface="Cambria Math" panose="02040503050406030204" pitchFamily="18" charset="0"/>
                          </a:rPr>
                          <m:t>′</m:t>
                        </m:r>
                      </m:sup>
                    </m:sSup>
                  </m:oMath>
                </a14:m>
                <a:r>
                  <a:rPr lang="en-GB" dirty="0"/>
                  <a:t> occur over all </a:t>
                </a:r>
                <a14:m>
                  <m:oMath xmlns:m="http://schemas.openxmlformats.org/officeDocument/2006/math">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𝑘</m:t>
                        </m:r>
                      </m:sub>
                    </m:sSub>
                  </m:oMath>
                </a14:m>
                <a:r>
                  <a:rPr lang="en-GB" dirty="0"/>
                  <a:t>:</a:t>
                </a:r>
              </a:p>
              <a:p>
                <a:pPr lvl="2"/>
                <a:r>
                  <a:rPr lang="en-GB" dirty="0"/>
                  <a:t>For each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r>
                      <a:rPr lang="en-GB" b="0"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b="0" i="1" smtClean="0">
                                <a:latin typeface="Cambria Math" panose="02040503050406030204" pitchFamily="18" charset="0"/>
                                <a:ea typeface="Cambria Math" panose="02040503050406030204" pitchFamily="18" charset="0"/>
                              </a:rPr>
                              <m:t>′</m:t>
                            </m:r>
                          </m:sup>
                        </m:sSup>
                      </m:e>
                    </m:d>
                  </m:oMath>
                </a14:m>
                <a:r>
                  <a:rPr lang="en-GB" dirty="0"/>
                  <a:t>: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sSup>
                          <m:sSupPr>
                            <m:ctrlPr>
                              <a:rPr lang="en-GB" i="1" smtClean="0">
                                <a:latin typeface="Cambria Math" panose="02040503050406030204" pitchFamily="18" charset="0"/>
                              </a:rPr>
                            </m:ctrlPr>
                          </m:sSupPr>
                          <m:e>
                            <m:r>
                              <a:rPr lang="en-GB" b="1" i="1" smtClean="0">
                                <a:latin typeface="Cambria Math" panose="02040503050406030204" pitchFamily="18" charset="0"/>
                              </a:rPr>
                              <m:t>𝒓</m:t>
                            </m:r>
                          </m:e>
                          <m:sup>
                            <m:r>
                              <a:rPr lang="en-GB" i="1" smtClean="0">
                                <a:latin typeface="Cambria Math" panose="02040503050406030204" pitchFamily="18" charset="0"/>
                              </a:rPr>
                              <m:t>′</m:t>
                            </m:r>
                          </m:sup>
                        </m:sSup>
                      </m:sub>
                    </m:sSub>
                    <m:r>
                      <a:rPr lang="en-GB" b="0" i="0" smtClean="0">
                        <a:latin typeface="Cambria Math" panose="02040503050406030204" pitchFamily="18" charset="0"/>
                      </a:rPr>
                      <m:t>=</m:t>
                    </m:r>
                    <m:nary>
                      <m:naryPr>
                        <m:chr m:val="∑"/>
                        <m:ctrlPr>
                          <a:rPr lang="en-GB" i="1" smtClean="0">
                            <a:latin typeface="Cambria Math" panose="02040503050406030204" pitchFamily="18" charset="0"/>
                          </a:rPr>
                        </m:ctrlPr>
                      </m:naryPr>
                      <m:sub>
                        <m:r>
                          <m:rPr>
                            <m:brk m:alnAt="7"/>
                          </m:rPr>
                          <a:rPr lang="en-GB" b="0" i="1" smtClean="0">
                            <a:latin typeface="Cambria Math" panose="02040503050406030204" pitchFamily="18" charset="0"/>
                          </a:rPr>
                          <m:t>𝑘</m:t>
                        </m:r>
                        <m:r>
                          <a:rPr lang="en-GB" b="0" i="1" smtClean="0">
                            <a:latin typeface="Cambria Math" panose="02040503050406030204" pitchFamily="18" charset="0"/>
                          </a:rPr>
                          <m:t>=1</m:t>
                        </m:r>
                      </m:sub>
                      <m:sup>
                        <m:r>
                          <a:rPr lang="en-GB" b="0" i="1" smtClean="0">
                            <a:latin typeface="Cambria Math" panose="02040503050406030204" pitchFamily="18" charset="0"/>
                          </a:rPr>
                          <m:t>𝑁</m:t>
                        </m:r>
                      </m:sup>
                      <m:e>
                        <m:r>
                          <a:rPr lang="en-GB" b="0" i="1" smtClean="0">
                            <a:latin typeface="Cambria Math" panose="02040503050406030204" pitchFamily="18" charset="0"/>
                          </a:rPr>
                          <m:t>1</m:t>
                        </m:r>
                      </m:e>
                    </m:nary>
                    <m:r>
                      <a:rPr lang="en-GB" b="0" i="1" smtClean="0">
                        <a:latin typeface="Cambria Math" panose="02040503050406030204" pitchFamily="18" charset="0"/>
                      </a:rPr>
                      <m:t>| </m:t>
                    </m:r>
                    <m:sSub>
                      <m:sSubPr>
                        <m:ctrlPr>
                          <a:rPr lang="en-GB" i="1" smtClean="0">
                            <a:solidFill>
                              <a:schemeClr val="accent1"/>
                            </a:solidFill>
                            <a:latin typeface="Cambria Math" panose="02040503050406030204" pitchFamily="18" charset="0"/>
                            <a:ea typeface="Cambria Math" panose="02040503050406030204" pitchFamily="18" charset="0"/>
                          </a:rPr>
                        </m:ctrlPr>
                      </m:sSubPr>
                      <m:e>
                        <m:r>
                          <a:rPr lang="en-GB" i="1" smtClean="0">
                            <a:solidFill>
                              <a:schemeClr val="accent1"/>
                            </a:solidFill>
                            <a:latin typeface="Cambria Math" panose="02040503050406030204" pitchFamily="18" charset="0"/>
                            <a:ea typeface="Cambria Math" panose="02040503050406030204" pitchFamily="18" charset="0"/>
                          </a:rPr>
                          <m:t>𝜋</m:t>
                        </m:r>
                      </m:e>
                      <m:sub>
                        <m:sSup>
                          <m:sSupPr>
                            <m:ctrlPr>
                              <a:rPr lang="en-GB" b="0" i="1" smtClean="0">
                                <a:solidFill>
                                  <a:schemeClr val="accent1"/>
                                </a:solidFill>
                                <a:latin typeface="Cambria Math" panose="02040503050406030204" pitchFamily="18" charset="0"/>
                                <a:ea typeface="Cambria Math" panose="02040503050406030204" pitchFamily="18" charset="0"/>
                              </a:rPr>
                            </m:ctrlPr>
                          </m:sSupPr>
                          <m:e>
                            <m:r>
                              <a:rPr lang="en-GB" b="1" i="1" smtClean="0">
                                <a:solidFill>
                                  <a:schemeClr val="accent1"/>
                                </a:solidFill>
                                <a:latin typeface="Cambria Math" panose="02040503050406030204" pitchFamily="18" charset="0"/>
                                <a:ea typeface="Cambria Math" panose="02040503050406030204" pitchFamily="18" charset="0"/>
                              </a:rPr>
                              <m:t>𝑹</m:t>
                            </m:r>
                          </m:e>
                          <m:sup>
                            <m:r>
                              <a:rPr lang="en-GB" b="0" i="1" smtClean="0">
                                <a:solidFill>
                                  <a:schemeClr val="accent1"/>
                                </a:solidFill>
                                <a:latin typeface="Cambria Math" panose="02040503050406030204" pitchFamily="18" charset="0"/>
                                <a:ea typeface="Cambria Math" panose="02040503050406030204" pitchFamily="18" charset="0"/>
                              </a:rPr>
                              <m:t>′</m:t>
                            </m:r>
                          </m:sup>
                        </m:sSup>
                      </m:sub>
                    </m:sSub>
                    <m:d>
                      <m:dPr>
                        <m:ctrlPr>
                          <a:rPr lang="en-GB" i="1" smtClean="0">
                            <a:solidFill>
                              <a:schemeClr val="accent1"/>
                            </a:solidFill>
                            <a:latin typeface="Cambria Math" panose="02040503050406030204" pitchFamily="18" charset="0"/>
                            <a:ea typeface="Cambria Math" panose="02040503050406030204" pitchFamily="18" charset="0"/>
                          </a:rPr>
                        </m:ctrlPr>
                      </m:dPr>
                      <m:e>
                        <m:sSub>
                          <m:sSubPr>
                            <m:ctrlPr>
                              <a:rPr lang="en-GB" i="1" smtClean="0">
                                <a:solidFill>
                                  <a:schemeClr val="accent1"/>
                                </a:solidFill>
                                <a:latin typeface="Cambria Math" panose="02040503050406030204" pitchFamily="18" charset="0"/>
                                <a:ea typeface="Cambria Math" panose="02040503050406030204" pitchFamily="18" charset="0"/>
                              </a:rPr>
                            </m:ctrlPr>
                          </m:sSubPr>
                          <m:e>
                            <m:r>
                              <a:rPr lang="en-GB" b="1" i="1" smtClean="0">
                                <a:solidFill>
                                  <a:schemeClr val="accent1"/>
                                </a:solidFill>
                                <a:latin typeface="Cambria Math" panose="02040503050406030204" pitchFamily="18" charset="0"/>
                                <a:ea typeface="Cambria Math" panose="02040503050406030204" pitchFamily="18" charset="0"/>
                              </a:rPr>
                              <m:t>𝒓</m:t>
                            </m:r>
                          </m:e>
                          <m:sub>
                            <m:r>
                              <a:rPr lang="en-GB" i="1" smtClean="0">
                                <a:solidFill>
                                  <a:schemeClr val="accent1"/>
                                </a:solidFill>
                                <a:latin typeface="Cambria Math" panose="02040503050406030204" pitchFamily="18" charset="0"/>
                                <a:ea typeface="Cambria Math" panose="02040503050406030204" pitchFamily="18" charset="0"/>
                              </a:rPr>
                              <m:t>𝑘</m:t>
                            </m:r>
                          </m:sub>
                        </m:sSub>
                      </m:e>
                    </m:d>
                    <m:r>
                      <a:rPr lang="en-GB" i="1" smtClean="0">
                        <a:solidFill>
                          <a:schemeClr val="accent1"/>
                        </a:solidFill>
                        <a:latin typeface="Cambria Math" panose="02040503050406030204" pitchFamily="18" charset="0"/>
                        <a:ea typeface="Cambria Math" panose="02040503050406030204" pitchFamily="18" charset="0"/>
                      </a:rPr>
                      <m:t>=</m:t>
                    </m:r>
                    <m:sSup>
                      <m:sSupPr>
                        <m:ctrlPr>
                          <a:rPr lang="en-GB" b="0" i="1" smtClean="0">
                            <a:solidFill>
                              <a:schemeClr val="accent1"/>
                            </a:solidFill>
                            <a:latin typeface="Cambria Math" panose="02040503050406030204" pitchFamily="18" charset="0"/>
                            <a:ea typeface="Cambria Math" panose="02040503050406030204" pitchFamily="18" charset="0"/>
                          </a:rPr>
                        </m:ctrlPr>
                      </m:sSupPr>
                      <m:e>
                        <m:r>
                          <a:rPr lang="en-GB" b="1" i="1" smtClean="0">
                            <a:solidFill>
                              <a:schemeClr val="accent1"/>
                            </a:solidFill>
                            <a:latin typeface="Cambria Math" panose="02040503050406030204" pitchFamily="18" charset="0"/>
                            <a:ea typeface="Cambria Math" panose="02040503050406030204" pitchFamily="18" charset="0"/>
                          </a:rPr>
                          <m:t>𝒓</m:t>
                        </m:r>
                      </m:e>
                      <m:sup>
                        <m:r>
                          <a:rPr lang="en-GB" b="0" i="1" smtClean="0">
                            <a:solidFill>
                              <a:schemeClr val="accent1"/>
                            </a:solidFill>
                            <a:latin typeface="Cambria Math" panose="02040503050406030204" pitchFamily="18" charset="0"/>
                            <a:ea typeface="Cambria Math" panose="02040503050406030204" pitchFamily="18" charset="0"/>
                          </a:rPr>
                          <m:t>′</m:t>
                        </m:r>
                      </m:sup>
                    </m:sSup>
                  </m:oMath>
                </a14:m>
                <a:endParaRPr lang="en-GB" dirty="0"/>
              </a:p>
              <a:p>
                <a:pPr lvl="1"/>
                <a:r>
                  <a:rPr lang="en-GB" dirty="0"/>
                  <a:t>Output: </a:t>
                </a:r>
                <a14:m>
                  <m:oMath xmlns:m="http://schemas.openxmlformats.org/officeDocument/2006/math">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𝑃</m:t>
                        </m:r>
                      </m:e>
                    </m:acc>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e>
                    </m:d>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1</m:t>
                                </m:r>
                              </m:sub>
                            </m:sSub>
                          </m:num>
                          <m:den>
                            <m:r>
                              <a:rPr lang="en-GB" b="0" i="1" smtClean="0">
                                <a:latin typeface="Cambria Math" panose="02040503050406030204" pitchFamily="18" charset="0"/>
                              </a:rPr>
                              <m:t>𝑛</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𝑙</m:t>
                                </m:r>
                              </m:sub>
                            </m:sSub>
                          </m:num>
                          <m:den>
                            <m:r>
                              <a:rPr lang="en-GB" b="0" i="1" smtClean="0">
                                <a:latin typeface="Cambria Math" panose="02040503050406030204" pitchFamily="18" charset="0"/>
                              </a:rPr>
                              <m:t>𝑛</m:t>
                            </m:r>
                          </m:den>
                        </m:f>
                      </m:e>
                    </m:d>
                  </m:oMath>
                </a14:m>
                <a:endParaRPr lang="en-GB" i="1" dirty="0"/>
              </a:p>
              <a:p>
                <a:pPr lvl="2"/>
                <a14:m>
                  <m:oMath xmlns:m="http://schemas.openxmlformats.org/officeDocument/2006/math">
                    <m:r>
                      <a:rPr lang="en-GB" i="1" smtClean="0">
                        <a:latin typeface="Cambria Math" panose="02040503050406030204" pitchFamily="18" charset="0"/>
                      </a:rPr>
                      <m:t>𝑛</m:t>
                    </m:r>
                    <m:r>
                      <a:rPr lang="en-GB" b="0" i="1" smtClean="0">
                        <a:latin typeface="Cambria Math" panose="02040503050406030204" pitchFamily="18" charset="0"/>
                      </a:rPr>
                      <m:t>=</m:t>
                    </m:r>
                    <m:nary>
                      <m:naryPr>
                        <m:chr m:val="∑"/>
                        <m:supHide m:val="on"/>
                        <m:ctrlPr>
                          <a:rPr lang="en-GB" b="0" i="1" smtClean="0">
                            <a:latin typeface="Cambria Math" panose="02040503050406030204" pitchFamily="18" charset="0"/>
                          </a:rPr>
                        </m:ctrlPr>
                      </m:naryPr>
                      <m:sub>
                        <m:sSup>
                          <m:sSupPr>
                            <m:ctrlPr>
                              <a:rPr lang="en-GB" b="0" i="1" smtClean="0">
                                <a:latin typeface="Cambria Math" panose="02040503050406030204" pitchFamily="18" charset="0"/>
                              </a:rPr>
                            </m:ctrlPr>
                          </m:sSupPr>
                          <m:e>
                            <m:r>
                              <m:rPr>
                                <m:brk m:alnAt="7"/>
                              </m:rPr>
                              <a:rPr lang="en-GB" b="1" i="1" smtClean="0">
                                <a:latin typeface="Cambria Math" panose="02040503050406030204" pitchFamily="18" charset="0"/>
                              </a:rPr>
                              <m:t>𝒓</m:t>
                            </m:r>
                          </m:e>
                          <m:sup>
                            <m:r>
                              <a:rPr lang="en-GB" b="0" i="1" smtClean="0">
                                <a:latin typeface="Cambria Math" panose="02040503050406030204" pitchFamily="18" charset="0"/>
                              </a:rPr>
                              <m:t>′</m:t>
                            </m:r>
                          </m:sup>
                        </m:sSup>
                        <m:r>
                          <a:rPr lang="en-GB" b="0"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b="0" i="1" smtClean="0">
                                    <a:latin typeface="Cambria Math" panose="02040503050406030204" pitchFamily="18" charset="0"/>
                                    <a:ea typeface="Cambria Math" panose="02040503050406030204" pitchFamily="18" charset="0"/>
                                  </a:rPr>
                                  <m:t>′</m:t>
                                </m:r>
                              </m:sup>
                            </m:sSup>
                          </m:e>
                        </m:d>
                      </m:sub>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sub>
                        </m:sSub>
                      </m:e>
                    </m:nary>
                    <m:r>
                      <a:rPr lang="en-GB" b="0" i="1" smtClean="0">
                        <a:latin typeface="Cambria Math" panose="02040503050406030204" pitchFamily="18" charset="0"/>
                      </a:rPr>
                      <m:t>, </m:t>
                    </m:r>
                    <m:r>
                      <a:rPr lang="en-GB" b="0" i="1" smtClean="0">
                        <a:latin typeface="Cambria Math" panose="02040503050406030204" pitchFamily="18" charset="0"/>
                      </a:rPr>
                      <m:t>𝑙</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m:rPr>
                            <m:sty m:val="p"/>
                          </m:rPr>
                          <a:rPr lang="en-GB" b="0" i="0" smtClean="0">
                            <a:latin typeface="Cambria Math" panose="02040503050406030204" pitchFamily="18" charset="0"/>
                          </a:rPr>
                          <m:t>ran</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e>
                        </m:d>
                      </m:e>
                    </m:d>
                  </m:oMath>
                </a14:m>
                <a:endParaRPr lang="en-GB" dirty="0"/>
              </a:p>
              <a:p>
                <a:pPr lvl="2"/>
                <a14:m>
                  <m:oMath xmlns:m="http://schemas.openxmlformats.org/officeDocument/2006/math">
                    <m:acc>
                      <m:accPr>
                        <m:chr m:val="̂"/>
                        <m:ctrlPr>
                          <a:rPr lang="en-GB" i="1" smtClean="0">
                            <a:latin typeface="Cambria Math" panose="02040503050406030204" pitchFamily="18" charset="0"/>
                          </a:rPr>
                        </m:ctrlPr>
                      </m:accPr>
                      <m:e>
                        <m:r>
                          <a:rPr lang="en-GB" i="1" smtClean="0">
                            <a:latin typeface="Cambria Math" panose="02040503050406030204" pitchFamily="18" charset="0"/>
                          </a:rPr>
                          <m:t>𝑃</m:t>
                        </m:r>
                      </m:e>
                    </m:acc>
                    <m:d>
                      <m:dPr>
                        <m:ctrlPr>
                          <a:rPr lang="en-GB" i="1" smtClean="0">
                            <a:latin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r>
                              <a:rPr lang="en-GB" i="1" smtClean="0">
                                <a:latin typeface="Cambria Math" panose="02040503050406030204" pitchFamily="18" charset="0"/>
                              </a:rPr>
                              <m:t>′</m:t>
                            </m:r>
                          </m:sup>
                        </m:sSup>
                      </m:e>
                    </m:d>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𝑃</m:t>
                    </m:r>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r>
                              <a:rPr lang="en-GB" i="1" smtClean="0">
                                <a:latin typeface="Cambria Math" panose="02040503050406030204" pitchFamily="18" charset="0"/>
                              </a:rPr>
                              <m:t>′</m:t>
                            </m:r>
                          </m:sup>
                        </m:sSup>
                      </m:e>
                    </m:d>
                  </m:oMath>
                </a14:m>
                <a:endParaRPr lang="en-GB" dirty="0"/>
              </a:p>
              <a:p>
                <a:pPr lvl="1"/>
                <a:r>
                  <a:rPr lang="en-GB" dirty="0"/>
                  <a:t>Example: </a:t>
                </a:r>
              </a:p>
              <a:p>
                <a:pPr lvl="2"/>
                <a:r>
                  <a:rPr lang="de-DE" dirty="0"/>
                  <a:t>Order </a:t>
                </a:r>
                <a14:m>
                  <m:oMath xmlns:m="http://schemas.openxmlformats.org/officeDocument/2006/math">
                    <m:d>
                      <m:dPr>
                        <m:ctrlPr>
                          <a:rPr lang="de-DE" b="1" i="1">
                            <a:latin typeface="Cambria Math" panose="02040503050406030204" pitchFamily="18" charset="0"/>
                          </a:rPr>
                        </m:ctrlPr>
                      </m:dPr>
                      <m:e>
                        <m:r>
                          <a:rPr lang="en-GB" i="1">
                            <a:latin typeface="Cambria Math" panose="02040503050406030204" pitchFamily="18" charset="0"/>
                          </a:rPr>
                          <m:t>𝐸𝑝𝑖𝑑</m:t>
                        </m:r>
                        <m:r>
                          <a:rPr lang="en-GB" i="1">
                            <a:latin typeface="Cambria Math" panose="02040503050406030204" pitchFamily="18" charset="0"/>
                          </a:rPr>
                          <m:t>,</m:t>
                        </m:r>
                        <m:r>
                          <a:rPr lang="en-GB" i="1">
                            <a:latin typeface="Cambria Math" panose="02040503050406030204" pitchFamily="18" charset="0"/>
                          </a:rPr>
                          <m:t>𝑇𝑟𝑎𝑣𝑒𝑙</m:t>
                        </m:r>
                        <m:r>
                          <a:rPr lang="de-DE" i="1">
                            <a:latin typeface="Cambria Math" panose="02040503050406030204" pitchFamily="18" charset="0"/>
                          </a:rPr>
                          <m:t>,</m:t>
                        </m:r>
                        <m:r>
                          <a:rPr lang="en-GB" i="1">
                            <a:latin typeface="Cambria Math" panose="02040503050406030204" pitchFamily="18" charset="0"/>
                          </a:rPr>
                          <m:t>𝑆𝑖𝑐𝑘</m:t>
                        </m:r>
                      </m:e>
                    </m:d>
                  </m:oMath>
                </a14:m>
                <a:r>
                  <a:rPr lang="en-GB" dirty="0"/>
                  <a:t>, </a:t>
                </a:r>
                <a14:m>
                  <m:oMath xmlns:m="http://schemas.openxmlformats.org/officeDocument/2006/math">
                    <m:sSup>
                      <m:sSupPr>
                        <m:ctrlPr>
                          <a:rPr lang="de-DE" i="1">
                            <a:latin typeface="Cambria Math" panose="02040503050406030204" pitchFamily="18" charset="0"/>
                          </a:rPr>
                        </m:ctrlPr>
                      </m:sSupPr>
                      <m:e>
                        <m:r>
                          <a:rPr lang="en-GB" b="1" i="1">
                            <a:latin typeface="Cambria Math" panose="02040503050406030204" pitchFamily="18" charset="0"/>
                          </a:rPr>
                          <m:t>𝑹</m:t>
                        </m:r>
                      </m:e>
                      <m:sup>
                        <m:r>
                          <a:rPr lang="de-DE" i="1">
                            <a:latin typeface="Cambria Math" panose="02040503050406030204" pitchFamily="18" charset="0"/>
                          </a:rPr>
                          <m:t>′</m:t>
                        </m:r>
                      </m:sup>
                    </m:sSup>
                    <m:r>
                      <a:rPr lang="en-GB" i="1">
                        <a:latin typeface="Cambria Math" panose="02040503050406030204" pitchFamily="18" charset="0"/>
                      </a:rPr>
                      <m:t>=</m:t>
                    </m:r>
                    <m:d>
                      <m:dPr>
                        <m:begChr m:val="{"/>
                        <m:endChr m:val="}"/>
                        <m:ctrlPr>
                          <a:rPr lang="de-DE" i="1">
                            <a:latin typeface="Cambria Math" panose="02040503050406030204" pitchFamily="18" charset="0"/>
                          </a:rPr>
                        </m:ctrlPr>
                      </m:dPr>
                      <m:e>
                        <m:r>
                          <a:rPr lang="en-GB" i="1">
                            <a:latin typeface="Cambria Math" panose="02040503050406030204" pitchFamily="18" charset="0"/>
                          </a:rPr>
                          <m:t>𝑇𝑟𝑎𝑣𝑒𝑙</m:t>
                        </m:r>
                      </m:e>
                    </m:d>
                  </m:oMath>
                </a14:m>
                <a:endParaRPr lang="en-GB" dirty="0"/>
              </a:p>
              <a:p>
                <a:pPr lvl="2"/>
                <a14:m>
                  <m:oMath xmlns:m="http://schemas.openxmlformats.org/officeDocument/2006/math">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f</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f</m:t>
                        </m:r>
                        <m:r>
                          <a:rPr lang="en-GB" b="0" i="0" smtClean="0">
                            <a:latin typeface="Cambria Math" panose="02040503050406030204" pitchFamily="18" charset="0"/>
                          </a:rPr>
                          <m:t>,</m:t>
                        </m:r>
                        <m:r>
                          <m:rPr>
                            <m:sty m:val="p"/>
                          </m:rPr>
                          <a:rPr lang="en-GB" b="0" i="0" smtClean="0">
                            <a:latin typeface="Cambria Math" panose="02040503050406030204" pitchFamily="18" charset="0"/>
                          </a:rPr>
                          <m:t>t</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t</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t</m:t>
                        </m:r>
                        <m:r>
                          <a:rPr lang="en-GB" b="0" i="0" smtClean="0">
                            <a:latin typeface="Cambria Math" panose="02040503050406030204" pitchFamily="18" charset="0"/>
                          </a:rPr>
                          <m:t>,</m:t>
                        </m:r>
                        <m:r>
                          <m:rPr>
                            <m:sty m:val="p"/>
                          </m:rPr>
                          <a:rPr lang="en-GB" b="0" i="0" smtClean="0">
                            <a:solidFill>
                              <a:schemeClr val="tx1"/>
                            </a:solidFill>
                            <a:latin typeface="Cambria Math" panose="02040503050406030204" pitchFamily="18" charset="0"/>
                          </a:rPr>
                          <m:t>f</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f</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t</m:t>
                        </m:r>
                        <m:r>
                          <a:rPr lang="en-GB" b="0" i="0" smtClean="0">
                            <a:latin typeface="Cambria Math" panose="02040503050406030204" pitchFamily="18" charset="0"/>
                          </a:rPr>
                          <m:t>,</m:t>
                        </m:r>
                        <m:r>
                          <m:rPr>
                            <m:sty m:val="p"/>
                          </m:rPr>
                          <a:rPr lang="en-GB" b="0" i="0" smtClean="0">
                            <a:latin typeface="Cambria Math" panose="02040503050406030204" pitchFamily="18" charset="0"/>
                          </a:rPr>
                          <m:t>t</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t</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f</m:t>
                        </m:r>
                        <m:r>
                          <a:rPr lang="en-GB" b="0" i="0" smtClean="0">
                            <a:latin typeface="Cambria Math" panose="02040503050406030204" pitchFamily="18" charset="0"/>
                          </a:rPr>
                          <m:t>,</m:t>
                        </m:r>
                        <m:r>
                          <m:rPr>
                            <m:sty m:val="p"/>
                          </m:rPr>
                          <a:rPr lang="en-GB" b="0" i="0" smtClean="0">
                            <a:latin typeface="Cambria Math" panose="02040503050406030204" pitchFamily="18" charset="0"/>
                          </a:rPr>
                          <m:t>t</m:t>
                        </m:r>
                      </m:e>
                    </m:d>
                    <m:r>
                      <a:rPr lang="en-GB" b="0" i="1" smtClean="0">
                        <a:latin typeface="Cambria Math" panose="02040503050406030204" pitchFamily="18" charset="0"/>
                      </a:rPr>
                      <m:t>, …</m:t>
                    </m:r>
                  </m:oMath>
                </a14:m>
                <a:endParaRPr lang="en-GB" dirty="0"/>
              </a:p>
              <a:p>
                <a:pPr lvl="2"/>
                <a:r>
                  <a:rPr lang="en-GB" dirty="0"/>
                  <a:t>Assume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0</m:t>
                        </m:r>
                      </m:sub>
                    </m:sSub>
                    <m:r>
                      <a:rPr lang="en-GB" b="0" i="1" smtClean="0">
                        <a:latin typeface="Cambria Math" panose="02040503050406030204" pitchFamily="18" charset="0"/>
                      </a:rPr>
                      <m:t>=363,</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1</m:t>
                        </m:r>
                      </m:sub>
                    </m:sSub>
                    <m:r>
                      <a:rPr lang="en-GB" b="0" i="1" smtClean="0">
                        <a:latin typeface="Cambria Math" panose="02040503050406030204" pitchFamily="18" charset="0"/>
                      </a:rPr>
                      <m:t>=324,</m:t>
                    </m:r>
                    <m:r>
                      <a:rPr lang="en-GB" b="0" i="1" smtClean="0">
                        <a:latin typeface="Cambria Math" panose="02040503050406030204" pitchFamily="18" charset="0"/>
                      </a:rPr>
                      <m:t>𝑛</m:t>
                    </m:r>
                    <m:r>
                      <a:rPr lang="en-GB" b="0" i="1" smtClean="0">
                        <a:latin typeface="Cambria Math" panose="02040503050406030204" pitchFamily="18" charset="0"/>
                      </a:rPr>
                      <m:t>=687</m:t>
                    </m:r>
                  </m:oMath>
                </a14:m>
                <a:r>
                  <a:rPr lang="en-GB" dirty="0"/>
                  <a:t> </a:t>
                </a:r>
              </a:p>
            </p:txBody>
          </p:sp>
        </mc:Choice>
        <mc:Fallback xmlns="">
          <p:sp>
            <p:nvSpPr>
              <p:cNvPr id="3" name="Content Placeholder 2">
                <a:extLst>
                  <a:ext uri="{FF2B5EF4-FFF2-40B4-BE49-F238E27FC236}">
                    <a16:creationId xmlns:a16="http://schemas.microsoft.com/office/drawing/2014/main" id="{59FE6073-BFDA-2441-8E46-BD9E7BE53F6C}"/>
                  </a:ext>
                </a:extLst>
              </p:cNvPr>
              <p:cNvSpPr>
                <a:spLocks noGrp="1" noRot="1" noChangeAspect="1" noMove="1" noResize="1" noEditPoints="1" noAdjustHandles="1" noChangeArrowheads="1" noChangeShapeType="1" noTextEdit="1"/>
              </p:cNvSpPr>
              <p:nvPr>
                <p:ph idx="1"/>
              </p:nvPr>
            </p:nvSpPr>
            <p:spPr>
              <a:xfrm>
                <a:off x="359625" y="1666902"/>
                <a:ext cx="7541597" cy="4236435"/>
              </a:xfrm>
              <a:blipFill>
                <a:blip r:embed="rId4"/>
                <a:stretch>
                  <a:fillRect l="-2521" t="-2994"/>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DD34C85B-D6D9-F44F-9873-1BC2D0330F30}"/>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F41C230D-8C27-8E49-83E4-021D7279B05D}"/>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8C8DF57B-4511-CD48-B23D-05DAD38EDB8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11</a:t>
            </a:fld>
            <a:r>
              <a:rPr lang="en-GB"/>
              <a:t> </a:t>
            </a:r>
            <a:endParaRPr lang="en-GB" sz="1399"/>
          </a:p>
        </p:txBody>
      </p:sp>
      <mc:AlternateContent xmlns:mc="http://schemas.openxmlformats.org/markup-compatibility/2006" xmlns:a14="http://schemas.microsoft.com/office/drawing/2010/main">
        <mc:Choice Requires="a14">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3393675719"/>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379">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3393675719"/>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664">
                    <a:tc>
                      <a:txBody>
                        <a:bodyPr/>
                        <a:lstStyle/>
                        <a:p>
                          <a:endParaRPr lang="en-DE"/>
                        </a:p>
                      </a:txBody>
                      <a:tcPr marL="45672" marR="45672" marT="45672" marB="45672">
                        <a:blipFill>
                          <a:blip r:embed="rId5"/>
                          <a:stretch>
                            <a:fillRect l="-1852" t="-3448" r="-307407" b="-803448"/>
                          </a:stretch>
                        </a:blipFill>
                      </a:tcPr>
                    </a:tc>
                    <a:tc>
                      <a:txBody>
                        <a:bodyPr/>
                        <a:lstStyle/>
                        <a:p>
                          <a:endParaRPr lang="en-DE"/>
                        </a:p>
                      </a:txBody>
                      <a:tcPr marL="45672" marR="45672" marT="45672" marB="45672">
                        <a:blipFill>
                          <a:blip r:embed="rId5"/>
                          <a:stretch>
                            <a:fillRect l="-83333" t="-3448" r="-151515" b="-803448"/>
                          </a:stretch>
                        </a:blipFill>
                      </a:tcPr>
                    </a:tc>
                    <a:tc>
                      <a:txBody>
                        <a:bodyPr/>
                        <a:lstStyle/>
                        <a:p>
                          <a:endParaRPr lang="en-DE"/>
                        </a:p>
                      </a:txBody>
                      <a:tcPr marL="45672" marR="45672" marT="45672" marB="45672">
                        <a:blipFill>
                          <a:blip r:embed="rId5"/>
                          <a:stretch>
                            <a:fillRect l="-224074" t="-3448" r="-85185" b="-803448"/>
                          </a:stretch>
                        </a:blipFill>
                      </a:tcPr>
                    </a:tc>
                    <a:tc>
                      <a:txBody>
                        <a:bodyPr/>
                        <a:lstStyle/>
                        <a:p>
                          <a:endParaRPr lang="en-DE"/>
                        </a:p>
                      </a:txBody>
                      <a:tcPr marL="45672" marR="45672" marT="45672" marB="45672">
                        <a:blipFill>
                          <a:blip r:embed="rId5"/>
                          <a:stretch>
                            <a:fillRect l="-388889" t="-3448" r="-2222" b="-803448"/>
                          </a:stretch>
                        </a:blipFill>
                      </a:tcPr>
                    </a:tc>
                    <a:extLst>
                      <a:ext uri="{0D108BD9-81ED-4DB2-BD59-A6C34878D82A}">
                        <a16:rowId xmlns:a16="http://schemas.microsoft.com/office/drawing/2014/main" val="10000"/>
                      </a:ext>
                    </a:extLst>
                  </a:tr>
                  <a:tr h="365664">
                    <a:tc>
                      <a:txBody>
                        <a:bodyPr/>
                        <a:lstStyle/>
                        <a:p>
                          <a:endParaRPr lang="en-DE"/>
                        </a:p>
                      </a:txBody>
                      <a:tcPr marL="45672" marR="45672" marT="45672" marB="45672">
                        <a:blipFill>
                          <a:blip r:embed="rId5"/>
                          <a:stretch>
                            <a:fillRect l="-1852" t="-103448" r="-307407" b="-703448"/>
                          </a:stretch>
                        </a:blipFill>
                      </a:tcPr>
                    </a:tc>
                    <a:tc>
                      <a:txBody>
                        <a:bodyPr/>
                        <a:lstStyle/>
                        <a:p>
                          <a:endParaRPr lang="en-DE"/>
                        </a:p>
                      </a:txBody>
                      <a:tcPr marL="45672" marR="45672" marT="45672" marB="45672">
                        <a:blipFill>
                          <a:blip r:embed="rId5"/>
                          <a:stretch>
                            <a:fillRect l="-83333" t="-103448" r="-151515" b="-703448"/>
                          </a:stretch>
                        </a:blipFill>
                      </a:tcPr>
                    </a:tc>
                    <a:tc>
                      <a:txBody>
                        <a:bodyPr/>
                        <a:lstStyle/>
                        <a:p>
                          <a:endParaRPr lang="en-DE"/>
                        </a:p>
                      </a:txBody>
                      <a:tcPr marL="45672" marR="45672" marT="45672" marB="45672">
                        <a:blipFill>
                          <a:blip r:embed="rId5"/>
                          <a:stretch>
                            <a:fillRect l="-224074" t="-103448" r="-85185" b="-703448"/>
                          </a:stretch>
                        </a:blipFill>
                      </a:tcPr>
                    </a:tc>
                    <a:tc>
                      <a:txBody>
                        <a:bodyPr/>
                        <a:lstStyle/>
                        <a:p>
                          <a:endParaRPr lang="en-DE"/>
                        </a:p>
                      </a:txBody>
                      <a:tcPr marL="45672" marR="45672" marT="45672" marB="45672">
                        <a:blipFill>
                          <a:blip r:embed="rId5"/>
                          <a:stretch>
                            <a:fillRect l="-388889" t="-103448" r="-2222" b="-703448"/>
                          </a:stretch>
                        </a:blipFill>
                      </a:tcPr>
                    </a:tc>
                    <a:extLst>
                      <a:ext uri="{0D108BD9-81ED-4DB2-BD59-A6C34878D82A}">
                        <a16:rowId xmlns:a16="http://schemas.microsoft.com/office/drawing/2014/main" val="10001"/>
                      </a:ext>
                    </a:extLst>
                  </a:tr>
                  <a:tr h="365664">
                    <a:tc>
                      <a:txBody>
                        <a:bodyPr/>
                        <a:lstStyle/>
                        <a:p>
                          <a:endParaRPr lang="en-DE"/>
                        </a:p>
                      </a:txBody>
                      <a:tcPr marL="45672" marR="45672" marT="45672" marB="45672">
                        <a:blipFill>
                          <a:blip r:embed="rId5"/>
                          <a:stretch>
                            <a:fillRect l="-1852" t="-203448" r="-307407" b="-603448"/>
                          </a:stretch>
                        </a:blipFill>
                      </a:tcPr>
                    </a:tc>
                    <a:tc>
                      <a:txBody>
                        <a:bodyPr/>
                        <a:lstStyle/>
                        <a:p>
                          <a:endParaRPr lang="en-DE"/>
                        </a:p>
                      </a:txBody>
                      <a:tcPr marL="45672" marR="45672" marT="45672" marB="45672">
                        <a:blipFill>
                          <a:blip r:embed="rId5"/>
                          <a:stretch>
                            <a:fillRect l="-83333" t="-203448" r="-151515" b="-603448"/>
                          </a:stretch>
                        </a:blipFill>
                      </a:tcPr>
                    </a:tc>
                    <a:tc>
                      <a:txBody>
                        <a:bodyPr/>
                        <a:lstStyle/>
                        <a:p>
                          <a:endParaRPr lang="en-DE"/>
                        </a:p>
                      </a:txBody>
                      <a:tcPr marL="45672" marR="45672" marT="45672" marB="45672">
                        <a:blipFill>
                          <a:blip r:embed="rId5"/>
                          <a:stretch>
                            <a:fillRect l="-224074" t="-203448" r="-85185" b="-603448"/>
                          </a:stretch>
                        </a:blipFill>
                      </a:tcPr>
                    </a:tc>
                    <a:tc>
                      <a:txBody>
                        <a:bodyPr/>
                        <a:lstStyle/>
                        <a:p>
                          <a:endParaRPr lang="en-DE"/>
                        </a:p>
                      </a:txBody>
                      <a:tcPr marL="45672" marR="45672" marT="45672" marB="45672">
                        <a:blipFill>
                          <a:blip r:embed="rId5"/>
                          <a:stretch>
                            <a:fillRect l="-388889" t="-203448" r="-2222" b="-603448"/>
                          </a:stretch>
                        </a:blipFill>
                      </a:tcPr>
                    </a:tc>
                    <a:extLst>
                      <a:ext uri="{0D108BD9-81ED-4DB2-BD59-A6C34878D82A}">
                        <a16:rowId xmlns:a16="http://schemas.microsoft.com/office/drawing/2014/main" val="10002"/>
                      </a:ext>
                    </a:extLst>
                  </a:tr>
                  <a:tr h="365664">
                    <a:tc>
                      <a:txBody>
                        <a:bodyPr/>
                        <a:lstStyle/>
                        <a:p>
                          <a:endParaRPr lang="en-DE"/>
                        </a:p>
                      </a:txBody>
                      <a:tcPr marL="45672" marR="45672" marT="45672" marB="45672">
                        <a:blipFill>
                          <a:blip r:embed="rId5"/>
                          <a:stretch>
                            <a:fillRect l="-1852" t="-303448" r="-307407" b="-503448"/>
                          </a:stretch>
                        </a:blipFill>
                      </a:tcPr>
                    </a:tc>
                    <a:tc>
                      <a:txBody>
                        <a:bodyPr/>
                        <a:lstStyle/>
                        <a:p>
                          <a:endParaRPr lang="en-DE"/>
                        </a:p>
                      </a:txBody>
                      <a:tcPr marL="45672" marR="45672" marT="45672" marB="45672">
                        <a:blipFill>
                          <a:blip r:embed="rId5"/>
                          <a:stretch>
                            <a:fillRect l="-83333" t="-303448" r="-151515" b="-503448"/>
                          </a:stretch>
                        </a:blipFill>
                      </a:tcPr>
                    </a:tc>
                    <a:tc>
                      <a:txBody>
                        <a:bodyPr/>
                        <a:lstStyle/>
                        <a:p>
                          <a:endParaRPr lang="en-DE"/>
                        </a:p>
                      </a:txBody>
                      <a:tcPr marL="45672" marR="45672" marT="45672" marB="45672">
                        <a:blipFill>
                          <a:blip r:embed="rId5"/>
                          <a:stretch>
                            <a:fillRect l="-224074" t="-303448" r="-85185" b="-503448"/>
                          </a:stretch>
                        </a:blipFill>
                      </a:tcPr>
                    </a:tc>
                    <a:tc>
                      <a:txBody>
                        <a:bodyPr/>
                        <a:lstStyle/>
                        <a:p>
                          <a:endParaRPr lang="en-DE"/>
                        </a:p>
                      </a:txBody>
                      <a:tcPr marL="45672" marR="45672" marT="45672" marB="45672">
                        <a:blipFill>
                          <a:blip r:embed="rId5"/>
                          <a:stretch>
                            <a:fillRect l="-388889" t="-303448" r="-2222" b="-503448"/>
                          </a:stretch>
                        </a:blipFill>
                      </a:tcPr>
                    </a:tc>
                    <a:extLst>
                      <a:ext uri="{0D108BD9-81ED-4DB2-BD59-A6C34878D82A}">
                        <a16:rowId xmlns:a16="http://schemas.microsoft.com/office/drawing/2014/main" val="10003"/>
                      </a:ext>
                    </a:extLst>
                  </a:tr>
                  <a:tr h="365664">
                    <a:tc>
                      <a:txBody>
                        <a:bodyPr/>
                        <a:lstStyle/>
                        <a:p>
                          <a:endParaRPr lang="en-DE"/>
                        </a:p>
                      </a:txBody>
                      <a:tcPr marL="45672" marR="45672" marT="45672" marB="45672">
                        <a:blipFill>
                          <a:blip r:embed="rId5"/>
                          <a:stretch>
                            <a:fillRect l="-1852" t="-403448" r="-307407" b="-403448"/>
                          </a:stretch>
                        </a:blipFill>
                      </a:tcPr>
                    </a:tc>
                    <a:tc>
                      <a:txBody>
                        <a:bodyPr/>
                        <a:lstStyle/>
                        <a:p>
                          <a:endParaRPr lang="en-DE"/>
                        </a:p>
                      </a:txBody>
                      <a:tcPr marL="45672" marR="45672" marT="45672" marB="45672">
                        <a:blipFill>
                          <a:blip r:embed="rId5"/>
                          <a:stretch>
                            <a:fillRect l="-83333" t="-403448" r="-151515" b="-403448"/>
                          </a:stretch>
                        </a:blipFill>
                      </a:tcPr>
                    </a:tc>
                    <a:tc>
                      <a:txBody>
                        <a:bodyPr/>
                        <a:lstStyle/>
                        <a:p>
                          <a:endParaRPr lang="en-DE"/>
                        </a:p>
                      </a:txBody>
                      <a:tcPr marL="45672" marR="45672" marT="45672" marB="45672">
                        <a:blipFill>
                          <a:blip r:embed="rId5"/>
                          <a:stretch>
                            <a:fillRect l="-224074" t="-403448" r="-85185" b="-403448"/>
                          </a:stretch>
                        </a:blipFill>
                      </a:tcPr>
                    </a:tc>
                    <a:tc>
                      <a:txBody>
                        <a:bodyPr/>
                        <a:lstStyle/>
                        <a:p>
                          <a:endParaRPr lang="en-DE"/>
                        </a:p>
                      </a:txBody>
                      <a:tcPr marL="45672" marR="45672" marT="45672" marB="45672">
                        <a:blipFill>
                          <a:blip r:embed="rId5"/>
                          <a:stretch>
                            <a:fillRect l="-388889" t="-403448" r="-2222" b="-403448"/>
                          </a:stretch>
                        </a:blipFill>
                      </a:tcPr>
                    </a:tc>
                    <a:extLst>
                      <a:ext uri="{0D108BD9-81ED-4DB2-BD59-A6C34878D82A}">
                        <a16:rowId xmlns:a16="http://schemas.microsoft.com/office/drawing/2014/main" val="10004"/>
                      </a:ext>
                    </a:extLst>
                  </a:tr>
                  <a:tr h="365664">
                    <a:tc>
                      <a:txBody>
                        <a:bodyPr/>
                        <a:lstStyle/>
                        <a:p>
                          <a:endParaRPr lang="en-DE"/>
                        </a:p>
                      </a:txBody>
                      <a:tcPr marL="45672" marR="45672" marT="45672" marB="45672">
                        <a:blipFill>
                          <a:blip r:embed="rId5"/>
                          <a:stretch>
                            <a:fillRect l="-1852" t="-503448" r="-307407" b="-303448"/>
                          </a:stretch>
                        </a:blipFill>
                      </a:tcPr>
                    </a:tc>
                    <a:tc>
                      <a:txBody>
                        <a:bodyPr/>
                        <a:lstStyle/>
                        <a:p>
                          <a:endParaRPr lang="en-DE"/>
                        </a:p>
                      </a:txBody>
                      <a:tcPr marL="45672" marR="45672" marT="45672" marB="45672">
                        <a:blipFill>
                          <a:blip r:embed="rId5"/>
                          <a:stretch>
                            <a:fillRect l="-83333" t="-503448" r="-151515" b="-303448"/>
                          </a:stretch>
                        </a:blipFill>
                      </a:tcPr>
                    </a:tc>
                    <a:tc>
                      <a:txBody>
                        <a:bodyPr/>
                        <a:lstStyle/>
                        <a:p>
                          <a:endParaRPr lang="en-DE"/>
                        </a:p>
                      </a:txBody>
                      <a:tcPr marL="45672" marR="45672" marT="45672" marB="45672">
                        <a:blipFill>
                          <a:blip r:embed="rId5"/>
                          <a:stretch>
                            <a:fillRect l="-224074" t="-503448" r="-85185" b="-303448"/>
                          </a:stretch>
                        </a:blipFill>
                      </a:tcPr>
                    </a:tc>
                    <a:tc>
                      <a:txBody>
                        <a:bodyPr/>
                        <a:lstStyle/>
                        <a:p>
                          <a:endParaRPr lang="en-DE"/>
                        </a:p>
                      </a:txBody>
                      <a:tcPr marL="45672" marR="45672" marT="45672" marB="45672">
                        <a:blipFill>
                          <a:blip r:embed="rId5"/>
                          <a:stretch>
                            <a:fillRect l="-388889" t="-503448" r="-2222" b="-303448"/>
                          </a:stretch>
                        </a:blipFill>
                      </a:tcPr>
                    </a:tc>
                    <a:extLst>
                      <a:ext uri="{0D108BD9-81ED-4DB2-BD59-A6C34878D82A}">
                        <a16:rowId xmlns:a16="http://schemas.microsoft.com/office/drawing/2014/main" val="10005"/>
                      </a:ext>
                    </a:extLst>
                  </a:tr>
                  <a:tr h="365664">
                    <a:tc>
                      <a:txBody>
                        <a:bodyPr/>
                        <a:lstStyle/>
                        <a:p>
                          <a:endParaRPr lang="en-DE"/>
                        </a:p>
                      </a:txBody>
                      <a:tcPr marL="45672" marR="45672" marT="45672" marB="45672">
                        <a:blipFill>
                          <a:blip r:embed="rId5"/>
                          <a:stretch>
                            <a:fillRect l="-1852" t="-603448" r="-307407" b="-203448"/>
                          </a:stretch>
                        </a:blipFill>
                      </a:tcPr>
                    </a:tc>
                    <a:tc>
                      <a:txBody>
                        <a:bodyPr/>
                        <a:lstStyle/>
                        <a:p>
                          <a:endParaRPr lang="en-DE"/>
                        </a:p>
                      </a:txBody>
                      <a:tcPr marL="45672" marR="45672" marT="45672" marB="45672">
                        <a:blipFill>
                          <a:blip r:embed="rId5"/>
                          <a:stretch>
                            <a:fillRect l="-83333" t="-603448" r="-151515" b="-203448"/>
                          </a:stretch>
                        </a:blipFill>
                      </a:tcPr>
                    </a:tc>
                    <a:tc>
                      <a:txBody>
                        <a:bodyPr/>
                        <a:lstStyle/>
                        <a:p>
                          <a:endParaRPr lang="en-DE"/>
                        </a:p>
                      </a:txBody>
                      <a:tcPr marL="45672" marR="45672" marT="45672" marB="45672">
                        <a:blipFill>
                          <a:blip r:embed="rId5"/>
                          <a:stretch>
                            <a:fillRect l="-224074" t="-603448" r="-85185" b="-203448"/>
                          </a:stretch>
                        </a:blipFill>
                      </a:tcPr>
                    </a:tc>
                    <a:tc>
                      <a:txBody>
                        <a:bodyPr/>
                        <a:lstStyle/>
                        <a:p>
                          <a:endParaRPr lang="en-DE"/>
                        </a:p>
                      </a:txBody>
                      <a:tcPr marL="45672" marR="45672" marT="45672" marB="45672">
                        <a:blipFill>
                          <a:blip r:embed="rId5"/>
                          <a:stretch>
                            <a:fillRect l="-388889" t="-603448" r="-2222" b="-203448"/>
                          </a:stretch>
                        </a:blipFill>
                      </a:tcPr>
                    </a:tc>
                    <a:extLst>
                      <a:ext uri="{0D108BD9-81ED-4DB2-BD59-A6C34878D82A}">
                        <a16:rowId xmlns:a16="http://schemas.microsoft.com/office/drawing/2014/main" val="10006"/>
                      </a:ext>
                    </a:extLst>
                  </a:tr>
                  <a:tr h="365664">
                    <a:tc>
                      <a:txBody>
                        <a:bodyPr/>
                        <a:lstStyle/>
                        <a:p>
                          <a:endParaRPr lang="en-DE"/>
                        </a:p>
                      </a:txBody>
                      <a:tcPr marL="45672" marR="45672" marT="45672" marB="45672">
                        <a:blipFill>
                          <a:blip r:embed="rId5"/>
                          <a:stretch>
                            <a:fillRect l="-1852" t="-703448" r="-307407" b="-103448"/>
                          </a:stretch>
                        </a:blipFill>
                      </a:tcPr>
                    </a:tc>
                    <a:tc>
                      <a:txBody>
                        <a:bodyPr/>
                        <a:lstStyle/>
                        <a:p>
                          <a:endParaRPr lang="en-DE"/>
                        </a:p>
                      </a:txBody>
                      <a:tcPr marL="45672" marR="45672" marT="45672" marB="45672">
                        <a:blipFill>
                          <a:blip r:embed="rId5"/>
                          <a:stretch>
                            <a:fillRect l="-83333" t="-703448" r="-151515" b="-103448"/>
                          </a:stretch>
                        </a:blipFill>
                      </a:tcPr>
                    </a:tc>
                    <a:tc>
                      <a:txBody>
                        <a:bodyPr/>
                        <a:lstStyle/>
                        <a:p>
                          <a:endParaRPr lang="en-DE"/>
                        </a:p>
                      </a:txBody>
                      <a:tcPr marL="45672" marR="45672" marT="45672" marB="45672">
                        <a:blipFill>
                          <a:blip r:embed="rId5"/>
                          <a:stretch>
                            <a:fillRect l="-224074" t="-703448" r="-85185" b="-103448"/>
                          </a:stretch>
                        </a:blipFill>
                      </a:tcPr>
                    </a:tc>
                    <a:tc>
                      <a:txBody>
                        <a:bodyPr/>
                        <a:lstStyle/>
                        <a:p>
                          <a:endParaRPr lang="en-DE"/>
                        </a:p>
                      </a:txBody>
                      <a:tcPr marL="45672" marR="45672" marT="45672" marB="45672">
                        <a:blipFill>
                          <a:blip r:embed="rId5"/>
                          <a:stretch>
                            <a:fillRect l="-388889" t="-703448" r="-2222" b="-103448"/>
                          </a:stretch>
                        </a:blipFill>
                      </a:tcPr>
                    </a:tc>
                    <a:extLst>
                      <a:ext uri="{0D108BD9-81ED-4DB2-BD59-A6C34878D82A}">
                        <a16:rowId xmlns:a16="http://schemas.microsoft.com/office/drawing/2014/main" val="10007"/>
                      </a:ext>
                    </a:extLst>
                  </a:tr>
                  <a:tr h="365664">
                    <a:tc>
                      <a:txBody>
                        <a:bodyPr/>
                        <a:lstStyle/>
                        <a:p>
                          <a:endParaRPr lang="en-DE"/>
                        </a:p>
                      </a:txBody>
                      <a:tcPr marL="45672" marR="45672" marT="45672" marB="45672">
                        <a:blipFill>
                          <a:blip r:embed="rId5"/>
                          <a:stretch>
                            <a:fillRect l="-1852" t="-803448" r="-307407" b="-3448"/>
                          </a:stretch>
                        </a:blipFill>
                      </a:tcPr>
                    </a:tc>
                    <a:tc>
                      <a:txBody>
                        <a:bodyPr/>
                        <a:lstStyle/>
                        <a:p>
                          <a:endParaRPr lang="en-DE"/>
                        </a:p>
                      </a:txBody>
                      <a:tcPr marL="45672" marR="45672" marT="45672" marB="45672">
                        <a:blipFill>
                          <a:blip r:embed="rId5"/>
                          <a:stretch>
                            <a:fillRect l="-83333" t="-803448" r="-151515" b="-3448"/>
                          </a:stretch>
                        </a:blipFill>
                      </a:tcPr>
                    </a:tc>
                    <a:tc>
                      <a:txBody>
                        <a:bodyPr/>
                        <a:lstStyle/>
                        <a:p>
                          <a:endParaRPr lang="en-DE"/>
                        </a:p>
                      </a:txBody>
                      <a:tcPr marL="45672" marR="45672" marT="45672" marB="45672">
                        <a:blipFill>
                          <a:blip r:embed="rId5"/>
                          <a:stretch>
                            <a:fillRect l="-224074" t="-803448" r="-85185" b="-3448"/>
                          </a:stretch>
                        </a:blipFill>
                      </a:tcPr>
                    </a:tc>
                    <a:tc>
                      <a:txBody>
                        <a:bodyPr/>
                        <a:lstStyle/>
                        <a:p>
                          <a:endParaRPr lang="en-DE"/>
                        </a:p>
                      </a:txBody>
                      <a:tcPr marL="45672" marR="45672" marT="45672" marB="45672">
                        <a:blipFill>
                          <a:blip r:embed="rId5"/>
                          <a:stretch>
                            <a:fillRect l="-388889" t="-803448" r="-2222" b="-3448"/>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52" name="Table 51">
                <a:extLst>
                  <a:ext uri="{FF2B5EF4-FFF2-40B4-BE49-F238E27FC236}">
                    <a16:creationId xmlns:a16="http://schemas.microsoft.com/office/drawing/2014/main" id="{3F7AEE95-199C-6F4B-9ECE-E3A312CE0E18}"/>
                  </a:ext>
                </a:extLst>
              </p:cNvPr>
              <p:cNvGraphicFramePr>
                <a:graphicFrameLocks noGrp="1"/>
              </p:cNvGraphicFramePr>
              <p:nvPr>
                <p:extLst>
                  <p:ext uri="{D42A27DB-BD31-4B8C-83A1-F6EECF244321}">
                    <p14:modId xmlns:p14="http://schemas.microsoft.com/office/powerpoint/2010/main" val="1690573764"/>
                  </p:ext>
                </p:extLst>
              </p:nvPr>
            </p:nvGraphicFramePr>
            <p:xfrm>
              <a:off x="5596167" y="4609602"/>
              <a:ext cx="1753948" cy="1294795"/>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1087638">
                      <a:extLst>
                        <a:ext uri="{9D8B030D-6E8A-4147-A177-3AD203B41FA5}">
                          <a16:colId xmlns:a16="http://schemas.microsoft.com/office/drawing/2014/main" val="20003"/>
                        </a:ext>
                      </a:extLst>
                    </a:gridCol>
                  </a:tblGrid>
                  <a:tr h="310256">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acc>
                                  <m:accPr>
                                    <m:chr m:val="̂"/>
                                    <m:ctrlPr>
                                      <a:rPr lang="de-DE" sz="1400" b="0" i="1" smtClean="0">
                                        <a:latin typeface="Cambria Math" panose="02040503050406030204" pitchFamily="18" charset="0"/>
                                        <a:ea typeface="Cambria Math" panose="02040503050406030204" pitchFamily="18" charset="0"/>
                                      </a:rPr>
                                    </m:ctrlPr>
                                  </m:accPr>
                                  <m:e>
                                    <m:r>
                                      <a:rPr lang="de-DE" sz="1400" b="0" i="1" smtClean="0">
                                        <a:latin typeface="Cambria Math" panose="02040503050406030204" pitchFamily="18" charset="0"/>
                                        <a:ea typeface="Cambria Math" panose="02040503050406030204" pitchFamily="18" charset="0"/>
                                      </a:rPr>
                                      <m:t>𝑃</m:t>
                                    </m:r>
                                  </m:e>
                                </m:acc>
                                <m:d>
                                  <m:dPr>
                                    <m:ctrlPr>
                                      <a:rPr lang="de-DE" sz="1400" b="0" i="1" smtClean="0">
                                        <a:latin typeface="Cambria Math" panose="02040503050406030204" pitchFamily="18" charset="0"/>
                                        <a:ea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𝑇𝑟𝑎𝑣𝑒𝑙</m:t>
                                    </m:r>
                                  </m:e>
                                </m:d>
                              </m:oMath>
                            </m:oMathPara>
                          </a14:m>
                          <a:endParaRPr lang="en-US" sz="1400" dirty="0"/>
                        </a:p>
                      </a:txBody>
                      <a:tcPr marL="45672" marR="45672" marT="45672" marB="45672"/>
                    </a:tc>
                    <a:extLst>
                      <a:ext uri="{0D108BD9-81ED-4DB2-BD59-A6C34878D82A}">
                        <a16:rowId xmlns:a16="http://schemas.microsoft.com/office/drawing/2014/main" val="10000"/>
                      </a:ext>
                    </a:extLst>
                  </a:tr>
                  <a:tr h="491740">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nchor="ctr"/>
                    </a:tc>
                    <a:tc>
                      <a:txBody>
                        <a:bodyPr/>
                        <a:lstStyle/>
                        <a:p>
                          <a:pPr/>
                          <a14:m>
                            <m:oMathPara xmlns:m="http://schemas.openxmlformats.org/officeDocument/2006/math">
                              <m:oMathParaPr>
                                <m:jc m:val="centerGroup"/>
                              </m:oMathParaPr>
                              <m:oMath xmlns:m="http://schemas.openxmlformats.org/officeDocument/2006/math">
                                <m:f>
                                  <m:fPr>
                                    <m:ctrlPr>
                                      <a:rPr lang="de-DE" sz="1400" b="0" i="1" smtClean="0">
                                        <a:latin typeface="Cambria Math" panose="02040503050406030204" pitchFamily="18" charset="0"/>
                                      </a:rPr>
                                    </m:ctrlPr>
                                  </m:fPr>
                                  <m:num>
                                    <m:r>
                                      <a:rPr lang="de-DE" sz="1400" b="0" i="1" smtClean="0">
                                        <a:latin typeface="Cambria Math" panose="02040503050406030204" pitchFamily="18" charset="0"/>
                                      </a:rPr>
                                      <m:t>363</m:t>
                                    </m:r>
                                  </m:num>
                                  <m:den>
                                    <m:r>
                                      <a:rPr lang="de-DE" sz="1400" b="0" i="1" smtClean="0">
                                        <a:latin typeface="Cambria Math" panose="02040503050406030204" pitchFamily="18" charset="0"/>
                                      </a:rPr>
                                      <m:t>687</m:t>
                                    </m:r>
                                  </m:den>
                                </m:f>
                                <m:r>
                                  <a:rPr lang="de-DE" sz="1400" b="0" i="1" smtClean="0">
                                    <a:latin typeface="Cambria Math" panose="02040503050406030204" pitchFamily="18" charset="0"/>
                                  </a:rPr>
                                  <m:t>=</m:t>
                                </m:r>
                                <m:r>
                                  <a:rPr lang="de-DE" sz="1400" b="0" i="1" smtClean="0">
                                    <a:solidFill>
                                      <a:schemeClr val="tx1"/>
                                    </a:solidFill>
                                    <a:latin typeface="Cambria Math" panose="02040503050406030204" pitchFamily="18" charset="0"/>
                                  </a:rPr>
                                  <m:t>0.528</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1"/>
                      </a:ext>
                    </a:extLst>
                  </a:tr>
                  <a:tr h="491740">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de-DE" sz="1400" b="0" i="1" smtClean="0">
                                        <a:latin typeface="Cambria Math" panose="02040503050406030204" pitchFamily="18" charset="0"/>
                                      </a:rPr>
                                    </m:ctrlPr>
                                  </m:fPr>
                                  <m:num>
                                    <m:r>
                                      <a:rPr lang="de-DE" sz="1400" b="0" i="1" smtClean="0">
                                        <a:latin typeface="Cambria Math" panose="02040503050406030204" pitchFamily="18" charset="0"/>
                                      </a:rPr>
                                      <m:t>324</m:t>
                                    </m:r>
                                  </m:num>
                                  <m:den>
                                    <m:r>
                                      <a:rPr lang="de-DE" sz="1400" b="0" i="1" smtClean="0">
                                        <a:latin typeface="Cambria Math" panose="02040503050406030204" pitchFamily="18" charset="0"/>
                                      </a:rPr>
                                      <m:t>687</m:t>
                                    </m:r>
                                  </m:den>
                                </m:f>
                                <m:r>
                                  <a:rPr lang="de-DE" sz="1400" b="0" i="1" smtClean="0">
                                    <a:latin typeface="Cambria Math" panose="02040503050406030204" pitchFamily="18" charset="0"/>
                                  </a:rPr>
                                  <m:t>=</m:t>
                                </m:r>
                                <m:r>
                                  <a:rPr lang="de-DE" sz="1400" b="0" i="1" smtClean="0">
                                    <a:solidFill>
                                      <a:schemeClr val="tx1"/>
                                    </a:solidFill>
                                    <a:latin typeface="Cambria Math" panose="02040503050406030204" pitchFamily="18" charset="0"/>
                                  </a:rPr>
                                  <m:t>0.472</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7"/>
                      </a:ext>
                    </a:extLst>
                  </a:tr>
                </a:tbl>
              </a:graphicData>
            </a:graphic>
          </p:graphicFrame>
        </mc:Choice>
        <mc:Fallback xmlns="">
          <p:graphicFrame>
            <p:nvGraphicFramePr>
              <p:cNvPr id="52" name="Table 51">
                <a:extLst>
                  <a:ext uri="{FF2B5EF4-FFF2-40B4-BE49-F238E27FC236}">
                    <a16:creationId xmlns:a16="http://schemas.microsoft.com/office/drawing/2014/main" id="{3F7AEE95-199C-6F4B-9ECE-E3A312CE0E18}"/>
                  </a:ext>
                </a:extLst>
              </p:cNvPr>
              <p:cNvGraphicFramePr>
                <a:graphicFrameLocks noGrp="1"/>
              </p:cNvGraphicFramePr>
              <p:nvPr>
                <p:extLst>
                  <p:ext uri="{D42A27DB-BD31-4B8C-83A1-F6EECF244321}">
                    <p14:modId xmlns:p14="http://schemas.microsoft.com/office/powerpoint/2010/main" val="1690573764"/>
                  </p:ext>
                </p:extLst>
              </p:nvPr>
            </p:nvGraphicFramePr>
            <p:xfrm>
              <a:off x="5596167" y="4609602"/>
              <a:ext cx="1753948" cy="1294795"/>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1087638">
                      <a:extLst>
                        <a:ext uri="{9D8B030D-6E8A-4147-A177-3AD203B41FA5}">
                          <a16:colId xmlns:a16="http://schemas.microsoft.com/office/drawing/2014/main" val="20003"/>
                        </a:ext>
                      </a:extLst>
                    </a:gridCol>
                  </a:tblGrid>
                  <a:tr h="310483">
                    <a:tc>
                      <a:txBody>
                        <a:bodyPr/>
                        <a:lstStyle/>
                        <a:p>
                          <a:endParaRPr lang="en-DE"/>
                        </a:p>
                      </a:txBody>
                      <a:tcPr marL="45672" marR="45672" marT="45672" marB="45672">
                        <a:blipFill>
                          <a:blip r:embed="rId6"/>
                          <a:stretch>
                            <a:fillRect l="-1887" r="-164151" b="-320000"/>
                          </a:stretch>
                        </a:blipFill>
                      </a:tcPr>
                    </a:tc>
                    <a:tc>
                      <a:txBody>
                        <a:bodyPr/>
                        <a:lstStyle/>
                        <a:p>
                          <a:endParaRPr lang="en-DE"/>
                        </a:p>
                      </a:txBody>
                      <a:tcPr marL="45672" marR="45672" marT="45672" marB="45672">
                        <a:blipFill>
                          <a:blip r:embed="rId6"/>
                          <a:stretch>
                            <a:fillRect l="-62791" r="-1163" b="-320000"/>
                          </a:stretch>
                        </a:blipFill>
                      </a:tcPr>
                    </a:tc>
                    <a:extLst>
                      <a:ext uri="{0D108BD9-81ED-4DB2-BD59-A6C34878D82A}">
                        <a16:rowId xmlns:a16="http://schemas.microsoft.com/office/drawing/2014/main" val="10000"/>
                      </a:ext>
                    </a:extLst>
                  </a:tr>
                  <a:tr h="492156">
                    <a:tc>
                      <a:txBody>
                        <a:bodyPr/>
                        <a:lstStyle/>
                        <a:p>
                          <a:endParaRPr lang="en-DE"/>
                        </a:p>
                      </a:txBody>
                      <a:tcPr marL="45672" marR="45672" marT="45672" marB="45672" anchor="ctr">
                        <a:blipFill>
                          <a:blip r:embed="rId6"/>
                          <a:stretch>
                            <a:fillRect l="-1887" t="-64103" r="-164151" b="-105128"/>
                          </a:stretch>
                        </a:blipFill>
                      </a:tcPr>
                    </a:tc>
                    <a:tc>
                      <a:txBody>
                        <a:bodyPr/>
                        <a:lstStyle/>
                        <a:p>
                          <a:endParaRPr lang="en-DE"/>
                        </a:p>
                      </a:txBody>
                      <a:tcPr marL="45672" marR="45672" marT="45672" marB="45672">
                        <a:blipFill>
                          <a:blip r:embed="rId6"/>
                          <a:stretch>
                            <a:fillRect l="-62791" t="-64103" r="-1163" b="-105128"/>
                          </a:stretch>
                        </a:blipFill>
                      </a:tcPr>
                    </a:tc>
                    <a:extLst>
                      <a:ext uri="{0D108BD9-81ED-4DB2-BD59-A6C34878D82A}">
                        <a16:rowId xmlns:a16="http://schemas.microsoft.com/office/drawing/2014/main" val="10001"/>
                      </a:ext>
                    </a:extLst>
                  </a:tr>
                  <a:tr h="492156">
                    <a:tc>
                      <a:txBody>
                        <a:bodyPr/>
                        <a:lstStyle/>
                        <a:p>
                          <a:endParaRPr lang="en-DE"/>
                        </a:p>
                      </a:txBody>
                      <a:tcPr marL="45672" marR="45672" marT="45672" marB="45672" anchor="ctr">
                        <a:blipFill>
                          <a:blip r:embed="rId6"/>
                          <a:stretch>
                            <a:fillRect l="-1887" t="-164103" r="-164151" b="-5128"/>
                          </a:stretch>
                        </a:blipFill>
                      </a:tcPr>
                    </a:tc>
                    <a:tc>
                      <a:txBody>
                        <a:bodyPr/>
                        <a:lstStyle/>
                        <a:p>
                          <a:endParaRPr lang="en-DE"/>
                        </a:p>
                      </a:txBody>
                      <a:tcPr marL="45672" marR="45672" marT="45672" marB="45672">
                        <a:blipFill>
                          <a:blip r:embed="rId6"/>
                          <a:stretch>
                            <a:fillRect l="-62791" t="-164103" r="-1163" b="-512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32" name="Table 131">
                <a:extLst>
                  <a:ext uri="{FF2B5EF4-FFF2-40B4-BE49-F238E27FC236}">
                    <a16:creationId xmlns:a16="http://schemas.microsoft.com/office/drawing/2014/main" id="{A3BABEAD-FB9D-C74B-A9DA-DAEE50D0A88F}"/>
                  </a:ext>
                </a:extLst>
              </p:cNvPr>
              <p:cNvGraphicFramePr>
                <a:graphicFrameLocks noGrp="1"/>
              </p:cNvGraphicFramePr>
              <p:nvPr/>
            </p:nvGraphicFramePr>
            <p:xfrm>
              <a:off x="7629022" y="4609601"/>
              <a:ext cx="927467" cy="916068"/>
            </p:xfrm>
            <a:graphic>
              <a:graphicData uri="http://schemas.openxmlformats.org/drawingml/2006/table">
                <a:tbl>
                  <a:tblPr firstRow="1" bandRow="1">
                    <a:tableStyleId>{793D81CF-94F2-401A-BA57-92F5A7B2D0C5}</a:tableStyleId>
                  </a:tblPr>
                  <a:tblGrid>
                    <a:gridCol w="927467">
                      <a:extLst>
                        <a:ext uri="{9D8B030D-6E8A-4147-A177-3AD203B41FA5}">
                          <a16:colId xmlns:a16="http://schemas.microsoft.com/office/drawing/2014/main" val="20003"/>
                        </a:ext>
                      </a:extLst>
                    </a:gridCol>
                  </a:tblGrid>
                  <a:tr h="304483">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ea typeface="Cambria Math" panose="02040503050406030204" pitchFamily="18" charset="0"/>
                                  </a:rPr>
                                  <m:t>𝑃</m:t>
                                </m:r>
                                <m:d>
                                  <m:dPr>
                                    <m:ctrlPr>
                                      <a:rPr lang="de-DE" sz="1400" b="0" i="1" smtClean="0">
                                        <a:latin typeface="Cambria Math" panose="02040503050406030204" pitchFamily="18" charset="0"/>
                                        <a:ea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𝑇𝑟𝑎𝑣𝑒𝑙</m:t>
                                    </m:r>
                                  </m:e>
                                </m:d>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rPr>
                                  <m:t>0.55</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rPr>
                                  <m:t>0.45</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7"/>
                      </a:ext>
                    </a:extLst>
                  </a:tr>
                </a:tbl>
              </a:graphicData>
            </a:graphic>
          </p:graphicFrame>
        </mc:Choice>
        <mc:Fallback xmlns="">
          <p:graphicFrame>
            <p:nvGraphicFramePr>
              <p:cNvPr id="132" name="Table 131">
                <a:extLst>
                  <a:ext uri="{FF2B5EF4-FFF2-40B4-BE49-F238E27FC236}">
                    <a16:creationId xmlns:a16="http://schemas.microsoft.com/office/drawing/2014/main" id="{A3BABEAD-FB9D-C74B-A9DA-DAEE50D0A88F}"/>
                  </a:ext>
                </a:extLst>
              </p:cNvPr>
              <p:cNvGraphicFramePr>
                <a:graphicFrameLocks noGrp="1"/>
              </p:cNvGraphicFramePr>
              <p:nvPr>
                <p:extLst/>
              </p:nvPr>
            </p:nvGraphicFramePr>
            <p:xfrm>
              <a:off x="7629022" y="4609601"/>
              <a:ext cx="927467" cy="916068"/>
            </p:xfrm>
            <a:graphic>
              <a:graphicData uri="http://schemas.openxmlformats.org/drawingml/2006/table">
                <a:tbl>
                  <a:tblPr firstRow="1" bandRow="1">
                    <a:tableStyleId>{793D81CF-94F2-401A-BA57-92F5A7B2D0C5}</a:tableStyleId>
                  </a:tblPr>
                  <a:tblGrid>
                    <a:gridCol w="927467">
                      <a:extLst>
                        <a:ext uri="{9D8B030D-6E8A-4147-A177-3AD203B41FA5}">
                          <a16:colId xmlns:a16="http://schemas.microsoft.com/office/drawing/2014/main" val="20003"/>
                        </a:ext>
                      </a:extLst>
                    </a:gridCol>
                  </a:tblGrid>
                  <a:tr h="304704">
                    <a:tc>
                      <a:txBody>
                        <a:bodyPr/>
                        <a:lstStyle/>
                        <a:p>
                          <a:endParaRPr lang="en-US"/>
                        </a:p>
                      </a:txBody>
                      <a:tcPr marL="45672" marR="45672" marT="45672" marB="45672">
                        <a:blipFill>
                          <a:blip r:embed="rId7"/>
                          <a:stretch>
                            <a:fillRect b="-196000"/>
                          </a:stretch>
                        </a:blipFill>
                      </a:tcPr>
                    </a:tc>
                    <a:extLst>
                      <a:ext uri="{0D108BD9-81ED-4DB2-BD59-A6C34878D82A}">
                        <a16:rowId xmlns:a16="http://schemas.microsoft.com/office/drawing/2014/main" val="10000"/>
                      </a:ext>
                    </a:extLst>
                  </a:tr>
                  <a:tr h="305682">
                    <a:tc>
                      <a:txBody>
                        <a:bodyPr/>
                        <a:lstStyle/>
                        <a:p>
                          <a:endParaRPr lang="en-US"/>
                        </a:p>
                      </a:txBody>
                      <a:tcPr marL="45672" marR="45672" marT="45672" marB="45672">
                        <a:blipFill>
                          <a:blip r:embed="rId7"/>
                          <a:stretch>
                            <a:fillRect t="-104167" b="-104167"/>
                          </a:stretch>
                        </a:blipFill>
                      </a:tcPr>
                    </a:tc>
                    <a:extLst>
                      <a:ext uri="{0D108BD9-81ED-4DB2-BD59-A6C34878D82A}">
                        <a16:rowId xmlns:a16="http://schemas.microsoft.com/office/drawing/2014/main" val="10001"/>
                      </a:ext>
                    </a:extLst>
                  </a:tr>
                  <a:tr h="305682">
                    <a:tc>
                      <a:txBody>
                        <a:bodyPr/>
                        <a:lstStyle/>
                        <a:p>
                          <a:endParaRPr lang="en-US"/>
                        </a:p>
                      </a:txBody>
                      <a:tcPr marL="45672" marR="45672" marT="45672" marB="45672">
                        <a:blipFill>
                          <a:blip r:embed="rId7"/>
                          <a:stretch>
                            <a:fillRect t="-196000"/>
                          </a:stretch>
                        </a:blipFill>
                      </a:tcPr>
                    </a:tc>
                    <a:extLst>
                      <a:ext uri="{0D108BD9-81ED-4DB2-BD59-A6C34878D82A}">
                        <a16:rowId xmlns:a16="http://schemas.microsoft.com/office/drawing/2014/main" val="10007"/>
                      </a:ext>
                    </a:extLst>
                  </a:tr>
                </a:tbl>
              </a:graphicData>
            </a:graphic>
          </p:graphicFrame>
        </mc:Fallback>
      </mc:AlternateContent>
      <p:grpSp>
        <p:nvGrpSpPr>
          <p:cNvPr id="44" name="Group 43">
            <a:extLst>
              <a:ext uri="{FF2B5EF4-FFF2-40B4-BE49-F238E27FC236}">
                <a16:creationId xmlns:a16="http://schemas.microsoft.com/office/drawing/2014/main" id="{FA4F8BCC-BCD1-BB44-A3D7-9712AD41EEA1}"/>
              </a:ext>
            </a:extLst>
          </p:cNvPr>
          <p:cNvGrpSpPr/>
          <p:nvPr/>
        </p:nvGrpSpPr>
        <p:grpSpPr>
          <a:xfrm>
            <a:off x="7845038" y="1508823"/>
            <a:ext cx="3986638" cy="1079501"/>
            <a:chOff x="4800564" y="4825289"/>
            <a:chExt cx="3990791" cy="1080625"/>
          </a:xfrm>
        </p:grpSpPr>
        <p:cxnSp>
          <p:nvCxnSpPr>
            <p:cNvPr id="45" name="Straight Connector 44">
              <a:extLst>
                <a:ext uri="{FF2B5EF4-FFF2-40B4-BE49-F238E27FC236}">
                  <a16:creationId xmlns:a16="http://schemas.microsoft.com/office/drawing/2014/main" id="{6301E7E8-E087-1847-872E-A556597F10AC}"/>
                </a:ext>
              </a:extLst>
            </p:cNvPr>
            <p:cNvCxnSpPr>
              <a:cxnSpLocks/>
            </p:cNvCxnSpPr>
            <p:nvPr/>
          </p:nvCxnSpPr>
          <p:spPr>
            <a:xfrm>
              <a:off x="4976017" y="5494977"/>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6955C0E-9D3A-7B46-82EF-BFF28F96CA8D}"/>
                </a:ext>
              </a:extLst>
            </p:cNvPr>
            <p:cNvCxnSpPr/>
            <p:nvPr/>
          </p:nvCxnSpPr>
          <p:spPr>
            <a:xfrm>
              <a:off x="4983467"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49800987-89FE-7A4B-8F43-415FFFD75C3B}"/>
                </a:ext>
              </a:extLst>
            </p:cNvPr>
            <p:cNvCxnSpPr/>
            <p:nvPr/>
          </p:nvCxnSpPr>
          <p:spPr>
            <a:xfrm>
              <a:off x="78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C7AA4C22-9614-FC46-9E05-FCCBA1DA0DA7}"/>
                    </a:ext>
                  </a:extLst>
                </p:cNvPr>
                <p:cNvSpPr txBox="1"/>
                <p:nvPr/>
              </p:nvSpPr>
              <p:spPr>
                <a:xfrm>
                  <a:off x="4800564"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oMath>
                    </m:oMathPara>
                  </a14:m>
                  <a:endParaRPr lang="en-GB" sz="1798"/>
                </a:p>
              </p:txBody>
            </p:sp>
          </mc:Choice>
          <mc:Fallback xmlns="">
            <p:sp>
              <p:nvSpPr>
                <p:cNvPr id="48" name="TextBox 47">
                  <a:extLst>
                    <a:ext uri="{FF2B5EF4-FFF2-40B4-BE49-F238E27FC236}">
                      <a16:creationId xmlns:a16="http://schemas.microsoft.com/office/drawing/2014/main" id="{C7AA4C22-9614-FC46-9E05-FCCBA1DA0DA7}"/>
                    </a:ext>
                  </a:extLst>
                </p:cNvPr>
                <p:cNvSpPr txBox="1">
                  <a:spLocks noRot="1" noChangeAspect="1" noMove="1" noResize="1" noEditPoints="1" noAdjustHandles="1" noChangeArrowheads="1" noChangeShapeType="1" noTextEdit="1"/>
                </p:cNvSpPr>
                <p:nvPr/>
              </p:nvSpPr>
              <p:spPr>
                <a:xfrm>
                  <a:off x="4800564" y="5536582"/>
                  <a:ext cx="365806"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TextBox 48">
                  <a:extLst>
                    <a:ext uri="{FF2B5EF4-FFF2-40B4-BE49-F238E27FC236}">
                      <a16:creationId xmlns:a16="http://schemas.microsoft.com/office/drawing/2014/main" id="{97ED6751-86D3-CF4F-878D-0E6C753E1009}"/>
                    </a:ext>
                  </a:extLst>
                </p:cNvPr>
                <p:cNvSpPr txBox="1"/>
                <p:nvPr/>
              </p:nvSpPr>
              <p:spPr>
                <a:xfrm>
                  <a:off x="8419418"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1</m:t>
                        </m:r>
                      </m:oMath>
                    </m:oMathPara>
                  </a14:m>
                  <a:endParaRPr lang="en-GB" sz="1798"/>
                </a:p>
              </p:txBody>
            </p:sp>
          </mc:Choice>
          <mc:Fallback xmlns="">
            <p:sp>
              <p:nvSpPr>
                <p:cNvPr id="49" name="TextBox 48">
                  <a:extLst>
                    <a:ext uri="{FF2B5EF4-FFF2-40B4-BE49-F238E27FC236}">
                      <a16:creationId xmlns:a16="http://schemas.microsoft.com/office/drawing/2014/main" id="{97ED6751-86D3-CF4F-878D-0E6C753E1009}"/>
                    </a:ext>
                  </a:extLst>
                </p:cNvPr>
                <p:cNvSpPr txBox="1">
                  <a:spLocks noRot="1" noChangeAspect="1" noMove="1" noResize="1" noEditPoints="1" noAdjustHandles="1" noChangeArrowheads="1" noChangeShapeType="1" noTextEdit="1"/>
                </p:cNvSpPr>
                <p:nvPr/>
              </p:nvSpPr>
              <p:spPr>
                <a:xfrm>
                  <a:off x="8419418" y="5536582"/>
                  <a:ext cx="365806" cy="369332"/>
                </a:xfrm>
                <a:prstGeom prst="rect">
                  <a:avLst/>
                </a:prstGeom>
                <a:blipFill>
                  <a:blip r:embed="rId9"/>
                  <a:stretch>
                    <a:fillRect/>
                  </a:stretch>
                </a:blipFill>
              </p:spPr>
              <p:txBody>
                <a:bodyPr/>
                <a:lstStyle/>
                <a:p>
                  <a:r>
                    <a:rPr lang="en-GB">
                      <a:noFill/>
                    </a:rPr>
                    <a:t> </a:t>
                  </a:r>
                </a:p>
              </p:txBody>
            </p:sp>
          </mc:Fallback>
        </mc:AlternateContent>
        <p:cxnSp>
          <p:nvCxnSpPr>
            <p:cNvPr id="50" name="Straight Connector 49">
              <a:extLst>
                <a:ext uri="{FF2B5EF4-FFF2-40B4-BE49-F238E27FC236}">
                  <a16:creationId xmlns:a16="http://schemas.microsoft.com/office/drawing/2014/main" id="{23709F9E-1F04-244E-8F9A-5D1788166759}"/>
                </a:ext>
              </a:extLst>
            </p:cNvPr>
            <p:cNvCxnSpPr/>
            <p:nvPr/>
          </p:nvCxnSpPr>
          <p:spPr>
            <a:xfrm>
              <a:off x="53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01B17ACA-3091-1D4D-88BF-564582A57605}"/>
                </a:ext>
              </a:extLst>
            </p:cNvPr>
            <p:cNvCxnSpPr/>
            <p:nvPr/>
          </p:nvCxnSpPr>
          <p:spPr>
            <a:xfrm>
              <a:off x="57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F1127C8-0460-EF4C-84C8-E3A7B8AC17AB}"/>
                </a:ext>
              </a:extLst>
            </p:cNvPr>
            <p:cNvCxnSpPr/>
            <p:nvPr/>
          </p:nvCxnSpPr>
          <p:spPr>
            <a:xfrm>
              <a:off x="60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4C22B6A-69CA-574A-B16F-2719F9B8199D}"/>
                </a:ext>
              </a:extLst>
            </p:cNvPr>
            <p:cNvCxnSpPr/>
            <p:nvPr/>
          </p:nvCxnSpPr>
          <p:spPr>
            <a:xfrm>
              <a:off x="6425541"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86FCD957-22E7-864F-AAA2-01EACE40BEC9}"/>
                </a:ext>
              </a:extLst>
            </p:cNvPr>
            <p:cNvCxnSpPr/>
            <p:nvPr/>
          </p:nvCxnSpPr>
          <p:spPr>
            <a:xfrm>
              <a:off x="6784383"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D74E904-EDCE-1043-A9B3-DE59E6B55FF8}"/>
                </a:ext>
              </a:extLst>
            </p:cNvPr>
            <p:cNvCxnSpPr/>
            <p:nvPr/>
          </p:nvCxnSpPr>
          <p:spPr>
            <a:xfrm>
              <a:off x="71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2F1F9B98-41F6-6A41-A165-FF4D58B12FB9}"/>
                </a:ext>
              </a:extLst>
            </p:cNvPr>
            <p:cNvCxnSpPr/>
            <p:nvPr/>
          </p:nvCxnSpPr>
          <p:spPr>
            <a:xfrm>
              <a:off x="75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8362EFA8-E327-094E-BE6B-873E7D15102B}"/>
                </a:ext>
              </a:extLst>
            </p:cNvPr>
            <p:cNvCxnSpPr/>
            <p:nvPr/>
          </p:nvCxnSpPr>
          <p:spPr>
            <a:xfrm>
              <a:off x="8603479" y="5410737"/>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F2F1F040-865F-434C-A4D3-9264AF1162D0}"/>
                </a:ext>
              </a:extLst>
            </p:cNvPr>
            <p:cNvCxnSpPr/>
            <p:nvPr/>
          </p:nvCxnSpPr>
          <p:spPr>
            <a:xfrm>
              <a:off x="8243479" y="5442453"/>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7" name="TextBox 86">
                  <a:extLst>
                    <a:ext uri="{FF2B5EF4-FFF2-40B4-BE49-F238E27FC236}">
                      <a16:creationId xmlns:a16="http://schemas.microsoft.com/office/drawing/2014/main" id="{F1DD5271-D8EF-7045-8353-94B2BF42F318}"/>
                    </a:ext>
                  </a:extLst>
                </p:cNvPr>
                <p:cNvSpPr txBox="1"/>
                <p:nvPr/>
              </p:nvSpPr>
              <p:spPr>
                <a:xfrm>
                  <a:off x="6523279" y="5532950"/>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r>
                          <a:rPr lang="en-GB" sz="1798" i="1" smtClean="0">
                            <a:latin typeface="Cambria Math" panose="02040503050406030204" pitchFamily="18" charset="0"/>
                          </a:rPr>
                          <m:t>.5</m:t>
                        </m:r>
                      </m:oMath>
                    </m:oMathPara>
                  </a14:m>
                  <a:endParaRPr lang="en-GB" sz="1798"/>
                </a:p>
              </p:txBody>
            </p:sp>
          </mc:Choice>
          <mc:Fallback xmlns="">
            <p:sp>
              <p:nvSpPr>
                <p:cNvPr id="87" name="TextBox 86">
                  <a:extLst>
                    <a:ext uri="{FF2B5EF4-FFF2-40B4-BE49-F238E27FC236}">
                      <a16:creationId xmlns:a16="http://schemas.microsoft.com/office/drawing/2014/main" id="{F1DD5271-D8EF-7045-8353-94B2BF42F318}"/>
                    </a:ext>
                  </a:extLst>
                </p:cNvPr>
                <p:cNvSpPr txBox="1">
                  <a:spLocks noRot="1" noChangeAspect="1" noMove="1" noResize="1" noEditPoints="1" noAdjustHandles="1" noChangeArrowheads="1" noChangeShapeType="1" noTextEdit="1"/>
                </p:cNvSpPr>
                <p:nvPr/>
              </p:nvSpPr>
              <p:spPr>
                <a:xfrm>
                  <a:off x="6523279" y="5532950"/>
                  <a:ext cx="542136" cy="369332"/>
                </a:xfrm>
                <a:prstGeom prst="rect">
                  <a:avLst/>
                </a:prstGeom>
                <a:blipFill>
                  <a:blip r:embed="rId10"/>
                  <a:stretch>
                    <a:fillRect/>
                  </a:stretch>
                </a:blipFill>
              </p:spPr>
              <p:txBody>
                <a:bodyPr/>
                <a:lstStyle/>
                <a:p>
                  <a:r>
                    <a:rPr lang="en-GB">
                      <a:noFill/>
                    </a:rPr>
                    <a:t> </a:t>
                  </a:r>
                </a:p>
              </p:txBody>
            </p:sp>
          </mc:Fallback>
        </mc:AlternateContent>
        <p:sp>
          <p:nvSpPr>
            <p:cNvPr id="88" name="Left Brace 87">
              <a:extLst>
                <a:ext uri="{FF2B5EF4-FFF2-40B4-BE49-F238E27FC236}">
                  <a16:creationId xmlns:a16="http://schemas.microsoft.com/office/drawing/2014/main" id="{ADB50A7A-2E2F-5A43-B590-1F72CFF59855}"/>
                </a:ext>
              </a:extLst>
            </p:cNvPr>
            <p:cNvSpPr/>
            <p:nvPr/>
          </p:nvSpPr>
          <p:spPr>
            <a:xfrm rot="5400000">
              <a:off x="5290202" y="4987727"/>
              <a:ext cx="99995" cy="72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89" name="Left Brace 88">
              <a:extLst>
                <a:ext uri="{FF2B5EF4-FFF2-40B4-BE49-F238E27FC236}">
                  <a16:creationId xmlns:a16="http://schemas.microsoft.com/office/drawing/2014/main" id="{82CE83E7-4BBB-7B42-90EA-7B706172A87F}"/>
                </a:ext>
              </a:extLst>
            </p:cNvPr>
            <p:cNvSpPr/>
            <p:nvPr/>
          </p:nvSpPr>
          <p:spPr>
            <a:xfrm rot="5400000">
              <a:off x="6077085" y="4924540"/>
              <a:ext cx="104662" cy="8500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0" name="Left Brace 89">
              <a:extLst>
                <a:ext uri="{FF2B5EF4-FFF2-40B4-BE49-F238E27FC236}">
                  <a16:creationId xmlns:a16="http://schemas.microsoft.com/office/drawing/2014/main" id="{5C4D9192-06C8-8E46-BE04-CFBF36DF85A3}"/>
                </a:ext>
              </a:extLst>
            </p:cNvPr>
            <p:cNvSpPr/>
            <p:nvPr/>
          </p:nvSpPr>
          <p:spPr>
            <a:xfrm rot="5400000">
              <a:off x="6994302" y="4856154"/>
              <a:ext cx="105896" cy="98560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1" name="Left Brace 90">
              <a:extLst>
                <a:ext uri="{FF2B5EF4-FFF2-40B4-BE49-F238E27FC236}">
                  <a16:creationId xmlns:a16="http://schemas.microsoft.com/office/drawing/2014/main" id="{8015986C-7E8B-8242-931F-4D00125081D0}"/>
                </a:ext>
              </a:extLst>
            </p:cNvPr>
            <p:cNvSpPr/>
            <p:nvPr/>
          </p:nvSpPr>
          <p:spPr>
            <a:xfrm rot="5400000">
              <a:off x="7649090" y="5185884"/>
              <a:ext cx="106253" cy="324332"/>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2" name="TextBox 91">
              <a:extLst>
                <a:ext uri="{FF2B5EF4-FFF2-40B4-BE49-F238E27FC236}">
                  <a16:creationId xmlns:a16="http://schemas.microsoft.com/office/drawing/2014/main" id="{D687CE86-7801-5C45-A84C-1E4DB0D1A008}"/>
                </a:ext>
              </a:extLst>
            </p:cNvPr>
            <p:cNvSpPr txBox="1"/>
            <p:nvPr/>
          </p:nvSpPr>
          <p:spPr>
            <a:xfrm>
              <a:off x="5145955" y="5000856"/>
              <a:ext cx="391774" cy="369332"/>
            </a:xfrm>
            <a:prstGeom prst="rect">
              <a:avLst/>
            </a:prstGeom>
            <a:noFill/>
          </p:spPr>
          <p:txBody>
            <a:bodyPr wrap="none" rtlCol="0">
              <a:spAutoFit/>
            </a:bodyPr>
            <a:lstStyle/>
            <a:p>
              <a:r>
                <a:rPr lang="en-GB" sz="1798"/>
                <a:t>fff</a:t>
              </a:r>
            </a:p>
          </p:txBody>
        </p:sp>
        <p:sp>
          <p:nvSpPr>
            <p:cNvPr id="93" name="TextBox 92">
              <a:extLst>
                <a:ext uri="{FF2B5EF4-FFF2-40B4-BE49-F238E27FC236}">
                  <a16:creationId xmlns:a16="http://schemas.microsoft.com/office/drawing/2014/main" id="{73F9FEDB-E3D3-F94E-986F-DA5B0A1CE8C3}"/>
                </a:ext>
              </a:extLst>
            </p:cNvPr>
            <p:cNvSpPr txBox="1"/>
            <p:nvPr/>
          </p:nvSpPr>
          <p:spPr>
            <a:xfrm>
              <a:off x="5929200" y="5003694"/>
              <a:ext cx="400431" cy="369332"/>
            </a:xfrm>
            <a:prstGeom prst="rect">
              <a:avLst/>
            </a:prstGeom>
            <a:noFill/>
          </p:spPr>
          <p:txBody>
            <a:bodyPr wrap="none" rtlCol="0">
              <a:spAutoFit/>
            </a:bodyPr>
            <a:lstStyle/>
            <a:p>
              <a:r>
                <a:rPr lang="en-GB" sz="1798"/>
                <a:t>fft</a:t>
              </a:r>
            </a:p>
          </p:txBody>
        </p:sp>
        <p:sp>
          <p:nvSpPr>
            <p:cNvPr id="94" name="TextBox 93">
              <a:extLst>
                <a:ext uri="{FF2B5EF4-FFF2-40B4-BE49-F238E27FC236}">
                  <a16:creationId xmlns:a16="http://schemas.microsoft.com/office/drawing/2014/main" id="{C35CD8AB-FAF7-0542-A6C4-7063B8F65B47}"/>
                </a:ext>
              </a:extLst>
            </p:cNvPr>
            <p:cNvSpPr txBox="1"/>
            <p:nvPr/>
          </p:nvSpPr>
          <p:spPr>
            <a:xfrm>
              <a:off x="6843598" y="5000856"/>
              <a:ext cx="402674" cy="369332"/>
            </a:xfrm>
            <a:prstGeom prst="rect">
              <a:avLst/>
            </a:prstGeom>
            <a:noFill/>
          </p:spPr>
          <p:txBody>
            <a:bodyPr wrap="none" rtlCol="0">
              <a:spAutoFit/>
            </a:bodyPr>
            <a:lstStyle/>
            <a:p>
              <a:r>
                <a:rPr lang="en-GB" sz="1798"/>
                <a:t>ftf</a:t>
              </a:r>
            </a:p>
          </p:txBody>
        </p:sp>
        <p:sp>
          <p:nvSpPr>
            <p:cNvPr id="95" name="TextBox 94">
              <a:extLst>
                <a:ext uri="{FF2B5EF4-FFF2-40B4-BE49-F238E27FC236}">
                  <a16:creationId xmlns:a16="http://schemas.microsoft.com/office/drawing/2014/main" id="{3D5EF5AA-2BDF-8149-80A9-BBAFB74768C4}"/>
                </a:ext>
              </a:extLst>
            </p:cNvPr>
            <p:cNvSpPr txBox="1"/>
            <p:nvPr/>
          </p:nvSpPr>
          <p:spPr>
            <a:xfrm>
              <a:off x="7502116" y="5004203"/>
              <a:ext cx="405817" cy="369332"/>
            </a:xfrm>
            <a:prstGeom prst="rect">
              <a:avLst/>
            </a:prstGeom>
            <a:noFill/>
          </p:spPr>
          <p:txBody>
            <a:bodyPr wrap="none" rtlCol="0">
              <a:spAutoFit/>
            </a:bodyPr>
            <a:lstStyle/>
            <a:p>
              <a:r>
                <a:rPr lang="en-GB" sz="1798"/>
                <a:t>ftt</a:t>
              </a:r>
            </a:p>
          </p:txBody>
        </p:sp>
        <p:sp>
          <p:nvSpPr>
            <p:cNvPr id="96" name="Left Brace 95">
              <a:extLst>
                <a:ext uri="{FF2B5EF4-FFF2-40B4-BE49-F238E27FC236}">
                  <a16:creationId xmlns:a16="http://schemas.microsoft.com/office/drawing/2014/main" id="{CE532FA7-B7A5-1D4A-9100-C366D69C04C3}"/>
                </a:ext>
              </a:extLst>
            </p:cNvPr>
            <p:cNvSpPr/>
            <p:nvPr/>
          </p:nvSpPr>
          <p:spPr>
            <a:xfrm rot="5400000">
              <a:off x="7900965" y="5257919"/>
              <a:ext cx="106253" cy="179417"/>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7" name="TextBox 96">
              <a:extLst>
                <a:ext uri="{FF2B5EF4-FFF2-40B4-BE49-F238E27FC236}">
                  <a16:creationId xmlns:a16="http://schemas.microsoft.com/office/drawing/2014/main" id="{6AC7A79D-F142-9D4B-B939-5FA3B5BB6F27}"/>
                </a:ext>
              </a:extLst>
            </p:cNvPr>
            <p:cNvSpPr txBox="1"/>
            <p:nvPr/>
          </p:nvSpPr>
          <p:spPr>
            <a:xfrm>
              <a:off x="7761053" y="4826881"/>
              <a:ext cx="400431" cy="369332"/>
            </a:xfrm>
            <a:prstGeom prst="rect">
              <a:avLst/>
            </a:prstGeom>
            <a:noFill/>
          </p:spPr>
          <p:txBody>
            <a:bodyPr wrap="none" rtlCol="0">
              <a:spAutoFit/>
            </a:bodyPr>
            <a:lstStyle/>
            <a:p>
              <a:r>
                <a:rPr lang="en-GB" sz="1798"/>
                <a:t>tff</a:t>
              </a:r>
            </a:p>
          </p:txBody>
        </p:sp>
        <p:sp>
          <p:nvSpPr>
            <p:cNvPr id="98" name="Left Brace 97">
              <a:extLst>
                <a:ext uri="{FF2B5EF4-FFF2-40B4-BE49-F238E27FC236}">
                  <a16:creationId xmlns:a16="http://schemas.microsoft.com/office/drawing/2014/main" id="{4A29227D-EF29-1F42-AF36-C2E27AA87108}"/>
                </a:ext>
              </a:extLst>
            </p:cNvPr>
            <p:cNvSpPr/>
            <p:nvPr/>
          </p:nvSpPr>
          <p:spPr>
            <a:xfrm rot="5400000">
              <a:off x="8101857" y="5235179"/>
              <a:ext cx="106253" cy="22543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9" name="TextBox 98">
              <a:extLst>
                <a:ext uri="{FF2B5EF4-FFF2-40B4-BE49-F238E27FC236}">
                  <a16:creationId xmlns:a16="http://schemas.microsoft.com/office/drawing/2014/main" id="{5C91CED3-1BE3-8D40-AA16-9783640A72DB}"/>
                </a:ext>
              </a:extLst>
            </p:cNvPr>
            <p:cNvSpPr txBox="1"/>
            <p:nvPr/>
          </p:nvSpPr>
          <p:spPr>
            <a:xfrm>
              <a:off x="7960157" y="4991136"/>
              <a:ext cx="409086" cy="369332"/>
            </a:xfrm>
            <a:prstGeom prst="rect">
              <a:avLst/>
            </a:prstGeom>
            <a:noFill/>
          </p:spPr>
          <p:txBody>
            <a:bodyPr wrap="none" rtlCol="0">
              <a:spAutoFit/>
            </a:bodyPr>
            <a:lstStyle/>
            <a:p>
              <a:r>
                <a:rPr lang="en-GB" sz="1798"/>
                <a:t>tft</a:t>
              </a:r>
            </a:p>
          </p:txBody>
        </p:sp>
        <p:sp>
          <p:nvSpPr>
            <p:cNvPr id="100" name="Left Brace 99">
              <a:extLst>
                <a:ext uri="{FF2B5EF4-FFF2-40B4-BE49-F238E27FC236}">
                  <a16:creationId xmlns:a16="http://schemas.microsoft.com/office/drawing/2014/main" id="{A4F09322-EF00-4142-B7E5-7EDAC4B244CD}"/>
                </a:ext>
              </a:extLst>
            </p:cNvPr>
            <p:cNvSpPr/>
            <p:nvPr/>
          </p:nvSpPr>
          <p:spPr>
            <a:xfrm rot="5400000">
              <a:off x="8356184" y="5206240"/>
              <a:ext cx="106253" cy="28192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1" name="TextBox 100">
              <a:extLst>
                <a:ext uri="{FF2B5EF4-FFF2-40B4-BE49-F238E27FC236}">
                  <a16:creationId xmlns:a16="http://schemas.microsoft.com/office/drawing/2014/main" id="{8E6BBB3D-78E9-6E49-9CB5-69AA67729E52}"/>
                </a:ext>
              </a:extLst>
            </p:cNvPr>
            <p:cNvSpPr txBox="1"/>
            <p:nvPr/>
          </p:nvSpPr>
          <p:spPr>
            <a:xfrm>
              <a:off x="8215743" y="4825289"/>
              <a:ext cx="405817" cy="369332"/>
            </a:xfrm>
            <a:prstGeom prst="rect">
              <a:avLst/>
            </a:prstGeom>
            <a:noFill/>
          </p:spPr>
          <p:txBody>
            <a:bodyPr wrap="none" rtlCol="0">
              <a:spAutoFit/>
            </a:bodyPr>
            <a:lstStyle/>
            <a:p>
              <a:r>
                <a:rPr lang="en-GB" sz="1798"/>
                <a:t>ttf</a:t>
              </a:r>
            </a:p>
          </p:txBody>
        </p:sp>
        <p:sp>
          <p:nvSpPr>
            <p:cNvPr id="102" name="Left Brace 101">
              <a:extLst>
                <a:ext uri="{FF2B5EF4-FFF2-40B4-BE49-F238E27FC236}">
                  <a16:creationId xmlns:a16="http://schemas.microsoft.com/office/drawing/2014/main" id="{0CB40637-C39F-BC44-B22B-0FCFD0EFE837}"/>
                </a:ext>
              </a:extLst>
            </p:cNvPr>
            <p:cNvSpPr/>
            <p:nvPr/>
          </p:nvSpPr>
          <p:spPr>
            <a:xfrm rot="5400000">
              <a:off x="8524331" y="5321183"/>
              <a:ext cx="106253" cy="5204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3" name="TextBox 102">
              <a:extLst>
                <a:ext uri="{FF2B5EF4-FFF2-40B4-BE49-F238E27FC236}">
                  <a16:creationId xmlns:a16="http://schemas.microsoft.com/office/drawing/2014/main" id="{990B223D-EEA6-894A-8E89-9359FD5C8846}"/>
                </a:ext>
              </a:extLst>
            </p:cNvPr>
            <p:cNvSpPr txBox="1"/>
            <p:nvPr/>
          </p:nvSpPr>
          <p:spPr>
            <a:xfrm>
              <a:off x="8382397" y="4990290"/>
              <a:ext cx="408958" cy="369332"/>
            </a:xfrm>
            <a:prstGeom prst="rect">
              <a:avLst/>
            </a:prstGeom>
            <a:noFill/>
          </p:spPr>
          <p:txBody>
            <a:bodyPr wrap="none" rtlCol="0">
              <a:spAutoFit/>
            </a:bodyPr>
            <a:lstStyle/>
            <a:p>
              <a:r>
                <a:rPr lang="en-GB" sz="1798"/>
                <a:t>ttt</a:t>
              </a:r>
            </a:p>
          </p:txBody>
        </p:sp>
        <p:cxnSp>
          <p:nvCxnSpPr>
            <p:cNvPr id="104" name="Straight Connector 103">
              <a:extLst>
                <a:ext uri="{FF2B5EF4-FFF2-40B4-BE49-F238E27FC236}">
                  <a16:creationId xmlns:a16="http://schemas.microsoft.com/office/drawing/2014/main" id="{D4C7B91D-DAD8-204C-8941-EFB032F70802}"/>
                </a:ext>
              </a:extLst>
            </p:cNvPr>
            <p:cNvCxnSpPr/>
            <p:nvPr/>
          </p:nvCxnSpPr>
          <p:spPr>
            <a:xfrm>
              <a:off x="7958286" y="5071145"/>
              <a:ext cx="0" cy="222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AF9CE76B-2564-3F47-BF47-F0A5222AC723}"/>
                </a:ext>
              </a:extLst>
            </p:cNvPr>
            <p:cNvCxnSpPr/>
            <p:nvPr/>
          </p:nvCxnSpPr>
          <p:spPr>
            <a:xfrm>
              <a:off x="8409310" y="5084746"/>
              <a:ext cx="0" cy="222933"/>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9125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7C7CA-6310-934F-A540-01159C700750}"/>
              </a:ext>
            </a:extLst>
          </p:cNvPr>
          <p:cNvSpPr>
            <a:spLocks noGrp="1"/>
          </p:cNvSpPr>
          <p:nvPr>
            <p:ph type="title"/>
          </p:nvPr>
        </p:nvSpPr>
        <p:spPr/>
        <p:txBody>
          <a:bodyPr/>
          <a:lstStyle/>
          <a:p>
            <a:r>
              <a:rPr lang="de-DE" dirty="0"/>
              <a:t>Sampling: Generalisation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9A6F28C-820C-954B-A489-28084A15350C}"/>
                  </a:ext>
                </a:extLst>
              </p:cNvPr>
              <p:cNvSpPr>
                <a:spLocks noGrp="1"/>
              </p:cNvSpPr>
              <p:nvPr>
                <p:ph idx="1"/>
              </p:nvPr>
            </p:nvSpPr>
            <p:spPr>
              <a:xfrm>
                <a:off x="359625" y="1666902"/>
                <a:ext cx="11472051" cy="4236435"/>
              </a:xfrm>
            </p:spPr>
            <p:txBody>
              <a:bodyPr>
                <a:normAutofit lnSpcReduction="10000"/>
              </a:bodyPr>
              <a:lstStyle/>
              <a:p>
                <a:r>
                  <a:rPr lang="en-GB" dirty="0"/>
                  <a:t>Generalisation: Estimate expectation of some function </a:t>
                </a:r>
                <a14:m>
                  <m:oMath xmlns:m="http://schemas.openxmlformats.org/officeDocument/2006/math">
                    <m:r>
                      <a:rPr lang="en-GB" i="1" dirty="0">
                        <a:latin typeface="Cambria Math" panose="02040503050406030204" pitchFamily="18" charset="0"/>
                      </a:rPr>
                      <m:t>𝑓</m:t>
                    </m:r>
                    <m:d>
                      <m:dPr>
                        <m:ctrlPr>
                          <a:rPr lang="de-DE" i="1" dirty="0">
                            <a:latin typeface="Cambria Math" panose="02040503050406030204" pitchFamily="18" charset="0"/>
                          </a:rPr>
                        </m:ctrlPr>
                      </m:dPr>
                      <m:e>
                        <m:r>
                          <a:rPr lang="de-DE" b="1" i="1" dirty="0">
                            <a:latin typeface="Cambria Math" panose="02040503050406030204" pitchFamily="18" charset="0"/>
                          </a:rPr>
                          <m:t>𝑹</m:t>
                        </m:r>
                      </m:e>
                    </m:d>
                  </m:oMath>
                </a14:m>
                <a:r>
                  <a:rPr lang="en-GB" dirty="0"/>
                  <a:t> relative to a distribution </a:t>
                </a:r>
                <a14:m>
                  <m:oMath xmlns:m="http://schemas.openxmlformats.org/officeDocument/2006/math">
                    <m:r>
                      <a:rPr lang="de-DE" i="1" dirty="0">
                        <a:latin typeface="Cambria Math" panose="02040503050406030204" pitchFamily="18" charset="0"/>
                      </a:rPr>
                      <m:t>𝑃</m:t>
                    </m:r>
                    <m:d>
                      <m:dPr>
                        <m:ctrlPr>
                          <a:rPr lang="de-DE" i="1" dirty="0">
                            <a:latin typeface="Cambria Math" panose="02040503050406030204" pitchFamily="18" charset="0"/>
                          </a:rPr>
                        </m:ctrlPr>
                      </m:dPr>
                      <m:e>
                        <m:r>
                          <a:rPr lang="de-DE" b="1" i="1" dirty="0">
                            <a:latin typeface="Cambria Math" panose="02040503050406030204" pitchFamily="18" charset="0"/>
                          </a:rPr>
                          <m:t>𝑹</m:t>
                        </m:r>
                      </m:e>
                    </m:d>
                  </m:oMath>
                </a14:m>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nary>
                    </m:oMath>
                  </m:oMathPara>
                </a14:m>
                <a:endParaRPr lang="en-GB" dirty="0"/>
              </a:p>
              <a:p>
                <a:pPr lvl="1"/>
                <a:r>
                  <a:rPr lang="en-GB" dirty="0"/>
                  <a:t>Generate a set of </a:t>
                </a:r>
                <a14:m>
                  <m:oMath xmlns:m="http://schemas.openxmlformats.org/officeDocument/2006/math">
                    <m:r>
                      <a:rPr lang="en-GB" i="1" dirty="0">
                        <a:latin typeface="Cambria Math" panose="02040503050406030204" pitchFamily="18" charset="0"/>
                      </a:rPr>
                      <m:t>𝑁</m:t>
                    </m:r>
                  </m:oMath>
                </a14:m>
                <a:r>
                  <a:rPr lang="en-GB" dirty="0"/>
                  <a:t> samples, estimating value of </a:t>
                </a:r>
                <a14:m>
                  <m:oMath xmlns:m="http://schemas.openxmlformats.org/officeDocument/2006/math">
                    <m:r>
                      <a:rPr lang="en-GB" i="1" dirty="0">
                        <a:latin typeface="Cambria Math" panose="02040503050406030204" pitchFamily="18" charset="0"/>
                      </a:rPr>
                      <m:t>𝑓</m:t>
                    </m:r>
                  </m:oMath>
                </a14:m>
                <a:r>
                  <a:rPr lang="en-GB" dirty="0"/>
                  <a:t> or its expectation </a:t>
                </a:r>
              </a:p>
              <a:p>
                <a:pPr lvl="1"/>
                <a:r>
                  <a:rPr lang="en-GB" dirty="0"/>
                  <a:t>Aggregate the results</a:t>
                </a:r>
              </a:p>
              <a:p>
                <a:pPr marL="0"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d>
                      <m:r>
                        <a:rPr lang="de-DE" i="1">
                          <a:latin typeface="Cambria Math" panose="02040503050406030204" pitchFamily="18" charset="0"/>
                          <a:ea typeface="Cambria Math" panose="02040503050406030204" pitchFamily="18" charset="0"/>
                        </a:rPr>
                        <m:t>≈</m:t>
                      </m:r>
                      <m:f>
                        <m:fPr>
                          <m:ctrlPr>
                            <a:rPr lang="de-DE" i="1" smtClean="0">
                              <a:solidFill>
                                <a:schemeClr val="accent1"/>
                              </a:solidFill>
                              <a:latin typeface="Cambria Math" panose="02040503050406030204" pitchFamily="18" charset="0"/>
                            </a:rPr>
                          </m:ctrlPr>
                        </m:fPr>
                        <m:num>
                          <m:r>
                            <a:rPr lang="de-DE" i="1">
                              <a:solidFill>
                                <a:schemeClr val="accent1"/>
                              </a:solidFill>
                              <a:latin typeface="Cambria Math" panose="02040503050406030204" pitchFamily="18" charset="0"/>
                            </a:rPr>
                            <m:t>1</m:t>
                          </m:r>
                        </m:num>
                        <m:den>
                          <m:r>
                            <a:rPr lang="de-DE" i="1">
                              <a:solidFill>
                                <a:schemeClr val="accent1"/>
                              </a:solidFill>
                              <a:latin typeface="Cambria Math" panose="02040503050406030204" pitchFamily="18" charset="0"/>
                            </a:rPr>
                            <m:t>𝑁</m:t>
                          </m:r>
                        </m:den>
                      </m:f>
                      <m:nary>
                        <m:naryPr>
                          <m:chr m:val="∑"/>
                          <m:ctrlPr>
                            <a:rPr lang="de-DE" i="1">
                              <a:solidFill>
                                <a:schemeClr val="accent1"/>
                              </a:solidFill>
                              <a:latin typeface="Cambria Math" panose="02040503050406030204" pitchFamily="18" charset="0"/>
                            </a:rPr>
                          </m:ctrlPr>
                        </m:naryPr>
                        <m:sub>
                          <m:r>
                            <m:rPr>
                              <m:brk m:alnAt="23"/>
                            </m:rPr>
                            <a:rPr lang="de-DE" i="1">
                              <a:solidFill>
                                <a:schemeClr val="accent1"/>
                              </a:solidFill>
                              <a:latin typeface="Cambria Math" panose="02040503050406030204" pitchFamily="18" charset="0"/>
                            </a:rPr>
                            <m:t>𝑖</m:t>
                          </m:r>
                          <m:r>
                            <a:rPr lang="de-DE" i="1">
                              <a:solidFill>
                                <a:schemeClr val="accent1"/>
                              </a:solidFill>
                              <a:latin typeface="Cambria Math" panose="02040503050406030204" pitchFamily="18" charset="0"/>
                            </a:rPr>
                            <m:t>=1</m:t>
                          </m:r>
                        </m:sub>
                        <m:sup>
                          <m:r>
                            <a:rPr lang="de-DE" i="1">
                              <a:solidFill>
                                <a:schemeClr val="accent1"/>
                              </a:solidFill>
                              <a:latin typeface="Cambria Math" panose="02040503050406030204" pitchFamily="18" charset="0"/>
                            </a:rPr>
                            <m:t>𝑁</m:t>
                          </m:r>
                        </m:sup>
                        <m:e>
                          <m:r>
                            <a:rPr lang="de-DE" i="1">
                              <a:solidFill>
                                <a:schemeClr val="accent1"/>
                              </a:solidFill>
                              <a:latin typeface="Cambria Math" panose="02040503050406030204" pitchFamily="18" charset="0"/>
                            </a:rPr>
                            <m:t>𝑓</m:t>
                          </m:r>
                          <m:d>
                            <m:dPr>
                              <m:ctrlPr>
                                <a:rPr lang="de-DE" i="1">
                                  <a:solidFill>
                                    <a:schemeClr val="accent1"/>
                                  </a:solidFill>
                                  <a:latin typeface="Cambria Math" panose="02040503050406030204" pitchFamily="18" charset="0"/>
                                </a:rPr>
                              </m:ctrlPr>
                            </m:dPr>
                            <m:e>
                              <m:sSub>
                                <m:sSubPr>
                                  <m:ctrlPr>
                                    <a:rPr lang="de-DE" i="1">
                                      <a:solidFill>
                                        <a:schemeClr val="accent1"/>
                                      </a:solidFill>
                                      <a:latin typeface="Cambria Math" panose="02040503050406030204" pitchFamily="18" charset="0"/>
                                    </a:rPr>
                                  </m:ctrlPr>
                                </m:sSubPr>
                                <m:e>
                                  <m:r>
                                    <a:rPr lang="de-DE" b="1" i="1">
                                      <a:solidFill>
                                        <a:schemeClr val="accent1"/>
                                      </a:solidFill>
                                      <a:latin typeface="Cambria Math" panose="02040503050406030204" pitchFamily="18" charset="0"/>
                                    </a:rPr>
                                    <m:t>𝒓</m:t>
                                  </m:r>
                                </m:e>
                                <m:sub>
                                  <m:r>
                                    <a:rPr lang="de-DE" i="1">
                                      <a:solidFill>
                                        <a:schemeClr val="accent1"/>
                                      </a:solidFill>
                                      <a:latin typeface="Cambria Math" panose="02040503050406030204" pitchFamily="18" charset="0"/>
                                    </a:rPr>
                                    <m:t>𝑖</m:t>
                                  </m:r>
                                </m:sub>
                              </m:sSub>
                            </m:e>
                          </m:d>
                        </m:e>
                      </m:nary>
                    </m:oMath>
                  </m:oMathPara>
                </a14:m>
                <a:endParaRPr lang="en-GB" dirty="0"/>
              </a:p>
              <a:p>
                <a:pPr lvl="1"/>
                <a:r>
                  <a:rPr lang="en-GB" dirty="0"/>
                  <a:t>Can choose </a:t>
                </a:r>
                <a14:m>
                  <m:oMath xmlns:m="http://schemas.openxmlformats.org/officeDocument/2006/math">
                    <m:r>
                      <a:rPr lang="en-GB" i="1" dirty="0">
                        <a:latin typeface="Cambria Math" panose="02040503050406030204" pitchFamily="18" charset="0"/>
                      </a:rPr>
                      <m:t>𝑓</m:t>
                    </m:r>
                  </m:oMath>
                </a14:m>
                <a:r>
                  <a:rPr lang="en-GB" dirty="0"/>
                  <a:t> to be indicator function </a:t>
                </a:r>
                <a14:m>
                  <m:oMath xmlns:m="http://schemas.openxmlformats.org/officeDocument/2006/math">
                    <m:r>
                      <a:rPr lang="de-DE" b="1" i="1" dirty="0">
                        <a:latin typeface="Cambria Math" panose="02040503050406030204" pitchFamily="18" charset="0"/>
                      </a:rPr>
                      <m:t>𝟏</m:t>
                    </m:r>
                  </m:oMath>
                </a14:m>
                <a:r>
                  <a:rPr lang="en-GB" dirty="0"/>
                  <a:t> that is </a:t>
                </a:r>
                <a14:m>
                  <m:oMath xmlns:m="http://schemas.openxmlformats.org/officeDocument/2006/math">
                    <m:r>
                      <a:rPr lang="en-GB" i="1" dirty="0">
                        <a:latin typeface="Cambria Math" panose="02040503050406030204" pitchFamily="18" charset="0"/>
                      </a:rPr>
                      <m:t>1</m:t>
                    </m:r>
                  </m:oMath>
                </a14:m>
                <a:r>
                  <a:rPr lang="en-GB" dirty="0"/>
                  <a:t> if </a:t>
                </a:r>
                <a14:m>
                  <m:oMath xmlns:m="http://schemas.openxmlformats.org/officeDocument/2006/math">
                    <m:r>
                      <a:rPr lang="de-DE" b="1" i="1">
                        <a:latin typeface="Cambria Math" panose="02040503050406030204" pitchFamily="18" charset="0"/>
                        <a:ea typeface="Cambria Math" panose="02040503050406030204" pitchFamily="18" charset="0"/>
                      </a:rPr>
                      <m:t>𝑹</m:t>
                    </m:r>
                    <m:r>
                      <a:rPr lang="de-DE" b="1"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𝒓</m:t>
                    </m:r>
                  </m:oMath>
                </a14:m>
                <a:r>
                  <a:rPr lang="en-GB" dirty="0"/>
                  <a:t> and </a:t>
                </a:r>
                <a14:m>
                  <m:oMath xmlns:m="http://schemas.openxmlformats.org/officeDocument/2006/math">
                    <m:r>
                      <a:rPr lang="en-GB" i="1" dirty="0">
                        <a:latin typeface="Cambria Math" panose="02040503050406030204" pitchFamily="18" charset="0"/>
                      </a:rPr>
                      <m:t>0</m:t>
                    </m:r>
                  </m:oMath>
                </a14:m>
                <a:r>
                  <a:rPr lang="en-GB" dirty="0"/>
                  <a:t> otherwise (which is what happens on the following slides)</a:t>
                </a:r>
              </a:p>
              <a:p>
                <a:r>
                  <a:rPr lang="en-GB" dirty="0"/>
                  <a:t>Accuracy usually depends on number of samples </a:t>
                </a:r>
                <a14:m>
                  <m:oMath xmlns:m="http://schemas.openxmlformats.org/officeDocument/2006/math">
                    <m:r>
                      <a:rPr lang="en-GB" i="1" dirty="0">
                        <a:latin typeface="Cambria Math" panose="02040503050406030204" pitchFamily="18" charset="0"/>
                      </a:rPr>
                      <m:t>𝑁</m:t>
                    </m:r>
                  </m:oMath>
                </a14:m>
                <a:endParaRPr lang="en-GB" dirty="0"/>
              </a:p>
              <a:p>
                <a:pPr lvl="1"/>
                <a:r>
                  <a:rPr lang="en-GB" dirty="0"/>
                  <a:t>Because then the </a:t>
                </a:r>
                <a:r>
                  <a:rPr lang="en-GB" i="1" dirty="0"/>
                  <a:t>law of large numbers </a:t>
                </a:r>
                <a:r>
                  <a:rPr lang="en-GB" dirty="0"/>
                  <a:t>applies</a:t>
                </a:r>
              </a:p>
              <a:p>
                <a:endParaRPr lang="en-GB" dirty="0"/>
              </a:p>
            </p:txBody>
          </p:sp>
        </mc:Choice>
        <mc:Fallback xmlns="">
          <p:sp>
            <p:nvSpPr>
              <p:cNvPr id="3" name="Content Placeholder 2">
                <a:extLst>
                  <a:ext uri="{FF2B5EF4-FFF2-40B4-BE49-F238E27FC236}">
                    <a16:creationId xmlns:a16="http://schemas.microsoft.com/office/drawing/2014/main" id="{09A6F28C-820C-954B-A489-28084A15350C}"/>
                  </a:ext>
                </a:extLst>
              </p:cNvPr>
              <p:cNvSpPr>
                <a:spLocks noGrp="1" noRot="1" noChangeAspect="1" noMove="1" noResize="1" noEditPoints="1" noAdjustHandles="1" noChangeArrowheads="1" noChangeShapeType="1" noTextEdit="1"/>
              </p:cNvSpPr>
              <p:nvPr>
                <p:ph idx="1"/>
              </p:nvPr>
            </p:nvSpPr>
            <p:spPr>
              <a:xfrm>
                <a:off x="359625" y="1666902"/>
                <a:ext cx="11472051" cy="4236435"/>
              </a:xfrm>
              <a:blipFill>
                <a:blip r:embed="rId2"/>
                <a:stretch>
                  <a:fillRect l="-1436" t="-25970" b="-8358"/>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0998AF1B-573B-9144-B17E-93BD4FEC600D}"/>
              </a:ext>
            </a:extLst>
          </p:cNvPr>
          <p:cNvSpPr>
            <a:spLocks noGrp="1"/>
          </p:cNvSpPr>
          <p:nvPr>
            <p:ph type="dt" sz="half" idx="2"/>
          </p:nvPr>
        </p:nvSpPr>
        <p:spPr/>
        <p:txBody>
          <a:bodyPr/>
          <a:lstStyle/>
          <a:p>
            <a:r>
              <a:rPr lang="de-DE"/>
              <a:t>Approximate</a:t>
            </a:r>
          </a:p>
        </p:txBody>
      </p:sp>
      <p:sp>
        <p:nvSpPr>
          <p:cNvPr id="6" name="Footer Placeholder 5">
            <a:extLst>
              <a:ext uri="{FF2B5EF4-FFF2-40B4-BE49-F238E27FC236}">
                <a16:creationId xmlns:a16="http://schemas.microsoft.com/office/drawing/2014/main" id="{9D1062C1-004F-814A-A375-87189C44218F}"/>
              </a:ext>
            </a:extLst>
          </p:cNvPr>
          <p:cNvSpPr>
            <a:spLocks noGrp="1"/>
          </p:cNvSpPr>
          <p:nvPr>
            <p:ph type="ftr" sz="quarter" idx="3"/>
          </p:nvPr>
        </p:nvSpPr>
        <p:spPr/>
        <p:txBody>
          <a:bodyPr/>
          <a:lstStyle/>
          <a:p>
            <a:r>
              <a:rPr lang="de-DE"/>
              <a:t>T. Braun – StaRAI</a:t>
            </a:r>
          </a:p>
        </p:txBody>
      </p:sp>
      <p:sp>
        <p:nvSpPr>
          <p:cNvPr id="4" name="Slide Number Placeholder 3">
            <a:extLst>
              <a:ext uri="{FF2B5EF4-FFF2-40B4-BE49-F238E27FC236}">
                <a16:creationId xmlns:a16="http://schemas.microsoft.com/office/drawing/2014/main" id="{52F78094-3126-5742-A85A-ACD0011FC42C}"/>
              </a:ext>
            </a:extLst>
          </p:cNvPr>
          <p:cNvSpPr>
            <a:spLocks noGrp="1"/>
          </p:cNvSpPr>
          <p:nvPr>
            <p:ph type="sldNum" sz="quarter" idx="4"/>
          </p:nvPr>
        </p:nvSpPr>
        <p:spPr/>
        <p:txBody>
          <a:bodyPr/>
          <a:lstStyle/>
          <a:p>
            <a:fld id="{67C9959E-8E6B-B04C-9955-EA096F41CA7A}" type="slidenum">
              <a:rPr lang="de-DE" smtClean="0"/>
              <a:t>12</a:t>
            </a:fld>
            <a:endParaRPr lang="de-DE"/>
          </a:p>
        </p:txBody>
      </p:sp>
    </p:spTree>
    <p:extLst>
      <p:ext uri="{BB962C8B-B14F-4D97-AF65-F5344CB8AC3E}">
        <p14:creationId xmlns:p14="http://schemas.microsoft.com/office/powerpoint/2010/main" val="3493515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2BC27A-EF6B-4049-84C3-2DFC055938D8}"/>
              </a:ext>
            </a:extLst>
          </p:cNvPr>
          <p:cNvSpPr>
            <a:spLocks noGrp="1"/>
          </p:cNvSpPr>
          <p:nvPr>
            <p:ph type="title"/>
          </p:nvPr>
        </p:nvSpPr>
        <p:spPr/>
        <p:txBody>
          <a:bodyPr/>
          <a:lstStyle/>
          <a:p>
            <a:r>
              <a:rPr lang="en-GB" dirty="0"/>
              <a:t>Direct Sampling</a:t>
            </a:r>
          </a:p>
        </p:txBody>
      </p:sp>
      <p:sp>
        <p:nvSpPr>
          <p:cNvPr id="3" name="Text Placeholder 2">
            <a:extLst>
              <a:ext uri="{FF2B5EF4-FFF2-40B4-BE49-F238E27FC236}">
                <a16:creationId xmlns:a16="http://schemas.microsoft.com/office/drawing/2014/main" id="{EC749DBB-4DCF-B34D-A41B-284AC1130A2E}"/>
              </a:ext>
            </a:extLst>
          </p:cNvPr>
          <p:cNvSpPr>
            <a:spLocks noGrp="1"/>
          </p:cNvSpPr>
          <p:nvPr>
            <p:ph type="body" idx="1"/>
          </p:nvPr>
        </p:nvSpPr>
        <p:spPr/>
        <p:txBody>
          <a:bodyPr/>
          <a:lstStyle/>
          <a:p>
            <a:r>
              <a:rPr lang="en-GB" dirty="0"/>
              <a:t>Rejection Sampling, Likelihood Weighting, Importance Sampling</a:t>
            </a:r>
          </a:p>
          <a:p>
            <a:endParaRPr lang="en-GB" dirty="0"/>
          </a:p>
          <a:p>
            <a:r>
              <a:rPr lang="en-GB" dirty="0"/>
              <a:t>Lifted Importance Sampling</a:t>
            </a:r>
          </a:p>
        </p:txBody>
      </p:sp>
      <p:sp>
        <p:nvSpPr>
          <p:cNvPr id="4" name="Date Placeholder 3">
            <a:extLst>
              <a:ext uri="{FF2B5EF4-FFF2-40B4-BE49-F238E27FC236}">
                <a16:creationId xmlns:a16="http://schemas.microsoft.com/office/drawing/2014/main" id="{551F5D7C-DEED-7546-BBF6-448DCF12ED1E}"/>
              </a:ext>
            </a:extLst>
          </p:cNvPr>
          <p:cNvSpPr>
            <a:spLocks noGrp="1"/>
          </p:cNvSpPr>
          <p:nvPr>
            <p:ph type="dt" sz="half" idx="2"/>
          </p:nvPr>
        </p:nvSpPr>
        <p:spPr/>
        <p:txBody>
          <a:bodyPr/>
          <a:lstStyle/>
          <a:p>
            <a:r>
              <a:rPr lang="de-DE"/>
              <a:t>Approximate</a:t>
            </a:r>
            <a:endParaRPr lang="en-US" dirty="0"/>
          </a:p>
        </p:txBody>
      </p:sp>
      <p:sp>
        <p:nvSpPr>
          <p:cNvPr id="5" name="Footer Placeholder 4">
            <a:extLst>
              <a:ext uri="{FF2B5EF4-FFF2-40B4-BE49-F238E27FC236}">
                <a16:creationId xmlns:a16="http://schemas.microsoft.com/office/drawing/2014/main" id="{A5504438-BE08-6948-ADFD-54ED27E7672C}"/>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F405BD96-87F6-2B4B-A7C0-792C716B7F81}"/>
              </a:ext>
            </a:extLst>
          </p:cNvPr>
          <p:cNvSpPr>
            <a:spLocks noGrp="1"/>
          </p:cNvSpPr>
          <p:nvPr>
            <p:ph type="sldNum" sz="quarter" idx="4"/>
          </p:nvPr>
        </p:nvSpPr>
        <p:spPr/>
        <p:txBody>
          <a:bodyPr/>
          <a:lstStyle/>
          <a:p>
            <a:fld id="{67C9959E-8E6B-B04C-9955-EA096F41CA7A}" type="slidenum">
              <a:rPr lang="en-GB" smtClean="0"/>
              <a:t>13</a:t>
            </a:fld>
            <a:endParaRPr lang="en-GB"/>
          </a:p>
        </p:txBody>
      </p:sp>
      <p:grpSp>
        <p:nvGrpSpPr>
          <p:cNvPr id="7" name="Group 6">
            <a:extLst>
              <a:ext uri="{FF2B5EF4-FFF2-40B4-BE49-F238E27FC236}">
                <a16:creationId xmlns:a16="http://schemas.microsoft.com/office/drawing/2014/main" id="{DF1E9016-31FF-A441-B919-0A3954FB06FF}"/>
              </a:ext>
            </a:extLst>
          </p:cNvPr>
          <p:cNvGrpSpPr/>
          <p:nvPr/>
        </p:nvGrpSpPr>
        <p:grpSpPr>
          <a:xfrm>
            <a:off x="8350336" y="2195006"/>
            <a:ext cx="2617503" cy="1201123"/>
            <a:chOff x="4368884" y="1641603"/>
            <a:chExt cx="2620230" cy="1202374"/>
          </a:xfrm>
        </p:grpSpPr>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CD552E02-5C24-4D48-96A0-3D02DAF4B521}"/>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latin typeface="Cambria Math" panose="02040503050406030204" pitchFamily="18" charset="0"/>
                          </a:rPr>
                          <m:t>𝐶𝑙𝑜𝑢𝑑𝑦</m:t>
                        </m:r>
                      </m:oMath>
                    </m:oMathPara>
                  </a14:m>
                  <a:endParaRPr lang="en-GB" sz="1399" dirty="0"/>
                </a:p>
              </p:txBody>
            </p:sp>
          </mc:Choice>
          <mc:Fallback xmlns="">
            <p:sp>
              <p:nvSpPr>
                <p:cNvPr id="6" name="Oval 5">
                  <a:extLst>
                    <a:ext uri="{FF2B5EF4-FFF2-40B4-BE49-F238E27FC236}">
                      <a16:creationId xmlns:a16="http://schemas.microsoft.com/office/drawing/2014/main" id="{2896EBF6-3CEF-1445-A9F8-0AE35FC4E2BE}"/>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9D72F142-A1A1-5948-A706-FD1DF89BEE90}"/>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latin typeface="Cambria Math" panose="02040503050406030204" pitchFamily="18" charset="0"/>
                          </a:rPr>
                          <m:t>𝑅𝑎𝑖𝑛</m:t>
                        </m:r>
                      </m:oMath>
                    </m:oMathPara>
                  </a14:m>
                  <a:endParaRPr lang="en-GB" sz="1399" dirty="0"/>
                </a:p>
              </p:txBody>
            </p:sp>
          </mc:Choice>
          <mc:Fallback xmlns="">
            <p:sp>
              <p:nvSpPr>
                <p:cNvPr id="9" name="Oval 8">
                  <a:extLst>
                    <a:ext uri="{FF2B5EF4-FFF2-40B4-BE49-F238E27FC236}">
                      <a16:creationId xmlns:a16="http://schemas.microsoft.com/office/drawing/2014/main" id="{15D0F476-BE14-C84E-8227-C17C6FAB6616}"/>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5A00F797-7EE0-D645-B2AB-A8AE08A591DE}"/>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solidFill>
                              <a:schemeClr val="tx1"/>
                            </a:solidFill>
                            <a:latin typeface="Cambria Math" panose="02040503050406030204" pitchFamily="18" charset="0"/>
                          </a:rPr>
                          <m:t>𝑆𝑝𝑟𝑖𝑛𝑘𝑙𝑒𝑟</m:t>
                        </m:r>
                      </m:oMath>
                    </m:oMathPara>
                  </a14:m>
                  <a:endParaRPr lang="en-GB" sz="1399" dirty="0">
                    <a:solidFill>
                      <a:schemeClr val="tx1"/>
                    </a:solidFill>
                  </a:endParaRPr>
                </a:p>
              </p:txBody>
            </p:sp>
          </mc:Choice>
          <mc:Fallback xmlns="">
            <p:sp>
              <p:nvSpPr>
                <p:cNvPr id="10" name="Oval 9">
                  <a:extLst>
                    <a:ext uri="{FF2B5EF4-FFF2-40B4-BE49-F238E27FC236}">
                      <a16:creationId xmlns:a16="http://schemas.microsoft.com/office/drawing/2014/main" id="{AA27EB3C-20C8-0C42-9534-AE4536A460A0}"/>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515F11B9-B2F5-7049-B46A-1D471656D4EC}"/>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solidFill>
                              <a:schemeClr val="tx1"/>
                            </a:solidFill>
                            <a:latin typeface="Cambria Math" panose="02040503050406030204" pitchFamily="18" charset="0"/>
                          </a:rPr>
                          <m:t>𝑊𝑒𝑡𝐺𝑟𝑎𝑠𝑠</m:t>
                        </m:r>
                      </m:oMath>
                    </m:oMathPara>
                  </a14:m>
                  <a:endParaRPr lang="en-GB" sz="1399" dirty="0">
                    <a:solidFill>
                      <a:schemeClr val="tx1"/>
                    </a:solidFill>
                  </a:endParaRPr>
                </a:p>
              </p:txBody>
            </p:sp>
          </mc:Choice>
          <mc:Fallback xmlns="">
            <p:sp>
              <p:nvSpPr>
                <p:cNvPr id="11" name="Oval 10">
                  <a:extLst>
                    <a:ext uri="{FF2B5EF4-FFF2-40B4-BE49-F238E27FC236}">
                      <a16:creationId xmlns:a16="http://schemas.microsoft.com/office/drawing/2014/main" id="{12FBCEA8-2E1E-1346-97FA-910160660F2C}"/>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12" name="Straight Arrow Connector 11">
              <a:extLst>
                <a:ext uri="{FF2B5EF4-FFF2-40B4-BE49-F238E27FC236}">
                  <a16:creationId xmlns:a16="http://schemas.microsoft.com/office/drawing/2014/main" id="{4CB700F6-B413-2C43-B7D4-B9FBE2CA0D6F}"/>
                </a:ext>
              </a:extLst>
            </p:cNvPr>
            <p:cNvCxnSpPr>
              <a:cxnSpLocks/>
              <a:stCxn id="8" idx="3"/>
              <a:endCxn id="10"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DFAF8ED3-08BB-D147-A563-776A246DDD55}"/>
                </a:ext>
              </a:extLst>
            </p:cNvPr>
            <p:cNvCxnSpPr>
              <a:cxnSpLocks/>
              <a:stCxn id="10" idx="4"/>
              <a:endCxn id="11"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08C0C6E4-ECDD-7341-8CDF-A7A7774362DC}"/>
                </a:ext>
              </a:extLst>
            </p:cNvPr>
            <p:cNvCxnSpPr>
              <a:cxnSpLocks/>
              <a:stCxn id="9" idx="4"/>
              <a:endCxn id="11"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CA61521A-018E-6E46-AFDF-B7F7C67A14BA}"/>
                </a:ext>
              </a:extLst>
            </p:cNvPr>
            <p:cNvCxnSpPr>
              <a:cxnSpLocks/>
              <a:stCxn id="8" idx="5"/>
              <a:endCxn id="9"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23790E1F-D422-224A-9BB1-DD8C2876F932}"/>
                  </a:ext>
                </a:extLst>
              </p:cNvPr>
              <p:cNvGraphicFramePr>
                <a:graphicFrameLocks noGrp="1"/>
              </p:cNvGraphicFramePr>
              <p:nvPr>
                <p:extLst>
                  <p:ext uri="{D42A27DB-BD31-4B8C-83A1-F6EECF244321}">
                    <p14:modId xmlns:p14="http://schemas.microsoft.com/office/powerpoint/2010/main" val="1720865515"/>
                  </p:ext>
                </p:extLst>
              </p:nvPr>
            </p:nvGraphicFramePr>
            <p:xfrm>
              <a:off x="7549975" y="1692337"/>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𝑓𝑎𝑙𝑠𝑒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𝑡𝑟𝑢𝑒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6" name="Table 15">
                <a:extLst>
                  <a:ext uri="{FF2B5EF4-FFF2-40B4-BE49-F238E27FC236}">
                    <a16:creationId xmlns:a16="http://schemas.microsoft.com/office/drawing/2014/main" id="{23790E1F-D422-224A-9BB1-DD8C2876F932}"/>
                  </a:ext>
                </a:extLst>
              </p:cNvPr>
              <p:cNvGraphicFramePr>
                <a:graphicFrameLocks noGrp="1"/>
              </p:cNvGraphicFramePr>
              <p:nvPr>
                <p:extLst>
                  <p:ext uri="{D42A27DB-BD31-4B8C-83A1-F6EECF244321}">
                    <p14:modId xmlns:p14="http://schemas.microsoft.com/office/powerpoint/2010/main" val="1720865515"/>
                  </p:ext>
                </p:extLst>
              </p:nvPr>
            </p:nvGraphicFramePr>
            <p:xfrm>
              <a:off x="7549975" y="1692337"/>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US"/>
                        </a:p>
                      </a:txBody>
                      <a:tcPr marL="91345" marR="91345" marT="45672" marB="45672">
                        <a:blipFill>
                          <a:blip r:embed="rId8"/>
                          <a:stretch>
                            <a:fillRect l="-1961" t="-4167" r="-117647" b="-204167"/>
                          </a:stretch>
                        </a:blipFill>
                      </a:tcPr>
                    </a:tc>
                    <a:tc>
                      <a:txBody>
                        <a:bodyPr/>
                        <a:lstStyle/>
                        <a:p>
                          <a:endParaRPr lang="en-US"/>
                        </a:p>
                      </a:txBody>
                      <a:tcPr marL="91345" marR="91345" marT="45672" marB="45672">
                        <a:blipFill>
                          <a:blip r:embed="rId8"/>
                          <a:stretch>
                            <a:fillRect l="-88136" t="-4167" r="-1695" b="-204167"/>
                          </a:stretch>
                        </a:blipFill>
                      </a:tcPr>
                    </a:tc>
                    <a:extLst>
                      <a:ext uri="{0D108BD9-81ED-4DB2-BD59-A6C34878D82A}">
                        <a16:rowId xmlns:a16="http://schemas.microsoft.com/office/drawing/2014/main" val="2216791307"/>
                      </a:ext>
                    </a:extLst>
                  </a:tr>
                  <a:tr h="305682">
                    <a:tc>
                      <a:txBody>
                        <a:bodyPr/>
                        <a:lstStyle/>
                        <a:p>
                          <a:endParaRPr lang="en-US"/>
                        </a:p>
                      </a:txBody>
                      <a:tcPr marL="91345" marR="91345" marT="45672" marB="45672">
                        <a:blipFill>
                          <a:blip r:embed="rId8"/>
                          <a:stretch>
                            <a:fillRect l="-1961" t="-100000" r="-117647" b="-96000"/>
                          </a:stretch>
                        </a:blipFill>
                      </a:tcPr>
                    </a:tc>
                    <a:tc>
                      <a:txBody>
                        <a:bodyPr/>
                        <a:lstStyle/>
                        <a:p>
                          <a:endParaRPr lang="en-US"/>
                        </a:p>
                      </a:txBody>
                      <a:tcPr marL="91345" marR="91345" marT="45672" marB="45672">
                        <a:blipFill>
                          <a:blip r:embed="rId8"/>
                          <a:stretch>
                            <a:fillRect l="-88136" t="-100000" r="-1695" b="-96000"/>
                          </a:stretch>
                        </a:blipFill>
                      </a:tcPr>
                    </a:tc>
                    <a:extLst>
                      <a:ext uri="{0D108BD9-81ED-4DB2-BD59-A6C34878D82A}">
                        <a16:rowId xmlns:a16="http://schemas.microsoft.com/office/drawing/2014/main" val="3434356460"/>
                      </a:ext>
                    </a:extLst>
                  </a:tr>
                  <a:tr h="305682">
                    <a:tc>
                      <a:txBody>
                        <a:bodyPr/>
                        <a:lstStyle/>
                        <a:p>
                          <a:endParaRPr lang="en-US"/>
                        </a:p>
                      </a:txBody>
                      <a:tcPr marL="91345" marR="91345" marT="45672" marB="45672">
                        <a:blipFill>
                          <a:blip r:embed="rId8"/>
                          <a:stretch>
                            <a:fillRect l="-1961" t="-208333" r="-117647"/>
                          </a:stretch>
                        </a:blipFill>
                      </a:tcPr>
                    </a:tc>
                    <a:tc>
                      <a:txBody>
                        <a:bodyPr/>
                        <a:lstStyle/>
                        <a:p>
                          <a:endParaRPr lang="en-US"/>
                        </a:p>
                      </a:txBody>
                      <a:tcPr marL="91345" marR="91345" marT="45672" marB="45672">
                        <a:blipFill>
                          <a:blip r:embed="rId8"/>
                          <a:stretch>
                            <a:fillRect l="-88136" t="-208333" r="-1695"/>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8C0B7B1D-B4A3-3D46-9DB5-545A222B2081}"/>
                  </a:ext>
                </a:extLst>
              </p:cNvPr>
              <p:cNvGraphicFramePr>
                <a:graphicFrameLocks noGrp="1"/>
              </p:cNvGraphicFramePr>
              <p:nvPr>
                <p:extLst>
                  <p:ext uri="{D42A27DB-BD31-4B8C-83A1-F6EECF244321}">
                    <p14:modId xmlns:p14="http://schemas.microsoft.com/office/powerpoint/2010/main" val="417509903"/>
                  </p:ext>
                </p:extLst>
              </p:nvPr>
            </p:nvGraphicFramePr>
            <p:xfrm>
              <a:off x="10386535" y="1692337"/>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𝑓𝑎𝑙𝑠𝑒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𝑡𝑟𝑢𝑒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7" name="Table 16">
                <a:extLst>
                  <a:ext uri="{FF2B5EF4-FFF2-40B4-BE49-F238E27FC236}">
                    <a16:creationId xmlns:a16="http://schemas.microsoft.com/office/drawing/2014/main" id="{8C0B7B1D-B4A3-3D46-9DB5-545A222B2081}"/>
                  </a:ext>
                </a:extLst>
              </p:cNvPr>
              <p:cNvGraphicFramePr>
                <a:graphicFrameLocks noGrp="1"/>
              </p:cNvGraphicFramePr>
              <p:nvPr>
                <p:extLst>
                  <p:ext uri="{D42A27DB-BD31-4B8C-83A1-F6EECF244321}">
                    <p14:modId xmlns:p14="http://schemas.microsoft.com/office/powerpoint/2010/main" val="417509903"/>
                  </p:ext>
                </p:extLst>
              </p:nvPr>
            </p:nvGraphicFramePr>
            <p:xfrm>
              <a:off x="10386535" y="1692337"/>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US"/>
                        </a:p>
                      </a:txBody>
                      <a:tcPr marL="91345" marR="91345" marT="45672" marB="45672">
                        <a:blipFill>
                          <a:blip r:embed="rId9"/>
                          <a:stretch>
                            <a:fillRect l="-1923" t="-4167" r="-113462" b="-204167"/>
                          </a:stretch>
                        </a:blipFill>
                      </a:tcPr>
                    </a:tc>
                    <a:tc>
                      <a:txBody>
                        <a:bodyPr/>
                        <a:lstStyle/>
                        <a:p>
                          <a:endParaRPr lang="en-US"/>
                        </a:p>
                      </a:txBody>
                      <a:tcPr marL="91345" marR="91345" marT="45672" marB="45672">
                        <a:blipFill>
                          <a:blip r:embed="rId9"/>
                          <a:stretch>
                            <a:fillRect l="-89831" t="-4167" b="-204167"/>
                          </a:stretch>
                        </a:blipFill>
                      </a:tcPr>
                    </a:tc>
                    <a:extLst>
                      <a:ext uri="{0D108BD9-81ED-4DB2-BD59-A6C34878D82A}">
                        <a16:rowId xmlns:a16="http://schemas.microsoft.com/office/drawing/2014/main" val="2216791307"/>
                      </a:ext>
                    </a:extLst>
                  </a:tr>
                  <a:tr h="305682">
                    <a:tc>
                      <a:txBody>
                        <a:bodyPr/>
                        <a:lstStyle/>
                        <a:p>
                          <a:endParaRPr lang="en-US"/>
                        </a:p>
                      </a:txBody>
                      <a:tcPr marL="91345" marR="91345" marT="45672" marB="45672">
                        <a:blipFill>
                          <a:blip r:embed="rId9"/>
                          <a:stretch>
                            <a:fillRect l="-1923" t="-100000" r="-113462" b="-96000"/>
                          </a:stretch>
                        </a:blipFill>
                      </a:tcPr>
                    </a:tc>
                    <a:tc>
                      <a:txBody>
                        <a:bodyPr/>
                        <a:lstStyle/>
                        <a:p>
                          <a:endParaRPr lang="en-US"/>
                        </a:p>
                      </a:txBody>
                      <a:tcPr marL="91345" marR="91345" marT="45672" marB="45672">
                        <a:blipFill>
                          <a:blip r:embed="rId9"/>
                          <a:stretch>
                            <a:fillRect l="-89831" t="-100000" b="-96000"/>
                          </a:stretch>
                        </a:blipFill>
                      </a:tcPr>
                    </a:tc>
                    <a:extLst>
                      <a:ext uri="{0D108BD9-81ED-4DB2-BD59-A6C34878D82A}">
                        <a16:rowId xmlns:a16="http://schemas.microsoft.com/office/drawing/2014/main" val="3434356460"/>
                      </a:ext>
                    </a:extLst>
                  </a:tr>
                  <a:tr h="305682">
                    <a:tc>
                      <a:txBody>
                        <a:bodyPr/>
                        <a:lstStyle/>
                        <a:p>
                          <a:endParaRPr lang="en-US"/>
                        </a:p>
                      </a:txBody>
                      <a:tcPr marL="91345" marR="91345" marT="45672" marB="45672">
                        <a:blipFill>
                          <a:blip r:embed="rId9"/>
                          <a:stretch>
                            <a:fillRect l="-1923" t="-208333" r="-113462"/>
                          </a:stretch>
                        </a:blipFill>
                      </a:tcPr>
                    </a:tc>
                    <a:tc>
                      <a:txBody>
                        <a:bodyPr/>
                        <a:lstStyle/>
                        <a:p>
                          <a:endParaRPr lang="en-US"/>
                        </a:p>
                      </a:txBody>
                      <a:tcPr marL="91345" marR="91345" marT="45672" marB="45672">
                        <a:blipFill>
                          <a:blip r:embed="rId9"/>
                          <a:stretch>
                            <a:fillRect l="-89831" t="-208333"/>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8" name="Table 17">
                <a:extLst>
                  <a:ext uri="{FF2B5EF4-FFF2-40B4-BE49-F238E27FC236}">
                    <a16:creationId xmlns:a16="http://schemas.microsoft.com/office/drawing/2014/main" id="{FFCBCECD-9BE7-AB4A-B582-A3D9AEB7E0F1}"/>
                  </a:ext>
                </a:extLst>
              </p:cNvPr>
              <p:cNvGraphicFramePr>
                <a:graphicFrameLocks noGrp="1"/>
              </p:cNvGraphicFramePr>
              <p:nvPr>
                <p:extLst>
                  <p:ext uri="{D42A27DB-BD31-4B8C-83A1-F6EECF244321}">
                    <p14:modId xmlns:p14="http://schemas.microsoft.com/office/powerpoint/2010/main" val="924376438"/>
                  </p:ext>
                </p:extLst>
              </p:nvPr>
            </p:nvGraphicFramePr>
            <p:xfrm>
              <a:off x="8532881" y="3485188"/>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𝑓𝑎𝑙𝑠𝑒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𝑓𝑎𝑙𝑠𝑒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𝑓𝑎𝑙𝑠𝑒</m:t>
                                </m:r>
                              </m:oMath>
                            </m:oMathPara>
                          </a14:m>
                          <a:endParaRPr lang="en-GB" sz="140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𝑡𝑟𝑢𝑒</m:t>
                                </m:r>
                              </m:oMath>
                            </m:oMathPara>
                          </a14:m>
                          <a:endParaRPr lang="en-GB" sz="140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𝑡𝑟𝑢𝑒</m:t>
                                </m:r>
                              </m:oMath>
                            </m:oMathPara>
                          </a14:m>
                          <a:endParaRPr lang="en-GB" sz="140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𝑓𝑎𝑙𝑠𝑒</m:t>
                                </m:r>
                              </m:oMath>
                            </m:oMathPara>
                          </a14:m>
                          <a:endParaRPr lang="en-GB" sz="140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𝑡𝑟𝑢𝑒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𝑡𝑟𝑢𝑒</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18" name="Table 17">
                <a:extLst>
                  <a:ext uri="{FF2B5EF4-FFF2-40B4-BE49-F238E27FC236}">
                    <a16:creationId xmlns:a16="http://schemas.microsoft.com/office/drawing/2014/main" id="{FFCBCECD-9BE7-AB4A-B582-A3D9AEB7E0F1}"/>
                  </a:ext>
                </a:extLst>
              </p:cNvPr>
              <p:cNvGraphicFramePr>
                <a:graphicFrameLocks noGrp="1"/>
              </p:cNvGraphicFramePr>
              <p:nvPr>
                <p:extLst>
                  <p:ext uri="{D42A27DB-BD31-4B8C-83A1-F6EECF244321}">
                    <p14:modId xmlns:p14="http://schemas.microsoft.com/office/powerpoint/2010/main" val="924376438"/>
                  </p:ext>
                </p:extLst>
              </p:nvPr>
            </p:nvGraphicFramePr>
            <p:xfrm>
              <a:off x="8532881" y="3485188"/>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US"/>
                        </a:p>
                      </a:txBody>
                      <a:tcPr marL="91345" marR="91345" marT="45672" marB="45672">
                        <a:blipFill>
                          <a:blip r:embed="rId10"/>
                          <a:stretch>
                            <a:fillRect t="-4167" r="-244231" b="-408333"/>
                          </a:stretch>
                        </a:blipFill>
                      </a:tcPr>
                    </a:tc>
                    <a:tc>
                      <a:txBody>
                        <a:bodyPr/>
                        <a:lstStyle/>
                        <a:p>
                          <a:endParaRPr lang="en-US"/>
                        </a:p>
                      </a:txBody>
                      <a:tcPr marL="91345" marR="91345" marT="45672" marB="45672">
                        <a:blipFill>
                          <a:blip r:embed="rId10"/>
                          <a:stretch>
                            <a:fillRect l="-101961" t="-4167" r="-149020" b="-408333"/>
                          </a:stretch>
                        </a:blipFill>
                      </a:tcPr>
                    </a:tc>
                    <a:tc>
                      <a:txBody>
                        <a:bodyPr/>
                        <a:lstStyle/>
                        <a:p>
                          <a:endParaRPr lang="en-US"/>
                        </a:p>
                      </a:txBody>
                      <a:tcPr marL="91345" marR="91345" marT="45672" marB="45672">
                        <a:blipFill>
                          <a:blip r:embed="rId10"/>
                          <a:stretch>
                            <a:fillRect l="-135526" t="-4167" b="-408333"/>
                          </a:stretch>
                        </a:blipFill>
                      </a:tcPr>
                    </a:tc>
                    <a:extLst>
                      <a:ext uri="{0D108BD9-81ED-4DB2-BD59-A6C34878D82A}">
                        <a16:rowId xmlns:a16="http://schemas.microsoft.com/office/drawing/2014/main" val="2216791307"/>
                      </a:ext>
                    </a:extLst>
                  </a:tr>
                  <a:tr h="305682">
                    <a:tc>
                      <a:txBody>
                        <a:bodyPr/>
                        <a:lstStyle/>
                        <a:p>
                          <a:endParaRPr lang="en-US"/>
                        </a:p>
                      </a:txBody>
                      <a:tcPr marL="91345" marR="91345" marT="45672" marB="45672">
                        <a:blipFill>
                          <a:blip r:embed="rId10"/>
                          <a:stretch>
                            <a:fillRect t="-104167" r="-244231" b="-308333"/>
                          </a:stretch>
                        </a:blipFill>
                      </a:tcPr>
                    </a:tc>
                    <a:tc>
                      <a:txBody>
                        <a:bodyPr/>
                        <a:lstStyle/>
                        <a:p>
                          <a:endParaRPr lang="en-US"/>
                        </a:p>
                      </a:txBody>
                      <a:tcPr marL="91345" marR="91345" marT="45672" marB="45672">
                        <a:blipFill>
                          <a:blip r:embed="rId10"/>
                          <a:stretch>
                            <a:fillRect l="-101961" t="-104167" r="-149020" b="-308333"/>
                          </a:stretch>
                        </a:blipFill>
                      </a:tcPr>
                    </a:tc>
                    <a:tc>
                      <a:txBody>
                        <a:bodyPr/>
                        <a:lstStyle/>
                        <a:p>
                          <a:endParaRPr lang="en-US"/>
                        </a:p>
                      </a:txBody>
                      <a:tcPr marL="91345" marR="91345" marT="45672" marB="45672">
                        <a:blipFill>
                          <a:blip r:embed="rId10"/>
                          <a:stretch>
                            <a:fillRect l="-135526" t="-104167" b="-308333"/>
                          </a:stretch>
                        </a:blipFill>
                      </a:tcPr>
                    </a:tc>
                    <a:extLst>
                      <a:ext uri="{0D108BD9-81ED-4DB2-BD59-A6C34878D82A}">
                        <a16:rowId xmlns:a16="http://schemas.microsoft.com/office/drawing/2014/main" val="3434356460"/>
                      </a:ext>
                    </a:extLst>
                  </a:tr>
                  <a:tr h="305682">
                    <a:tc>
                      <a:txBody>
                        <a:bodyPr/>
                        <a:lstStyle/>
                        <a:p>
                          <a:endParaRPr lang="en-US"/>
                        </a:p>
                      </a:txBody>
                      <a:tcPr marL="91345" marR="91345" marT="45672" marB="45672">
                        <a:blipFill>
                          <a:blip r:embed="rId10"/>
                          <a:stretch>
                            <a:fillRect t="-196000" r="-244231" b="-196000"/>
                          </a:stretch>
                        </a:blipFill>
                      </a:tcPr>
                    </a:tc>
                    <a:tc>
                      <a:txBody>
                        <a:bodyPr/>
                        <a:lstStyle/>
                        <a:p>
                          <a:endParaRPr lang="en-US"/>
                        </a:p>
                      </a:txBody>
                      <a:tcPr marL="91345" marR="91345" marT="45672" marB="45672">
                        <a:blipFill>
                          <a:blip r:embed="rId10"/>
                          <a:stretch>
                            <a:fillRect l="-101961" t="-196000" r="-149020" b="-196000"/>
                          </a:stretch>
                        </a:blipFill>
                      </a:tcPr>
                    </a:tc>
                    <a:tc>
                      <a:txBody>
                        <a:bodyPr/>
                        <a:lstStyle/>
                        <a:p>
                          <a:endParaRPr lang="en-US"/>
                        </a:p>
                      </a:txBody>
                      <a:tcPr marL="91345" marR="91345" marT="45672" marB="45672">
                        <a:blipFill>
                          <a:blip r:embed="rId10"/>
                          <a:stretch>
                            <a:fillRect l="-135526" t="-196000" b="-196000"/>
                          </a:stretch>
                        </a:blipFill>
                      </a:tcPr>
                    </a:tc>
                    <a:extLst>
                      <a:ext uri="{0D108BD9-81ED-4DB2-BD59-A6C34878D82A}">
                        <a16:rowId xmlns:a16="http://schemas.microsoft.com/office/drawing/2014/main" val="2701488173"/>
                      </a:ext>
                    </a:extLst>
                  </a:tr>
                  <a:tr h="305682">
                    <a:tc>
                      <a:txBody>
                        <a:bodyPr/>
                        <a:lstStyle/>
                        <a:p>
                          <a:endParaRPr lang="en-US"/>
                        </a:p>
                      </a:txBody>
                      <a:tcPr marL="91345" marR="91345" marT="45672" marB="45672">
                        <a:blipFill>
                          <a:blip r:embed="rId10"/>
                          <a:stretch>
                            <a:fillRect t="-308333" r="-244231" b="-104167"/>
                          </a:stretch>
                        </a:blipFill>
                      </a:tcPr>
                    </a:tc>
                    <a:tc>
                      <a:txBody>
                        <a:bodyPr/>
                        <a:lstStyle/>
                        <a:p>
                          <a:endParaRPr lang="en-US"/>
                        </a:p>
                      </a:txBody>
                      <a:tcPr marL="91345" marR="91345" marT="45672" marB="45672">
                        <a:blipFill>
                          <a:blip r:embed="rId10"/>
                          <a:stretch>
                            <a:fillRect l="-101961" t="-308333" r="-149020" b="-104167"/>
                          </a:stretch>
                        </a:blipFill>
                      </a:tcPr>
                    </a:tc>
                    <a:tc>
                      <a:txBody>
                        <a:bodyPr/>
                        <a:lstStyle/>
                        <a:p>
                          <a:endParaRPr lang="en-US"/>
                        </a:p>
                      </a:txBody>
                      <a:tcPr marL="91345" marR="91345" marT="45672" marB="45672">
                        <a:blipFill>
                          <a:blip r:embed="rId10"/>
                          <a:stretch>
                            <a:fillRect l="-135526" t="-308333" b="-104167"/>
                          </a:stretch>
                        </a:blipFill>
                      </a:tcPr>
                    </a:tc>
                    <a:extLst>
                      <a:ext uri="{0D108BD9-81ED-4DB2-BD59-A6C34878D82A}">
                        <a16:rowId xmlns:a16="http://schemas.microsoft.com/office/drawing/2014/main" val="2213954210"/>
                      </a:ext>
                    </a:extLst>
                  </a:tr>
                  <a:tr h="305682">
                    <a:tc>
                      <a:txBody>
                        <a:bodyPr/>
                        <a:lstStyle/>
                        <a:p>
                          <a:endParaRPr lang="en-US"/>
                        </a:p>
                      </a:txBody>
                      <a:tcPr marL="91345" marR="91345" marT="45672" marB="45672">
                        <a:blipFill>
                          <a:blip r:embed="rId10"/>
                          <a:stretch>
                            <a:fillRect t="-408333" r="-244231" b="-4167"/>
                          </a:stretch>
                        </a:blipFill>
                      </a:tcPr>
                    </a:tc>
                    <a:tc>
                      <a:txBody>
                        <a:bodyPr/>
                        <a:lstStyle/>
                        <a:p>
                          <a:endParaRPr lang="en-US"/>
                        </a:p>
                      </a:txBody>
                      <a:tcPr marL="91345" marR="91345" marT="45672" marB="45672">
                        <a:blipFill>
                          <a:blip r:embed="rId10"/>
                          <a:stretch>
                            <a:fillRect l="-101961" t="-408333" r="-149020" b="-4167"/>
                          </a:stretch>
                        </a:blipFill>
                      </a:tcPr>
                    </a:tc>
                    <a:tc>
                      <a:txBody>
                        <a:bodyPr/>
                        <a:lstStyle/>
                        <a:p>
                          <a:endParaRPr lang="en-US"/>
                        </a:p>
                      </a:txBody>
                      <a:tcPr marL="91345" marR="91345" marT="45672" marB="45672">
                        <a:blipFill>
                          <a:blip r:embed="rId10"/>
                          <a:stretch>
                            <a:fillRect l="-135526" t="-408333" b="-4167"/>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50F6D9DA-A874-2740-8035-4A8B412A70FD}"/>
                  </a:ext>
                </a:extLst>
              </p:cNvPr>
              <p:cNvSpPr txBox="1"/>
              <p:nvPr/>
            </p:nvSpPr>
            <p:spPr>
              <a:xfrm>
                <a:off x="9122608" y="1830133"/>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399" i="1">
                          <a:solidFill>
                            <a:schemeClr val="bg1"/>
                          </a:solidFill>
                          <a:latin typeface="Cambria Math" panose="02040503050406030204" pitchFamily="18" charset="0"/>
                        </a:rPr>
                        <m:t>𝑃</m:t>
                      </m:r>
                      <m:d>
                        <m:dPr>
                          <m:ctrlPr>
                            <a:rPr lang="de-DE" sz="1399" i="1">
                              <a:solidFill>
                                <a:schemeClr val="bg1"/>
                              </a:solidFill>
                              <a:latin typeface="Cambria Math" panose="02040503050406030204" pitchFamily="18" charset="0"/>
                            </a:rPr>
                          </m:ctrlPr>
                        </m:dPr>
                        <m:e>
                          <m:r>
                            <a:rPr lang="de-DE" sz="1399" i="1">
                              <a:solidFill>
                                <a:schemeClr val="bg1"/>
                              </a:solidFill>
                              <a:latin typeface="Cambria Math" panose="02040503050406030204" pitchFamily="18" charset="0"/>
                            </a:rPr>
                            <m:t>𝑐</m:t>
                          </m:r>
                        </m:e>
                      </m:d>
                      <m:r>
                        <a:rPr lang="de-DE" sz="1399" i="1">
                          <a:solidFill>
                            <a:schemeClr val="bg1"/>
                          </a:solidFill>
                          <a:latin typeface="Cambria Math" panose="02040503050406030204" pitchFamily="18" charset="0"/>
                        </a:rPr>
                        <m:t>=0.5</m:t>
                      </m:r>
                    </m:oMath>
                  </m:oMathPara>
                </a14:m>
                <a:endParaRPr lang="en-GB" sz="1399" dirty="0">
                  <a:solidFill>
                    <a:schemeClr val="bg1"/>
                  </a:solidFill>
                </a:endParaRPr>
              </a:p>
            </p:txBody>
          </p:sp>
        </mc:Choice>
        <mc:Fallback xmlns="">
          <p:sp>
            <p:nvSpPr>
              <p:cNvPr id="19" name="TextBox 18">
                <a:extLst>
                  <a:ext uri="{FF2B5EF4-FFF2-40B4-BE49-F238E27FC236}">
                    <a16:creationId xmlns:a16="http://schemas.microsoft.com/office/drawing/2014/main" id="{50F6D9DA-A874-2740-8035-4A8B412A70FD}"/>
                  </a:ext>
                </a:extLst>
              </p:cNvPr>
              <p:cNvSpPr txBox="1">
                <a:spLocks noRot="1" noChangeAspect="1" noMove="1" noResize="1" noEditPoints="1" noAdjustHandles="1" noChangeArrowheads="1" noChangeShapeType="1" noTextEdit="1"/>
              </p:cNvSpPr>
              <p:nvPr/>
            </p:nvSpPr>
            <p:spPr>
              <a:xfrm>
                <a:off x="9122608" y="1830133"/>
                <a:ext cx="1072959" cy="307457"/>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58495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E64DA-99E5-FE4A-BDFF-4B4306DEDA18}"/>
              </a:ext>
            </a:extLst>
          </p:cNvPr>
          <p:cNvSpPr>
            <a:spLocks noGrp="1"/>
          </p:cNvSpPr>
          <p:nvPr>
            <p:ph type="title"/>
          </p:nvPr>
        </p:nvSpPr>
        <p:spPr/>
        <p:txBody>
          <a:bodyPr/>
          <a:lstStyle/>
          <a:p>
            <a:r>
              <a:rPr lang="en-GB" dirty="0"/>
              <a:t>Direct Sampling: Forward &amp; Rejection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F5813F2-FC6E-1548-BC45-19D7D04E9293}"/>
                  </a:ext>
                </a:extLst>
              </p:cNvPr>
              <p:cNvSpPr>
                <a:spLocks noGrp="1"/>
              </p:cNvSpPr>
              <p:nvPr>
                <p:ph idx="1"/>
              </p:nvPr>
            </p:nvSpPr>
            <p:spPr>
              <a:xfrm>
                <a:off x="359627" y="1666902"/>
                <a:ext cx="8478680" cy="4236435"/>
              </a:xfrm>
            </p:spPr>
            <p:txBody>
              <a:bodyPr/>
              <a:lstStyle/>
              <a:p>
                <a:r>
                  <a:rPr lang="en-GB" dirty="0"/>
                  <a:t>Given a full joint </a:t>
                </a:r>
                <a14:m>
                  <m:oMath xmlns:m="http://schemas.openxmlformats.org/officeDocument/2006/math">
                    <m:sSub>
                      <m:sSubPr>
                        <m:ctrlPr>
                          <a:rPr lang="en-GB" b="0" i="1" smtClean="0">
                            <a:latin typeface="Cambria Math" panose="02040503050406030204" pitchFamily="18" charset="0"/>
                          </a:rPr>
                        </m:ctrlPr>
                      </m:sSubPr>
                      <m:e>
                        <m:r>
                          <a:rPr lang="en-GB" i="1" smtClean="0">
                            <a:latin typeface="Cambria Math" panose="02040503050406030204" pitchFamily="18" charset="0"/>
                          </a:rPr>
                          <m:t>𝑃</m:t>
                        </m:r>
                      </m:e>
                      <m:sub>
                        <m:r>
                          <a:rPr lang="en-GB" b="1" i="1" smtClean="0">
                            <a:latin typeface="Cambria Math" panose="02040503050406030204" pitchFamily="18" charset="0"/>
                          </a:rPr>
                          <m:t>𝑹</m:t>
                        </m:r>
                      </m:sub>
                    </m:sSub>
                  </m:oMath>
                </a14:m>
                <a:r>
                  <a:rPr lang="en-GB" dirty="0"/>
                  <a:t> over random variables </a:t>
                </a:r>
                <a14:m>
                  <m:oMath xmlns:m="http://schemas.openxmlformats.org/officeDocument/2006/math">
                    <m:r>
                      <a:rPr lang="en-GB" b="1" i="1" smtClean="0">
                        <a:latin typeface="Cambria Math" panose="02040503050406030204" pitchFamily="18" charset="0"/>
                      </a:rPr>
                      <m:t>𝑹</m:t>
                    </m:r>
                  </m:oMath>
                </a14:m>
                <a:r>
                  <a:rPr lang="en-GB" dirty="0"/>
                  <a:t>, </a:t>
                </a:r>
                <a:br>
                  <a:rPr lang="en-GB" dirty="0"/>
                </a:br>
                <a:r>
                  <a:rPr lang="en-GB" dirty="0">
                    <a:solidFill>
                      <a:schemeClr val="accent1"/>
                    </a:solidFill>
                  </a:rPr>
                  <a:t>evidence </a:t>
                </a:r>
                <a14:m>
                  <m:oMath xmlns:m="http://schemas.openxmlformats.org/officeDocument/2006/math">
                    <m:r>
                      <a:rPr lang="en-GB" b="1" i="1" smtClean="0">
                        <a:solidFill>
                          <a:schemeClr val="accent1"/>
                        </a:solidFill>
                        <a:latin typeface="Cambria Math" panose="02040503050406030204" pitchFamily="18" charset="0"/>
                      </a:rPr>
                      <m:t>𝒆</m:t>
                    </m:r>
                  </m:oMath>
                </a14:m>
                <a:r>
                  <a:rPr lang="en-GB" dirty="0"/>
                  <a:t>, possibly empty, and query terms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𝑹</m:t>
                    </m:r>
                  </m:oMath>
                </a14:m>
                <a:endParaRPr lang="en-GB" dirty="0"/>
              </a:p>
              <a:p>
                <a:pPr lvl="1"/>
                <a:r>
                  <a:rPr lang="en-GB" dirty="0"/>
                  <a:t>Find approximate answer to query </a:t>
                </a:r>
                <a14:m>
                  <m:oMath xmlns:m="http://schemas.openxmlformats.org/officeDocument/2006/math">
                    <m:r>
                      <a:rPr lang="de-DE" b="0" i="1" smtClean="0">
                        <a:latin typeface="Cambria Math" panose="02040503050406030204" pitchFamily="18" charset="0"/>
                      </a:rPr>
                      <m:t>𝑃</m:t>
                    </m:r>
                    <m:d>
                      <m:dPr>
                        <m:ctrlPr>
                          <a:rPr lang="de-DE" b="0" i="1" smtClean="0">
                            <a:latin typeface="Cambria Math" panose="02040503050406030204" pitchFamily="18" charset="0"/>
                          </a:rPr>
                        </m:ctrlPr>
                      </m:dPr>
                      <m:e>
                        <m:sSup>
                          <m:sSupPr>
                            <m:ctrlPr>
                              <a:rPr lang="de-DE" b="0" i="1" smtClean="0">
                                <a:latin typeface="Cambria Math" panose="02040503050406030204" pitchFamily="18" charset="0"/>
                              </a:rPr>
                            </m:ctrlPr>
                          </m:sSupPr>
                          <m:e>
                            <m:r>
                              <a:rPr lang="de-DE" b="1" i="1" smtClean="0">
                                <a:latin typeface="Cambria Math" panose="02040503050406030204" pitchFamily="18" charset="0"/>
                              </a:rPr>
                              <m:t>𝑹</m:t>
                            </m:r>
                          </m:e>
                          <m:sup>
                            <m:r>
                              <a:rPr lang="de-DE" b="0" i="1" smtClean="0">
                                <a:latin typeface="Cambria Math" panose="02040503050406030204" pitchFamily="18" charset="0"/>
                              </a:rPr>
                              <m:t>′</m:t>
                            </m:r>
                          </m:sup>
                        </m:sSup>
                      </m:e>
                      <m:e>
                        <m:r>
                          <a:rPr lang="de-DE" b="1" i="1" smtClean="0">
                            <a:solidFill>
                              <a:schemeClr val="accent1"/>
                            </a:solidFill>
                            <a:latin typeface="Cambria Math" panose="02040503050406030204" pitchFamily="18" charset="0"/>
                          </a:rPr>
                          <m:t>𝒆</m:t>
                        </m:r>
                      </m:e>
                    </m:d>
                  </m:oMath>
                </a14:m>
                <a:r>
                  <a:rPr lang="en-GB" dirty="0"/>
                  <a:t> using sampling</a:t>
                </a:r>
              </a:p>
              <a:p>
                <a:r>
                  <a:rPr lang="en-GB" dirty="0"/>
                  <a:t>Procedure</a:t>
                </a:r>
              </a:p>
              <a:p>
                <a:pPr marL="715246" lvl="1" indent="-456743">
                  <a:buFont typeface="+mj-lt"/>
                  <a:buAutoNum type="arabicPeriod"/>
                </a:pPr>
                <a:r>
                  <a:rPr lang="en-GB" dirty="0"/>
                  <a:t>Generate a set of samples over </a:t>
                </a:r>
                <a14:m>
                  <m:oMath xmlns:m="http://schemas.openxmlformats.org/officeDocument/2006/math">
                    <m:r>
                      <a:rPr lang="en-GB" b="1" i="1" smtClean="0">
                        <a:latin typeface="Cambria Math" panose="02040503050406030204" pitchFamily="18" charset="0"/>
                        <a:ea typeface="Cambria Math" panose="02040503050406030204" pitchFamily="18" charset="0"/>
                      </a:rPr>
                      <m:t>𝑹</m:t>
                    </m:r>
                  </m:oMath>
                </a14:m>
                <a:endParaRPr lang="en-GB" dirty="0"/>
              </a:p>
              <a:p>
                <a:pPr lvl="3"/>
                <a:r>
                  <a:rPr lang="en-GB" dirty="0"/>
                  <a:t>Independent of </a:t>
                </a:r>
                <a14:m>
                  <m:oMath xmlns:m="http://schemas.openxmlformats.org/officeDocument/2006/math">
                    <m:r>
                      <a:rPr lang="en-GB" b="1" i="1">
                        <a:solidFill>
                          <a:schemeClr val="accent1"/>
                        </a:solidFill>
                        <a:latin typeface="Cambria Math" panose="02040503050406030204" pitchFamily="18" charset="0"/>
                      </a:rPr>
                      <m:t>𝒆</m:t>
                    </m:r>
                  </m:oMath>
                </a14:m>
                <a:endParaRPr lang="en-GB" dirty="0"/>
              </a:p>
              <a:p>
                <a:pPr lvl="2"/>
                <a:r>
                  <a:rPr lang="en-GB" dirty="0"/>
                  <a:t>If only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𝑃</m:t>
                        </m:r>
                      </m:e>
                      <m:sub>
                        <m:r>
                          <a:rPr lang="en-GB" b="1" i="1">
                            <a:latin typeface="Cambria Math" panose="02040503050406030204" pitchFamily="18" charset="0"/>
                          </a:rPr>
                          <m:t>𝑹</m:t>
                        </m:r>
                      </m:sub>
                    </m:sSub>
                  </m:oMath>
                </a14:m>
                <a:r>
                  <a:rPr lang="en-GB" dirty="0"/>
                  <a:t> given: Partition </a:t>
                </a:r>
                <a14:m>
                  <m:oMath xmlns:m="http://schemas.openxmlformats.org/officeDocument/2006/math">
                    <m:d>
                      <m:dPr>
                        <m:begChr m:val="["/>
                        <m:endChr m:val="]"/>
                        <m:ctrlPr>
                          <a:rPr lang="en-GB" i="1">
                            <a:latin typeface="Cambria Math" panose="02040503050406030204" pitchFamily="18" charset="0"/>
                          </a:rPr>
                        </m:ctrlPr>
                      </m:dPr>
                      <m:e>
                        <m:r>
                          <a:rPr lang="en-GB" i="1">
                            <a:latin typeface="Cambria Math" panose="02040503050406030204" pitchFamily="18" charset="0"/>
                          </a:rPr>
                          <m:t>0,1</m:t>
                        </m:r>
                      </m:e>
                    </m:d>
                  </m:oMath>
                </a14:m>
                <a:r>
                  <a:rPr lang="en-GB" dirty="0"/>
                  <a:t> based on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𝑃</m:t>
                        </m:r>
                      </m:e>
                      <m:sub>
                        <m:r>
                          <a:rPr lang="en-GB" b="1" i="1">
                            <a:latin typeface="Cambria Math" panose="02040503050406030204" pitchFamily="18" charset="0"/>
                          </a:rPr>
                          <m:t>𝑹</m:t>
                        </m:r>
                      </m:sub>
                    </m:sSub>
                  </m:oMath>
                </a14:m>
                <a:r>
                  <a:rPr lang="en-GB" dirty="0"/>
                  <a:t>, generate samples</a:t>
                </a:r>
              </a:p>
              <a:p>
                <a:pPr lvl="2"/>
                <a:r>
                  <a:rPr lang="en-GB" dirty="0"/>
                  <a:t>If factorised model given: Use factorisation during sampling</a:t>
                </a:r>
              </a:p>
              <a:p>
                <a:pPr marL="715246" lvl="1" indent="-456743">
                  <a:buFont typeface="+mj-lt"/>
                  <a:buAutoNum type="arabicPeriod"/>
                </a:pPr>
                <a:r>
                  <a:rPr lang="en-GB" dirty="0"/>
                  <a:t>Given the set of samples, estimate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rPr>
                          <m:t>|</m:t>
                        </m:r>
                        <m:r>
                          <a:rPr lang="en-GB" b="1" i="1" smtClean="0">
                            <a:solidFill>
                              <a:schemeClr val="accent1"/>
                            </a:solidFill>
                            <a:latin typeface="Cambria Math" panose="02040503050406030204" pitchFamily="18" charset="0"/>
                          </a:rPr>
                          <m:t>𝒆</m:t>
                        </m:r>
                      </m:e>
                    </m:d>
                  </m:oMath>
                </a14:m>
                <a:endParaRPr lang="en-GB" dirty="0"/>
              </a:p>
              <a:p>
                <a:pPr lvl="2"/>
                <a:r>
                  <a:rPr lang="en-GB" dirty="0"/>
                  <a:t>Count how often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rPr>
                      <m:t>=</m:t>
                    </m:r>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oMath>
                </a14:m>
                <a:r>
                  <a:rPr lang="en-GB" dirty="0"/>
                  <a:t> occurs for each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r>
                      <a:rPr lang="en-GB"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ran</m:t>
                    </m:r>
                    <m:d>
                      <m:dPr>
                        <m:ctrlPr>
                          <a:rPr lang="en-GB"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b="0" i="1" smtClean="0">
                                <a:latin typeface="Cambria Math" panose="02040503050406030204" pitchFamily="18" charset="0"/>
                                <a:ea typeface="Cambria Math" panose="02040503050406030204" pitchFamily="18" charset="0"/>
                              </a:rPr>
                              <m:t>′</m:t>
                            </m:r>
                          </m:sup>
                        </m:sSup>
                      </m:e>
                    </m:d>
                  </m:oMath>
                </a14:m>
                <a:r>
                  <a:rPr lang="en-GB" dirty="0"/>
                  <a:t> in the set that are consistent with </a:t>
                </a:r>
                <a14:m>
                  <m:oMath xmlns:m="http://schemas.openxmlformats.org/officeDocument/2006/math">
                    <m:r>
                      <a:rPr lang="en-GB" b="1" i="1" smtClean="0">
                        <a:latin typeface="Cambria Math" panose="02040503050406030204" pitchFamily="18" charset="0"/>
                      </a:rPr>
                      <m:t>𝒆</m:t>
                    </m:r>
                  </m:oMath>
                </a14:m>
                <a:endParaRPr lang="en-GB" dirty="0"/>
              </a:p>
              <a:p>
                <a:pPr lvl="3"/>
                <a:r>
                  <a:rPr lang="en-GB" i="1" dirty="0"/>
                  <a:t>Reject</a:t>
                </a:r>
                <a:r>
                  <a:rPr lang="en-GB" dirty="0"/>
                  <a:t> (drop) those samples </a:t>
                </a:r>
                <a:br>
                  <a:rPr lang="en-GB" dirty="0"/>
                </a:br>
                <a:r>
                  <a:rPr lang="en-GB" dirty="0"/>
                  <a:t>that do not agree with </a:t>
                </a:r>
                <a14:m>
                  <m:oMath xmlns:m="http://schemas.openxmlformats.org/officeDocument/2006/math">
                    <m:r>
                      <a:rPr lang="en-GB" b="1" i="1" smtClean="0">
                        <a:latin typeface="Cambria Math" panose="02040503050406030204" pitchFamily="18" charset="0"/>
                      </a:rPr>
                      <m:t>𝒆</m:t>
                    </m:r>
                  </m:oMath>
                </a14:m>
                <a:endParaRPr lang="en-GB" dirty="0"/>
              </a:p>
              <a:p>
                <a:endParaRPr lang="en-GB" b="1" dirty="0"/>
              </a:p>
              <a:p>
                <a:endParaRPr lang="en-GB" b="1" dirty="0"/>
              </a:p>
            </p:txBody>
          </p:sp>
        </mc:Choice>
        <mc:Fallback xmlns="">
          <p:sp>
            <p:nvSpPr>
              <p:cNvPr id="3" name="Content Placeholder 2">
                <a:extLst>
                  <a:ext uri="{FF2B5EF4-FFF2-40B4-BE49-F238E27FC236}">
                    <a16:creationId xmlns:a16="http://schemas.microsoft.com/office/drawing/2014/main" id="{FF5813F2-FC6E-1548-BC45-19D7D04E9293}"/>
                  </a:ext>
                </a:extLst>
              </p:cNvPr>
              <p:cNvSpPr>
                <a:spLocks noGrp="1" noRot="1" noChangeAspect="1" noMove="1" noResize="1" noEditPoints="1" noAdjustHandles="1" noChangeArrowheads="1" noChangeShapeType="1" noTextEdit="1"/>
              </p:cNvSpPr>
              <p:nvPr>
                <p:ph idx="1"/>
              </p:nvPr>
            </p:nvSpPr>
            <p:spPr>
              <a:xfrm>
                <a:off x="359627" y="1666902"/>
                <a:ext cx="8478680" cy="4236435"/>
              </a:xfrm>
              <a:blipFill>
                <a:blip r:embed="rId3"/>
                <a:stretch>
                  <a:fillRect l="-1943" t="-2687" r="-448" b="-4776"/>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FCDDF2D5-4633-5649-AB49-A1D8CCE6B591}"/>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B5B71A78-DC66-EC42-81ED-301D98AD5AC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6F4423F-8CC9-6E4A-9AF1-7F1CAC307E96}"/>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14</a:t>
            </a:fld>
            <a:r>
              <a:rPr lang="en-GB"/>
              <a:t> </a:t>
            </a:r>
            <a:endParaRPr lang="en-GB" sz="1399"/>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F8BDE476-2E86-0B48-9E1A-C74C351FFDBC}"/>
                  </a:ext>
                </a:extLst>
              </p:cNvPr>
              <p:cNvSpPr/>
              <p:nvPr/>
            </p:nvSpPr>
            <p:spPr>
              <a:xfrm>
                <a:off x="5504446" y="5257647"/>
                <a:ext cx="3333861" cy="645690"/>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sz="1798" dirty="0"/>
                  <a:t>If </a:t>
                </a:r>
                <a14:m>
                  <m:oMath xmlns:m="http://schemas.openxmlformats.org/officeDocument/2006/math">
                    <m:r>
                      <a:rPr lang="de-DE" sz="1798" i="1">
                        <a:latin typeface="Cambria Math" panose="02040503050406030204" pitchFamily="18" charset="0"/>
                      </a:rPr>
                      <m:t>𝑒</m:t>
                    </m:r>
                    <m:r>
                      <a:rPr lang="de-DE" sz="1798" b="0" i="1" smtClean="0">
                        <a:latin typeface="Cambria Math" panose="02040503050406030204" pitchFamily="18" charset="0"/>
                        <a:ea typeface="Cambria Math" panose="02040503050406030204" pitchFamily="18" charset="0"/>
                      </a:rPr>
                      <m:t>=</m:t>
                    </m:r>
                    <m:r>
                      <a:rPr lang="de-DE" sz="1798" i="1">
                        <a:latin typeface="Cambria Math" panose="02040503050406030204" pitchFamily="18" charset="0"/>
                        <a:ea typeface="Cambria Math" panose="02040503050406030204" pitchFamily="18" charset="0"/>
                      </a:rPr>
                      <m:t>∅</m:t>
                    </m:r>
                  </m:oMath>
                </a14:m>
                <a:r>
                  <a:rPr lang="en-GB" sz="1798" dirty="0"/>
                  <a:t>, called </a:t>
                </a:r>
                <a:r>
                  <a:rPr lang="en-GB" sz="1798" i="1" dirty="0">
                    <a:solidFill>
                      <a:schemeClr val="accent3">
                        <a:lumMod val="40000"/>
                        <a:lumOff val="60000"/>
                      </a:schemeClr>
                    </a:solidFill>
                  </a:rPr>
                  <a:t>forward sampling</a:t>
                </a:r>
                <a:endParaRPr lang="en-GB" sz="1798" dirty="0"/>
              </a:p>
              <a:p>
                <a:pPr algn="ctr"/>
                <a:r>
                  <a:rPr lang="en-GB" sz="1798" dirty="0"/>
                  <a:t>If </a:t>
                </a:r>
                <a14:m>
                  <m:oMath xmlns:m="http://schemas.openxmlformats.org/officeDocument/2006/math">
                    <m:r>
                      <a:rPr lang="de-DE" sz="1798" b="0" i="1" smtClean="0">
                        <a:latin typeface="Cambria Math" panose="02040503050406030204" pitchFamily="18" charset="0"/>
                      </a:rPr>
                      <m:t>𝑒</m:t>
                    </m:r>
                    <m:r>
                      <a:rPr lang="de-DE" sz="1798" b="0" i="1" smtClean="0">
                        <a:latin typeface="Cambria Math" panose="02040503050406030204" pitchFamily="18" charset="0"/>
                        <a:ea typeface="Cambria Math" panose="02040503050406030204" pitchFamily="18" charset="0"/>
                      </a:rPr>
                      <m:t>≠∅</m:t>
                    </m:r>
                  </m:oMath>
                </a14:m>
                <a:r>
                  <a:rPr lang="en-GB" sz="1798" dirty="0"/>
                  <a:t>, called </a:t>
                </a:r>
                <a:r>
                  <a:rPr lang="en-GB" sz="1798" i="1" dirty="0">
                    <a:solidFill>
                      <a:schemeClr val="accent3">
                        <a:lumMod val="40000"/>
                        <a:lumOff val="60000"/>
                      </a:schemeClr>
                    </a:solidFill>
                  </a:rPr>
                  <a:t>rejection sampling</a:t>
                </a:r>
              </a:p>
            </p:txBody>
          </p:sp>
        </mc:Choice>
        <mc:Fallback xmlns="">
          <p:sp>
            <p:nvSpPr>
              <p:cNvPr id="7" name="Rectangle 6">
                <a:extLst>
                  <a:ext uri="{FF2B5EF4-FFF2-40B4-BE49-F238E27FC236}">
                    <a16:creationId xmlns:a16="http://schemas.microsoft.com/office/drawing/2014/main" id="{F8BDE476-2E86-0B48-9E1A-C74C351FFDBC}"/>
                  </a:ext>
                </a:extLst>
              </p:cNvPr>
              <p:cNvSpPr>
                <a:spLocks noRot="1" noChangeAspect="1" noMove="1" noResize="1" noEditPoints="1" noAdjustHandles="1" noChangeArrowheads="1" noChangeShapeType="1" noTextEdit="1"/>
              </p:cNvSpPr>
              <p:nvPr/>
            </p:nvSpPr>
            <p:spPr>
              <a:xfrm>
                <a:off x="5504446" y="5257647"/>
                <a:ext cx="3333861" cy="64569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2107E4A3-356F-6A49-B770-7810F21E1373}"/>
                  </a:ext>
                </a:extLst>
              </p:cNvPr>
              <p:cNvGraphicFramePr>
                <a:graphicFrameLocks noGrp="1"/>
              </p:cNvGraphicFramePr>
              <p:nvPr>
                <p:extLst>
                  <p:ext uri="{D42A27DB-BD31-4B8C-83A1-F6EECF244321}">
                    <p14:modId xmlns:p14="http://schemas.microsoft.com/office/powerpoint/2010/main" val="224543991"/>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379">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1" name="Table 10">
                <a:extLst>
                  <a:ext uri="{FF2B5EF4-FFF2-40B4-BE49-F238E27FC236}">
                    <a16:creationId xmlns:a16="http://schemas.microsoft.com/office/drawing/2014/main" id="{2107E4A3-356F-6A49-B770-7810F21E1373}"/>
                  </a:ext>
                </a:extLst>
              </p:cNvPr>
              <p:cNvGraphicFramePr>
                <a:graphicFrameLocks noGrp="1"/>
              </p:cNvGraphicFramePr>
              <p:nvPr>
                <p:extLst>
                  <p:ext uri="{D42A27DB-BD31-4B8C-83A1-F6EECF244321}">
                    <p14:modId xmlns:p14="http://schemas.microsoft.com/office/powerpoint/2010/main" val="224543991"/>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664">
                    <a:tc>
                      <a:txBody>
                        <a:bodyPr/>
                        <a:lstStyle/>
                        <a:p>
                          <a:endParaRPr lang="en-DE"/>
                        </a:p>
                      </a:txBody>
                      <a:tcPr marL="45672" marR="45672" marT="45672" marB="45672">
                        <a:blipFill>
                          <a:blip r:embed="rId5"/>
                          <a:stretch>
                            <a:fillRect l="-1852" t="-3448" r="-307407" b="-803448"/>
                          </a:stretch>
                        </a:blipFill>
                      </a:tcPr>
                    </a:tc>
                    <a:tc>
                      <a:txBody>
                        <a:bodyPr/>
                        <a:lstStyle/>
                        <a:p>
                          <a:endParaRPr lang="en-DE"/>
                        </a:p>
                      </a:txBody>
                      <a:tcPr marL="45672" marR="45672" marT="45672" marB="45672">
                        <a:blipFill>
                          <a:blip r:embed="rId5"/>
                          <a:stretch>
                            <a:fillRect l="-83333" t="-3448" r="-151515" b="-803448"/>
                          </a:stretch>
                        </a:blipFill>
                      </a:tcPr>
                    </a:tc>
                    <a:tc>
                      <a:txBody>
                        <a:bodyPr/>
                        <a:lstStyle/>
                        <a:p>
                          <a:endParaRPr lang="en-DE"/>
                        </a:p>
                      </a:txBody>
                      <a:tcPr marL="45672" marR="45672" marT="45672" marB="45672">
                        <a:blipFill>
                          <a:blip r:embed="rId5"/>
                          <a:stretch>
                            <a:fillRect l="-224074" t="-3448" r="-85185" b="-803448"/>
                          </a:stretch>
                        </a:blipFill>
                      </a:tcPr>
                    </a:tc>
                    <a:tc>
                      <a:txBody>
                        <a:bodyPr/>
                        <a:lstStyle/>
                        <a:p>
                          <a:endParaRPr lang="en-DE"/>
                        </a:p>
                      </a:txBody>
                      <a:tcPr marL="45672" marR="45672" marT="45672" marB="45672">
                        <a:blipFill>
                          <a:blip r:embed="rId5"/>
                          <a:stretch>
                            <a:fillRect l="-388889" t="-3448" r="-2222" b="-803448"/>
                          </a:stretch>
                        </a:blipFill>
                      </a:tcPr>
                    </a:tc>
                    <a:extLst>
                      <a:ext uri="{0D108BD9-81ED-4DB2-BD59-A6C34878D82A}">
                        <a16:rowId xmlns:a16="http://schemas.microsoft.com/office/drawing/2014/main" val="10000"/>
                      </a:ext>
                    </a:extLst>
                  </a:tr>
                  <a:tr h="365664">
                    <a:tc>
                      <a:txBody>
                        <a:bodyPr/>
                        <a:lstStyle/>
                        <a:p>
                          <a:endParaRPr lang="en-DE"/>
                        </a:p>
                      </a:txBody>
                      <a:tcPr marL="45672" marR="45672" marT="45672" marB="45672">
                        <a:blipFill>
                          <a:blip r:embed="rId5"/>
                          <a:stretch>
                            <a:fillRect l="-1852" t="-103448" r="-307407" b="-703448"/>
                          </a:stretch>
                        </a:blipFill>
                      </a:tcPr>
                    </a:tc>
                    <a:tc>
                      <a:txBody>
                        <a:bodyPr/>
                        <a:lstStyle/>
                        <a:p>
                          <a:endParaRPr lang="en-DE"/>
                        </a:p>
                      </a:txBody>
                      <a:tcPr marL="45672" marR="45672" marT="45672" marB="45672">
                        <a:blipFill>
                          <a:blip r:embed="rId5"/>
                          <a:stretch>
                            <a:fillRect l="-83333" t="-103448" r="-151515" b="-703448"/>
                          </a:stretch>
                        </a:blipFill>
                      </a:tcPr>
                    </a:tc>
                    <a:tc>
                      <a:txBody>
                        <a:bodyPr/>
                        <a:lstStyle/>
                        <a:p>
                          <a:endParaRPr lang="en-DE"/>
                        </a:p>
                      </a:txBody>
                      <a:tcPr marL="45672" marR="45672" marT="45672" marB="45672">
                        <a:blipFill>
                          <a:blip r:embed="rId5"/>
                          <a:stretch>
                            <a:fillRect l="-224074" t="-103448" r="-85185" b="-703448"/>
                          </a:stretch>
                        </a:blipFill>
                      </a:tcPr>
                    </a:tc>
                    <a:tc>
                      <a:txBody>
                        <a:bodyPr/>
                        <a:lstStyle/>
                        <a:p>
                          <a:endParaRPr lang="en-DE"/>
                        </a:p>
                      </a:txBody>
                      <a:tcPr marL="45672" marR="45672" marT="45672" marB="45672">
                        <a:blipFill>
                          <a:blip r:embed="rId5"/>
                          <a:stretch>
                            <a:fillRect l="-388889" t="-103448" r="-2222" b="-703448"/>
                          </a:stretch>
                        </a:blipFill>
                      </a:tcPr>
                    </a:tc>
                    <a:extLst>
                      <a:ext uri="{0D108BD9-81ED-4DB2-BD59-A6C34878D82A}">
                        <a16:rowId xmlns:a16="http://schemas.microsoft.com/office/drawing/2014/main" val="10001"/>
                      </a:ext>
                    </a:extLst>
                  </a:tr>
                  <a:tr h="365664">
                    <a:tc>
                      <a:txBody>
                        <a:bodyPr/>
                        <a:lstStyle/>
                        <a:p>
                          <a:endParaRPr lang="en-DE"/>
                        </a:p>
                      </a:txBody>
                      <a:tcPr marL="45672" marR="45672" marT="45672" marB="45672">
                        <a:blipFill>
                          <a:blip r:embed="rId5"/>
                          <a:stretch>
                            <a:fillRect l="-1852" t="-203448" r="-307407" b="-603448"/>
                          </a:stretch>
                        </a:blipFill>
                      </a:tcPr>
                    </a:tc>
                    <a:tc>
                      <a:txBody>
                        <a:bodyPr/>
                        <a:lstStyle/>
                        <a:p>
                          <a:endParaRPr lang="en-DE"/>
                        </a:p>
                      </a:txBody>
                      <a:tcPr marL="45672" marR="45672" marT="45672" marB="45672">
                        <a:blipFill>
                          <a:blip r:embed="rId5"/>
                          <a:stretch>
                            <a:fillRect l="-83333" t="-203448" r="-151515" b="-603448"/>
                          </a:stretch>
                        </a:blipFill>
                      </a:tcPr>
                    </a:tc>
                    <a:tc>
                      <a:txBody>
                        <a:bodyPr/>
                        <a:lstStyle/>
                        <a:p>
                          <a:endParaRPr lang="en-DE"/>
                        </a:p>
                      </a:txBody>
                      <a:tcPr marL="45672" marR="45672" marT="45672" marB="45672">
                        <a:blipFill>
                          <a:blip r:embed="rId5"/>
                          <a:stretch>
                            <a:fillRect l="-224074" t="-203448" r="-85185" b="-603448"/>
                          </a:stretch>
                        </a:blipFill>
                      </a:tcPr>
                    </a:tc>
                    <a:tc>
                      <a:txBody>
                        <a:bodyPr/>
                        <a:lstStyle/>
                        <a:p>
                          <a:endParaRPr lang="en-DE"/>
                        </a:p>
                      </a:txBody>
                      <a:tcPr marL="45672" marR="45672" marT="45672" marB="45672">
                        <a:blipFill>
                          <a:blip r:embed="rId5"/>
                          <a:stretch>
                            <a:fillRect l="-388889" t="-203448" r="-2222" b="-603448"/>
                          </a:stretch>
                        </a:blipFill>
                      </a:tcPr>
                    </a:tc>
                    <a:extLst>
                      <a:ext uri="{0D108BD9-81ED-4DB2-BD59-A6C34878D82A}">
                        <a16:rowId xmlns:a16="http://schemas.microsoft.com/office/drawing/2014/main" val="10002"/>
                      </a:ext>
                    </a:extLst>
                  </a:tr>
                  <a:tr h="365664">
                    <a:tc>
                      <a:txBody>
                        <a:bodyPr/>
                        <a:lstStyle/>
                        <a:p>
                          <a:endParaRPr lang="en-DE"/>
                        </a:p>
                      </a:txBody>
                      <a:tcPr marL="45672" marR="45672" marT="45672" marB="45672">
                        <a:blipFill>
                          <a:blip r:embed="rId5"/>
                          <a:stretch>
                            <a:fillRect l="-1852" t="-303448" r="-307407" b="-503448"/>
                          </a:stretch>
                        </a:blipFill>
                      </a:tcPr>
                    </a:tc>
                    <a:tc>
                      <a:txBody>
                        <a:bodyPr/>
                        <a:lstStyle/>
                        <a:p>
                          <a:endParaRPr lang="en-DE"/>
                        </a:p>
                      </a:txBody>
                      <a:tcPr marL="45672" marR="45672" marT="45672" marB="45672">
                        <a:blipFill>
                          <a:blip r:embed="rId5"/>
                          <a:stretch>
                            <a:fillRect l="-83333" t="-303448" r="-151515" b="-503448"/>
                          </a:stretch>
                        </a:blipFill>
                      </a:tcPr>
                    </a:tc>
                    <a:tc>
                      <a:txBody>
                        <a:bodyPr/>
                        <a:lstStyle/>
                        <a:p>
                          <a:endParaRPr lang="en-DE"/>
                        </a:p>
                      </a:txBody>
                      <a:tcPr marL="45672" marR="45672" marT="45672" marB="45672">
                        <a:blipFill>
                          <a:blip r:embed="rId5"/>
                          <a:stretch>
                            <a:fillRect l="-224074" t="-303448" r="-85185" b="-503448"/>
                          </a:stretch>
                        </a:blipFill>
                      </a:tcPr>
                    </a:tc>
                    <a:tc>
                      <a:txBody>
                        <a:bodyPr/>
                        <a:lstStyle/>
                        <a:p>
                          <a:endParaRPr lang="en-DE"/>
                        </a:p>
                      </a:txBody>
                      <a:tcPr marL="45672" marR="45672" marT="45672" marB="45672">
                        <a:blipFill>
                          <a:blip r:embed="rId5"/>
                          <a:stretch>
                            <a:fillRect l="-388889" t="-303448" r="-2222" b="-503448"/>
                          </a:stretch>
                        </a:blipFill>
                      </a:tcPr>
                    </a:tc>
                    <a:extLst>
                      <a:ext uri="{0D108BD9-81ED-4DB2-BD59-A6C34878D82A}">
                        <a16:rowId xmlns:a16="http://schemas.microsoft.com/office/drawing/2014/main" val="10003"/>
                      </a:ext>
                    </a:extLst>
                  </a:tr>
                  <a:tr h="365664">
                    <a:tc>
                      <a:txBody>
                        <a:bodyPr/>
                        <a:lstStyle/>
                        <a:p>
                          <a:endParaRPr lang="en-DE"/>
                        </a:p>
                      </a:txBody>
                      <a:tcPr marL="45672" marR="45672" marT="45672" marB="45672">
                        <a:blipFill>
                          <a:blip r:embed="rId5"/>
                          <a:stretch>
                            <a:fillRect l="-1852" t="-403448" r="-307407" b="-403448"/>
                          </a:stretch>
                        </a:blipFill>
                      </a:tcPr>
                    </a:tc>
                    <a:tc>
                      <a:txBody>
                        <a:bodyPr/>
                        <a:lstStyle/>
                        <a:p>
                          <a:endParaRPr lang="en-DE"/>
                        </a:p>
                      </a:txBody>
                      <a:tcPr marL="45672" marR="45672" marT="45672" marB="45672">
                        <a:blipFill>
                          <a:blip r:embed="rId5"/>
                          <a:stretch>
                            <a:fillRect l="-83333" t="-403448" r="-151515" b="-403448"/>
                          </a:stretch>
                        </a:blipFill>
                      </a:tcPr>
                    </a:tc>
                    <a:tc>
                      <a:txBody>
                        <a:bodyPr/>
                        <a:lstStyle/>
                        <a:p>
                          <a:endParaRPr lang="en-DE"/>
                        </a:p>
                      </a:txBody>
                      <a:tcPr marL="45672" marR="45672" marT="45672" marB="45672">
                        <a:blipFill>
                          <a:blip r:embed="rId5"/>
                          <a:stretch>
                            <a:fillRect l="-224074" t="-403448" r="-85185" b="-403448"/>
                          </a:stretch>
                        </a:blipFill>
                      </a:tcPr>
                    </a:tc>
                    <a:tc>
                      <a:txBody>
                        <a:bodyPr/>
                        <a:lstStyle/>
                        <a:p>
                          <a:endParaRPr lang="en-DE"/>
                        </a:p>
                      </a:txBody>
                      <a:tcPr marL="45672" marR="45672" marT="45672" marB="45672">
                        <a:blipFill>
                          <a:blip r:embed="rId5"/>
                          <a:stretch>
                            <a:fillRect l="-388889" t="-403448" r="-2222" b="-403448"/>
                          </a:stretch>
                        </a:blipFill>
                      </a:tcPr>
                    </a:tc>
                    <a:extLst>
                      <a:ext uri="{0D108BD9-81ED-4DB2-BD59-A6C34878D82A}">
                        <a16:rowId xmlns:a16="http://schemas.microsoft.com/office/drawing/2014/main" val="10004"/>
                      </a:ext>
                    </a:extLst>
                  </a:tr>
                  <a:tr h="365664">
                    <a:tc>
                      <a:txBody>
                        <a:bodyPr/>
                        <a:lstStyle/>
                        <a:p>
                          <a:endParaRPr lang="en-DE"/>
                        </a:p>
                      </a:txBody>
                      <a:tcPr marL="45672" marR="45672" marT="45672" marB="45672">
                        <a:blipFill>
                          <a:blip r:embed="rId5"/>
                          <a:stretch>
                            <a:fillRect l="-1852" t="-503448" r="-307407" b="-303448"/>
                          </a:stretch>
                        </a:blipFill>
                      </a:tcPr>
                    </a:tc>
                    <a:tc>
                      <a:txBody>
                        <a:bodyPr/>
                        <a:lstStyle/>
                        <a:p>
                          <a:endParaRPr lang="en-DE"/>
                        </a:p>
                      </a:txBody>
                      <a:tcPr marL="45672" marR="45672" marT="45672" marB="45672">
                        <a:blipFill>
                          <a:blip r:embed="rId5"/>
                          <a:stretch>
                            <a:fillRect l="-83333" t="-503448" r="-151515" b="-303448"/>
                          </a:stretch>
                        </a:blipFill>
                      </a:tcPr>
                    </a:tc>
                    <a:tc>
                      <a:txBody>
                        <a:bodyPr/>
                        <a:lstStyle/>
                        <a:p>
                          <a:endParaRPr lang="en-DE"/>
                        </a:p>
                      </a:txBody>
                      <a:tcPr marL="45672" marR="45672" marT="45672" marB="45672">
                        <a:blipFill>
                          <a:blip r:embed="rId5"/>
                          <a:stretch>
                            <a:fillRect l="-224074" t="-503448" r="-85185" b="-303448"/>
                          </a:stretch>
                        </a:blipFill>
                      </a:tcPr>
                    </a:tc>
                    <a:tc>
                      <a:txBody>
                        <a:bodyPr/>
                        <a:lstStyle/>
                        <a:p>
                          <a:endParaRPr lang="en-DE"/>
                        </a:p>
                      </a:txBody>
                      <a:tcPr marL="45672" marR="45672" marT="45672" marB="45672">
                        <a:blipFill>
                          <a:blip r:embed="rId5"/>
                          <a:stretch>
                            <a:fillRect l="-388889" t="-503448" r="-2222" b="-303448"/>
                          </a:stretch>
                        </a:blipFill>
                      </a:tcPr>
                    </a:tc>
                    <a:extLst>
                      <a:ext uri="{0D108BD9-81ED-4DB2-BD59-A6C34878D82A}">
                        <a16:rowId xmlns:a16="http://schemas.microsoft.com/office/drawing/2014/main" val="10005"/>
                      </a:ext>
                    </a:extLst>
                  </a:tr>
                  <a:tr h="365664">
                    <a:tc>
                      <a:txBody>
                        <a:bodyPr/>
                        <a:lstStyle/>
                        <a:p>
                          <a:endParaRPr lang="en-DE"/>
                        </a:p>
                      </a:txBody>
                      <a:tcPr marL="45672" marR="45672" marT="45672" marB="45672">
                        <a:blipFill>
                          <a:blip r:embed="rId5"/>
                          <a:stretch>
                            <a:fillRect l="-1852" t="-603448" r="-307407" b="-203448"/>
                          </a:stretch>
                        </a:blipFill>
                      </a:tcPr>
                    </a:tc>
                    <a:tc>
                      <a:txBody>
                        <a:bodyPr/>
                        <a:lstStyle/>
                        <a:p>
                          <a:endParaRPr lang="en-DE"/>
                        </a:p>
                      </a:txBody>
                      <a:tcPr marL="45672" marR="45672" marT="45672" marB="45672">
                        <a:blipFill>
                          <a:blip r:embed="rId5"/>
                          <a:stretch>
                            <a:fillRect l="-83333" t="-603448" r="-151515" b="-203448"/>
                          </a:stretch>
                        </a:blipFill>
                      </a:tcPr>
                    </a:tc>
                    <a:tc>
                      <a:txBody>
                        <a:bodyPr/>
                        <a:lstStyle/>
                        <a:p>
                          <a:endParaRPr lang="en-DE"/>
                        </a:p>
                      </a:txBody>
                      <a:tcPr marL="45672" marR="45672" marT="45672" marB="45672">
                        <a:blipFill>
                          <a:blip r:embed="rId5"/>
                          <a:stretch>
                            <a:fillRect l="-224074" t="-603448" r="-85185" b="-203448"/>
                          </a:stretch>
                        </a:blipFill>
                      </a:tcPr>
                    </a:tc>
                    <a:tc>
                      <a:txBody>
                        <a:bodyPr/>
                        <a:lstStyle/>
                        <a:p>
                          <a:endParaRPr lang="en-DE"/>
                        </a:p>
                      </a:txBody>
                      <a:tcPr marL="45672" marR="45672" marT="45672" marB="45672">
                        <a:blipFill>
                          <a:blip r:embed="rId5"/>
                          <a:stretch>
                            <a:fillRect l="-388889" t="-603448" r="-2222" b="-203448"/>
                          </a:stretch>
                        </a:blipFill>
                      </a:tcPr>
                    </a:tc>
                    <a:extLst>
                      <a:ext uri="{0D108BD9-81ED-4DB2-BD59-A6C34878D82A}">
                        <a16:rowId xmlns:a16="http://schemas.microsoft.com/office/drawing/2014/main" val="10006"/>
                      </a:ext>
                    </a:extLst>
                  </a:tr>
                  <a:tr h="365664">
                    <a:tc>
                      <a:txBody>
                        <a:bodyPr/>
                        <a:lstStyle/>
                        <a:p>
                          <a:endParaRPr lang="en-DE"/>
                        </a:p>
                      </a:txBody>
                      <a:tcPr marL="45672" marR="45672" marT="45672" marB="45672">
                        <a:blipFill>
                          <a:blip r:embed="rId5"/>
                          <a:stretch>
                            <a:fillRect l="-1852" t="-703448" r="-307407" b="-103448"/>
                          </a:stretch>
                        </a:blipFill>
                      </a:tcPr>
                    </a:tc>
                    <a:tc>
                      <a:txBody>
                        <a:bodyPr/>
                        <a:lstStyle/>
                        <a:p>
                          <a:endParaRPr lang="en-DE"/>
                        </a:p>
                      </a:txBody>
                      <a:tcPr marL="45672" marR="45672" marT="45672" marB="45672">
                        <a:blipFill>
                          <a:blip r:embed="rId5"/>
                          <a:stretch>
                            <a:fillRect l="-83333" t="-703448" r="-151515" b="-103448"/>
                          </a:stretch>
                        </a:blipFill>
                      </a:tcPr>
                    </a:tc>
                    <a:tc>
                      <a:txBody>
                        <a:bodyPr/>
                        <a:lstStyle/>
                        <a:p>
                          <a:endParaRPr lang="en-DE"/>
                        </a:p>
                      </a:txBody>
                      <a:tcPr marL="45672" marR="45672" marT="45672" marB="45672">
                        <a:blipFill>
                          <a:blip r:embed="rId5"/>
                          <a:stretch>
                            <a:fillRect l="-224074" t="-703448" r="-85185" b="-103448"/>
                          </a:stretch>
                        </a:blipFill>
                      </a:tcPr>
                    </a:tc>
                    <a:tc>
                      <a:txBody>
                        <a:bodyPr/>
                        <a:lstStyle/>
                        <a:p>
                          <a:endParaRPr lang="en-DE"/>
                        </a:p>
                      </a:txBody>
                      <a:tcPr marL="45672" marR="45672" marT="45672" marB="45672">
                        <a:blipFill>
                          <a:blip r:embed="rId5"/>
                          <a:stretch>
                            <a:fillRect l="-388889" t="-703448" r="-2222" b="-103448"/>
                          </a:stretch>
                        </a:blipFill>
                      </a:tcPr>
                    </a:tc>
                    <a:extLst>
                      <a:ext uri="{0D108BD9-81ED-4DB2-BD59-A6C34878D82A}">
                        <a16:rowId xmlns:a16="http://schemas.microsoft.com/office/drawing/2014/main" val="10007"/>
                      </a:ext>
                    </a:extLst>
                  </a:tr>
                  <a:tr h="365664">
                    <a:tc>
                      <a:txBody>
                        <a:bodyPr/>
                        <a:lstStyle/>
                        <a:p>
                          <a:endParaRPr lang="en-DE"/>
                        </a:p>
                      </a:txBody>
                      <a:tcPr marL="45672" marR="45672" marT="45672" marB="45672">
                        <a:blipFill>
                          <a:blip r:embed="rId5"/>
                          <a:stretch>
                            <a:fillRect l="-1852" t="-803448" r="-307407" b="-3448"/>
                          </a:stretch>
                        </a:blipFill>
                      </a:tcPr>
                    </a:tc>
                    <a:tc>
                      <a:txBody>
                        <a:bodyPr/>
                        <a:lstStyle/>
                        <a:p>
                          <a:endParaRPr lang="en-DE"/>
                        </a:p>
                      </a:txBody>
                      <a:tcPr marL="45672" marR="45672" marT="45672" marB="45672">
                        <a:blipFill>
                          <a:blip r:embed="rId5"/>
                          <a:stretch>
                            <a:fillRect l="-83333" t="-803448" r="-151515" b="-3448"/>
                          </a:stretch>
                        </a:blipFill>
                      </a:tcPr>
                    </a:tc>
                    <a:tc>
                      <a:txBody>
                        <a:bodyPr/>
                        <a:lstStyle/>
                        <a:p>
                          <a:endParaRPr lang="en-DE"/>
                        </a:p>
                      </a:txBody>
                      <a:tcPr marL="45672" marR="45672" marT="45672" marB="45672">
                        <a:blipFill>
                          <a:blip r:embed="rId5"/>
                          <a:stretch>
                            <a:fillRect l="-224074" t="-803448" r="-85185" b="-3448"/>
                          </a:stretch>
                        </a:blipFill>
                      </a:tcPr>
                    </a:tc>
                    <a:tc>
                      <a:txBody>
                        <a:bodyPr/>
                        <a:lstStyle/>
                        <a:p>
                          <a:endParaRPr lang="en-DE"/>
                        </a:p>
                      </a:txBody>
                      <a:tcPr marL="45672" marR="45672" marT="45672" marB="45672">
                        <a:blipFill>
                          <a:blip r:embed="rId5"/>
                          <a:stretch>
                            <a:fillRect l="-388889" t="-803448" r="-2222" b="-3448"/>
                          </a:stretch>
                        </a:blipFill>
                      </a:tcPr>
                    </a:tc>
                    <a:extLst>
                      <a:ext uri="{0D108BD9-81ED-4DB2-BD59-A6C34878D82A}">
                        <a16:rowId xmlns:a16="http://schemas.microsoft.com/office/drawing/2014/main" val="10008"/>
                      </a:ext>
                    </a:extLst>
                  </a:tr>
                </a:tbl>
              </a:graphicData>
            </a:graphic>
          </p:graphicFrame>
        </mc:Fallback>
      </mc:AlternateContent>
      <p:grpSp>
        <p:nvGrpSpPr>
          <p:cNvPr id="47" name="Group 46">
            <a:extLst>
              <a:ext uri="{FF2B5EF4-FFF2-40B4-BE49-F238E27FC236}">
                <a16:creationId xmlns:a16="http://schemas.microsoft.com/office/drawing/2014/main" id="{8CE6E3F1-C558-984E-BAEA-EC6C1D6A501A}"/>
              </a:ext>
            </a:extLst>
          </p:cNvPr>
          <p:cNvGrpSpPr/>
          <p:nvPr/>
        </p:nvGrpSpPr>
        <p:grpSpPr>
          <a:xfrm>
            <a:off x="7845038" y="1508823"/>
            <a:ext cx="3986638" cy="1079501"/>
            <a:chOff x="4800564" y="4825289"/>
            <a:chExt cx="3990791" cy="1080625"/>
          </a:xfrm>
        </p:grpSpPr>
        <p:cxnSp>
          <p:nvCxnSpPr>
            <p:cNvPr id="48" name="Straight Connector 47">
              <a:extLst>
                <a:ext uri="{FF2B5EF4-FFF2-40B4-BE49-F238E27FC236}">
                  <a16:creationId xmlns:a16="http://schemas.microsoft.com/office/drawing/2014/main" id="{86DD144F-729F-8E4B-9968-DE7955E58B17}"/>
                </a:ext>
              </a:extLst>
            </p:cNvPr>
            <p:cNvCxnSpPr>
              <a:cxnSpLocks/>
            </p:cNvCxnSpPr>
            <p:nvPr/>
          </p:nvCxnSpPr>
          <p:spPr>
            <a:xfrm>
              <a:off x="4976017" y="5494977"/>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399671A-AAFC-8749-8BD8-6DC80AF1F2D2}"/>
                </a:ext>
              </a:extLst>
            </p:cNvPr>
            <p:cNvCxnSpPr/>
            <p:nvPr/>
          </p:nvCxnSpPr>
          <p:spPr>
            <a:xfrm>
              <a:off x="4983467"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B87AC370-20FF-2B49-8909-418162983579}"/>
                </a:ext>
              </a:extLst>
            </p:cNvPr>
            <p:cNvCxnSpPr/>
            <p:nvPr/>
          </p:nvCxnSpPr>
          <p:spPr>
            <a:xfrm>
              <a:off x="78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7EB483F2-61FC-3640-BE5C-2B199BF10CC7}"/>
                    </a:ext>
                  </a:extLst>
                </p:cNvPr>
                <p:cNvSpPr txBox="1"/>
                <p:nvPr/>
              </p:nvSpPr>
              <p:spPr>
                <a:xfrm>
                  <a:off x="4800564"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oMath>
                    </m:oMathPara>
                  </a14:m>
                  <a:endParaRPr lang="en-GB" sz="1798"/>
                </a:p>
              </p:txBody>
            </p:sp>
          </mc:Choice>
          <mc:Fallback xmlns="">
            <p:sp>
              <p:nvSpPr>
                <p:cNvPr id="51" name="TextBox 50">
                  <a:extLst>
                    <a:ext uri="{FF2B5EF4-FFF2-40B4-BE49-F238E27FC236}">
                      <a16:creationId xmlns:a16="http://schemas.microsoft.com/office/drawing/2014/main" id="{7EB483F2-61FC-3640-BE5C-2B199BF10CC7}"/>
                    </a:ext>
                  </a:extLst>
                </p:cNvPr>
                <p:cNvSpPr txBox="1">
                  <a:spLocks noRot="1" noChangeAspect="1" noMove="1" noResize="1" noEditPoints="1" noAdjustHandles="1" noChangeArrowheads="1" noChangeShapeType="1" noTextEdit="1"/>
                </p:cNvSpPr>
                <p:nvPr/>
              </p:nvSpPr>
              <p:spPr>
                <a:xfrm>
                  <a:off x="4800564" y="5536582"/>
                  <a:ext cx="365806"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0062C867-5976-5448-A32C-B4B9B70E78B1}"/>
                    </a:ext>
                  </a:extLst>
                </p:cNvPr>
                <p:cNvSpPr txBox="1"/>
                <p:nvPr/>
              </p:nvSpPr>
              <p:spPr>
                <a:xfrm>
                  <a:off x="8419418"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1</m:t>
                        </m:r>
                      </m:oMath>
                    </m:oMathPara>
                  </a14:m>
                  <a:endParaRPr lang="en-GB" sz="1798"/>
                </a:p>
              </p:txBody>
            </p:sp>
          </mc:Choice>
          <mc:Fallback xmlns="">
            <p:sp>
              <p:nvSpPr>
                <p:cNvPr id="52" name="TextBox 51">
                  <a:extLst>
                    <a:ext uri="{FF2B5EF4-FFF2-40B4-BE49-F238E27FC236}">
                      <a16:creationId xmlns:a16="http://schemas.microsoft.com/office/drawing/2014/main" id="{0062C867-5976-5448-A32C-B4B9B70E78B1}"/>
                    </a:ext>
                  </a:extLst>
                </p:cNvPr>
                <p:cNvSpPr txBox="1">
                  <a:spLocks noRot="1" noChangeAspect="1" noMove="1" noResize="1" noEditPoints="1" noAdjustHandles="1" noChangeArrowheads="1" noChangeShapeType="1" noTextEdit="1"/>
                </p:cNvSpPr>
                <p:nvPr/>
              </p:nvSpPr>
              <p:spPr>
                <a:xfrm>
                  <a:off x="8419418" y="5536582"/>
                  <a:ext cx="365806" cy="369332"/>
                </a:xfrm>
                <a:prstGeom prst="rect">
                  <a:avLst/>
                </a:prstGeom>
                <a:blipFill>
                  <a:blip r:embed="rId7"/>
                  <a:stretch>
                    <a:fillRect/>
                  </a:stretch>
                </a:blipFill>
              </p:spPr>
              <p:txBody>
                <a:bodyPr/>
                <a:lstStyle/>
                <a:p>
                  <a:r>
                    <a:rPr lang="en-GB">
                      <a:noFill/>
                    </a:rPr>
                    <a:t> </a:t>
                  </a:r>
                </a:p>
              </p:txBody>
            </p:sp>
          </mc:Fallback>
        </mc:AlternateContent>
        <p:cxnSp>
          <p:nvCxnSpPr>
            <p:cNvPr id="53" name="Straight Connector 52">
              <a:extLst>
                <a:ext uri="{FF2B5EF4-FFF2-40B4-BE49-F238E27FC236}">
                  <a16:creationId xmlns:a16="http://schemas.microsoft.com/office/drawing/2014/main" id="{C739B94E-9648-9F49-A0B9-D16966F536D1}"/>
                </a:ext>
              </a:extLst>
            </p:cNvPr>
            <p:cNvCxnSpPr/>
            <p:nvPr/>
          </p:nvCxnSpPr>
          <p:spPr>
            <a:xfrm>
              <a:off x="53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C344AD77-F101-8D43-BEAD-52404386C883}"/>
                </a:ext>
              </a:extLst>
            </p:cNvPr>
            <p:cNvCxnSpPr/>
            <p:nvPr/>
          </p:nvCxnSpPr>
          <p:spPr>
            <a:xfrm>
              <a:off x="57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081FA03-2F1F-4A4B-8491-D8360BBC0417}"/>
                </a:ext>
              </a:extLst>
            </p:cNvPr>
            <p:cNvCxnSpPr/>
            <p:nvPr/>
          </p:nvCxnSpPr>
          <p:spPr>
            <a:xfrm>
              <a:off x="60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17E7643-AF63-1A47-BB49-042032888B72}"/>
                </a:ext>
              </a:extLst>
            </p:cNvPr>
            <p:cNvCxnSpPr/>
            <p:nvPr/>
          </p:nvCxnSpPr>
          <p:spPr>
            <a:xfrm>
              <a:off x="6425541"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E964994D-1633-EE44-AB14-0D2639253408}"/>
                </a:ext>
              </a:extLst>
            </p:cNvPr>
            <p:cNvCxnSpPr/>
            <p:nvPr/>
          </p:nvCxnSpPr>
          <p:spPr>
            <a:xfrm>
              <a:off x="6784383"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84D9200C-FB7D-964E-99CB-AC0133E8032E}"/>
                </a:ext>
              </a:extLst>
            </p:cNvPr>
            <p:cNvCxnSpPr/>
            <p:nvPr/>
          </p:nvCxnSpPr>
          <p:spPr>
            <a:xfrm>
              <a:off x="71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2C7C2F6E-8E0D-3B41-B650-7BC61231B024}"/>
                </a:ext>
              </a:extLst>
            </p:cNvPr>
            <p:cNvCxnSpPr/>
            <p:nvPr/>
          </p:nvCxnSpPr>
          <p:spPr>
            <a:xfrm>
              <a:off x="75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AE91615C-CC2F-9F45-A7A0-5F97FDFF99DC}"/>
                </a:ext>
              </a:extLst>
            </p:cNvPr>
            <p:cNvCxnSpPr/>
            <p:nvPr/>
          </p:nvCxnSpPr>
          <p:spPr>
            <a:xfrm>
              <a:off x="8603479" y="5410737"/>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DA40E3E1-8148-944B-A5FF-F3F263BE5803}"/>
                </a:ext>
              </a:extLst>
            </p:cNvPr>
            <p:cNvCxnSpPr/>
            <p:nvPr/>
          </p:nvCxnSpPr>
          <p:spPr>
            <a:xfrm>
              <a:off x="8243479" y="5442453"/>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TextBox 61">
                  <a:extLst>
                    <a:ext uri="{FF2B5EF4-FFF2-40B4-BE49-F238E27FC236}">
                      <a16:creationId xmlns:a16="http://schemas.microsoft.com/office/drawing/2014/main" id="{577AE956-5DD1-A947-833C-5C5FD9B0110B}"/>
                    </a:ext>
                  </a:extLst>
                </p:cNvPr>
                <p:cNvSpPr txBox="1"/>
                <p:nvPr/>
              </p:nvSpPr>
              <p:spPr>
                <a:xfrm>
                  <a:off x="6523279" y="5532950"/>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r>
                          <a:rPr lang="en-GB" sz="1798" i="1" smtClean="0">
                            <a:latin typeface="Cambria Math" panose="02040503050406030204" pitchFamily="18" charset="0"/>
                          </a:rPr>
                          <m:t>.5</m:t>
                        </m:r>
                      </m:oMath>
                    </m:oMathPara>
                  </a14:m>
                  <a:endParaRPr lang="en-GB" sz="1798"/>
                </a:p>
              </p:txBody>
            </p:sp>
          </mc:Choice>
          <mc:Fallback xmlns="">
            <p:sp>
              <p:nvSpPr>
                <p:cNvPr id="62" name="TextBox 61">
                  <a:extLst>
                    <a:ext uri="{FF2B5EF4-FFF2-40B4-BE49-F238E27FC236}">
                      <a16:creationId xmlns:a16="http://schemas.microsoft.com/office/drawing/2014/main" id="{577AE956-5DD1-A947-833C-5C5FD9B0110B}"/>
                    </a:ext>
                  </a:extLst>
                </p:cNvPr>
                <p:cNvSpPr txBox="1">
                  <a:spLocks noRot="1" noChangeAspect="1" noMove="1" noResize="1" noEditPoints="1" noAdjustHandles="1" noChangeArrowheads="1" noChangeShapeType="1" noTextEdit="1"/>
                </p:cNvSpPr>
                <p:nvPr/>
              </p:nvSpPr>
              <p:spPr>
                <a:xfrm>
                  <a:off x="6523279" y="5532950"/>
                  <a:ext cx="542136" cy="369332"/>
                </a:xfrm>
                <a:prstGeom prst="rect">
                  <a:avLst/>
                </a:prstGeom>
                <a:blipFill>
                  <a:blip r:embed="rId8"/>
                  <a:stretch>
                    <a:fillRect/>
                  </a:stretch>
                </a:blipFill>
              </p:spPr>
              <p:txBody>
                <a:bodyPr/>
                <a:lstStyle/>
                <a:p>
                  <a:r>
                    <a:rPr lang="en-GB">
                      <a:noFill/>
                    </a:rPr>
                    <a:t> </a:t>
                  </a:r>
                </a:p>
              </p:txBody>
            </p:sp>
          </mc:Fallback>
        </mc:AlternateContent>
        <p:sp>
          <p:nvSpPr>
            <p:cNvPr id="63" name="Left Brace 62">
              <a:extLst>
                <a:ext uri="{FF2B5EF4-FFF2-40B4-BE49-F238E27FC236}">
                  <a16:creationId xmlns:a16="http://schemas.microsoft.com/office/drawing/2014/main" id="{6BD83DA8-954A-0A47-8F85-EC6E2FD27464}"/>
                </a:ext>
              </a:extLst>
            </p:cNvPr>
            <p:cNvSpPr/>
            <p:nvPr/>
          </p:nvSpPr>
          <p:spPr>
            <a:xfrm rot="5400000">
              <a:off x="5290202" y="4987727"/>
              <a:ext cx="99995" cy="72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64" name="Left Brace 63">
              <a:extLst>
                <a:ext uri="{FF2B5EF4-FFF2-40B4-BE49-F238E27FC236}">
                  <a16:creationId xmlns:a16="http://schemas.microsoft.com/office/drawing/2014/main" id="{460245FA-6A58-3540-BC7B-7B2B8A1B47F5}"/>
                </a:ext>
              </a:extLst>
            </p:cNvPr>
            <p:cNvSpPr/>
            <p:nvPr/>
          </p:nvSpPr>
          <p:spPr>
            <a:xfrm rot="5400000">
              <a:off x="6077085" y="4924540"/>
              <a:ext cx="104662" cy="8500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65" name="Left Brace 64">
              <a:extLst>
                <a:ext uri="{FF2B5EF4-FFF2-40B4-BE49-F238E27FC236}">
                  <a16:creationId xmlns:a16="http://schemas.microsoft.com/office/drawing/2014/main" id="{AD94BEEA-8E7D-E646-BAA2-5CAEF735052F}"/>
                </a:ext>
              </a:extLst>
            </p:cNvPr>
            <p:cNvSpPr/>
            <p:nvPr/>
          </p:nvSpPr>
          <p:spPr>
            <a:xfrm rot="5400000">
              <a:off x="6994302" y="4856154"/>
              <a:ext cx="105896" cy="98560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66" name="Left Brace 65">
              <a:extLst>
                <a:ext uri="{FF2B5EF4-FFF2-40B4-BE49-F238E27FC236}">
                  <a16:creationId xmlns:a16="http://schemas.microsoft.com/office/drawing/2014/main" id="{40BCF10F-07DC-054C-94AA-DF7D22D73919}"/>
                </a:ext>
              </a:extLst>
            </p:cNvPr>
            <p:cNvSpPr/>
            <p:nvPr/>
          </p:nvSpPr>
          <p:spPr>
            <a:xfrm rot="5400000">
              <a:off x="7649090" y="5185884"/>
              <a:ext cx="106253" cy="324332"/>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67" name="TextBox 66">
              <a:extLst>
                <a:ext uri="{FF2B5EF4-FFF2-40B4-BE49-F238E27FC236}">
                  <a16:creationId xmlns:a16="http://schemas.microsoft.com/office/drawing/2014/main" id="{EF512DEE-B012-0348-981E-840DED953926}"/>
                </a:ext>
              </a:extLst>
            </p:cNvPr>
            <p:cNvSpPr txBox="1"/>
            <p:nvPr/>
          </p:nvSpPr>
          <p:spPr>
            <a:xfrm>
              <a:off x="5145955" y="5000856"/>
              <a:ext cx="391774" cy="369332"/>
            </a:xfrm>
            <a:prstGeom prst="rect">
              <a:avLst/>
            </a:prstGeom>
            <a:noFill/>
          </p:spPr>
          <p:txBody>
            <a:bodyPr wrap="none" rtlCol="0">
              <a:spAutoFit/>
            </a:bodyPr>
            <a:lstStyle/>
            <a:p>
              <a:r>
                <a:rPr lang="en-GB" sz="1798"/>
                <a:t>fff</a:t>
              </a:r>
            </a:p>
          </p:txBody>
        </p:sp>
        <p:sp>
          <p:nvSpPr>
            <p:cNvPr id="68" name="TextBox 67">
              <a:extLst>
                <a:ext uri="{FF2B5EF4-FFF2-40B4-BE49-F238E27FC236}">
                  <a16:creationId xmlns:a16="http://schemas.microsoft.com/office/drawing/2014/main" id="{65C26249-0BBB-7340-B5BB-401A9F5FA00F}"/>
                </a:ext>
              </a:extLst>
            </p:cNvPr>
            <p:cNvSpPr txBox="1"/>
            <p:nvPr/>
          </p:nvSpPr>
          <p:spPr>
            <a:xfrm>
              <a:off x="5929200" y="5003694"/>
              <a:ext cx="400431" cy="369332"/>
            </a:xfrm>
            <a:prstGeom prst="rect">
              <a:avLst/>
            </a:prstGeom>
            <a:noFill/>
          </p:spPr>
          <p:txBody>
            <a:bodyPr wrap="none" rtlCol="0">
              <a:spAutoFit/>
            </a:bodyPr>
            <a:lstStyle/>
            <a:p>
              <a:r>
                <a:rPr lang="en-GB" sz="1798"/>
                <a:t>fft</a:t>
              </a:r>
            </a:p>
          </p:txBody>
        </p:sp>
        <p:sp>
          <p:nvSpPr>
            <p:cNvPr id="69" name="TextBox 68">
              <a:extLst>
                <a:ext uri="{FF2B5EF4-FFF2-40B4-BE49-F238E27FC236}">
                  <a16:creationId xmlns:a16="http://schemas.microsoft.com/office/drawing/2014/main" id="{E9DF148B-6195-9F4D-A175-B4B68FCCE6C4}"/>
                </a:ext>
              </a:extLst>
            </p:cNvPr>
            <p:cNvSpPr txBox="1"/>
            <p:nvPr/>
          </p:nvSpPr>
          <p:spPr>
            <a:xfrm>
              <a:off x="6843598" y="5000856"/>
              <a:ext cx="402674" cy="369332"/>
            </a:xfrm>
            <a:prstGeom prst="rect">
              <a:avLst/>
            </a:prstGeom>
            <a:noFill/>
          </p:spPr>
          <p:txBody>
            <a:bodyPr wrap="none" rtlCol="0">
              <a:spAutoFit/>
            </a:bodyPr>
            <a:lstStyle/>
            <a:p>
              <a:r>
                <a:rPr lang="en-GB" sz="1798"/>
                <a:t>ftf</a:t>
              </a:r>
            </a:p>
          </p:txBody>
        </p:sp>
        <p:sp>
          <p:nvSpPr>
            <p:cNvPr id="70" name="TextBox 69">
              <a:extLst>
                <a:ext uri="{FF2B5EF4-FFF2-40B4-BE49-F238E27FC236}">
                  <a16:creationId xmlns:a16="http://schemas.microsoft.com/office/drawing/2014/main" id="{BE41A8D2-E61E-D64F-A62C-B0605F738F27}"/>
                </a:ext>
              </a:extLst>
            </p:cNvPr>
            <p:cNvSpPr txBox="1"/>
            <p:nvPr/>
          </p:nvSpPr>
          <p:spPr>
            <a:xfrm>
              <a:off x="7502116" y="5004203"/>
              <a:ext cx="405817" cy="369332"/>
            </a:xfrm>
            <a:prstGeom prst="rect">
              <a:avLst/>
            </a:prstGeom>
            <a:noFill/>
          </p:spPr>
          <p:txBody>
            <a:bodyPr wrap="none" rtlCol="0">
              <a:spAutoFit/>
            </a:bodyPr>
            <a:lstStyle/>
            <a:p>
              <a:r>
                <a:rPr lang="en-GB" sz="1798"/>
                <a:t>ftt</a:t>
              </a:r>
            </a:p>
          </p:txBody>
        </p:sp>
        <p:sp>
          <p:nvSpPr>
            <p:cNvPr id="71" name="Left Brace 70">
              <a:extLst>
                <a:ext uri="{FF2B5EF4-FFF2-40B4-BE49-F238E27FC236}">
                  <a16:creationId xmlns:a16="http://schemas.microsoft.com/office/drawing/2014/main" id="{99F8738E-668D-954C-904C-D8B97F2D4690}"/>
                </a:ext>
              </a:extLst>
            </p:cNvPr>
            <p:cNvSpPr/>
            <p:nvPr/>
          </p:nvSpPr>
          <p:spPr>
            <a:xfrm rot="5400000">
              <a:off x="7900965" y="5257919"/>
              <a:ext cx="106253" cy="179417"/>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72" name="TextBox 71">
              <a:extLst>
                <a:ext uri="{FF2B5EF4-FFF2-40B4-BE49-F238E27FC236}">
                  <a16:creationId xmlns:a16="http://schemas.microsoft.com/office/drawing/2014/main" id="{95D4D389-7149-554C-8A25-4632E8B25852}"/>
                </a:ext>
              </a:extLst>
            </p:cNvPr>
            <p:cNvSpPr txBox="1"/>
            <p:nvPr/>
          </p:nvSpPr>
          <p:spPr>
            <a:xfrm>
              <a:off x="7761053" y="4826881"/>
              <a:ext cx="400431" cy="369332"/>
            </a:xfrm>
            <a:prstGeom prst="rect">
              <a:avLst/>
            </a:prstGeom>
            <a:noFill/>
          </p:spPr>
          <p:txBody>
            <a:bodyPr wrap="none" rtlCol="0">
              <a:spAutoFit/>
            </a:bodyPr>
            <a:lstStyle/>
            <a:p>
              <a:r>
                <a:rPr lang="en-GB" sz="1798"/>
                <a:t>tff</a:t>
              </a:r>
            </a:p>
          </p:txBody>
        </p:sp>
        <p:sp>
          <p:nvSpPr>
            <p:cNvPr id="73" name="Left Brace 72">
              <a:extLst>
                <a:ext uri="{FF2B5EF4-FFF2-40B4-BE49-F238E27FC236}">
                  <a16:creationId xmlns:a16="http://schemas.microsoft.com/office/drawing/2014/main" id="{ECC10968-BF61-594C-849D-4D31C7C7EA47}"/>
                </a:ext>
              </a:extLst>
            </p:cNvPr>
            <p:cNvSpPr/>
            <p:nvPr/>
          </p:nvSpPr>
          <p:spPr>
            <a:xfrm rot="5400000">
              <a:off x="8101857" y="5235179"/>
              <a:ext cx="106253" cy="22543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74" name="TextBox 73">
              <a:extLst>
                <a:ext uri="{FF2B5EF4-FFF2-40B4-BE49-F238E27FC236}">
                  <a16:creationId xmlns:a16="http://schemas.microsoft.com/office/drawing/2014/main" id="{E2DEFD24-6908-7944-ADAA-0BB88D4FF722}"/>
                </a:ext>
              </a:extLst>
            </p:cNvPr>
            <p:cNvSpPr txBox="1"/>
            <p:nvPr/>
          </p:nvSpPr>
          <p:spPr>
            <a:xfrm>
              <a:off x="7960157" y="4991136"/>
              <a:ext cx="409086" cy="369332"/>
            </a:xfrm>
            <a:prstGeom prst="rect">
              <a:avLst/>
            </a:prstGeom>
            <a:noFill/>
          </p:spPr>
          <p:txBody>
            <a:bodyPr wrap="none" rtlCol="0">
              <a:spAutoFit/>
            </a:bodyPr>
            <a:lstStyle/>
            <a:p>
              <a:r>
                <a:rPr lang="en-GB" sz="1798"/>
                <a:t>tft</a:t>
              </a:r>
            </a:p>
          </p:txBody>
        </p:sp>
        <p:sp>
          <p:nvSpPr>
            <p:cNvPr id="75" name="Left Brace 74">
              <a:extLst>
                <a:ext uri="{FF2B5EF4-FFF2-40B4-BE49-F238E27FC236}">
                  <a16:creationId xmlns:a16="http://schemas.microsoft.com/office/drawing/2014/main" id="{F6AEF3FE-E7A5-CC4C-AD57-E653718E7394}"/>
                </a:ext>
              </a:extLst>
            </p:cNvPr>
            <p:cNvSpPr/>
            <p:nvPr/>
          </p:nvSpPr>
          <p:spPr>
            <a:xfrm rot="5400000">
              <a:off x="8356184" y="5206240"/>
              <a:ext cx="106253" cy="28192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76" name="TextBox 75">
              <a:extLst>
                <a:ext uri="{FF2B5EF4-FFF2-40B4-BE49-F238E27FC236}">
                  <a16:creationId xmlns:a16="http://schemas.microsoft.com/office/drawing/2014/main" id="{6BDD4BB4-D19B-4A40-9B71-0521D69F024F}"/>
                </a:ext>
              </a:extLst>
            </p:cNvPr>
            <p:cNvSpPr txBox="1"/>
            <p:nvPr/>
          </p:nvSpPr>
          <p:spPr>
            <a:xfrm>
              <a:off x="8215743" y="4825289"/>
              <a:ext cx="405817" cy="369332"/>
            </a:xfrm>
            <a:prstGeom prst="rect">
              <a:avLst/>
            </a:prstGeom>
            <a:noFill/>
          </p:spPr>
          <p:txBody>
            <a:bodyPr wrap="none" rtlCol="0">
              <a:spAutoFit/>
            </a:bodyPr>
            <a:lstStyle/>
            <a:p>
              <a:r>
                <a:rPr lang="en-GB" sz="1798"/>
                <a:t>ttf</a:t>
              </a:r>
            </a:p>
          </p:txBody>
        </p:sp>
        <p:sp>
          <p:nvSpPr>
            <p:cNvPr id="77" name="Left Brace 76">
              <a:extLst>
                <a:ext uri="{FF2B5EF4-FFF2-40B4-BE49-F238E27FC236}">
                  <a16:creationId xmlns:a16="http://schemas.microsoft.com/office/drawing/2014/main" id="{345E0DE4-EB00-6F42-BA9B-13355B3FB551}"/>
                </a:ext>
              </a:extLst>
            </p:cNvPr>
            <p:cNvSpPr/>
            <p:nvPr/>
          </p:nvSpPr>
          <p:spPr>
            <a:xfrm rot="5400000">
              <a:off x="8524331" y="5321183"/>
              <a:ext cx="106253" cy="5204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78" name="TextBox 77">
              <a:extLst>
                <a:ext uri="{FF2B5EF4-FFF2-40B4-BE49-F238E27FC236}">
                  <a16:creationId xmlns:a16="http://schemas.microsoft.com/office/drawing/2014/main" id="{0AF7A9EB-3621-B549-ADBC-5CA8264490B5}"/>
                </a:ext>
              </a:extLst>
            </p:cNvPr>
            <p:cNvSpPr txBox="1"/>
            <p:nvPr/>
          </p:nvSpPr>
          <p:spPr>
            <a:xfrm>
              <a:off x="8382397" y="4990290"/>
              <a:ext cx="408958" cy="369332"/>
            </a:xfrm>
            <a:prstGeom prst="rect">
              <a:avLst/>
            </a:prstGeom>
            <a:noFill/>
          </p:spPr>
          <p:txBody>
            <a:bodyPr wrap="none" rtlCol="0">
              <a:spAutoFit/>
            </a:bodyPr>
            <a:lstStyle/>
            <a:p>
              <a:r>
                <a:rPr lang="en-GB" sz="1798"/>
                <a:t>ttt</a:t>
              </a:r>
            </a:p>
          </p:txBody>
        </p:sp>
        <p:cxnSp>
          <p:nvCxnSpPr>
            <p:cNvPr id="79" name="Straight Connector 78">
              <a:extLst>
                <a:ext uri="{FF2B5EF4-FFF2-40B4-BE49-F238E27FC236}">
                  <a16:creationId xmlns:a16="http://schemas.microsoft.com/office/drawing/2014/main" id="{603036DE-E58B-0E44-A3B6-13CD8BD1E180}"/>
                </a:ext>
              </a:extLst>
            </p:cNvPr>
            <p:cNvCxnSpPr/>
            <p:nvPr/>
          </p:nvCxnSpPr>
          <p:spPr>
            <a:xfrm>
              <a:off x="7958286" y="5071145"/>
              <a:ext cx="0" cy="222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101D74F3-3636-604B-94FE-27BEF82C3D2D}"/>
                </a:ext>
              </a:extLst>
            </p:cNvPr>
            <p:cNvCxnSpPr/>
            <p:nvPr/>
          </p:nvCxnSpPr>
          <p:spPr>
            <a:xfrm>
              <a:off x="8409310" y="5084746"/>
              <a:ext cx="0" cy="222933"/>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46" name="Group 45">
            <a:extLst>
              <a:ext uri="{FF2B5EF4-FFF2-40B4-BE49-F238E27FC236}">
                <a16:creationId xmlns:a16="http://schemas.microsoft.com/office/drawing/2014/main" id="{E583D276-F982-D44E-8CA0-4C4957EC800E}"/>
              </a:ext>
            </a:extLst>
          </p:cNvPr>
          <p:cNvGrpSpPr/>
          <p:nvPr/>
        </p:nvGrpSpPr>
        <p:grpSpPr>
          <a:xfrm>
            <a:off x="7670067" y="3219926"/>
            <a:ext cx="1302858" cy="820813"/>
            <a:chOff x="1358857" y="5644377"/>
            <a:chExt cx="1302858" cy="820813"/>
          </a:xfrm>
        </p:grpSpPr>
        <p:sp>
          <p:nvSpPr>
            <p:cNvPr id="81" name="TextBox 80">
              <a:extLst>
                <a:ext uri="{FF2B5EF4-FFF2-40B4-BE49-F238E27FC236}">
                  <a16:creationId xmlns:a16="http://schemas.microsoft.com/office/drawing/2014/main" id="{51426885-AD3C-844B-BA40-8885437358E6}"/>
                </a:ext>
              </a:extLst>
            </p:cNvPr>
            <p:cNvSpPr txBox="1"/>
            <p:nvPr/>
          </p:nvSpPr>
          <p:spPr>
            <a:xfrm>
              <a:off x="1358857" y="5644377"/>
              <a:ext cx="1302858" cy="820813"/>
            </a:xfrm>
            <a:prstGeom prst="cloudCallout">
              <a:avLst>
                <a:gd name="adj1" fmla="val -75694"/>
                <a:gd name="adj2" fmla="val 76705"/>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dirty="0"/>
            </a:p>
          </p:txBody>
        </p:sp>
        <p:sp>
          <p:nvSpPr>
            <p:cNvPr id="82" name="Rectangle 81">
              <a:extLst>
                <a:ext uri="{FF2B5EF4-FFF2-40B4-BE49-F238E27FC236}">
                  <a16:creationId xmlns:a16="http://schemas.microsoft.com/office/drawing/2014/main" id="{2FCAA22B-903D-564F-9F7B-00A371898DB4}"/>
                </a:ext>
              </a:extLst>
            </p:cNvPr>
            <p:cNvSpPr/>
            <p:nvPr/>
          </p:nvSpPr>
          <p:spPr>
            <a:xfrm>
              <a:off x="1421668" y="5731617"/>
              <a:ext cx="1240047" cy="646331"/>
            </a:xfrm>
            <a:prstGeom prst="rect">
              <a:avLst/>
            </a:prstGeom>
          </p:spPr>
          <p:txBody>
            <a:bodyPr wrap="square">
              <a:spAutoFit/>
            </a:bodyPr>
            <a:lstStyle/>
            <a:p>
              <a:pPr algn="ctr"/>
              <a:r>
                <a:rPr lang="en-GB" dirty="0">
                  <a:solidFill>
                    <a:schemeClr val="bg1"/>
                  </a:solidFill>
                </a:rPr>
                <a:t>How do we do that?</a:t>
              </a:r>
            </a:p>
          </p:txBody>
        </p:sp>
      </p:grpSp>
      <p:grpSp>
        <p:nvGrpSpPr>
          <p:cNvPr id="83" name="Group 82">
            <a:extLst>
              <a:ext uri="{FF2B5EF4-FFF2-40B4-BE49-F238E27FC236}">
                <a16:creationId xmlns:a16="http://schemas.microsoft.com/office/drawing/2014/main" id="{ACC38C4A-D87D-B64E-851F-775A33881644}"/>
              </a:ext>
            </a:extLst>
          </p:cNvPr>
          <p:cNvGrpSpPr/>
          <p:nvPr/>
        </p:nvGrpSpPr>
        <p:grpSpPr>
          <a:xfrm>
            <a:off x="4107081" y="5170085"/>
            <a:ext cx="1302858" cy="820813"/>
            <a:chOff x="1358857" y="5644377"/>
            <a:chExt cx="1302858" cy="820813"/>
          </a:xfrm>
        </p:grpSpPr>
        <p:sp>
          <p:nvSpPr>
            <p:cNvPr id="84" name="TextBox 83">
              <a:extLst>
                <a:ext uri="{FF2B5EF4-FFF2-40B4-BE49-F238E27FC236}">
                  <a16:creationId xmlns:a16="http://schemas.microsoft.com/office/drawing/2014/main" id="{CC44E7D5-48A4-104C-B1B8-C29FADDA88AD}"/>
                </a:ext>
              </a:extLst>
            </p:cNvPr>
            <p:cNvSpPr txBox="1"/>
            <p:nvPr/>
          </p:nvSpPr>
          <p:spPr>
            <a:xfrm>
              <a:off x="1358857" y="5644377"/>
              <a:ext cx="1302858" cy="820813"/>
            </a:xfrm>
            <a:prstGeom prst="cloudCallout">
              <a:avLst>
                <a:gd name="adj1" fmla="val -73501"/>
                <a:gd name="adj2" fmla="val 28837"/>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dirty="0"/>
            </a:p>
          </p:txBody>
        </p:sp>
        <p:sp>
          <p:nvSpPr>
            <p:cNvPr id="85" name="Rectangle 84">
              <a:extLst>
                <a:ext uri="{FF2B5EF4-FFF2-40B4-BE49-F238E27FC236}">
                  <a16:creationId xmlns:a16="http://schemas.microsoft.com/office/drawing/2014/main" id="{12524612-0F1D-644A-BD0B-1DF88B4424E3}"/>
                </a:ext>
              </a:extLst>
            </p:cNvPr>
            <p:cNvSpPr/>
            <p:nvPr/>
          </p:nvSpPr>
          <p:spPr>
            <a:xfrm>
              <a:off x="1377407" y="5731298"/>
              <a:ext cx="1240047" cy="646331"/>
            </a:xfrm>
            <a:prstGeom prst="rect">
              <a:avLst/>
            </a:prstGeom>
          </p:spPr>
          <p:txBody>
            <a:bodyPr wrap="square">
              <a:spAutoFit/>
            </a:bodyPr>
            <a:lstStyle/>
            <a:p>
              <a:pPr algn="ctr"/>
              <a:r>
                <a:rPr lang="en-GB" dirty="0">
                  <a:solidFill>
                    <a:schemeClr val="bg1"/>
                  </a:solidFill>
                </a:rPr>
                <a:t>How does this work?</a:t>
              </a:r>
            </a:p>
          </p:txBody>
        </p:sp>
      </p:grpSp>
    </p:spTree>
    <p:extLst>
      <p:ext uri="{BB962C8B-B14F-4D97-AF65-F5344CB8AC3E}">
        <p14:creationId xmlns:p14="http://schemas.microsoft.com/office/powerpoint/2010/main" val="141580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D87C8-7348-4548-A8B1-06004C8BF488}"/>
              </a:ext>
            </a:extLst>
          </p:cNvPr>
          <p:cNvSpPr>
            <a:spLocks noGrp="1"/>
          </p:cNvSpPr>
          <p:nvPr>
            <p:ph type="title"/>
          </p:nvPr>
        </p:nvSpPr>
        <p:spPr/>
        <p:txBody>
          <a:bodyPr/>
          <a:lstStyle/>
          <a:p>
            <a:r>
              <a:rPr lang="en-GB"/>
              <a:t>Rejecting Samples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9FE6073-BFDA-2441-8E46-BD9E7BE53F6C}"/>
                  </a:ext>
                </a:extLst>
              </p:cNvPr>
              <p:cNvSpPr>
                <a:spLocks noGrp="1"/>
              </p:cNvSpPr>
              <p:nvPr>
                <p:ph idx="1"/>
              </p:nvPr>
            </p:nvSpPr>
            <p:spPr>
              <a:xfrm>
                <a:off x="359625" y="1666902"/>
                <a:ext cx="7023453" cy="4236435"/>
              </a:xfrm>
            </p:spPr>
            <p:txBody>
              <a:bodyPr/>
              <a:lstStyle/>
              <a:p>
                <a:r>
                  <a:rPr lang="en-GB" dirty="0"/>
                  <a:t>Given a set of samples </a:t>
                </a:r>
                <a14:m>
                  <m:oMath xmlns:m="http://schemas.openxmlformats.org/officeDocument/2006/math">
                    <m:sSubSup>
                      <m:sSubSupPr>
                        <m:ctrlPr>
                          <a:rPr lang="en-GB" b="0" i="1" smtClean="0">
                            <a:latin typeface="Cambria Math" panose="02040503050406030204" pitchFamily="18" charset="0"/>
                          </a:rPr>
                        </m:ctrlPr>
                      </m:sSubSupPr>
                      <m:e>
                        <m:d>
                          <m:dPr>
                            <m:begChr m:val="{"/>
                            <m:endChr m:val="}"/>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1" i="1" smtClean="0">
                                    <a:latin typeface="Cambria Math" panose="02040503050406030204" pitchFamily="18" charset="0"/>
                                  </a:rPr>
                                  <m:t>𝒓</m:t>
                                </m:r>
                              </m:e>
                              <m:sub>
                                <m:r>
                                  <a:rPr lang="en-GB" b="0" i="1" smtClean="0">
                                    <a:latin typeface="Cambria Math" panose="02040503050406030204" pitchFamily="18" charset="0"/>
                                  </a:rPr>
                                  <m:t>𝑘</m:t>
                                </m:r>
                              </m:sub>
                            </m:sSub>
                          </m:e>
                        </m:d>
                      </m:e>
                      <m:sub>
                        <m:r>
                          <a:rPr lang="en-GB" b="0" i="1" smtClean="0">
                            <a:latin typeface="Cambria Math" panose="02040503050406030204" pitchFamily="18" charset="0"/>
                          </a:rPr>
                          <m:t>𝑘</m:t>
                        </m:r>
                        <m:r>
                          <a:rPr lang="en-GB" b="0" i="1" smtClean="0">
                            <a:latin typeface="Cambria Math" panose="02040503050406030204" pitchFamily="18" charset="0"/>
                          </a:rPr>
                          <m:t>=1</m:t>
                        </m:r>
                      </m:sub>
                      <m:sup>
                        <m:r>
                          <a:rPr lang="en-GB" b="0" i="1" smtClean="0">
                            <a:latin typeface="Cambria Math" panose="02040503050406030204" pitchFamily="18" charset="0"/>
                          </a:rPr>
                          <m:t>𝑁</m:t>
                        </m:r>
                      </m:sup>
                    </m:sSubSup>
                  </m:oMath>
                </a14:m>
                <a:endParaRPr lang="en-GB" dirty="0"/>
              </a:p>
              <a:p>
                <a:pPr lvl="1"/>
                <a:r>
                  <a:rPr lang="en-GB" dirty="0"/>
                  <a:t>Count how often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𝑹</m:t>
                        </m:r>
                      </m:e>
                      <m:sup>
                        <m:r>
                          <a:rPr lang="en-GB" i="1">
                            <a:latin typeface="Cambria Math" panose="02040503050406030204" pitchFamily="18" charset="0"/>
                          </a:rPr>
                          <m:t>′</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b="1" i="1">
                            <a:latin typeface="Cambria Math" panose="02040503050406030204" pitchFamily="18" charset="0"/>
                          </a:rPr>
                          <m:t>𝒓</m:t>
                        </m:r>
                      </m:e>
                      <m:sup>
                        <m:r>
                          <a:rPr lang="en-GB" i="1">
                            <a:latin typeface="Cambria Math" panose="02040503050406030204" pitchFamily="18" charset="0"/>
                          </a:rPr>
                          <m:t>′</m:t>
                        </m:r>
                      </m:sup>
                    </m:sSup>
                  </m:oMath>
                </a14:m>
                <a:r>
                  <a:rPr lang="en-GB" dirty="0"/>
                  <a:t> occurs for each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𝒓</m:t>
                        </m:r>
                      </m:e>
                      <m:sup>
                        <m:r>
                          <a:rPr lang="en-GB" i="1">
                            <a:latin typeface="Cambria Math" panose="02040503050406030204" pitchFamily="18" charset="0"/>
                          </a:rPr>
                          <m:t>′</m:t>
                        </m:r>
                      </m:sup>
                    </m:sSup>
                    <m:r>
                      <a:rPr lang="en-GB" i="1">
                        <a:latin typeface="Cambria Math" panose="02040503050406030204" pitchFamily="18" charset="0"/>
                        <a:ea typeface="Cambria Math" panose="02040503050406030204" pitchFamily="18" charset="0"/>
                      </a:rPr>
                      <m:t>∈</m:t>
                    </m:r>
                    <m:r>
                      <m:rPr>
                        <m:sty m:val="p"/>
                      </m:rPr>
                      <a:rPr lang="en-GB">
                        <a:latin typeface="Cambria Math" panose="02040503050406030204" pitchFamily="18" charset="0"/>
                        <a:ea typeface="Cambria Math" panose="02040503050406030204" pitchFamily="18" charset="0"/>
                      </a:rPr>
                      <m:t>ran</m:t>
                    </m:r>
                    <m:d>
                      <m:dPr>
                        <m:ctrlPr>
                          <a:rPr lang="en-GB" i="1">
                            <a:latin typeface="Cambria Math" panose="02040503050406030204" pitchFamily="18" charset="0"/>
                            <a:ea typeface="Cambria Math" panose="02040503050406030204" pitchFamily="18" charset="0"/>
                          </a:rPr>
                        </m:ctrlPr>
                      </m:dPr>
                      <m:e>
                        <m:sSup>
                          <m:sSupPr>
                            <m:ctrlPr>
                              <a:rPr lang="en-GB" i="1">
                                <a:latin typeface="Cambria Math" panose="02040503050406030204" pitchFamily="18" charset="0"/>
                                <a:ea typeface="Cambria Math" panose="02040503050406030204" pitchFamily="18" charset="0"/>
                              </a:rPr>
                            </m:ctrlPr>
                          </m:sSupPr>
                          <m:e>
                            <m:r>
                              <a:rPr lang="en-GB" b="1" i="1">
                                <a:latin typeface="Cambria Math" panose="02040503050406030204" pitchFamily="18" charset="0"/>
                                <a:ea typeface="Cambria Math" panose="02040503050406030204" pitchFamily="18" charset="0"/>
                              </a:rPr>
                              <m:t>𝑹</m:t>
                            </m:r>
                          </m:e>
                          <m:sup>
                            <m:r>
                              <a:rPr lang="en-GB" i="1">
                                <a:latin typeface="Cambria Math" panose="02040503050406030204" pitchFamily="18" charset="0"/>
                                <a:ea typeface="Cambria Math" panose="02040503050406030204" pitchFamily="18" charset="0"/>
                              </a:rPr>
                              <m:t>′</m:t>
                            </m:r>
                          </m:sup>
                        </m:sSup>
                      </m:e>
                    </m:d>
                  </m:oMath>
                </a14:m>
                <a:r>
                  <a:rPr lang="en-GB" dirty="0"/>
                  <a:t> in the set that are consistent with </a:t>
                </a:r>
                <a14:m>
                  <m:oMath xmlns:m="http://schemas.openxmlformats.org/officeDocument/2006/math">
                    <m:r>
                      <a:rPr lang="en-GB" b="1" i="1">
                        <a:latin typeface="Cambria Math" panose="02040503050406030204" pitchFamily="18" charset="0"/>
                      </a:rPr>
                      <m:t>𝒆</m:t>
                    </m:r>
                  </m:oMath>
                </a14:m>
                <a:endParaRPr lang="en-GB" dirty="0"/>
              </a:p>
              <a:p>
                <a:pPr lvl="2"/>
                <a:r>
                  <a:rPr lang="en-GB" dirty="0"/>
                  <a:t>Formally, only consider</a:t>
                </a:r>
              </a:p>
              <a:p>
                <a:pPr marL="532867" lvl="2" indent="0">
                  <a:buNone/>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d>
                            <m:dPr>
                              <m:begChr m:val="{"/>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𝑘</m:t>
                                  </m:r>
                                </m:sub>
                              </m:sSub>
                            </m:e>
                          </m:d>
                        </m:e>
                        <m:sub>
                          <m:r>
                            <a:rPr lang="en-GB" i="1" smtClean="0">
                              <a:latin typeface="Cambria Math" panose="02040503050406030204" pitchFamily="18" charset="0"/>
                            </a:rPr>
                            <m:t>𝑘</m:t>
                          </m:r>
                          <m:r>
                            <a:rPr lang="en-GB" i="1" smtClean="0">
                              <a:latin typeface="Cambria Math" panose="02040503050406030204" pitchFamily="18" charset="0"/>
                            </a:rPr>
                            <m:t>=1</m:t>
                          </m:r>
                        </m:sub>
                        <m:sup>
                          <m:sSup>
                            <m:sSupPr>
                              <m:ctrlPr>
                                <a:rPr lang="en-GB" i="1" smtClean="0">
                                  <a:latin typeface="Cambria Math" panose="02040503050406030204" pitchFamily="18" charset="0"/>
                                </a:rPr>
                              </m:ctrlPr>
                            </m:sSupPr>
                            <m:e>
                              <m:r>
                                <a:rPr lang="en-GB" i="1" smtClean="0">
                                  <a:latin typeface="Cambria Math" panose="02040503050406030204" pitchFamily="18" charset="0"/>
                                </a:rPr>
                                <m:t>𝑁</m:t>
                              </m:r>
                            </m:e>
                            <m:sup>
                              <m:r>
                                <a:rPr lang="en-GB" i="1" smtClean="0">
                                  <a:latin typeface="Cambria Math" panose="02040503050406030204" pitchFamily="18" charset="0"/>
                                </a:rPr>
                                <m:t>′</m:t>
                              </m:r>
                            </m:sup>
                          </m:sSup>
                        </m:sup>
                      </m:sSubSup>
                      <m:r>
                        <a:rPr lang="en-GB" i="1" smtClean="0">
                          <a:latin typeface="Cambria Math" panose="02040503050406030204" pitchFamily="18" charset="0"/>
                        </a:rPr>
                        <m:t>=</m:t>
                      </m:r>
                      <m:d>
                        <m:dPr>
                          <m:begChr m:val="{"/>
                          <m:endChr m:val="}"/>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1" i="1" smtClean="0">
                                  <a:latin typeface="Cambria Math" panose="02040503050406030204" pitchFamily="18" charset="0"/>
                                </a:rPr>
                                <m:t>𝒓</m:t>
                              </m:r>
                            </m:e>
                            <m:sub>
                              <m:r>
                                <a:rPr lang="en-GB" i="1" smtClean="0">
                                  <a:latin typeface="Cambria Math" panose="02040503050406030204" pitchFamily="18" charset="0"/>
                                </a:rPr>
                                <m:t>𝑘</m:t>
                              </m:r>
                            </m:sub>
                          </m:sSub>
                          <m:r>
                            <a:rPr lang="en-GB" i="1" smtClean="0">
                              <a:latin typeface="Cambria Math" panose="02040503050406030204" pitchFamily="18" charset="0"/>
                            </a:rPr>
                            <m:t> | </m:t>
                          </m:r>
                          <m:sSub>
                            <m:sSubPr>
                              <m:ctrlPr>
                                <a:rPr lang="en-GB" i="1" smtClean="0">
                                  <a:solidFill>
                                    <a:srgbClr val="FFC000"/>
                                  </a:solidFill>
                                  <a:latin typeface="Cambria Math" panose="02040503050406030204" pitchFamily="18" charset="0"/>
                                  <a:ea typeface="Cambria Math" panose="02040503050406030204" pitchFamily="18" charset="0"/>
                                </a:rPr>
                              </m:ctrlPr>
                            </m:sSubPr>
                            <m:e>
                              <m:r>
                                <a:rPr lang="en-GB" i="1" smtClean="0">
                                  <a:solidFill>
                                    <a:srgbClr val="FFC000"/>
                                  </a:solidFill>
                                  <a:latin typeface="Cambria Math" panose="02040503050406030204" pitchFamily="18" charset="0"/>
                                  <a:ea typeface="Cambria Math" panose="02040503050406030204" pitchFamily="18" charset="0"/>
                                </a:rPr>
                                <m:t>𝜋</m:t>
                              </m:r>
                            </m:e>
                            <m:sub>
                              <m:r>
                                <m:rPr>
                                  <m:sty m:val="p"/>
                                </m:rPr>
                                <a:rPr lang="en-GB" smtClean="0">
                                  <a:solidFill>
                                    <a:srgbClr val="FFC000"/>
                                  </a:solidFill>
                                  <a:latin typeface="Cambria Math" panose="02040503050406030204" pitchFamily="18" charset="0"/>
                                  <a:ea typeface="Cambria Math" panose="02040503050406030204" pitchFamily="18" charset="0"/>
                                </a:rPr>
                                <m:t>rv</m:t>
                              </m:r>
                              <m:d>
                                <m:dPr>
                                  <m:ctrlPr>
                                    <a:rPr lang="en-GB" i="1" smtClean="0">
                                      <a:solidFill>
                                        <a:srgbClr val="FFC000"/>
                                      </a:solidFill>
                                      <a:latin typeface="Cambria Math" panose="02040503050406030204" pitchFamily="18" charset="0"/>
                                      <a:ea typeface="Cambria Math" panose="02040503050406030204" pitchFamily="18" charset="0"/>
                                    </a:rPr>
                                  </m:ctrlPr>
                                </m:dPr>
                                <m:e>
                                  <m:r>
                                    <a:rPr lang="en-GB" b="1" i="1" smtClean="0">
                                      <a:solidFill>
                                        <a:srgbClr val="FFC000"/>
                                      </a:solidFill>
                                      <a:latin typeface="Cambria Math" panose="02040503050406030204" pitchFamily="18" charset="0"/>
                                      <a:ea typeface="Cambria Math" panose="02040503050406030204" pitchFamily="18" charset="0"/>
                                    </a:rPr>
                                    <m:t>𝒆</m:t>
                                  </m:r>
                                </m:e>
                              </m:d>
                            </m:sub>
                          </m:sSub>
                          <m:d>
                            <m:dPr>
                              <m:ctrlPr>
                                <a:rPr lang="en-GB" i="1" smtClean="0">
                                  <a:solidFill>
                                    <a:srgbClr val="FFC000"/>
                                  </a:solidFill>
                                  <a:latin typeface="Cambria Math" panose="02040503050406030204" pitchFamily="18" charset="0"/>
                                  <a:ea typeface="Cambria Math" panose="02040503050406030204" pitchFamily="18" charset="0"/>
                                </a:rPr>
                              </m:ctrlPr>
                            </m:dPr>
                            <m:e>
                              <m:sSub>
                                <m:sSubPr>
                                  <m:ctrlPr>
                                    <a:rPr lang="en-GB" i="1" smtClean="0">
                                      <a:solidFill>
                                        <a:srgbClr val="FFC000"/>
                                      </a:solidFill>
                                      <a:latin typeface="Cambria Math" panose="02040503050406030204" pitchFamily="18" charset="0"/>
                                      <a:ea typeface="Cambria Math" panose="02040503050406030204" pitchFamily="18" charset="0"/>
                                    </a:rPr>
                                  </m:ctrlPr>
                                </m:sSubPr>
                                <m:e>
                                  <m:r>
                                    <a:rPr lang="en-GB" b="1" i="1" smtClean="0">
                                      <a:solidFill>
                                        <a:srgbClr val="FFC000"/>
                                      </a:solidFill>
                                      <a:latin typeface="Cambria Math" panose="02040503050406030204" pitchFamily="18" charset="0"/>
                                      <a:ea typeface="Cambria Math" panose="02040503050406030204" pitchFamily="18" charset="0"/>
                                    </a:rPr>
                                    <m:t>𝒓</m:t>
                                  </m:r>
                                </m:e>
                                <m:sub>
                                  <m:r>
                                    <a:rPr lang="en-GB" i="1" smtClean="0">
                                      <a:solidFill>
                                        <a:srgbClr val="FFC000"/>
                                      </a:solidFill>
                                      <a:latin typeface="Cambria Math" panose="02040503050406030204" pitchFamily="18" charset="0"/>
                                      <a:ea typeface="Cambria Math" panose="02040503050406030204" pitchFamily="18" charset="0"/>
                                    </a:rPr>
                                    <m:t>𝑘</m:t>
                                  </m:r>
                                </m:sub>
                              </m:sSub>
                            </m:e>
                          </m:d>
                          <m:r>
                            <a:rPr lang="en-GB" i="1" smtClean="0">
                              <a:solidFill>
                                <a:srgbClr val="FFC000"/>
                              </a:solidFill>
                              <a:latin typeface="Cambria Math" panose="02040503050406030204" pitchFamily="18" charset="0"/>
                              <a:ea typeface="Cambria Math" panose="02040503050406030204" pitchFamily="18" charset="0"/>
                            </a:rPr>
                            <m:t>=</m:t>
                          </m:r>
                          <m:r>
                            <a:rPr lang="en-GB" b="1" i="1" smtClean="0">
                              <a:solidFill>
                                <a:srgbClr val="FFC000"/>
                              </a:solidFill>
                              <a:latin typeface="Cambria Math" panose="02040503050406030204" pitchFamily="18" charset="0"/>
                              <a:ea typeface="Cambria Math" panose="02040503050406030204" pitchFamily="18" charset="0"/>
                            </a:rPr>
                            <m:t>𝒆</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𝑘</m:t>
                          </m:r>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1,…,</m:t>
                              </m:r>
                              <m:r>
                                <a:rPr lang="en-GB" i="1" smtClean="0">
                                  <a:latin typeface="Cambria Math" panose="02040503050406030204" pitchFamily="18" charset="0"/>
                                  <a:ea typeface="Cambria Math" panose="02040503050406030204" pitchFamily="18" charset="0"/>
                                </a:rPr>
                                <m:t>𝑁</m:t>
                              </m:r>
                            </m:e>
                          </m:d>
                        </m:e>
                      </m:d>
                    </m:oMath>
                  </m:oMathPara>
                </a14:m>
                <a:endParaRPr lang="en-GB" dirty="0"/>
              </a:p>
              <a:p>
                <a:pPr lvl="1"/>
                <a:r>
                  <a:rPr lang="en-GB" dirty="0"/>
                  <a:t>Example: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i="1" smtClean="0">
                            <a:latin typeface="Cambria Math" panose="02040503050406030204" pitchFamily="18" charset="0"/>
                          </a:rPr>
                          <m:t>𝑇𝑟𝑎𝑣𝑒𝑙</m:t>
                        </m:r>
                        <m:r>
                          <a:rPr lang="en-GB" i="1" smtClean="0">
                            <a:latin typeface="Cambria Math" panose="02040503050406030204" pitchFamily="18" charset="0"/>
                          </a:rPr>
                          <m:t> | </m:t>
                        </m:r>
                        <m:r>
                          <m:rPr>
                            <m:sty m:val="p"/>
                          </m:rPr>
                          <a:rPr lang="en-GB" i="0" smtClean="0">
                            <a:latin typeface="Cambria Math" panose="02040503050406030204" pitchFamily="18" charset="0"/>
                          </a:rPr>
                          <m:t>sick</m:t>
                        </m:r>
                      </m:e>
                    </m:d>
                  </m:oMath>
                </a14:m>
                <a:endParaRPr lang="en-GB" dirty="0"/>
              </a:p>
              <a:p>
                <a:pPr lvl="2"/>
                <a:r>
                  <a:rPr lang="de-DE" dirty="0"/>
                  <a:t>Order </a:t>
                </a:r>
                <a14:m>
                  <m:oMath xmlns:m="http://schemas.openxmlformats.org/officeDocument/2006/math">
                    <m:d>
                      <m:dPr>
                        <m:ctrlPr>
                          <a:rPr lang="de-DE" b="1" i="1">
                            <a:latin typeface="Cambria Math" panose="02040503050406030204" pitchFamily="18" charset="0"/>
                          </a:rPr>
                        </m:ctrlPr>
                      </m:dPr>
                      <m:e>
                        <m:r>
                          <a:rPr lang="en-GB" i="1">
                            <a:latin typeface="Cambria Math" panose="02040503050406030204" pitchFamily="18" charset="0"/>
                          </a:rPr>
                          <m:t>𝐸𝑝𝑖𝑑</m:t>
                        </m:r>
                        <m:r>
                          <a:rPr lang="en-GB" i="1">
                            <a:latin typeface="Cambria Math" panose="02040503050406030204" pitchFamily="18" charset="0"/>
                          </a:rPr>
                          <m:t>,</m:t>
                        </m:r>
                        <m:r>
                          <a:rPr lang="en-GB" i="1">
                            <a:latin typeface="Cambria Math" panose="02040503050406030204" pitchFamily="18" charset="0"/>
                          </a:rPr>
                          <m:t>𝑇𝑟𝑎𝑣𝑒𝑙</m:t>
                        </m:r>
                        <m:r>
                          <a:rPr lang="de-DE" i="1">
                            <a:latin typeface="Cambria Math" panose="02040503050406030204" pitchFamily="18" charset="0"/>
                          </a:rPr>
                          <m:t>,</m:t>
                        </m:r>
                        <m:r>
                          <a:rPr lang="en-GB" i="1">
                            <a:latin typeface="Cambria Math" panose="02040503050406030204" pitchFamily="18" charset="0"/>
                          </a:rPr>
                          <m:t>𝑆𝑖𝑐𝑘</m:t>
                        </m:r>
                      </m:e>
                    </m:d>
                  </m:oMath>
                </a14:m>
                <a:r>
                  <a:rPr lang="en-GB" dirty="0"/>
                  <a:t>, </a:t>
                </a:r>
                <a14:m>
                  <m:oMath xmlns:m="http://schemas.openxmlformats.org/officeDocument/2006/math">
                    <m:r>
                      <a:rPr lang="en-GB" b="1" i="1" smtClean="0">
                        <a:latin typeface="Cambria Math" panose="02040503050406030204" pitchFamily="18" charset="0"/>
                      </a:rPr>
                      <m:t>𝒆</m:t>
                    </m: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r>
                          <m:rPr>
                            <m:sty m:val="p"/>
                          </m:rPr>
                          <a:rPr lang="en-GB" b="0" i="0" smtClean="0">
                            <a:latin typeface="Cambria Math" panose="02040503050406030204" pitchFamily="18" charset="0"/>
                          </a:rPr>
                          <m:t>sick</m:t>
                        </m:r>
                      </m:e>
                    </m:d>
                  </m:oMath>
                </a14:m>
                <a:r>
                  <a:rPr lang="en-GB" dirty="0"/>
                  <a:t>, </a:t>
                </a:r>
                <a14:m>
                  <m:oMath xmlns:m="http://schemas.openxmlformats.org/officeDocument/2006/math">
                    <m:sSup>
                      <m:sSupPr>
                        <m:ctrlPr>
                          <a:rPr lang="en-GB" b="0" i="1" smtClean="0">
                            <a:latin typeface="Cambria Math" panose="02040503050406030204" pitchFamily="18" charset="0"/>
                          </a:rPr>
                        </m:ctrlPr>
                      </m:sSupPr>
                      <m:e>
                        <m:r>
                          <a:rPr lang="en-GB" b="1" i="1">
                            <a:latin typeface="Cambria Math" panose="02040503050406030204" pitchFamily="18" charset="0"/>
                          </a:rPr>
                          <m:t>𝑹</m:t>
                        </m:r>
                      </m:e>
                      <m:sup>
                        <m:r>
                          <a:rPr lang="en-GB" b="0" i="1" smtClean="0">
                            <a:latin typeface="Cambria Math" panose="02040503050406030204" pitchFamily="18" charset="0"/>
                          </a:rPr>
                          <m:t>′</m:t>
                        </m:r>
                      </m:sup>
                    </m:sSup>
                    <m:r>
                      <a:rPr lang="en-GB" i="1">
                        <a:latin typeface="Cambria Math" panose="02040503050406030204" pitchFamily="18" charset="0"/>
                      </a:rPr>
                      <m:t>=</m:t>
                    </m:r>
                    <m:d>
                      <m:dPr>
                        <m:begChr m:val="{"/>
                        <m:endChr m:val="}"/>
                        <m:ctrlPr>
                          <a:rPr lang="en-GB" b="0" i="1" smtClean="0">
                            <a:latin typeface="Cambria Math" panose="02040503050406030204" pitchFamily="18" charset="0"/>
                          </a:rPr>
                        </m:ctrlPr>
                      </m:dPr>
                      <m:e>
                        <m:r>
                          <a:rPr lang="en-GB" i="1">
                            <a:latin typeface="Cambria Math" panose="02040503050406030204" pitchFamily="18" charset="0"/>
                          </a:rPr>
                          <m:t>𝑇𝑟𝑎𝑣𝑒𝑙</m:t>
                        </m:r>
                      </m:e>
                    </m:d>
                  </m:oMath>
                </a14:m>
                <a:endParaRPr lang="en-GB" dirty="0"/>
              </a:p>
              <a:p>
                <a:pPr lvl="2"/>
                <a14:m>
                  <m:oMath xmlns:m="http://schemas.openxmlformats.org/officeDocument/2006/math">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f</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f</m:t>
                        </m:r>
                        <m:r>
                          <a:rPr lang="en-GB" b="0" i="0" smtClean="0">
                            <a:latin typeface="Cambria Math" panose="02040503050406030204" pitchFamily="18" charset="0"/>
                          </a:rPr>
                          <m:t>,</m:t>
                        </m:r>
                        <m:r>
                          <m:rPr>
                            <m:sty m:val="p"/>
                          </m:rPr>
                          <a:rPr lang="en-GB" b="0" i="0" smtClean="0">
                            <a:latin typeface="Cambria Math" panose="02040503050406030204" pitchFamily="18" charset="0"/>
                          </a:rPr>
                          <m:t>t</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t</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t</m:t>
                        </m:r>
                        <m:r>
                          <a:rPr lang="en-GB" b="0" i="0" smtClean="0">
                            <a:latin typeface="Cambria Math" panose="02040503050406030204" pitchFamily="18" charset="0"/>
                          </a:rPr>
                          <m:t>,</m:t>
                        </m:r>
                        <m:r>
                          <m:rPr>
                            <m:sty m:val="p"/>
                          </m:rPr>
                          <a:rPr lang="en-GB" b="0" i="0" smtClean="0">
                            <a:solidFill>
                              <a:srgbClr val="FFC000"/>
                            </a:solidFill>
                            <a:latin typeface="Cambria Math" panose="02040503050406030204" pitchFamily="18" charset="0"/>
                          </a:rPr>
                          <m:t>f</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f</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t</m:t>
                        </m:r>
                        <m:r>
                          <a:rPr lang="en-GB" b="0" i="0" smtClean="0">
                            <a:latin typeface="Cambria Math" panose="02040503050406030204" pitchFamily="18" charset="0"/>
                          </a:rPr>
                          <m:t>,</m:t>
                        </m:r>
                        <m:r>
                          <m:rPr>
                            <m:sty m:val="p"/>
                          </m:rPr>
                          <a:rPr lang="en-GB" b="0" i="0" smtClean="0">
                            <a:latin typeface="Cambria Math" panose="02040503050406030204" pitchFamily="18" charset="0"/>
                          </a:rPr>
                          <m:t>t</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m:rPr>
                            <m:sty m:val="p"/>
                          </m:rPr>
                          <a:rPr lang="en-GB" b="0" i="0" smtClean="0">
                            <a:latin typeface="Cambria Math" panose="02040503050406030204" pitchFamily="18" charset="0"/>
                          </a:rPr>
                          <m:t>t</m:t>
                        </m:r>
                        <m:r>
                          <a:rPr lang="en-GB" b="0" i="0" smtClean="0">
                            <a:latin typeface="Cambria Math" panose="02040503050406030204" pitchFamily="18" charset="0"/>
                          </a:rPr>
                          <m:t>,</m:t>
                        </m:r>
                        <m:r>
                          <m:rPr>
                            <m:sty m:val="p"/>
                          </m:rPr>
                          <a:rPr lang="en-GB" b="0" i="0" smtClean="0">
                            <a:solidFill>
                              <a:schemeClr val="accent1"/>
                            </a:solidFill>
                            <a:latin typeface="Cambria Math" panose="02040503050406030204" pitchFamily="18" charset="0"/>
                          </a:rPr>
                          <m:t>f</m:t>
                        </m:r>
                        <m:r>
                          <a:rPr lang="en-GB" b="0" i="0" smtClean="0">
                            <a:latin typeface="Cambria Math" panose="02040503050406030204" pitchFamily="18" charset="0"/>
                          </a:rPr>
                          <m:t>,</m:t>
                        </m:r>
                        <m:r>
                          <m:rPr>
                            <m:sty m:val="p"/>
                          </m:rPr>
                          <a:rPr lang="en-GB" b="0" i="0" smtClean="0">
                            <a:latin typeface="Cambria Math" panose="02040503050406030204" pitchFamily="18" charset="0"/>
                          </a:rPr>
                          <m:t>t</m:t>
                        </m:r>
                      </m:e>
                    </m:d>
                    <m:r>
                      <a:rPr lang="en-GB" b="0" i="1" smtClean="0">
                        <a:latin typeface="Cambria Math" panose="02040503050406030204" pitchFamily="18" charset="0"/>
                      </a:rPr>
                      <m:t>, …</m:t>
                    </m:r>
                  </m:oMath>
                </a14:m>
                <a:endParaRPr lang="en-GB" dirty="0"/>
              </a:p>
              <a:p>
                <a:pPr lvl="2"/>
                <a:r>
                  <a:rPr lang="en-GB" dirty="0"/>
                  <a:t>Assume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0</m:t>
                        </m:r>
                      </m:sub>
                    </m:sSub>
                    <m:r>
                      <a:rPr lang="en-GB" b="0" i="1" smtClean="0">
                        <a:latin typeface="Cambria Math" panose="02040503050406030204" pitchFamily="18" charset="0"/>
                      </a:rPr>
                      <m:t>=201,</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1</m:t>
                        </m:r>
                      </m:sub>
                    </m:sSub>
                    <m:r>
                      <a:rPr lang="en-GB" b="0" i="1" smtClean="0">
                        <a:latin typeface="Cambria Math" panose="02040503050406030204" pitchFamily="18" charset="0"/>
                      </a:rPr>
                      <m:t>=74,</m:t>
                    </m:r>
                    <m:r>
                      <a:rPr lang="en-GB" b="0" i="1" smtClean="0">
                        <a:latin typeface="Cambria Math" panose="02040503050406030204" pitchFamily="18" charset="0"/>
                      </a:rPr>
                      <m:t>𝑛</m:t>
                    </m:r>
                    <m:r>
                      <a:rPr lang="en-GB" b="0" i="1" smtClean="0">
                        <a:latin typeface="Cambria Math" panose="02040503050406030204" pitchFamily="18" charset="0"/>
                      </a:rPr>
                      <m:t>=275</m:t>
                    </m:r>
                  </m:oMath>
                </a14:m>
                <a:r>
                  <a:rPr lang="en-GB" dirty="0"/>
                  <a:t> </a:t>
                </a:r>
              </a:p>
            </p:txBody>
          </p:sp>
        </mc:Choice>
        <mc:Fallback xmlns="">
          <p:sp>
            <p:nvSpPr>
              <p:cNvPr id="3" name="Content Placeholder 2">
                <a:extLst>
                  <a:ext uri="{FF2B5EF4-FFF2-40B4-BE49-F238E27FC236}">
                    <a16:creationId xmlns:a16="http://schemas.microsoft.com/office/drawing/2014/main" id="{59FE6073-BFDA-2441-8E46-BD9E7BE53F6C}"/>
                  </a:ext>
                </a:extLst>
              </p:cNvPr>
              <p:cNvSpPr>
                <a:spLocks noGrp="1" noRot="1" noChangeAspect="1" noMove="1" noResize="1" noEditPoints="1" noAdjustHandles="1" noChangeArrowheads="1" noChangeShapeType="1" noTextEdit="1"/>
              </p:cNvSpPr>
              <p:nvPr>
                <p:ph idx="1"/>
              </p:nvPr>
            </p:nvSpPr>
            <p:spPr>
              <a:xfrm>
                <a:off x="359625" y="1666902"/>
                <a:ext cx="7023453" cy="4236435"/>
              </a:xfrm>
              <a:blipFill>
                <a:blip r:embed="rId3"/>
                <a:stretch>
                  <a:fillRect l="-2527" t="-2695" r="-2708"/>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DD34C85B-D6D9-F44F-9873-1BC2D0330F30}"/>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F41C230D-8C27-8E49-83E4-021D7279B05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8C8DF57B-4511-CD48-B23D-05DAD38EDB8F}"/>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15</a:t>
            </a:fld>
            <a:r>
              <a:rPr lang="en-GB"/>
              <a:t> </a:t>
            </a:r>
            <a:endParaRPr lang="en-GB" sz="1399"/>
          </a:p>
        </p:txBody>
      </p:sp>
      <mc:AlternateContent xmlns:mc="http://schemas.openxmlformats.org/markup-compatibility/2006" xmlns:a14="http://schemas.microsoft.com/office/drawing/2010/main">
        <mc:Choice Requires="a14">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3804733698"/>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379">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𝐸𝑝𝑖𝑑</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𝑇𝑟𝑎𝑣𝑒𝑙</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charset="0"/>
                                  </a:rPr>
                                  <m:t>𝑆𝑖𝑐𝑘</m:t>
                                </m:r>
                              </m:oMath>
                            </m:oMathPara>
                          </a14:m>
                          <a:endParaRPr lang="en-US" sz="18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rPr>
                                  <m:t>𝑃</m:t>
                                </m:r>
                              </m:oMath>
                            </m:oMathPara>
                          </a14:m>
                          <a:endParaRPr lang="en-US" sz="1800" dirty="0"/>
                        </a:p>
                      </a:txBody>
                      <a:tcPr marL="45672" marR="45672" marT="45672" marB="45672"/>
                    </a:tc>
                    <a:extLst>
                      <a:ext uri="{0D108BD9-81ED-4DB2-BD59-A6C34878D82A}">
                        <a16:rowId xmlns:a16="http://schemas.microsoft.com/office/drawing/2014/main" val="10000"/>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0.20</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0.24</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0.28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0.08</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0.05</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0.06</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false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en-US" sz="1800" i="1" dirty="0" smtClean="0">
                                    <a:latin typeface="Cambria Math" panose="02040503050406030204" pitchFamily="18" charset="0"/>
                                    <a:ea typeface="Cambria Math" panose="02040503050406030204" pitchFamily="18" charset="0"/>
                                  </a:rPr>
                                  <m:t>0.07</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65379">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800" i="0" dirty="0" smtClean="0">
                                    <a:latin typeface="Cambria Math" panose="02040503050406030204" pitchFamily="18" charset="0"/>
                                    <a:ea typeface="Cambria Math" panose="02040503050406030204" pitchFamily="18" charset="0"/>
                                  </a:rPr>
                                  <m:t>true</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800" b="0" i="1" smtClean="0">
                                    <a:latin typeface="Cambria Math" panose="02040503050406030204" pitchFamily="18" charset="0"/>
                                    <a:ea typeface="Cambria Math" panose="02040503050406030204" pitchFamily="18" charset="0"/>
                                  </a:rPr>
                                  <m:t>0.02</m:t>
                                </m:r>
                              </m:oMath>
                            </m:oMathPara>
                          </a14:m>
                          <a:endParaRPr lang="en-US" sz="18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73" name="Table 72">
                <a:extLst>
                  <a:ext uri="{FF2B5EF4-FFF2-40B4-BE49-F238E27FC236}">
                    <a16:creationId xmlns:a16="http://schemas.microsoft.com/office/drawing/2014/main" id="{1BF76BE9-8294-B04C-AADA-0B1516366F86}"/>
                  </a:ext>
                </a:extLst>
              </p:cNvPr>
              <p:cNvGraphicFramePr>
                <a:graphicFrameLocks noGrp="1"/>
              </p:cNvGraphicFramePr>
              <p:nvPr>
                <p:extLst>
                  <p:ext uri="{D42A27DB-BD31-4B8C-83A1-F6EECF244321}">
                    <p14:modId xmlns:p14="http://schemas.microsoft.com/office/powerpoint/2010/main" val="3804733698"/>
                  </p:ext>
                </p:extLst>
              </p:nvPr>
            </p:nvGraphicFramePr>
            <p:xfrm>
              <a:off x="9055997" y="2614922"/>
              <a:ext cx="2775678" cy="3290976"/>
            </p:xfrm>
            <a:graphic>
              <a:graphicData uri="http://schemas.openxmlformats.org/drawingml/2006/table">
                <a:tbl>
                  <a:tblPr firstRow="1" bandRow="1">
                    <a:tableStyleId>{793D81CF-94F2-401A-BA57-92F5A7B2D0C5}</a:tableStyleId>
                  </a:tblPr>
                  <a:tblGrid>
                    <a:gridCol w="687877">
                      <a:extLst>
                        <a:ext uri="{9D8B030D-6E8A-4147-A177-3AD203B41FA5}">
                          <a16:colId xmlns:a16="http://schemas.microsoft.com/office/drawing/2014/main" val="20000"/>
                        </a:ext>
                      </a:extLst>
                    </a:gridCol>
                    <a:gridCol w="829653">
                      <a:extLst>
                        <a:ext uri="{9D8B030D-6E8A-4147-A177-3AD203B41FA5}">
                          <a16:colId xmlns:a16="http://schemas.microsoft.com/office/drawing/2014/main" val="20001"/>
                        </a:ext>
                      </a:extLst>
                    </a:gridCol>
                    <a:gridCol w="687877">
                      <a:extLst>
                        <a:ext uri="{9D8B030D-6E8A-4147-A177-3AD203B41FA5}">
                          <a16:colId xmlns:a16="http://schemas.microsoft.com/office/drawing/2014/main" val="20002"/>
                        </a:ext>
                      </a:extLst>
                    </a:gridCol>
                    <a:gridCol w="570271">
                      <a:extLst>
                        <a:ext uri="{9D8B030D-6E8A-4147-A177-3AD203B41FA5}">
                          <a16:colId xmlns:a16="http://schemas.microsoft.com/office/drawing/2014/main" val="20003"/>
                        </a:ext>
                      </a:extLst>
                    </a:gridCol>
                  </a:tblGrid>
                  <a:tr h="365664">
                    <a:tc>
                      <a:txBody>
                        <a:bodyPr/>
                        <a:lstStyle/>
                        <a:p>
                          <a:endParaRPr lang="en-DE"/>
                        </a:p>
                      </a:txBody>
                      <a:tcPr marL="45672" marR="45672" marT="45672" marB="45672">
                        <a:blipFill>
                          <a:blip r:embed="rId4"/>
                          <a:stretch>
                            <a:fillRect l="-1852" t="-3448" r="-307407" b="-803448"/>
                          </a:stretch>
                        </a:blipFill>
                      </a:tcPr>
                    </a:tc>
                    <a:tc>
                      <a:txBody>
                        <a:bodyPr/>
                        <a:lstStyle/>
                        <a:p>
                          <a:endParaRPr lang="en-DE"/>
                        </a:p>
                      </a:txBody>
                      <a:tcPr marL="45672" marR="45672" marT="45672" marB="45672">
                        <a:blipFill>
                          <a:blip r:embed="rId4"/>
                          <a:stretch>
                            <a:fillRect l="-83333" t="-3448" r="-151515" b="-803448"/>
                          </a:stretch>
                        </a:blipFill>
                      </a:tcPr>
                    </a:tc>
                    <a:tc>
                      <a:txBody>
                        <a:bodyPr/>
                        <a:lstStyle/>
                        <a:p>
                          <a:endParaRPr lang="en-DE"/>
                        </a:p>
                      </a:txBody>
                      <a:tcPr marL="45672" marR="45672" marT="45672" marB="45672">
                        <a:blipFill>
                          <a:blip r:embed="rId4"/>
                          <a:stretch>
                            <a:fillRect l="-224074" t="-3448" r="-85185" b="-803448"/>
                          </a:stretch>
                        </a:blipFill>
                      </a:tcPr>
                    </a:tc>
                    <a:tc>
                      <a:txBody>
                        <a:bodyPr/>
                        <a:lstStyle/>
                        <a:p>
                          <a:endParaRPr lang="en-DE"/>
                        </a:p>
                      </a:txBody>
                      <a:tcPr marL="45672" marR="45672" marT="45672" marB="45672">
                        <a:blipFill>
                          <a:blip r:embed="rId4"/>
                          <a:stretch>
                            <a:fillRect l="-388889" t="-3448" r="-2222" b="-803448"/>
                          </a:stretch>
                        </a:blipFill>
                      </a:tcPr>
                    </a:tc>
                    <a:extLst>
                      <a:ext uri="{0D108BD9-81ED-4DB2-BD59-A6C34878D82A}">
                        <a16:rowId xmlns:a16="http://schemas.microsoft.com/office/drawing/2014/main" val="10000"/>
                      </a:ext>
                    </a:extLst>
                  </a:tr>
                  <a:tr h="365664">
                    <a:tc>
                      <a:txBody>
                        <a:bodyPr/>
                        <a:lstStyle/>
                        <a:p>
                          <a:endParaRPr lang="en-DE"/>
                        </a:p>
                      </a:txBody>
                      <a:tcPr marL="45672" marR="45672" marT="45672" marB="45672">
                        <a:blipFill>
                          <a:blip r:embed="rId4"/>
                          <a:stretch>
                            <a:fillRect l="-1852" t="-103448" r="-307407" b="-703448"/>
                          </a:stretch>
                        </a:blipFill>
                      </a:tcPr>
                    </a:tc>
                    <a:tc>
                      <a:txBody>
                        <a:bodyPr/>
                        <a:lstStyle/>
                        <a:p>
                          <a:endParaRPr lang="en-DE"/>
                        </a:p>
                      </a:txBody>
                      <a:tcPr marL="45672" marR="45672" marT="45672" marB="45672">
                        <a:blipFill>
                          <a:blip r:embed="rId4"/>
                          <a:stretch>
                            <a:fillRect l="-83333" t="-103448" r="-151515" b="-703448"/>
                          </a:stretch>
                        </a:blipFill>
                      </a:tcPr>
                    </a:tc>
                    <a:tc>
                      <a:txBody>
                        <a:bodyPr/>
                        <a:lstStyle/>
                        <a:p>
                          <a:endParaRPr lang="en-DE"/>
                        </a:p>
                      </a:txBody>
                      <a:tcPr marL="45672" marR="45672" marT="45672" marB="45672">
                        <a:blipFill>
                          <a:blip r:embed="rId4"/>
                          <a:stretch>
                            <a:fillRect l="-224074" t="-103448" r="-85185" b="-703448"/>
                          </a:stretch>
                        </a:blipFill>
                      </a:tcPr>
                    </a:tc>
                    <a:tc>
                      <a:txBody>
                        <a:bodyPr/>
                        <a:lstStyle/>
                        <a:p>
                          <a:endParaRPr lang="en-DE"/>
                        </a:p>
                      </a:txBody>
                      <a:tcPr marL="45672" marR="45672" marT="45672" marB="45672">
                        <a:blipFill>
                          <a:blip r:embed="rId4"/>
                          <a:stretch>
                            <a:fillRect l="-388889" t="-103448" r="-2222" b="-703448"/>
                          </a:stretch>
                        </a:blipFill>
                      </a:tcPr>
                    </a:tc>
                    <a:extLst>
                      <a:ext uri="{0D108BD9-81ED-4DB2-BD59-A6C34878D82A}">
                        <a16:rowId xmlns:a16="http://schemas.microsoft.com/office/drawing/2014/main" val="10001"/>
                      </a:ext>
                    </a:extLst>
                  </a:tr>
                  <a:tr h="365664">
                    <a:tc>
                      <a:txBody>
                        <a:bodyPr/>
                        <a:lstStyle/>
                        <a:p>
                          <a:endParaRPr lang="en-DE"/>
                        </a:p>
                      </a:txBody>
                      <a:tcPr marL="45672" marR="45672" marT="45672" marB="45672">
                        <a:blipFill>
                          <a:blip r:embed="rId4"/>
                          <a:stretch>
                            <a:fillRect l="-1852" t="-203448" r="-307407" b="-603448"/>
                          </a:stretch>
                        </a:blipFill>
                      </a:tcPr>
                    </a:tc>
                    <a:tc>
                      <a:txBody>
                        <a:bodyPr/>
                        <a:lstStyle/>
                        <a:p>
                          <a:endParaRPr lang="en-DE"/>
                        </a:p>
                      </a:txBody>
                      <a:tcPr marL="45672" marR="45672" marT="45672" marB="45672">
                        <a:blipFill>
                          <a:blip r:embed="rId4"/>
                          <a:stretch>
                            <a:fillRect l="-83333" t="-203448" r="-151515" b="-603448"/>
                          </a:stretch>
                        </a:blipFill>
                      </a:tcPr>
                    </a:tc>
                    <a:tc>
                      <a:txBody>
                        <a:bodyPr/>
                        <a:lstStyle/>
                        <a:p>
                          <a:endParaRPr lang="en-DE"/>
                        </a:p>
                      </a:txBody>
                      <a:tcPr marL="45672" marR="45672" marT="45672" marB="45672">
                        <a:blipFill>
                          <a:blip r:embed="rId4"/>
                          <a:stretch>
                            <a:fillRect l="-224074" t="-203448" r="-85185" b="-603448"/>
                          </a:stretch>
                        </a:blipFill>
                      </a:tcPr>
                    </a:tc>
                    <a:tc>
                      <a:txBody>
                        <a:bodyPr/>
                        <a:lstStyle/>
                        <a:p>
                          <a:endParaRPr lang="en-DE"/>
                        </a:p>
                      </a:txBody>
                      <a:tcPr marL="45672" marR="45672" marT="45672" marB="45672">
                        <a:blipFill>
                          <a:blip r:embed="rId4"/>
                          <a:stretch>
                            <a:fillRect l="-388889" t="-203448" r="-2222" b="-603448"/>
                          </a:stretch>
                        </a:blipFill>
                      </a:tcPr>
                    </a:tc>
                    <a:extLst>
                      <a:ext uri="{0D108BD9-81ED-4DB2-BD59-A6C34878D82A}">
                        <a16:rowId xmlns:a16="http://schemas.microsoft.com/office/drawing/2014/main" val="10002"/>
                      </a:ext>
                    </a:extLst>
                  </a:tr>
                  <a:tr h="365664">
                    <a:tc>
                      <a:txBody>
                        <a:bodyPr/>
                        <a:lstStyle/>
                        <a:p>
                          <a:endParaRPr lang="en-DE"/>
                        </a:p>
                      </a:txBody>
                      <a:tcPr marL="45672" marR="45672" marT="45672" marB="45672">
                        <a:blipFill>
                          <a:blip r:embed="rId4"/>
                          <a:stretch>
                            <a:fillRect l="-1852" t="-303448" r="-307407" b="-503448"/>
                          </a:stretch>
                        </a:blipFill>
                      </a:tcPr>
                    </a:tc>
                    <a:tc>
                      <a:txBody>
                        <a:bodyPr/>
                        <a:lstStyle/>
                        <a:p>
                          <a:endParaRPr lang="en-DE"/>
                        </a:p>
                      </a:txBody>
                      <a:tcPr marL="45672" marR="45672" marT="45672" marB="45672">
                        <a:blipFill>
                          <a:blip r:embed="rId4"/>
                          <a:stretch>
                            <a:fillRect l="-83333" t="-303448" r="-151515" b="-503448"/>
                          </a:stretch>
                        </a:blipFill>
                      </a:tcPr>
                    </a:tc>
                    <a:tc>
                      <a:txBody>
                        <a:bodyPr/>
                        <a:lstStyle/>
                        <a:p>
                          <a:endParaRPr lang="en-DE"/>
                        </a:p>
                      </a:txBody>
                      <a:tcPr marL="45672" marR="45672" marT="45672" marB="45672">
                        <a:blipFill>
                          <a:blip r:embed="rId4"/>
                          <a:stretch>
                            <a:fillRect l="-224074" t="-303448" r="-85185" b="-503448"/>
                          </a:stretch>
                        </a:blipFill>
                      </a:tcPr>
                    </a:tc>
                    <a:tc>
                      <a:txBody>
                        <a:bodyPr/>
                        <a:lstStyle/>
                        <a:p>
                          <a:endParaRPr lang="en-DE"/>
                        </a:p>
                      </a:txBody>
                      <a:tcPr marL="45672" marR="45672" marT="45672" marB="45672">
                        <a:blipFill>
                          <a:blip r:embed="rId4"/>
                          <a:stretch>
                            <a:fillRect l="-388889" t="-303448" r="-2222" b="-503448"/>
                          </a:stretch>
                        </a:blipFill>
                      </a:tcPr>
                    </a:tc>
                    <a:extLst>
                      <a:ext uri="{0D108BD9-81ED-4DB2-BD59-A6C34878D82A}">
                        <a16:rowId xmlns:a16="http://schemas.microsoft.com/office/drawing/2014/main" val="10003"/>
                      </a:ext>
                    </a:extLst>
                  </a:tr>
                  <a:tr h="365664">
                    <a:tc>
                      <a:txBody>
                        <a:bodyPr/>
                        <a:lstStyle/>
                        <a:p>
                          <a:endParaRPr lang="en-DE"/>
                        </a:p>
                      </a:txBody>
                      <a:tcPr marL="45672" marR="45672" marT="45672" marB="45672">
                        <a:blipFill>
                          <a:blip r:embed="rId4"/>
                          <a:stretch>
                            <a:fillRect l="-1852" t="-403448" r="-307407" b="-403448"/>
                          </a:stretch>
                        </a:blipFill>
                      </a:tcPr>
                    </a:tc>
                    <a:tc>
                      <a:txBody>
                        <a:bodyPr/>
                        <a:lstStyle/>
                        <a:p>
                          <a:endParaRPr lang="en-DE"/>
                        </a:p>
                      </a:txBody>
                      <a:tcPr marL="45672" marR="45672" marT="45672" marB="45672">
                        <a:blipFill>
                          <a:blip r:embed="rId4"/>
                          <a:stretch>
                            <a:fillRect l="-83333" t="-403448" r="-151515" b="-403448"/>
                          </a:stretch>
                        </a:blipFill>
                      </a:tcPr>
                    </a:tc>
                    <a:tc>
                      <a:txBody>
                        <a:bodyPr/>
                        <a:lstStyle/>
                        <a:p>
                          <a:endParaRPr lang="en-DE"/>
                        </a:p>
                      </a:txBody>
                      <a:tcPr marL="45672" marR="45672" marT="45672" marB="45672">
                        <a:blipFill>
                          <a:blip r:embed="rId4"/>
                          <a:stretch>
                            <a:fillRect l="-224074" t="-403448" r="-85185" b="-403448"/>
                          </a:stretch>
                        </a:blipFill>
                      </a:tcPr>
                    </a:tc>
                    <a:tc>
                      <a:txBody>
                        <a:bodyPr/>
                        <a:lstStyle/>
                        <a:p>
                          <a:endParaRPr lang="en-DE"/>
                        </a:p>
                      </a:txBody>
                      <a:tcPr marL="45672" marR="45672" marT="45672" marB="45672">
                        <a:blipFill>
                          <a:blip r:embed="rId4"/>
                          <a:stretch>
                            <a:fillRect l="-388889" t="-403448" r="-2222" b="-403448"/>
                          </a:stretch>
                        </a:blipFill>
                      </a:tcPr>
                    </a:tc>
                    <a:extLst>
                      <a:ext uri="{0D108BD9-81ED-4DB2-BD59-A6C34878D82A}">
                        <a16:rowId xmlns:a16="http://schemas.microsoft.com/office/drawing/2014/main" val="10004"/>
                      </a:ext>
                    </a:extLst>
                  </a:tr>
                  <a:tr h="365664">
                    <a:tc>
                      <a:txBody>
                        <a:bodyPr/>
                        <a:lstStyle/>
                        <a:p>
                          <a:endParaRPr lang="en-DE"/>
                        </a:p>
                      </a:txBody>
                      <a:tcPr marL="45672" marR="45672" marT="45672" marB="45672">
                        <a:blipFill>
                          <a:blip r:embed="rId4"/>
                          <a:stretch>
                            <a:fillRect l="-1852" t="-503448" r="-307407" b="-303448"/>
                          </a:stretch>
                        </a:blipFill>
                      </a:tcPr>
                    </a:tc>
                    <a:tc>
                      <a:txBody>
                        <a:bodyPr/>
                        <a:lstStyle/>
                        <a:p>
                          <a:endParaRPr lang="en-DE"/>
                        </a:p>
                      </a:txBody>
                      <a:tcPr marL="45672" marR="45672" marT="45672" marB="45672">
                        <a:blipFill>
                          <a:blip r:embed="rId4"/>
                          <a:stretch>
                            <a:fillRect l="-83333" t="-503448" r="-151515" b="-303448"/>
                          </a:stretch>
                        </a:blipFill>
                      </a:tcPr>
                    </a:tc>
                    <a:tc>
                      <a:txBody>
                        <a:bodyPr/>
                        <a:lstStyle/>
                        <a:p>
                          <a:endParaRPr lang="en-DE"/>
                        </a:p>
                      </a:txBody>
                      <a:tcPr marL="45672" marR="45672" marT="45672" marB="45672">
                        <a:blipFill>
                          <a:blip r:embed="rId4"/>
                          <a:stretch>
                            <a:fillRect l="-224074" t="-503448" r="-85185" b="-303448"/>
                          </a:stretch>
                        </a:blipFill>
                      </a:tcPr>
                    </a:tc>
                    <a:tc>
                      <a:txBody>
                        <a:bodyPr/>
                        <a:lstStyle/>
                        <a:p>
                          <a:endParaRPr lang="en-DE"/>
                        </a:p>
                      </a:txBody>
                      <a:tcPr marL="45672" marR="45672" marT="45672" marB="45672">
                        <a:blipFill>
                          <a:blip r:embed="rId4"/>
                          <a:stretch>
                            <a:fillRect l="-388889" t="-503448" r="-2222" b="-303448"/>
                          </a:stretch>
                        </a:blipFill>
                      </a:tcPr>
                    </a:tc>
                    <a:extLst>
                      <a:ext uri="{0D108BD9-81ED-4DB2-BD59-A6C34878D82A}">
                        <a16:rowId xmlns:a16="http://schemas.microsoft.com/office/drawing/2014/main" val="10005"/>
                      </a:ext>
                    </a:extLst>
                  </a:tr>
                  <a:tr h="365664">
                    <a:tc>
                      <a:txBody>
                        <a:bodyPr/>
                        <a:lstStyle/>
                        <a:p>
                          <a:endParaRPr lang="en-DE"/>
                        </a:p>
                      </a:txBody>
                      <a:tcPr marL="45672" marR="45672" marT="45672" marB="45672">
                        <a:blipFill>
                          <a:blip r:embed="rId4"/>
                          <a:stretch>
                            <a:fillRect l="-1852" t="-603448" r="-307407" b="-203448"/>
                          </a:stretch>
                        </a:blipFill>
                      </a:tcPr>
                    </a:tc>
                    <a:tc>
                      <a:txBody>
                        <a:bodyPr/>
                        <a:lstStyle/>
                        <a:p>
                          <a:endParaRPr lang="en-DE"/>
                        </a:p>
                      </a:txBody>
                      <a:tcPr marL="45672" marR="45672" marT="45672" marB="45672">
                        <a:blipFill>
                          <a:blip r:embed="rId4"/>
                          <a:stretch>
                            <a:fillRect l="-83333" t="-603448" r="-151515" b="-203448"/>
                          </a:stretch>
                        </a:blipFill>
                      </a:tcPr>
                    </a:tc>
                    <a:tc>
                      <a:txBody>
                        <a:bodyPr/>
                        <a:lstStyle/>
                        <a:p>
                          <a:endParaRPr lang="en-DE"/>
                        </a:p>
                      </a:txBody>
                      <a:tcPr marL="45672" marR="45672" marT="45672" marB="45672">
                        <a:blipFill>
                          <a:blip r:embed="rId4"/>
                          <a:stretch>
                            <a:fillRect l="-224074" t="-603448" r="-85185" b="-203448"/>
                          </a:stretch>
                        </a:blipFill>
                      </a:tcPr>
                    </a:tc>
                    <a:tc>
                      <a:txBody>
                        <a:bodyPr/>
                        <a:lstStyle/>
                        <a:p>
                          <a:endParaRPr lang="en-DE"/>
                        </a:p>
                      </a:txBody>
                      <a:tcPr marL="45672" marR="45672" marT="45672" marB="45672">
                        <a:blipFill>
                          <a:blip r:embed="rId4"/>
                          <a:stretch>
                            <a:fillRect l="-388889" t="-603448" r="-2222" b="-203448"/>
                          </a:stretch>
                        </a:blipFill>
                      </a:tcPr>
                    </a:tc>
                    <a:extLst>
                      <a:ext uri="{0D108BD9-81ED-4DB2-BD59-A6C34878D82A}">
                        <a16:rowId xmlns:a16="http://schemas.microsoft.com/office/drawing/2014/main" val="10006"/>
                      </a:ext>
                    </a:extLst>
                  </a:tr>
                  <a:tr h="365664">
                    <a:tc>
                      <a:txBody>
                        <a:bodyPr/>
                        <a:lstStyle/>
                        <a:p>
                          <a:endParaRPr lang="en-DE"/>
                        </a:p>
                      </a:txBody>
                      <a:tcPr marL="45672" marR="45672" marT="45672" marB="45672">
                        <a:blipFill>
                          <a:blip r:embed="rId4"/>
                          <a:stretch>
                            <a:fillRect l="-1852" t="-703448" r="-307407" b="-103448"/>
                          </a:stretch>
                        </a:blipFill>
                      </a:tcPr>
                    </a:tc>
                    <a:tc>
                      <a:txBody>
                        <a:bodyPr/>
                        <a:lstStyle/>
                        <a:p>
                          <a:endParaRPr lang="en-DE"/>
                        </a:p>
                      </a:txBody>
                      <a:tcPr marL="45672" marR="45672" marT="45672" marB="45672">
                        <a:blipFill>
                          <a:blip r:embed="rId4"/>
                          <a:stretch>
                            <a:fillRect l="-83333" t="-703448" r="-151515" b="-103448"/>
                          </a:stretch>
                        </a:blipFill>
                      </a:tcPr>
                    </a:tc>
                    <a:tc>
                      <a:txBody>
                        <a:bodyPr/>
                        <a:lstStyle/>
                        <a:p>
                          <a:endParaRPr lang="en-DE"/>
                        </a:p>
                      </a:txBody>
                      <a:tcPr marL="45672" marR="45672" marT="45672" marB="45672">
                        <a:blipFill>
                          <a:blip r:embed="rId4"/>
                          <a:stretch>
                            <a:fillRect l="-224074" t="-703448" r="-85185" b="-103448"/>
                          </a:stretch>
                        </a:blipFill>
                      </a:tcPr>
                    </a:tc>
                    <a:tc>
                      <a:txBody>
                        <a:bodyPr/>
                        <a:lstStyle/>
                        <a:p>
                          <a:endParaRPr lang="en-DE"/>
                        </a:p>
                      </a:txBody>
                      <a:tcPr marL="45672" marR="45672" marT="45672" marB="45672">
                        <a:blipFill>
                          <a:blip r:embed="rId4"/>
                          <a:stretch>
                            <a:fillRect l="-388889" t="-703448" r="-2222" b="-103448"/>
                          </a:stretch>
                        </a:blipFill>
                      </a:tcPr>
                    </a:tc>
                    <a:extLst>
                      <a:ext uri="{0D108BD9-81ED-4DB2-BD59-A6C34878D82A}">
                        <a16:rowId xmlns:a16="http://schemas.microsoft.com/office/drawing/2014/main" val="10007"/>
                      </a:ext>
                    </a:extLst>
                  </a:tr>
                  <a:tr h="365664">
                    <a:tc>
                      <a:txBody>
                        <a:bodyPr/>
                        <a:lstStyle/>
                        <a:p>
                          <a:endParaRPr lang="en-DE"/>
                        </a:p>
                      </a:txBody>
                      <a:tcPr marL="45672" marR="45672" marT="45672" marB="45672">
                        <a:blipFill>
                          <a:blip r:embed="rId4"/>
                          <a:stretch>
                            <a:fillRect l="-1852" t="-803448" r="-307407" b="-3448"/>
                          </a:stretch>
                        </a:blipFill>
                      </a:tcPr>
                    </a:tc>
                    <a:tc>
                      <a:txBody>
                        <a:bodyPr/>
                        <a:lstStyle/>
                        <a:p>
                          <a:endParaRPr lang="en-DE"/>
                        </a:p>
                      </a:txBody>
                      <a:tcPr marL="45672" marR="45672" marT="45672" marB="45672">
                        <a:blipFill>
                          <a:blip r:embed="rId4"/>
                          <a:stretch>
                            <a:fillRect l="-83333" t="-803448" r="-151515" b="-3448"/>
                          </a:stretch>
                        </a:blipFill>
                      </a:tcPr>
                    </a:tc>
                    <a:tc>
                      <a:txBody>
                        <a:bodyPr/>
                        <a:lstStyle/>
                        <a:p>
                          <a:endParaRPr lang="en-DE"/>
                        </a:p>
                      </a:txBody>
                      <a:tcPr marL="45672" marR="45672" marT="45672" marB="45672">
                        <a:blipFill>
                          <a:blip r:embed="rId4"/>
                          <a:stretch>
                            <a:fillRect l="-224074" t="-803448" r="-85185" b="-3448"/>
                          </a:stretch>
                        </a:blipFill>
                      </a:tcPr>
                    </a:tc>
                    <a:tc>
                      <a:txBody>
                        <a:bodyPr/>
                        <a:lstStyle/>
                        <a:p>
                          <a:endParaRPr lang="en-DE"/>
                        </a:p>
                      </a:txBody>
                      <a:tcPr marL="45672" marR="45672" marT="45672" marB="45672">
                        <a:blipFill>
                          <a:blip r:embed="rId4"/>
                          <a:stretch>
                            <a:fillRect l="-388889" t="-803448" r="-2222" b="-3448"/>
                          </a:stretch>
                        </a:blipFill>
                      </a:tcPr>
                    </a:tc>
                    <a:extLst>
                      <a:ext uri="{0D108BD9-81ED-4DB2-BD59-A6C34878D82A}">
                        <a16:rowId xmlns:a16="http://schemas.microsoft.com/office/drawing/2014/main" val="10008"/>
                      </a:ext>
                    </a:extLst>
                  </a:tr>
                </a:tbl>
              </a:graphicData>
            </a:graphic>
          </p:graphicFrame>
        </mc:Fallback>
      </mc:AlternateContent>
      <p:cxnSp>
        <p:nvCxnSpPr>
          <p:cNvPr id="8" name="Straight Connector 7">
            <a:extLst>
              <a:ext uri="{FF2B5EF4-FFF2-40B4-BE49-F238E27FC236}">
                <a16:creationId xmlns:a16="http://schemas.microsoft.com/office/drawing/2014/main" id="{F820C33E-1D1D-E746-B3DD-526CD9AE7D42}"/>
              </a:ext>
            </a:extLst>
          </p:cNvPr>
          <p:cNvCxnSpPr/>
          <p:nvPr/>
        </p:nvCxnSpPr>
        <p:spPr>
          <a:xfrm flipV="1">
            <a:off x="1909135" y="4186367"/>
            <a:ext cx="576000" cy="23028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4A549732-8DF9-7149-8156-D873991D54AE}"/>
              </a:ext>
            </a:extLst>
          </p:cNvPr>
          <p:cNvCxnSpPr>
            <a:cxnSpLocks/>
          </p:cNvCxnSpPr>
          <p:nvPr/>
        </p:nvCxnSpPr>
        <p:spPr>
          <a:xfrm>
            <a:off x="1909135" y="4186367"/>
            <a:ext cx="576000" cy="230281"/>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52" name="Table 51">
                <a:extLst>
                  <a:ext uri="{FF2B5EF4-FFF2-40B4-BE49-F238E27FC236}">
                    <a16:creationId xmlns:a16="http://schemas.microsoft.com/office/drawing/2014/main" id="{3F7AEE95-199C-6F4B-9ECE-E3A312CE0E18}"/>
                  </a:ext>
                </a:extLst>
              </p:cNvPr>
              <p:cNvGraphicFramePr>
                <a:graphicFrameLocks noGrp="1"/>
              </p:cNvGraphicFramePr>
              <p:nvPr>
                <p:extLst>
                  <p:ext uri="{D42A27DB-BD31-4B8C-83A1-F6EECF244321}">
                    <p14:modId xmlns:p14="http://schemas.microsoft.com/office/powerpoint/2010/main" val="1825101716"/>
                  </p:ext>
                </p:extLst>
              </p:nvPr>
            </p:nvGraphicFramePr>
            <p:xfrm>
              <a:off x="5596167" y="4609602"/>
              <a:ext cx="1971653" cy="1294033"/>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1305343">
                      <a:extLst>
                        <a:ext uri="{9D8B030D-6E8A-4147-A177-3AD203B41FA5}">
                          <a16:colId xmlns:a16="http://schemas.microsoft.com/office/drawing/2014/main" val="20003"/>
                        </a:ext>
                      </a:extLst>
                    </a:gridCol>
                  </a:tblGrid>
                  <a:tr h="310256">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acc>
                                  <m:accPr>
                                    <m:chr m:val="̂"/>
                                    <m:ctrlPr>
                                      <a:rPr lang="de-DE" sz="1400" b="0" i="1" smtClean="0">
                                        <a:latin typeface="Cambria Math" panose="02040503050406030204" pitchFamily="18" charset="0"/>
                                        <a:ea typeface="Cambria Math" panose="02040503050406030204" pitchFamily="18" charset="0"/>
                                      </a:rPr>
                                    </m:ctrlPr>
                                  </m:accPr>
                                  <m:e>
                                    <m:r>
                                      <a:rPr lang="de-DE" sz="1400" b="0" i="1" smtClean="0">
                                        <a:latin typeface="Cambria Math" panose="02040503050406030204" pitchFamily="18" charset="0"/>
                                        <a:ea typeface="Cambria Math" panose="02040503050406030204" pitchFamily="18" charset="0"/>
                                      </a:rPr>
                                      <m:t>𝑃</m:t>
                                    </m:r>
                                  </m:e>
                                </m:acc>
                                <m:d>
                                  <m:dPr>
                                    <m:ctrlPr>
                                      <a:rPr lang="de-DE" sz="1400" b="0" i="1" smtClean="0">
                                        <a:latin typeface="Cambria Math" panose="02040503050406030204" pitchFamily="18" charset="0"/>
                                        <a:ea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𝑇𝑟𝑎𝑣𝑒𝑙</m:t>
                                    </m:r>
                                    <m:r>
                                      <a:rPr lang="de-DE" sz="1400" b="0" i="1" smtClean="0">
                                        <a:latin typeface="Cambria Math" panose="02040503050406030204" pitchFamily="18" charset="0"/>
                                        <a:ea typeface="Cambria Math" panose="02040503050406030204" pitchFamily="18" charset="0"/>
                                      </a:rPr>
                                      <m:t>|</m:t>
                                    </m:r>
                                    <m:r>
                                      <m:rPr>
                                        <m:sty m:val="p"/>
                                      </m:rPr>
                                      <a:rPr lang="de-DE" sz="1400" b="0" i="0" smtClean="0">
                                        <a:latin typeface="Cambria Math" panose="02040503050406030204" pitchFamily="18" charset="0"/>
                                        <a:ea typeface="Cambria Math" panose="02040503050406030204" pitchFamily="18" charset="0"/>
                                      </a:rPr>
                                      <m:t>sick</m:t>
                                    </m:r>
                                  </m:e>
                                </m:d>
                              </m:oMath>
                            </m:oMathPara>
                          </a14:m>
                          <a:endParaRPr lang="en-US" sz="1400" dirty="0"/>
                        </a:p>
                      </a:txBody>
                      <a:tcPr marL="45672" marR="45672" marT="45672" marB="45672"/>
                    </a:tc>
                    <a:extLst>
                      <a:ext uri="{0D108BD9-81ED-4DB2-BD59-A6C34878D82A}">
                        <a16:rowId xmlns:a16="http://schemas.microsoft.com/office/drawing/2014/main" val="10000"/>
                      </a:ext>
                    </a:extLst>
                  </a:tr>
                  <a:tr h="491740">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nchor="ctr"/>
                    </a:tc>
                    <a:tc>
                      <a:txBody>
                        <a:bodyPr/>
                        <a:lstStyle/>
                        <a:p>
                          <a:pPr/>
                          <a14:m>
                            <m:oMathPara xmlns:m="http://schemas.openxmlformats.org/officeDocument/2006/math">
                              <m:oMathParaPr>
                                <m:jc m:val="centerGroup"/>
                              </m:oMathParaPr>
                              <m:oMath xmlns:m="http://schemas.openxmlformats.org/officeDocument/2006/math">
                                <m:f>
                                  <m:fPr>
                                    <m:ctrlPr>
                                      <a:rPr lang="de-DE" sz="1400" b="0" i="1" smtClean="0">
                                        <a:latin typeface="Cambria Math" panose="02040503050406030204" pitchFamily="18" charset="0"/>
                                      </a:rPr>
                                    </m:ctrlPr>
                                  </m:fPr>
                                  <m:num>
                                    <m:r>
                                      <a:rPr lang="de-DE" sz="1400" b="0" i="1" smtClean="0">
                                        <a:latin typeface="Cambria Math" panose="02040503050406030204" pitchFamily="18" charset="0"/>
                                      </a:rPr>
                                      <m:t>201</m:t>
                                    </m:r>
                                  </m:num>
                                  <m:den>
                                    <m:r>
                                      <a:rPr lang="de-DE" sz="1400" i="1" smtClean="0">
                                        <a:latin typeface="Cambria Math" panose="02040503050406030204" pitchFamily="18" charset="0"/>
                                      </a:rPr>
                                      <m:t>2</m:t>
                                    </m:r>
                                    <m:r>
                                      <a:rPr lang="de-DE" sz="1400" b="0" i="1" smtClean="0">
                                        <a:latin typeface="Cambria Math" panose="02040503050406030204" pitchFamily="18" charset="0"/>
                                      </a:rPr>
                                      <m:t>75</m:t>
                                    </m:r>
                                  </m:den>
                                </m:f>
                                <m:r>
                                  <a:rPr lang="de-DE" sz="1400" b="0" i="1" smtClean="0">
                                    <a:latin typeface="Cambria Math" panose="02040503050406030204" pitchFamily="18" charset="0"/>
                                  </a:rPr>
                                  <m:t>=</m:t>
                                </m:r>
                                <m:r>
                                  <a:rPr lang="de-DE" sz="1400" b="0" i="1" smtClean="0">
                                    <a:solidFill>
                                      <a:schemeClr val="tx1"/>
                                    </a:solidFill>
                                    <a:latin typeface="Cambria Math" panose="02040503050406030204" pitchFamily="18" charset="0"/>
                                  </a:rPr>
                                  <m:t>0.731</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1"/>
                      </a:ext>
                    </a:extLst>
                  </a:tr>
                  <a:tr h="490979">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nchor="ctr"/>
                    </a:tc>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
                                  <m:fPr>
                                    <m:ctrlPr>
                                      <a:rPr lang="de-DE" sz="1400" b="0" i="1" smtClean="0">
                                        <a:latin typeface="Cambria Math" panose="02040503050406030204" pitchFamily="18" charset="0"/>
                                      </a:rPr>
                                    </m:ctrlPr>
                                  </m:fPr>
                                  <m:num>
                                    <m:r>
                                      <a:rPr lang="de-DE" sz="1400" b="0" i="1" smtClean="0">
                                        <a:latin typeface="Cambria Math" panose="02040503050406030204" pitchFamily="18" charset="0"/>
                                      </a:rPr>
                                      <m:t>74</m:t>
                                    </m:r>
                                  </m:num>
                                  <m:den>
                                    <m:r>
                                      <a:rPr lang="de-DE" sz="1400" i="1" smtClean="0">
                                        <a:latin typeface="Cambria Math" panose="02040503050406030204" pitchFamily="18" charset="0"/>
                                      </a:rPr>
                                      <m:t>2</m:t>
                                    </m:r>
                                    <m:r>
                                      <a:rPr lang="de-DE" sz="1400" b="0" i="1" smtClean="0">
                                        <a:latin typeface="Cambria Math" panose="02040503050406030204" pitchFamily="18" charset="0"/>
                                      </a:rPr>
                                      <m:t>75</m:t>
                                    </m:r>
                                  </m:den>
                                </m:f>
                                <m:r>
                                  <a:rPr lang="de-DE" sz="1400" b="0" i="1" smtClean="0">
                                    <a:latin typeface="Cambria Math" panose="02040503050406030204" pitchFamily="18" charset="0"/>
                                  </a:rPr>
                                  <m:t>=</m:t>
                                </m:r>
                                <m:r>
                                  <a:rPr lang="de-DE" sz="1400" b="0" i="1" smtClean="0">
                                    <a:solidFill>
                                      <a:schemeClr val="tx1"/>
                                    </a:solidFill>
                                    <a:latin typeface="Cambria Math" panose="02040503050406030204" pitchFamily="18" charset="0"/>
                                  </a:rPr>
                                  <m:t>0.269</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7"/>
                      </a:ext>
                    </a:extLst>
                  </a:tr>
                </a:tbl>
              </a:graphicData>
            </a:graphic>
          </p:graphicFrame>
        </mc:Choice>
        <mc:Fallback xmlns="">
          <p:graphicFrame>
            <p:nvGraphicFramePr>
              <p:cNvPr id="52" name="Table 51">
                <a:extLst>
                  <a:ext uri="{FF2B5EF4-FFF2-40B4-BE49-F238E27FC236}">
                    <a16:creationId xmlns:a16="http://schemas.microsoft.com/office/drawing/2014/main" id="{3F7AEE95-199C-6F4B-9ECE-E3A312CE0E18}"/>
                  </a:ext>
                </a:extLst>
              </p:cNvPr>
              <p:cNvGraphicFramePr>
                <a:graphicFrameLocks noGrp="1"/>
              </p:cNvGraphicFramePr>
              <p:nvPr>
                <p:extLst>
                  <p:ext uri="{D42A27DB-BD31-4B8C-83A1-F6EECF244321}">
                    <p14:modId xmlns:p14="http://schemas.microsoft.com/office/powerpoint/2010/main" val="1825101716"/>
                  </p:ext>
                </p:extLst>
              </p:nvPr>
            </p:nvGraphicFramePr>
            <p:xfrm>
              <a:off x="5596167" y="4609602"/>
              <a:ext cx="1971653" cy="1294033"/>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1305343">
                      <a:extLst>
                        <a:ext uri="{9D8B030D-6E8A-4147-A177-3AD203B41FA5}">
                          <a16:colId xmlns:a16="http://schemas.microsoft.com/office/drawing/2014/main" val="20003"/>
                        </a:ext>
                      </a:extLst>
                    </a:gridCol>
                  </a:tblGrid>
                  <a:tr h="310483">
                    <a:tc>
                      <a:txBody>
                        <a:bodyPr/>
                        <a:lstStyle/>
                        <a:p>
                          <a:endParaRPr lang="en-DE"/>
                        </a:p>
                      </a:txBody>
                      <a:tcPr marL="45672" marR="45672" marT="45672" marB="45672">
                        <a:blipFill>
                          <a:blip r:embed="rId5"/>
                          <a:stretch>
                            <a:fillRect l="-1887" r="-198113" b="-320000"/>
                          </a:stretch>
                        </a:blipFill>
                      </a:tcPr>
                    </a:tc>
                    <a:tc>
                      <a:txBody>
                        <a:bodyPr/>
                        <a:lstStyle/>
                        <a:p>
                          <a:endParaRPr lang="en-DE"/>
                        </a:p>
                      </a:txBody>
                      <a:tcPr marL="45672" marR="45672" marT="45672" marB="45672">
                        <a:blipFill>
                          <a:blip r:embed="rId5"/>
                          <a:stretch>
                            <a:fillRect l="-52427" r="-1942" b="-320000"/>
                          </a:stretch>
                        </a:blipFill>
                      </a:tcPr>
                    </a:tc>
                    <a:extLst>
                      <a:ext uri="{0D108BD9-81ED-4DB2-BD59-A6C34878D82A}">
                        <a16:rowId xmlns:a16="http://schemas.microsoft.com/office/drawing/2014/main" val="10000"/>
                      </a:ext>
                    </a:extLst>
                  </a:tr>
                  <a:tr h="492156">
                    <a:tc>
                      <a:txBody>
                        <a:bodyPr/>
                        <a:lstStyle/>
                        <a:p>
                          <a:endParaRPr lang="en-DE"/>
                        </a:p>
                      </a:txBody>
                      <a:tcPr marL="45672" marR="45672" marT="45672" marB="45672" anchor="ctr">
                        <a:blipFill>
                          <a:blip r:embed="rId5"/>
                          <a:stretch>
                            <a:fillRect l="-1887" t="-64103" r="-198113" b="-105128"/>
                          </a:stretch>
                        </a:blipFill>
                      </a:tcPr>
                    </a:tc>
                    <a:tc>
                      <a:txBody>
                        <a:bodyPr/>
                        <a:lstStyle/>
                        <a:p>
                          <a:endParaRPr lang="en-DE"/>
                        </a:p>
                      </a:txBody>
                      <a:tcPr marL="45672" marR="45672" marT="45672" marB="45672">
                        <a:blipFill>
                          <a:blip r:embed="rId5"/>
                          <a:stretch>
                            <a:fillRect l="-52427" t="-64103" r="-1942" b="-105128"/>
                          </a:stretch>
                        </a:blipFill>
                      </a:tcPr>
                    </a:tc>
                    <a:extLst>
                      <a:ext uri="{0D108BD9-81ED-4DB2-BD59-A6C34878D82A}">
                        <a16:rowId xmlns:a16="http://schemas.microsoft.com/office/drawing/2014/main" val="10001"/>
                      </a:ext>
                    </a:extLst>
                  </a:tr>
                  <a:tr h="491394">
                    <a:tc>
                      <a:txBody>
                        <a:bodyPr/>
                        <a:lstStyle/>
                        <a:p>
                          <a:endParaRPr lang="en-DE"/>
                        </a:p>
                      </a:txBody>
                      <a:tcPr marL="45672" marR="45672" marT="45672" marB="45672" anchor="ctr">
                        <a:blipFill>
                          <a:blip r:embed="rId5"/>
                          <a:stretch>
                            <a:fillRect l="-1887" t="-164103" r="-198113" b="-5128"/>
                          </a:stretch>
                        </a:blipFill>
                      </a:tcPr>
                    </a:tc>
                    <a:tc>
                      <a:txBody>
                        <a:bodyPr/>
                        <a:lstStyle/>
                        <a:p>
                          <a:endParaRPr lang="en-DE"/>
                        </a:p>
                      </a:txBody>
                      <a:tcPr marL="45672" marR="45672" marT="45672" marB="45672">
                        <a:blipFill>
                          <a:blip r:embed="rId5"/>
                          <a:stretch>
                            <a:fillRect l="-52427" t="-164103" r="-1942" b="-5128"/>
                          </a:stretch>
                        </a:blipFill>
                      </a:tcPr>
                    </a:tc>
                    <a:extLst>
                      <a:ext uri="{0D108BD9-81ED-4DB2-BD59-A6C34878D82A}">
                        <a16:rowId xmlns:a16="http://schemas.microsoft.com/office/drawing/2014/main" val="10007"/>
                      </a:ext>
                    </a:extLst>
                  </a:tr>
                </a:tbl>
              </a:graphicData>
            </a:graphic>
          </p:graphicFrame>
        </mc:Fallback>
      </mc:AlternateContent>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6D04BA88-762C-6C47-913A-E44CED1CE9BF}"/>
                  </a:ext>
                </a:extLst>
              </p:cNvPr>
              <p:cNvSpPr txBox="1"/>
              <p:nvPr/>
            </p:nvSpPr>
            <p:spPr>
              <a:xfrm>
                <a:off x="6272906" y="3139547"/>
                <a:ext cx="2598349" cy="64569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a:t>Reject those samples that are not consistent with </a:t>
                </a:r>
                <a14:m>
                  <m:oMath xmlns:m="http://schemas.openxmlformats.org/officeDocument/2006/math">
                    <m:r>
                      <a:rPr lang="en-GB" b="1" i="1">
                        <a:latin typeface="Cambria Math" panose="02040503050406030204" pitchFamily="18" charset="0"/>
                      </a:rPr>
                      <m:t>𝒆</m:t>
                    </m:r>
                  </m:oMath>
                </a14:m>
                <a:endParaRPr lang="en-GB" sz="1798"/>
              </a:p>
            </p:txBody>
          </p:sp>
        </mc:Choice>
        <mc:Fallback xmlns="">
          <p:sp>
            <p:nvSpPr>
              <p:cNvPr id="12" name="TextBox 11">
                <a:extLst>
                  <a:ext uri="{FF2B5EF4-FFF2-40B4-BE49-F238E27FC236}">
                    <a16:creationId xmlns:a16="http://schemas.microsoft.com/office/drawing/2014/main" id="{6D04BA88-762C-6C47-913A-E44CED1CE9BF}"/>
                  </a:ext>
                </a:extLst>
              </p:cNvPr>
              <p:cNvSpPr txBox="1">
                <a:spLocks noRot="1" noChangeAspect="1" noMove="1" noResize="1" noEditPoints="1" noAdjustHandles="1" noChangeArrowheads="1" noChangeShapeType="1" noTextEdit="1"/>
              </p:cNvSpPr>
              <p:nvPr/>
            </p:nvSpPr>
            <p:spPr>
              <a:xfrm>
                <a:off x="6272906" y="3139547"/>
                <a:ext cx="2598349" cy="645690"/>
              </a:xfrm>
              <a:prstGeom prst="rect">
                <a:avLst/>
              </a:prstGeom>
              <a:blipFill>
                <a:blip r:embed="rId6"/>
                <a:stretch>
                  <a:fillRect/>
                </a:stretch>
              </a:blipFill>
            </p:spPr>
            <p:txBody>
              <a:bodyPr/>
              <a:lstStyle/>
              <a:p>
                <a:r>
                  <a:rPr lang="en-GB">
                    <a:noFill/>
                  </a:rPr>
                  <a:t> </a:t>
                </a:r>
              </a:p>
            </p:txBody>
          </p:sp>
        </mc:Fallback>
      </mc:AlternateContent>
      <p:cxnSp>
        <p:nvCxnSpPr>
          <p:cNvPr id="14" name="Straight Arrow Connector 13">
            <a:extLst>
              <a:ext uri="{FF2B5EF4-FFF2-40B4-BE49-F238E27FC236}">
                <a16:creationId xmlns:a16="http://schemas.microsoft.com/office/drawing/2014/main" id="{0C018CF6-193E-F840-9834-2FD080BF6AF9}"/>
              </a:ext>
            </a:extLst>
          </p:cNvPr>
          <p:cNvCxnSpPr>
            <a:cxnSpLocks/>
            <a:stCxn id="12" idx="1"/>
          </p:cNvCxnSpPr>
          <p:nvPr/>
        </p:nvCxnSpPr>
        <p:spPr>
          <a:xfrm flipH="1" flipV="1">
            <a:off x="4421981" y="3357563"/>
            <a:ext cx="1850925" cy="104829"/>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D4A55801-D704-B148-8B1C-A1DADD4B4328}"/>
              </a:ext>
            </a:extLst>
          </p:cNvPr>
          <p:cNvCxnSpPr>
            <a:cxnSpLocks/>
            <a:stCxn id="12" idx="1"/>
          </p:cNvCxnSpPr>
          <p:nvPr/>
        </p:nvCxnSpPr>
        <p:spPr>
          <a:xfrm flipH="1">
            <a:off x="2485135" y="3462392"/>
            <a:ext cx="3787771" cy="723975"/>
          </a:xfrm>
          <a:prstGeom prst="straightConnector1">
            <a:avLst/>
          </a:prstGeom>
          <a:ln w="19050">
            <a:solidFill>
              <a:srgbClr val="FFC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132" name="Table 131">
                <a:extLst>
                  <a:ext uri="{FF2B5EF4-FFF2-40B4-BE49-F238E27FC236}">
                    <a16:creationId xmlns:a16="http://schemas.microsoft.com/office/drawing/2014/main" id="{A3BABEAD-FB9D-C74B-A9DA-DAEE50D0A88F}"/>
                  </a:ext>
                </a:extLst>
              </p:cNvPr>
              <p:cNvGraphicFramePr>
                <a:graphicFrameLocks noGrp="1"/>
              </p:cNvGraphicFramePr>
              <p:nvPr>
                <p:extLst>
                  <p:ext uri="{D42A27DB-BD31-4B8C-83A1-F6EECF244321}">
                    <p14:modId xmlns:p14="http://schemas.microsoft.com/office/powerpoint/2010/main" val="3204370669"/>
                  </p:ext>
                </p:extLst>
              </p:nvPr>
            </p:nvGraphicFramePr>
            <p:xfrm>
              <a:off x="7629022" y="4609601"/>
              <a:ext cx="1305343" cy="916068"/>
            </p:xfrm>
            <a:graphic>
              <a:graphicData uri="http://schemas.openxmlformats.org/drawingml/2006/table">
                <a:tbl>
                  <a:tblPr firstRow="1" bandRow="1">
                    <a:tableStyleId>{793D81CF-94F2-401A-BA57-92F5A7B2D0C5}</a:tableStyleId>
                  </a:tblPr>
                  <a:tblGrid>
                    <a:gridCol w="1305343">
                      <a:extLst>
                        <a:ext uri="{9D8B030D-6E8A-4147-A177-3AD203B41FA5}">
                          <a16:colId xmlns:a16="http://schemas.microsoft.com/office/drawing/2014/main" val="20003"/>
                        </a:ext>
                      </a:extLst>
                    </a:gridCol>
                  </a:tblGrid>
                  <a:tr h="304483">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ea typeface="Cambria Math" panose="02040503050406030204" pitchFamily="18" charset="0"/>
                                  </a:rPr>
                                  <m:t>𝑃</m:t>
                                </m:r>
                                <m:d>
                                  <m:dPr>
                                    <m:ctrlPr>
                                      <a:rPr lang="de-DE" sz="1400" b="0" i="1" smtClean="0">
                                        <a:latin typeface="Cambria Math" panose="02040503050406030204" pitchFamily="18" charset="0"/>
                                        <a:ea typeface="Cambria Math" panose="02040503050406030204" pitchFamily="18" charset="0"/>
                                      </a:rPr>
                                    </m:ctrlPr>
                                  </m:dPr>
                                  <m:e>
                                    <m:r>
                                      <a:rPr lang="de-DE" sz="1400" b="0" i="1" smtClean="0">
                                        <a:latin typeface="Cambria Math" panose="02040503050406030204" pitchFamily="18" charset="0"/>
                                        <a:ea typeface="Cambria Math" panose="02040503050406030204" pitchFamily="18" charset="0"/>
                                      </a:rPr>
                                      <m:t>𝑇𝑟𝑎𝑣𝑒𝑙</m:t>
                                    </m:r>
                                    <m:r>
                                      <a:rPr lang="de-DE" sz="1400" b="0" i="1" smtClean="0">
                                        <a:latin typeface="Cambria Math" panose="02040503050406030204" pitchFamily="18" charset="0"/>
                                        <a:ea typeface="Cambria Math" panose="02040503050406030204" pitchFamily="18" charset="0"/>
                                      </a:rPr>
                                      <m:t>|</m:t>
                                    </m:r>
                                    <m:r>
                                      <m:rPr>
                                        <m:sty m:val="p"/>
                                      </m:rPr>
                                      <a:rPr lang="de-DE" sz="1400" b="0" i="0" smtClean="0">
                                        <a:latin typeface="Cambria Math" panose="02040503050406030204" pitchFamily="18" charset="0"/>
                                        <a:ea typeface="Cambria Math" panose="02040503050406030204" pitchFamily="18" charset="0"/>
                                      </a:rPr>
                                      <m:t>sick</m:t>
                                    </m:r>
                                  </m:e>
                                </m:d>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rPr>
                                  <m:t>0.75</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1"/>
                      </a:ext>
                    </a:extLst>
                  </a:tr>
                  <a:tr h="305682">
                    <a:tc>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de-DE" sz="1400" b="0" i="1" smtClean="0">
                                    <a:solidFill>
                                      <a:schemeClr val="tx1"/>
                                    </a:solidFill>
                                    <a:latin typeface="Cambria Math" panose="02040503050406030204" pitchFamily="18" charset="0"/>
                                  </a:rPr>
                                  <m:t>0.25</m:t>
                                </m:r>
                              </m:oMath>
                            </m:oMathPara>
                          </a14:m>
                          <a:endParaRPr lang="en-US" sz="1400" dirty="0">
                            <a:solidFill>
                              <a:schemeClr val="tx1"/>
                            </a:solidFill>
                          </a:endParaRPr>
                        </a:p>
                      </a:txBody>
                      <a:tcPr marL="45672" marR="45672" marT="45672" marB="45672"/>
                    </a:tc>
                    <a:extLst>
                      <a:ext uri="{0D108BD9-81ED-4DB2-BD59-A6C34878D82A}">
                        <a16:rowId xmlns:a16="http://schemas.microsoft.com/office/drawing/2014/main" val="10007"/>
                      </a:ext>
                    </a:extLst>
                  </a:tr>
                </a:tbl>
              </a:graphicData>
            </a:graphic>
          </p:graphicFrame>
        </mc:Choice>
        <mc:Fallback xmlns="">
          <p:graphicFrame>
            <p:nvGraphicFramePr>
              <p:cNvPr id="132" name="Table 131">
                <a:extLst>
                  <a:ext uri="{FF2B5EF4-FFF2-40B4-BE49-F238E27FC236}">
                    <a16:creationId xmlns:a16="http://schemas.microsoft.com/office/drawing/2014/main" id="{A3BABEAD-FB9D-C74B-A9DA-DAEE50D0A88F}"/>
                  </a:ext>
                </a:extLst>
              </p:cNvPr>
              <p:cNvGraphicFramePr>
                <a:graphicFrameLocks noGrp="1"/>
              </p:cNvGraphicFramePr>
              <p:nvPr>
                <p:extLst>
                  <p:ext uri="{D42A27DB-BD31-4B8C-83A1-F6EECF244321}">
                    <p14:modId xmlns:p14="http://schemas.microsoft.com/office/powerpoint/2010/main" val="3204370669"/>
                  </p:ext>
                </p:extLst>
              </p:nvPr>
            </p:nvGraphicFramePr>
            <p:xfrm>
              <a:off x="7629022" y="4609601"/>
              <a:ext cx="1305343" cy="916068"/>
            </p:xfrm>
            <a:graphic>
              <a:graphicData uri="http://schemas.openxmlformats.org/drawingml/2006/table">
                <a:tbl>
                  <a:tblPr firstRow="1" bandRow="1">
                    <a:tableStyleId>{793D81CF-94F2-401A-BA57-92F5A7B2D0C5}</a:tableStyleId>
                  </a:tblPr>
                  <a:tblGrid>
                    <a:gridCol w="1305343">
                      <a:extLst>
                        <a:ext uri="{9D8B030D-6E8A-4147-A177-3AD203B41FA5}">
                          <a16:colId xmlns:a16="http://schemas.microsoft.com/office/drawing/2014/main" val="20003"/>
                        </a:ext>
                      </a:extLst>
                    </a:gridCol>
                  </a:tblGrid>
                  <a:tr h="304704">
                    <a:tc>
                      <a:txBody>
                        <a:bodyPr/>
                        <a:lstStyle/>
                        <a:p>
                          <a:endParaRPr lang="en-DE"/>
                        </a:p>
                      </a:txBody>
                      <a:tcPr marL="45672" marR="45672" marT="45672" marB="45672">
                        <a:blipFill>
                          <a:blip r:embed="rId7"/>
                          <a:stretch>
                            <a:fillRect r="-962" b="-200000"/>
                          </a:stretch>
                        </a:blipFill>
                      </a:tcPr>
                    </a:tc>
                    <a:extLst>
                      <a:ext uri="{0D108BD9-81ED-4DB2-BD59-A6C34878D82A}">
                        <a16:rowId xmlns:a16="http://schemas.microsoft.com/office/drawing/2014/main" val="10000"/>
                      </a:ext>
                    </a:extLst>
                  </a:tr>
                  <a:tr h="305682">
                    <a:tc>
                      <a:txBody>
                        <a:bodyPr/>
                        <a:lstStyle/>
                        <a:p>
                          <a:endParaRPr lang="en-DE"/>
                        </a:p>
                      </a:txBody>
                      <a:tcPr marL="45672" marR="45672" marT="45672" marB="45672">
                        <a:blipFill>
                          <a:blip r:embed="rId7"/>
                          <a:stretch>
                            <a:fillRect t="-104167" r="-962" b="-108333"/>
                          </a:stretch>
                        </a:blipFill>
                      </a:tcPr>
                    </a:tc>
                    <a:extLst>
                      <a:ext uri="{0D108BD9-81ED-4DB2-BD59-A6C34878D82A}">
                        <a16:rowId xmlns:a16="http://schemas.microsoft.com/office/drawing/2014/main" val="10001"/>
                      </a:ext>
                    </a:extLst>
                  </a:tr>
                  <a:tr h="305682">
                    <a:tc>
                      <a:txBody>
                        <a:bodyPr/>
                        <a:lstStyle/>
                        <a:p>
                          <a:endParaRPr lang="en-DE"/>
                        </a:p>
                      </a:txBody>
                      <a:tcPr marL="45672" marR="45672" marT="45672" marB="45672">
                        <a:blipFill>
                          <a:blip r:embed="rId7"/>
                          <a:stretch>
                            <a:fillRect t="-196000" r="-962" b="-4000"/>
                          </a:stretch>
                        </a:blipFill>
                      </a:tcPr>
                    </a:tc>
                    <a:extLst>
                      <a:ext uri="{0D108BD9-81ED-4DB2-BD59-A6C34878D82A}">
                        <a16:rowId xmlns:a16="http://schemas.microsoft.com/office/drawing/2014/main" val="10007"/>
                      </a:ext>
                    </a:extLst>
                  </a:tr>
                </a:tbl>
              </a:graphicData>
            </a:graphic>
          </p:graphicFrame>
        </mc:Fallback>
      </mc:AlternateContent>
      <p:grpSp>
        <p:nvGrpSpPr>
          <p:cNvPr id="50" name="Group 49">
            <a:extLst>
              <a:ext uri="{FF2B5EF4-FFF2-40B4-BE49-F238E27FC236}">
                <a16:creationId xmlns:a16="http://schemas.microsoft.com/office/drawing/2014/main" id="{8189CEE9-2E1C-F54F-A1F3-BEA81CB9550E}"/>
              </a:ext>
            </a:extLst>
          </p:cNvPr>
          <p:cNvGrpSpPr/>
          <p:nvPr/>
        </p:nvGrpSpPr>
        <p:grpSpPr>
          <a:xfrm>
            <a:off x="7845038" y="1508823"/>
            <a:ext cx="3986638" cy="1079501"/>
            <a:chOff x="4800564" y="4825289"/>
            <a:chExt cx="3990791" cy="1080625"/>
          </a:xfrm>
        </p:grpSpPr>
        <p:cxnSp>
          <p:nvCxnSpPr>
            <p:cNvPr id="51" name="Straight Connector 50">
              <a:extLst>
                <a:ext uri="{FF2B5EF4-FFF2-40B4-BE49-F238E27FC236}">
                  <a16:creationId xmlns:a16="http://schemas.microsoft.com/office/drawing/2014/main" id="{AC85979C-57B8-8D48-8BA7-8E6C6F957E80}"/>
                </a:ext>
              </a:extLst>
            </p:cNvPr>
            <p:cNvCxnSpPr>
              <a:cxnSpLocks/>
            </p:cNvCxnSpPr>
            <p:nvPr/>
          </p:nvCxnSpPr>
          <p:spPr>
            <a:xfrm>
              <a:off x="4976017" y="5494977"/>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368EF017-BC2A-AA42-9783-1DF496E43ED7}"/>
                </a:ext>
              </a:extLst>
            </p:cNvPr>
            <p:cNvCxnSpPr/>
            <p:nvPr/>
          </p:nvCxnSpPr>
          <p:spPr>
            <a:xfrm>
              <a:off x="4983467"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BAFFC467-18D6-4A47-B3D2-7C22399636C0}"/>
                </a:ext>
              </a:extLst>
            </p:cNvPr>
            <p:cNvCxnSpPr/>
            <p:nvPr/>
          </p:nvCxnSpPr>
          <p:spPr>
            <a:xfrm>
              <a:off x="78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a:extLst>
                    <a:ext uri="{FF2B5EF4-FFF2-40B4-BE49-F238E27FC236}">
                      <a16:creationId xmlns:a16="http://schemas.microsoft.com/office/drawing/2014/main" id="{5A59A98D-A3E0-DC4D-B767-87C82A242190}"/>
                    </a:ext>
                  </a:extLst>
                </p:cNvPr>
                <p:cNvSpPr txBox="1"/>
                <p:nvPr/>
              </p:nvSpPr>
              <p:spPr>
                <a:xfrm>
                  <a:off x="4800564"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oMath>
                    </m:oMathPara>
                  </a14:m>
                  <a:endParaRPr lang="en-GB" sz="1798"/>
                </a:p>
              </p:txBody>
            </p:sp>
          </mc:Choice>
          <mc:Fallback xmlns="">
            <p:sp>
              <p:nvSpPr>
                <p:cNvPr id="55" name="TextBox 54">
                  <a:extLst>
                    <a:ext uri="{FF2B5EF4-FFF2-40B4-BE49-F238E27FC236}">
                      <a16:creationId xmlns:a16="http://schemas.microsoft.com/office/drawing/2014/main" id="{5A59A98D-A3E0-DC4D-B767-87C82A242190}"/>
                    </a:ext>
                  </a:extLst>
                </p:cNvPr>
                <p:cNvSpPr txBox="1">
                  <a:spLocks noRot="1" noChangeAspect="1" noMove="1" noResize="1" noEditPoints="1" noAdjustHandles="1" noChangeArrowheads="1" noChangeShapeType="1" noTextEdit="1"/>
                </p:cNvSpPr>
                <p:nvPr/>
              </p:nvSpPr>
              <p:spPr>
                <a:xfrm>
                  <a:off x="4800564" y="5536582"/>
                  <a:ext cx="365806" cy="369332"/>
                </a:xfrm>
                <a:prstGeom prst="rect">
                  <a:avLst/>
                </a:prstGeom>
                <a:blipFill>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6" name="TextBox 55">
                  <a:extLst>
                    <a:ext uri="{FF2B5EF4-FFF2-40B4-BE49-F238E27FC236}">
                      <a16:creationId xmlns:a16="http://schemas.microsoft.com/office/drawing/2014/main" id="{D9D00E9F-552F-7F43-9C92-11C5A6CFD293}"/>
                    </a:ext>
                  </a:extLst>
                </p:cNvPr>
                <p:cNvSpPr txBox="1"/>
                <p:nvPr/>
              </p:nvSpPr>
              <p:spPr>
                <a:xfrm>
                  <a:off x="8419418" y="5536582"/>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1</m:t>
                        </m:r>
                      </m:oMath>
                    </m:oMathPara>
                  </a14:m>
                  <a:endParaRPr lang="en-GB" sz="1798"/>
                </a:p>
              </p:txBody>
            </p:sp>
          </mc:Choice>
          <mc:Fallback xmlns="">
            <p:sp>
              <p:nvSpPr>
                <p:cNvPr id="56" name="TextBox 55">
                  <a:extLst>
                    <a:ext uri="{FF2B5EF4-FFF2-40B4-BE49-F238E27FC236}">
                      <a16:creationId xmlns:a16="http://schemas.microsoft.com/office/drawing/2014/main" id="{D9D00E9F-552F-7F43-9C92-11C5A6CFD293}"/>
                    </a:ext>
                  </a:extLst>
                </p:cNvPr>
                <p:cNvSpPr txBox="1">
                  <a:spLocks noRot="1" noChangeAspect="1" noMove="1" noResize="1" noEditPoints="1" noAdjustHandles="1" noChangeArrowheads="1" noChangeShapeType="1" noTextEdit="1"/>
                </p:cNvSpPr>
                <p:nvPr/>
              </p:nvSpPr>
              <p:spPr>
                <a:xfrm>
                  <a:off x="8419418" y="5536582"/>
                  <a:ext cx="365806" cy="369332"/>
                </a:xfrm>
                <a:prstGeom prst="rect">
                  <a:avLst/>
                </a:prstGeom>
                <a:blipFill>
                  <a:blip r:embed="rId9"/>
                  <a:stretch>
                    <a:fillRect/>
                  </a:stretch>
                </a:blipFill>
              </p:spPr>
              <p:txBody>
                <a:bodyPr/>
                <a:lstStyle/>
                <a:p>
                  <a:r>
                    <a:rPr lang="en-GB">
                      <a:noFill/>
                    </a:rPr>
                    <a:t> </a:t>
                  </a:r>
                </a:p>
              </p:txBody>
            </p:sp>
          </mc:Fallback>
        </mc:AlternateContent>
        <p:cxnSp>
          <p:nvCxnSpPr>
            <p:cNvPr id="84" name="Straight Connector 83">
              <a:extLst>
                <a:ext uri="{FF2B5EF4-FFF2-40B4-BE49-F238E27FC236}">
                  <a16:creationId xmlns:a16="http://schemas.microsoft.com/office/drawing/2014/main" id="{6959CE87-CD81-CA40-9575-C20F053347BF}"/>
                </a:ext>
              </a:extLst>
            </p:cNvPr>
            <p:cNvCxnSpPr/>
            <p:nvPr/>
          </p:nvCxnSpPr>
          <p:spPr>
            <a:xfrm>
              <a:off x="53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E7C7D7F-534D-1C45-87D7-E46EEC885110}"/>
                </a:ext>
              </a:extLst>
            </p:cNvPr>
            <p:cNvCxnSpPr/>
            <p:nvPr/>
          </p:nvCxnSpPr>
          <p:spPr>
            <a:xfrm>
              <a:off x="57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1D03B405-1A9D-3444-A341-3788F5379D5F}"/>
                </a:ext>
              </a:extLst>
            </p:cNvPr>
            <p:cNvCxnSpPr/>
            <p:nvPr/>
          </p:nvCxnSpPr>
          <p:spPr>
            <a:xfrm>
              <a:off x="606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BF55DDE3-A8D1-B640-BA94-F88FE39F9AFA}"/>
                </a:ext>
              </a:extLst>
            </p:cNvPr>
            <p:cNvCxnSpPr/>
            <p:nvPr/>
          </p:nvCxnSpPr>
          <p:spPr>
            <a:xfrm>
              <a:off x="6425541"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7F7875F1-C1B8-0844-9343-ABD34B8A1E09}"/>
                </a:ext>
              </a:extLst>
            </p:cNvPr>
            <p:cNvCxnSpPr/>
            <p:nvPr/>
          </p:nvCxnSpPr>
          <p:spPr>
            <a:xfrm>
              <a:off x="6784383" y="5411465"/>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8460625E-990B-AE49-B612-668E223A6865}"/>
                </a:ext>
              </a:extLst>
            </p:cNvPr>
            <p:cNvCxnSpPr/>
            <p:nvPr/>
          </p:nvCxnSpPr>
          <p:spPr>
            <a:xfrm>
              <a:off x="714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B66D7C21-A50D-1046-9311-2F16FFB066A4}"/>
                </a:ext>
              </a:extLst>
            </p:cNvPr>
            <p:cNvCxnSpPr/>
            <p:nvPr/>
          </p:nvCxnSpPr>
          <p:spPr>
            <a:xfrm>
              <a:off x="7504383" y="5443181"/>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06284A6C-6A48-334D-ADD9-A3FD10EDA86B}"/>
                </a:ext>
              </a:extLst>
            </p:cNvPr>
            <p:cNvCxnSpPr/>
            <p:nvPr/>
          </p:nvCxnSpPr>
          <p:spPr>
            <a:xfrm>
              <a:off x="8603479" y="5410737"/>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4C622F1-E8F1-DF4E-98B3-36889942D111}"/>
                </a:ext>
              </a:extLst>
            </p:cNvPr>
            <p:cNvCxnSpPr/>
            <p:nvPr/>
          </p:nvCxnSpPr>
          <p:spPr>
            <a:xfrm>
              <a:off x="8243479" y="5442453"/>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6AE9B2E3-5DA9-F34A-BD58-8D8FEDE2D610}"/>
                    </a:ext>
                  </a:extLst>
                </p:cNvPr>
                <p:cNvSpPr txBox="1"/>
                <p:nvPr/>
              </p:nvSpPr>
              <p:spPr>
                <a:xfrm>
                  <a:off x="6523279" y="5532950"/>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798" i="1">
                            <a:latin typeface="Cambria Math" panose="02040503050406030204" pitchFamily="18" charset="0"/>
                          </a:rPr>
                          <m:t>0</m:t>
                        </m:r>
                        <m:r>
                          <a:rPr lang="en-GB" sz="1798" i="1" smtClean="0">
                            <a:latin typeface="Cambria Math" panose="02040503050406030204" pitchFamily="18" charset="0"/>
                          </a:rPr>
                          <m:t>.5</m:t>
                        </m:r>
                      </m:oMath>
                    </m:oMathPara>
                  </a14:m>
                  <a:endParaRPr lang="en-GB" sz="1798"/>
                </a:p>
              </p:txBody>
            </p:sp>
          </mc:Choice>
          <mc:Fallback xmlns="">
            <p:sp>
              <p:nvSpPr>
                <p:cNvPr id="93" name="TextBox 92">
                  <a:extLst>
                    <a:ext uri="{FF2B5EF4-FFF2-40B4-BE49-F238E27FC236}">
                      <a16:creationId xmlns:a16="http://schemas.microsoft.com/office/drawing/2014/main" id="{6AE9B2E3-5DA9-F34A-BD58-8D8FEDE2D610}"/>
                    </a:ext>
                  </a:extLst>
                </p:cNvPr>
                <p:cNvSpPr txBox="1">
                  <a:spLocks noRot="1" noChangeAspect="1" noMove="1" noResize="1" noEditPoints="1" noAdjustHandles="1" noChangeArrowheads="1" noChangeShapeType="1" noTextEdit="1"/>
                </p:cNvSpPr>
                <p:nvPr/>
              </p:nvSpPr>
              <p:spPr>
                <a:xfrm>
                  <a:off x="6523279" y="5532950"/>
                  <a:ext cx="542136" cy="369332"/>
                </a:xfrm>
                <a:prstGeom prst="rect">
                  <a:avLst/>
                </a:prstGeom>
                <a:blipFill>
                  <a:blip r:embed="rId10"/>
                  <a:stretch>
                    <a:fillRect/>
                  </a:stretch>
                </a:blipFill>
              </p:spPr>
              <p:txBody>
                <a:bodyPr/>
                <a:lstStyle/>
                <a:p>
                  <a:r>
                    <a:rPr lang="en-GB">
                      <a:noFill/>
                    </a:rPr>
                    <a:t> </a:t>
                  </a:r>
                </a:p>
              </p:txBody>
            </p:sp>
          </mc:Fallback>
        </mc:AlternateContent>
        <p:sp>
          <p:nvSpPr>
            <p:cNvPr id="94" name="Left Brace 93">
              <a:extLst>
                <a:ext uri="{FF2B5EF4-FFF2-40B4-BE49-F238E27FC236}">
                  <a16:creationId xmlns:a16="http://schemas.microsoft.com/office/drawing/2014/main" id="{B7B5B8DC-5152-AD47-95F7-47C2E781D13A}"/>
                </a:ext>
              </a:extLst>
            </p:cNvPr>
            <p:cNvSpPr/>
            <p:nvPr/>
          </p:nvSpPr>
          <p:spPr>
            <a:xfrm rot="5400000">
              <a:off x="5290202" y="4987727"/>
              <a:ext cx="99995" cy="72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5" name="Left Brace 94">
              <a:extLst>
                <a:ext uri="{FF2B5EF4-FFF2-40B4-BE49-F238E27FC236}">
                  <a16:creationId xmlns:a16="http://schemas.microsoft.com/office/drawing/2014/main" id="{32D99756-6C1A-BC4C-8E2A-876F7F5D8BC3}"/>
                </a:ext>
              </a:extLst>
            </p:cNvPr>
            <p:cNvSpPr/>
            <p:nvPr/>
          </p:nvSpPr>
          <p:spPr>
            <a:xfrm rot="5400000">
              <a:off x="6077085" y="4924540"/>
              <a:ext cx="104662" cy="8500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6" name="Left Brace 95">
              <a:extLst>
                <a:ext uri="{FF2B5EF4-FFF2-40B4-BE49-F238E27FC236}">
                  <a16:creationId xmlns:a16="http://schemas.microsoft.com/office/drawing/2014/main" id="{E4F33279-FEB6-8749-8B3C-8961C7B72091}"/>
                </a:ext>
              </a:extLst>
            </p:cNvPr>
            <p:cNvSpPr/>
            <p:nvPr/>
          </p:nvSpPr>
          <p:spPr>
            <a:xfrm rot="5400000">
              <a:off x="6994302" y="4856154"/>
              <a:ext cx="105896" cy="98560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7" name="Left Brace 96">
              <a:extLst>
                <a:ext uri="{FF2B5EF4-FFF2-40B4-BE49-F238E27FC236}">
                  <a16:creationId xmlns:a16="http://schemas.microsoft.com/office/drawing/2014/main" id="{0B26C667-CAFA-BF4F-A773-1A71FA2C98C3}"/>
                </a:ext>
              </a:extLst>
            </p:cNvPr>
            <p:cNvSpPr/>
            <p:nvPr/>
          </p:nvSpPr>
          <p:spPr>
            <a:xfrm rot="5400000">
              <a:off x="7649090" y="5185884"/>
              <a:ext cx="106253" cy="324332"/>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98" name="TextBox 97">
              <a:extLst>
                <a:ext uri="{FF2B5EF4-FFF2-40B4-BE49-F238E27FC236}">
                  <a16:creationId xmlns:a16="http://schemas.microsoft.com/office/drawing/2014/main" id="{1A7963FE-2F33-BA4D-9124-C1B540006AAC}"/>
                </a:ext>
              </a:extLst>
            </p:cNvPr>
            <p:cNvSpPr txBox="1"/>
            <p:nvPr/>
          </p:nvSpPr>
          <p:spPr>
            <a:xfrm>
              <a:off x="5145955" y="5000856"/>
              <a:ext cx="391774" cy="369332"/>
            </a:xfrm>
            <a:prstGeom prst="rect">
              <a:avLst/>
            </a:prstGeom>
            <a:noFill/>
          </p:spPr>
          <p:txBody>
            <a:bodyPr wrap="none" rtlCol="0">
              <a:spAutoFit/>
            </a:bodyPr>
            <a:lstStyle/>
            <a:p>
              <a:r>
                <a:rPr lang="en-GB" sz="1798"/>
                <a:t>fff</a:t>
              </a:r>
            </a:p>
          </p:txBody>
        </p:sp>
        <p:sp>
          <p:nvSpPr>
            <p:cNvPr id="99" name="TextBox 98">
              <a:extLst>
                <a:ext uri="{FF2B5EF4-FFF2-40B4-BE49-F238E27FC236}">
                  <a16:creationId xmlns:a16="http://schemas.microsoft.com/office/drawing/2014/main" id="{1F022A71-E5BE-3545-9220-2A0F967548F5}"/>
                </a:ext>
              </a:extLst>
            </p:cNvPr>
            <p:cNvSpPr txBox="1"/>
            <p:nvPr/>
          </p:nvSpPr>
          <p:spPr>
            <a:xfrm>
              <a:off x="5929200" y="5003694"/>
              <a:ext cx="400431" cy="369332"/>
            </a:xfrm>
            <a:prstGeom prst="rect">
              <a:avLst/>
            </a:prstGeom>
            <a:noFill/>
          </p:spPr>
          <p:txBody>
            <a:bodyPr wrap="none" rtlCol="0">
              <a:spAutoFit/>
            </a:bodyPr>
            <a:lstStyle/>
            <a:p>
              <a:r>
                <a:rPr lang="en-GB" sz="1798"/>
                <a:t>fft</a:t>
              </a:r>
            </a:p>
          </p:txBody>
        </p:sp>
        <p:sp>
          <p:nvSpPr>
            <p:cNvPr id="100" name="TextBox 99">
              <a:extLst>
                <a:ext uri="{FF2B5EF4-FFF2-40B4-BE49-F238E27FC236}">
                  <a16:creationId xmlns:a16="http://schemas.microsoft.com/office/drawing/2014/main" id="{F8D76F39-F373-924A-95DD-2B463BCCDB79}"/>
                </a:ext>
              </a:extLst>
            </p:cNvPr>
            <p:cNvSpPr txBox="1"/>
            <p:nvPr/>
          </p:nvSpPr>
          <p:spPr>
            <a:xfrm>
              <a:off x="6843598" y="5000856"/>
              <a:ext cx="402674" cy="369332"/>
            </a:xfrm>
            <a:prstGeom prst="rect">
              <a:avLst/>
            </a:prstGeom>
            <a:noFill/>
          </p:spPr>
          <p:txBody>
            <a:bodyPr wrap="none" rtlCol="0">
              <a:spAutoFit/>
            </a:bodyPr>
            <a:lstStyle/>
            <a:p>
              <a:r>
                <a:rPr lang="en-GB" sz="1798"/>
                <a:t>ftf</a:t>
              </a:r>
            </a:p>
          </p:txBody>
        </p:sp>
        <p:sp>
          <p:nvSpPr>
            <p:cNvPr id="101" name="TextBox 100">
              <a:extLst>
                <a:ext uri="{FF2B5EF4-FFF2-40B4-BE49-F238E27FC236}">
                  <a16:creationId xmlns:a16="http://schemas.microsoft.com/office/drawing/2014/main" id="{9E4F46AB-6562-0C43-ABCF-ECA6F5BCC648}"/>
                </a:ext>
              </a:extLst>
            </p:cNvPr>
            <p:cNvSpPr txBox="1"/>
            <p:nvPr/>
          </p:nvSpPr>
          <p:spPr>
            <a:xfrm>
              <a:off x="7502116" y="5004203"/>
              <a:ext cx="405817" cy="369332"/>
            </a:xfrm>
            <a:prstGeom prst="rect">
              <a:avLst/>
            </a:prstGeom>
            <a:noFill/>
          </p:spPr>
          <p:txBody>
            <a:bodyPr wrap="none" rtlCol="0">
              <a:spAutoFit/>
            </a:bodyPr>
            <a:lstStyle/>
            <a:p>
              <a:r>
                <a:rPr lang="en-GB" sz="1798"/>
                <a:t>ftt</a:t>
              </a:r>
            </a:p>
          </p:txBody>
        </p:sp>
        <p:sp>
          <p:nvSpPr>
            <p:cNvPr id="102" name="Left Brace 101">
              <a:extLst>
                <a:ext uri="{FF2B5EF4-FFF2-40B4-BE49-F238E27FC236}">
                  <a16:creationId xmlns:a16="http://schemas.microsoft.com/office/drawing/2014/main" id="{0AB69DD2-585E-1441-8FE2-9970C23E1D5F}"/>
                </a:ext>
              </a:extLst>
            </p:cNvPr>
            <p:cNvSpPr/>
            <p:nvPr/>
          </p:nvSpPr>
          <p:spPr>
            <a:xfrm rot="5400000">
              <a:off x="7900965" y="5257919"/>
              <a:ext cx="106253" cy="179417"/>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3" name="TextBox 102">
              <a:extLst>
                <a:ext uri="{FF2B5EF4-FFF2-40B4-BE49-F238E27FC236}">
                  <a16:creationId xmlns:a16="http://schemas.microsoft.com/office/drawing/2014/main" id="{69302A20-BE90-EF40-97C9-D0AE0462EAAD}"/>
                </a:ext>
              </a:extLst>
            </p:cNvPr>
            <p:cNvSpPr txBox="1"/>
            <p:nvPr/>
          </p:nvSpPr>
          <p:spPr>
            <a:xfrm>
              <a:off x="7761053" y="4826881"/>
              <a:ext cx="400431" cy="369332"/>
            </a:xfrm>
            <a:prstGeom prst="rect">
              <a:avLst/>
            </a:prstGeom>
            <a:noFill/>
          </p:spPr>
          <p:txBody>
            <a:bodyPr wrap="none" rtlCol="0">
              <a:spAutoFit/>
            </a:bodyPr>
            <a:lstStyle/>
            <a:p>
              <a:r>
                <a:rPr lang="en-GB" sz="1798"/>
                <a:t>tff</a:t>
              </a:r>
            </a:p>
          </p:txBody>
        </p:sp>
        <p:sp>
          <p:nvSpPr>
            <p:cNvPr id="104" name="Left Brace 103">
              <a:extLst>
                <a:ext uri="{FF2B5EF4-FFF2-40B4-BE49-F238E27FC236}">
                  <a16:creationId xmlns:a16="http://schemas.microsoft.com/office/drawing/2014/main" id="{18D543F2-275B-7B45-B4FF-7E5AB31F4620}"/>
                </a:ext>
              </a:extLst>
            </p:cNvPr>
            <p:cNvSpPr/>
            <p:nvPr/>
          </p:nvSpPr>
          <p:spPr>
            <a:xfrm rot="5400000">
              <a:off x="8101857" y="5235179"/>
              <a:ext cx="106253" cy="22543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5" name="TextBox 104">
              <a:extLst>
                <a:ext uri="{FF2B5EF4-FFF2-40B4-BE49-F238E27FC236}">
                  <a16:creationId xmlns:a16="http://schemas.microsoft.com/office/drawing/2014/main" id="{3F05BCB0-AFB0-2945-B442-95E26A23C8F6}"/>
                </a:ext>
              </a:extLst>
            </p:cNvPr>
            <p:cNvSpPr txBox="1"/>
            <p:nvPr/>
          </p:nvSpPr>
          <p:spPr>
            <a:xfrm>
              <a:off x="7960157" y="4991136"/>
              <a:ext cx="409086" cy="369332"/>
            </a:xfrm>
            <a:prstGeom prst="rect">
              <a:avLst/>
            </a:prstGeom>
            <a:noFill/>
          </p:spPr>
          <p:txBody>
            <a:bodyPr wrap="none" rtlCol="0">
              <a:spAutoFit/>
            </a:bodyPr>
            <a:lstStyle/>
            <a:p>
              <a:r>
                <a:rPr lang="en-GB" sz="1798"/>
                <a:t>tft</a:t>
              </a:r>
            </a:p>
          </p:txBody>
        </p:sp>
        <p:sp>
          <p:nvSpPr>
            <p:cNvPr id="106" name="Left Brace 105">
              <a:extLst>
                <a:ext uri="{FF2B5EF4-FFF2-40B4-BE49-F238E27FC236}">
                  <a16:creationId xmlns:a16="http://schemas.microsoft.com/office/drawing/2014/main" id="{9A33E6F3-96D2-294D-9766-AF8869011945}"/>
                </a:ext>
              </a:extLst>
            </p:cNvPr>
            <p:cNvSpPr/>
            <p:nvPr/>
          </p:nvSpPr>
          <p:spPr>
            <a:xfrm rot="5400000">
              <a:off x="8356184" y="5206240"/>
              <a:ext cx="106253" cy="28192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7" name="TextBox 106">
              <a:extLst>
                <a:ext uri="{FF2B5EF4-FFF2-40B4-BE49-F238E27FC236}">
                  <a16:creationId xmlns:a16="http://schemas.microsoft.com/office/drawing/2014/main" id="{E2D99F20-A9FA-694A-BDBB-B0478F52084D}"/>
                </a:ext>
              </a:extLst>
            </p:cNvPr>
            <p:cNvSpPr txBox="1"/>
            <p:nvPr/>
          </p:nvSpPr>
          <p:spPr>
            <a:xfrm>
              <a:off x="8215743" y="4825289"/>
              <a:ext cx="405817" cy="369332"/>
            </a:xfrm>
            <a:prstGeom prst="rect">
              <a:avLst/>
            </a:prstGeom>
            <a:noFill/>
          </p:spPr>
          <p:txBody>
            <a:bodyPr wrap="none" rtlCol="0">
              <a:spAutoFit/>
            </a:bodyPr>
            <a:lstStyle/>
            <a:p>
              <a:r>
                <a:rPr lang="en-GB" sz="1798"/>
                <a:t>ttf</a:t>
              </a:r>
            </a:p>
          </p:txBody>
        </p:sp>
        <p:sp>
          <p:nvSpPr>
            <p:cNvPr id="108" name="Left Brace 107">
              <a:extLst>
                <a:ext uri="{FF2B5EF4-FFF2-40B4-BE49-F238E27FC236}">
                  <a16:creationId xmlns:a16="http://schemas.microsoft.com/office/drawing/2014/main" id="{BE714C6B-A526-5B47-A9A0-DEB4FCB0254E}"/>
                </a:ext>
              </a:extLst>
            </p:cNvPr>
            <p:cNvSpPr/>
            <p:nvPr/>
          </p:nvSpPr>
          <p:spPr>
            <a:xfrm rot="5400000">
              <a:off x="8524331" y="5321183"/>
              <a:ext cx="106253" cy="5204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109" name="TextBox 108">
              <a:extLst>
                <a:ext uri="{FF2B5EF4-FFF2-40B4-BE49-F238E27FC236}">
                  <a16:creationId xmlns:a16="http://schemas.microsoft.com/office/drawing/2014/main" id="{C8DB3B22-4290-4146-A3B6-01E9BCE13E14}"/>
                </a:ext>
              </a:extLst>
            </p:cNvPr>
            <p:cNvSpPr txBox="1"/>
            <p:nvPr/>
          </p:nvSpPr>
          <p:spPr>
            <a:xfrm>
              <a:off x="8382397" y="4990290"/>
              <a:ext cx="408958" cy="369332"/>
            </a:xfrm>
            <a:prstGeom prst="rect">
              <a:avLst/>
            </a:prstGeom>
            <a:noFill/>
          </p:spPr>
          <p:txBody>
            <a:bodyPr wrap="none" rtlCol="0">
              <a:spAutoFit/>
            </a:bodyPr>
            <a:lstStyle/>
            <a:p>
              <a:r>
                <a:rPr lang="en-GB" sz="1798"/>
                <a:t>ttt</a:t>
              </a:r>
            </a:p>
          </p:txBody>
        </p:sp>
        <p:cxnSp>
          <p:nvCxnSpPr>
            <p:cNvPr id="110" name="Straight Connector 109">
              <a:extLst>
                <a:ext uri="{FF2B5EF4-FFF2-40B4-BE49-F238E27FC236}">
                  <a16:creationId xmlns:a16="http://schemas.microsoft.com/office/drawing/2014/main" id="{334EE8CC-4602-264E-8340-A46441FFA33F}"/>
                </a:ext>
              </a:extLst>
            </p:cNvPr>
            <p:cNvCxnSpPr/>
            <p:nvPr/>
          </p:nvCxnSpPr>
          <p:spPr>
            <a:xfrm>
              <a:off x="7958286" y="5071145"/>
              <a:ext cx="0" cy="2229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AF06ED5E-9B91-FB41-ADB1-4F98EF917401}"/>
                </a:ext>
              </a:extLst>
            </p:cNvPr>
            <p:cNvCxnSpPr/>
            <p:nvPr/>
          </p:nvCxnSpPr>
          <p:spPr>
            <a:xfrm>
              <a:off x="8409310" y="5084746"/>
              <a:ext cx="0" cy="222933"/>
            </a:xfrm>
            <a:prstGeom prst="line">
              <a:avLst/>
            </a:prstGeom>
          </p:spPr>
          <p:style>
            <a:lnRef idx="1">
              <a:schemeClr val="accent1"/>
            </a:lnRef>
            <a:fillRef idx="0">
              <a:schemeClr val="accent1"/>
            </a:fillRef>
            <a:effectRef idx="0">
              <a:schemeClr val="accent1"/>
            </a:effectRef>
            <a:fontRef idx="minor">
              <a:schemeClr val="tx1"/>
            </a:fontRef>
          </p:style>
        </p:cxnSp>
      </p:grpSp>
      <p:sp>
        <p:nvSpPr>
          <p:cNvPr id="57" name="TextBox 56">
            <a:extLst>
              <a:ext uri="{FF2B5EF4-FFF2-40B4-BE49-F238E27FC236}">
                <a16:creationId xmlns:a16="http://schemas.microsoft.com/office/drawing/2014/main" id="{F6810E8B-23F0-F04B-AF8C-36B6C3F3C4AE}"/>
              </a:ext>
            </a:extLst>
          </p:cNvPr>
          <p:cNvSpPr txBox="1"/>
          <p:nvPr/>
        </p:nvSpPr>
        <p:spPr>
          <a:xfrm>
            <a:off x="1519119" y="5063426"/>
            <a:ext cx="2744319" cy="64569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sz="1798" dirty="0"/>
              <a:t>Next part: How can we use a factorised model for this?</a:t>
            </a:r>
          </a:p>
        </p:txBody>
      </p:sp>
    </p:spTree>
    <p:extLst>
      <p:ext uri="{BB962C8B-B14F-4D97-AF65-F5344CB8AC3E}">
        <p14:creationId xmlns:p14="http://schemas.microsoft.com/office/powerpoint/2010/main" val="1145509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5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1FBA4-F419-EB42-9AF8-0F7B18BAC1F7}"/>
              </a:ext>
            </a:extLst>
          </p:cNvPr>
          <p:cNvSpPr>
            <a:spLocks noGrp="1"/>
          </p:cNvSpPr>
          <p:nvPr>
            <p:ph type="title"/>
          </p:nvPr>
        </p:nvSpPr>
        <p:spPr/>
        <p:txBody>
          <a:bodyPr/>
          <a:lstStyle/>
          <a:p>
            <a:r>
              <a:rPr lang="en-GB" dirty="0"/>
              <a:t>Remember: Bayes Nets (BNs)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688B458-6670-4747-9848-4B08A8922F51}"/>
                  </a:ext>
                </a:extLst>
              </p:cNvPr>
              <p:cNvSpPr>
                <a:spLocks noGrp="1"/>
              </p:cNvSpPr>
              <p:nvPr>
                <p:ph idx="1"/>
              </p:nvPr>
            </p:nvSpPr>
            <p:spPr>
              <a:xfrm>
                <a:off x="359625" y="1665066"/>
                <a:ext cx="7355477" cy="4240848"/>
              </a:xfrm>
            </p:spPr>
            <p:txBody>
              <a:bodyPr/>
              <a:lstStyle/>
              <a:p>
                <a:r>
                  <a:rPr lang="en-GB" dirty="0">
                    <a:solidFill>
                      <a:schemeClr val="accent1"/>
                    </a:solidFill>
                  </a:rPr>
                  <a:t>Bayesian network</a:t>
                </a:r>
                <a:r>
                  <a:rPr lang="en-GB" dirty="0"/>
                  <a:t> </a:t>
                </a:r>
                <a14:m>
                  <m:oMath xmlns:m="http://schemas.openxmlformats.org/officeDocument/2006/math">
                    <m:r>
                      <a:rPr lang="en-GB" i="1">
                        <a:latin typeface="Cambria Math" panose="02040503050406030204" pitchFamily="18" charset="0"/>
                      </a:rPr>
                      <m:t>𝐵</m:t>
                    </m:r>
                  </m:oMath>
                </a14:m>
                <a:r>
                  <a:rPr lang="en-GB" dirty="0"/>
                  <a:t>: Directed, acyclic graph </a:t>
                </a:r>
                <a14:m>
                  <m:oMath xmlns:m="http://schemas.openxmlformats.org/officeDocument/2006/math">
                    <m:r>
                      <a:rPr lang="en-GB" b="0" i="1" smtClean="0">
                        <a:latin typeface="Cambria Math" panose="02040503050406030204" pitchFamily="18" charset="0"/>
                      </a:rPr>
                      <m:t>𝐵</m:t>
                    </m:r>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1" i="1" smtClean="0">
                            <a:latin typeface="Cambria Math" panose="02040503050406030204" pitchFamily="18" charset="0"/>
                          </a:rPr>
                          <m:t>𝑽</m:t>
                        </m:r>
                        <m:r>
                          <a:rPr lang="en-GB" b="0" i="1" smtClean="0">
                            <a:latin typeface="Cambria Math" panose="02040503050406030204" pitchFamily="18" charset="0"/>
                          </a:rPr>
                          <m:t>,</m:t>
                        </m:r>
                        <m:r>
                          <a:rPr lang="en-GB" b="1" i="1" smtClean="0">
                            <a:latin typeface="Cambria Math" panose="02040503050406030204" pitchFamily="18" charset="0"/>
                          </a:rPr>
                          <m:t>𝑬</m:t>
                        </m:r>
                      </m:e>
                    </m:d>
                  </m:oMath>
                </a14:m>
                <a:endParaRPr lang="en-GB" dirty="0"/>
              </a:p>
              <a:p>
                <a:pPr lvl="1"/>
                <a:r>
                  <a:rPr lang="en-GB" dirty="0"/>
                  <a:t>Each </a:t>
                </a:r>
                <a14:m>
                  <m:oMath xmlns:m="http://schemas.openxmlformats.org/officeDocument/2006/math">
                    <m:r>
                      <a:rPr lang="en-GB" b="0" i="1" smtClean="0">
                        <a:latin typeface="Cambria Math" panose="02040503050406030204" pitchFamily="18" charset="0"/>
                      </a:rPr>
                      <m:t>𝑉</m:t>
                    </m:r>
                    <m:r>
                      <a:rPr lang="en-GB" i="1">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𝑽</m:t>
                    </m:r>
                  </m:oMath>
                </a14:m>
                <a:r>
                  <a:rPr lang="en-GB" dirty="0"/>
                  <a:t> labelled with a </a:t>
                </a:r>
                <a:r>
                  <a:rPr lang="en-GB" i="1" dirty="0"/>
                  <a:t>conditional probability table </a:t>
                </a:r>
                <a:r>
                  <a:rPr lang="en-GB" dirty="0"/>
                  <a:t>(CPT) </a:t>
                </a:r>
                <a14:m>
                  <m:oMath xmlns:m="http://schemas.openxmlformats.org/officeDocument/2006/math">
                    <m:r>
                      <a:rPr lang="en-GB" i="1">
                        <a:latin typeface="Cambria Math" panose="02040503050406030204" pitchFamily="18" charset="0"/>
                      </a:rPr>
                      <m:t>𝑃</m:t>
                    </m:r>
                    <m:d>
                      <m:dPr>
                        <m:ctrlPr>
                          <a:rPr lang="en-GB" i="1">
                            <a:latin typeface="Cambria Math" panose="02040503050406030204" pitchFamily="18" charset="0"/>
                          </a:rPr>
                        </m:ctrlPr>
                      </m:dPr>
                      <m:e>
                        <m:r>
                          <a:rPr lang="en-GB" b="0" i="1" smtClean="0">
                            <a:latin typeface="Cambria Math" panose="02040503050406030204" pitchFamily="18" charset="0"/>
                          </a:rPr>
                          <m:t>𝑉</m:t>
                        </m:r>
                        <m:r>
                          <a:rPr lang="en-GB" i="1">
                            <a:latin typeface="Cambria Math" panose="02040503050406030204" pitchFamily="18" charset="0"/>
                          </a:rPr>
                          <m:t>|</m:t>
                        </m:r>
                        <m:r>
                          <a:rPr lang="en-GB" i="1">
                            <a:latin typeface="Cambria Math" panose="02040503050406030204" pitchFamily="18" charset="0"/>
                          </a:rPr>
                          <m:t>𝑃𝑎</m:t>
                        </m:r>
                        <m:d>
                          <m:dPr>
                            <m:ctrlPr>
                              <a:rPr lang="en-GB" i="1">
                                <a:latin typeface="Cambria Math" panose="02040503050406030204" pitchFamily="18" charset="0"/>
                              </a:rPr>
                            </m:ctrlPr>
                          </m:dPr>
                          <m:e>
                            <m:r>
                              <a:rPr lang="en-GB" b="0" i="1" smtClean="0">
                                <a:latin typeface="Cambria Math" panose="02040503050406030204" pitchFamily="18" charset="0"/>
                              </a:rPr>
                              <m:t>𝑉</m:t>
                            </m:r>
                          </m:e>
                        </m:d>
                      </m:e>
                    </m:d>
                  </m:oMath>
                </a14:m>
                <a:endParaRPr lang="en-GB" dirty="0"/>
              </a:p>
              <a:p>
                <a:pPr lvl="1"/>
                <a:r>
                  <a:rPr lang="en-GB" dirty="0"/>
                  <a:t>Semantics</a:t>
                </a:r>
              </a:p>
              <a:p>
                <a:pPr lvl="2"/>
                <a:r>
                  <a:rPr lang="en-GB" dirty="0"/>
                  <a:t>Each </a:t>
                </a:r>
                <a14:m>
                  <m:oMath xmlns:m="http://schemas.openxmlformats.org/officeDocument/2006/math">
                    <m:r>
                      <a:rPr lang="en-GB" b="0" i="1" smtClean="0">
                        <a:latin typeface="Cambria Math" panose="02040503050406030204" pitchFamily="18" charset="0"/>
                      </a:rPr>
                      <m:t>𝑉</m:t>
                    </m:r>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𝑽</m:t>
                    </m:r>
                  </m:oMath>
                </a14:m>
                <a:r>
                  <a:rPr lang="en-GB" dirty="0"/>
                  <a:t> corresponds to a random variable </a:t>
                </a:r>
                <a14:m>
                  <m:oMath xmlns:m="http://schemas.openxmlformats.org/officeDocument/2006/math">
                    <m:r>
                      <a:rPr lang="en-GB" b="0" i="1" smtClean="0">
                        <a:latin typeface="Cambria Math" panose="02040503050406030204" pitchFamily="18" charset="0"/>
                      </a:rPr>
                      <m:t>𝑅</m:t>
                    </m:r>
                    <m:r>
                      <a:rPr lang="en-GB" i="1">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𝑹</m:t>
                    </m:r>
                  </m:oMath>
                </a14:m>
                <a:endParaRPr lang="en-GB" b="1" dirty="0"/>
              </a:p>
              <a:p>
                <a:pPr lvl="2"/>
                <a14:m>
                  <m:oMath xmlns:m="http://schemas.openxmlformats.org/officeDocument/2006/math">
                    <m:r>
                      <a:rPr lang="en-GB" i="1">
                        <a:latin typeface="Cambria Math" panose="02040503050406030204" pitchFamily="18" charset="0"/>
                      </a:rPr>
                      <m:t>𝐵</m:t>
                    </m:r>
                  </m:oMath>
                </a14:m>
                <a:r>
                  <a:rPr lang="en-GB" dirty="0"/>
                  <a:t> represents the full joint probability distribution</a:t>
                </a:r>
              </a:p>
              <a:p>
                <a:pPr lvl="3"/>
                <a:endParaRPr lang="en-GB" dirty="0"/>
              </a:p>
              <a:p>
                <a:pPr lvl="2"/>
                <a:endParaRPr lang="en-GB" dirty="0"/>
              </a:p>
            </p:txBody>
          </p:sp>
        </mc:Choice>
        <mc:Fallback xmlns="">
          <p:sp>
            <p:nvSpPr>
              <p:cNvPr id="3" name="Content Placeholder 2">
                <a:extLst>
                  <a:ext uri="{FF2B5EF4-FFF2-40B4-BE49-F238E27FC236}">
                    <a16:creationId xmlns:a16="http://schemas.microsoft.com/office/drawing/2014/main" id="{7688B458-6670-4747-9848-4B08A8922F51}"/>
                  </a:ext>
                </a:extLst>
              </p:cNvPr>
              <p:cNvSpPr>
                <a:spLocks noGrp="1" noRot="1" noChangeAspect="1" noMove="1" noResize="1" noEditPoints="1" noAdjustHandles="1" noChangeArrowheads="1" noChangeShapeType="1" noTextEdit="1"/>
              </p:cNvSpPr>
              <p:nvPr>
                <p:ph idx="1"/>
              </p:nvPr>
            </p:nvSpPr>
            <p:spPr>
              <a:xfrm>
                <a:off x="359625" y="1665066"/>
                <a:ext cx="7355477" cy="4240848"/>
              </a:xfrm>
              <a:blipFill>
                <a:blip r:embed="rId2"/>
                <a:stretch>
                  <a:fillRect l="-2241"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BFA9D771-2BAC-8C42-9FC4-114B89D20F63}"/>
              </a:ext>
            </a:extLst>
          </p:cNvPr>
          <p:cNvSpPr>
            <a:spLocks noGrp="1"/>
          </p:cNvSpPr>
          <p:nvPr>
            <p:ph type="dt" sz="half" idx="2"/>
          </p:nvPr>
        </p:nvSpPr>
        <p:spPr/>
        <p:txBody>
          <a:bodyPr/>
          <a:lstStyle/>
          <a:p>
            <a:r>
              <a:rPr lang="de-DE"/>
              <a:t>Approximate</a:t>
            </a:r>
            <a:endParaRPr lang="en-GB" dirty="0"/>
          </a:p>
        </p:txBody>
      </p:sp>
      <p:sp>
        <p:nvSpPr>
          <p:cNvPr id="5" name="Footer Placeholder 4">
            <a:extLst>
              <a:ext uri="{FF2B5EF4-FFF2-40B4-BE49-F238E27FC236}">
                <a16:creationId xmlns:a16="http://schemas.microsoft.com/office/drawing/2014/main" id="{2628AA8B-92C2-7B48-BFAC-E1A210A3EF3F}"/>
              </a:ext>
            </a:extLst>
          </p:cNvPr>
          <p:cNvSpPr>
            <a:spLocks noGrp="1"/>
          </p:cNvSpPr>
          <p:nvPr>
            <p:ph type="ftr" sz="quarter" idx="3"/>
          </p:nvPr>
        </p:nvSpPr>
        <p:spPr/>
        <p:txBody>
          <a:bodyPr/>
          <a:lstStyle/>
          <a:p>
            <a:r>
              <a:rPr lang="en-GB"/>
              <a:t>T. Braun – StaRAI</a:t>
            </a:r>
            <a:endParaRPr lang="en-GB" dirty="0"/>
          </a:p>
        </p:txBody>
      </p:sp>
      <p:sp>
        <p:nvSpPr>
          <p:cNvPr id="6" name="Slide Number Placeholder 5">
            <a:extLst>
              <a:ext uri="{FF2B5EF4-FFF2-40B4-BE49-F238E27FC236}">
                <a16:creationId xmlns:a16="http://schemas.microsoft.com/office/drawing/2014/main" id="{54C0A479-5BBB-FD43-815F-7FE70C03D368}"/>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16</a:t>
            </a:fld>
            <a:r>
              <a:rPr lang="en-GB" dirty="0"/>
              <a:t> </a:t>
            </a:r>
            <a:endParaRPr lang="en-GB" sz="1399" dirty="0"/>
          </a:p>
        </p:txBody>
      </p:sp>
      <p:grpSp>
        <p:nvGrpSpPr>
          <p:cNvPr id="38" name="Group 37">
            <a:extLst>
              <a:ext uri="{FF2B5EF4-FFF2-40B4-BE49-F238E27FC236}">
                <a16:creationId xmlns:a16="http://schemas.microsoft.com/office/drawing/2014/main" id="{537206F1-BD81-4443-ADF0-57FA4F802167}"/>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A5C4C6AF-7876-464A-BDD3-206C5D11D77C}"/>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latin typeface="Cambria Math" panose="02040503050406030204" pitchFamily="18" charset="0"/>
                          </a:rPr>
                          <m:t>𝐶𝑙𝑜𝑢𝑑𝑦</m:t>
                        </m:r>
                      </m:oMath>
                    </m:oMathPara>
                  </a14:m>
                  <a:endParaRPr lang="en-GB" sz="1399" dirty="0"/>
                </a:p>
              </p:txBody>
            </p:sp>
          </mc:Choice>
          <mc:Fallback xmlns="">
            <p:sp>
              <p:nvSpPr>
                <p:cNvPr id="6" name="Oval 5">
                  <a:extLst>
                    <a:ext uri="{FF2B5EF4-FFF2-40B4-BE49-F238E27FC236}">
                      <a16:creationId xmlns:a16="http://schemas.microsoft.com/office/drawing/2014/main" id="{2896EBF6-3CEF-1445-A9F8-0AE35FC4E2BE}"/>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Oval 39">
                  <a:extLst>
                    <a:ext uri="{FF2B5EF4-FFF2-40B4-BE49-F238E27FC236}">
                      <a16:creationId xmlns:a16="http://schemas.microsoft.com/office/drawing/2014/main" id="{026EAF2C-9783-D248-ABE8-7D1B28E6907B}"/>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latin typeface="Cambria Math" panose="02040503050406030204" pitchFamily="18" charset="0"/>
                          </a:rPr>
                          <m:t>𝑅𝑎𝑖𝑛</m:t>
                        </m:r>
                      </m:oMath>
                    </m:oMathPara>
                  </a14:m>
                  <a:endParaRPr lang="en-GB" sz="1399" dirty="0"/>
                </a:p>
              </p:txBody>
            </p:sp>
          </mc:Choice>
          <mc:Fallback xmlns="">
            <p:sp>
              <p:nvSpPr>
                <p:cNvPr id="9" name="Oval 8">
                  <a:extLst>
                    <a:ext uri="{FF2B5EF4-FFF2-40B4-BE49-F238E27FC236}">
                      <a16:creationId xmlns:a16="http://schemas.microsoft.com/office/drawing/2014/main" id="{15D0F476-BE14-C84E-8227-C17C6FAB6616}"/>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Oval 40">
                  <a:extLst>
                    <a:ext uri="{FF2B5EF4-FFF2-40B4-BE49-F238E27FC236}">
                      <a16:creationId xmlns:a16="http://schemas.microsoft.com/office/drawing/2014/main" id="{01B49852-FDDB-8040-B82F-AB8B02DA9663}"/>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solidFill>
                              <a:schemeClr val="tx1"/>
                            </a:solidFill>
                            <a:latin typeface="Cambria Math" panose="02040503050406030204" pitchFamily="18" charset="0"/>
                          </a:rPr>
                          <m:t>𝑆𝑝𝑟𝑖𝑛𝑘𝑙𝑒𝑟</m:t>
                        </m:r>
                      </m:oMath>
                    </m:oMathPara>
                  </a14:m>
                  <a:endParaRPr lang="en-GB" sz="1399" dirty="0">
                    <a:solidFill>
                      <a:schemeClr val="tx1"/>
                    </a:solidFill>
                  </a:endParaRPr>
                </a:p>
              </p:txBody>
            </p:sp>
          </mc:Choice>
          <mc:Fallback xmlns="">
            <p:sp>
              <p:nvSpPr>
                <p:cNvPr id="10" name="Oval 9">
                  <a:extLst>
                    <a:ext uri="{FF2B5EF4-FFF2-40B4-BE49-F238E27FC236}">
                      <a16:creationId xmlns:a16="http://schemas.microsoft.com/office/drawing/2014/main" id="{AA27EB3C-20C8-0C42-9534-AE4536A460A0}"/>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2" name="Oval 41">
                  <a:extLst>
                    <a:ext uri="{FF2B5EF4-FFF2-40B4-BE49-F238E27FC236}">
                      <a16:creationId xmlns:a16="http://schemas.microsoft.com/office/drawing/2014/main" id="{D9AD94AF-2163-ED41-972F-7E0110771E52}"/>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de-DE" sz="1399" i="1">
                            <a:solidFill>
                              <a:schemeClr val="tx1"/>
                            </a:solidFill>
                            <a:latin typeface="Cambria Math" panose="02040503050406030204" pitchFamily="18" charset="0"/>
                          </a:rPr>
                          <m:t>𝑊𝑒𝑡𝐺𝑟𝑎𝑠𝑠</m:t>
                        </m:r>
                      </m:oMath>
                    </m:oMathPara>
                  </a14:m>
                  <a:endParaRPr lang="en-GB" sz="1399" dirty="0">
                    <a:solidFill>
                      <a:schemeClr val="tx1"/>
                    </a:solidFill>
                  </a:endParaRPr>
                </a:p>
              </p:txBody>
            </p:sp>
          </mc:Choice>
          <mc:Fallback xmlns="">
            <p:sp>
              <p:nvSpPr>
                <p:cNvPr id="11" name="Oval 10">
                  <a:extLst>
                    <a:ext uri="{FF2B5EF4-FFF2-40B4-BE49-F238E27FC236}">
                      <a16:creationId xmlns:a16="http://schemas.microsoft.com/office/drawing/2014/main" id="{12FBCEA8-2E1E-1346-97FA-910160660F2C}"/>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43" name="Straight Arrow Connector 42">
              <a:extLst>
                <a:ext uri="{FF2B5EF4-FFF2-40B4-BE49-F238E27FC236}">
                  <a16:creationId xmlns:a16="http://schemas.microsoft.com/office/drawing/2014/main" id="{986AED49-6317-A24F-9D07-571A7C78DFE1}"/>
                </a:ext>
              </a:extLst>
            </p:cNvPr>
            <p:cNvCxnSpPr>
              <a:cxnSpLocks/>
              <a:stCxn id="39" idx="3"/>
              <a:endCxn id="41"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B4E003FF-64B5-9243-ACB3-B4E3CD01C84B}"/>
                </a:ext>
              </a:extLst>
            </p:cNvPr>
            <p:cNvCxnSpPr>
              <a:cxnSpLocks/>
              <a:stCxn id="41" idx="4"/>
              <a:endCxn id="42"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5" name="Straight Arrow Connector 44">
              <a:extLst>
                <a:ext uri="{FF2B5EF4-FFF2-40B4-BE49-F238E27FC236}">
                  <a16:creationId xmlns:a16="http://schemas.microsoft.com/office/drawing/2014/main" id="{D368C068-E412-C245-AB22-3CBD6030CCA6}"/>
                </a:ext>
              </a:extLst>
            </p:cNvPr>
            <p:cNvCxnSpPr>
              <a:cxnSpLocks/>
              <a:stCxn id="40" idx="4"/>
              <a:endCxn id="42"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6" name="Straight Arrow Connector 45">
              <a:extLst>
                <a:ext uri="{FF2B5EF4-FFF2-40B4-BE49-F238E27FC236}">
                  <a16:creationId xmlns:a16="http://schemas.microsoft.com/office/drawing/2014/main" id="{E50439C4-52AA-E640-84A6-3518982A29DF}"/>
                </a:ext>
              </a:extLst>
            </p:cNvPr>
            <p:cNvCxnSpPr>
              <a:cxnSpLocks/>
              <a:stCxn id="39" idx="5"/>
              <a:endCxn id="40"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47" name="Table 46">
                <a:extLst>
                  <a:ext uri="{FF2B5EF4-FFF2-40B4-BE49-F238E27FC236}">
                    <a16:creationId xmlns:a16="http://schemas.microsoft.com/office/drawing/2014/main" id="{1DE3642A-5DAC-D34F-B4C2-627ED2136A9D}"/>
                  </a:ext>
                </a:extLst>
              </p:cNvPr>
              <p:cNvGraphicFramePr>
                <a:graphicFrameLocks noGrp="1"/>
              </p:cNvGraphicFramePr>
              <p:nvPr>
                <p:extLst>
                  <p:ext uri="{D42A27DB-BD31-4B8C-83A1-F6EECF244321}">
                    <p14:modId xmlns:p14="http://schemas.microsoft.com/office/powerpoint/2010/main" val="3119115363"/>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47" name="Table 46">
                <a:extLst>
                  <a:ext uri="{FF2B5EF4-FFF2-40B4-BE49-F238E27FC236}">
                    <a16:creationId xmlns:a16="http://schemas.microsoft.com/office/drawing/2014/main" id="{1DE3642A-5DAC-D34F-B4C2-627ED2136A9D}"/>
                  </a:ext>
                </a:extLst>
              </p:cNvPr>
              <p:cNvGraphicFramePr>
                <a:graphicFrameLocks noGrp="1"/>
              </p:cNvGraphicFramePr>
              <p:nvPr>
                <p:extLst>
                  <p:ext uri="{D42A27DB-BD31-4B8C-83A1-F6EECF244321}">
                    <p14:modId xmlns:p14="http://schemas.microsoft.com/office/powerpoint/2010/main" val="3119115363"/>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8"/>
                          <a:stretch>
                            <a:fillRect l="-1961" t="-4167" r="-119608" b="-208333"/>
                          </a:stretch>
                        </a:blipFill>
                      </a:tcPr>
                    </a:tc>
                    <a:tc>
                      <a:txBody>
                        <a:bodyPr/>
                        <a:lstStyle/>
                        <a:p>
                          <a:endParaRPr lang="en-DE"/>
                        </a:p>
                      </a:txBody>
                      <a:tcPr marL="91345" marR="91345" marT="45672" marB="45672">
                        <a:blipFill>
                          <a:blip r:embed="rId8"/>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8"/>
                          <a:stretch>
                            <a:fillRect l="-1961" t="-100000" r="-119608" b="-100000"/>
                          </a:stretch>
                        </a:blipFill>
                      </a:tcPr>
                    </a:tc>
                    <a:tc>
                      <a:txBody>
                        <a:bodyPr/>
                        <a:lstStyle/>
                        <a:p>
                          <a:endParaRPr lang="en-DE"/>
                        </a:p>
                      </a:txBody>
                      <a:tcPr marL="91345" marR="91345" marT="45672" marB="45672">
                        <a:blipFill>
                          <a:blip r:embed="rId8"/>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8"/>
                          <a:stretch>
                            <a:fillRect l="-1961" t="-208333" r="-119608" b="-4167"/>
                          </a:stretch>
                        </a:blipFill>
                      </a:tcPr>
                    </a:tc>
                    <a:tc>
                      <a:txBody>
                        <a:bodyPr/>
                        <a:lstStyle/>
                        <a:p>
                          <a:endParaRPr lang="en-DE"/>
                        </a:p>
                      </a:txBody>
                      <a:tcPr marL="91345" marR="91345" marT="45672" marB="45672">
                        <a:blipFill>
                          <a:blip r:embed="rId8"/>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8" name="Table 47">
                <a:extLst>
                  <a:ext uri="{FF2B5EF4-FFF2-40B4-BE49-F238E27FC236}">
                    <a16:creationId xmlns:a16="http://schemas.microsoft.com/office/drawing/2014/main" id="{8668748D-CECA-0A4C-9A5E-780B9F667C1A}"/>
                  </a:ext>
                </a:extLst>
              </p:cNvPr>
              <p:cNvGraphicFramePr>
                <a:graphicFrameLocks noGrp="1"/>
              </p:cNvGraphicFramePr>
              <p:nvPr>
                <p:extLst>
                  <p:ext uri="{D42A27DB-BD31-4B8C-83A1-F6EECF244321}">
                    <p14:modId xmlns:p14="http://schemas.microsoft.com/office/powerpoint/2010/main" val="3939341564"/>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48" name="Table 47">
                <a:extLst>
                  <a:ext uri="{FF2B5EF4-FFF2-40B4-BE49-F238E27FC236}">
                    <a16:creationId xmlns:a16="http://schemas.microsoft.com/office/drawing/2014/main" id="{8668748D-CECA-0A4C-9A5E-780B9F667C1A}"/>
                  </a:ext>
                </a:extLst>
              </p:cNvPr>
              <p:cNvGraphicFramePr>
                <a:graphicFrameLocks noGrp="1"/>
              </p:cNvGraphicFramePr>
              <p:nvPr>
                <p:extLst>
                  <p:ext uri="{D42A27DB-BD31-4B8C-83A1-F6EECF244321}">
                    <p14:modId xmlns:p14="http://schemas.microsoft.com/office/powerpoint/2010/main" val="3939341564"/>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9"/>
                          <a:stretch>
                            <a:fillRect t="-4167" r="-115385" b="-208333"/>
                          </a:stretch>
                        </a:blipFill>
                      </a:tcPr>
                    </a:tc>
                    <a:tc>
                      <a:txBody>
                        <a:bodyPr/>
                        <a:lstStyle/>
                        <a:p>
                          <a:endParaRPr lang="en-DE"/>
                        </a:p>
                      </a:txBody>
                      <a:tcPr marL="91345" marR="91345" marT="45672" marB="45672">
                        <a:blipFill>
                          <a:blip r:embed="rId9"/>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9"/>
                          <a:stretch>
                            <a:fillRect t="-100000" r="-115385" b="-100000"/>
                          </a:stretch>
                        </a:blipFill>
                      </a:tcPr>
                    </a:tc>
                    <a:tc>
                      <a:txBody>
                        <a:bodyPr/>
                        <a:lstStyle/>
                        <a:p>
                          <a:endParaRPr lang="en-DE"/>
                        </a:p>
                      </a:txBody>
                      <a:tcPr marL="91345" marR="91345" marT="45672" marB="45672">
                        <a:blipFill>
                          <a:blip r:embed="rId9"/>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9"/>
                          <a:stretch>
                            <a:fillRect t="-208333" r="-115385" b="-4167"/>
                          </a:stretch>
                        </a:blipFill>
                      </a:tcPr>
                    </a:tc>
                    <a:tc>
                      <a:txBody>
                        <a:bodyPr/>
                        <a:lstStyle/>
                        <a:p>
                          <a:endParaRPr lang="en-DE"/>
                        </a:p>
                      </a:txBody>
                      <a:tcPr marL="91345" marR="91345" marT="45672" marB="45672">
                        <a:blipFill>
                          <a:blip r:embed="rId9"/>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9" name="Table 48">
                <a:extLst>
                  <a:ext uri="{FF2B5EF4-FFF2-40B4-BE49-F238E27FC236}">
                    <a16:creationId xmlns:a16="http://schemas.microsoft.com/office/drawing/2014/main" id="{A68C7A9B-D980-6A4E-836F-327507F34884}"/>
                  </a:ext>
                </a:extLst>
              </p:cNvPr>
              <p:cNvGraphicFramePr>
                <a:graphicFrameLocks noGrp="1"/>
              </p:cNvGraphicFramePr>
              <p:nvPr>
                <p:extLst>
                  <p:ext uri="{D42A27DB-BD31-4B8C-83A1-F6EECF244321}">
                    <p14:modId xmlns:p14="http://schemas.microsoft.com/office/powerpoint/2010/main" val="211661329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49" name="Table 48">
                <a:extLst>
                  <a:ext uri="{FF2B5EF4-FFF2-40B4-BE49-F238E27FC236}">
                    <a16:creationId xmlns:a16="http://schemas.microsoft.com/office/drawing/2014/main" id="{A68C7A9B-D980-6A4E-836F-327507F34884}"/>
                  </a:ext>
                </a:extLst>
              </p:cNvPr>
              <p:cNvGraphicFramePr>
                <a:graphicFrameLocks noGrp="1"/>
              </p:cNvGraphicFramePr>
              <p:nvPr>
                <p:extLst>
                  <p:ext uri="{D42A27DB-BD31-4B8C-83A1-F6EECF244321}">
                    <p14:modId xmlns:p14="http://schemas.microsoft.com/office/powerpoint/2010/main" val="211661329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10"/>
                          <a:stretch>
                            <a:fillRect t="-4167" r="-246154" b="-412500"/>
                          </a:stretch>
                        </a:blipFill>
                      </a:tcPr>
                    </a:tc>
                    <a:tc>
                      <a:txBody>
                        <a:bodyPr/>
                        <a:lstStyle/>
                        <a:p>
                          <a:endParaRPr lang="en-DE"/>
                        </a:p>
                      </a:txBody>
                      <a:tcPr marL="91345" marR="91345" marT="45672" marB="45672">
                        <a:blipFill>
                          <a:blip r:embed="rId10"/>
                          <a:stretch>
                            <a:fillRect l="-101961" t="-4167" r="-150980" b="-412500"/>
                          </a:stretch>
                        </a:blipFill>
                      </a:tcPr>
                    </a:tc>
                    <a:tc>
                      <a:txBody>
                        <a:bodyPr/>
                        <a:lstStyle/>
                        <a:p>
                          <a:endParaRPr lang="en-DE"/>
                        </a:p>
                      </a:txBody>
                      <a:tcPr marL="91345" marR="91345" marT="45672" marB="45672">
                        <a:blipFill>
                          <a:blip r:embed="rId10"/>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10"/>
                          <a:stretch>
                            <a:fillRect t="-104167" r="-246154" b="-312500"/>
                          </a:stretch>
                        </a:blipFill>
                      </a:tcPr>
                    </a:tc>
                    <a:tc>
                      <a:txBody>
                        <a:bodyPr/>
                        <a:lstStyle/>
                        <a:p>
                          <a:endParaRPr lang="en-DE"/>
                        </a:p>
                      </a:txBody>
                      <a:tcPr marL="91345" marR="91345" marT="45672" marB="45672">
                        <a:blipFill>
                          <a:blip r:embed="rId10"/>
                          <a:stretch>
                            <a:fillRect l="-101961" t="-104167" r="-150980" b="-312500"/>
                          </a:stretch>
                        </a:blipFill>
                      </a:tcPr>
                    </a:tc>
                    <a:tc>
                      <a:txBody>
                        <a:bodyPr/>
                        <a:lstStyle/>
                        <a:p>
                          <a:endParaRPr lang="en-DE"/>
                        </a:p>
                      </a:txBody>
                      <a:tcPr marL="91345" marR="91345" marT="45672" marB="45672">
                        <a:blipFill>
                          <a:blip r:embed="rId10"/>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10"/>
                          <a:stretch>
                            <a:fillRect t="-196000" r="-246154" b="-200000"/>
                          </a:stretch>
                        </a:blipFill>
                      </a:tcPr>
                    </a:tc>
                    <a:tc>
                      <a:txBody>
                        <a:bodyPr/>
                        <a:lstStyle/>
                        <a:p>
                          <a:endParaRPr lang="en-DE"/>
                        </a:p>
                      </a:txBody>
                      <a:tcPr marL="91345" marR="91345" marT="45672" marB="45672">
                        <a:blipFill>
                          <a:blip r:embed="rId10"/>
                          <a:stretch>
                            <a:fillRect l="-101961" t="-196000" r="-150980" b="-200000"/>
                          </a:stretch>
                        </a:blipFill>
                      </a:tcPr>
                    </a:tc>
                    <a:tc>
                      <a:txBody>
                        <a:bodyPr/>
                        <a:lstStyle/>
                        <a:p>
                          <a:endParaRPr lang="en-DE"/>
                        </a:p>
                      </a:txBody>
                      <a:tcPr marL="91345" marR="91345" marT="45672" marB="45672">
                        <a:blipFill>
                          <a:blip r:embed="rId10"/>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10"/>
                          <a:stretch>
                            <a:fillRect t="-308333" r="-246154" b="-108333"/>
                          </a:stretch>
                        </a:blipFill>
                      </a:tcPr>
                    </a:tc>
                    <a:tc>
                      <a:txBody>
                        <a:bodyPr/>
                        <a:lstStyle/>
                        <a:p>
                          <a:endParaRPr lang="en-DE"/>
                        </a:p>
                      </a:txBody>
                      <a:tcPr marL="91345" marR="91345" marT="45672" marB="45672">
                        <a:blipFill>
                          <a:blip r:embed="rId10"/>
                          <a:stretch>
                            <a:fillRect l="-101961" t="-308333" r="-150980" b="-108333"/>
                          </a:stretch>
                        </a:blipFill>
                      </a:tcPr>
                    </a:tc>
                    <a:tc>
                      <a:txBody>
                        <a:bodyPr/>
                        <a:lstStyle/>
                        <a:p>
                          <a:endParaRPr lang="en-DE"/>
                        </a:p>
                      </a:txBody>
                      <a:tcPr marL="91345" marR="91345" marT="45672" marB="45672">
                        <a:blipFill>
                          <a:blip r:embed="rId10"/>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10"/>
                          <a:stretch>
                            <a:fillRect t="-408333" r="-246154" b="-8333"/>
                          </a:stretch>
                        </a:blipFill>
                      </a:tcPr>
                    </a:tc>
                    <a:tc>
                      <a:txBody>
                        <a:bodyPr/>
                        <a:lstStyle/>
                        <a:p>
                          <a:endParaRPr lang="en-DE"/>
                        </a:p>
                      </a:txBody>
                      <a:tcPr marL="91345" marR="91345" marT="45672" marB="45672">
                        <a:blipFill>
                          <a:blip r:embed="rId10"/>
                          <a:stretch>
                            <a:fillRect l="-101961" t="-408333" r="-150980" b="-8333"/>
                          </a:stretch>
                        </a:blipFill>
                      </a:tcPr>
                    </a:tc>
                    <a:tc>
                      <a:txBody>
                        <a:bodyPr/>
                        <a:lstStyle/>
                        <a:p>
                          <a:endParaRPr lang="en-DE"/>
                        </a:p>
                      </a:txBody>
                      <a:tcPr marL="91345" marR="91345" marT="45672" marB="45672">
                        <a:blipFill>
                          <a:blip r:embed="rId10"/>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757A363C-FF9B-2349-BECB-C7C2116E4E20}"/>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sz="1399" i="1">
                          <a:solidFill>
                            <a:schemeClr val="bg1"/>
                          </a:solidFill>
                          <a:latin typeface="Cambria Math" panose="02040503050406030204" pitchFamily="18" charset="0"/>
                        </a:rPr>
                        <m:t>𝑃</m:t>
                      </m:r>
                      <m:d>
                        <m:dPr>
                          <m:ctrlPr>
                            <a:rPr lang="de-DE" sz="1399" i="1">
                              <a:solidFill>
                                <a:schemeClr val="bg1"/>
                              </a:solidFill>
                              <a:latin typeface="Cambria Math" panose="02040503050406030204" pitchFamily="18" charset="0"/>
                            </a:rPr>
                          </m:ctrlPr>
                        </m:dPr>
                        <m:e>
                          <m:r>
                            <a:rPr lang="de-DE" sz="1399" i="1">
                              <a:solidFill>
                                <a:schemeClr val="bg1"/>
                              </a:solidFill>
                              <a:latin typeface="Cambria Math" panose="02040503050406030204" pitchFamily="18" charset="0"/>
                            </a:rPr>
                            <m:t>𝑐</m:t>
                          </m:r>
                        </m:e>
                      </m:d>
                      <m:r>
                        <a:rPr lang="de-DE" sz="1399" i="1">
                          <a:solidFill>
                            <a:schemeClr val="bg1"/>
                          </a:solidFill>
                          <a:latin typeface="Cambria Math" panose="02040503050406030204" pitchFamily="18" charset="0"/>
                        </a:rPr>
                        <m:t>=0.5</m:t>
                      </m:r>
                    </m:oMath>
                  </m:oMathPara>
                </a14:m>
                <a:endParaRPr lang="en-GB" sz="1399" dirty="0">
                  <a:solidFill>
                    <a:schemeClr val="bg1"/>
                  </a:solidFill>
                </a:endParaRPr>
              </a:p>
            </p:txBody>
          </p:sp>
        </mc:Choice>
        <mc:Fallback xmlns="">
          <p:sp>
            <p:nvSpPr>
              <p:cNvPr id="50" name="TextBox 49">
                <a:extLst>
                  <a:ext uri="{FF2B5EF4-FFF2-40B4-BE49-F238E27FC236}">
                    <a16:creationId xmlns:a16="http://schemas.microsoft.com/office/drawing/2014/main" id="{757A363C-FF9B-2349-BECB-C7C2116E4E20}"/>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7" name="TextBox 6">
            <a:extLst>
              <a:ext uri="{FF2B5EF4-FFF2-40B4-BE49-F238E27FC236}">
                <a16:creationId xmlns:a16="http://schemas.microsoft.com/office/drawing/2014/main" id="{4793DF70-A608-4840-A384-78A48D0BCCB6}"/>
              </a:ext>
            </a:extLst>
          </p:cNvPr>
          <p:cNvSpPr txBox="1"/>
          <p:nvPr/>
        </p:nvSpPr>
        <p:spPr>
          <a:xfrm>
            <a:off x="359625" y="4426011"/>
            <a:ext cx="6883288" cy="1477328"/>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Why BNs?</a:t>
            </a:r>
          </a:p>
          <a:p>
            <a:pPr marL="285750" indent="-285750">
              <a:buFont typeface="Arial" panose="020B0604020202020204" pitchFamily="34" charset="0"/>
              <a:buChar char="•"/>
            </a:pPr>
            <a:r>
              <a:rPr lang="en-GB" dirty="0"/>
              <a:t>Given a probability distribution, we can sample from it</a:t>
            </a:r>
          </a:p>
          <a:p>
            <a:pPr marL="285750" indent="-285750">
              <a:buFont typeface="Arial" panose="020B0604020202020204" pitchFamily="34" charset="0"/>
              <a:buChar char="•"/>
            </a:pPr>
            <a:r>
              <a:rPr lang="en-GB" dirty="0"/>
              <a:t>In CPTs: Parent values determine which probability distribution holds</a:t>
            </a:r>
          </a:p>
          <a:p>
            <a:pPr marL="285750" indent="-285750">
              <a:buFont typeface="Arial" panose="020B0604020202020204" pitchFamily="34" charset="0"/>
              <a:buChar char="•"/>
            </a:pPr>
            <a:r>
              <a:rPr lang="en-GB" dirty="0"/>
              <a:t>If sampling from roots to leaves (along a </a:t>
            </a:r>
            <a:r>
              <a:rPr lang="en-GB" i="1" dirty="0"/>
              <a:t>topological order</a:t>
            </a:r>
            <a:r>
              <a:rPr lang="en-GB" dirty="0"/>
              <a:t>), we always have parent values for CPTs (enabled by acyclicity)</a:t>
            </a:r>
          </a:p>
        </p:txBody>
      </p: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23342750-9E0B-C042-9813-F4CF86FF895F}"/>
                  </a:ext>
                </a:extLst>
              </p:cNvPr>
              <p:cNvSpPr/>
              <p:nvPr/>
            </p:nvSpPr>
            <p:spPr>
              <a:xfrm>
                <a:off x="1764857" y="3600099"/>
                <a:ext cx="3469155" cy="83760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000" i="1">
                              <a:solidFill>
                                <a:schemeClr val="accent1"/>
                              </a:solidFill>
                              <a:latin typeface="Cambria Math" panose="02040503050406030204" pitchFamily="18" charset="0"/>
                            </a:rPr>
                          </m:ctrlPr>
                        </m:sSubPr>
                        <m:e>
                          <m:r>
                            <a:rPr lang="en-GB" sz="2000" i="1">
                              <a:solidFill>
                                <a:schemeClr val="accent1"/>
                              </a:solidFill>
                              <a:latin typeface="Cambria Math" panose="02040503050406030204" pitchFamily="18" charset="0"/>
                            </a:rPr>
                            <m:t>𝑃</m:t>
                          </m:r>
                        </m:e>
                        <m:sub>
                          <m:r>
                            <a:rPr lang="en-GB" sz="2000" i="1">
                              <a:solidFill>
                                <a:schemeClr val="accent1"/>
                              </a:solidFill>
                              <a:latin typeface="Cambria Math" panose="02040503050406030204" pitchFamily="18" charset="0"/>
                            </a:rPr>
                            <m:t>𝐵</m:t>
                          </m:r>
                        </m:sub>
                      </m:sSub>
                      <m:r>
                        <a:rPr lang="en-GB" sz="2000" i="1">
                          <a:solidFill>
                            <a:schemeClr val="accent1"/>
                          </a:solidFill>
                          <a:latin typeface="Cambria Math" panose="02040503050406030204" pitchFamily="18" charset="0"/>
                        </a:rPr>
                        <m:t>=</m:t>
                      </m:r>
                      <m:r>
                        <a:rPr lang="en-GB" sz="2000" i="1">
                          <a:solidFill>
                            <a:schemeClr val="accent1"/>
                          </a:solidFill>
                          <a:latin typeface="Cambria Math" panose="02040503050406030204" pitchFamily="18" charset="0"/>
                        </a:rPr>
                        <m:t>𝑃</m:t>
                      </m:r>
                      <m:d>
                        <m:dPr>
                          <m:ctrlPr>
                            <a:rPr lang="en-GB" sz="2000" i="1">
                              <a:solidFill>
                                <a:schemeClr val="accent1"/>
                              </a:solidFill>
                              <a:latin typeface="Cambria Math" panose="02040503050406030204" pitchFamily="18" charset="0"/>
                            </a:rPr>
                          </m:ctrlPr>
                        </m:dPr>
                        <m:e>
                          <m:r>
                            <a:rPr lang="en-GB" sz="2000" b="1" i="1">
                              <a:solidFill>
                                <a:schemeClr val="accent1"/>
                              </a:solidFill>
                              <a:latin typeface="Cambria Math" panose="02040503050406030204" pitchFamily="18" charset="0"/>
                            </a:rPr>
                            <m:t>𝑹</m:t>
                          </m:r>
                        </m:e>
                      </m:d>
                      <m:r>
                        <a:rPr lang="en-GB" sz="2000" i="1">
                          <a:solidFill>
                            <a:schemeClr val="accent1"/>
                          </a:solidFill>
                          <a:latin typeface="Cambria Math" panose="02040503050406030204" pitchFamily="18" charset="0"/>
                        </a:rPr>
                        <m:t>=</m:t>
                      </m:r>
                      <m:nary>
                        <m:naryPr>
                          <m:chr m:val="∏"/>
                          <m:supHide m:val="on"/>
                          <m:ctrlPr>
                            <a:rPr lang="en-GB" sz="2000" i="1">
                              <a:solidFill>
                                <a:schemeClr val="accent1"/>
                              </a:solidFill>
                              <a:latin typeface="Cambria Math" panose="02040503050406030204" pitchFamily="18" charset="0"/>
                            </a:rPr>
                          </m:ctrlPr>
                        </m:naryPr>
                        <m:sub>
                          <m:r>
                            <m:rPr>
                              <m:brk m:alnAt="7"/>
                            </m:rPr>
                            <a:rPr lang="en-GB" sz="2000" i="1">
                              <a:solidFill>
                                <a:schemeClr val="accent1"/>
                              </a:solidFill>
                              <a:latin typeface="Cambria Math" panose="02040503050406030204" pitchFamily="18" charset="0"/>
                            </a:rPr>
                            <m:t>𝑅</m:t>
                          </m:r>
                          <m:r>
                            <a:rPr lang="en-GB" sz="2000" i="1">
                              <a:solidFill>
                                <a:schemeClr val="accent1"/>
                              </a:solidFill>
                              <a:latin typeface="Cambria Math" panose="02040503050406030204" pitchFamily="18" charset="0"/>
                              <a:ea typeface="Cambria Math" panose="02040503050406030204" pitchFamily="18" charset="0"/>
                            </a:rPr>
                            <m:t>∈</m:t>
                          </m:r>
                          <m:r>
                            <m:rPr>
                              <m:brk m:alnAt="7"/>
                            </m:rPr>
                            <a:rPr lang="en-GB" sz="2000" b="1" i="1">
                              <a:solidFill>
                                <a:schemeClr val="accent1"/>
                              </a:solidFill>
                              <a:latin typeface="Cambria Math" panose="02040503050406030204" pitchFamily="18" charset="0"/>
                              <a:ea typeface="Cambria Math" panose="02040503050406030204" pitchFamily="18" charset="0"/>
                            </a:rPr>
                            <m:t>𝑹</m:t>
                          </m:r>
                        </m:sub>
                        <m:sup/>
                        <m:e>
                          <m:r>
                            <a:rPr lang="en-GB" sz="2000" i="1">
                              <a:solidFill>
                                <a:schemeClr val="accent1"/>
                              </a:solidFill>
                              <a:latin typeface="Cambria Math" panose="02040503050406030204" pitchFamily="18" charset="0"/>
                            </a:rPr>
                            <m:t>𝑃</m:t>
                          </m:r>
                          <m:d>
                            <m:dPr>
                              <m:ctrlPr>
                                <a:rPr lang="en-GB" sz="2000" i="1">
                                  <a:solidFill>
                                    <a:schemeClr val="accent1"/>
                                  </a:solidFill>
                                  <a:latin typeface="Cambria Math" panose="02040503050406030204" pitchFamily="18" charset="0"/>
                                </a:rPr>
                              </m:ctrlPr>
                            </m:dPr>
                            <m:e>
                              <m:r>
                                <a:rPr lang="en-GB" sz="2000" i="1">
                                  <a:solidFill>
                                    <a:schemeClr val="accent1"/>
                                  </a:solidFill>
                                  <a:latin typeface="Cambria Math" panose="02040503050406030204" pitchFamily="18" charset="0"/>
                                </a:rPr>
                                <m:t>𝑅</m:t>
                              </m:r>
                              <m:r>
                                <a:rPr lang="en-GB" sz="2000" i="1">
                                  <a:solidFill>
                                    <a:schemeClr val="accent1"/>
                                  </a:solidFill>
                                  <a:latin typeface="Cambria Math" panose="02040503050406030204" pitchFamily="18" charset="0"/>
                                </a:rPr>
                                <m:t>|</m:t>
                              </m:r>
                              <m:r>
                                <m:rPr>
                                  <m:sty m:val="p"/>
                                </m:rPr>
                                <a:rPr lang="en-GB" sz="2000">
                                  <a:solidFill>
                                    <a:schemeClr val="accent1"/>
                                  </a:solidFill>
                                  <a:latin typeface="Cambria Math" panose="02040503050406030204" pitchFamily="18" charset="0"/>
                                </a:rPr>
                                <m:t>Pa</m:t>
                              </m:r>
                              <m:d>
                                <m:dPr>
                                  <m:ctrlPr>
                                    <a:rPr lang="en-GB" sz="2000" i="1">
                                      <a:solidFill>
                                        <a:schemeClr val="accent1"/>
                                      </a:solidFill>
                                      <a:latin typeface="Cambria Math" panose="02040503050406030204" pitchFamily="18" charset="0"/>
                                    </a:rPr>
                                  </m:ctrlPr>
                                </m:dPr>
                                <m:e>
                                  <m:r>
                                    <a:rPr lang="en-GB" sz="2000" i="1">
                                      <a:solidFill>
                                        <a:schemeClr val="accent1"/>
                                      </a:solidFill>
                                      <a:latin typeface="Cambria Math" panose="02040503050406030204" pitchFamily="18" charset="0"/>
                                    </a:rPr>
                                    <m:t>𝑅</m:t>
                                  </m:r>
                                </m:e>
                              </m:d>
                            </m:e>
                          </m:d>
                        </m:e>
                      </m:nary>
                    </m:oMath>
                  </m:oMathPara>
                </a14:m>
                <a:endParaRPr lang="en-GB" sz="2000" dirty="0"/>
              </a:p>
            </p:txBody>
          </p:sp>
        </mc:Choice>
        <mc:Fallback xmlns="">
          <p:sp>
            <p:nvSpPr>
              <p:cNvPr id="8" name="Rectangle 7">
                <a:extLst>
                  <a:ext uri="{FF2B5EF4-FFF2-40B4-BE49-F238E27FC236}">
                    <a16:creationId xmlns:a16="http://schemas.microsoft.com/office/drawing/2014/main" id="{23342750-9E0B-C042-9813-F4CF86FF895F}"/>
                  </a:ext>
                </a:extLst>
              </p:cNvPr>
              <p:cNvSpPr>
                <a:spLocks noRot="1" noChangeAspect="1" noMove="1" noResize="1" noEditPoints="1" noAdjustHandles="1" noChangeArrowheads="1" noChangeShapeType="1" noTextEdit="1"/>
              </p:cNvSpPr>
              <p:nvPr/>
            </p:nvSpPr>
            <p:spPr>
              <a:xfrm>
                <a:off x="1764857" y="3600099"/>
                <a:ext cx="3469155" cy="837602"/>
              </a:xfrm>
              <a:prstGeom prst="rect">
                <a:avLst/>
              </a:prstGeom>
              <a:blipFill>
                <a:blip r:embed="rId12"/>
                <a:stretch>
                  <a:fillRect t="-123881" b="-17462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0B385DB-68F8-D54A-B0EB-4E7FD9AE10EF}"/>
                  </a:ext>
                </a:extLst>
              </p:cNvPr>
              <p:cNvSpPr txBox="1"/>
              <p:nvPr/>
            </p:nvSpPr>
            <p:spPr>
              <a:xfrm>
                <a:off x="8572851" y="1396854"/>
                <a:ext cx="2708498" cy="972959"/>
              </a:xfrm>
              <a:prstGeom prst="rect">
                <a:avLst/>
              </a:prstGeom>
              <a:noFill/>
            </p:spPr>
            <p:txBody>
              <a:bodyPr wrap="none" rtlCol="0">
                <a:spAutoFit/>
              </a:bodyPr>
              <a:lstStyle/>
              <a:p>
                <a:r>
                  <a:rPr lang="en-GB" sz="1400" dirty="0"/>
                  <a:t>BN represents full joint </a:t>
                </a:r>
                <a14:m>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𝑃</m:t>
                        </m:r>
                      </m:e>
                      <m:sub>
                        <m:r>
                          <a:rPr lang="de-DE" sz="1400" i="1">
                            <a:latin typeface="Cambria Math" panose="02040503050406030204" pitchFamily="18" charset="0"/>
                          </a:rPr>
                          <m:t>𝐶</m:t>
                        </m:r>
                        <m:r>
                          <a:rPr lang="de-DE" sz="1400" i="1">
                            <a:latin typeface="Cambria Math" panose="02040503050406030204" pitchFamily="18" charset="0"/>
                          </a:rPr>
                          <m:t>,</m:t>
                        </m:r>
                        <m:r>
                          <a:rPr lang="de-DE" sz="1400" i="1">
                            <a:latin typeface="Cambria Math" panose="02040503050406030204" pitchFamily="18" charset="0"/>
                          </a:rPr>
                          <m:t>𝑆</m:t>
                        </m:r>
                        <m:r>
                          <a:rPr lang="de-DE" sz="1400" i="1">
                            <a:latin typeface="Cambria Math" panose="02040503050406030204" pitchFamily="18" charset="0"/>
                          </a:rPr>
                          <m:t>,</m:t>
                        </m:r>
                        <m:r>
                          <a:rPr lang="de-DE" sz="1400" i="1">
                            <a:latin typeface="Cambria Math" panose="02040503050406030204" pitchFamily="18" charset="0"/>
                          </a:rPr>
                          <m:t>𝑅</m:t>
                        </m:r>
                        <m:r>
                          <a:rPr lang="de-DE" sz="1400" i="1">
                            <a:latin typeface="Cambria Math" panose="02040503050406030204" pitchFamily="18" charset="0"/>
                          </a:rPr>
                          <m:t>,</m:t>
                        </m:r>
                        <m:r>
                          <a:rPr lang="de-DE" sz="1400" i="1">
                            <a:latin typeface="Cambria Math" panose="02040503050406030204" pitchFamily="18" charset="0"/>
                          </a:rPr>
                          <m:t>𝑊</m:t>
                        </m:r>
                      </m:sub>
                    </m:sSub>
                  </m:oMath>
                </a14:m>
                <a:endParaRPr lang="en-GB" sz="1400" dirty="0"/>
              </a:p>
              <a:p>
                <a:pPr/>
                <a14:m>
                  <m:oMathPara xmlns:m="http://schemas.openxmlformats.org/officeDocument/2006/math">
                    <m:oMathParaPr>
                      <m:jc m:val="centerGroup"/>
                    </m:oMathParaPr>
                    <m:oMath xmlns:m="http://schemas.openxmlformats.org/officeDocument/2006/math">
                      <m:r>
                        <m:rPr>
                          <m:aln/>
                        </m:rPr>
                        <a:rPr lang="de-DE" sz="1400" i="1" smtClean="0">
                          <a:solidFill>
                            <a:schemeClr val="bg1"/>
                          </a:solidFill>
                          <a:latin typeface="Cambria Math" panose="02040503050406030204" pitchFamily="18" charset="0"/>
                        </a:rPr>
                        <m:t>=</m:t>
                      </m:r>
                      <m:sSub>
                        <m:sSubPr>
                          <m:ctrlPr>
                            <a:rPr lang="de-DE" sz="1400" b="0" i="1" smtClean="0">
                              <a:latin typeface="Cambria Math" panose="02040503050406030204" pitchFamily="18" charset="0"/>
                            </a:rPr>
                          </m:ctrlPr>
                        </m:sSubPr>
                        <m:e>
                          <m:r>
                            <a:rPr lang="de-DE" sz="1400" i="1" smtClean="0">
                              <a:latin typeface="Cambria Math" panose="02040503050406030204" pitchFamily="18" charset="0"/>
                            </a:rPr>
                            <m:t>𝑃</m:t>
                          </m:r>
                        </m:e>
                        <m:sub>
                          <m:r>
                            <a:rPr lang="de-DE" sz="1400" i="1">
                              <a:latin typeface="Cambria Math" panose="02040503050406030204" pitchFamily="18" charset="0"/>
                            </a:rPr>
                            <m:t>𝐶</m:t>
                          </m:r>
                          <m:r>
                            <a:rPr lang="de-DE" sz="1400" i="1">
                              <a:latin typeface="Cambria Math" panose="02040503050406030204" pitchFamily="18" charset="0"/>
                            </a:rPr>
                            <m:t>,</m:t>
                          </m:r>
                          <m:r>
                            <a:rPr lang="de-DE" sz="1400" i="1">
                              <a:latin typeface="Cambria Math" panose="02040503050406030204" pitchFamily="18" charset="0"/>
                            </a:rPr>
                            <m:t>𝑆</m:t>
                          </m:r>
                          <m:r>
                            <a:rPr lang="de-DE" sz="1400" i="1">
                              <a:latin typeface="Cambria Math" panose="02040503050406030204" pitchFamily="18" charset="0"/>
                            </a:rPr>
                            <m:t>,</m:t>
                          </m:r>
                          <m:r>
                            <a:rPr lang="de-DE" sz="1400" i="1">
                              <a:latin typeface="Cambria Math" panose="02040503050406030204" pitchFamily="18" charset="0"/>
                            </a:rPr>
                            <m:t>𝑅</m:t>
                          </m:r>
                          <m:r>
                            <a:rPr lang="de-DE" sz="1400" i="1">
                              <a:latin typeface="Cambria Math" panose="02040503050406030204" pitchFamily="18" charset="0"/>
                            </a:rPr>
                            <m:t>,</m:t>
                          </m:r>
                          <m:r>
                            <a:rPr lang="de-DE" sz="1400" i="1">
                              <a:latin typeface="Cambria Math" panose="02040503050406030204" pitchFamily="18" charset="0"/>
                            </a:rPr>
                            <m:t>𝑊</m:t>
                          </m:r>
                        </m:sub>
                      </m:sSub>
                    </m:oMath>
                    <m:oMath xmlns:m="http://schemas.openxmlformats.org/officeDocument/2006/math">
                      <m:r>
                        <m:rPr>
                          <m:aln/>
                        </m:rPr>
                        <a:rPr lang="de-DE" sz="1400" b="0" i="1" smtClean="0">
                          <a:latin typeface="Cambria Math" panose="02040503050406030204" pitchFamily="18" charset="0"/>
                        </a:rPr>
                        <m:t>=</m:t>
                      </m:r>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𝐶</m:t>
                          </m:r>
                          <m:r>
                            <a:rPr lang="de-DE" sz="1400" b="0" i="1" smtClean="0">
                              <a:latin typeface="Cambria Math" panose="02040503050406030204" pitchFamily="18" charset="0"/>
                            </a:rPr>
                            <m:t>,</m:t>
                          </m:r>
                          <m:r>
                            <a:rPr lang="de-DE" sz="1400" b="0" i="1" smtClean="0">
                              <a:latin typeface="Cambria Math" panose="02040503050406030204" pitchFamily="18" charset="0"/>
                            </a:rPr>
                            <m:t>𝑆</m:t>
                          </m:r>
                          <m:r>
                            <a:rPr lang="de-DE" sz="1400" b="0" i="1" smtClean="0">
                              <a:latin typeface="Cambria Math" panose="02040503050406030204" pitchFamily="18" charset="0"/>
                            </a:rPr>
                            <m:t>,</m:t>
                          </m:r>
                          <m:r>
                            <a:rPr lang="de-DE" sz="1400" b="0" i="1" smtClean="0">
                              <a:latin typeface="Cambria Math" panose="02040503050406030204" pitchFamily="18" charset="0"/>
                            </a:rPr>
                            <m:t>𝑅</m:t>
                          </m:r>
                          <m:r>
                            <a:rPr lang="de-DE" sz="1400" b="0" i="1" smtClean="0">
                              <a:latin typeface="Cambria Math" panose="02040503050406030204" pitchFamily="18" charset="0"/>
                            </a:rPr>
                            <m:t>,</m:t>
                          </m:r>
                          <m:r>
                            <a:rPr lang="de-DE" sz="1400" b="0" i="1" smtClean="0">
                              <a:latin typeface="Cambria Math" panose="02040503050406030204" pitchFamily="18" charset="0"/>
                            </a:rPr>
                            <m:t>𝑊</m:t>
                          </m:r>
                        </m:e>
                      </m:d>
                    </m:oMath>
                    <m:oMath xmlns:m="http://schemas.openxmlformats.org/officeDocument/2006/math">
                      <m:r>
                        <m:rPr>
                          <m:aln/>
                        </m:rPr>
                        <a:rPr lang="de-DE" sz="1400" b="0" i="1" smtClean="0">
                          <a:latin typeface="Cambria Math" panose="02040503050406030204" pitchFamily="18" charset="0"/>
                        </a:rPr>
                        <m:t>=</m:t>
                      </m:r>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𝐶</m:t>
                          </m:r>
                        </m:e>
                      </m:d>
                      <m:r>
                        <a:rPr lang="de-DE" sz="1400" b="0" i="1" smtClean="0">
                          <a:latin typeface="Cambria Math" panose="02040503050406030204" pitchFamily="18" charset="0"/>
                        </a:rPr>
                        <m:t>𝑃</m:t>
                      </m:r>
                      <m:d>
                        <m:dPr>
                          <m:ctrlPr>
                            <a:rPr lang="de-DE" sz="1400" b="0" i="1" smtClean="0">
                              <a:latin typeface="Cambria Math" panose="02040503050406030204" pitchFamily="18" charset="0"/>
                            </a:rPr>
                          </m:ctrlPr>
                        </m:dPr>
                        <m:e>
                          <m:r>
                            <a:rPr lang="de-DE" sz="1400" b="0" i="1" smtClean="0">
                              <a:latin typeface="Cambria Math" panose="02040503050406030204" pitchFamily="18" charset="0"/>
                            </a:rPr>
                            <m:t>𝑆</m:t>
                          </m:r>
                        </m:e>
                        <m:e>
                          <m:r>
                            <a:rPr lang="de-DE" sz="1400" b="0" i="1" smtClean="0">
                              <a:latin typeface="Cambria Math" panose="02040503050406030204" pitchFamily="18" charset="0"/>
                            </a:rPr>
                            <m:t>𝐶</m:t>
                          </m:r>
                        </m:e>
                      </m:d>
                      <m:r>
                        <a:rPr lang="de-DE" sz="1400" i="1">
                          <a:latin typeface="Cambria Math" panose="02040503050406030204" pitchFamily="18" charset="0"/>
                        </a:rPr>
                        <m:t>𝑃</m:t>
                      </m:r>
                      <m:d>
                        <m:dPr>
                          <m:ctrlPr>
                            <a:rPr lang="de-DE" sz="1400" i="1">
                              <a:latin typeface="Cambria Math" panose="02040503050406030204" pitchFamily="18" charset="0"/>
                            </a:rPr>
                          </m:ctrlPr>
                        </m:dPr>
                        <m:e>
                          <m:r>
                            <a:rPr lang="de-DE" sz="1400" b="0" i="1" smtClean="0">
                              <a:latin typeface="Cambria Math" panose="02040503050406030204" pitchFamily="18" charset="0"/>
                            </a:rPr>
                            <m:t>𝑅</m:t>
                          </m:r>
                        </m:e>
                        <m:e>
                          <m:r>
                            <a:rPr lang="de-DE" sz="1400" b="0" i="1" smtClean="0">
                              <a:latin typeface="Cambria Math" panose="02040503050406030204" pitchFamily="18" charset="0"/>
                            </a:rPr>
                            <m:t>𝐶</m:t>
                          </m:r>
                        </m:e>
                      </m:d>
                      <m:r>
                        <a:rPr lang="de-DE" sz="1400" i="1">
                          <a:latin typeface="Cambria Math" panose="02040503050406030204" pitchFamily="18" charset="0"/>
                        </a:rPr>
                        <m:t>𝑃</m:t>
                      </m:r>
                      <m:d>
                        <m:dPr>
                          <m:ctrlPr>
                            <a:rPr lang="de-DE" sz="1400" i="1">
                              <a:latin typeface="Cambria Math" panose="02040503050406030204" pitchFamily="18" charset="0"/>
                            </a:rPr>
                          </m:ctrlPr>
                        </m:dPr>
                        <m:e>
                          <m:r>
                            <a:rPr lang="de-DE" sz="1400" b="0" i="1" smtClean="0">
                              <a:latin typeface="Cambria Math" panose="02040503050406030204" pitchFamily="18" charset="0"/>
                            </a:rPr>
                            <m:t>𝑊</m:t>
                          </m:r>
                        </m:e>
                        <m:e>
                          <m:r>
                            <a:rPr lang="de-DE" sz="1400" b="0" i="1" smtClean="0">
                              <a:latin typeface="Cambria Math" panose="02040503050406030204" pitchFamily="18" charset="0"/>
                            </a:rPr>
                            <m:t>𝑆</m:t>
                          </m:r>
                          <m:r>
                            <a:rPr lang="de-DE" sz="1400" b="0" i="1" smtClean="0">
                              <a:latin typeface="Cambria Math" panose="02040503050406030204" pitchFamily="18" charset="0"/>
                            </a:rPr>
                            <m:t>,</m:t>
                          </m:r>
                          <m:r>
                            <a:rPr lang="de-DE" sz="1400" b="0" i="1" smtClean="0">
                              <a:latin typeface="Cambria Math" panose="02040503050406030204" pitchFamily="18" charset="0"/>
                            </a:rPr>
                            <m:t>𝑅</m:t>
                          </m:r>
                        </m:e>
                      </m:d>
                    </m:oMath>
                  </m:oMathPara>
                </a14:m>
                <a:endParaRPr lang="en-GB" sz="1400" dirty="0"/>
              </a:p>
            </p:txBody>
          </p:sp>
        </mc:Choice>
        <mc:Fallback xmlns="">
          <p:sp>
            <p:nvSpPr>
              <p:cNvPr id="9" name="TextBox 8">
                <a:extLst>
                  <a:ext uri="{FF2B5EF4-FFF2-40B4-BE49-F238E27FC236}">
                    <a16:creationId xmlns:a16="http://schemas.microsoft.com/office/drawing/2014/main" id="{20B385DB-68F8-D54A-B0EB-4E7FD9AE10EF}"/>
                  </a:ext>
                </a:extLst>
              </p:cNvPr>
              <p:cNvSpPr txBox="1">
                <a:spLocks noRot="1" noChangeAspect="1" noMove="1" noResize="1" noEditPoints="1" noAdjustHandles="1" noChangeArrowheads="1" noChangeShapeType="1" noTextEdit="1"/>
              </p:cNvSpPr>
              <p:nvPr/>
            </p:nvSpPr>
            <p:spPr>
              <a:xfrm>
                <a:off x="8572851" y="1396854"/>
                <a:ext cx="2708498" cy="972959"/>
              </a:xfrm>
              <a:prstGeom prst="rect">
                <a:avLst/>
              </a:prstGeom>
              <a:blipFill>
                <a:blip r:embed="rId13"/>
                <a:stretch>
                  <a:fillRect l="-467" t="-1282"/>
                </a:stretch>
              </a:blipFill>
            </p:spPr>
            <p:txBody>
              <a:bodyPr/>
              <a:lstStyle/>
              <a:p>
                <a:r>
                  <a:rPr lang="en-GB">
                    <a:noFill/>
                  </a:rPr>
                  <a:t> </a:t>
                </a:r>
              </a:p>
            </p:txBody>
          </p:sp>
        </mc:Fallback>
      </mc:AlternateContent>
    </p:spTree>
    <p:extLst>
      <p:ext uri="{BB962C8B-B14F-4D97-AF65-F5344CB8AC3E}">
        <p14:creationId xmlns:p14="http://schemas.microsoft.com/office/powerpoint/2010/main" val="196191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5D31A02-A12A-1349-957E-FAAB9FB74563}"/>
              </a:ext>
            </a:extLst>
          </p:cNvPr>
          <p:cNvSpPr>
            <a:spLocks noGrp="1"/>
          </p:cNvSpPr>
          <p:nvPr>
            <p:ph type="title"/>
          </p:nvPr>
        </p:nvSpPr>
        <p:spPr/>
        <p:txBody>
          <a:bodyPr/>
          <a:lstStyle/>
          <a:p>
            <a:r>
              <a:rPr lang="en-GB" dirty="0"/>
              <a:t>Direct Sampling: Forward + Rejection Sampling in </a:t>
            </a:r>
            <a:r>
              <a:rPr lang="en-GB" i="1" dirty="0"/>
              <a:t>BNs</a:t>
            </a:r>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B8A92D3A-E8D1-8A45-9A4F-7103784480A0}"/>
                  </a:ext>
                </a:extLst>
              </p:cNvPr>
              <p:cNvSpPr>
                <a:spLocks noGrp="1"/>
              </p:cNvSpPr>
              <p:nvPr>
                <p:ph idx="1"/>
              </p:nvPr>
            </p:nvSpPr>
            <p:spPr>
              <a:xfrm>
                <a:off x="359626" y="1665066"/>
                <a:ext cx="8416458" cy="4240848"/>
              </a:xfrm>
            </p:spPr>
            <p:txBody>
              <a:bodyPr>
                <a:noAutofit/>
              </a:bodyPr>
              <a:lstStyle/>
              <a:p>
                <a:r>
                  <a:rPr lang="en-GB" dirty="0"/>
                  <a:t>Given a BN </a:t>
                </a:r>
                <a14:m>
                  <m:oMath xmlns:m="http://schemas.openxmlformats.org/officeDocument/2006/math">
                    <m:r>
                      <a:rPr lang="en-GB" i="1">
                        <a:latin typeface="Cambria Math" panose="02040503050406030204" pitchFamily="18" charset="0"/>
                      </a:rPr>
                      <m:t>𝐵</m:t>
                    </m:r>
                  </m:oMath>
                </a14:m>
                <a:r>
                  <a:rPr lang="en-GB" dirty="0"/>
                  <a:t> over </a:t>
                </a:r>
                <a14:m>
                  <m:oMath xmlns:m="http://schemas.openxmlformats.org/officeDocument/2006/math">
                    <m:r>
                      <a:rPr lang="en-GB" b="1" i="1">
                        <a:latin typeface="Cambria Math" panose="02040503050406030204" pitchFamily="18" charset="0"/>
                      </a:rPr>
                      <m:t>𝑹</m:t>
                    </m:r>
                  </m:oMath>
                </a14:m>
                <a:r>
                  <a:rPr lang="en-GB" dirty="0"/>
                  <a:t>, a </a:t>
                </a:r>
                <a:r>
                  <a:rPr lang="en-GB" dirty="0">
                    <a:solidFill>
                      <a:schemeClr val="accent6"/>
                    </a:solidFill>
                  </a:rPr>
                  <a:t>topological order </a:t>
                </a:r>
                <a14:m>
                  <m:oMath xmlns:m="http://schemas.openxmlformats.org/officeDocument/2006/math">
                    <m:r>
                      <a:rPr lang="en-GB" i="1">
                        <a:solidFill>
                          <a:schemeClr val="accent6"/>
                        </a:solidFill>
                        <a:latin typeface="Cambria Math" panose="02040503050406030204" pitchFamily="18" charset="0"/>
                        <a:ea typeface="Cambria Math" panose="02040503050406030204" pitchFamily="18" charset="0"/>
                      </a:rPr>
                      <m:t>𝒰</m:t>
                    </m:r>
                    <m:r>
                      <a:rPr lang="en-GB" i="1">
                        <a:solidFill>
                          <a:schemeClr val="accent6"/>
                        </a:solidFill>
                        <a:latin typeface="Cambria Math" panose="02040503050406030204" pitchFamily="18" charset="0"/>
                        <a:ea typeface="Cambria Math" panose="02040503050406030204" pitchFamily="18" charset="0"/>
                      </a:rPr>
                      <m:t>=</m:t>
                    </m:r>
                    <m:d>
                      <m:dPr>
                        <m:ctrlPr>
                          <a:rPr lang="en-GB" i="1">
                            <a:solidFill>
                              <a:schemeClr val="accent6"/>
                            </a:solidFill>
                            <a:latin typeface="Cambria Math" panose="02040503050406030204" pitchFamily="18" charset="0"/>
                          </a:rPr>
                        </m:ctrlPr>
                      </m:dPr>
                      <m:e>
                        <m:sSub>
                          <m:sSubPr>
                            <m:ctrlPr>
                              <a:rPr lang="en-GB" i="1">
                                <a:solidFill>
                                  <a:schemeClr val="accent6"/>
                                </a:solidFill>
                                <a:latin typeface="Cambria Math" panose="02040503050406030204" pitchFamily="18" charset="0"/>
                              </a:rPr>
                            </m:ctrlPr>
                          </m:sSubPr>
                          <m:e>
                            <m:r>
                              <a:rPr lang="en-GB" i="1">
                                <a:solidFill>
                                  <a:schemeClr val="accent6"/>
                                </a:solidFill>
                                <a:latin typeface="Cambria Math" panose="02040503050406030204" pitchFamily="18" charset="0"/>
                              </a:rPr>
                              <m:t>𝑈</m:t>
                            </m:r>
                          </m:e>
                          <m:sub>
                            <m:r>
                              <a:rPr lang="en-GB" i="1">
                                <a:solidFill>
                                  <a:schemeClr val="accent6"/>
                                </a:solidFill>
                                <a:latin typeface="Cambria Math" panose="02040503050406030204" pitchFamily="18" charset="0"/>
                              </a:rPr>
                              <m:t>1</m:t>
                            </m:r>
                          </m:sub>
                        </m:sSub>
                        <m:r>
                          <a:rPr lang="en-GB" i="1">
                            <a:solidFill>
                              <a:schemeClr val="accent6"/>
                            </a:solidFill>
                            <a:latin typeface="Cambria Math" panose="02040503050406030204" pitchFamily="18" charset="0"/>
                          </a:rPr>
                          <m:t>,…,</m:t>
                        </m:r>
                        <m:sSub>
                          <m:sSubPr>
                            <m:ctrlPr>
                              <a:rPr lang="en-GB" i="1">
                                <a:solidFill>
                                  <a:schemeClr val="accent6"/>
                                </a:solidFill>
                                <a:latin typeface="Cambria Math" panose="02040503050406030204" pitchFamily="18" charset="0"/>
                              </a:rPr>
                            </m:ctrlPr>
                          </m:sSubPr>
                          <m:e>
                            <m:r>
                              <a:rPr lang="en-GB" i="1">
                                <a:solidFill>
                                  <a:schemeClr val="accent6"/>
                                </a:solidFill>
                                <a:latin typeface="Cambria Math" panose="02040503050406030204" pitchFamily="18" charset="0"/>
                              </a:rPr>
                              <m:t>𝑈</m:t>
                            </m:r>
                          </m:e>
                          <m:sub>
                            <m:r>
                              <a:rPr lang="en-GB" i="1">
                                <a:solidFill>
                                  <a:schemeClr val="accent6"/>
                                </a:solidFill>
                                <a:latin typeface="Cambria Math" panose="02040503050406030204" pitchFamily="18" charset="0"/>
                              </a:rPr>
                              <m:t>𝑛</m:t>
                            </m:r>
                          </m:sub>
                        </m:sSub>
                      </m:e>
                    </m:d>
                  </m:oMath>
                </a14:m>
                <a:r>
                  <a:rPr lang="en-GB" dirty="0"/>
                  <a:t> over </a:t>
                </a:r>
                <a14:m>
                  <m:oMath xmlns:m="http://schemas.openxmlformats.org/officeDocument/2006/math">
                    <m:r>
                      <a:rPr lang="en-GB" b="1" i="1">
                        <a:latin typeface="Cambria Math" panose="02040503050406030204" pitchFamily="18" charset="0"/>
                      </a:rPr>
                      <m:t>𝑹</m:t>
                    </m:r>
                  </m:oMath>
                </a14:m>
                <a:r>
                  <a:rPr lang="en-GB" dirty="0"/>
                  <a:t>, </a:t>
                </a:r>
                <a:r>
                  <a:rPr lang="en-GB" dirty="0">
                    <a:solidFill>
                      <a:schemeClr val="accent1"/>
                    </a:solidFill>
                  </a:rPr>
                  <a:t>evidence </a:t>
                </a:r>
                <a14:m>
                  <m:oMath xmlns:m="http://schemas.openxmlformats.org/officeDocument/2006/math">
                    <m:r>
                      <a:rPr lang="en-GB" b="1" i="1">
                        <a:solidFill>
                          <a:schemeClr val="accent1"/>
                        </a:solidFill>
                        <a:latin typeface="Cambria Math" panose="02040503050406030204" pitchFamily="18" charset="0"/>
                        <a:ea typeface="Cambria Math" panose="02040503050406030204" pitchFamily="18" charset="0"/>
                      </a:rPr>
                      <m:t>𝒆</m:t>
                    </m:r>
                  </m:oMath>
                </a14:m>
                <a:r>
                  <a:rPr lang="en-GB" dirty="0"/>
                  <a:t>, possibly empty, and query terms </a:t>
                </a:r>
                <a14:m>
                  <m:oMath xmlns:m="http://schemas.openxmlformats.org/officeDocument/2006/math">
                    <m:sSup>
                      <m:sSupPr>
                        <m:ctrlPr>
                          <a:rPr lang="en-GB" i="1">
                            <a:latin typeface="Cambria Math" panose="02040503050406030204" pitchFamily="18" charset="0"/>
                          </a:rPr>
                        </m:ctrlPr>
                      </m:sSupPr>
                      <m:e>
                        <m:r>
                          <a:rPr lang="en-GB" b="1" i="1">
                            <a:latin typeface="Cambria Math" panose="02040503050406030204" pitchFamily="18" charset="0"/>
                          </a:rPr>
                          <m:t>𝑹</m:t>
                        </m:r>
                      </m:e>
                      <m:sup>
                        <m:r>
                          <a:rPr lang="en-GB" i="1">
                            <a:latin typeface="Cambria Math" panose="02040503050406030204" pitchFamily="18" charset="0"/>
                          </a:rPr>
                          <m:t>′</m:t>
                        </m:r>
                      </m:sup>
                    </m:sSup>
                  </m:oMath>
                </a14:m>
                <a:endParaRPr lang="en-GB" dirty="0"/>
              </a:p>
              <a:p>
                <a:pPr lvl="1"/>
                <a:r>
                  <a:rPr lang="en-GB" dirty="0"/>
                  <a:t>Build up a full sample along the graph, sampling from CPTs</a:t>
                </a:r>
              </a:p>
              <a:p>
                <a:r>
                  <a:rPr lang="en-GB" dirty="0"/>
                  <a:t>Procedure: Do </a:t>
                </a:r>
                <a14:m>
                  <m:oMath xmlns:m="http://schemas.openxmlformats.org/officeDocument/2006/math">
                    <m:r>
                      <a:rPr lang="en-GB" i="1" smtClean="0">
                        <a:latin typeface="Cambria Math" panose="02040503050406030204" pitchFamily="18" charset="0"/>
                      </a:rPr>
                      <m:t>𝑁</m:t>
                    </m:r>
                  </m:oMath>
                </a14:m>
                <a:r>
                  <a:rPr lang="en-GB" dirty="0"/>
                  <a:t> times</a:t>
                </a:r>
              </a:p>
              <a:p>
                <a:pPr marL="715246" lvl="1" indent="-456743">
                  <a:buFont typeface="+mj-lt"/>
                  <a:buAutoNum type="arabicPeriod"/>
                </a:pPr>
                <a:r>
                  <a:rPr lang="en-GB" dirty="0"/>
                  <a:t>Generate sample </a:t>
                </a:r>
                <a14:m>
                  <m:oMath xmlns:m="http://schemas.openxmlformats.org/officeDocument/2006/math">
                    <m:r>
                      <a:rPr lang="en-GB" b="1" i="1" smtClean="0">
                        <a:latin typeface="Cambria Math" panose="02040503050406030204" pitchFamily="18" charset="0"/>
                      </a:rPr>
                      <m:t>𝒖</m:t>
                    </m:r>
                  </m:oMath>
                </a14:m>
                <a:r>
                  <a:rPr lang="en-GB" dirty="0"/>
                  <a:t> along </a:t>
                </a:r>
                <a14:m>
                  <m:oMath xmlns:m="http://schemas.openxmlformats.org/officeDocument/2006/math">
                    <m:r>
                      <a:rPr lang="en-GB" i="1" smtClean="0">
                        <a:solidFill>
                          <a:schemeClr val="accent6"/>
                        </a:solidFill>
                        <a:latin typeface="Cambria Math" panose="02040503050406030204" pitchFamily="18" charset="0"/>
                        <a:ea typeface="Cambria Math" panose="02040503050406030204" pitchFamily="18" charset="0"/>
                      </a:rPr>
                      <m:t>𝒰</m:t>
                    </m:r>
                  </m:oMath>
                </a14:m>
                <a:r>
                  <a:rPr lang="en-GB" dirty="0"/>
                  <a:t>, i.e., </a:t>
                </a:r>
              </a:p>
              <a:p>
                <a:pPr lvl="2"/>
                <a:r>
                  <a:rPr lang="en-GB" dirty="0"/>
                  <a:t>For each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𝑖</m:t>
                        </m:r>
                      </m:sub>
                    </m:sSub>
                    <m:r>
                      <a:rPr lang="en-GB" b="0" i="1" smtClean="0">
                        <a:latin typeface="Cambria Math" panose="02040503050406030204" pitchFamily="18" charset="0"/>
                        <a:ea typeface="Cambria Math" panose="02040503050406030204" pitchFamily="18" charset="0"/>
                      </a:rPr>
                      <m:t>∈</m:t>
                    </m:r>
                    <m:r>
                      <a:rPr lang="en-GB" i="1" smtClean="0">
                        <a:solidFill>
                          <a:schemeClr val="accent6"/>
                        </a:solidFill>
                        <a:latin typeface="Cambria Math" panose="02040503050406030204" pitchFamily="18" charset="0"/>
                        <a:ea typeface="Cambria Math" panose="02040503050406030204" pitchFamily="18" charset="0"/>
                      </a:rPr>
                      <m:t>𝒰</m:t>
                    </m:r>
                  </m:oMath>
                </a14:m>
                <a:r>
                  <a:rPr lang="en-GB" dirty="0"/>
                  <a:t>, sample a value </a:t>
                </a:r>
                <a14:m>
                  <m:oMath xmlns:m="http://schemas.openxmlformats.org/officeDocument/2006/math">
                    <m:sSub>
                      <m:sSubPr>
                        <m:ctrlPr>
                          <a:rPr lang="en-GB" i="1">
                            <a:latin typeface="Cambria Math" panose="02040503050406030204" pitchFamily="18" charset="0"/>
                          </a:rPr>
                        </m:ctrlPr>
                      </m:sSubPr>
                      <m:e>
                        <m:r>
                          <a:rPr lang="en-GB" b="0" i="1" smtClean="0">
                            <a:latin typeface="Cambria Math" panose="02040503050406030204" pitchFamily="18" charset="0"/>
                          </a:rPr>
                          <m:t>𝑢</m:t>
                        </m:r>
                      </m:e>
                      <m:sub>
                        <m:r>
                          <a:rPr lang="en-GB" i="1">
                            <a:latin typeface="Cambria Math" panose="02040503050406030204" pitchFamily="18" charset="0"/>
                          </a:rPr>
                          <m:t>𝑖</m:t>
                        </m:r>
                      </m:sub>
                    </m:sSub>
                  </m:oMath>
                </a14:m>
                <a:r>
                  <a:rPr lang="en-GB" dirty="0"/>
                  <a:t> given previously sampled </a:t>
                </a:r>
                <a:br>
                  <a:rPr lang="en-GB" dirty="0"/>
                </a:br>
                <a:r>
                  <a:rPr lang="en-GB" dirty="0"/>
                  <a:t>values for its parent nodes </a:t>
                </a:r>
                <a14:m>
                  <m:oMath xmlns:m="http://schemas.openxmlformats.org/officeDocument/2006/math">
                    <m:r>
                      <m:rPr>
                        <m:sty m:val="p"/>
                      </m:rPr>
                      <a:rPr lang="en-GB" b="0" i="0" smtClean="0">
                        <a:latin typeface="Cambria Math" panose="02040503050406030204" pitchFamily="18" charset="0"/>
                      </a:rPr>
                      <m:t>Pa</m:t>
                    </m:r>
                    <m:d>
                      <m:dPr>
                        <m:ctrlPr>
                          <a:rPr lang="en-GB" b="0"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𝑈</m:t>
                            </m:r>
                          </m:e>
                          <m:sub>
                            <m:r>
                              <a:rPr lang="en-GB" i="1">
                                <a:latin typeface="Cambria Math" panose="02040503050406030204" pitchFamily="18" charset="0"/>
                              </a:rPr>
                              <m:t>𝑖</m:t>
                            </m:r>
                          </m:sub>
                        </m:sSub>
                      </m:e>
                    </m:d>
                  </m:oMath>
                </a14:m>
                <a:endParaRPr lang="en-GB" dirty="0"/>
              </a:p>
              <a:p>
                <a:pPr marL="715246" lvl="1" indent="-456743">
                  <a:buFont typeface="+mj-lt"/>
                  <a:buAutoNum type="arabicPeriod"/>
                </a:pPr>
                <a:r>
                  <a:rPr lang="en-GB" dirty="0"/>
                  <a:t>In a </a:t>
                </a:r>
                <a:r>
                  <a:rPr lang="en-GB" i="1" dirty="0"/>
                  <a:t>count vector</a:t>
                </a:r>
                <a:r>
                  <a:rPr lang="en-GB" dirty="0"/>
                  <a:t> with </a:t>
                </a:r>
                <a14:m>
                  <m:oMath xmlns:m="http://schemas.openxmlformats.org/officeDocument/2006/math">
                    <m:d>
                      <m:dPr>
                        <m:begChr m:val="|"/>
                        <m:endChr m:val="|"/>
                        <m:ctrlPr>
                          <a:rPr lang="en-GB" i="1">
                            <a:latin typeface="Cambria Math" panose="02040503050406030204" pitchFamily="18" charset="0"/>
                          </a:rPr>
                        </m:ctrlPr>
                      </m:dPr>
                      <m:e>
                        <m:r>
                          <m:rPr>
                            <m:sty m:val="p"/>
                          </m:rPr>
                          <a:rPr lang="en-GB">
                            <a:latin typeface="Cambria Math" panose="02040503050406030204" pitchFamily="18" charset="0"/>
                          </a:rPr>
                          <m:t>ran</m:t>
                        </m:r>
                        <m:d>
                          <m:dPr>
                            <m:ctrlPr>
                              <a:rPr lang="en-GB" i="1">
                                <a:latin typeface="Cambria Math" panose="02040503050406030204" pitchFamily="18" charset="0"/>
                              </a:rPr>
                            </m:ctrlPr>
                          </m:dPr>
                          <m:e>
                            <m:r>
                              <a:rPr lang="en-GB" i="1">
                                <a:latin typeface="Cambria Math" panose="02040503050406030204" pitchFamily="18" charset="0"/>
                              </a:rPr>
                              <m:t>𝑅</m:t>
                            </m:r>
                          </m:e>
                        </m:d>
                      </m:e>
                    </m:d>
                  </m:oMath>
                </a14:m>
                <a:r>
                  <a:rPr lang="en-GB" dirty="0"/>
                  <a:t> entries, initially </a:t>
                </a:r>
                <a14:m>
                  <m:oMath xmlns:m="http://schemas.openxmlformats.org/officeDocument/2006/math">
                    <m:r>
                      <a:rPr lang="en-GB" i="1">
                        <a:latin typeface="Cambria Math" panose="02040503050406030204" pitchFamily="18" charset="0"/>
                      </a:rPr>
                      <m:t>0</m:t>
                    </m:r>
                  </m:oMath>
                </a14:m>
                <a:r>
                  <a:rPr lang="en-GB" dirty="0"/>
                  <a:t>: </a:t>
                </a:r>
              </a:p>
              <a:p>
                <a:pPr lvl="2"/>
                <a:r>
                  <a:rPr lang="en-GB" dirty="0"/>
                  <a:t>If </a:t>
                </a:r>
                <a14:m>
                  <m:oMath xmlns:m="http://schemas.openxmlformats.org/officeDocument/2006/math">
                    <m:r>
                      <a:rPr lang="en-GB" b="1" i="1">
                        <a:latin typeface="Cambria Math" panose="02040503050406030204" pitchFamily="18" charset="0"/>
                      </a:rPr>
                      <m:t>𝒖</m:t>
                    </m:r>
                  </m:oMath>
                </a14:m>
                <a:r>
                  <a:rPr lang="en-GB" dirty="0"/>
                  <a:t> consistent with </a:t>
                </a:r>
                <a14:m>
                  <m:oMath xmlns:m="http://schemas.openxmlformats.org/officeDocument/2006/math">
                    <m:r>
                      <a:rPr lang="en-GB" b="1" i="1" smtClean="0">
                        <a:solidFill>
                          <a:schemeClr val="accent1"/>
                        </a:solidFill>
                        <a:latin typeface="Cambria Math" panose="02040503050406030204" pitchFamily="18" charset="0"/>
                        <a:ea typeface="Cambria Math" panose="02040503050406030204" pitchFamily="18" charset="0"/>
                      </a:rPr>
                      <m:t>𝒆</m:t>
                    </m:r>
                  </m:oMath>
                </a14:m>
                <a:r>
                  <a:rPr lang="en-GB" dirty="0"/>
                  <a:t> (</a:t>
                </a:r>
                <a14:m>
                  <m:oMath xmlns:m="http://schemas.openxmlformats.org/officeDocument/2006/math">
                    <m:sSub>
                      <m:sSubPr>
                        <m:ctrlPr>
                          <a:rPr lang="en-GB" i="1" smtClean="0">
                            <a:solidFill>
                              <a:schemeClr val="accent1"/>
                            </a:solidFill>
                            <a:latin typeface="Cambria Math" panose="02040503050406030204" pitchFamily="18" charset="0"/>
                            <a:ea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𝜋</m:t>
                        </m:r>
                      </m:e>
                      <m:sub>
                        <m:r>
                          <m:rPr>
                            <m:sty m:val="p"/>
                          </m:rPr>
                          <a:rPr lang="en-GB">
                            <a:solidFill>
                              <a:schemeClr val="accent1"/>
                            </a:solidFill>
                            <a:latin typeface="Cambria Math" panose="02040503050406030204" pitchFamily="18" charset="0"/>
                            <a:ea typeface="Cambria Math" panose="02040503050406030204" pitchFamily="18" charset="0"/>
                          </a:rPr>
                          <m:t>rv</m:t>
                        </m:r>
                        <m:d>
                          <m:dPr>
                            <m:ctrlPr>
                              <a:rPr lang="en-GB" i="1">
                                <a:solidFill>
                                  <a:schemeClr val="accent1"/>
                                </a:solidFill>
                                <a:latin typeface="Cambria Math" panose="02040503050406030204" pitchFamily="18" charset="0"/>
                                <a:ea typeface="Cambria Math" panose="02040503050406030204" pitchFamily="18" charset="0"/>
                              </a:rPr>
                            </m:ctrlPr>
                          </m:dPr>
                          <m:e>
                            <m:r>
                              <a:rPr lang="en-GB" b="1" i="1">
                                <a:solidFill>
                                  <a:schemeClr val="accent1"/>
                                </a:solidFill>
                                <a:latin typeface="Cambria Math" panose="02040503050406030204" pitchFamily="18" charset="0"/>
                                <a:ea typeface="Cambria Math" panose="02040503050406030204" pitchFamily="18" charset="0"/>
                              </a:rPr>
                              <m:t>𝒆</m:t>
                            </m:r>
                          </m:e>
                        </m:d>
                      </m:sub>
                    </m:sSub>
                    <m:d>
                      <m:dPr>
                        <m:ctrlPr>
                          <a:rPr lang="en-GB" i="1">
                            <a:solidFill>
                              <a:schemeClr val="accent1"/>
                            </a:solidFill>
                            <a:latin typeface="Cambria Math" panose="02040503050406030204" pitchFamily="18" charset="0"/>
                            <a:ea typeface="Cambria Math" panose="02040503050406030204" pitchFamily="18" charset="0"/>
                          </a:rPr>
                        </m:ctrlPr>
                      </m:dPr>
                      <m:e>
                        <m:r>
                          <a:rPr lang="en-GB" b="1" i="1">
                            <a:solidFill>
                              <a:schemeClr val="accent1"/>
                            </a:solidFill>
                            <a:latin typeface="Cambria Math" panose="02040503050406030204" pitchFamily="18" charset="0"/>
                          </a:rPr>
                          <m:t>𝒖</m:t>
                        </m:r>
                      </m:e>
                    </m:d>
                    <m:r>
                      <a:rPr lang="en-GB" i="1">
                        <a:solidFill>
                          <a:schemeClr val="accent1"/>
                        </a:solidFill>
                        <a:latin typeface="Cambria Math" panose="02040503050406030204" pitchFamily="18" charset="0"/>
                        <a:ea typeface="Cambria Math" panose="02040503050406030204" pitchFamily="18" charset="0"/>
                      </a:rPr>
                      <m:t>=</m:t>
                    </m:r>
                    <m:r>
                      <a:rPr lang="en-GB" b="1" i="1">
                        <a:solidFill>
                          <a:schemeClr val="accent1"/>
                        </a:solidFill>
                        <a:latin typeface="Cambria Math" panose="02040503050406030204" pitchFamily="18" charset="0"/>
                        <a:ea typeface="Cambria Math" panose="02040503050406030204" pitchFamily="18" charset="0"/>
                      </a:rPr>
                      <m:t>𝒆</m:t>
                    </m:r>
                  </m:oMath>
                </a14:m>
                <a:r>
                  <a:rPr lang="en-GB" dirty="0"/>
                  <a:t>), increment counter at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r>
                      <a:rPr lang="en-GB" b="0" i="1" smtClean="0">
                        <a:latin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𝜋</m:t>
                        </m:r>
                      </m:e>
                      <m:sub>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b="0" i="1" smtClean="0">
                                <a:latin typeface="Cambria Math" panose="02040503050406030204" pitchFamily="18" charset="0"/>
                                <a:ea typeface="Cambria Math" panose="02040503050406030204" pitchFamily="18" charset="0"/>
                              </a:rPr>
                              <m:t>′</m:t>
                            </m:r>
                          </m:sup>
                        </m:sSup>
                      </m:sub>
                    </m:sSub>
                    <m:d>
                      <m:dPr>
                        <m:ctrlPr>
                          <a:rPr lang="en-GB" b="0" i="1" smtClean="0">
                            <a:latin typeface="Cambria Math" panose="02040503050406030204" pitchFamily="18" charset="0"/>
                            <a:ea typeface="Cambria Math" panose="02040503050406030204" pitchFamily="18" charset="0"/>
                          </a:rPr>
                        </m:ctrlPr>
                      </m:dPr>
                      <m:e>
                        <m:r>
                          <a:rPr lang="en-GB" b="1" i="1">
                            <a:latin typeface="Cambria Math" panose="02040503050406030204" pitchFamily="18" charset="0"/>
                          </a:rPr>
                          <m:t>𝒖</m:t>
                        </m:r>
                      </m:e>
                    </m:d>
                  </m:oMath>
                </a14:m>
                <a:endParaRPr lang="en-GB" dirty="0"/>
              </a:p>
              <a:p>
                <a:pPr lvl="1"/>
                <a:r>
                  <a:rPr lang="en-GB" dirty="0"/>
                  <a:t>Output: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𝑃</m:t>
                        </m:r>
                      </m:e>
                    </m:acc>
                    <m:d>
                      <m:dPr>
                        <m:ctrlPr>
                          <a:rPr lang="en-GB" i="1">
                            <a:latin typeface="Cambria Math" panose="02040503050406030204" pitchFamily="18" charset="0"/>
                          </a:rPr>
                        </m:ctrlPr>
                      </m:dPr>
                      <m:e>
                        <m:r>
                          <a:rPr lang="en-GB" i="1">
                            <a:latin typeface="Cambria Math" panose="02040503050406030204" pitchFamily="18" charset="0"/>
                          </a:rPr>
                          <m:t>𝑅</m:t>
                        </m:r>
                      </m:e>
                    </m:d>
                    <m:r>
                      <a:rPr lang="en-GB" i="1">
                        <a:latin typeface="Cambria Math" panose="02040503050406030204" pitchFamily="18" charset="0"/>
                        <a:ea typeface="Cambria Math" panose="02040503050406030204" pitchFamily="18" charset="0"/>
                      </a:rPr>
                      <m:t>=</m:t>
                    </m:r>
                    <m:d>
                      <m:dPr>
                        <m:ctrlPr>
                          <a:rPr lang="en-GB" i="1">
                            <a:latin typeface="Cambria Math" panose="02040503050406030204" pitchFamily="18" charset="0"/>
                          </a:rPr>
                        </m:ctrlPr>
                      </m:dPr>
                      <m:e>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1</m:t>
                                </m:r>
                              </m:sub>
                            </m:sSub>
                          </m:num>
                          <m:den>
                            <m:r>
                              <a:rPr lang="en-GB" i="1">
                                <a:latin typeface="Cambria Math" panose="02040503050406030204" pitchFamily="18" charset="0"/>
                              </a:rPr>
                              <m:t>𝑛</m:t>
                            </m:r>
                          </m:den>
                        </m:f>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𝑙</m:t>
                                </m:r>
                              </m:sub>
                            </m:sSub>
                          </m:num>
                          <m:den>
                            <m:r>
                              <a:rPr lang="en-GB" i="1">
                                <a:latin typeface="Cambria Math" panose="02040503050406030204" pitchFamily="18" charset="0"/>
                              </a:rPr>
                              <m:t>𝑛</m:t>
                            </m:r>
                          </m:den>
                        </m:f>
                      </m:e>
                    </m:d>
                  </m:oMath>
                </a14:m>
                <a:endParaRPr lang="en-GB" dirty="0"/>
              </a:p>
              <a:p>
                <a:pPr lvl="2"/>
                <a:r>
                  <a:rPr lang="en-GB" dirty="0"/>
                  <a:t>Count vector with its entries normalised (divide each by sum of entries)</a:t>
                </a:r>
              </a:p>
            </p:txBody>
          </p:sp>
        </mc:Choice>
        <mc:Fallback xmlns="">
          <p:sp>
            <p:nvSpPr>
              <p:cNvPr id="7" name="Content Placeholder 6">
                <a:extLst>
                  <a:ext uri="{FF2B5EF4-FFF2-40B4-BE49-F238E27FC236}">
                    <a16:creationId xmlns:a16="http://schemas.microsoft.com/office/drawing/2014/main" id="{B8A92D3A-E8D1-8A45-9A4F-7103784480A0}"/>
                  </a:ext>
                </a:extLst>
              </p:cNvPr>
              <p:cNvSpPr>
                <a:spLocks noGrp="1" noRot="1" noChangeAspect="1" noMove="1" noResize="1" noEditPoints="1" noAdjustHandles="1" noChangeArrowheads="1" noChangeShapeType="1" noTextEdit="1"/>
              </p:cNvSpPr>
              <p:nvPr>
                <p:ph idx="1"/>
              </p:nvPr>
            </p:nvSpPr>
            <p:spPr>
              <a:xfrm>
                <a:off x="359626" y="1665066"/>
                <a:ext cx="8416458" cy="4240848"/>
              </a:xfrm>
              <a:blipFill>
                <a:blip r:embed="rId2"/>
                <a:stretch>
                  <a:fillRect l="-1958" t="-2687" r="-2560"/>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1E922CC5-EC5A-2C4B-B792-048A4B238242}"/>
              </a:ext>
            </a:extLst>
          </p:cNvPr>
          <p:cNvSpPr>
            <a:spLocks noGrp="1"/>
          </p:cNvSpPr>
          <p:nvPr>
            <p:ph type="dt" sz="half" idx="2"/>
          </p:nvPr>
        </p:nvSpPr>
        <p:spPr/>
        <p:txBody>
          <a:bodyPr/>
          <a:lstStyle/>
          <a:p>
            <a:r>
              <a:rPr lang="de-DE"/>
              <a:t>Approximate</a:t>
            </a:r>
            <a:endParaRPr lang="en-GB" dirty="0"/>
          </a:p>
        </p:txBody>
      </p:sp>
      <p:sp>
        <p:nvSpPr>
          <p:cNvPr id="3" name="Footer Placeholder 2">
            <a:extLst>
              <a:ext uri="{FF2B5EF4-FFF2-40B4-BE49-F238E27FC236}">
                <a16:creationId xmlns:a16="http://schemas.microsoft.com/office/drawing/2014/main" id="{A05453EC-F67A-E448-8E43-620D0963C9F1}"/>
              </a:ext>
            </a:extLst>
          </p:cNvPr>
          <p:cNvSpPr>
            <a:spLocks noGrp="1"/>
          </p:cNvSpPr>
          <p:nvPr>
            <p:ph type="ftr" sz="quarter" idx="3"/>
          </p:nvPr>
        </p:nvSpPr>
        <p:spPr/>
        <p:txBody>
          <a:bodyPr/>
          <a:lstStyle/>
          <a:p>
            <a:r>
              <a:rPr lang="en-GB"/>
              <a:t>T. Braun – StaRAI</a:t>
            </a:r>
            <a:endParaRPr lang="en-GB" dirty="0"/>
          </a:p>
        </p:txBody>
      </p:sp>
      <p:sp>
        <p:nvSpPr>
          <p:cNvPr id="5" name="Slide Number Placeholder 4">
            <a:extLst>
              <a:ext uri="{FF2B5EF4-FFF2-40B4-BE49-F238E27FC236}">
                <a16:creationId xmlns:a16="http://schemas.microsoft.com/office/drawing/2014/main" id="{9C522486-BDE2-234D-A469-B88948DDE2DA}"/>
              </a:ext>
            </a:extLst>
          </p:cNvPr>
          <p:cNvSpPr>
            <a:spLocks noGrp="1"/>
          </p:cNvSpPr>
          <p:nvPr>
            <p:ph type="sldNum" sz="quarter" idx="4"/>
          </p:nvPr>
        </p:nvSpPr>
        <p:spPr/>
        <p:txBody>
          <a:bodyPr/>
          <a:lstStyle/>
          <a:p>
            <a:fld id="{67C9959E-8E6B-B04C-9955-EA096F41CA7A}" type="slidenum">
              <a:rPr lang="en-GB" smtClean="0"/>
              <a:t>17</a:t>
            </a:fld>
            <a:endParaRPr lang="en-GB" dirty="0"/>
          </a:p>
        </p:txBody>
      </p:sp>
      <p:grpSp>
        <p:nvGrpSpPr>
          <p:cNvPr id="8" name="Group 7">
            <a:extLst>
              <a:ext uri="{FF2B5EF4-FFF2-40B4-BE49-F238E27FC236}">
                <a16:creationId xmlns:a16="http://schemas.microsoft.com/office/drawing/2014/main" id="{14890A1A-0C6B-714D-BB28-D9FBD5969A54}"/>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75EBB47D-C52E-AE47-97C9-E17A52D9ABA7}"/>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a:latin typeface="Cambria Math" panose="02040503050406030204" pitchFamily="18" charset="0"/>
                          </a:rPr>
                          <m:t>𝐶𝑙𝑜𝑢𝑑𝑦</m:t>
                        </m:r>
                      </m:oMath>
                    </m:oMathPara>
                  </a14:m>
                  <a:endParaRPr lang="en-GB" sz="1399" dirty="0"/>
                </a:p>
              </p:txBody>
            </p:sp>
          </mc:Choice>
          <mc:Fallback xmlns="">
            <p:sp>
              <p:nvSpPr>
                <p:cNvPr id="6" name="Oval 5">
                  <a:extLst>
                    <a:ext uri="{FF2B5EF4-FFF2-40B4-BE49-F238E27FC236}">
                      <a16:creationId xmlns:a16="http://schemas.microsoft.com/office/drawing/2014/main" id="{2896EBF6-3CEF-1445-A9F8-0AE35FC4E2BE}"/>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8442BF69-B089-AA44-946D-811818F04AEC}"/>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a:latin typeface="Cambria Math" panose="02040503050406030204" pitchFamily="18" charset="0"/>
                          </a:rPr>
                          <m:t>𝑅𝑎𝑖𝑛</m:t>
                        </m:r>
                      </m:oMath>
                    </m:oMathPara>
                  </a14:m>
                  <a:endParaRPr lang="en-GB" sz="1399" dirty="0"/>
                </a:p>
              </p:txBody>
            </p:sp>
          </mc:Choice>
          <mc:Fallback xmlns="">
            <p:sp>
              <p:nvSpPr>
                <p:cNvPr id="9" name="Oval 8">
                  <a:extLst>
                    <a:ext uri="{FF2B5EF4-FFF2-40B4-BE49-F238E27FC236}">
                      <a16:creationId xmlns:a16="http://schemas.microsoft.com/office/drawing/2014/main" id="{15D0F476-BE14-C84E-8227-C17C6FAB6616}"/>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9B04BD3B-C339-3649-87D0-81F9B633A135}"/>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a:solidFill>
                              <a:schemeClr val="tx1"/>
                            </a:solidFill>
                            <a:latin typeface="Cambria Math" panose="02040503050406030204" pitchFamily="18" charset="0"/>
                          </a:rPr>
                          <m:t>𝑆𝑝𝑟𝑖𝑛𝑘𝑙𝑒𝑟</m:t>
                        </m:r>
                      </m:oMath>
                    </m:oMathPara>
                  </a14:m>
                  <a:endParaRPr lang="en-GB" sz="1399" dirty="0">
                    <a:solidFill>
                      <a:schemeClr val="tx1"/>
                    </a:solidFill>
                  </a:endParaRPr>
                </a:p>
              </p:txBody>
            </p:sp>
          </mc:Choice>
          <mc:Fallback xmlns="">
            <p:sp>
              <p:nvSpPr>
                <p:cNvPr id="10" name="Oval 9">
                  <a:extLst>
                    <a:ext uri="{FF2B5EF4-FFF2-40B4-BE49-F238E27FC236}">
                      <a16:creationId xmlns:a16="http://schemas.microsoft.com/office/drawing/2014/main" id="{AA27EB3C-20C8-0C42-9534-AE4536A460A0}"/>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2" name="Oval 11">
                  <a:extLst>
                    <a:ext uri="{FF2B5EF4-FFF2-40B4-BE49-F238E27FC236}">
                      <a16:creationId xmlns:a16="http://schemas.microsoft.com/office/drawing/2014/main" id="{FC61C4AC-A097-0F4C-AC0D-77C758A2D525}"/>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a:solidFill>
                              <a:schemeClr val="tx1"/>
                            </a:solidFill>
                            <a:latin typeface="Cambria Math" panose="02040503050406030204" pitchFamily="18" charset="0"/>
                          </a:rPr>
                          <m:t>𝑊𝑒𝑡𝐺𝑟𝑎𝑠𝑠</m:t>
                        </m:r>
                      </m:oMath>
                    </m:oMathPara>
                  </a14:m>
                  <a:endParaRPr lang="en-GB" sz="1399" dirty="0">
                    <a:solidFill>
                      <a:schemeClr val="tx1"/>
                    </a:solidFill>
                  </a:endParaRPr>
                </a:p>
              </p:txBody>
            </p:sp>
          </mc:Choice>
          <mc:Fallback xmlns="">
            <p:sp>
              <p:nvSpPr>
                <p:cNvPr id="11" name="Oval 10">
                  <a:extLst>
                    <a:ext uri="{FF2B5EF4-FFF2-40B4-BE49-F238E27FC236}">
                      <a16:creationId xmlns:a16="http://schemas.microsoft.com/office/drawing/2014/main" id="{12FBCEA8-2E1E-1346-97FA-910160660F2C}"/>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13" name="Straight Arrow Connector 12">
              <a:extLst>
                <a:ext uri="{FF2B5EF4-FFF2-40B4-BE49-F238E27FC236}">
                  <a16:creationId xmlns:a16="http://schemas.microsoft.com/office/drawing/2014/main" id="{EDF5AC4B-6FF8-3041-BC77-32FA72268A4B}"/>
                </a:ext>
              </a:extLst>
            </p:cNvPr>
            <p:cNvCxnSpPr>
              <a:cxnSpLocks/>
              <a:stCxn id="9" idx="3"/>
              <a:endCxn id="11"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2C1362B0-87EB-8941-AEA0-FEA44FF65929}"/>
                </a:ext>
              </a:extLst>
            </p:cNvPr>
            <p:cNvCxnSpPr>
              <a:cxnSpLocks/>
              <a:stCxn id="11" idx="4"/>
              <a:endCxn id="12"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7BDF7EDD-EDD0-C940-8415-D57006AE9E7C}"/>
                </a:ext>
              </a:extLst>
            </p:cNvPr>
            <p:cNvCxnSpPr>
              <a:cxnSpLocks/>
              <a:stCxn id="10" idx="4"/>
              <a:endCxn id="12"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6" name="Straight Arrow Connector 15">
              <a:extLst>
                <a:ext uri="{FF2B5EF4-FFF2-40B4-BE49-F238E27FC236}">
                  <a16:creationId xmlns:a16="http://schemas.microsoft.com/office/drawing/2014/main" id="{5A940C57-508A-1541-B278-D5A7C92CE6D9}"/>
                </a:ext>
              </a:extLst>
            </p:cNvPr>
            <p:cNvCxnSpPr>
              <a:cxnSpLocks/>
              <a:stCxn id="9" idx="5"/>
              <a:endCxn id="10"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85D2691C-359F-F14E-9EA7-B4754864B8A3}"/>
                  </a:ext>
                </a:extLst>
              </p:cNvPr>
              <p:cNvGraphicFramePr>
                <a:graphicFrameLocks noGrp="1"/>
              </p:cNvGraphicFramePr>
              <p:nvPr>
                <p:extLst>
                  <p:ext uri="{D42A27DB-BD31-4B8C-83A1-F6EECF244321}">
                    <p14:modId xmlns:p14="http://schemas.microsoft.com/office/powerpoint/2010/main" val="779165975"/>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7" name="Table 16">
                <a:extLst>
                  <a:ext uri="{FF2B5EF4-FFF2-40B4-BE49-F238E27FC236}">
                    <a16:creationId xmlns:a16="http://schemas.microsoft.com/office/drawing/2014/main" id="{85D2691C-359F-F14E-9EA7-B4754864B8A3}"/>
                  </a:ext>
                </a:extLst>
              </p:cNvPr>
              <p:cNvGraphicFramePr>
                <a:graphicFrameLocks noGrp="1"/>
              </p:cNvGraphicFramePr>
              <p:nvPr>
                <p:extLst>
                  <p:ext uri="{D42A27DB-BD31-4B8C-83A1-F6EECF244321}">
                    <p14:modId xmlns:p14="http://schemas.microsoft.com/office/powerpoint/2010/main" val="779165975"/>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8"/>
                          <a:stretch>
                            <a:fillRect l="-1961" t="-4167" r="-119608" b="-208333"/>
                          </a:stretch>
                        </a:blipFill>
                      </a:tcPr>
                    </a:tc>
                    <a:tc>
                      <a:txBody>
                        <a:bodyPr/>
                        <a:lstStyle/>
                        <a:p>
                          <a:endParaRPr lang="en-DE"/>
                        </a:p>
                      </a:txBody>
                      <a:tcPr marL="91345" marR="91345" marT="45672" marB="45672">
                        <a:blipFill>
                          <a:blip r:embed="rId8"/>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8"/>
                          <a:stretch>
                            <a:fillRect l="-1961" t="-100000" r="-119608" b="-100000"/>
                          </a:stretch>
                        </a:blipFill>
                      </a:tcPr>
                    </a:tc>
                    <a:tc>
                      <a:txBody>
                        <a:bodyPr/>
                        <a:lstStyle/>
                        <a:p>
                          <a:endParaRPr lang="en-DE"/>
                        </a:p>
                      </a:txBody>
                      <a:tcPr marL="91345" marR="91345" marT="45672" marB="45672">
                        <a:blipFill>
                          <a:blip r:embed="rId8"/>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8"/>
                          <a:stretch>
                            <a:fillRect l="-1961" t="-208333" r="-119608" b="-4167"/>
                          </a:stretch>
                        </a:blipFill>
                      </a:tcPr>
                    </a:tc>
                    <a:tc>
                      <a:txBody>
                        <a:bodyPr/>
                        <a:lstStyle/>
                        <a:p>
                          <a:endParaRPr lang="en-DE"/>
                        </a:p>
                      </a:txBody>
                      <a:tcPr marL="91345" marR="91345" marT="45672" marB="45672">
                        <a:blipFill>
                          <a:blip r:embed="rId8"/>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8" name="Table 17">
                <a:extLst>
                  <a:ext uri="{FF2B5EF4-FFF2-40B4-BE49-F238E27FC236}">
                    <a16:creationId xmlns:a16="http://schemas.microsoft.com/office/drawing/2014/main" id="{A796E978-B93F-4A4E-9256-A76E14C500FA}"/>
                  </a:ext>
                </a:extLst>
              </p:cNvPr>
              <p:cNvGraphicFramePr>
                <a:graphicFrameLocks noGrp="1"/>
              </p:cNvGraphicFramePr>
              <p:nvPr>
                <p:extLst>
                  <p:ext uri="{D42A27DB-BD31-4B8C-83A1-F6EECF244321}">
                    <p14:modId xmlns:p14="http://schemas.microsoft.com/office/powerpoint/2010/main" val="686312691"/>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8" name="Table 17">
                <a:extLst>
                  <a:ext uri="{FF2B5EF4-FFF2-40B4-BE49-F238E27FC236}">
                    <a16:creationId xmlns:a16="http://schemas.microsoft.com/office/drawing/2014/main" id="{A796E978-B93F-4A4E-9256-A76E14C500FA}"/>
                  </a:ext>
                </a:extLst>
              </p:cNvPr>
              <p:cNvGraphicFramePr>
                <a:graphicFrameLocks noGrp="1"/>
              </p:cNvGraphicFramePr>
              <p:nvPr>
                <p:extLst>
                  <p:ext uri="{D42A27DB-BD31-4B8C-83A1-F6EECF244321}">
                    <p14:modId xmlns:p14="http://schemas.microsoft.com/office/powerpoint/2010/main" val="686312691"/>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9"/>
                          <a:stretch>
                            <a:fillRect t="-4167" r="-115385" b="-208333"/>
                          </a:stretch>
                        </a:blipFill>
                      </a:tcPr>
                    </a:tc>
                    <a:tc>
                      <a:txBody>
                        <a:bodyPr/>
                        <a:lstStyle/>
                        <a:p>
                          <a:endParaRPr lang="en-DE"/>
                        </a:p>
                      </a:txBody>
                      <a:tcPr marL="91345" marR="91345" marT="45672" marB="45672">
                        <a:blipFill>
                          <a:blip r:embed="rId9"/>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9"/>
                          <a:stretch>
                            <a:fillRect t="-100000" r="-115385" b="-100000"/>
                          </a:stretch>
                        </a:blipFill>
                      </a:tcPr>
                    </a:tc>
                    <a:tc>
                      <a:txBody>
                        <a:bodyPr/>
                        <a:lstStyle/>
                        <a:p>
                          <a:endParaRPr lang="en-DE"/>
                        </a:p>
                      </a:txBody>
                      <a:tcPr marL="91345" marR="91345" marT="45672" marB="45672">
                        <a:blipFill>
                          <a:blip r:embed="rId9"/>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9"/>
                          <a:stretch>
                            <a:fillRect t="-208333" r="-115385" b="-4167"/>
                          </a:stretch>
                        </a:blipFill>
                      </a:tcPr>
                    </a:tc>
                    <a:tc>
                      <a:txBody>
                        <a:bodyPr/>
                        <a:lstStyle/>
                        <a:p>
                          <a:endParaRPr lang="en-DE"/>
                        </a:p>
                      </a:txBody>
                      <a:tcPr marL="91345" marR="91345" marT="45672" marB="45672">
                        <a:blipFill>
                          <a:blip r:embed="rId9"/>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9" name="Table 18">
                <a:extLst>
                  <a:ext uri="{FF2B5EF4-FFF2-40B4-BE49-F238E27FC236}">
                    <a16:creationId xmlns:a16="http://schemas.microsoft.com/office/drawing/2014/main" id="{6C7FE8C9-D6B2-9246-9AC0-959ABB80057B}"/>
                  </a:ext>
                </a:extLst>
              </p:cNvPr>
              <p:cNvGraphicFramePr>
                <a:graphicFrameLocks noGrp="1"/>
              </p:cNvGraphicFramePr>
              <p:nvPr>
                <p:extLst>
                  <p:ext uri="{D42A27DB-BD31-4B8C-83A1-F6EECF244321}">
                    <p14:modId xmlns:p14="http://schemas.microsoft.com/office/powerpoint/2010/main" val="129919582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19" name="Table 18">
                <a:extLst>
                  <a:ext uri="{FF2B5EF4-FFF2-40B4-BE49-F238E27FC236}">
                    <a16:creationId xmlns:a16="http://schemas.microsoft.com/office/drawing/2014/main" id="{6C7FE8C9-D6B2-9246-9AC0-959ABB80057B}"/>
                  </a:ext>
                </a:extLst>
              </p:cNvPr>
              <p:cNvGraphicFramePr>
                <a:graphicFrameLocks noGrp="1"/>
              </p:cNvGraphicFramePr>
              <p:nvPr>
                <p:extLst>
                  <p:ext uri="{D42A27DB-BD31-4B8C-83A1-F6EECF244321}">
                    <p14:modId xmlns:p14="http://schemas.microsoft.com/office/powerpoint/2010/main" val="129919582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10"/>
                          <a:stretch>
                            <a:fillRect t="-4167" r="-246154" b="-412500"/>
                          </a:stretch>
                        </a:blipFill>
                      </a:tcPr>
                    </a:tc>
                    <a:tc>
                      <a:txBody>
                        <a:bodyPr/>
                        <a:lstStyle/>
                        <a:p>
                          <a:endParaRPr lang="en-DE"/>
                        </a:p>
                      </a:txBody>
                      <a:tcPr marL="91345" marR="91345" marT="45672" marB="45672">
                        <a:blipFill>
                          <a:blip r:embed="rId10"/>
                          <a:stretch>
                            <a:fillRect l="-101961" t="-4167" r="-150980" b="-412500"/>
                          </a:stretch>
                        </a:blipFill>
                      </a:tcPr>
                    </a:tc>
                    <a:tc>
                      <a:txBody>
                        <a:bodyPr/>
                        <a:lstStyle/>
                        <a:p>
                          <a:endParaRPr lang="en-DE"/>
                        </a:p>
                      </a:txBody>
                      <a:tcPr marL="91345" marR="91345" marT="45672" marB="45672">
                        <a:blipFill>
                          <a:blip r:embed="rId10"/>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10"/>
                          <a:stretch>
                            <a:fillRect t="-104167" r="-246154" b="-312500"/>
                          </a:stretch>
                        </a:blipFill>
                      </a:tcPr>
                    </a:tc>
                    <a:tc>
                      <a:txBody>
                        <a:bodyPr/>
                        <a:lstStyle/>
                        <a:p>
                          <a:endParaRPr lang="en-DE"/>
                        </a:p>
                      </a:txBody>
                      <a:tcPr marL="91345" marR="91345" marT="45672" marB="45672">
                        <a:blipFill>
                          <a:blip r:embed="rId10"/>
                          <a:stretch>
                            <a:fillRect l="-101961" t="-104167" r="-150980" b="-312500"/>
                          </a:stretch>
                        </a:blipFill>
                      </a:tcPr>
                    </a:tc>
                    <a:tc>
                      <a:txBody>
                        <a:bodyPr/>
                        <a:lstStyle/>
                        <a:p>
                          <a:endParaRPr lang="en-DE"/>
                        </a:p>
                      </a:txBody>
                      <a:tcPr marL="91345" marR="91345" marT="45672" marB="45672">
                        <a:blipFill>
                          <a:blip r:embed="rId10"/>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10"/>
                          <a:stretch>
                            <a:fillRect t="-196000" r="-246154" b="-200000"/>
                          </a:stretch>
                        </a:blipFill>
                      </a:tcPr>
                    </a:tc>
                    <a:tc>
                      <a:txBody>
                        <a:bodyPr/>
                        <a:lstStyle/>
                        <a:p>
                          <a:endParaRPr lang="en-DE"/>
                        </a:p>
                      </a:txBody>
                      <a:tcPr marL="91345" marR="91345" marT="45672" marB="45672">
                        <a:blipFill>
                          <a:blip r:embed="rId10"/>
                          <a:stretch>
                            <a:fillRect l="-101961" t="-196000" r="-150980" b="-200000"/>
                          </a:stretch>
                        </a:blipFill>
                      </a:tcPr>
                    </a:tc>
                    <a:tc>
                      <a:txBody>
                        <a:bodyPr/>
                        <a:lstStyle/>
                        <a:p>
                          <a:endParaRPr lang="en-DE"/>
                        </a:p>
                      </a:txBody>
                      <a:tcPr marL="91345" marR="91345" marT="45672" marB="45672">
                        <a:blipFill>
                          <a:blip r:embed="rId10"/>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10"/>
                          <a:stretch>
                            <a:fillRect t="-308333" r="-246154" b="-108333"/>
                          </a:stretch>
                        </a:blipFill>
                      </a:tcPr>
                    </a:tc>
                    <a:tc>
                      <a:txBody>
                        <a:bodyPr/>
                        <a:lstStyle/>
                        <a:p>
                          <a:endParaRPr lang="en-DE"/>
                        </a:p>
                      </a:txBody>
                      <a:tcPr marL="91345" marR="91345" marT="45672" marB="45672">
                        <a:blipFill>
                          <a:blip r:embed="rId10"/>
                          <a:stretch>
                            <a:fillRect l="-101961" t="-308333" r="-150980" b="-108333"/>
                          </a:stretch>
                        </a:blipFill>
                      </a:tcPr>
                    </a:tc>
                    <a:tc>
                      <a:txBody>
                        <a:bodyPr/>
                        <a:lstStyle/>
                        <a:p>
                          <a:endParaRPr lang="en-DE"/>
                        </a:p>
                      </a:txBody>
                      <a:tcPr marL="91345" marR="91345" marT="45672" marB="45672">
                        <a:blipFill>
                          <a:blip r:embed="rId10"/>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10"/>
                          <a:stretch>
                            <a:fillRect t="-408333" r="-246154" b="-8333"/>
                          </a:stretch>
                        </a:blipFill>
                      </a:tcPr>
                    </a:tc>
                    <a:tc>
                      <a:txBody>
                        <a:bodyPr/>
                        <a:lstStyle/>
                        <a:p>
                          <a:endParaRPr lang="en-DE"/>
                        </a:p>
                      </a:txBody>
                      <a:tcPr marL="91345" marR="91345" marT="45672" marB="45672">
                        <a:blipFill>
                          <a:blip r:embed="rId10"/>
                          <a:stretch>
                            <a:fillRect l="-101961" t="-408333" r="-150980" b="-8333"/>
                          </a:stretch>
                        </a:blipFill>
                      </a:tcPr>
                    </a:tc>
                    <a:tc>
                      <a:txBody>
                        <a:bodyPr/>
                        <a:lstStyle/>
                        <a:p>
                          <a:endParaRPr lang="en-DE"/>
                        </a:p>
                      </a:txBody>
                      <a:tcPr marL="91345" marR="91345" marT="45672" marB="45672">
                        <a:blipFill>
                          <a:blip r:embed="rId10"/>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732D1713-6757-314A-961E-17458453CCE8}"/>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a:solidFill>
                            <a:schemeClr val="bg1"/>
                          </a:solidFill>
                          <a:latin typeface="Cambria Math" panose="02040503050406030204" pitchFamily="18" charset="0"/>
                        </a:rPr>
                        <m:t>𝑃</m:t>
                      </m:r>
                      <m:d>
                        <m:dPr>
                          <m:ctrlPr>
                            <a:rPr lang="en-GB" sz="1399" i="1">
                              <a:solidFill>
                                <a:schemeClr val="bg1"/>
                              </a:solidFill>
                              <a:latin typeface="Cambria Math" panose="02040503050406030204" pitchFamily="18" charset="0"/>
                            </a:rPr>
                          </m:ctrlPr>
                        </m:dPr>
                        <m:e>
                          <m:r>
                            <a:rPr lang="en-GB" sz="1399" i="1">
                              <a:solidFill>
                                <a:schemeClr val="bg1"/>
                              </a:solidFill>
                              <a:latin typeface="Cambria Math" panose="02040503050406030204" pitchFamily="18" charset="0"/>
                            </a:rPr>
                            <m:t>𝑐</m:t>
                          </m:r>
                        </m:e>
                      </m:d>
                      <m:r>
                        <a:rPr lang="en-GB" sz="1399" i="1">
                          <a:solidFill>
                            <a:schemeClr val="bg1"/>
                          </a:solidFill>
                          <a:latin typeface="Cambria Math" panose="02040503050406030204" pitchFamily="18" charset="0"/>
                        </a:rPr>
                        <m:t>=0.5</m:t>
                      </m:r>
                    </m:oMath>
                  </m:oMathPara>
                </a14:m>
                <a:endParaRPr lang="en-GB" sz="1399" dirty="0">
                  <a:solidFill>
                    <a:schemeClr val="bg1"/>
                  </a:solidFill>
                </a:endParaRPr>
              </a:p>
            </p:txBody>
          </p:sp>
        </mc:Choice>
        <mc:Fallback xmlns="">
          <p:sp>
            <p:nvSpPr>
              <p:cNvPr id="20" name="TextBox 19">
                <a:extLst>
                  <a:ext uri="{FF2B5EF4-FFF2-40B4-BE49-F238E27FC236}">
                    <a16:creationId xmlns:a16="http://schemas.microsoft.com/office/drawing/2014/main" id="{732D1713-6757-314A-961E-17458453CCE8}"/>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93134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B26B-4682-8741-B25F-59F11679F8E3}"/>
              </a:ext>
            </a:extLst>
          </p:cNvPr>
          <p:cNvSpPr>
            <a:spLocks noGrp="1"/>
          </p:cNvSpPr>
          <p:nvPr>
            <p:ph type="title"/>
          </p:nvPr>
        </p:nvSpPr>
        <p:spPr/>
        <p:txBody>
          <a:bodyPr/>
          <a:lstStyle/>
          <a:p>
            <a:r>
              <a:rPr lang="en-GB"/>
              <a:t>1. Generate Sample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EA4F266-D100-B74F-9AD8-D0AAF74C9979}"/>
                  </a:ext>
                </a:extLst>
              </p:cNvPr>
              <p:cNvSpPr>
                <a:spLocks noGrp="1"/>
              </p:cNvSpPr>
              <p:nvPr>
                <p:ph idx="1"/>
              </p:nvPr>
            </p:nvSpPr>
            <p:spPr>
              <a:xfrm>
                <a:off x="359625" y="1666902"/>
                <a:ext cx="7624161" cy="4236435"/>
              </a:xfrm>
            </p:spPr>
            <p:txBody>
              <a:bodyPr/>
              <a:lstStyle/>
              <a:p>
                <a:r>
                  <a:rPr lang="en-GB" dirty="0"/>
                  <a:t>Given a topological order </a:t>
                </a:r>
                <a14:m>
                  <m:oMath xmlns:m="http://schemas.openxmlformats.org/officeDocument/2006/math">
                    <m:r>
                      <a:rPr lang="en-GB" i="1" smtClean="0">
                        <a:latin typeface="Cambria Math" panose="02040503050406030204" pitchFamily="18" charset="0"/>
                        <a:ea typeface="Cambria Math" panose="02040503050406030204" pitchFamily="18" charset="0"/>
                      </a:rPr>
                      <m:t>𝒰</m:t>
                    </m:r>
                    <m:r>
                      <a:rPr lang="en-GB" i="1" smtClean="0">
                        <a:latin typeface="Cambria Math" panose="02040503050406030204" pitchFamily="18" charset="0"/>
                        <a:ea typeface="Cambria Math" panose="02040503050406030204" pitchFamily="18" charset="0"/>
                      </a:rPr>
                      <m:t>=</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𝑛</m:t>
                            </m:r>
                          </m:sub>
                        </m:sSub>
                      </m:e>
                    </m:d>
                  </m:oMath>
                </a14:m>
                <a:endParaRPr lang="en-GB" dirty="0"/>
              </a:p>
              <a:p>
                <a:r>
                  <a:rPr lang="en-GB" dirty="0"/>
                  <a:t>For each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𝑖</m:t>
                        </m:r>
                      </m:sub>
                    </m:sSub>
                  </m:oMath>
                </a14:m>
                <a:r>
                  <a:rPr lang="en-GB" dirty="0"/>
                  <a:t>, sample a value from its CPT </a:t>
                </a:r>
                <a14:m>
                  <m:oMath xmlns:m="http://schemas.openxmlformats.org/officeDocument/2006/math">
                    <m:r>
                      <a:rPr lang="en-GB" i="1" smtClean="0">
                        <a:latin typeface="Cambria Math" panose="02040503050406030204" pitchFamily="18" charset="0"/>
                      </a:rPr>
                      <m:t>𝑃</m:t>
                    </m:r>
                    <m:r>
                      <a:rPr lang="en-GB" b="0"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𝑖</m:t>
                        </m:r>
                      </m:sub>
                    </m:sSub>
                    <m:r>
                      <a:rPr lang="en-GB" i="1" smtClean="0">
                        <a:latin typeface="Cambria Math" panose="02040503050406030204" pitchFamily="18" charset="0"/>
                      </a:rPr>
                      <m:t> |</m:t>
                    </m:r>
                    <m:r>
                      <a:rPr lang="en-GB" smtClean="0">
                        <a:latin typeface="Cambria Math" panose="02040503050406030204" pitchFamily="18" charset="0"/>
                      </a:rPr>
                      <m:t> </m:t>
                    </m:r>
                    <m:r>
                      <m:rPr>
                        <m:sty m:val="p"/>
                      </m:rPr>
                      <a:rPr lang="en-GB" smtClean="0">
                        <a:latin typeface="Cambria Math" panose="02040503050406030204" pitchFamily="18" charset="0"/>
                      </a:rPr>
                      <m:t>Pa</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𝑖</m:t>
                            </m:r>
                          </m:sub>
                        </m:sSub>
                      </m:e>
                    </m:d>
                    <m:r>
                      <a:rPr lang="en-GB" b="0" i="1" smtClean="0">
                        <a:latin typeface="Cambria Math" panose="02040503050406030204" pitchFamily="18" charset="0"/>
                      </a:rPr>
                      <m:t>)</m:t>
                    </m:r>
                  </m:oMath>
                </a14:m>
                <a:r>
                  <a:rPr lang="en-GB" dirty="0"/>
                  <a:t> given the sampled values of its parent nodes </a:t>
                </a:r>
                <a14:m>
                  <m:oMath xmlns:m="http://schemas.openxmlformats.org/officeDocument/2006/math">
                    <m:r>
                      <m:rPr>
                        <m:sty m:val="p"/>
                      </m:rPr>
                      <a:rPr lang="en-GB" smtClean="0">
                        <a:latin typeface="Cambria Math" panose="02040503050406030204" pitchFamily="18" charset="0"/>
                      </a:rPr>
                      <m:t>Pa</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𝑖</m:t>
                            </m:r>
                          </m:sub>
                        </m:sSub>
                      </m:e>
                    </m:d>
                  </m:oMath>
                </a14:m>
                <a:r>
                  <a:rPr lang="en-GB" dirty="0"/>
                  <a:t>, i.e., sample from </a:t>
                </a: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𝑖</m:t>
                              </m:r>
                            </m:sub>
                          </m:sSub>
                          <m:r>
                            <a:rPr lang="en-GB" i="1" smtClean="0">
                              <a:latin typeface="Cambria Math" panose="02040503050406030204" pitchFamily="18" charset="0"/>
                            </a:rPr>
                            <m:t>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Pa</m:t>
                              </m:r>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𝑈</m:t>
                                      </m:r>
                                    </m:e>
                                    <m:sub>
                                      <m:r>
                                        <a:rPr lang="en-GB" i="1" smtClean="0">
                                          <a:latin typeface="Cambria Math" panose="02040503050406030204" pitchFamily="18" charset="0"/>
                                        </a:rPr>
                                        <m:t>𝑖</m:t>
                                      </m:r>
                                    </m:sub>
                                  </m:sSub>
                                </m:e>
                              </m:d>
                            </m:sub>
                          </m:sSub>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𝑢</m:t>
                                  </m:r>
                                </m:e>
                                <m:sub>
                                  <m:r>
                                    <a:rPr lang="en-GB" i="1" smtClean="0">
                                      <a:latin typeface="Cambria Math" panose="02040503050406030204" pitchFamily="18" charset="0"/>
                                      <a:ea typeface="Cambria Math" panose="02040503050406030204" pitchFamily="18" charset="0"/>
                                    </a:rPr>
                                    <m:t>1</m:t>
                                  </m:r>
                                </m:sub>
                              </m:sSub>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𝑢</m:t>
                                  </m:r>
                                </m:e>
                                <m:sub>
                                  <m:r>
                                    <a:rPr lang="en-GB" i="1" smtClean="0">
                                      <a:latin typeface="Cambria Math" panose="02040503050406030204" pitchFamily="18" charset="0"/>
                                      <a:ea typeface="Cambria Math" panose="02040503050406030204" pitchFamily="18" charset="0"/>
                                    </a:rPr>
                                    <m:t>𝑖</m:t>
                                  </m:r>
                                  <m:r>
                                    <a:rPr lang="en-GB" i="1" smtClean="0">
                                      <a:latin typeface="Cambria Math" panose="02040503050406030204" pitchFamily="18" charset="0"/>
                                      <a:ea typeface="Cambria Math" panose="02040503050406030204" pitchFamily="18" charset="0"/>
                                    </a:rPr>
                                    <m:t>−1</m:t>
                                  </m:r>
                                </m:sub>
                              </m:sSub>
                            </m:e>
                          </m:d>
                        </m:e>
                      </m:d>
                    </m:oMath>
                  </m:oMathPara>
                </a14:m>
                <a:endParaRPr lang="en-GB" dirty="0"/>
              </a:p>
              <a:p>
                <a:pPr lvl="1"/>
                <a:r>
                  <a:rPr lang="en-GB" dirty="0"/>
                  <a:t>Is a probability distribution, i.e., partition </a:t>
                </a:r>
                <a14:m>
                  <m:oMath xmlns:m="http://schemas.openxmlformats.org/officeDocument/2006/math">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0,1</m:t>
                        </m:r>
                      </m:e>
                    </m:d>
                  </m:oMath>
                </a14:m>
                <a:r>
                  <a:rPr lang="en-GB" dirty="0"/>
                  <a:t> according to it</a:t>
                </a:r>
              </a:p>
              <a:p>
                <a:r>
                  <a:rPr lang="en-GB" dirty="0"/>
                  <a:t>Example: </a:t>
                </a:r>
                <a14:m>
                  <m:oMath xmlns:m="http://schemas.openxmlformats.org/officeDocument/2006/math">
                    <m:r>
                      <a:rPr lang="en-GB" i="1" smtClean="0">
                        <a:latin typeface="Cambria Math" panose="02040503050406030204" pitchFamily="18" charset="0"/>
                        <a:ea typeface="Cambria Math" panose="02040503050406030204" pitchFamily="18" charset="0"/>
                      </a:rPr>
                      <m:t>𝒰</m:t>
                    </m:r>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𝐶</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𝑆</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𝑅</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𝑊</m:t>
                        </m:r>
                      </m:e>
                    </m:d>
                  </m:oMath>
                </a14:m>
                <a:endParaRPr lang="en-GB" dirty="0"/>
              </a:p>
              <a:p>
                <a:pPr lvl="1">
                  <a:tabLst>
                    <a:tab pos="5899595" algn="l"/>
                    <a:tab pos="6077217" algn="l"/>
                  </a:tabLst>
                </a:pPr>
                <a:r>
                  <a:rPr lang="en-GB" dirty="0"/>
                  <a:t>Sample from </a:t>
                </a:r>
                <a14:m>
                  <m:oMath xmlns:m="http://schemas.openxmlformats.org/officeDocument/2006/math">
                    <m:r>
                      <a:rPr lang="en-GB" altLang="ko-KR" i="1">
                        <a:latin typeface="Cambria Math" panose="02040503050406030204" pitchFamily="18" charset="0"/>
                      </a:rPr>
                      <m:t>𝑃</m:t>
                    </m:r>
                    <m:d>
                      <m:dPr>
                        <m:ctrlPr>
                          <a:rPr lang="en-GB" altLang="ko-KR" i="1">
                            <a:latin typeface="Cambria Math" panose="02040503050406030204" pitchFamily="18" charset="0"/>
                          </a:rPr>
                        </m:ctrlPr>
                      </m:dPr>
                      <m:e>
                        <m:r>
                          <a:rPr lang="en-GB" altLang="ko-KR" i="1" smtClean="0">
                            <a:latin typeface="Cambria Math" panose="02040503050406030204" pitchFamily="18" charset="0"/>
                          </a:rPr>
                          <m:t>𝐶</m:t>
                        </m:r>
                      </m:e>
                    </m:d>
                    <m:r>
                      <a:rPr lang="en-GB" altLang="ko-KR" i="1">
                        <a:latin typeface="Cambria Math" panose="02040503050406030204" pitchFamily="18" charset="0"/>
                      </a:rPr>
                      <m:t>=</m:t>
                    </m:r>
                    <m:d>
                      <m:dPr>
                        <m:ctrlPr>
                          <a:rPr lang="en-GB" altLang="ko-KR" i="1">
                            <a:latin typeface="Cambria Math" panose="02040503050406030204" pitchFamily="18" charset="0"/>
                          </a:rPr>
                        </m:ctrlPr>
                      </m:dPr>
                      <m:e>
                        <m:r>
                          <a:rPr lang="en-GB" altLang="ko-KR" i="1">
                            <a:latin typeface="Cambria Math" panose="02040503050406030204" pitchFamily="18" charset="0"/>
                          </a:rPr>
                          <m:t>0.5,0.5</m:t>
                        </m:r>
                      </m:e>
                    </m:d>
                  </m:oMath>
                </a14:m>
                <a:r>
                  <a:rPr lang="en-GB" altLang="ko-KR" dirty="0">
                    <a:latin typeface="+mn-lt"/>
                  </a:rPr>
                  <a:t> ➝ </a:t>
                </a:r>
                <a14:m>
                  <m:oMath xmlns:m="http://schemas.openxmlformats.org/officeDocument/2006/math">
                    <m:r>
                      <m:rPr>
                        <m:sty m:val="p"/>
                      </m:rPr>
                      <a:rPr lang="en-GB" altLang="ko-KR" i="0">
                        <a:solidFill>
                          <a:schemeClr val="accent1"/>
                        </a:solidFill>
                        <a:latin typeface="Cambria Math" panose="02040503050406030204" pitchFamily="18" charset="0"/>
                      </a:rPr>
                      <m:t>true</m:t>
                    </m:r>
                  </m:oMath>
                </a14:m>
                <a:r>
                  <a:rPr lang="en-GB" altLang="ko-KR" dirty="0">
                    <a:latin typeface="+mn-lt"/>
                  </a:rPr>
                  <a:t> 	➝ </a:t>
                </a:r>
                <a14:m>
                  <m:oMath xmlns:m="http://schemas.openxmlformats.org/officeDocument/2006/math">
                    <m:d>
                      <m:dPr>
                        <m:begChr m:val="["/>
                        <m:endChr m:val="]"/>
                        <m:ctrlPr>
                          <a:rPr lang="en-GB" altLang="ko-KR" i="1">
                            <a:latin typeface="Cambria Math" panose="02040503050406030204" pitchFamily="18" charset="0"/>
                          </a:rPr>
                        </m:ctrlPr>
                      </m:dPr>
                      <m:e>
                        <m:r>
                          <a:rPr lang="en-GB" altLang="ko-KR" b="0" i="1" smtClean="0">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b="0" i="1" smtClean="0">
                            <a:solidFill>
                              <a:schemeClr val="bg1"/>
                            </a:solidFill>
                            <a:latin typeface="Cambria Math" panose="02040503050406030204" pitchFamily="18" charset="0"/>
                          </a:rPr>
                          <m:t>𝑠</m:t>
                        </m:r>
                        <m:r>
                          <a:rPr lang="en-GB" altLang="ko-KR" i="1">
                            <a:latin typeface="Cambria Math" panose="02040503050406030204" pitchFamily="18" charset="0"/>
                          </a:rPr>
                          <m:t>, </m:t>
                        </m:r>
                        <m:r>
                          <a:rPr lang="en-GB" altLang="ko-KR" b="0" i="1" smtClean="0">
                            <a:solidFill>
                              <a:schemeClr val="bg1"/>
                            </a:solidFill>
                            <a:latin typeface="Cambria Math" panose="02040503050406030204" pitchFamily="18" charset="0"/>
                          </a:rPr>
                          <m:t>𝑟</m:t>
                        </m:r>
                        <m:r>
                          <a:rPr lang="en-GB" altLang="ko-KR" i="1">
                            <a:latin typeface="Cambria Math" panose="02040503050406030204" pitchFamily="18" charset="0"/>
                          </a:rPr>
                          <m:t>, </m:t>
                        </m:r>
                        <m:r>
                          <a:rPr lang="en-GB" altLang="ko-KR" b="0" i="1" smtClean="0">
                            <a:solidFill>
                              <a:schemeClr val="bg1"/>
                            </a:solidFill>
                            <a:latin typeface="Cambria Math" panose="02040503050406030204" pitchFamily="18" charset="0"/>
                          </a:rPr>
                          <m:t>𝑤</m:t>
                        </m:r>
                      </m:e>
                    </m:d>
                  </m:oMath>
                </a14:m>
                <a:endParaRPr lang="en-GB" dirty="0"/>
              </a:p>
              <a:p>
                <a:pPr lvl="1">
                  <a:tabLst>
                    <a:tab pos="5899595" algn="l"/>
                    <a:tab pos="6077217" algn="l"/>
                  </a:tabLst>
                </a:pPr>
                <a:r>
                  <a:rPr lang="en-GB" dirty="0"/>
                  <a:t>Sample from </a:t>
                </a:r>
                <a14:m>
                  <m:oMath xmlns:m="http://schemas.openxmlformats.org/officeDocument/2006/math">
                    <m:r>
                      <a:rPr lang="en-GB" altLang="ko-KR" i="1">
                        <a:latin typeface="Cambria Math" panose="02040503050406030204" pitchFamily="18" charset="0"/>
                      </a:rPr>
                      <m:t>𝑃</m:t>
                    </m:r>
                    <m:d>
                      <m:dPr>
                        <m:ctrlPr>
                          <a:rPr lang="en-GB" altLang="ko-KR" i="1">
                            <a:latin typeface="Cambria Math" panose="02040503050406030204" pitchFamily="18" charset="0"/>
                          </a:rPr>
                        </m:ctrlPr>
                      </m:dPr>
                      <m:e>
                        <m:r>
                          <a:rPr lang="en-GB" altLang="ko-KR" b="0" i="1" smtClean="0">
                            <a:latin typeface="Cambria Math" panose="02040503050406030204" pitchFamily="18" charset="0"/>
                          </a:rPr>
                          <m:t>𝑆</m:t>
                        </m:r>
                        <m:r>
                          <a:rPr lang="en-GB" altLang="ko-KR"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𝑐</m:t>
                        </m:r>
                      </m:e>
                    </m:d>
                    <m:r>
                      <a:rPr lang="en-GB" altLang="ko-KR" b="0" i="1" smtClean="0">
                        <a:solidFill>
                          <a:schemeClr val="tx1"/>
                        </a:solidFill>
                        <a:latin typeface="Cambria Math" panose="02040503050406030204" pitchFamily="18" charset="0"/>
                      </a:rPr>
                      <m:t>=</m:t>
                    </m:r>
                    <m:d>
                      <m:dPr>
                        <m:ctrlPr>
                          <a:rPr lang="en-GB" altLang="ko-KR" b="0" i="1" smtClean="0">
                            <a:solidFill>
                              <a:schemeClr val="tx1"/>
                            </a:solidFill>
                            <a:latin typeface="Cambria Math" panose="02040503050406030204" pitchFamily="18" charset="0"/>
                          </a:rPr>
                        </m:ctrlPr>
                      </m:dPr>
                      <m:e>
                        <m:r>
                          <a:rPr lang="en-GB" altLang="ko-KR" b="0" i="1" smtClean="0">
                            <a:solidFill>
                              <a:schemeClr val="tx1"/>
                            </a:solidFill>
                            <a:latin typeface="Cambria Math" panose="02040503050406030204" pitchFamily="18" charset="0"/>
                          </a:rPr>
                          <m:t>0.1,0.9</m:t>
                        </m:r>
                      </m:e>
                    </m:d>
                  </m:oMath>
                </a14:m>
                <a:r>
                  <a:rPr lang="en-GB" dirty="0"/>
                  <a:t> ➝ </a:t>
                </a:r>
                <a14:m>
                  <m:oMath xmlns:m="http://schemas.openxmlformats.org/officeDocument/2006/math">
                    <m:r>
                      <m:rPr>
                        <m:sty m:val="p"/>
                      </m:rPr>
                      <a:rPr lang="en-GB" altLang="ko-KR" i="0">
                        <a:solidFill>
                          <a:srgbClr val="FFC000"/>
                        </a:solidFill>
                        <a:latin typeface="Cambria Math" panose="02040503050406030204" pitchFamily="18" charset="0"/>
                      </a:rPr>
                      <m:t>true</m:t>
                    </m:r>
                    <m:r>
                      <a:rPr lang="en-GB" altLang="ko-KR" i="1">
                        <a:solidFill>
                          <a:srgbClr val="FFC000"/>
                        </a:solidFill>
                        <a:latin typeface="Cambria Math" panose="02040503050406030204" pitchFamily="18" charset="0"/>
                      </a:rPr>
                      <m:t> </m:t>
                    </m:r>
                  </m:oMath>
                </a14:m>
                <a:r>
                  <a:rPr lang="en-GB" dirty="0"/>
                  <a:t>	➝ </a:t>
                </a:r>
                <a14:m>
                  <m:oMath xmlns:m="http://schemas.openxmlformats.org/officeDocument/2006/math">
                    <m:d>
                      <m:dPr>
                        <m:begChr m:val="["/>
                        <m:endChr m:val="]"/>
                        <m:ctrlPr>
                          <a:rPr lang="en-GB" altLang="ko-KR" i="1">
                            <a:latin typeface="Cambria Math" panose="02040503050406030204" pitchFamily="18" charset="0"/>
                          </a:rPr>
                        </m:ctrlPr>
                      </m:dPr>
                      <m:e>
                        <m:r>
                          <a:rPr lang="en-GB" altLang="ko-KR" b="0" i="1" smtClean="0">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b="0" i="1" smtClean="0">
                            <a:solidFill>
                              <a:srgbClr val="FFC000"/>
                            </a:solidFill>
                            <a:latin typeface="Cambria Math" panose="02040503050406030204" pitchFamily="18" charset="0"/>
                          </a:rPr>
                          <m:t>𝑠</m:t>
                        </m:r>
                        <m:r>
                          <a:rPr lang="en-GB" altLang="ko-KR" i="1">
                            <a:latin typeface="Cambria Math" panose="02040503050406030204" pitchFamily="18" charset="0"/>
                          </a:rPr>
                          <m:t>, </m:t>
                        </m:r>
                        <m:r>
                          <a:rPr lang="en-GB" altLang="ko-KR" b="0" i="1" smtClean="0">
                            <a:solidFill>
                              <a:schemeClr val="bg1"/>
                            </a:solidFill>
                            <a:latin typeface="Cambria Math" panose="02040503050406030204" pitchFamily="18" charset="0"/>
                          </a:rPr>
                          <m:t>𝑟</m:t>
                        </m:r>
                        <m:r>
                          <a:rPr lang="en-GB" altLang="ko-KR" i="1">
                            <a:latin typeface="Cambria Math" panose="02040503050406030204" pitchFamily="18" charset="0"/>
                          </a:rPr>
                          <m:t>, </m:t>
                        </m:r>
                        <m:r>
                          <a:rPr lang="en-GB" altLang="ko-KR" b="0" i="1" smtClean="0">
                            <a:solidFill>
                              <a:schemeClr val="bg1"/>
                            </a:solidFill>
                            <a:latin typeface="Cambria Math" panose="02040503050406030204" pitchFamily="18" charset="0"/>
                          </a:rPr>
                          <m:t>𝑤</m:t>
                        </m:r>
                      </m:e>
                    </m:d>
                  </m:oMath>
                </a14:m>
                <a:endParaRPr lang="en-GB" dirty="0"/>
              </a:p>
              <a:p>
                <a:pPr lvl="1">
                  <a:tabLst>
                    <a:tab pos="5899595" algn="l"/>
                    <a:tab pos="6077217" algn="l"/>
                  </a:tabLst>
                </a:pPr>
                <a:r>
                  <a:rPr lang="en-GB" dirty="0"/>
                  <a:t>Sample from </a:t>
                </a:r>
                <a14:m>
                  <m:oMath xmlns:m="http://schemas.openxmlformats.org/officeDocument/2006/math">
                    <m:r>
                      <a:rPr lang="en-GB" altLang="ko-KR" i="1">
                        <a:latin typeface="Cambria Math" panose="02040503050406030204" pitchFamily="18" charset="0"/>
                      </a:rPr>
                      <m:t>𝑃</m:t>
                    </m:r>
                    <m:d>
                      <m:dPr>
                        <m:ctrlPr>
                          <a:rPr lang="en-GB" altLang="ko-KR" i="1">
                            <a:latin typeface="Cambria Math" panose="02040503050406030204" pitchFamily="18" charset="0"/>
                          </a:rPr>
                        </m:ctrlPr>
                      </m:dPr>
                      <m:e>
                        <m:r>
                          <a:rPr lang="en-GB" altLang="ko-KR" i="1" smtClean="0">
                            <a:latin typeface="Cambria Math" panose="02040503050406030204" pitchFamily="18" charset="0"/>
                          </a:rPr>
                          <m:t>𝑅</m:t>
                        </m:r>
                        <m:r>
                          <a:rPr lang="en-GB" altLang="ko-KR"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𝑐</m:t>
                        </m:r>
                      </m:e>
                    </m:d>
                    <m:r>
                      <a:rPr lang="en-GB" altLang="ko-KR" i="1">
                        <a:latin typeface="Cambria Math" panose="02040503050406030204" pitchFamily="18" charset="0"/>
                      </a:rPr>
                      <m:t>=</m:t>
                    </m:r>
                    <m:d>
                      <m:dPr>
                        <m:ctrlPr>
                          <a:rPr lang="en-GB" altLang="ko-KR" i="1" smtClean="0">
                            <a:solidFill>
                              <a:schemeClr val="tx1"/>
                            </a:solidFill>
                            <a:latin typeface="Cambria Math" panose="02040503050406030204" pitchFamily="18" charset="0"/>
                          </a:rPr>
                        </m:ctrlPr>
                      </m:dPr>
                      <m:e>
                        <m:r>
                          <a:rPr lang="en-GB" altLang="ko-KR" i="1">
                            <a:solidFill>
                              <a:schemeClr val="tx1"/>
                            </a:solidFill>
                            <a:latin typeface="Cambria Math" panose="02040503050406030204" pitchFamily="18" charset="0"/>
                          </a:rPr>
                          <m:t>0.8,0.2</m:t>
                        </m:r>
                      </m:e>
                    </m:d>
                  </m:oMath>
                </a14:m>
                <a:r>
                  <a:rPr lang="en-GB" dirty="0"/>
                  <a:t> ➝ </a:t>
                </a:r>
                <a14:m>
                  <m:oMath xmlns:m="http://schemas.openxmlformats.org/officeDocument/2006/math">
                    <m:r>
                      <m:rPr>
                        <m:sty m:val="p"/>
                      </m:rPr>
                      <a:rPr lang="en-GB" altLang="ko-KR" i="0">
                        <a:solidFill>
                          <a:schemeClr val="accent6"/>
                        </a:solidFill>
                        <a:latin typeface="Cambria Math" panose="02040503050406030204" pitchFamily="18" charset="0"/>
                      </a:rPr>
                      <m:t>true</m:t>
                    </m:r>
                    <m:r>
                      <a:rPr lang="en-GB" altLang="ko-KR" i="1">
                        <a:solidFill>
                          <a:schemeClr val="accent6"/>
                        </a:solidFill>
                        <a:latin typeface="Cambria Math" panose="02040503050406030204" pitchFamily="18" charset="0"/>
                      </a:rPr>
                      <m:t> </m:t>
                    </m:r>
                  </m:oMath>
                </a14:m>
                <a:r>
                  <a:rPr lang="en-GB" dirty="0"/>
                  <a:t>	➝ </a:t>
                </a:r>
                <a14:m>
                  <m:oMath xmlns:m="http://schemas.openxmlformats.org/officeDocument/2006/math">
                    <m:d>
                      <m:dPr>
                        <m:begChr m:val="["/>
                        <m:endChr m:val="]"/>
                        <m:ctrlPr>
                          <a:rPr lang="en-GB" altLang="ko-KR" i="1">
                            <a:latin typeface="Cambria Math" panose="02040503050406030204" pitchFamily="18" charset="0"/>
                          </a:rPr>
                        </m:ctrlPr>
                      </m:dPr>
                      <m:e>
                        <m:r>
                          <a:rPr lang="en-GB" altLang="ko-KR" b="0" i="1" smtClean="0">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b="0" i="1" smtClean="0">
                            <a:solidFill>
                              <a:srgbClr val="FFC000"/>
                            </a:solidFill>
                            <a:latin typeface="Cambria Math" panose="02040503050406030204" pitchFamily="18" charset="0"/>
                          </a:rPr>
                          <m:t>𝑠</m:t>
                        </m:r>
                        <m:r>
                          <a:rPr lang="en-GB" altLang="ko-KR" i="1">
                            <a:latin typeface="Cambria Math" panose="02040503050406030204" pitchFamily="18" charset="0"/>
                          </a:rPr>
                          <m:t>, </m:t>
                        </m:r>
                        <m:r>
                          <a:rPr lang="en-GB" altLang="ko-KR" b="0" i="1" smtClean="0">
                            <a:solidFill>
                              <a:schemeClr val="accent6"/>
                            </a:solidFill>
                            <a:latin typeface="Cambria Math" panose="02040503050406030204" pitchFamily="18" charset="0"/>
                          </a:rPr>
                          <m:t>𝑟</m:t>
                        </m:r>
                        <m:r>
                          <a:rPr lang="en-GB" altLang="ko-KR" i="1">
                            <a:latin typeface="Cambria Math" panose="02040503050406030204" pitchFamily="18" charset="0"/>
                          </a:rPr>
                          <m:t>, </m:t>
                        </m:r>
                        <m:r>
                          <a:rPr lang="en-GB" altLang="ko-KR" b="0" i="1" smtClean="0">
                            <a:solidFill>
                              <a:schemeClr val="bg1"/>
                            </a:solidFill>
                            <a:latin typeface="Cambria Math" panose="02040503050406030204" pitchFamily="18" charset="0"/>
                          </a:rPr>
                          <m:t>𝑤</m:t>
                        </m:r>
                      </m:e>
                    </m:d>
                  </m:oMath>
                </a14:m>
                <a:endParaRPr lang="en-GB" dirty="0"/>
              </a:p>
              <a:p>
                <a:pPr lvl="1">
                  <a:tabLst>
                    <a:tab pos="5899595" algn="l"/>
                    <a:tab pos="6077217" algn="l"/>
                  </a:tabLst>
                </a:pPr>
                <a:r>
                  <a:rPr lang="en-GB" dirty="0"/>
                  <a:t>Sample from </a:t>
                </a:r>
                <a14:m>
                  <m:oMath xmlns:m="http://schemas.openxmlformats.org/officeDocument/2006/math">
                    <m:r>
                      <a:rPr lang="en-GB" altLang="ko-KR" i="1">
                        <a:latin typeface="Cambria Math" panose="02040503050406030204" pitchFamily="18" charset="0"/>
                      </a:rPr>
                      <m:t>𝑃</m:t>
                    </m:r>
                    <m:d>
                      <m:dPr>
                        <m:ctrlPr>
                          <a:rPr lang="en-GB" altLang="ko-KR" i="1">
                            <a:latin typeface="Cambria Math" panose="02040503050406030204" pitchFamily="18" charset="0"/>
                          </a:rPr>
                        </m:ctrlPr>
                      </m:dPr>
                      <m:e>
                        <m:r>
                          <a:rPr lang="en-GB" altLang="ko-KR" b="0" i="1" smtClean="0">
                            <a:latin typeface="Cambria Math" panose="02040503050406030204" pitchFamily="18" charset="0"/>
                          </a:rPr>
                          <m:t>𝑊</m:t>
                        </m:r>
                        <m:r>
                          <a:rPr lang="en-GB" altLang="ko-KR" i="1" smtClean="0">
                            <a:latin typeface="Cambria Math" panose="02040503050406030204" pitchFamily="18" charset="0"/>
                          </a:rPr>
                          <m:t>|</m:t>
                        </m:r>
                        <m:r>
                          <a:rPr lang="en-GB" altLang="ko-KR" b="0" i="1" smtClean="0">
                            <a:solidFill>
                              <a:srgbClr val="FFC000"/>
                            </a:solidFill>
                            <a:latin typeface="Cambria Math" panose="02040503050406030204" pitchFamily="18" charset="0"/>
                          </a:rPr>
                          <m:t>𝑠</m:t>
                        </m:r>
                        <m:r>
                          <a:rPr lang="en-GB" altLang="ko-KR" b="0" i="1" smtClean="0">
                            <a:latin typeface="Cambria Math" panose="02040503050406030204" pitchFamily="18" charset="0"/>
                          </a:rPr>
                          <m:t>,</m:t>
                        </m:r>
                        <m:r>
                          <a:rPr lang="en-GB" altLang="ko-KR" b="0" i="1" smtClean="0">
                            <a:solidFill>
                              <a:schemeClr val="accent6"/>
                            </a:solidFill>
                            <a:latin typeface="Cambria Math" panose="02040503050406030204" pitchFamily="18" charset="0"/>
                          </a:rPr>
                          <m:t>𝑟</m:t>
                        </m:r>
                      </m:e>
                    </m:d>
                    <m:r>
                      <a:rPr lang="en-GB" altLang="ko-KR" i="1">
                        <a:latin typeface="Cambria Math" panose="02040503050406030204" pitchFamily="18" charset="0"/>
                      </a:rPr>
                      <m:t>=</m:t>
                    </m:r>
                    <m:d>
                      <m:dPr>
                        <m:ctrlPr>
                          <a:rPr lang="en-GB" altLang="ko-KR" i="1" smtClean="0">
                            <a:solidFill>
                              <a:schemeClr val="tx1"/>
                            </a:solidFill>
                            <a:latin typeface="Cambria Math" panose="02040503050406030204" pitchFamily="18" charset="0"/>
                          </a:rPr>
                        </m:ctrlPr>
                      </m:dPr>
                      <m:e>
                        <m:r>
                          <a:rPr lang="en-GB" altLang="ko-KR" i="1">
                            <a:solidFill>
                              <a:schemeClr val="tx1"/>
                            </a:solidFill>
                            <a:latin typeface="Cambria Math" panose="02040503050406030204" pitchFamily="18" charset="0"/>
                          </a:rPr>
                          <m:t>0.</m:t>
                        </m:r>
                        <m:r>
                          <a:rPr lang="en-GB" altLang="ko-KR" b="0" i="1" smtClean="0">
                            <a:solidFill>
                              <a:schemeClr val="tx1"/>
                            </a:solidFill>
                            <a:latin typeface="Cambria Math" panose="02040503050406030204" pitchFamily="18" charset="0"/>
                          </a:rPr>
                          <m:t>99</m:t>
                        </m:r>
                        <m:r>
                          <a:rPr lang="en-GB" altLang="ko-KR" i="1">
                            <a:solidFill>
                              <a:schemeClr val="tx1"/>
                            </a:solidFill>
                            <a:latin typeface="Cambria Math" panose="02040503050406030204" pitchFamily="18" charset="0"/>
                          </a:rPr>
                          <m:t>,0.</m:t>
                        </m:r>
                        <m:r>
                          <a:rPr lang="en-GB" altLang="ko-KR" b="0" i="1" smtClean="0">
                            <a:solidFill>
                              <a:schemeClr val="tx1"/>
                            </a:solidFill>
                            <a:latin typeface="Cambria Math" panose="02040503050406030204" pitchFamily="18" charset="0"/>
                          </a:rPr>
                          <m:t>01</m:t>
                        </m:r>
                      </m:e>
                    </m:d>
                  </m:oMath>
                </a14:m>
                <a:r>
                  <a:rPr lang="en-GB" dirty="0"/>
                  <a:t> ➝ </a:t>
                </a:r>
                <a14:m>
                  <m:oMath xmlns:m="http://schemas.openxmlformats.org/officeDocument/2006/math">
                    <m:r>
                      <m:rPr>
                        <m:sty m:val="p"/>
                      </m:rPr>
                      <a:rPr lang="en-GB" b="0" i="0" smtClean="0">
                        <a:solidFill>
                          <a:srgbClr val="7030A0"/>
                        </a:solidFill>
                        <a:latin typeface="Cambria Math" panose="02040503050406030204" pitchFamily="18" charset="0"/>
                      </a:rPr>
                      <m:t>true</m:t>
                    </m:r>
                  </m:oMath>
                </a14:m>
                <a:r>
                  <a:rPr lang="en-GB" dirty="0"/>
                  <a:t>	➝ </a:t>
                </a:r>
                <a14:m>
                  <m:oMath xmlns:m="http://schemas.openxmlformats.org/officeDocument/2006/math">
                    <m:d>
                      <m:dPr>
                        <m:begChr m:val="["/>
                        <m:endChr m:val="]"/>
                        <m:ctrlPr>
                          <a:rPr lang="en-GB" altLang="ko-KR" i="1">
                            <a:latin typeface="Cambria Math" panose="02040503050406030204" pitchFamily="18" charset="0"/>
                          </a:rPr>
                        </m:ctrlPr>
                      </m:dPr>
                      <m:e>
                        <m:r>
                          <a:rPr lang="en-GB" altLang="ko-KR" b="0" i="1" smtClean="0">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b="0" i="1" smtClean="0">
                            <a:solidFill>
                              <a:srgbClr val="FFC000"/>
                            </a:solidFill>
                            <a:latin typeface="Cambria Math" panose="02040503050406030204" pitchFamily="18" charset="0"/>
                          </a:rPr>
                          <m:t>𝑠</m:t>
                        </m:r>
                        <m:r>
                          <a:rPr lang="en-GB" altLang="ko-KR" i="1">
                            <a:latin typeface="Cambria Math" panose="02040503050406030204" pitchFamily="18" charset="0"/>
                          </a:rPr>
                          <m:t>, </m:t>
                        </m:r>
                        <m:r>
                          <a:rPr lang="en-GB" altLang="ko-KR" b="0" i="1" smtClean="0">
                            <a:solidFill>
                              <a:schemeClr val="accent6"/>
                            </a:solidFill>
                            <a:latin typeface="Cambria Math" panose="02040503050406030204" pitchFamily="18" charset="0"/>
                          </a:rPr>
                          <m:t>𝑟</m:t>
                        </m:r>
                        <m:r>
                          <a:rPr lang="en-GB" altLang="ko-KR" i="1">
                            <a:latin typeface="Cambria Math" panose="02040503050406030204" pitchFamily="18" charset="0"/>
                          </a:rPr>
                          <m:t>, </m:t>
                        </m:r>
                        <m:r>
                          <a:rPr lang="en-GB" altLang="ko-KR" b="0" i="1" smtClean="0">
                            <a:solidFill>
                              <a:srgbClr val="7030A0"/>
                            </a:solidFill>
                            <a:latin typeface="Cambria Math" panose="02040503050406030204" pitchFamily="18" charset="0"/>
                          </a:rPr>
                          <m:t>𝑤</m:t>
                        </m:r>
                      </m:e>
                    </m:d>
                  </m:oMath>
                </a14:m>
                <a:endParaRPr lang="en-GB" dirty="0"/>
              </a:p>
            </p:txBody>
          </p:sp>
        </mc:Choice>
        <mc:Fallback xmlns="">
          <p:sp>
            <p:nvSpPr>
              <p:cNvPr id="3" name="Content Placeholder 2">
                <a:extLst>
                  <a:ext uri="{FF2B5EF4-FFF2-40B4-BE49-F238E27FC236}">
                    <a16:creationId xmlns:a16="http://schemas.microsoft.com/office/drawing/2014/main" id="{1EA4F266-D100-B74F-9AD8-D0AAF74C9979}"/>
                  </a:ext>
                </a:extLst>
              </p:cNvPr>
              <p:cNvSpPr>
                <a:spLocks noGrp="1" noRot="1" noChangeAspect="1" noMove="1" noResize="1" noEditPoints="1" noAdjustHandles="1" noChangeArrowheads="1" noChangeShapeType="1" noTextEdit="1"/>
              </p:cNvSpPr>
              <p:nvPr>
                <p:ph idx="1"/>
              </p:nvPr>
            </p:nvSpPr>
            <p:spPr>
              <a:xfrm>
                <a:off x="359625" y="1666902"/>
                <a:ext cx="7624161" cy="4236435"/>
              </a:xfrm>
              <a:blipFill>
                <a:blip r:embed="rId2"/>
                <a:stretch>
                  <a:fillRect l="-2329" t="-2994" r="-333" b="-599"/>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936C7EE3-2AB5-9A4F-B446-0C4D49E495AC}"/>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6E2A31B2-2EE4-3A44-B2E6-EB3EC213FC8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85D1BB01-9418-B84E-941F-2CF1FEABB595}"/>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18</a:t>
            </a:fld>
            <a:r>
              <a:rPr lang="en-GB"/>
              <a:t> </a:t>
            </a:r>
            <a:endParaRPr lang="en-GB" sz="1399"/>
          </a:p>
        </p:txBody>
      </p:sp>
      <p:grpSp>
        <p:nvGrpSpPr>
          <p:cNvPr id="7" name="Group 6">
            <a:extLst>
              <a:ext uri="{FF2B5EF4-FFF2-40B4-BE49-F238E27FC236}">
                <a16:creationId xmlns:a16="http://schemas.microsoft.com/office/drawing/2014/main" id="{0D43A435-8A80-A242-8870-A8B6AAE5B1F7}"/>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70934145-AF87-BD4D-A95D-4E6B095F04BB}"/>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8" name="Oval 7">
                  <a:extLst>
                    <a:ext uri="{FF2B5EF4-FFF2-40B4-BE49-F238E27FC236}">
                      <a16:creationId xmlns:a16="http://schemas.microsoft.com/office/drawing/2014/main" id="{70934145-AF87-BD4D-A95D-4E6B095F04BB}"/>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3"/>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339778B7-6F5E-8E49-9298-4A45BE223203}"/>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9" name="Oval 8">
                  <a:extLst>
                    <a:ext uri="{FF2B5EF4-FFF2-40B4-BE49-F238E27FC236}">
                      <a16:creationId xmlns:a16="http://schemas.microsoft.com/office/drawing/2014/main" id="{339778B7-6F5E-8E49-9298-4A45BE223203}"/>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Oval 9">
                  <a:extLst>
                    <a:ext uri="{FF2B5EF4-FFF2-40B4-BE49-F238E27FC236}">
                      <a16:creationId xmlns:a16="http://schemas.microsoft.com/office/drawing/2014/main" id="{AA27EB3C-20C8-0C42-9534-AE4536A460A0}"/>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a:solidFill>
                      <a:schemeClr val="tx1"/>
                    </a:solidFill>
                  </a:endParaRPr>
                </a:p>
              </p:txBody>
            </p:sp>
          </mc:Choice>
          <mc:Fallback xmlns="">
            <p:sp>
              <p:nvSpPr>
                <p:cNvPr id="10" name="Oval 9">
                  <a:extLst>
                    <a:ext uri="{FF2B5EF4-FFF2-40B4-BE49-F238E27FC236}">
                      <a16:creationId xmlns:a16="http://schemas.microsoft.com/office/drawing/2014/main" id="{AA27EB3C-20C8-0C42-9534-AE4536A460A0}"/>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5"/>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 name="Oval 10">
                  <a:extLst>
                    <a:ext uri="{FF2B5EF4-FFF2-40B4-BE49-F238E27FC236}">
                      <a16:creationId xmlns:a16="http://schemas.microsoft.com/office/drawing/2014/main" id="{12FBCEA8-2E1E-1346-97FA-910160660F2C}"/>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a:solidFill>
                      <a:schemeClr val="tx1"/>
                    </a:solidFill>
                  </a:endParaRPr>
                </a:p>
              </p:txBody>
            </p:sp>
          </mc:Choice>
          <mc:Fallback xmlns="">
            <p:sp>
              <p:nvSpPr>
                <p:cNvPr id="11" name="Oval 10">
                  <a:extLst>
                    <a:ext uri="{FF2B5EF4-FFF2-40B4-BE49-F238E27FC236}">
                      <a16:creationId xmlns:a16="http://schemas.microsoft.com/office/drawing/2014/main" id="{12FBCEA8-2E1E-1346-97FA-910160660F2C}"/>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2" name="Straight Arrow Connector 11">
              <a:extLst>
                <a:ext uri="{FF2B5EF4-FFF2-40B4-BE49-F238E27FC236}">
                  <a16:creationId xmlns:a16="http://schemas.microsoft.com/office/drawing/2014/main" id="{3EA4A030-E75C-6645-9013-74631FA16291}"/>
                </a:ext>
              </a:extLst>
            </p:cNvPr>
            <p:cNvCxnSpPr>
              <a:cxnSpLocks/>
              <a:stCxn id="8" idx="3"/>
              <a:endCxn id="10"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6CF4C6A0-49CF-C245-B215-ABD54D84BA96}"/>
                </a:ext>
              </a:extLst>
            </p:cNvPr>
            <p:cNvCxnSpPr>
              <a:cxnSpLocks/>
              <a:stCxn id="10" idx="4"/>
              <a:endCxn id="11"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 name="Straight Arrow Connector 13">
              <a:extLst>
                <a:ext uri="{FF2B5EF4-FFF2-40B4-BE49-F238E27FC236}">
                  <a16:creationId xmlns:a16="http://schemas.microsoft.com/office/drawing/2014/main" id="{526E2F4D-50B0-D14D-BB61-8E12901EB775}"/>
                </a:ext>
              </a:extLst>
            </p:cNvPr>
            <p:cNvCxnSpPr>
              <a:cxnSpLocks/>
              <a:stCxn id="9" idx="4"/>
              <a:endCxn id="11"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 name="Straight Arrow Connector 14">
              <a:extLst>
                <a:ext uri="{FF2B5EF4-FFF2-40B4-BE49-F238E27FC236}">
                  <a16:creationId xmlns:a16="http://schemas.microsoft.com/office/drawing/2014/main" id="{43C74816-0FA9-E645-BCBD-90EC8F48A488}"/>
                </a:ext>
              </a:extLst>
            </p:cNvPr>
            <p:cNvCxnSpPr>
              <a:cxnSpLocks/>
              <a:stCxn id="8" idx="5"/>
              <a:endCxn id="9"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16" name="Table 15">
                <a:extLst>
                  <a:ext uri="{FF2B5EF4-FFF2-40B4-BE49-F238E27FC236}">
                    <a16:creationId xmlns:a16="http://schemas.microsoft.com/office/drawing/2014/main" id="{6EED8E83-6161-9B42-8534-18B94C6CC003}"/>
                  </a:ext>
                </a:extLst>
              </p:cNvPr>
              <p:cNvGraphicFramePr>
                <a:graphicFrameLocks noGrp="1"/>
              </p:cNvGraphicFramePr>
              <p:nvPr>
                <p:extLst>
                  <p:ext uri="{D42A27DB-BD31-4B8C-83A1-F6EECF244321}">
                    <p14:modId xmlns:p14="http://schemas.microsoft.com/office/powerpoint/2010/main" val="1366007201"/>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6" name="Table 15">
                <a:extLst>
                  <a:ext uri="{FF2B5EF4-FFF2-40B4-BE49-F238E27FC236}">
                    <a16:creationId xmlns:a16="http://schemas.microsoft.com/office/drawing/2014/main" id="{6EED8E83-6161-9B42-8534-18B94C6CC003}"/>
                  </a:ext>
                </a:extLst>
              </p:cNvPr>
              <p:cNvGraphicFramePr>
                <a:graphicFrameLocks noGrp="1"/>
              </p:cNvGraphicFramePr>
              <p:nvPr>
                <p:extLst>
                  <p:ext uri="{D42A27DB-BD31-4B8C-83A1-F6EECF244321}">
                    <p14:modId xmlns:p14="http://schemas.microsoft.com/office/powerpoint/2010/main" val="1366007201"/>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4"/>
                          <a:stretch>
                            <a:fillRect l="-1961" t="-4167" r="-119608" b="-208333"/>
                          </a:stretch>
                        </a:blipFill>
                      </a:tcPr>
                    </a:tc>
                    <a:tc>
                      <a:txBody>
                        <a:bodyPr/>
                        <a:lstStyle/>
                        <a:p>
                          <a:endParaRPr lang="en-DE"/>
                        </a:p>
                      </a:txBody>
                      <a:tcPr marL="91345" marR="91345" marT="45672" marB="45672">
                        <a:blipFill>
                          <a:blip r:embed="rId4"/>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4"/>
                          <a:stretch>
                            <a:fillRect l="-1961" t="-100000" r="-119608" b="-100000"/>
                          </a:stretch>
                        </a:blipFill>
                      </a:tcPr>
                    </a:tc>
                    <a:tc>
                      <a:txBody>
                        <a:bodyPr/>
                        <a:lstStyle/>
                        <a:p>
                          <a:endParaRPr lang="en-DE"/>
                        </a:p>
                      </a:txBody>
                      <a:tcPr marL="91345" marR="91345" marT="45672" marB="45672">
                        <a:blipFill>
                          <a:blip r:embed="rId4"/>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4"/>
                          <a:stretch>
                            <a:fillRect l="-1961" t="-208333" r="-119608" b="-4167"/>
                          </a:stretch>
                        </a:blipFill>
                      </a:tcPr>
                    </a:tc>
                    <a:tc>
                      <a:txBody>
                        <a:bodyPr/>
                        <a:lstStyle/>
                        <a:p>
                          <a:endParaRPr lang="en-DE"/>
                        </a:p>
                      </a:txBody>
                      <a:tcPr marL="91345" marR="91345" marT="45672" marB="45672">
                        <a:blipFill>
                          <a:blip r:embed="rId4"/>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7" name="Table 16">
                <a:extLst>
                  <a:ext uri="{FF2B5EF4-FFF2-40B4-BE49-F238E27FC236}">
                    <a16:creationId xmlns:a16="http://schemas.microsoft.com/office/drawing/2014/main" id="{BE8CC393-64E7-5C49-B119-F710E8E51CF4}"/>
                  </a:ext>
                </a:extLst>
              </p:cNvPr>
              <p:cNvGraphicFramePr>
                <a:graphicFrameLocks noGrp="1"/>
              </p:cNvGraphicFramePr>
              <p:nvPr>
                <p:extLst>
                  <p:ext uri="{D42A27DB-BD31-4B8C-83A1-F6EECF244321}">
                    <p14:modId xmlns:p14="http://schemas.microsoft.com/office/powerpoint/2010/main" val="2729292027"/>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7" name="Table 16">
                <a:extLst>
                  <a:ext uri="{FF2B5EF4-FFF2-40B4-BE49-F238E27FC236}">
                    <a16:creationId xmlns:a16="http://schemas.microsoft.com/office/drawing/2014/main" id="{BE8CC393-64E7-5C49-B119-F710E8E51CF4}"/>
                  </a:ext>
                </a:extLst>
              </p:cNvPr>
              <p:cNvGraphicFramePr>
                <a:graphicFrameLocks noGrp="1"/>
              </p:cNvGraphicFramePr>
              <p:nvPr>
                <p:extLst>
                  <p:ext uri="{D42A27DB-BD31-4B8C-83A1-F6EECF244321}">
                    <p14:modId xmlns:p14="http://schemas.microsoft.com/office/powerpoint/2010/main" val="2729292027"/>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5"/>
                          <a:stretch>
                            <a:fillRect t="-4167" r="-115385" b="-208333"/>
                          </a:stretch>
                        </a:blipFill>
                      </a:tcPr>
                    </a:tc>
                    <a:tc>
                      <a:txBody>
                        <a:bodyPr/>
                        <a:lstStyle/>
                        <a:p>
                          <a:endParaRPr lang="en-DE"/>
                        </a:p>
                      </a:txBody>
                      <a:tcPr marL="91345" marR="91345" marT="45672" marB="45672">
                        <a:blipFill>
                          <a:blip r:embed="rId5"/>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5"/>
                          <a:stretch>
                            <a:fillRect t="-100000" r="-115385" b="-100000"/>
                          </a:stretch>
                        </a:blipFill>
                      </a:tcPr>
                    </a:tc>
                    <a:tc>
                      <a:txBody>
                        <a:bodyPr/>
                        <a:lstStyle/>
                        <a:p>
                          <a:endParaRPr lang="en-DE"/>
                        </a:p>
                      </a:txBody>
                      <a:tcPr marL="91345" marR="91345" marT="45672" marB="45672">
                        <a:blipFill>
                          <a:blip r:embed="rId5"/>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5"/>
                          <a:stretch>
                            <a:fillRect t="-208333" r="-115385" b="-4167"/>
                          </a:stretch>
                        </a:blipFill>
                      </a:tcPr>
                    </a:tc>
                    <a:tc>
                      <a:txBody>
                        <a:bodyPr/>
                        <a:lstStyle/>
                        <a:p>
                          <a:endParaRPr lang="en-DE"/>
                        </a:p>
                      </a:txBody>
                      <a:tcPr marL="91345" marR="91345" marT="45672" marB="45672">
                        <a:blipFill>
                          <a:blip r:embed="rId5"/>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8" name="Table 17">
                <a:extLst>
                  <a:ext uri="{FF2B5EF4-FFF2-40B4-BE49-F238E27FC236}">
                    <a16:creationId xmlns:a16="http://schemas.microsoft.com/office/drawing/2014/main" id="{9027F287-2475-084F-9AF1-37D63723EC93}"/>
                  </a:ext>
                </a:extLst>
              </p:cNvPr>
              <p:cNvGraphicFramePr>
                <a:graphicFrameLocks noGrp="1"/>
              </p:cNvGraphicFramePr>
              <p:nvPr>
                <p:extLst>
                  <p:ext uri="{D42A27DB-BD31-4B8C-83A1-F6EECF244321}">
                    <p14:modId xmlns:p14="http://schemas.microsoft.com/office/powerpoint/2010/main" val="3858378824"/>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18" name="Table 17">
                <a:extLst>
                  <a:ext uri="{FF2B5EF4-FFF2-40B4-BE49-F238E27FC236}">
                    <a16:creationId xmlns:a16="http://schemas.microsoft.com/office/drawing/2014/main" id="{9027F287-2475-084F-9AF1-37D63723EC93}"/>
                  </a:ext>
                </a:extLst>
              </p:cNvPr>
              <p:cNvGraphicFramePr>
                <a:graphicFrameLocks noGrp="1"/>
              </p:cNvGraphicFramePr>
              <p:nvPr>
                <p:extLst>
                  <p:ext uri="{D42A27DB-BD31-4B8C-83A1-F6EECF244321}">
                    <p14:modId xmlns:p14="http://schemas.microsoft.com/office/powerpoint/2010/main" val="3858378824"/>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6"/>
                          <a:stretch>
                            <a:fillRect t="-4167" r="-246154" b="-412500"/>
                          </a:stretch>
                        </a:blipFill>
                      </a:tcPr>
                    </a:tc>
                    <a:tc>
                      <a:txBody>
                        <a:bodyPr/>
                        <a:lstStyle/>
                        <a:p>
                          <a:endParaRPr lang="en-DE"/>
                        </a:p>
                      </a:txBody>
                      <a:tcPr marL="91345" marR="91345" marT="45672" marB="45672">
                        <a:blipFill>
                          <a:blip r:embed="rId6"/>
                          <a:stretch>
                            <a:fillRect l="-101961" t="-4167" r="-150980" b="-412500"/>
                          </a:stretch>
                        </a:blipFill>
                      </a:tcPr>
                    </a:tc>
                    <a:tc>
                      <a:txBody>
                        <a:bodyPr/>
                        <a:lstStyle/>
                        <a:p>
                          <a:endParaRPr lang="en-DE"/>
                        </a:p>
                      </a:txBody>
                      <a:tcPr marL="91345" marR="91345" marT="45672" marB="45672">
                        <a:blipFill>
                          <a:blip r:embed="rId6"/>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6"/>
                          <a:stretch>
                            <a:fillRect t="-104167" r="-246154" b="-312500"/>
                          </a:stretch>
                        </a:blipFill>
                      </a:tcPr>
                    </a:tc>
                    <a:tc>
                      <a:txBody>
                        <a:bodyPr/>
                        <a:lstStyle/>
                        <a:p>
                          <a:endParaRPr lang="en-DE"/>
                        </a:p>
                      </a:txBody>
                      <a:tcPr marL="91345" marR="91345" marT="45672" marB="45672">
                        <a:blipFill>
                          <a:blip r:embed="rId6"/>
                          <a:stretch>
                            <a:fillRect l="-101961" t="-104167" r="-150980" b="-312500"/>
                          </a:stretch>
                        </a:blipFill>
                      </a:tcPr>
                    </a:tc>
                    <a:tc>
                      <a:txBody>
                        <a:bodyPr/>
                        <a:lstStyle/>
                        <a:p>
                          <a:endParaRPr lang="en-DE"/>
                        </a:p>
                      </a:txBody>
                      <a:tcPr marL="91345" marR="91345" marT="45672" marB="45672">
                        <a:blipFill>
                          <a:blip r:embed="rId6"/>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6"/>
                          <a:stretch>
                            <a:fillRect t="-196000" r="-246154" b="-200000"/>
                          </a:stretch>
                        </a:blipFill>
                      </a:tcPr>
                    </a:tc>
                    <a:tc>
                      <a:txBody>
                        <a:bodyPr/>
                        <a:lstStyle/>
                        <a:p>
                          <a:endParaRPr lang="en-DE"/>
                        </a:p>
                      </a:txBody>
                      <a:tcPr marL="91345" marR="91345" marT="45672" marB="45672">
                        <a:blipFill>
                          <a:blip r:embed="rId6"/>
                          <a:stretch>
                            <a:fillRect l="-101961" t="-196000" r="-150980" b="-200000"/>
                          </a:stretch>
                        </a:blipFill>
                      </a:tcPr>
                    </a:tc>
                    <a:tc>
                      <a:txBody>
                        <a:bodyPr/>
                        <a:lstStyle/>
                        <a:p>
                          <a:endParaRPr lang="en-DE"/>
                        </a:p>
                      </a:txBody>
                      <a:tcPr marL="91345" marR="91345" marT="45672" marB="45672">
                        <a:blipFill>
                          <a:blip r:embed="rId6"/>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6"/>
                          <a:stretch>
                            <a:fillRect t="-308333" r="-246154" b="-108333"/>
                          </a:stretch>
                        </a:blipFill>
                      </a:tcPr>
                    </a:tc>
                    <a:tc>
                      <a:txBody>
                        <a:bodyPr/>
                        <a:lstStyle/>
                        <a:p>
                          <a:endParaRPr lang="en-DE"/>
                        </a:p>
                      </a:txBody>
                      <a:tcPr marL="91345" marR="91345" marT="45672" marB="45672">
                        <a:blipFill>
                          <a:blip r:embed="rId6"/>
                          <a:stretch>
                            <a:fillRect l="-101961" t="-308333" r="-150980" b="-108333"/>
                          </a:stretch>
                        </a:blipFill>
                      </a:tcPr>
                    </a:tc>
                    <a:tc>
                      <a:txBody>
                        <a:bodyPr/>
                        <a:lstStyle/>
                        <a:p>
                          <a:endParaRPr lang="en-DE"/>
                        </a:p>
                      </a:txBody>
                      <a:tcPr marL="91345" marR="91345" marT="45672" marB="45672">
                        <a:blipFill>
                          <a:blip r:embed="rId6"/>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6"/>
                          <a:stretch>
                            <a:fillRect t="-408333" r="-246154" b="-8333"/>
                          </a:stretch>
                        </a:blipFill>
                      </a:tcPr>
                    </a:tc>
                    <a:tc>
                      <a:txBody>
                        <a:bodyPr/>
                        <a:lstStyle/>
                        <a:p>
                          <a:endParaRPr lang="en-DE"/>
                        </a:p>
                      </a:txBody>
                      <a:tcPr marL="91345" marR="91345" marT="45672" marB="45672">
                        <a:blipFill>
                          <a:blip r:embed="rId6"/>
                          <a:stretch>
                            <a:fillRect l="-101961" t="-408333" r="-150980" b="-8333"/>
                          </a:stretch>
                        </a:blipFill>
                      </a:tcPr>
                    </a:tc>
                    <a:tc>
                      <a:txBody>
                        <a:bodyPr/>
                        <a:lstStyle/>
                        <a:p>
                          <a:endParaRPr lang="en-DE"/>
                        </a:p>
                      </a:txBody>
                      <a:tcPr marL="91345" marR="91345" marT="45672" marB="45672">
                        <a:blipFill>
                          <a:blip r:embed="rId6"/>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19" name="TextBox 18">
                <a:extLst>
                  <a:ext uri="{FF2B5EF4-FFF2-40B4-BE49-F238E27FC236}">
                    <a16:creationId xmlns:a16="http://schemas.microsoft.com/office/drawing/2014/main" id="{1B6C5255-8C1F-8C42-84BC-FF7474DD4950}"/>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19" name="TextBox 18">
                <a:extLst>
                  <a:ext uri="{FF2B5EF4-FFF2-40B4-BE49-F238E27FC236}">
                    <a16:creationId xmlns:a16="http://schemas.microsoft.com/office/drawing/2014/main" id="{1B6C5255-8C1F-8C42-84BC-FF7474DD4950}"/>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37" name="TextBox 36">
            <a:extLst>
              <a:ext uri="{FF2B5EF4-FFF2-40B4-BE49-F238E27FC236}">
                <a16:creationId xmlns:a16="http://schemas.microsoft.com/office/drawing/2014/main" id="{CE6916B4-2CEC-2242-8F26-F067B3C3493C}"/>
              </a:ext>
            </a:extLst>
          </p:cNvPr>
          <p:cNvSpPr txBox="1"/>
          <p:nvPr/>
        </p:nvSpPr>
        <p:spPr>
          <a:xfrm>
            <a:off x="6736821" y="3826288"/>
            <a:ext cx="874650" cy="368948"/>
          </a:xfrm>
          <a:prstGeom prst="rect">
            <a:avLst/>
          </a:prstGeom>
          <a:noFill/>
        </p:spPr>
        <p:txBody>
          <a:bodyPr wrap="none" rtlCol="0">
            <a:spAutoFit/>
          </a:bodyPr>
          <a:lstStyle/>
          <a:p>
            <a:pPr algn="ctr"/>
            <a:r>
              <a:rPr lang="en-GB" sz="1798"/>
              <a:t>Sample</a:t>
            </a:r>
          </a:p>
        </p:txBody>
      </p:sp>
      <p:sp>
        <p:nvSpPr>
          <p:cNvPr id="38" name="Right Brace 37">
            <a:extLst>
              <a:ext uri="{FF2B5EF4-FFF2-40B4-BE49-F238E27FC236}">
                <a16:creationId xmlns:a16="http://schemas.microsoft.com/office/drawing/2014/main" id="{9F20EC2F-B138-F84A-BBD7-395F8AD7131C}"/>
              </a:ext>
            </a:extLst>
          </p:cNvPr>
          <p:cNvSpPr/>
          <p:nvPr/>
        </p:nvSpPr>
        <p:spPr>
          <a:xfrm rot="16200000">
            <a:off x="7027506" y="3745935"/>
            <a:ext cx="293281" cy="116145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798"/>
          </a:p>
        </p:txBody>
      </p:sp>
      <p:sp>
        <p:nvSpPr>
          <p:cNvPr id="39" name="Rectangle 38">
            <a:extLst>
              <a:ext uri="{FF2B5EF4-FFF2-40B4-BE49-F238E27FC236}">
                <a16:creationId xmlns:a16="http://schemas.microsoft.com/office/drawing/2014/main" id="{A0D9EEA8-B88D-8942-827C-1357FF7E5400}"/>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0" name="Rectangle 39">
            <a:extLst>
              <a:ext uri="{FF2B5EF4-FFF2-40B4-BE49-F238E27FC236}">
                <a16:creationId xmlns:a16="http://schemas.microsoft.com/office/drawing/2014/main" id="{D49AD46F-96A0-B14B-839A-E702C6606F5D}"/>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1" name="Rectangle 40">
            <a:extLst>
              <a:ext uri="{FF2B5EF4-FFF2-40B4-BE49-F238E27FC236}">
                <a16:creationId xmlns:a16="http://schemas.microsoft.com/office/drawing/2014/main" id="{DA83372E-C7F8-0342-84CF-622281C50228}"/>
              </a:ext>
            </a:extLst>
          </p:cNvPr>
          <p:cNvSpPr/>
          <p:nvPr/>
        </p:nvSpPr>
        <p:spPr>
          <a:xfrm>
            <a:off x="8800895" y="5595354"/>
            <a:ext cx="2252413" cy="307983"/>
          </a:xfrm>
          <a:prstGeom prst="rect">
            <a:avLst/>
          </a:prstGeom>
          <a:gradFill flip="none" rotWithShape="1">
            <a:gsLst>
              <a:gs pos="0">
                <a:srgbClr val="FFC000">
                  <a:alpha val="20000"/>
                </a:srgbClr>
              </a:gs>
              <a:gs pos="100000">
                <a:schemeClr val="accent6">
                  <a:alpha val="20000"/>
                </a:schemeClr>
              </a:gs>
            </a:gsLst>
            <a:lin ang="2700000" scaled="1"/>
            <a:tileRect/>
          </a:gradFill>
          <a:ln w="28575">
            <a:gradFill>
              <a:gsLst>
                <a:gs pos="0">
                  <a:srgbClr val="FFC000"/>
                </a:gs>
                <a:gs pos="100000">
                  <a:schemeClr val="accent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3" name="TextBox 42">
            <a:extLst>
              <a:ext uri="{FF2B5EF4-FFF2-40B4-BE49-F238E27FC236}">
                <a16:creationId xmlns:a16="http://schemas.microsoft.com/office/drawing/2014/main" id="{B0A6B454-B525-BE4B-AE8A-513E25043215}"/>
              </a:ext>
            </a:extLst>
          </p:cNvPr>
          <p:cNvSpPr txBox="1"/>
          <p:nvPr/>
        </p:nvSpPr>
        <p:spPr>
          <a:xfrm>
            <a:off x="3335842" y="4106555"/>
            <a:ext cx="578403" cy="368948"/>
          </a:xfrm>
          <a:prstGeom prst="rect">
            <a:avLst/>
          </a:prstGeom>
          <a:noFill/>
        </p:spPr>
        <p:txBody>
          <a:bodyPr wrap="none" rtlCol="0">
            <a:spAutoFit/>
          </a:bodyPr>
          <a:lstStyle/>
          <a:p>
            <a:pPr algn="ctr"/>
            <a:r>
              <a:rPr lang="en-GB" sz="1798"/>
              <a:t>true</a:t>
            </a:r>
          </a:p>
        </p:txBody>
      </p:sp>
      <p:sp>
        <p:nvSpPr>
          <p:cNvPr id="44" name="TextBox 43">
            <a:extLst>
              <a:ext uri="{FF2B5EF4-FFF2-40B4-BE49-F238E27FC236}">
                <a16:creationId xmlns:a16="http://schemas.microsoft.com/office/drawing/2014/main" id="{5AE2FC76-6196-A642-A564-D427005A653C}"/>
              </a:ext>
            </a:extLst>
          </p:cNvPr>
          <p:cNvSpPr txBox="1"/>
          <p:nvPr/>
        </p:nvSpPr>
        <p:spPr>
          <a:xfrm>
            <a:off x="3759593" y="4109683"/>
            <a:ext cx="618756" cy="368948"/>
          </a:xfrm>
          <a:prstGeom prst="rect">
            <a:avLst/>
          </a:prstGeom>
          <a:noFill/>
        </p:spPr>
        <p:txBody>
          <a:bodyPr wrap="none" rtlCol="0">
            <a:spAutoFit/>
          </a:bodyPr>
          <a:lstStyle/>
          <a:p>
            <a:pPr algn="ctr"/>
            <a:r>
              <a:rPr lang="en-GB" sz="1798"/>
              <a:t>false</a:t>
            </a:r>
          </a:p>
        </p:txBody>
      </p:sp>
    </p:spTree>
    <p:extLst>
      <p:ext uri="{BB962C8B-B14F-4D97-AF65-F5344CB8AC3E}">
        <p14:creationId xmlns:p14="http://schemas.microsoft.com/office/powerpoint/2010/main" val="18728956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animBg="1"/>
      <p:bldP spid="39" grpId="0" animBg="1"/>
      <p:bldP spid="40" grpId="0" animBg="1"/>
      <p:bldP spid="41" grpId="0" animBg="1"/>
      <p:bldP spid="43"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0FB26B-4682-8741-B25F-59F11679F8E3}"/>
              </a:ext>
            </a:extLst>
          </p:cNvPr>
          <p:cNvSpPr>
            <a:spLocks noGrp="1"/>
          </p:cNvSpPr>
          <p:nvPr>
            <p:ph type="title"/>
          </p:nvPr>
        </p:nvSpPr>
        <p:spPr/>
        <p:txBody>
          <a:bodyPr/>
          <a:lstStyle/>
          <a:p>
            <a:r>
              <a:rPr lang="en-GB"/>
              <a:t>2. Count, and Output</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EA4F266-D100-B74F-9AD8-D0AAF74C9979}"/>
                  </a:ext>
                </a:extLst>
              </p:cNvPr>
              <p:cNvSpPr>
                <a:spLocks noGrp="1"/>
              </p:cNvSpPr>
              <p:nvPr>
                <p:ph idx="1"/>
              </p:nvPr>
            </p:nvSpPr>
            <p:spPr>
              <a:xfrm>
                <a:off x="359625" y="1666902"/>
                <a:ext cx="7391354" cy="4236435"/>
              </a:xfrm>
            </p:spPr>
            <p:txBody>
              <a:bodyPr/>
              <a:lstStyle/>
              <a:p>
                <a:r>
                  <a:rPr lang="en-GB" dirty="0"/>
                  <a:t>Given </a:t>
                </a:r>
                <a14:m>
                  <m:oMath xmlns:m="http://schemas.openxmlformats.org/officeDocument/2006/math">
                    <m:r>
                      <a:rPr lang="en-GB" b="1" i="1" smtClean="0">
                        <a:latin typeface="Cambria Math" panose="02040503050406030204" pitchFamily="18" charset="0"/>
                      </a:rPr>
                      <m:t>𝒖</m:t>
                    </m:r>
                  </m:oMath>
                </a14:m>
                <a:r>
                  <a:rPr lang="en-GB" dirty="0"/>
                  <a:t> and query terms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oMath>
                </a14:m>
                <a:endParaRPr lang="en-GB" dirty="0"/>
              </a:p>
              <a:p>
                <a:r>
                  <a:rPr lang="en-GB" dirty="0"/>
                  <a:t>In a count vector </a:t>
                </a:r>
                <a14:m>
                  <m:oMath xmlns:m="http://schemas.openxmlformats.org/officeDocument/2006/math">
                    <m:r>
                      <m:rPr>
                        <m:sty m:val="p"/>
                      </m:rPr>
                      <a:rPr lang="en-GB" i="1" smtClean="0">
                        <a:latin typeface="Cambria Math" panose="02040503050406030204" pitchFamily="18" charset="0"/>
                        <a:ea typeface="Cambria Math" panose="02040503050406030204" pitchFamily="18" charset="0"/>
                      </a:rPr>
                      <m:t>Ν</m:t>
                    </m:r>
                  </m:oMath>
                </a14:m>
                <a:r>
                  <a:rPr lang="en-GB" dirty="0"/>
                  <a:t> with </a:t>
                </a:r>
                <a14:m>
                  <m:oMath xmlns:m="http://schemas.openxmlformats.org/officeDocument/2006/math">
                    <m:d>
                      <m:dPr>
                        <m:begChr m:val="|"/>
                        <m:endChr m:val="|"/>
                        <m:ctrlPr>
                          <a:rPr lang="en-GB" i="1" smtClean="0">
                            <a:latin typeface="Cambria Math" panose="02040503050406030204" pitchFamily="18" charset="0"/>
                          </a:rPr>
                        </m:ctrlPr>
                      </m:dPr>
                      <m:e>
                        <m:r>
                          <m:rPr>
                            <m:sty m:val="p"/>
                          </m:rPr>
                          <a:rPr lang="en-GB" b="0" i="0" smtClean="0">
                            <a:latin typeface="Cambria Math" panose="02040503050406030204" pitchFamily="18" charset="0"/>
                          </a:rPr>
                          <m:t>ran</m:t>
                        </m:r>
                        <m:d>
                          <m:dPr>
                            <m:ctrlPr>
                              <a:rPr lang="en-GB" i="1" smtClean="0">
                                <a:latin typeface="Cambria Math" panose="02040503050406030204" pitchFamily="18" charset="0"/>
                              </a:rPr>
                            </m:ctrlPr>
                          </m:dPr>
                          <m:e>
                            <m:r>
                              <a:rPr lang="en-GB" i="1" smtClean="0">
                                <a:latin typeface="Cambria Math" panose="02040503050406030204" pitchFamily="18" charset="0"/>
                              </a:rPr>
                              <m:t>𝑅</m:t>
                            </m:r>
                          </m:e>
                        </m:d>
                      </m:e>
                    </m:d>
                  </m:oMath>
                </a14:m>
                <a:r>
                  <a:rPr lang="en-GB" dirty="0"/>
                  <a:t> entries, increment the counter at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r>
                      <a:rPr lang="en-GB" i="1" smtClean="0">
                        <a:latin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sSup>
                          <m:sSupPr>
                            <m:ctrlPr>
                              <a:rPr lang="en-GB" b="0" i="1" smtClean="0">
                                <a:latin typeface="Cambria Math" panose="02040503050406030204" pitchFamily="18" charset="0"/>
                                <a:ea typeface="Cambria Math" panose="02040503050406030204" pitchFamily="18" charset="0"/>
                              </a:rPr>
                            </m:ctrlPr>
                          </m:sSupPr>
                          <m:e>
                            <m:r>
                              <a:rPr lang="en-GB" b="1" i="1" smtClean="0">
                                <a:latin typeface="Cambria Math" panose="02040503050406030204" pitchFamily="18" charset="0"/>
                                <a:ea typeface="Cambria Math" panose="02040503050406030204" pitchFamily="18" charset="0"/>
                              </a:rPr>
                              <m:t>𝑹</m:t>
                            </m:r>
                          </m:e>
                          <m:sup>
                            <m:r>
                              <a:rPr lang="en-GB" b="0" i="1" smtClean="0">
                                <a:latin typeface="Cambria Math" panose="02040503050406030204" pitchFamily="18" charset="0"/>
                                <a:ea typeface="Cambria Math" panose="02040503050406030204" pitchFamily="18" charset="0"/>
                              </a:rPr>
                              <m:t>′</m:t>
                            </m:r>
                          </m:sup>
                        </m:sSup>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rPr>
                          <m:t>𝒖</m:t>
                        </m:r>
                      </m:e>
                    </m:d>
                  </m:oMath>
                </a14:m>
                <a:r>
                  <a:rPr lang="en-GB" dirty="0"/>
                  <a:t> (if </a:t>
                </a:r>
                <a14:m>
                  <m:oMath xmlns:m="http://schemas.openxmlformats.org/officeDocument/2006/math">
                    <m:r>
                      <a:rPr lang="en-GB" b="1" i="1" smtClean="0">
                        <a:latin typeface="Cambria Math" panose="02040503050406030204" pitchFamily="18" charset="0"/>
                      </a:rPr>
                      <m:t>𝒖</m:t>
                    </m:r>
                  </m:oMath>
                </a14:m>
                <a:r>
                  <a:rPr lang="en-GB" dirty="0"/>
                  <a:t> is consistent with </a:t>
                </a:r>
                <a14:m>
                  <m:oMath xmlns:m="http://schemas.openxmlformats.org/officeDocument/2006/math">
                    <m:r>
                      <a:rPr lang="en-GB" b="1" i="1" smtClean="0">
                        <a:latin typeface="Cambria Math" panose="02040503050406030204" pitchFamily="18" charset="0"/>
                      </a:rPr>
                      <m:t>𝒆</m:t>
                    </m:r>
                  </m:oMath>
                </a14:m>
                <a:r>
                  <a:rPr lang="en-GB" dirty="0"/>
                  <a:t>)</a:t>
                </a:r>
              </a:p>
              <a:p>
                <a:r>
                  <a:rPr lang="en-GB" dirty="0"/>
                  <a:t>After having sampled </a:t>
                </a:r>
                <a14:m>
                  <m:oMath xmlns:m="http://schemas.openxmlformats.org/officeDocument/2006/math">
                    <m:r>
                      <a:rPr lang="en-GB" b="0" i="1" smtClean="0">
                        <a:latin typeface="Cambria Math" panose="02040503050406030204" pitchFamily="18" charset="0"/>
                      </a:rPr>
                      <m:t>𝑁</m:t>
                    </m:r>
                  </m:oMath>
                </a14:m>
                <a:r>
                  <a:rPr lang="en-GB" dirty="0"/>
                  <a:t> times, normalise entries in </a:t>
                </a:r>
                <a14:m>
                  <m:oMath xmlns:m="http://schemas.openxmlformats.org/officeDocument/2006/math">
                    <m:r>
                      <m:rPr>
                        <m:sty m:val="p"/>
                      </m:rPr>
                      <a:rPr lang="en-GB" i="1" smtClean="0">
                        <a:latin typeface="Cambria Math" panose="02040503050406030204" pitchFamily="18" charset="0"/>
                        <a:ea typeface="Cambria Math" panose="02040503050406030204" pitchFamily="18" charset="0"/>
                      </a:rPr>
                      <m:t>Ν</m:t>
                    </m:r>
                  </m:oMath>
                </a14:m>
                <a:r>
                  <a:rPr lang="en-GB" dirty="0"/>
                  <a:t> by dividing each entries by the sum of the entries in </a:t>
                </a:r>
                <a14:m>
                  <m:oMath xmlns:m="http://schemas.openxmlformats.org/officeDocument/2006/math">
                    <m:r>
                      <m:rPr>
                        <m:sty m:val="p"/>
                      </m:rPr>
                      <a:rPr lang="en-GB" i="1" smtClean="0">
                        <a:latin typeface="Cambria Math" panose="02040503050406030204" pitchFamily="18" charset="0"/>
                        <a:ea typeface="Cambria Math" panose="02040503050406030204" pitchFamily="18" charset="0"/>
                      </a:rPr>
                      <m:t>Ν</m:t>
                    </m:r>
                  </m:oMath>
                </a14:m>
                <a:endParaRPr lang="en-GB" dirty="0"/>
              </a:p>
              <a:p>
                <a:r>
                  <a:rPr lang="en-GB" dirty="0"/>
                  <a:t>Example: Query term </a:t>
                </a:r>
                <a14:m>
                  <m:oMath xmlns:m="http://schemas.openxmlformats.org/officeDocument/2006/math">
                    <m:r>
                      <a:rPr lang="en-GB" altLang="ko-KR" i="1" smtClean="0">
                        <a:latin typeface="Cambria Math" panose="02040503050406030204" pitchFamily="18" charset="0"/>
                      </a:rPr>
                      <m:t>𝑅𝑎𝑖𝑛</m:t>
                    </m:r>
                  </m:oMath>
                </a14:m>
                <a:endParaRPr lang="en-GB" dirty="0"/>
              </a:p>
              <a:p>
                <a:pPr lvl="1">
                  <a:tabLst>
                    <a:tab pos="5806026" algn="l"/>
                  </a:tabLst>
                </a:pPr>
                <a:r>
                  <a:rPr lang="en-GB" dirty="0"/>
                  <a:t>Sample is </a:t>
                </a:r>
                <a14:m>
                  <m:oMath xmlns:m="http://schemas.openxmlformats.org/officeDocument/2006/math">
                    <m:d>
                      <m:dPr>
                        <m:begChr m:val="["/>
                        <m:endChr m:val="]"/>
                        <m:ctrlPr>
                          <a:rPr lang="en-GB" altLang="ko-KR" i="1">
                            <a:latin typeface="Cambria Math" panose="02040503050406030204" pitchFamily="18" charset="0"/>
                          </a:rPr>
                        </m:ctrlPr>
                      </m:dPr>
                      <m:e>
                        <m:r>
                          <a:rPr lang="en-GB" altLang="ko-KR" b="0" i="1" smtClean="0">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b="0" i="1" smtClean="0">
                            <a:solidFill>
                              <a:srgbClr val="FFC000"/>
                            </a:solidFill>
                            <a:latin typeface="Cambria Math" panose="02040503050406030204" pitchFamily="18" charset="0"/>
                          </a:rPr>
                          <m:t>𝑠</m:t>
                        </m:r>
                        <m:r>
                          <a:rPr lang="en-GB" altLang="ko-KR" i="1">
                            <a:latin typeface="Cambria Math" panose="02040503050406030204" pitchFamily="18" charset="0"/>
                          </a:rPr>
                          <m:t>, </m:t>
                        </m:r>
                        <m:r>
                          <a:rPr lang="en-GB" altLang="ko-KR" b="0" i="1" smtClean="0">
                            <a:solidFill>
                              <a:schemeClr val="accent6"/>
                            </a:solidFill>
                            <a:latin typeface="Cambria Math" panose="02040503050406030204" pitchFamily="18" charset="0"/>
                          </a:rPr>
                          <m:t>𝑟</m:t>
                        </m:r>
                        <m:r>
                          <a:rPr lang="en-GB" altLang="ko-KR" i="1">
                            <a:latin typeface="Cambria Math" panose="02040503050406030204" pitchFamily="18" charset="0"/>
                          </a:rPr>
                          <m:t>,</m:t>
                        </m:r>
                        <m:r>
                          <a:rPr lang="en-GB" altLang="ko-KR" i="1" smtClean="0">
                            <a:solidFill>
                              <a:srgbClr val="7030A0"/>
                            </a:solidFill>
                            <a:latin typeface="Cambria Math" panose="02040503050406030204" pitchFamily="18" charset="0"/>
                          </a:rPr>
                          <m:t>𝑤</m:t>
                        </m:r>
                      </m:e>
                    </m:d>
                  </m:oMath>
                </a14:m>
                <a:endParaRPr lang="en-GB" dirty="0"/>
              </a:p>
              <a:p>
                <a:pPr lvl="1"/>
                <a:r>
                  <a:rPr lang="en-GB" dirty="0"/>
                  <a:t>Increment counter for </a:t>
                </a:r>
                <a14:m>
                  <m:oMath xmlns:m="http://schemas.openxmlformats.org/officeDocument/2006/math">
                    <m:r>
                      <a:rPr lang="en-GB" altLang="ko-KR" b="0" i="1" smtClean="0">
                        <a:solidFill>
                          <a:schemeClr val="accent6"/>
                        </a:solidFill>
                        <a:latin typeface="Cambria Math" panose="02040503050406030204" pitchFamily="18" charset="0"/>
                      </a:rPr>
                      <m:t>𝑟</m:t>
                    </m:r>
                  </m:oMath>
                </a14:m>
                <a:endParaRPr lang="en-GB" dirty="0"/>
              </a:p>
              <a:p>
                <a:pPr lvl="1"/>
                <a:r>
                  <a:rPr lang="en-GB" dirty="0"/>
                  <a:t>Assume evidence </a:t>
                </a:r>
                <a14:m>
                  <m:oMath xmlns:m="http://schemas.openxmlformats.org/officeDocument/2006/math">
                    <m:r>
                      <a:rPr lang="en-GB" i="1">
                        <a:latin typeface="Cambria Math" panose="02040503050406030204" pitchFamily="18" charset="0"/>
                      </a:rPr>
                      <m:t>𝑊𝑒𝑡𝐺𝑟𝑎𝑠𝑠</m:t>
                    </m:r>
                    <m:r>
                      <a:rPr lang="en-GB" i="1">
                        <a:latin typeface="Cambria Math" panose="02040503050406030204" pitchFamily="18" charset="0"/>
                      </a:rPr>
                      <m:t>=</m:t>
                    </m:r>
                    <m:r>
                      <a:rPr lang="en-GB" i="1">
                        <a:latin typeface="Cambria Math" panose="02040503050406030204" pitchFamily="18" charset="0"/>
                      </a:rPr>
                      <m:t>𝑓𝑎𝑙𝑠𝑒</m:t>
                    </m:r>
                  </m:oMath>
                </a14:m>
                <a:r>
                  <a:rPr lang="en-GB" dirty="0"/>
                  <a:t>, i.e.,</a:t>
                </a:r>
                <a14:m>
                  <m:oMath xmlns:m="http://schemas.openxmlformats.org/officeDocument/2006/math">
                    <m:r>
                      <a:rPr lang="en-GB" altLang="ko-KR" i="1">
                        <a:latin typeface="Cambria Math" panose="02040503050406030204" pitchFamily="18" charset="0"/>
                        <a:ea typeface="Cambria Math" panose="02040503050406030204" pitchFamily="18" charset="0"/>
                      </a:rPr>
                      <m:t>¬</m:t>
                    </m:r>
                    <m:r>
                      <a:rPr lang="en-GB" altLang="ko-KR" i="1">
                        <a:latin typeface="Cambria Math" panose="02040503050406030204" pitchFamily="18" charset="0"/>
                        <a:ea typeface="Cambria Math" panose="02040503050406030204" pitchFamily="18" charset="0"/>
                      </a:rPr>
                      <m:t>𝑤</m:t>
                    </m:r>
                  </m:oMath>
                </a14:m>
                <a:endParaRPr lang="en-GB" dirty="0"/>
              </a:p>
              <a:p>
                <a:pPr lvl="2"/>
                <a:r>
                  <a:rPr lang="en-GB" dirty="0"/>
                  <a:t>Reject (drop) sample, as </a:t>
                </a:r>
                <a14:m>
                  <m:oMath xmlns:m="http://schemas.openxmlformats.org/officeDocument/2006/math">
                    <m:r>
                      <a:rPr lang="en-GB" altLang="ko-KR" i="1">
                        <a:solidFill>
                          <a:srgbClr val="7030A0"/>
                        </a:solidFill>
                        <a:latin typeface="Cambria Math" panose="02040503050406030204" pitchFamily="18" charset="0"/>
                      </a:rPr>
                      <m:t>𝑤</m:t>
                    </m:r>
                    <m:r>
                      <a:rPr lang="en-GB" altLang="ko-KR" i="1">
                        <a:latin typeface="Cambria Math" panose="02040503050406030204" pitchFamily="18" charset="0"/>
                        <a:ea typeface="Cambria Math" panose="02040503050406030204" pitchFamily="18" charset="0"/>
                      </a:rPr>
                      <m:t>≠¬</m:t>
                    </m:r>
                    <m:r>
                      <a:rPr lang="en-GB" altLang="ko-KR" i="1">
                        <a:latin typeface="Cambria Math" panose="02040503050406030204" pitchFamily="18" charset="0"/>
                        <a:ea typeface="Cambria Math" panose="02040503050406030204" pitchFamily="18" charset="0"/>
                      </a:rPr>
                      <m:t>𝑤</m:t>
                    </m:r>
                  </m:oMath>
                </a14:m>
                <a:endParaRPr lang="en-GB" dirty="0"/>
              </a:p>
              <a:p>
                <a:pPr lvl="3"/>
                <a:endParaRPr lang="en-GB" dirty="0"/>
              </a:p>
              <a:p>
                <a:pPr lvl="1"/>
                <a:r>
                  <a:rPr lang="en-GB" dirty="0"/>
                  <a:t>If </a:t>
                </a:r>
                <a14:m>
                  <m:oMath xmlns:m="http://schemas.openxmlformats.org/officeDocument/2006/math">
                    <m:r>
                      <m:rPr>
                        <m:sty m:val="p"/>
                      </m:rPr>
                      <a:rPr lang="en-GB" i="1" smtClean="0">
                        <a:latin typeface="Cambria Math" panose="02040503050406030204" pitchFamily="18" charset="0"/>
                        <a:ea typeface="Cambria Math" panose="02040503050406030204" pitchFamily="18" charset="0"/>
                      </a:rPr>
                      <m:t>Ν</m:t>
                    </m:r>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321,310</m:t>
                        </m:r>
                      </m:e>
                    </m:d>
                  </m:oMath>
                </a14:m>
                <a:r>
                  <a:rPr lang="en-GB" dirty="0"/>
                  <a:t>, output is </a:t>
                </a:r>
                <a14:m>
                  <m:oMath xmlns:m="http://schemas.openxmlformats.org/officeDocument/2006/math">
                    <m:r>
                      <m:rPr>
                        <m:sty m:val="p"/>
                      </m:rPr>
                      <a:rPr lang="en-GB" i="1" smtClean="0">
                        <a:latin typeface="Cambria Math" panose="02040503050406030204" pitchFamily="18" charset="0"/>
                        <a:ea typeface="Cambria Math" panose="02040503050406030204" pitchFamily="18" charset="0"/>
                      </a:rPr>
                      <m:t>Ν</m:t>
                    </m:r>
                    <m:r>
                      <a:rPr lang="en-GB" i="1" smtClean="0">
                        <a:latin typeface="Cambria Math" panose="02040503050406030204" pitchFamily="18" charset="0"/>
                        <a:ea typeface="Cambria Math" panose="02040503050406030204" pitchFamily="18" charset="0"/>
                      </a:rPr>
                      <m:t>=</m:t>
                    </m:r>
                    <m:d>
                      <m:dPr>
                        <m:begChr m:val="["/>
                        <m:endChr m:val="]"/>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0.509,0.491</m:t>
                        </m:r>
                      </m:e>
                    </m:d>
                  </m:oMath>
                </a14:m>
                <a:endParaRPr lang="en-GB" dirty="0"/>
              </a:p>
            </p:txBody>
          </p:sp>
        </mc:Choice>
        <mc:Fallback xmlns="">
          <p:sp>
            <p:nvSpPr>
              <p:cNvPr id="3" name="Content Placeholder 2">
                <a:extLst>
                  <a:ext uri="{FF2B5EF4-FFF2-40B4-BE49-F238E27FC236}">
                    <a16:creationId xmlns:a16="http://schemas.microsoft.com/office/drawing/2014/main" id="{1EA4F266-D100-B74F-9AD8-D0AAF74C9979}"/>
                  </a:ext>
                </a:extLst>
              </p:cNvPr>
              <p:cNvSpPr>
                <a:spLocks noGrp="1" noRot="1" noChangeAspect="1" noMove="1" noResize="1" noEditPoints="1" noAdjustHandles="1" noChangeArrowheads="1" noChangeShapeType="1" noTextEdit="1"/>
              </p:cNvSpPr>
              <p:nvPr>
                <p:ph idx="1"/>
              </p:nvPr>
            </p:nvSpPr>
            <p:spPr>
              <a:xfrm>
                <a:off x="359625" y="1666902"/>
                <a:ext cx="7391354" cy="4236435"/>
              </a:xfrm>
              <a:blipFill>
                <a:blip r:embed="rId3"/>
                <a:stretch>
                  <a:fillRect l="-2230" t="-2687" r="-1029" b="-4776"/>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936C7EE3-2AB5-9A4F-B446-0C4D49E495AC}"/>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6E2A31B2-2EE4-3A44-B2E6-EB3EC213FC8D}"/>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85D1BB01-9418-B84E-941F-2CF1FEABB595}"/>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19</a:t>
            </a:fld>
            <a:r>
              <a:rPr lang="en-GB"/>
              <a:t> </a:t>
            </a:r>
            <a:endParaRPr lang="en-GB" sz="1399"/>
          </a:p>
        </p:txBody>
      </p:sp>
      <p:sp>
        <p:nvSpPr>
          <p:cNvPr id="34" name="TextBox 33">
            <a:extLst>
              <a:ext uri="{FF2B5EF4-FFF2-40B4-BE49-F238E27FC236}">
                <a16:creationId xmlns:a16="http://schemas.microsoft.com/office/drawing/2014/main" id="{3119E00D-9FFD-1645-B8A9-C58388C93A63}"/>
              </a:ext>
            </a:extLst>
          </p:cNvPr>
          <p:cNvSpPr txBox="1"/>
          <p:nvPr/>
        </p:nvSpPr>
        <p:spPr>
          <a:xfrm>
            <a:off x="1712317" y="5364792"/>
            <a:ext cx="578403" cy="368948"/>
          </a:xfrm>
          <a:prstGeom prst="rect">
            <a:avLst/>
          </a:prstGeom>
          <a:noFill/>
        </p:spPr>
        <p:txBody>
          <a:bodyPr wrap="none" rtlCol="0">
            <a:spAutoFit/>
          </a:bodyPr>
          <a:lstStyle/>
          <a:p>
            <a:pPr algn="ctr"/>
            <a:r>
              <a:rPr lang="en-GB" sz="1798" dirty="0"/>
              <a:t>true</a:t>
            </a:r>
          </a:p>
        </p:txBody>
      </p:sp>
      <p:sp>
        <p:nvSpPr>
          <p:cNvPr id="35" name="TextBox 34">
            <a:extLst>
              <a:ext uri="{FF2B5EF4-FFF2-40B4-BE49-F238E27FC236}">
                <a16:creationId xmlns:a16="http://schemas.microsoft.com/office/drawing/2014/main" id="{BDF2D4B2-CBD2-5C47-ACCF-558272DC57C5}"/>
              </a:ext>
            </a:extLst>
          </p:cNvPr>
          <p:cNvSpPr txBox="1"/>
          <p:nvPr/>
        </p:nvSpPr>
        <p:spPr>
          <a:xfrm>
            <a:off x="2225178" y="5367919"/>
            <a:ext cx="618756" cy="368948"/>
          </a:xfrm>
          <a:prstGeom prst="rect">
            <a:avLst/>
          </a:prstGeom>
          <a:noFill/>
        </p:spPr>
        <p:txBody>
          <a:bodyPr wrap="none" rtlCol="0">
            <a:spAutoFit/>
          </a:bodyPr>
          <a:lstStyle/>
          <a:p>
            <a:pPr algn="ctr"/>
            <a:r>
              <a:rPr lang="en-GB" sz="1798" dirty="0"/>
              <a:t>false</a:t>
            </a:r>
          </a:p>
        </p:txBody>
      </p:sp>
      <p:grpSp>
        <p:nvGrpSpPr>
          <p:cNvPr id="25" name="Group 24">
            <a:extLst>
              <a:ext uri="{FF2B5EF4-FFF2-40B4-BE49-F238E27FC236}">
                <a16:creationId xmlns:a16="http://schemas.microsoft.com/office/drawing/2014/main" id="{AC4BD45A-4D31-8F4F-B249-88A6BA55AA80}"/>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6" name="Oval 25">
                  <a:extLst>
                    <a:ext uri="{FF2B5EF4-FFF2-40B4-BE49-F238E27FC236}">
                      <a16:creationId xmlns:a16="http://schemas.microsoft.com/office/drawing/2014/main" id="{19E42BB6-8003-9547-A002-FA79CA40E33A}"/>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26" name="Oval 25">
                  <a:extLst>
                    <a:ext uri="{FF2B5EF4-FFF2-40B4-BE49-F238E27FC236}">
                      <a16:creationId xmlns:a16="http://schemas.microsoft.com/office/drawing/2014/main" id="{19E42BB6-8003-9547-A002-FA79CA40E33A}"/>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824E700F-E57A-3246-B192-A01FAD514D87}"/>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27" name="Oval 26">
                  <a:extLst>
                    <a:ext uri="{FF2B5EF4-FFF2-40B4-BE49-F238E27FC236}">
                      <a16:creationId xmlns:a16="http://schemas.microsoft.com/office/drawing/2014/main" id="{824E700F-E57A-3246-B192-A01FAD514D87}"/>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E50C4356-7E1D-AB48-B04D-7B27000087F1}"/>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a:solidFill>
                      <a:schemeClr val="tx1"/>
                    </a:solidFill>
                  </a:endParaRPr>
                </a:p>
              </p:txBody>
            </p:sp>
          </mc:Choice>
          <mc:Fallback xmlns="">
            <p:sp>
              <p:nvSpPr>
                <p:cNvPr id="28" name="Oval 27">
                  <a:extLst>
                    <a:ext uri="{FF2B5EF4-FFF2-40B4-BE49-F238E27FC236}">
                      <a16:creationId xmlns:a16="http://schemas.microsoft.com/office/drawing/2014/main" id="{E50C4356-7E1D-AB48-B04D-7B27000087F1}"/>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3" name="Oval 32">
                  <a:extLst>
                    <a:ext uri="{FF2B5EF4-FFF2-40B4-BE49-F238E27FC236}">
                      <a16:creationId xmlns:a16="http://schemas.microsoft.com/office/drawing/2014/main" id="{BFFE8116-48AA-9E48-861E-D02FD5E13339}"/>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a:solidFill>
                      <a:schemeClr val="tx1"/>
                    </a:solidFill>
                  </a:endParaRPr>
                </a:p>
              </p:txBody>
            </p:sp>
          </mc:Choice>
          <mc:Fallback xmlns="">
            <p:sp>
              <p:nvSpPr>
                <p:cNvPr id="33" name="Oval 32">
                  <a:extLst>
                    <a:ext uri="{FF2B5EF4-FFF2-40B4-BE49-F238E27FC236}">
                      <a16:creationId xmlns:a16="http://schemas.microsoft.com/office/drawing/2014/main" id="{BFFE8116-48AA-9E48-861E-D02FD5E13339}"/>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36" name="Straight Arrow Connector 35">
              <a:extLst>
                <a:ext uri="{FF2B5EF4-FFF2-40B4-BE49-F238E27FC236}">
                  <a16:creationId xmlns:a16="http://schemas.microsoft.com/office/drawing/2014/main" id="{696C5A03-0163-8046-83F3-0D447DA3D511}"/>
                </a:ext>
              </a:extLst>
            </p:cNvPr>
            <p:cNvCxnSpPr>
              <a:cxnSpLocks/>
              <a:stCxn id="26" idx="3"/>
              <a:endCxn id="28"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7" name="Straight Arrow Connector 36">
              <a:extLst>
                <a:ext uri="{FF2B5EF4-FFF2-40B4-BE49-F238E27FC236}">
                  <a16:creationId xmlns:a16="http://schemas.microsoft.com/office/drawing/2014/main" id="{E2B3B1E2-CAFC-E74E-A291-C0863A67B3EF}"/>
                </a:ext>
              </a:extLst>
            </p:cNvPr>
            <p:cNvCxnSpPr>
              <a:cxnSpLocks/>
              <a:stCxn id="28" idx="4"/>
              <a:endCxn id="33"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46A9EFE9-B0DF-5F4E-93B9-119A6752EC72}"/>
                </a:ext>
              </a:extLst>
            </p:cNvPr>
            <p:cNvCxnSpPr>
              <a:cxnSpLocks/>
              <a:stCxn id="27" idx="4"/>
              <a:endCxn id="33"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A22C5BA2-81F9-5B4C-AFBD-ECC8D46E3D45}"/>
                </a:ext>
              </a:extLst>
            </p:cNvPr>
            <p:cNvCxnSpPr>
              <a:cxnSpLocks/>
              <a:stCxn id="26" idx="5"/>
              <a:endCxn id="27"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40" name="Table 39">
                <a:extLst>
                  <a:ext uri="{FF2B5EF4-FFF2-40B4-BE49-F238E27FC236}">
                    <a16:creationId xmlns:a16="http://schemas.microsoft.com/office/drawing/2014/main" id="{739AEBF6-2901-B441-AEB1-5BC67BCDF8EB}"/>
                  </a:ext>
                </a:extLst>
              </p:cNvPr>
              <p:cNvGraphicFramePr>
                <a:graphicFrameLocks noGrp="1"/>
              </p:cNvGraphicFramePr>
              <p:nvPr>
                <p:extLst>
                  <p:ext uri="{D42A27DB-BD31-4B8C-83A1-F6EECF244321}">
                    <p14:modId xmlns:p14="http://schemas.microsoft.com/office/powerpoint/2010/main" val="3931868182"/>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40" name="Table 39">
                <a:extLst>
                  <a:ext uri="{FF2B5EF4-FFF2-40B4-BE49-F238E27FC236}">
                    <a16:creationId xmlns:a16="http://schemas.microsoft.com/office/drawing/2014/main" id="{739AEBF6-2901-B441-AEB1-5BC67BCDF8EB}"/>
                  </a:ext>
                </a:extLst>
              </p:cNvPr>
              <p:cNvGraphicFramePr>
                <a:graphicFrameLocks noGrp="1"/>
              </p:cNvGraphicFramePr>
              <p:nvPr>
                <p:extLst>
                  <p:ext uri="{D42A27DB-BD31-4B8C-83A1-F6EECF244321}">
                    <p14:modId xmlns:p14="http://schemas.microsoft.com/office/powerpoint/2010/main" val="3931868182"/>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5"/>
                          <a:stretch>
                            <a:fillRect l="-1961" t="-4167" r="-119608" b="-208333"/>
                          </a:stretch>
                        </a:blipFill>
                      </a:tcPr>
                    </a:tc>
                    <a:tc>
                      <a:txBody>
                        <a:bodyPr/>
                        <a:lstStyle/>
                        <a:p>
                          <a:endParaRPr lang="en-DE"/>
                        </a:p>
                      </a:txBody>
                      <a:tcPr marL="91345" marR="91345" marT="45672" marB="45672">
                        <a:blipFill>
                          <a:blip r:embed="rId5"/>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5"/>
                          <a:stretch>
                            <a:fillRect l="-1961" t="-100000" r="-119608" b="-100000"/>
                          </a:stretch>
                        </a:blipFill>
                      </a:tcPr>
                    </a:tc>
                    <a:tc>
                      <a:txBody>
                        <a:bodyPr/>
                        <a:lstStyle/>
                        <a:p>
                          <a:endParaRPr lang="en-DE"/>
                        </a:p>
                      </a:txBody>
                      <a:tcPr marL="91345" marR="91345" marT="45672" marB="45672">
                        <a:blipFill>
                          <a:blip r:embed="rId5"/>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5"/>
                          <a:stretch>
                            <a:fillRect l="-1961" t="-208333" r="-119608" b="-4167"/>
                          </a:stretch>
                        </a:blipFill>
                      </a:tcPr>
                    </a:tc>
                    <a:tc>
                      <a:txBody>
                        <a:bodyPr/>
                        <a:lstStyle/>
                        <a:p>
                          <a:endParaRPr lang="en-DE"/>
                        </a:p>
                      </a:txBody>
                      <a:tcPr marL="91345" marR="91345" marT="45672" marB="45672">
                        <a:blipFill>
                          <a:blip r:embed="rId5"/>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2" name="Table 41">
                <a:extLst>
                  <a:ext uri="{FF2B5EF4-FFF2-40B4-BE49-F238E27FC236}">
                    <a16:creationId xmlns:a16="http://schemas.microsoft.com/office/drawing/2014/main" id="{463139B1-65C1-9442-8D8B-211D116C297A}"/>
                  </a:ext>
                </a:extLst>
              </p:cNvPr>
              <p:cNvGraphicFramePr>
                <a:graphicFrameLocks noGrp="1"/>
              </p:cNvGraphicFramePr>
              <p:nvPr>
                <p:extLst>
                  <p:ext uri="{D42A27DB-BD31-4B8C-83A1-F6EECF244321}">
                    <p14:modId xmlns:p14="http://schemas.microsoft.com/office/powerpoint/2010/main" val="301676001"/>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42" name="Table 41">
                <a:extLst>
                  <a:ext uri="{FF2B5EF4-FFF2-40B4-BE49-F238E27FC236}">
                    <a16:creationId xmlns:a16="http://schemas.microsoft.com/office/drawing/2014/main" id="{463139B1-65C1-9442-8D8B-211D116C297A}"/>
                  </a:ext>
                </a:extLst>
              </p:cNvPr>
              <p:cNvGraphicFramePr>
                <a:graphicFrameLocks noGrp="1"/>
              </p:cNvGraphicFramePr>
              <p:nvPr>
                <p:extLst>
                  <p:ext uri="{D42A27DB-BD31-4B8C-83A1-F6EECF244321}">
                    <p14:modId xmlns:p14="http://schemas.microsoft.com/office/powerpoint/2010/main" val="301676001"/>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6"/>
                          <a:stretch>
                            <a:fillRect t="-4167" r="-115385" b="-208333"/>
                          </a:stretch>
                        </a:blipFill>
                      </a:tcPr>
                    </a:tc>
                    <a:tc>
                      <a:txBody>
                        <a:bodyPr/>
                        <a:lstStyle/>
                        <a:p>
                          <a:endParaRPr lang="en-DE"/>
                        </a:p>
                      </a:txBody>
                      <a:tcPr marL="91345" marR="91345" marT="45672" marB="45672">
                        <a:blipFill>
                          <a:blip r:embed="rId6"/>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6"/>
                          <a:stretch>
                            <a:fillRect t="-100000" r="-115385" b="-100000"/>
                          </a:stretch>
                        </a:blipFill>
                      </a:tcPr>
                    </a:tc>
                    <a:tc>
                      <a:txBody>
                        <a:bodyPr/>
                        <a:lstStyle/>
                        <a:p>
                          <a:endParaRPr lang="en-DE"/>
                        </a:p>
                      </a:txBody>
                      <a:tcPr marL="91345" marR="91345" marT="45672" marB="45672">
                        <a:blipFill>
                          <a:blip r:embed="rId6"/>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6"/>
                          <a:stretch>
                            <a:fillRect t="-208333" r="-115385" b="-4167"/>
                          </a:stretch>
                        </a:blipFill>
                      </a:tcPr>
                    </a:tc>
                    <a:tc>
                      <a:txBody>
                        <a:bodyPr/>
                        <a:lstStyle/>
                        <a:p>
                          <a:endParaRPr lang="en-DE"/>
                        </a:p>
                      </a:txBody>
                      <a:tcPr marL="91345" marR="91345" marT="45672" marB="45672">
                        <a:blipFill>
                          <a:blip r:embed="rId6"/>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3" name="Table 42">
                <a:extLst>
                  <a:ext uri="{FF2B5EF4-FFF2-40B4-BE49-F238E27FC236}">
                    <a16:creationId xmlns:a16="http://schemas.microsoft.com/office/drawing/2014/main" id="{A3404903-0EA7-D046-8733-E6904AAF4BCE}"/>
                  </a:ext>
                </a:extLst>
              </p:cNvPr>
              <p:cNvGraphicFramePr>
                <a:graphicFrameLocks noGrp="1"/>
              </p:cNvGraphicFramePr>
              <p:nvPr>
                <p:extLst>
                  <p:ext uri="{D42A27DB-BD31-4B8C-83A1-F6EECF244321}">
                    <p14:modId xmlns:p14="http://schemas.microsoft.com/office/powerpoint/2010/main" val="3774792672"/>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43" name="Table 42">
                <a:extLst>
                  <a:ext uri="{FF2B5EF4-FFF2-40B4-BE49-F238E27FC236}">
                    <a16:creationId xmlns:a16="http://schemas.microsoft.com/office/drawing/2014/main" id="{A3404903-0EA7-D046-8733-E6904AAF4BCE}"/>
                  </a:ext>
                </a:extLst>
              </p:cNvPr>
              <p:cNvGraphicFramePr>
                <a:graphicFrameLocks noGrp="1"/>
              </p:cNvGraphicFramePr>
              <p:nvPr>
                <p:extLst>
                  <p:ext uri="{D42A27DB-BD31-4B8C-83A1-F6EECF244321}">
                    <p14:modId xmlns:p14="http://schemas.microsoft.com/office/powerpoint/2010/main" val="3774792672"/>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7"/>
                          <a:stretch>
                            <a:fillRect t="-4167" r="-246154" b="-412500"/>
                          </a:stretch>
                        </a:blipFill>
                      </a:tcPr>
                    </a:tc>
                    <a:tc>
                      <a:txBody>
                        <a:bodyPr/>
                        <a:lstStyle/>
                        <a:p>
                          <a:endParaRPr lang="en-DE"/>
                        </a:p>
                      </a:txBody>
                      <a:tcPr marL="91345" marR="91345" marT="45672" marB="45672">
                        <a:blipFill>
                          <a:blip r:embed="rId7"/>
                          <a:stretch>
                            <a:fillRect l="-101961" t="-4167" r="-150980" b="-412500"/>
                          </a:stretch>
                        </a:blipFill>
                      </a:tcPr>
                    </a:tc>
                    <a:tc>
                      <a:txBody>
                        <a:bodyPr/>
                        <a:lstStyle/>
                        <a:p>
                          <a:endParaRPr lang="en-DE"/>
                        </a:p>
                      </a:txBody>
                      <a:tcPr marL="91345" marR="91345" marT="45672" marB="45672">
                        <a:blipFill>
                          <a:blip r:embed="rId7"/>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7"/>
                          <a:stretch>
                            <a:fillRect t="-104167" r="-246154" b="-312500"/>
                          </a:stretch>
                        </a:blipFill>
                      </a:tcPr>
                    </a:tc>
                    <a:tc>
                      <a:txBody>
                        <a:bodyPr/>
                        <a:lstStyle/>
                        <a:p>
                          <a:endParaRPr lang="en-DE"/>
                        </a:p>
                      </a:txBody>
                      <a:tcPr marL="91345" marR="91345" marT="45672" marB="45672">
                        <a:blipFill>
                          <a:blip r:embed="rId7"/>
                          <a:stretch>
                            <a:fillRect l="-101961" t="-104167" r="-150980" b="-312500"/>
                          </a:stretch>
                        </a:blipFill>
                      </a:tcPr>
                    </a:tc>
                    <a:tc>
                      <a:txBody>
                        <a:bodyPr/>
                        <a:lstStyle/>
                        <a:p>
                          <a:endParaRPr lang="en-DE"/>
                        </a:p>
                      </a:txBody>
                      <a:tcPr marL="91345" marR="91345" marT="45672" marB="45672">
                        <a:blipFill>
                          <a:blip r:embed="rId7"/>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7"/>
                          <a:stretch>
                            <a:fillRect t="-196000" r="-246154" b="-200000"/>
                          </a:stretch>
                        </a:blipFill>
                      </a:tcPr>
                    </a:tc>
                    <a:tc>
                      <a:txBody>
                        <a:bodyPr/>
                        <a:lstStyle/>
                        <a:p>
                          <a:endParaRPr lang="en-DE"/>
                        </a:p>
                      </a:txBody>
                      <a:tcPr marL="91345" marR="91345" marT="45672" marB="45672">
                        <a:blipFill>
                          <a:blip r:embed="rId7"/>
                          <a:stretch>
                            <a:fillRect l="-101961" t="-196000" r="-150980" b="-200000"/>
                          </a:stretch>
                        </a:blipFill>
                      </a:tcPr>
                    </a:tc>
                    <a:tc>
                      <a:txBody>
                        <a:bodyPr/>
                        <a:lstStyle/>
                        <a:p>
                          <a:endParaRPr lang="en-DE"/>
                        </a:p>
                      </a:txBody>
                      <a:tcPr marL="91345" marR="91345" marT="45672" marB="45672">
                        <a:blipFill>
                          <a:blip r:embed="rId7"/>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7"/>
                          <a:stretch>
                            <a:fillRect t="-308333" r="-246154" b="-108333"/>
                          </a:stretch>
                        </a:blipFill>
                      </a:tcPr>
                    </a:tc>
                    <a:tc>
                      <a:txBody>
                        <a:bodyPr/>
                        <a:lstStyle/>
                        <a:p>
                          <a:endParaRPr lang="en-DE"/>
                        </a:p>
                      </a:txBody>
                      <a:tcPr marL="91345" marR="91345" marT="45672" marB="45672">
                        <a:blipFill>
                          <a:blip r:embed="rId7"/>
                          <a:stretch>
                            <a:fillRect l="-101961" t="-308333" r="-150980" b="-108333"/>
                          </a:stretch>
                        </a:blipFill>
                      </a:tcPr>
                    </a:tc>
                    <a:tc>
                      <a:txBody>
                        <a:bodyPr/>
                        <a:lstStyle/>
                        <a:p>
                          <a:endParaRPr lang="en-DE"/>
                        </a:p>
                      </a:txBody>
                      <a:tcPr marL="91345" marR="91345" marT="45672" marB="45672">
                        <a:blipFill>
                          <a:blip r:embed="rId7"/>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7"/>
                          <a:stretch>
                            <a:fillRect t="-408333" r="-246154" b="-8333"/>
                          </a:stretch>
                        </a:blipFill>
                      </a:tcPr>
                    </a:tc>
                    <a:tc>
                      <a:txBody>
                        <a:bodyPr/>
                        <a:lstStyle/>
                        <a:p>
                          <a:endParaRPr lang="en-DE"/>
                        </a:p>
                      </a:txBody>
                      <a:tcPr marL="91345" marR="91345" marT="45672" marB="45672">
                        <a:blipFill>
                          <a:blip r:embed="rId7"/>
                          <a:stretch>
                            <a:fillRect l="-101961" t="-408333" r="-150980" b="-8333"/>
                          </a:stretch>
                        </a:blipFill>
                      </a:tcPr>
                    </a:tc>
                    <a:tc>
                      <a:txBody>
                        <a:bodyPr/>
                        <a:lstStyle/>
                        <a:p>
                          <a:endParaRPr lang="en-DE"/>
                        </a:p>
                      </a:txBody>
                      <a:tcPr marL="91345" marR="91345" marT="45672" marB="45672">
                        <a:blipFill>
                          <a:blip r:embed="rId7"/>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D41EDC2-3D6C-684C-8EF3-F3C23BE217B8}"/>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44" name="TextBox 43">
                <a:extLst>
                  <a:ext uri="{FF2B5EF4-FFF2-40B4-BE49-F238E27FC236}">
                    <a16:creationId xmlns:a16="http://schemas.microsoft.com/office/drawing/2014/main" id="{1D41EDC2-3D6C-684C-8EF3-F3C23BE217B8}"/>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45" name="Rectangle 44">
            <a:extLst>
              <a:ext uri="{FF2B5EF4-FFF2-40B4-BE49-F238E27FC236}">
                <a16:creationId xmlns:a16="http://schemas.microsoft.com/office/drawing/2014/main" id="{5A45B2A3-004D-3B44-A133-74BDABAAB003}"/>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6" name="Rectangle 45">
            <a:extLst>
              <a:ext uri="{FF2B5EF4-FFF2-40B4-BE49-F238E27FC236}">
                <a16:creationId xmlns:a16="http://schemas.microsoft.com/office/drawing/2014/main" id="{5A6D19AE-EC93-E846-B828-9FA03EC7965E}"/>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7" name="Rectangle 46">
            <a:extLst>
              <a:ext uri="{FF2B5EF4-FFF2-40B4-BE49-F238E27FC236}">
                <a16:creationId xmlns:a16="http://schemas.microsoft.com/office/drawing/2014/main" id="{9FF75D87-280F-B848-A9A2-8AC7A4001C8E}"/>
              </a:ext>
            </a:extLst>
          </p:cNvPr>
          <p:cNvSpPr/>
          <p:nvPr/>
        </p:nvSpPr>
        <p:spPr>
          <a:xfrm>
            <a:off x="8800895" y="5595354"/>
            <a:ext cx="2252413" cy="307983"/>
          </a:xfrm>
          <a:prstGeom prst="rect">
            <a:avLst/>
          </a:prstGeom>
          <a:gradFill flip="none" rotWithShape="1">
            <a:gsLst>
              <a:gs pos="0">
                <a:srgbClr val="FFC000">
                  <a:alpha val="20000"/>
                </a:srgbClr>
              </a:gs>
              <a:gs pos="100000">
                <a:schemeClr val="accent6">
                  <a:alpha val="20000"/>
                </a:schemeClr>
              </a:gs>
            </a:gsLst>
            <a:lin ang="2700000" scaled="1"/>
            <a:tileRect/>
          </a:gradFill>
          <a:ln w="28575">
            <a:gradFill>
              <a:gsLst>
                <a:gs pos="0">
                  <a:srgbClr val="FFC000"/>
                </a:gs>
                <a:gs pos="100000">
                  <a:schemeClr val="accent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249668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5D22C-BF82-7F41-9FF1-77897CC03218}"/>
              </a:ext>
            </a:extLst>
          </p:cNvPr>
          <p:cNvSpPr>
            <a:spLocks noGrp="1"/>
          </p:cNvSpPr>
          <p:nvPr>
            <p:ph type="title"/>
          </p:nvPr>
        </p:nvSpPr>
        <p:spPr/>
        <p:txBody>
          <a:bodyPr/>
          <a:lstStyle/>
          <a:p>
            <a:r>
              <a:rPr lang="en-GB" dirty="0"/>
              <a:t>Rejection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94182E7-81F1-2546-8DB6-D57FFDA2233A}"/>
                  </a:ext>
                </a:extLst>
              </p:cNvPr>
              <p:cNvSpPr>
                <a:spLocks noGrp="1"/>
              </p:cNvSpPr>
              <p:nvPr>
                <p:ph idx="1"/>
              </p:nvPr>
            </p:nvSpPr>
            <p:spPr>
              <a:xfrm>
                <a:off x="359625" y="1666902"/>
                <a:ext cx="11472051" cy="4341613"/>
              </a:xfrm>
            </p:spPr>
            <p:txBody>
              <a:bodyPr>
                <a:normAutofit fontScale="92500" lnSpcReduction="10000"/>
              </a:bodyPr>
              <a:lstStyle/>
              <a:p>
                <a:pPr marL="9515" indent="0">
                  <a:buNone/>
                  <a:tabLst>
                    <a:tab pos="434540" algn="l"/>
                    <a:tab pos="880182" algn="l"/>
                    <a:tab pos="1330581" algn="l"/>
                    <a:tab pos="1776222" algn="l"/>
                    <a:tab pos="2210762" algn="l"/>
                    <a:tab pos="11405883" algn="r"/>
                  </a:tabLst>
                </a:pPr>
                <a14:m>
                  <m:oMath xmlns:m="http://schemas.openxmlformats.org/officeDocument/2006/math">
                    <m:r>
                      <m:rPr>
                        <m:nor/>
                      </m:rPr>
                      <a:rPr lang="en-GB" b="1" i="0" smtClean="0">
                        <a:latin typeface="Cambria Math" panose="02040503050406030204" pitchFamily="18" charset="0"/>
                      </a:rPr>
                      <m:t>RejectionSampling</m:t>
                    </m:r>
                    <m:d>
                      <m:dPr>
                        <m:ctrlPr>
                          <a:rPr lang="en-GB" i="1" smtClean="0">
                            <a:latin typeface="Cambria Math" panose="02040503050406030204" pitchFamily="18" charset="0"/>
                          </a:rPr>
                        </m:ctrlPr>
                      </m:dPr>
                      <m:e>
                        <m:sSup>
                          <m:sSupPr>
                            <m:ctrlPr>
                              <a:rPr lang="de-DE" b="0" i="1" smtClean="0">
                                <a:latin typeface="Cambria Math" panose="02040503050406030204" pitchFamily="18" charset="0"/>
                              </a:rPr>
                            </m:ctrlPr>
                          </m:sSupPr>
                          <m:e>
                            <m:r>
                              <a:rPr lang="en-GB" b="1" i="1" smtClean="0">
                                <a:latin typeface="Cambria Math" panose="02040503050406030204" pitchFamily="18" charset="0"/>
                              </a:rPr>
                              <m:t>𝑹</m:t>
                            </m:r>
                          </m:e>
                          <m:sup>
                            <m:r>
                              <a:rPr lang="de-DE" b="0" i="1" smtClean="0">
                                <a:latin typeface="Cambria Math" panose="02040503050406030204" pitchFamily="18" charset="0"/>
                              </a:rPr>
                              <m:t>′</m:t>
                            </m:r>
                          </m:sup>
                        </m:sSup>
                        <m:r>
                          <a:rPr lang="en-GB" b="0" i="1" smtClean="0">
                            <a:latin typeface="Cambria Math" panose="02040503050406030204" pitchFamily="18" charset="0"/>
                          </a:rPr>
                          <m:t>, </m:t>
                        </m:r>
                        <m:r>
                          <a:rPr lang="en-GB" b="1" i="1" smtClean="0">
                            <a:latin typeface="Cambria Math" panose="02040503050406030204" pitchFamily="18" charset="0"/>
                          </a:rPr>
                          <m:t>𝒆</m:t>
                        </m:r>
                        <m:r>
                          <a:rPr lang="en-GB" i="1" smtClean="0">
                            <a:latin typeface="Cambria Math" panose="02040503050406030204" pitchFamily="18" charset="0"/>
                          </a:rPr>
                          <m:t>,</m:t>
                        </m:r>
                        <m:r>
                          <a:rPr lang="en-GB" i="1" smtClean="0">
                            <a:latin typeface="Cambria Math" panose="02040503050406030204" pitchFamily="18" charset="0"/>
                          </a:rPr>
                          <m:t>𝐵</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𝑁</m:t>
                        </m:r>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𝒰</m:t>
                        </m:r>
                      </m:e>
                    </m:d>
                  </m:oMath>
                </a14:m>
                <a:r>
                  <a:rPr lang="en-GB" dirty="0"/>
                  <a:t>	▹Forward sampling if </a:t>
                </a:r>
                <a14:m>
                  <m:oMath xmlns:m="http://schemas.openxmlformats.org/officeDocument/2006/math">
                    <m:r>
                      <a:rPr lang="en-GB" b="1" i="1" smtClean="0">
                        <a:latin typeface="Cambria Math" panose="02040503050406030204" pitchFamily="18" charset="0"/>
                      </a:rPr>
                      <m:t>𝒆</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oMath>
                </a14:m>
                <a:endParaRPr lang="en-GB" dirty="0"/>
              </a:p>
              <a:p>
                <a:pPr marL="9515" lvl="1" indent="0">
                  <a:buNone/>
                  <a:tabLst>
                    <a:tab pos="435164" algn="l"/>
                    <a:tab pos="881118" algn="l"/>
                    <a:tab pos="1330668" algn="l"/>
                    <a:tab pos="1776622" algn="l"/>
                    <a:tab pos="2211786" algn="l"/>
                    <a:tab pos="11407781" algn="r"/>
                  </a:tabLst>
                </a:pPr>
                <a:r>
                  <a:rPr lang="en-GB" sz="2398" dirty="0"/>
                  <a:t>	Vector </a:t>
                </a:r>
                <a14:m>
                  <m:oMath xmlns:m="http://schemas.openxmlformats.org/officeDocument/2006/math">
                    <m:r>
                      <m:rPr>
                        <m:sty m:val="p"/>
                      </m:rPr>
                      <a:rPr lang="en-GB" sz="2398" i="1" smtClean="0">
                        <a:latin typeface="Cambria Math" panose="02040503050406030204" pitchFamily="18" charset="0"/>
                        <a:ea typeface="Cambria Math" panose="02040503050406030204" pitchFamily="18" charset="0"/>
                      </a:rPr>
                      <m:t>Ν</m:t>
                    </m:r>
                  </m:oMath>
                </a14:m>
                <a:r>
                  <a:rPr lang="en-GB" sz="2398" dirty="0"/>
                  <a:t> of length </a:t>
                </a:r>
                <a14:m>
                  <m:oMath xmlns:m="http://schemas.openxmlformats.org/officeDocument/2006/math">
                    <m:d>
                      <m:dPr>
                        <m:begChr m:val="|"/>
                        <m:endChr m:val="|"/>
                        <m:ctrlPr>
                          <a:rPr lang="en-GB" sz="2398" i="1" smtClean="0">
                            <a:latin typeface="Cambria Math" panose="02040503050406030204" pitchFamily="18" charset="0"/>
                          </a:rPr>
                        </m:ctrlPr>
                      </m:dPr>
                      <m:e>
                        <m:r>
                          <m:rPr>
                            <m:sty m:val="p"/>
                          </m:rPr>
                          <a:rPr lang="de-DE" sz="2398" b="0" i="0" smtClean="0">
                            <a:latin typeface="Cambria Math" panose="02040503050406030204" pitchFamily="18" charset="0"/>
                          </a:rPr>
                          <m:t>ran</m:t>
                        </m:r>
                        <m:d>
                          <m:dPr>
                            <m:ctrlPr>
                              <a:rPr lang="en-GB" sz="2398" i="1" smtClean="0">
                                <a:latin typeface="Cambria Math" panose="02040503050406030204" pitchFamily="18" charset="0"/>
                              </a:rPr>
                            </m:ctrlPr>
                          </m:dPr>
                          <m:e>
                            <m:r>
                              <a:rPr lang="en-GB" sz="2398" i="1" smtClean="0">
                                <a:latin typeface="Cambria Math" panose="02040503050406030204" pitchFamily="18" charset="0"/>
                              </a:rPr>
                              <m:t>𝑅</m:t>
                            </m:r>
                          </m:e>
                        </m:d>
                      </m:e>
                    </m:d>
                  </m:oMath>
                </a14:m>
                <a:r>
                  <a:rPr lang="en-GB" sz="2398" dirty="0"/>
                  <a:t>, initially </a:t>
                </a:r>
                <a14:m>
                  <m:oMath xmlns:m="http://schemas.openxmlformats.org/officeDocument/2006/math">
                    <m:r>
                      <a:rPr lang="en-GB" sz="2398" i="1" smtClean="0">
                        <a:latin typeface="Cambria Math" panose="02040503050406030204" pitchFamily="18" charset="0"/>
                      </a:rPr>
                      <m:t>0</m:t>
                    </m:r>
                  </m:oMath>
                </a14:m>
                <a:r>
                  <a:rPr lang="en-GB" sz="2398" dirty="0"/>
                  <a:t>	▹Stores counters for each </a:t>
                </a:r>
                <a14:m>
                  <m:oMath xmlns:m="http://schemas.openxmlformats.org/officeDocument/2006/math">
                    <m:sSup>
                      <m:sSupPr>
                        <m:ctrlPr>
                          <a:rPr lang="de-DE" sz="2398" b="0" i="1" smtClean="0">
                            <a:latin typeface="Cambria Math" panose="02040503050406030204" pitchFamily="18" charset="0"/>
                            <a:ea typeface="Cambria Math" panose="02040503050406030204" pitchFamily="18" charset="0"/>
                          </a:rPr>
                        </m:ctrlPr>
                      </m:sSupPr>
                      <m:e>
                        <m:r>
                          <a:rPr lang="en-GB" sz="2398" b="1" i="1" smtClean="0">
                            <a:latin typeface="Cambria Math" panose="02040503050406030204" pitchFamily="18" charset="0"/>
                            <a:ea typeface="Cambria Math" panose="02040503050406030204" pitchFamily="18" charset="0"/>
                          </a:rPr>
                          <m:t>𝒓</m:t>
                        </m:r>
                      </m:e>
                      <m:sup>
                        <m:r>
                          <a:rPr lang="de-DE" sz="2398" b="0" i="1" smtClean="0">
                            <a:latin typeface="Cambria Math" panose="02040503050406030204" pitchFamily="18" charset="0"/>
                            <a:ea typeface="Cambria Math" panose="02040503050406030204" pitchFamily="18" charset="0"/>
                          </a:rPr>
                          <m:t>′</m:t>
                        </m:r>
                      </m:sup>
                    </m:sSup>
                    <m:r>
                      <a:rPr lang="en-GB" sz="2398" i="1" smtClean="0">
                        <a:latin typeface="Cambria Math" panose="02040503050406030204" pitchFamily="18" charset="0"/>
                        <a:ea typeface="Cambria Math" panose="02040503050406030204" pitchFamily="18" charset="0"/>
                      </a:rPr>
                      <m:t>∈</m:t>
                    </m:r>
                    <m:r>
                      <m:rPr>
                        <m:sty m:val="p"/>
                      </m:rPr>
                      <a:rPr lang="de-DE" sz="2398" b="0" i="0" smtClean="0">
                        <a:latin typeface="Cambria Math" panose="02040503050406030204" pitchFamily="18" charset="0"/>
                      </a:rPr>
                      <m:t>ran</m:t>
                    </m:r>
                    <m:d>
                      <m:dPr>
                        <m:ctrlPr>
                          <a:rPr lang="en-GB" sz="2398" i="1" smtClean="0">
                            <a:latin typeface="Cambria Math" panose="02040503050406030204" pitchFamily="18" charset="0"/>
                          </a:rPr>
                        </m:ctrlPr>
                      </m:dPr>
                      <m:e>
                        <m:sSup>
                          <m:sSupPr>
                            <m:ctrlPr>
                              <a:rPr lang="de-DE" sz="2398" b="0" i="1" smtClean="0">
                                <a:latin typeface="Cambria Math" panose="02040503050406030204" pitchFamily="18" charset="0"/>
                              </a:rPr>
                            </m:ctrlPr>
                          </m:sSupPr>
                          <m:e>
                            <m:r>
                              <a:rPr lang="en-GB" sz="2398" b="1" i="1" smtClean="0">
                                <a:latin typeface="Cambria Math" panose="02040503050406030204" pitchFamily="18" charset="0"/>
                              </a:rPr>
                              <m:t>𝑹</m:t>
                            </m:r>
                          </m:e>
                          <m:sup>
                            <m:r>
                              <a:rPr lang="de-DE" sz="2398" b="0" i="1" smtClean="0">
                                <a:latin typeface="Cambria Math" panose="02040503050406030204" pitchFamily="18" charset="0"/>
                              </a:rPr>
                              <m:t>′</m:t>
                            </m:r>
                          </m:sup>
                        </m:sSup>
                      </m:e>
                    </m:d>
                  </m:oMath>
                </a14:m>
                <a:endParaRPr lang="en-GB" sz="2398" dirty="0"/>
              </a:p>
              <a:p>
                <a:pPr marL="9515" lvl="1" indent="0">
                  <a:buNone/>
                  <a:tabLst>
                    <a:tab pos="435164" algn="l"/>
                    <a:tab pos="881118" algn="l"/>
                    <a:tab pos="1330668" algn="l"/>
                    <a:tab pos="1776622" algn="l"/>
                    <a:tab pos="2211786" algn="l"/>
                    <a:tab pos="11407781" algn="r"/>
                  </a:tabLst>
                </a:pPr>
                <a:r>
                  <a:rPr lang="en-GB" sz="2398" dirty="0"/>
                  <a:t>	</a:t>
                </a:r>
                <a:r>
                  <a:rPr lang="en-GB" sz="2398" b="1" dirty="0"/>
                  <a:t>for</a:t>
                </a:r>
                <a:r>
                  <a:rPr lang="en-GB" sz="2398" dirty="0"/>
                  <a:t> </a:t>
                </a:r>
                <a14:m>
                  <m:oMath xmlns:m="http://schemas.openxmlformats.org/officeDocument/2006/math">
                    <m:r>
                      <a:rPr lang="en-GB" sz="2398" i="1" smtClean="0">
                        <a:latin typeface="Cambria Math" panose="02040503050406030204" pitchFamily="18" charset="0"/>
                      </a:rPr>
                      <m:t>𝑡</m:t>
                    </m:r>
                    <m:r>
                      <a:rPr lang="en-GB" sz="2398" i="1" smtClean="0">
                        <a:latin typeface="Cambria Math" panose="02040503050406030204" pitchFamily="18" charset="0"/>
                      </a:rPr>
                      <m:t>=1,…,</m:t>
                    </m:r>
                    <m:r>
                      <a:rPr lang="en-GB" sz="2398" i="1" smtClean="0">
                        <a:latin typeface="Cambria Math" panose="02040503050406030204" pitchFamily="18" charset="0"/>
                      </a:rPr>
                      <m:t>𝑁</m:t>
                    </m:r>
                  </m:oMath>
                </a14:m>
                <a:r>
                  <a:rPr lang="en-GB" sz="2398" dirty="0"/>
                  <a:t> </a:t>
                </a:r>
                <a:r>
                  <a:rPr lang="en-GB" sz="2398" b="1" dirty="0"/>
                  <a:t>do</a:t>
                </a:r>
              </a:p>
              <a:p>
                <a:pPr marL="9515" lvl="1" indent="0">
                  <a:buNone/>
                  <a:tabLst>
                    <a:tab pos="435164" algn="l"/>
                    <a:tab pos="881118" algn="l"/>
                    <a:tab pos="1330668" algn="l"/>
                    <a:tab pos="1776622" algn="l"/>
                    <a:tab pos="2211786" algn="l"/>
                    <a:tab pos="11407781" algn="r"/>
                  </a:tabLst>
                </a:pPr>
                <a:r>
                  <a:rPr lang="en-GB" sz="2398" dirty="0">
                    <a:latin typeface="+mn-lt"/>
                  </a:rPr>
                  <a:t>	</a:t>
                </a:r>
                <a:r>
                  <a:rPr lang="en-GB" sz="2398" dirty="0"/>
                  <a:t>	Sample </a:t>
                </a:r>
                <a14:m>
                  <m:oMath xmlns:m="http://schemas.openxmlformats.org/officeDocument/2006/math">
                    <m:r>
                      <a:rPr lang="de-DE" sz="2398" b="1" i="1" smtClean="0">
                        <a:latin typeface="Cambria Math" panose="02040503050406030204" pitchFamily="18" charset="0"/>
                      </a:rPr>
                      <m:t>𝒖</m:t>
                    </m:r>
                    <m:r>
                      <a:rPr lang="en-GB" sz="2398" i="1" smtClean="0">
                        <a:latin typeface="Cambria Math" panose="02040503050406030204" pitchFamily="18" charset="0"/>
                        <a:ea typeface="Cambria Math" panose="02040503050406030204" pitchFamily="18" charset="0"/>
                      </a:rPr>
                      <m:t>←</m:t>
                    </m:r>
                    <m:r>
                      <m:rPr>
                        <m:sty m:val="p"/>
                      </m:rPr>
                      <a:rPr lang="en-GB" sz="2398" smtClean="0">
                        <a:latin typeface="Cambria Math" panose="02040503050406030204" pitchFamily="18" charset="0"/>
                      </a:rPr>
                      <m:t>PriorSample</m:t>
                    </m:r>
                    <m:d>
                      <m:dPr>
                        <m:ctrlPr>
                          <a:rPr lang="en-GB" sz="2398" i="1" smtClean="0">
                            <a:latin typeface="Cambria Math" panose="02040503050406030204" pitchFamily="18" charset="0"/>
                          </a:rPr>
                        </m:ctrlPr>
                      </m:dPr>
                      <m:e>
                        <m:r>
                          <a:rPr lang="en-GB" sz="2398" i="1" smtClean="0">
                            <a:latin typeface="Cambria Math" panose="02040503050406030204" pitchFamily="18" charset="0"/>
                          </a:rPr>
                          <m:t>𝐵</m:t>
                        </m:r>
                        <m:r>
                          <a:rPr lang="en-GB" sz="2398" i="1" smtClean="0">
                            <a:latin typeface="Cambria Math" panose="02040503050406030204" pitchFamily="18" charset="0"/>
                            <a:ea typeface="Cambria Math" panose="02040503050406030204" pitchFamily="18" charset="0"/>
                          </a:rPr>
                          <m:t>,</m:t>
                        </m:r>
                        <m:r>
                          <a:rPr lang="en-GB" sz="2398" i="1" smtClean="0">
                            <a:latin typeface="Cambria Math" panose="02040503050406030204" pitchFamily="18" charset="0"/>
                            <a:ea typeface="Cambria Math" panose="02040503050406030204" pitchFamily="18" charset="0"/>
                          </a:rPr>
                          <m:t>𝒰</m:t>
                        </m:r>
                      </m:e>
                    </m:d>
                  </m:oMath>
                </a14:m>
                <a:endParaRPr lang="en-GB" sz="2398" dirty="0"/>
              </a:p>
              <a:p>
                <a:pPr marL="9515" lvl="1" indent="0">
                  <a:buNone/>
                  <a:tabLst>
                    <a:tab pos="435164" algn="l"/>
                    <a:tab pos="881118" algn="l"/>
                    <a:tab pos="1330668" algn="l"/>
                    <a:tab pos="1776622" algn="l"/>
                    <a:tab pos="2211786" algn="l"/>
                    <a:tab pos="11407781" algn="r"/>
                  </a:tabLst>
                </a:pPr>
                <a:r>
                  <a:rPr lang="en-GB" sz="2398" dirty="0"/>
                  <a:t>			</a:t>
                </a:r>
                <a:r>
                  <a:rPr lang="en-GB" sz="2398" b="1" dirty="0"/>
                  <a:t>if</a:t>
                </a:r>
                <a:r>
                  <a:rPr lang="en-GB" sz="2398" dirty="0"/>
                  <a:t> </a:t>
                </a:r>
                <a14:m>
                  <m:oMath xmlns:m="http://schemas.openxmlformats.org/officeDocument/2006/math">
                    <m:sSub>
                      <m:sSubPr>
                        <m:ctrlPr>
                          <a:rPr lang="en-GB" sz="2398" i="1" smtClean="0">
                            <a:latin typeface="Cambria Math" panose="02040503050406030204" pitchFamily="18" charset="0"/>
                            <a:ea typeface="Cambria Math" panose="02040503050406030204" pitchFamily="18" charset="0"/>
                          </a:rPr>
                        </m:ctrlPr>
                      </m:sSubPr>
                      <m:e>
                        <m:r>
                          <a:rPr lang="en-GB" sz="2398" i="1" smtClean="0">
                            <a:latin typeface="Cambria Math" panose="02040503050406030204" pitchFamily="18" charset="0"/>
                            <a:ea typeface="Cambria Math" panose="02040503050406030204" pitchFamily="18" charset="0"/>
                          </a:rPr>
                          <m:t>𝜋</m:t>
                        </m:r>
                      </m:e>
                      <m:sub>
                        <m:r>
                          <m:rPr>
                            <m:sty m:val="p"/>
                          </m:rPr>
                          <a:rPr lang="en-GB" sz="2398" smtClean="0">
                            <a:latin typeface="Cambria Math" panose="02040503050406030204" pitchFamily="18" charset="0"/>
                            <a:ea typeface="Cambria Math" panose="02040503050406030204" pitchFamily="18" charset="0"/>
                          </a:rPr>
                          <m:t>rv</m:t>
                        </m:r>
                        <m:d>
                          <m:dPr>
                            <m:ctrlPr>
                              <a:rPr lang="en-GB" sz="2398" i="1" smtClean="0">
                                <a:latin typeface="Cambria Math" panose="02040503050406030204" pitchFamily="18" charset="0"/>
                                <a:ea typeface="Cambria Math" panose="02040503050406030204" pitchFamily="18" charset="0"/>
                              </a:rPr>
                            </m:ctrlPr>
                          </m:dPr>
                          <m:e>
                            <m:r>
                              <a:rPr lang="en-GB" sz="2398" b="1" i="1" smtClean="0">
                                <a:latin typeface="Cambria Math" panose="02040503050406030204" pitchFamily="18" charset="0"/>
                                <a:ea typeface="Cambria Math" panose="02040503050406030204" pitchFamily="18" charset="0"/>
                              </a:rPr>
                              <m:t>𝒆</m:t>
                            </m:r>
                          </m:e>
                        </m:d>
                      </m:sub>
                    </m:sSub>
                    <m:d>
                      <m:dPr>
                        <m:ctrlPr>
                          <a:rPr lang="en-GB" sz="2398" i="1" smtClean="0">
                            <a:latin typeface="Cambria Math" panose="02040503050406030204" pitchFamily="18" charset="0"/>
                            <a:ea typeface="Cambria Math" panose="02040503050406030204" pitchFamily="18" charset="0"/>
                          </a:rPr>
                        </m:ctrlPr>
                      </m:dPr>
                      <m:e>
                        <m:r>
                          <a:rPr lang="de-DE" sz="2398" b="1" i="1" smtClean="0">
                            <a:latin typeface="Cambria Math" panose="02040503050406030204" pitchFamily="18" charset="0"/>
                            <a:ea typeface="Cambria Math" panose="02040503050406030204" pitchFamily="18" charset="0"/>
                          </a:rPr>
                          <m:t>𝒖</m:t>
                        </m:r>
                      </m:e>
                    </m:d>
                    <m:r>
                      <a:rPr lang="en-GB" sz="2398" b="1" i="1" smtClean="0">
                        <a:latin typeface="Cambria Math" panose="02040503050406030204" pitchFamily="18" charset="0"/>
                      </a:rPr>
                      <m:t>=</m:t>
                    </m:r>
                    <m:r>
                      <a:rPr lang="en-GB" sz="2398" b="1" i="1" smtClean="0">
                        <a:latin typeface="Cambria Math" panose="02040503050406030204" pitchFamily="18" charset="0"/>
                      </a:rPr>
                      <m:t>𝒆</m:t>
                    </m:r>
                  </m:oMath>
                </a14:m>
                <a:r>
                  <a:rPr lang="en-GB" sz="2398" dirty="0"/>
                  <a:t> </a:t>
                </a:r>
                <a:r>
                  <a:rPr lang="en-GB" sz="2398" b="1" dirty="0"/>
                  <a:t>then	</a:t>
                </a:r>
                <a:r>
                  <a:rPr lang="en-GB" sz="2398" dirty="0"/>
                  <a:t>▹Always true with </a:t>
                </a:r>
                <a14:m>
                  <m:oMath xmlns:m="http://schemas.openxmlformats.org/officeDocument/2006/math">
                    <m:r>
                      <a:rPr lang="en-GB" sz="2398" b="1" i="1" smtClean="0">
                        <a:latin typeface="Cambria Math" panose="02040503050406030204" pitchFamily="18" charset="0"/>
                      </a:rPr>
                      <m:t>𝒆</m:t>
                    </m:r>
                    <m:r>
                      <a:rPr lang="en-GB" sz="2398" b="1" i="1" smtClean="0">
                        <a:latin typeface="Cambria Math" panose="02040503050406030204" pitchFamily="18" charset="0"/>
                      </a:rPr>
                      <m:t>=∅</m:t>
                    </m:r>
                  </m:oMath>
                </a14:m>
                <a:endParaRPr lang="en-GB" sz="2398" dirty="0"/>
              </a:p>
              <a:p>
                <a:pPr marL="9515" lvl="1" indent="0">
                  <a:buNone/>
                  <a:tabLst>
                    <a:tab pos="435164" algn="l"/>
                    <a:tab pos="881118" algn="l"/>
                    <a:tab pos="1330668" algn="l"/>
                    <a:tab pos="1776622" algn="l"/>
                    <a:tab pos="2211786" algn="l"/>
                    <a:tab pos="11407781" algn="r"/>
                  </a:tabLst>
                </a:pPr>
                <a:r>
                  <a:rPr lang="en-GB" sz="2398" dirty="0"/>
                  <a:t>				</a:t>
                </a:r>
                <a14:m>
                  <m:oMath xmlns:m="http://schemas.openxmlformats.org/officeDocument/2006/math">
                    <m:r>
                      <m:rPr>
                        <m:sty m:val="p"/>
                      </m:rPr>
                      <a:rPr lang="en-GB" sz="2398" i="1" smtClean="0">
                        <a:latin typeface="Cambria Math" panose="02040503050406030204" pitchFamily="18" charset="0"/>
                        <a:ea typeface="Cambria Math" panose="02040503050406030204" pitchFamily="18" charset="0"/>
                      </a:rPr>
                      <m:t>Ν</m:t>
                    </m:r>
                    <m:d>
                      <m:dPr>
                        <m:begChr m:val="["/>
                        <m:endChr m:val="]"/>
                        <m:ctrlPr>
                          <a:rPr lang="en-GB" sz="2398" i="1" smtClean="0">
                            <a:latin typeface="Cambria Math" panose="02040503050406030204" pitchFamily="18" charset="0"/>
                            <a:ea typeface="Cambria Math" panose="02040503050406030204" pitchFamily="18" charset="0"/>
                          </a:rPr>
                        </m:ctrlPr>
                      </m:dPr>
                      <m:e>
                        <m:sSup>
                          <m:sSupPr>
                            <m:ctrlPr>
                              <a:rPr lang="de-DE" sz="2398" i="1">
                                <a:latin typeface="Cambria Math" panose="02040503050406030204" pitchFamily="18" charset="0"/>
                                <a:ea typeface="Cambria Math" panose="02040503050406030204" pitchFamily="18" charset="0"/>
                              </a:rPr>
                            </m:ctrlPr>
                          </m:sSupPr>
                          <m:e>
                            <m:r>
                              <a:rPr lang="en-GB" sz="2398" b="1" i="1">
                                <a:latin typeface="Cambria Math" panose="02040503050406030204" pitchFamily="18" charset="0"/>
                                <a:ea typeface="Cambria Math" panose="02040503050406030204" pitchFamily="18" charset="0"/>
                              </a:rPr>
                              <m:t>𝒓</m:t>
                            </m:r>
                          </m:e>
                          <m:sup>
                            <m:r>
                              <a:rPr lang="de-DE" sz="2398" i="1">
                                <a:latin typeface="Cambria Math" panose="02040503050406030204" pitchFamily="18" charset="0"/>
                                <a:ea typeface="Cambria Math" panose="02040503050406030204" pitchFamily="18" charset="0"/>
                              </a:rPr>
                              <m:t>′</m:t>
                            </m:r>
                          </m:sup>
                        </m:sSup>
                      </m:e>
                    </m:d>
                    <m:r>
                      <a:rPr lang="en-GB" sz="2398" i="1" smtClean="0">
                        <a:latin typeface="Cambria Math" panose="02040503050406030204" pitchFamily="18" charset="0"/>
                        <a:ea typeface="Cambria Math" panose="02040503050406030204" pitchFamily="18" charset="0"/>
                      </a:rPr>
                      <m:t>←</m:t>
                    </m:r>
                    <m:r>
                      <m:rPr>
                        <m:sty m:val="p"/>
                      </m:rPr>
                      <a:rPr lang="en-GB" sz="2398" i="1" smtClean="0">
                        <a:latin typeface="Cambria Math" panose="02040503050406030204" pitchFamily="18" charset="0"/>
                        <a:ea typeface="Cambria Math" panose="02040503050406030204" pitchFamily="18" charset="0"/>
                      </a:rPr>
                      <m:t>Ν</m:t>
                    </m:r>
                    <m:d>
                      <m:dPr>
                        <m:begChr m:val="["/>
                        <m:endChr m:val="]"/>
                        <m:ctrlPr>
                          <a:rPr lang="en-GB" sz="2398" i="1" smtClean="0">
                            <a:latin typeface="Cambria Math" panose="02040503050406030204" pitchFamily="18" charset="0"/>
                            <a:ea typeface="Cambria Math" panose="02040503050406030204" pitchFamily="18" charset="0"/>
                          </a:rPr>
                        </m:ctrlPr>
                      </m:dPr>
                      <m:e>
                        <m:sSup>
                          <m:sSupPr>
                            <m:ctrlPr>
                              <a:rPr lang="de-DE" sz="2398" i="1">
                                <a:latin typeface="Cambria Math" panose="02040503050406030204" pitchFamily="18" charset="0"/>
                                <a:ea typeface="Cambria Math" panose="02040503050406030204" pitchFamily="18" charset="0"/>
                              </a:rPr>
                            </m:ctrlPr>
                          </m:sSupPr>
                          <m:e>
                            <m:r>
                              <a:rPr lang="en-GB" sz="2398" b="1" i="1">
                                <a:latin typeface="Cambria Math" panose="02040503050406030204" pitchFamily="18" charset="0"/>
                                <a:ea typeface="Cambria Math" panose="02040503050406030204" pitchFamily="18" charset="0"/>
                              </a:rPr>
                              <m:t>𝒓</m:t>
                            </m:r>
                          </m:e>
                          <m:sup>
                            <m:r>
                              <a:rPr lang="de-DE" sz="2398" i="1">
                                <a:latin typeface="Cambria Math" panose="02040503050406030204" pitchFamily="18" charset="0"/>
                                <a:ea typeface="Cambria Math" panose="02040503050406030204" pitchFamily="18" charset="0"/>
                              </a:rPr>
                              <m:t>′</m:t>
                            </m:r>
                          </m:sup>
                        </m:sSup>
                      </m:e>
                    </m:d>
                    <m:r>
                      <a:rPr lang="en-GB" sz="2398" i="1" smtClean="0">
                        <a:latin typeface="Cambria Math" panose="02040503050406030204" pitchFamily="18" charset="0"/>
                        <a:ea typeface="Cambria Math" panose="02040503050406030204" pitchFamily="18" charset="0"/>
                      </a:rPr>
                      <m:t>+1</m:t>
                    </m:r>
                  </m:oMath>
                </a14:m>
                <a:r>
                  <a:rPr lang="en-GB" sz="2398" dirty="0">
                    <a:ea typeface="Cambria Math" panose="02040503050406030204" pitchFamily="18" charset="0"/>
                  </a:rPr>
                  <a:t> with </a:t>
                </a:r>
                <a14:m>
                  <m:oMath xmlns:m="http://schemas.openxmlformats.org/officeDocument/2006/math">
                    <m:sSup>
                      <m:sSupPr>
                        <m:ctrlPr>
                          <a:rPr lang="de-DE" sz="2398" i="1">
                            <a:latin typeface="Cambria Math" panose="02040503050406030204" pitchFamily="18" charset="0"/>
                            <a:ea typeface="Cambria Math" panose="02040503050406030204" pitchFamily="18" charset="0"/>
                          </a:rPr>
                        </m:ctrlPr>
                      </m:sSupPr>
                      <m:e>
                        <m:r>
                          <a:rPr lang="en-GB" sz="2398" b="1" i="1">
                            <a:latin typeface="Cambria Math" panose="02040503050406030204" pitchFamily="18" charset="0"/>
                            <a:ea typeface="Cambria Math" panose="02040503050406030204" pitchFamily="18" charset="0"/>
                          </a:rPr>
                          <m:t>𝒓</m:t>
                        </m:r>
                      </m:e>
                      <m:sup>
                        <m:r>
                          <a:rPr lang="de-DE" sz="2398" i="1">
                            <a:latin typeface="Cambria Math" panose="02040503050406030204" pitchFamily="18" charset="0"/>
                            <a:ea typeface="Cambria Math" panose="02040503050406030204" pitchFamily="18" charset="0"/>
                          </a:rPr>
                          <m:t>′</m:t>
                        </m:r>
                      </m:sup>
                    </m:sSup>
                    <m:r>
                      <a:rPr lang="en-GB" sz="2398" i="1" smtClean="0">
                        <a:latin typeface="Cambria Math" panose="02040503050406030204" pitchFamily="18" charset="0"/>
                        <a:ea typeface="Cambria Math" panose="02040503050406030204" pitchFamily="18" charset="0"/>
                      </a:rPr>
                      <m:t>=</m:t>
                    </m:r>
                    <m:sSub>
                      <m:sSubPr>
                        <m:ctrlPr>
                          <a:rPr lang="en-GB" sz="2398" i="1" smtClean="0">
                            <a:latin typeface="Cambria Math" panose="02040503050406030204" pitchFamily="18" charset="0"/>
                            <a:ea typeface="Cambria Math" panose="02040503050406030204" pitchFamily="18" charset="0"/>
                          </a:rPr>
                        </m:ctrlPr>
                      </m:sSubPr>
                      <m:e>
                        <m:r>
                          <a:rPr lang="en-GB" sz="2398" i="1" smtClean="0">
                            <a:latin typeface="Cambria Math" panose="02040503050406030204" pitchFamily="18" charset="0"/>
                            <a:ea typeface="Cambria Math" panose="02040503050406030204" pitchFamily="18" charset="0"/>
                          </a:rPr>
                          <m:t>𝜋</m:t>
                        </m:r>
                      </m:e>
                      <m:sub>
                        <m:sSup>
                          <m:sSupPr>
                            <m:ctrlPr>
                              <a:rPr lang="de-DE" sz="2398" i="1">
                                <a:latin typeface="Cambria Math" panose="02040503050406030204" pitchFamily="18" charset="0"/>
                                <a:ea typeface="Cambria Math" panose="02040503050406030204" pitchFamily="18" charset="0"/>
                              </a:rPr>
                            </m:ctrlPr>
                          </m:sSupPr>
                          <m:e>
                            <m:r>
                              <a:rPr lang="de-DE" sz="2398" b="1" i="1">
                                <a:latin typeface="Cambria Math" panose="02040503050406030204" pitchFamily="18" charset="0"/>
                                <a:ea typeface="Cambria Math" panose="02040503050406030204" pitchFamily="18" charset="0"/>
                              </a:rPr>
                              <m:t>𝑹</m:t>
                            </m:r>
                          </m:e>
                          <m:sup>
                            <m:r>
                              <a:rPr lang="de-DE" sz="2398" i="1">
                                <a:latin typeface="Cambria Math" panose="02040503050406030204" pitchFamily="18" charset="0"/>
                                <a:ea typeface="Cambria Math" panose="02040503050406030204" pitchFamily="18" charset="0"/>
                              </a:rPr>
                              <m:t>′</m:t>
                            </m:r>
                          </m:sup>
                        </m:sSup>
                      </m:sub>
                    </m:sSub>
                    <m:d>
                      <m:dPr>
                        <m:ctrlPr>
                          <a:rPr lang="en-GB" sz="2398" i="1" smtClean="0">
                            <a:latin typeface="Cambria Math" panose="02040503050406030204" pitchFamily="18" charset="0"/>
                            <a:ea typeface="Cambria Math" panose="02040503050406030204" pitchFamily="18" charset="0"/>
                          </a:rPr>
                        </m:ctrlPr>
                      </m:dPr>
                      <m:e>
                        <m:r>
                          <a:rPr lang="de-DE" sz="2398" b="1" i="1" smtClean="0">
                            <a:latin typeface="Cambria Math" panose="02040503050406030204" pitchFamily="18" charset="0"/>
                            <a:ea typeface="Cambria Math" panose="02040503050406030204" pitchFamily="18" charset="0"/>
                          </a:rPr>
                          <m:t>𝒖</m:t>
                        </m:r>
                      </m:e>
                    </m:d>
                  </m:oMath>
                </a14:m>
                <a:endParaRPr lang="en-GB" sz="2398" dirty="0">
                  <a:ea typeface="Cambria Math" panose="02040503050406030204" pitchFamily="18" charset="0"/>
                </a:endParaRPr>
              </a:p>
              <a:p>
                <a:pPr marL="9515" lvl="1" indent="0">
                  <a:buNone/>
                  <a:tabLst>
                    <a:tab pos="435164" algn="l"/>
                    <a:tab pos="881118" algn="l"/>
                    <a:tab pos="1330668" algn="l"/>
                    <a:tab pos="1776622" algn="l"/>
                    <a:tab pos="2211786" algn="l"/>
                    <a:tab pos="11407781" algn="r"/>
                  </a:tabLst>
                </a:pPr>
                <a:r>
                  <a:rPr lang="en-GB" sz="2398" dirty="0"/>
                  <a:t>	</a:t>
                </a:r>
                <a:r>
                  <a:rPr lang="en-GB" sz="2398" b="1" dirty="0"/>
                  <a:t>return </a:t>
                </a:r>
                <a14:m>
                  <m:oMath xmlns:m="http://schemas.openxmlformats.org/officeDocument/2006/math">
                    <m:r>
                      <m:rPr>
                        <m:nor/>
                      </m:rPr>
                      <a:rPr lang="en-GB" sz="2398" b="1" smtClean="0">
                        <a:latin typeface="Cambria Math" panose="02040503050406030204" pitchFamily="18" charset="0"/>
                      </a:rPr>
                      <m:t>Normalise</m:t>
                    </m:r>
                    <m:d>
                      <m:dPr>
                        <m:ctrlPr>
                          <a:rPr lang="en-GB" sz="2398" i="1" smtClean="0">
                            <a:latin typeface="Cambria Math" panose="02040503050406030204" pitchFamily="18" charset="0"/>
                            <a:ea typeface="Cambria Math" panose="02040503050406030204" pitchFamily="18" charset="0"/>
                          </a:rPr>
                        </m:ctrlPr>
                      </m:dPr>
                      <m:e>
                        <m:r>
                          <m:rPr>
                            <m:sty m:val="p"/>
                          </m:rPr>
                          <a:rPr lang="en-GB" sz="2398" i="1" smtClean="0">
                            <a:latin typeface="Cambria Math" panose="02040503050406030204" pitchFamily="18" charset="0"/>
                            <a:ea typeface="Cambria Math" panose="02040503050406030204" pitchFamily="18" charset="0"/>
                          </a:rPr>
                          <m:t>Ν</m:t>
                        </m:r>
                      </m:e>
                    </m:d>
                  </m:oMath>
                </a14:m>
                <a:r>
                  <a:rPr lang="en-GB" sz="2398" dirty="0"/>
                  <a:t>	▹Divide each entry by sum of entries</a:t>
                </a:r>
              </a:p>
              <a:p>
                <a:pPr marL="9515" lvl="1" indent="0">
                  <a:buNone/>
                  <a:tabLst>
                    <a:tab pos="436126" algn="l"/>
                    <a:tab pos="881767" algn="l"/>
                    <a:tab pos="1328995" algn="l"/>
                    <a:tab pos="1776222" algn="l"/>
                    <a:tab pos="2212348" algn="l"/>
                  </a:tabLst>
                </a:pPr>
                <a:endParaRPr lang="en-GB" sz="200" dirty="0"/>
              </a:p>
              <a:p>
                <a:pPr marL="9515" indent="0">
                  <a:buNone/>
                  <a:tabLst>
                    <a:tab pos="436126" algn="l"/>
                    <a:tab pos="881767" algn="l"/>
                    <a:tab pos="1328995" algn="l"/>
                    <a:tab pos="1776222" algn="l"/>
                    <a:tab pos="2212348" algn="l"/>
                  </a:tabLst>
                </a:pPr>
                <a14:m>
                  <m:oMath xmlns:m="http://schemas.openxmlformats.org/officeDocument/2006/math">
                    <m:r>
                      <m:rPr>
                        <m:nor/>
                      </m:rPr>
                      <a:rPr lang="en-GB" b="1" smtClean="0">
                        <a:latin typeface="Cambria Math" panose="02040503050406030204" pitchFamily="18" charset="0"/>
                      </a:rPr>
                      <m:t>PriorSample</m:t>
                    </m:r>
                    <m:d>
                      <m:dPr>
                        <m:ctrlPr>
                          <a:rPr lang="en-GB" i="1" smtClean="0">
                            <a:latin typeface="Cambria Math" panose="02040503050406030204" pitchFamily="18" charset="0"/>
                          </a:rPr>
                        </m:ctrlPr>
                      </m:dPr>
                      <m:e>
                        <m:r>
                          <a:rPr lang="en-GB" i="1" smtClean="0">
                            <a:latin typeface="Cambria Math" panose="02040503050406030204" pitchFamily="18" charset="0"/>
                          </a:rPr>
                          <m:t>𝐵</m:t>
                        </m:r>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𝒰</m:t>
                        </m:r>
                      </m:e>
                    </m:d>
                  </m:oMath>
                </a14:m>
                <a:r>
                  <a:rPr lang="en-GB" dirty="0"/>
                  <a:t> </a:t>
                </a:r>
              </a:p>
              <a:p>
                <a:pPr marL="9515" lvl="1" indent="0">
                  <a:buNone/>
                  <a:tabLst>
                    <a:tab pos="436126" algn="l"/>
                    <a:tab pos="881767" algn="l"/>
                    <a:tab pos="1328995" algn="l"/>
                    <a:tab pos="1776222" algn="l"/>
                    <a:tab pos="2212348" algn="l"/>
                  </a:tabLst>
                </a:pPr>
                <a:r>
                  <a:rPr lang="en-GB" sz="2398" dirty="0"/>
                  <a:t>	Empty Sample </a:t>
                </a:r>
                <a14:m>
                  <m:oMath xmlns:m="http://schemas.openxmlformats.org/officeDocument/2006/math">
                    <m:r>
                      <a:rPr lang="en-GB" sz="2398" b="1" i="1" smtClean="0">
                        <a:latin typeface="Cambria Math" panose="02040503050406030204" pitchFamily="18" charset="0"/>
                        <a:ea typeface="Cambria Math" panose="02040503050406030204" pitchFamily="18" charset="0"/>
                      </a:rPr>
                      <m:t>𝓾</m:t>
                    </m:r>
                    <m:r>
                      <a:rPr lang="en-GB" sz="2398" i="1" smtClean="0">
                        <a:latin typeface="Cambria Math" panose="02040503050406030204" pitchFamily="18" charset="0"/>
                        <a:ea typeface="Cambria Math" panose="02040503050406030204" pitchFamily="18" charset="0"/>
                      </a:rPr>
                      <m:t>←</m:t>
                    </m:r>
                    <m:d>
                      <m:dPr>
                        <m:ctrlPr>
                          <a:rPr lang="en-GB" sz="2398" i="1" smtClean="0">
                            <a:latin typeface="Cambria Math" panose="02040503050406030204" pitchFamily="18" charset="0"/>
                          </a:rPr>
                        </m:ctrlPr>
                      </m:dPr>
                      <m:e>
                        <m:sSub>
                          <m:sSubPr>
                            <m:ctrlPr>
                              <a:rPr lang="en-GB" sz="2398" i="1" smtClean="0">
                                <a:latin typeface="Cambria Math" panose="02040503050406030204" pitchFamily="18" charset="0"/>
                                <a:ea typeface="Cambria Math" panose="02040503050406030204" pitchFamily="18" charset="0"/>
                              </a:rPr>
                            </m:ctrlPr>
                          </m:sSubPr>
                          <m:e>
                            <m:r>
                              <a:rPr lang="en-GB" sz="2398" i="1" smtClean="0">
                                <a:latin typeface="Cambria Math" panose="02040503050406030204" pitchFamily="18" charset="0"/>
                                <a:ea typeface="Cambria Math" panose="02040503050406030204" pitchFamily="18" charset="0"/>
                              </a:rPr>
                              <m:t>⊥</m:t>
                            </m:r>
                          </m:e>
                          <m:sub>
                            <m:r>
                              <a:rPr lang="en-GB" sz="2398" i="1" smtClean="0">
                                <a:latin typeface="Cambria Math" panose="02040503050406030204" pitchFamily="18" charset="0"/>
                                <a:ea typeface="Cambria Math" panose="02040503050406030204" pitchFamily="18" charset="0"/>
                              </a:rPr>
                              <m:t>1</m:t>
                            </m:r>
                          </m:sub>
                        </m:sSub>
                        <m:r>
                          <a:rPr lang="en-GB" sz="2398" i="1" smtClean="0">
                            <a:latin typeface="Cambria Math" panose="02040503050406030204" pitchFamily="18" charset="0"/>
                            <a:ea typeface="Cambria Math" panose="02040503050406030204" pitchFamily="18" charset="0"/>
                          </a:rPr>
                          <m:t>,…,</m:t>
                        </m:r>
                        <m:sSub>
                          <m:sSubPr>
                            <m:ctrlPr>
                              <a:rPr lang="en-GB" sz="2398" i="1" smtClean="0">
                                <a:latin typeface="Cambria Math" panose="02040503050406030204" pitchFamily="18" charset="0"/>
                                <a:ea typeface="Cambria Math" panose="02040503050406030204" pitchFamily="18" charset="0"/>
                              </a:rPr>
                            </m:ctrlPr>
                          </m:sSubPr>
                          <m:e>
                            <m:r>
                              <a:rPr lang="en-GB" sz="2398" i="1" smtClean="0">
                                <a:latin typeface="Cambria Math" panose="02040503050406030204" pitchFamily="18" charset="0"/>
                                <a:ea typeface="Cambria Math" panose="02040503050406030204" pitchFamily="18" charset="0"/>
                              </a:rPr>
                              <m:t>⊥</m:t>
                            </m:r>
                          </m:e>
                          <m:sub>
                            <m:r>
                              <m:rPr>
                                <m:sty m:val="p"/>
                              </m:rPr>
                              <a:rPr lang="en-GB" sz="2398" smtClean="0">
                                <a:latin typeface="Cambria Math" panose="02040503050406030204" pitchFamily="18" charset="0"/>
                                <a:ea typeface="Cambria Math" panose="02040503050406030204" pitchFamily="18" charset="0"/>
                              </a:rPr>
                              <m:t>len</m:t>
                            </m:r>
                            <m:d>
                              <m:dPr>
                                <m:ctrlPr>
                                  <a:rPr lang="en-GB" sz="2398" i="1" smtClean="0">
                                    <a:latin typeface="Cambria Math" panose="02040503050406030204" pitchFamily="18" charset="0"/>
                                    <a:ea typeface="Cambria Math" panose="02040503050406030204" pitchFamily="18" charset="0"/>
                                  </a:rPr>
                                </m:ctrlPr>
                              </m:dPr>
                              <m:e>
                                <m:r>
                                  <a:rPr lang="en-GB" sz="2398" i="1" smtClean="0">
                                    <a:latin typeface="Cambria Math" panose="02040503050406030204" pitchFamily="18" charset="0"/>
                                    <a:ea typeface="Cambria Math" panose="02040503050406030204" pitchFamily="18" charset="0"/>
                                  </a:rPr>
                                  <m:t>𝒰</m:t>
                                </m:r>
                              </m:e>
                            </m:d>
                          </m:sub>
                        </m:sSub>
                      </m:e>
                    </m:d>
                  </m:oMath>
                </a14:m>
                <a:endParaRPr lang="en-GB" sz="2398" dirty="0"/>
              </a:p>
              <a:p>
                <a:pPr marL="9515" lvl="1" indent="0">
                  <a:buNone/>
                  <a:tabLst>
                    <a:tab pos="436126" algn="l"/>
                    <a:tab pos="881767" algn="l"/>
                    <a:tab pos="1328995" algn="l"/>
                    <a:tab pos="1776222" algn="l"/>
                    <a:tab pos="2212348" algn="l"/>
                  </a:tabLst>
                </a:pPr>
                <a:r>
                  <a:rPr lang="en-GB" sz="2398" dirty="0"/>
                  <a:t>	</a:t>
                </a:r>
                <a:r>
                  <a:rPr lang="en-GB" sz="2398" b="1" dirty="0"/>
                  <a:t>for</a:t>
                </a:r>
                <a:r>
                  <a:rPr lang="en-GB" sz="2398" dirty="0"/>
                  <a:t> </a:t>
                </a:r>
                <a14:m>
                  <m:oMath xmlns:m="http://schemas.openxmlformats.org/officeDocument/2006/math">
                    <m:r>
                      <a:rPr lang="en-GB" sz="2398" i="1" smtClean="0">
                        <a:latin typeface="Cambria Math" panose="02040503050406030204" pitchFamily="18" charset="0"/>
                      </a:rPr>
                      <m:t>𝑖</m:t>
                    </m:r>
                    <m:r>
                      <a:rPr lang="en-GB" sz="2398" i="1" smtClean="0">
                        <a:latin typeface="Cambria Math" panose="02040503050406030204" pitchFamily="18" charset="0"/>
                      </a:rPr>
                      <m:t>=1,…,</m:t>
                    </m:r>
                    <m:r>
                      <m:rPr>
                        <m:sty m:val="p"/>
                      </m:rPr>
                      <a:rPr lang="en-GB" sz="2398" smtClean="0">
                        <a:latin typeface="Cambria Math" panose="02040503050406030204" pitchFamily="18" charset="0"/>
                      </a:rPr>
                      <m:t>len</m:t>
                    </m:r>
                    <m:d>
                      <m:dPr>
                        <m:ctrlPr>
                          <a:rPr lang="en-GB" sz="2398" i="1" smtClean="0">
                            <a:latin typeface="Cambria Math" panose="02040503050406030204" pitchFamily="18" charset="0"/>
                          </a:rPr>
                        </m:ctrlPr>
                      </m:dPr>
                      <m:e>
                        <m:r>
                          <a:rPr lang="en-GB" sz="2398" i="1" smtClean="0">
                            <a:latin typeface="Cambria Math" panose="02040503050406030204" pitchFamily="18" charset="0"/>
                            <a:ea typeface="Cambria Math" panose="02040503050406030204" pitchFamily="18" charset="0"/>
                          </a:rPr>
                          <m:t>𝒰</m:t>
                        </m:r>
                      </m:e>
                    </m:d>
                  </m:oMath>
                </a14:m>
                <a:r>
                  <a:rPr lang="en-GB" sz="2398" dirty="0"/>
                  <a:t> </a:t>
                </a:r>
                <a:r>
                  <a:rPr lang="en-GB" sz="2398" b="1" dirty="0"/>
                  <a:t>do</a:t>
                </a:r>
              </a:p>
              <a:p>
                <a:pPr marL="9515" lvl="1" indent="0">
                  <a:buNone/>
                  <a:tabLst>
                    <a:tab pos="435164" algn="l"/>
                    <a:tab pos="881118" algn="l"/>
                    <a:tab pos="1330668" algn="l"/>
                    <a:tab pos="1776622" algn="l"/>
                    <a:tab pos="2211786" algn="l"/>
                    <a:tab pos="11404184" algn="r"/>
                  </a:tabLst>
                </a:pPr>
                <a:r>
                  <a:rPr lang="en-GB" sz="2398" dirty="0"/>
                  <a:t>		</a:t>
                </a:r>
                <a14:m>
                  <m:oMath xmlns:m="http://schemas.openxmlformats.org/officeDocument/2006/math">
                    <m:r>
                      <a:rPr lang="en-GB" sz="2398" b="1" i="1" smtClean="0">
                        <a:latin typeface="Cambria Math" panose="02040503050406030204" pitchFamily="18" charset="0"/>
                        <a:ea typeface="Cambria Math" panose="02040503050406030204" pitchFamily="18" charset="0"/>
                      </a:rPr>
                      <m:t>𝓾</m:t>
                    </m:r>
                    <m:d>
                      <m:dPr>
                        <m:begChr m:val="["/>
                        <m:endChr m:val="]"/>
                        <m:ctrlPr>
                          <a:rPr lang="en-GB" sz="2398" i="1" smtClean="0">
                            <a:latin typeface="Cambria Math" panose="02040503050406030204" pitchFamily="18" charset="0"/>
                          </a:rPr>
                        </m:ctrlPr>
                      </m:dPr>
                      <m:e>
                        <m:r>
                          <a:rPr lang="en-GB" sz="2398" i="1" smtClean="0">
                            <a:latin typeface="Cambria Math" panose="02040503050406030204" pitchFamily="18" charset="0"/>
                          </a:rPr>
                          <m:t>𝑖</m:t>
                        </m:r>
                      </m:e>
                    </m:d>
                    <m:r>
                      <a:rPr lang="en-GB" sz="2398" i="1" smtClean="0">
                        <a:latin typeface="Cambria Math" panose="02040503050406030204" pitchFamily="18" charset="0"/>
                        <a:ea typeface="Cambria Math" panose="02040503050406030204" pitchFamily="18" charset="0"/>
                      </a:rPr>
                      <m:t>←</m:t>
                    </m:r>
                  </m:oMath>
                </a14:m>
                <a:r>
                  <a:rPr lang="en-GB" sz="2398" dirty="0"/>
                  <a:t> Sample value from </a:t>
                </a:r>
                <a14:m>
                  <m:oMath xmlns:m="http://schemas.openxmlformats.org/officeDocument/2006/math">
                    <m:r>
                      <a:rPr lang="en-GB" sz="2398" i="1" smtClean="0">
                        <a:latin typeface="Cambria Math" panose="02040503050406030204" pitchFamily="18" charset="0"/>
                      </a:rPr>
                      <m:t>𝑃</m:t>
                    </m:r>
                    <m:d>
                      <m:dPr>
                        <m:ctrlPr>
                          <a:rPr lang="en-GB" sz="2398" i="1" smtClean="0">
                            <a:latin typeface="Cambria Math" panose="02040503050406030204" pitchFamily="18" charset="0"/>
                          </a:rPr>
                        </m:ctrlPr>
                      </m:dPr>
                      <m:e>
                        <m:sSub>
                          <m:sSubPr>
                            <m:ctrlPr>
                              <a:rPr lang="en-GB" sz="2398" i="1" smtClean="0">
                                <a:latin typeface="Cambria Math" panose="02040503050406030204" pitchFamily="18" charset="0"/>
                              </a:rPr>
                            </m:ctrlPr>
                          </m:sSubPr>
                          <m:e>
                            <m:r>
                              <a:rPr lang="en-GB" sz="2398" i="1" smtClean="0">
                                <a:latin typeface="Cambria Math" panose="02040503050406030204" pitchFamily="18" charset="0"/>
                              </a:rPr>
                              <m:t>𝑈</m:t>
                            </m:r>
                          </m:e>
                          <m:sub>
                            <m:r>
                              <a:rPr lang="en-GB" sz="2398" i="1" smtClean="0">
                                <a:latin typeface="Cambria Math" panose="02040503050406030204" pitchFamily="18" charset="0"/>
                              </a:rPr>
                              <m:t>𝑖</m:t>
                            </m:r>
                          </m:sub>
                        </m:sSub>
                        <m:r>
                          <a:rPr lang="en-GB" sz="2398" i="1" smtClean="0">
                            <a:latin typeface="Cambria Math" panose="02040503050406030204" pitchFamily="18" charset="0"/>
                          </a:rPr>
                          <m:t> |</m:t>
                        </m:r>
                        <m:sSub>
                          <m:sSubPr>
                            <m:ctrlPr>
                              <a:rPr lang="en-GB" sz="2398" i="1" smtClean="0">
                                <a:latin typeface="Cambria Math" panose="02040503050406030204" pitchFamily="18" charset="0"/>
                                <a:ea typeface="Cambria Math" panose="02040503050406030204" pitchFamily="18" charset="0"/>
                              </a:rPr>
                            </m:ctrlPr>
                          </m:sSubPr>
                          <m:e>
                            <m:r>
                              <a:rPr lang="en-GB" sz="2398" i="1" smtClean="0">
                                <a:latin typeface="Cambria Math" panose="02040503050406030204" pitchFamily="18" charset="0"/>
                                <a:ea typeface="Cambria Math" panose="02040503050406030204" pitchFamily="18" charset="0"/>
                              </a:rPr>
                              <m:t>𝜋</m:t>
                            </m:r>
                          </m:e>
                          <m:sub>
                            <m:r>
                              <m:rPr>
                                <m:sty m:val="p"/>
                              </m:rPr>
                              <a:rPr lang="en-GB" sz="2398" smtClean="0">
                                <a:latin typeface="Cambria Math" panose="02040503050406030204" pitchFamily="18" charset="0"/>
                              </a:rPr>
                              <m:t>Pa</m:t>
                            </m:r>
                            <m:d>
                              <m:dPr>
                                <m:ctrlPr>
                                  <a:rPr lang="en-GB" sz="2398" i="1" smtClean="0">
                                    <a:latin typeface="Cambria Math" panose="02040503050406030204" pitchFamily="18" charset="0"/>
                                  </a:rPr>
                                </m:ctrlPr>
                              </m:dPr>
                              <m:e>
                                <m:sSub>
                                  <m:sSubPr>
                                    <m:ctrlPr>
                                      <a:rPr lang="en-GB" sz="2398" i="1" smtClean="0">
                                        <a:latin typeface="Cambria Math" panose="02040503050406030204" pitchFamily="18" charset="0"/>
                                      </a:rPr>
                                    </m:ctrlPr>
                                  </m:sSubPr>
                                  <m:e>
                                    <m:r>
                                      <a:rPr lang="en-GB" sz="2398" i="1" smtClean="0">
                                        <a:latin typeface="Cambria Math" panose="02040503050406030204" pitchFamily="18" charset="0"/>
                                      </a:rPr>
                                      <m:t>𝑈</m:t>
                                    </m:r>
                                  </m:e>
                                  <m:sub>
                                    <m:r>
                                      <a:rPr lang="en-GB" sz="2398" i="1" smtClean="0">
                                        <a:latin typeface="Cambria Math" panose="02040503050406030204" pitchFamily="18" charset="0"/>
                                      </a:rPr>
                                      <m:t>𝑖</m:t>
                                    </m:r>
                                  </m:sub>
                                </m:sSub>
                              </m:e>
                            </m:d>
                          </m:sub>
                        </m:sSub>
                        <m:d>
                          <m:dPr>
                            <m:ctrlPr>
                              <a:rPr lang="en-GB" sz="2398" i="1" smtClean="0">
                                <a:latin typeface="Cambria Math" panose="02040503050406030204" pitchFamily="18" charset="0"/>
                                <a:ea typeface="Cambria Math" panose="02040503050406030204" pitchFamily="18" charset="0"/>
                              </a:rPr>
                            </m:ctrlPr>
                          </m:dPr>
                          <m:e>
                            <m:r>
                              <a:rPr lang="en-GB" sz="2398" b="1" i="1" smtClean="0">
                                <a:latin typeface="Cambria Math" panose="02040503050406030204" pitchFamily="18" charset="0"/>
                                <a:ea typeface="Cambria Math" panose="02040503050406030204" pitchFamily="18" charset="0"/>
                              </a:rPr>
                              <m:t>𝓾</m:t>
                            </m:r>
                            <m:d>
                              <m:dPr>
                                <m:begChr m:val="["/>
                                <m:endChr m:val="]"/>
                                <m:ctrlPr>
                                  <a:rPr lang="en-GB" sz="2398" i="1" smtClean="0">
                                    <a:latin typeface="Cambria Math" panose="02040503050406030204" pitchFamily="18" charset="0"/>
                                  </a:rPr>
                                </m:ctrlPr>
                              </m:dPr>
                              <m:e>
                                <m:r>
                                  <a:rPr lang="en-GB" sz="2398" i="1" smtClean="0">
                                    <a:latin typeface="Cambria Math" panose="02040503050406030204" pitchFamily="18" charset="0"/>
                                  </a:rPr>
                                  <m:t>1:</m:t>
                                </m:r>
                                <m:r>
                                  <a:rPr lang="en-GB" sz="2398" i="1" smtClean="0">
                                    <a:latin typeface="Cambria Math" panose="02040503050406030204" pitchFamily="18" charset="0"/>
                                  </a:rPr>
                                  <m:t>𝑖</m:t>
                                </m:r>
                                <m:r>
                                  <a:rPr lang="en-GB" sz="2398" i="1" smtClean="0">
                                    <a:latin typeface="Cambria Math" panose="02040503050406030204" pitchFamily="18" charset="0"/>
                                  </a:rPr>
                                  <m:t>−1</m:t>
                                </m:r>
                              </m:e>
                            </m:d>
                          </m:e>
                        </m:d>
                      </m:e>
                    </m:d>
                  </m:oMath>
                </a14:m>
                <a:endParaRPr lang="en-GB" sz="2398" dirty="0"/>
              </a:p>
              <a:p>
                <a:pPr marL="9515" lvl="1" indent="0">
                  <a:buNone/>
                  <a:tabLst>
                    <a:tab pos="436126" algn="l"/>
                    <a:tab pos="881767" algn="l"/>
                    <a:tab pos="1328995" algn="l"/>
                    <a:tab pos="1776222" algn="l"/>
                    <a:tab pos="2212348" algn="l"/>
                  </a:tabLst>
                </a:pPr>
                <a:r>
                  <a:rPr lang="en-GB" sz="2398" b="1" dirty="0"/>
                  <a:t>	return </a:t>
                </a:r>
                <a14:m>
                  <m:oMath xmlns:m="http://schemas.openxmlformats.org/officeDocument/2006/math">
                    <m:r>
                      <a:rPr lang="en-GB" sz="2398" b="1" i="1" smtClean="0">
                        <a:latin typeface="Cambria Math" panose="02040503050406030204" pitchFamily="18" charset="0"/>
                        <a:ea typeface="Cambria Math" panose="02040503050406030204" pitchFamily="18" charset="0"/>
                      </a:rPr>
                      <m:t>𝓾</m:t>
                    </m:r>
                  </m:oMath>
                </a14:m>
                <a:endParaRPr lang="en-GB" sz="2398" dirty="0"/>
              </a:p>
              <a:p>
                <a:pPr marL="9515" lvl="1" indent="0">
                  <a:buNone/>
                  <a:tabLst>
                    <a:tab pos="436126" algn="l"/>
                    <a:tab pos="881767" algn="l"/>
                    <a:tab pos="1328995" algn="l"/>
                    <a:tab pos="1776222" algn="l"/>
                    <a:tab pos="2212348" algn="l"/>
                  </a:tabLst>
                </a:pPr>
                <a:endParaRPr lang="en-GB" sz="2398" dirty="0"/>
              </a:p>
              <a:p>
                <a:pPr lvl="1"/>
                <a:endParaRPr lang="en-GB" sz="2398" dirty="0"/>
              </a:p>
            </p:txBody>
          </p:sp>
        </mc:Choice>
        <mc:Fallback xmlns="">
          <p:sp>
            <p:nvSpPr>
              <p:cNvPr id="3" name="Content Placeholder 2">
                <a:extLst>
                  <a:ext uri="{FF2B5EF4-FFF2-40B4-BE49-F238E27FC236}">
                    <a16:creationId xmlns:a16="http://schemas.microsoft.com/office/drawing/2014/main" id="{F94182E7-81F1-2546-8DB6-D57FFDA2233A}"/>
                  </a:ext>
                </a:extLst>
              </p:cNvPr>
              <p:cNvSpPr>
                <a:spLocks noGrp="1" noRot="1" noChangeAspect="1" noMove="1" noResize="1" noEditPoints="1" noAdjustHandles="1" noChangeArrowheads="1" noChangeShapeType="1" noTextEdit="1"/>
              </p:cNvSpPr>
              <p:nvPr>
                <p:ph idx="1"/>
              </p:nvPr>
            </p:nvSpPr>
            <p:spPr>
              <a:xfrm>
                <a:off x="359625" y="1666902"/>
                <a:ext cx="11472051" cy="4341613"/>
              </a:xfrm>
              <a:blipFill>
                <a:blip r:embed="rId3"/>
                <a:stretch>
                  <a:fillRect l="-994" t="-3207" r="-773" b="-583"/>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FD2A8E97-10AB-194C-BDA7-9CF81275C6DE}"/>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FAB9C3DA-9FC8-E940-9CB1-92D62753F6C4}"/>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2358F7AC-850D-0D46-9F00-1F5D38E068F8}"/>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20</a:t>
            </a:fld>
            <a:r>
              <a:rPr lang="en-GB"/>
              <a:t> </a:t>
            </a:r>
            <a:endParaRPr lang="en-GB" sz="1399"/>
          </a:p>
        </p:txBody>
      </p:sp>
      <p:sp>
        <p:nvSpPr>
          <p:cNvPr id="14" name="Rectangle 13">
            <a:extLst>
              <a:ext uri="{FF2B5EF4-FFF2-40B4-BE49-F238E27FC236}">
                <a16:creationId xmlns:a16="http://schemas.microsoft.com/office/drawing/2014/main" id="{D129C582-808A-F544-948B-985BCCBD11F8}"/>
              </a:ext>
            </a:extLst>
          </p:cNvPr>
          <p:cNvSpPr/>
          <p:nvPr/>
        </p:nvSpPr>
        <p:spPr>
          <a:xfrm>
            <a:off x="359625" y="1585377"/>
            <a:ext cx="11442931" cy="4317959"/>
          </a:xfrm>
          <a:prstGeom prst="rect">
            <a:avLst/>
          </a:prstGeom>
          <a:solidFill>
            <a:schemeClr val="accent1">
              <a:alpha val="2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5" name="TextBox 14">
            <a:extLst>
              <a:ext uri="{FF2B5EF4-FFF2-40B4-BE49-F238E27FC236}">
                <a16:creationId xmlns:a16="http://schemas.microsoft.com/office/drawing/2014/main" id="{B95AC0B9-F118-1346-8E54-D8A7D17343D2}"/>
              </a:ext>
            </a:extLst>
          </p:cNvPr>
          <p:cNvSpPr txBox="1"/>
          <p:nvPr/>
        </p:nvSpPr>
        <p:spPr>
          <a:xfrm>
            <a:off x="9812609" y="5534389"/>
            <a:ext cx="1989947" cy="368948"/>
          </a:xfrm>
          <a:prstGeom prst="rect">
            <a:avLst/>
          </a:prstGeom>
          <a:solidFill>
            <a:schemeClr val="accent1"/>
          </a:solidFill>
        </p:spPr>
        <p:txBody>
          <a:bodyPr wrap="none" rtlCol="0">
            <a:spAutoFit/>
          </a:bodyPr>
          <a:lstStyle/>
          <a:p>
            <a:pPr algn="r"/>
            <a:r>
              <a:rPr lang="en-GB" sz="1798">
                <a:solidFill>
                  <a:schemeClr val="bg1"/>
                </a:solidFill>
              </a:rPr>
              <a:t>Rejection Sampling</a:t>
            </a:r>
          </a:p>
        </p:txBody>
      </p:sp>
      <p:sp>
        <p:nvSpPr>
          <p:cNvPr id="16" name="Rectangle 15">
            <a:extLst>
              <a:ext uri="{FF2B5EF4-FFF2-40B4-BE49-F238E27FC236}">
                <a16:creationId xmlns:a16="http://schemas.microsoft.com/office/drawing/2014/main" id="{82B303A8-4525-F94D-9308-F06F0F098D6F}"/>
              </a:ext>
            </a:extLst>
          </p:cNvPr>
          <p:cNvSpPr/>
          <p:nvPr/>
        </p:nvSpPr>
        <p:spPr>
          <a:xfrm>
            <a:off x="2645159" y="6349405"/>
            <a:ext cx="6900980" cy="430631"/>
          </a:xfrm>
          <a:prstGeom prst="rect">
            <a:avLst/>
          </a:prstGeom>
        </p:spPr>
        <p:txBody>
          <a:bodyPr wrap="square">
            <a:spAutoFit/>
          </a:bodyPr>
          <a:lstStyle/>
          <a:p>
            <a:pPr algn="ctr"/>
            <a:r>
              <a:rPr lang="en-GB" altLang="en-DE" sz="1099">
                <a:solidFill>
                  <a:schemeClr val="tx1">
                    <a:lumMod val="60000"/>
                    <a:lumOff val="40000"/>
                  </a:schemeClr>
                </a:solidFill>
              </a:rPr>
              <a:t>M. Henrion: “Propagating uncertainty in Bayesian networks by probabilistic logic sampling”. In: </a:t>
            </a:r>
            <a:r>
              <a:rPr lang="en-GB" altLang="en-DE" sz="1099" i="1">
                <a:solidFill>
                  <a:schemeClr val="tx1">
                    <a:lumMod val="60000"/>
                    <a:lumOff val="40000"/>
                  </a:schemeClr>
                </a:solidFill>
              </a:rPr>
              <a:t>Uncertainty in AI</a:t>
            </a:r>
            <a:r>
              <a:rPr lang="en-GB" altLang="en-DE" sz="1099">
                <a:solidFill>
                  <a:schemeClr val="tx1">
                    <a:lumMod val="60000"/>
                    <a:lumOff val="40000"/>
                  </a:schemeClr>
                </a:solidFill>
              </a:rPr>
              <a:t>, 1988.</a:t>
            </a:r>
          </a:p>
        </p:txBody>
      </p:sp>
      <p:cxnSp>
        <p:nvCxnSpPr>
          <p:cNvPr id="8" name="Straight Connector 7">
            <a:extLst>
              <a:ext uri="{FF2B5EF4-FFF2-40B4-BE49-F238E27FC236}">
                <a16:creationId xmlns:a16="http://schemas.microsoft.com/office/drawing/2014/main" id="{DD2D0FE4-4565-D543-82E6-386D94BC0557}"/>
              </a:ext>
            </a:extLst>
          </p:cNvPr>
          <p:cNvCxnSpPr/>
          <p:nvPr/>
        </p:nvCxnSpPr>
        <p:spPr>
          <a:xfrm>
            <a:off x="359625" y="4050569"/>
            <a:ext cx="11442931" cy="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8075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Forward Sampling: Analysis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BDCD333-3FFD-F945-A7E6-91A1FEAAF06A}"/>
                  </a:ext>
                </a:extLst>
              </p:cNvPr>
              <p:cNvSpPr>
                <a:spLocks noGrp="1"/>
              </p:cNvSpPr>
              <p:nvPr>
                <p:ph idx="1"/>
              </p:nvPr>
            </p:nvSpPr>
            <p:spPr>
              <a:xfrm>
                <a:off x="359624" y="1666902"/>
                <a:ext cx="7633752" cy="4236435"/>
              </a:xfrm>
            </p:spPr>
            <p:txBody>
              <a:bodyPr>
                <a:noAutofit/>
              </a:bodyPr>
              <a:lstStyle/>
              <a:p>
                <a:r>
                  <a:rPr lang="en-GB" dirty="0"/>
                  <a:t>Probability that </a:t>
                </a:r>
                <a14:m>
                  <m:oMath xmlns:m="http://schemas.openxmlformats.org/officeDocument/2006/math">
                    <m:r>
                      <m:rPr>
                        <m:nor/>
                      </m:rPr>
                      <a:rPr lang="en-GB" b="1" smtClean="0">
                        <a:latin typeface="Cambria Math" panose="02040503050406030204" pitchFamily="18" charset="0"/>
                      </a:rPr>
                      <m:t>PriorSample</m:t>
                    </m:r>
                  </m:oMath>
                </a14:m>
                <a:r>
                  <a:rPr lang="en-GB" dirty="0"/>
                  <a:t> generates a particular event:</a:t>
                </a:r>
              </a:p>
              <a:p>
                <a:pPr marL="0" indent="0">
                  <a:buNone/>
                </a:pPr>
                <a14:m>
                  <m:oMathPara xmlns:m="http://schemas.openxmlformats.org/officeDocument/2006/math">
                    <m:oMathParaPr>
                      <m:jc m:val="centerGroup"/>
                    </m:oMathParaPr>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𝑃𝑆</m:t>
                          </m:r>
                        </m:sub>
                      </m:sSub>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𝑛</m:t>
                              </m:r>
                            </m:sub>
                          </m:sSub>
                        </m:e>
                      </m:d>
                      <m:r>
                        <a:rPr lang="en-GB" b="0" i="1" smtClean="0">
                          <a:latin typeface="Cambria Math" panose="02040503050406030204" pitchFamily="18" charset="0"/>
                        </a:rPr>
                        <m:t>=</m:t>
                      </m:r>
                      <m:nary>
                        <m:naryPr>
                          <m:chr m:val="∏"/>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𝑖</m:t>
                          </m:r>
                          <m:r>
                            <a:rPr lang="en-GB" b="0" i="1" smtClean="0">
                              <a:latin typeface="Cambria Math" panose="02040503050406030204" pitchFamily="18" charset="0"/>
                            </a:rPr>
                            <m:t>=1</m:t>
                          </m:r>
                        </m:sub>
                        <m:sup>
                          <m:r>
                            <a:rPr lang="en-GB" b="0" i="1" smtClean="0">
                              <a:latin typeface="Cambria Math" panose="02040503050406030204" pitchFamily="18" charset="0"/>
                            </a:rPr>
                            <m:t>𝑛</m:t>
                          </m:r>
                        </m:sup>
                        <m:e>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𝑖</m:t>
                                  </m:r>
                                </m:sub>
                              </m:sSub>
                              <m:r>
                                <a:rPr lang="en-GB" b="0" i="1" smtClean="0">
                                  <a:latin typeface="Cambria Math" panose="02040503050406030204" pitchFamily="18" charset="0"/>
                                </a:rPr>
                                <m:t> | </m:t>
                              </m:r>
                              <m:r>
                                <m:rPr>
                                  <m:sty m:val="p"/>
                                </m:rPr>
                                <a:rPr lang="en-GB" b="0" i="0" smtClean="0">
                                  <a:latin typeface="Cambria Math" panose="02040503050406030204" pitchFamily="18" charset="0"/>
                                </a:rPr>
                                <m:t>Pa</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𝑖</m:t>
                                      </m:r>
                                    </m:sub>
                                  </m:sSub>
                                </m:e>
                              </m:d>
                            </m:e>
                          </m:d>
                        </m:e>
                      </m:nary>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𝑛</m:t>
                              </m:r>
                            </m:sub>
                          </m:sSub>
                        </m:e>
                      </m:d>
                    </m:oMath>
                  </m:oMathPara>
                </a14:m>
                <a:endParaRPr lang="en-GB" dirty="0"/>
              </a:p>
              <a:p>
                <a:pPr lvl="1"/>
                <a:r>
                  <a:rPr lang="en-GB" dirty="0"/>
                  <a:t>I.e., true probability</a:t>
                </a:r>
              </a:p>
              <a:p>
                <a:r>
                  <a:rPr lang="en-GB" dirty="0"/>
                  <a:t>Then, it holds</a:t>
                </a:r>
              </a:p>
              <a:p>
                <a:pPr marL="0" indent="0">
                  <a:buNone/>
                </a:pPr>
                <a14:m>
                  <m:oMathPara xmlns:m="http://schemas.openxmlformats.org/officeDocument/2006/math">
                    <m:oMathParaPr>
                      <m:jc m:val="centerGroup"/>
                    </m:oMathParaPr>
                    <m:oMath xmlns:m="http://schemas.openxmlformats.org/officeDocument/2006/math">
                      <m:func>
                        <m:funcPr>
                          <m:ctrlPr>
                            <a:rPr lang="en-GB" i="1" smtClean="0">
                              <a:latin typeface="Cambria Math" panose="02040503050406030204" pitchFamily="18" charset="0"/>
                            </a:rPr>
                          </m:ctrlPr>
                        </m:funcPr>
                        <m:fName>
                          <m:limLow>
                            <m:limLowPr>
                              <m:ctrlPr>
                                <a:rPr lang="en-GB" i="1" smtClean="0">
                                  <a:latin typeface="Cambria Math" panose="02040503050406030204" pitchFamily="18" charset="0"/>
                                </a:rPr>
                              </m:ctrlPr>
                            </m:limLowPr>
                            <m:e>
                              <m:r>
                                <m:rPr>
                                  <m:sty m:val="p"/>
                                </m:rPr>
                                <a:rPr lang="en-GB" i="0" smtClean="0">
                                  <a:latin typeface="Cambria Math" panose="02040503050406030204" pitchFamily="18" charset="0"/>
                                </a:rPr>
                                <m:t>lim</m:t>
                              </m:r>
                            </m:e>
                            <m:lim>
                              <m:r>
                                <a:rPr lang="en-GB" b="0" i="1" smtClean="0">
                                  <a:latin typeface="Cambria Math" panose="02040503050406030204" pitchFamily="18" charset="0"/>
                                </a:rPr>
                                <m:t>𝑁</m:t>
                              </m:r>
                              <m:r>
                                <a:rPr lang="en-GB" b="0" i="1" smtClean="0">
                                  <a:latin typeface="Cambria Math" panose="02040503050406030204" pitchFamily="18" charset="0"/>
                                  <a:ea typeface="Cambria Math" panose="02040503050406030204" pitchFamily="18" charset="0"/>
                                </a:rPr>
                                <m:t>→∞</m:t>
                              </m:r>
                            </m:lim>
                          </m:limLow>
                        </m:fName>
                        <m:e>
                          <m:acc>
                            <m:accPr>
                              <m:chr m:val="̂"/>
                              <m:ctrlPr>
                                <a:rPr lang="en-GB" i="1" smtClean="0">
                                  <a:latin typeface="Cambria Math" panose="02040503050406030204" pitchFamily="18" charset="0"/>
                                </a:rPr>
                              </m:ctrlPr>
                            </m:accPr>
                            <m:e>
                              <m:r>
                                <a:rPr lang="en-GB" i="1" smtClean="0">
                                  <a:latin typeface="Cambria Math" panose="02040503050406030204" pitchFamily="18" charset="0"/>
                                </a:rPr>
                                <m:t>𝑃</m:t>
                              </m:r>
                            </m:e>
                          </m:acc>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𝑢</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𝑢</m:t>
                                  </m:r>
                                </m:e>
                                <m:sub>
                                  <m:r>
                                    <a:rPr lang="en-GB" i="1" smtClean="0">
                                      <a:latin typeface="Cambria Math" panose="02040503050406030204" pitchFamily="18" charset="0"/>
                                    </a:rPr>
                                    <m:t>𝑛</m:t>
                                  </m:r>
                                </m:sub>
                              </m:sSub>
                            </m:e>
                          </m:d>
                        </m:e>
                      </m:func>
                      <m:r>
                        <m:rPr>
                          <m:aln/>
                        </m:rPr>
                        <a:rPr lang="en-GB" b="0" i="1" smtClean="0">
                          <a:latin typeface="Cambria Math" panose="02040503050406030204" pitchFamily="18" charset="0"/>
                        </a:rPr>
                        <m:t>=</m:t>
                      </m:r>
                      <m:func>
                        <m:funcPr>
                          <m:ctrlPr>
                            <a:rPr lang="en-GB" i="1" smtClean="0">
                              <a:latin typeface="Cambria Math" panose="02040503050406030204" pitchFamily="18" charset="0"/>
                            </a:rPr>
                          </m:ctrlPr>
                        </m:funcPr>
                        <m:fName>
                          <m:limLow>
                            <m:limLowPr>
                              <m:ctrlPr>
                                <a:rPr lang="en-GB" i="1" smtClean="0">
                                  <a:latin typeface="Cambria Math" panose="02040503050406030204" pitchFamily="18" charset="0"/>
                                </a:rPr>
                              </m:ctrlPr>
                            </m:limLowPr>
                            <m:e>
                              <m:r>
                                <m:rPr>
                                  <m:sty m:val="p"/>
                                </m:rPr>
                                <a:rPr lang="en-GB" smtClean="0">
                                  <a:latin typeface="Cambria Math" panose="02040503050406030204" pitchFamily="18" charset="0"/>
                                </a:rPr>
                                <m:t>lim</m:t>
                              </m:r>
                            </m:e>
                            <m:lim>
                              <m:r>
                                <a:rPr lang="en-GB" i="1" smtClean="0">
                                  <a:latin typeface="Cambria Math" panose="02040503050406030204" pitchFamily="18" charset="0"/>
                                </a:rPr>
                                <m:t>𝑁</m:t>
                              </m:r>
                              <m:r>
                                <a:rPr lang="en-GB" i="1" smtClean="0">
                                  <a:latin typeface="Cambria Math" panose="02040503050406030204" pitchFamily="18" charset="0"/>
                                  <a:ea typeface="Cambria Math" panose="02040503050406030204" pitchFamily="18" charset="0"/>
                                </a:rPr>
                                <m:t>→∞</m:t>
                              </m:r>
                            </m:lim>
                          </m:limLow>
                        </m:fName>
                        <m:e>
                          <m:f>
                            <m:fPr>
                              <m:ctrlPr>
                                <a:rPr lang="en-GB" b="0" i="1" smtClean="0">
                                  <a:latin typeface="Cambria Math" panose="02040503050406030204" pitchFamily="18" charset="0"/>
                                </a:rPr>
                              </m:ctrlPr>
                            </m:fPr>
                            <m:num>
                              <m:sSub>
                                <m:sSubPr>
                                  <m:ctrlPr>
                                    <a:rPr lang="en-GB" i="1" smtClean="0">
                                      <a:latin typeface="Cambria Math" panose="02040503050406030204" pitchFamily="18" charset="0"/>
                                    </a:rPr>
                                  </m:ctrlPr>
                                </m:sSubPr>
                                <m:e>
                                  <m:r>
                                    <a:rPr lang="en-GB" i="1" smtClean="0">
                                      <a:latin typeface="Cambria Math" panose="02040503050406030204" pitchFamily="18" charset="0"/>
                                    </a:rPr>
                                    <m:t>𝑁</m:t>
                                  </m:r>
                                </m:e>
                                <m:sub>
                                  <m:r>
                                    <a:rPr lang="en-GB" i="1" smtClean="0">
                                      <a:latin typeface="Cambria Math" panose="02040503050406030204" pitchFamily="18" charset="0"/>
                                    </a:rPr>
                                    <m:t>𝑃𝑆</m:t>
                                  </m:r>
                                </m:sub>
                              </m:sSub>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𝑢</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𝑢</m:t>
                                      </m:r>
                                    </m:e>
                                    <m:sub>
                                      <m:r>
                                        <a:rPr lang="en-GB" i="1" smtClean="0">
                                          <a:latin typeface="Cambria Math" panose="02040503050406030204" pitchFamily="18" charset="0"/>
                                        </a:rPr>
                                        <m:t>𝑛</m:t>
                                      </m:r>
                                    </m:sub>
                                  </m:sSub>
                                </m:e>
                              </m:d>
                            </m:num>
                            <m:den>
                              <m:r>
                                <a:rPr lang="en-GB" b="0" i="1" smtClean="0">
                                  <a:latin typeface="Cambria Math" panose="02040503050406030204" pitchFamily="18" charset="0"/>
                                </a:rPr>
                                <m:t>𝑁</m:t>
                              </m:r>
                            </m:den>
                          </m:f>
                        </m:e>
                      </m:func>
                    </m:oMath>
                    <m:oMath xmlns:m="http://schemas.openxmlformats.org/officeDocument/2006/math">
                      <m:r>
                        <m:rPr>
                          <m:aln/>
                        </m:rPr>
                        <a:rPr lang="en-GB" b="0"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𝑆</m:t>
                          </m:r>
                        </m:e>
                        <m:sub>
                          <m:r>
                            <a:rPr lang="en-GB" i="1" smtClean="0">
                              <a:latin typeface="Cambria Math" panose="02040503050406030204" pitchFamily="18" charset="0"/>
                            </a:rPr>
                            <m:t>𝑃𝑆</m:t>
                          </m:r>
                        </m:sub>
                      </m:sSub>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i="1" smtClean="0">
                                  <a:latin typeface="Cambria Math" panose="02040503050406030204" pitchFamily="18" charset="0"/>
                                </a:rPr>
                                <m:t>𝑢</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𝑢</m:t>
                              </m:r>
                            </m:e>
                            <m:sub>
                              <m:r>
                                <a:rPr lang="en-GB" i="1" smtClean="0">
                                  <a:latin typeface="Cambria Math" panose="02040503050406030204" pitchFamily="18" charset="0"/>
                                </a:rPr>
                                <m:t>𝑛</m:t>
                              </m:r>
                            </m:sub>
                          </m:sSub>
                        </m:e>
                      </m:d>
                    </m:oMath>
                    <m:oMath xmlns:m="http://schemas.openxmlformats.org/officeDocument/2006/math">
                      <m:r>
                        <m:rPr>
                          <m:aln/>
                        </m:rPr>
                        <a:rPr lang="en-GB" b="0"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𝑃</m:t>
                      </m:r>
                      <m:d>
                        <m:dPr>
                          <m:ctrlPr>
                            <a:rPr lang="en-GB" i="1" smtClean="0">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𝑢</m:t>
                              </m:r>
                            </m:e>
                            <m:sub>
                              <m:r>
                                <a:rPr lang="en-GB" i="1" smtClean="0">
                                  <a:latin typeface="Cambria Math" panose="02040503050406030204" pitchFamily="18" charset="0"/>
                                  <a:ea typeface="Cambria Math" panose="02040503050406030204" pitchFamily="18" charset="0"/>
                                </a:rPr>
                                <m:t>1</m:t>
                              </m:r>
                            </m:sub>
                          </m:sSub>
                          <m:r>
                            <a:rPr lang="en-GB" i="1" smtClean="0">
                              <a:latin typeface="Cambria Math" panose="02040503050406030204" pitchFamily="18" charset="0"/>
                              <a:ea typeface="Cambria Math" panose="02040503050406030204" pitchFamily="18" charset="0"/>
                            </a:rPr>
                            <m:t>,…,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𝑢</m:t>
                              </m:r>
                            </m:e>
                            <m:sub>
                              <m:r>
                                <a:rPr lang="en-GB" i="1" smtClean="0">
                                  <a:latin typeface="Cambria Math" panose="02040503050406030204" pitchFamily="18" charset="0"/>
                                  <a:ea typeface="Cambria Math" panose="02040503050406030204" pitchFamily="18" charset="0"/>
                                </a:rPr>
                                <m:t>𝑛</m:t>
                              </m:r>
                            </m:sub>
                          </m:sSub>
                        </m:e>
                      </m:d>
                    </m:oMath>
                  </m:oMathPara>
                </a14:m>
                <a:endParaRPr lang="en-GB" dirty="0"/>
              </a:p>
              <a:p>
                <a:pPr lvl="2"/>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𝑁</m:t>
                        </m:r>
                      </m:e>
                      <m:sub>
                        <m:r>
                          <a:rPr lang="en-GB" i="1">
                            <a:latin typeface="Cambria Math" panose="02040503050406030204" pitchFamily="18" charset="0"/>
                          </a:rPr>
                          <m:t>𝑃𝑆</m:t>
                        </m:r>
                      </m:sub>
                    </m:sSub>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𝑛</m:t>
                            </m:r>
                          </m:sub>
                        </m:sSub>
                      </m:e>
                    </m:d>
                  </m:oMath>
                </a14:m>
                <a:r>
                  <a:rPr lang="en-GB" dirty="0"/>
                  <a:t> number of samples generated for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𝑛</m:t>
                        </m:r>
                      </m:sub>
                    </m:sSub>
                  </m:oMath>
                </a14:m>
                <a:endParaRPr lang="en-GB" dirty="0"/>
              </a:p>
              <a:p>
                <a:pPr lvl="1"/>
                <a:r>
                  <a:rPr lang="en-GB" dirty="0"/>
                  <a:t>That is, estimates derived from </a:t>
                </a:r>
                <a14:m>
                  <m:oMath xmlns:m="http://schemas.openxmlformats.org/officeDocument/2006/math">
                    <m:r>
                      <m:rPr>
                        <m:nor/>
                      </m:rPr>
                      <a:rPr lang="en-GB" b="1" smtClean="0">
                        <a:latin typeface="Cambria Math" panose="02040503050406030204" pitchFamily="18" charset="0"/>
                      </a:rPr>
                      <m:t>PriorSample</m:t>
                    </m:r>
                  </m:oMath>
                </a14:m>
                <a:r>
                  <a:rPr lang="en-GB" dirty="0"/>
                  <a:t> are </a:t>
                </a:r>
                <a:r>
                  <a:rPr lang="en-GB" dirty="0">
                    <a:solidFill>
                      <a:schemeClr val="accent1"/>
                    </a:solidFill>
                  </a:rPr>
                  <a:t>consistent</a:t>
                </a:r>
              </a:p>
              <a:p>
                <a:pPr lvl="2"/>
                <a:r>
                  <a:rPr lang="en-GB" dirty="0"/>
                  <a:t>I.e., </a:t>
                </a:r>
                <a14:m>
                  <m:oMath xmlns:m="http://schemas.openxmlformats.org/officeDocument/2006/math">
                    <m:acc>
                      <m:accPr>
                        <m:chr m:val="̂"/>
                        <m:ctrlPr>
                          <a:rPr lang="en-GB" i="1" smtClean="0">
                            <a:latin typeface="Cambria Math" panose="02040503050406030204" pitchFamily="18" charset="0"/>
                          </a:rPr>
                        </m:ctrlPr>
                      </m:accPr>
                      <m:e>
                        <m:r>
                          <a:rPr lang="en-GB" b="0" i="1" smtClean="0">
                            <a:latin typeface="Cambria Math" panose="02040503050406030204" pitchFamily="18" charset="0"/>
                          </a:rPr>
                          <m:t>𝑃</m:t>
                        </m:r>
                      </m:e>
                    </m:acc>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𝑛</m:t>
                            </m:r>
                          </m:sub>
                        </m:sSub>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𝑃</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𝑛</m:t>
                            </m:r>
                          </m:sub>
                        </m:sSub>
                      </m:e>
                    </m:d>
                  </m:oMath>
                </a14:m>
                <a:endParaRPr lang="en-GB" dirty="0"/>
              </a:p>
            </p:txBody>
          </p:sp>
        </mc:Choice>
        <mc:Fallback xmlns="">
          <p:sp>
            <p:nvSpPr>
              <p:cNvPr id="4" name="Content Placeholder 3">
                <a:extLst>
                  <a:ext uri="{FF2B5EF4-FFF2-40B4-BE49-F238E27FC236}">
                    <a16:creationId xmlns:a16="http://schemas.microsoft.com/office/drawing/2014/main" id="{EBDCD333-3FFD-F945-A7E6-91A1FEAAF06A}"/>
                  </a:ext>
                </a:extLst>
              </p:cNvPr>
              <p:cNvSpPr>
                <a:spLocks noGrp="1" noRot="1" noChangeAspect="1" noMove="1" noResize="1" noEditPoints="1" noAdjustHandles="1" noChangeArrowheads="1" noChangeShapeType="1" noTextEdit="1"/>
              </p:cNvSpPr>
              <p:nvPr>
                <p:ph idx="1"/>
              </p:nvPr>
            </p:nvSpPr>
            <p:spPr>
              <a:xfrm>
                <a:off x="359624" y="1666902"/>
                <a:ext cx="7633752" cy="4236435"/>
              </a:xfrm>
              <a:blipFill>
                <a:blip r:embed="rId3"/>
                <a:stretch>
                  <a:fillRect l="-2159" t="-22687" r="-498" b="-567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E9173D54-40A2-D041-80F4-D476DF85BC90}"/>
              </a:ext>
            </a:extLst>
          </p:cNvPr>
          <p:cNvSpPr>
            <a:spLocks noGrp="1"/>
          </p:cNvSpPr>
          <p:nvPr>
            <p:ph type="dt" sz="half" idx="2"/>
          </p:nvPr>
        </p:nvSpPr>
        <p:spPr/>
        <p:txBody>
          <a:bodyPr/>
          <a:lstStyle/>
          <a:p>
            <a:r>
              <a:rPr lang="de-DE"/>
              <a:t>Approximate</a:t>
            </a:r>
            <a:endParaRPr lang="en-GB"/>
          </a:p>
        </p:txBody>
      </p:sp>
      <p:sp>
        <p:nvSpPr>
          <p:cNvPr id="6" name="Footer Placeholder 5">
            <a:extLst>
              <a:ext uri="{FF2B5EF4-FFF2-40B4-BE49-F238E27FC236}">
                <a16:creationId xmlns:a16="http://schemas.microsoft.com/office/drawing/2014/main" id="{378B65FA-CF83-CD44-A72E-19D59E9046BF}"/>
              </a:ext>
            </a:extLst>
          </p:cNvPr>
          <p:cNvSpPr>
            <a:spLocks noGrp="1"/>
          </p:cNvSpPr>
          <p:nvPr>
            <p:ph type="ftr" sz="quarter" idx="3"/>
          </p:nvPr>
        </p:nvSpPr>
        <p:spPr/>
        <p:txBody>
          <a:bodyPr/>
          <a:lstStyle/>
          <a:p>
            <a:r>
              <a:rPr lang="en-GB"/>
              <a:t>T. Braun – StaRAI</a:t>
            </a:r>
          </a:p>
        </p:txBody>
      </p:sp>
      <p:sp>
        <p:nvSpPr>
          <p:cNvPr id="5" name="Slide Number Placeholder 3">
            <a:extLst>
              <a:ext uri="{FF2B5EF4-FFF2-40B4-BE49-F238E27FC236}">
                <a16:creationId xmlns:a16="http://schemas.microsoft.com/office/drawing/2014/main" id="{9CE6E872-1E86-B04B-8154-DD3D28A686CB}"/>
              </a:ext>
            </a:extLst>
          </p:cNvPr>
          <p:cNvSpPr>
            <a:spLocks noGrp="1"/>
          </p:cNvSpPr>
          <p:nvPr>
            <p:ph type="sldNum" sz="quarter" idx="4"/>
          </p:nvPr>
        </p:nvSpPr>
        <p:spPr/>
        <p:txBody>
          <a:bodyPr/>
          <a:lstStyle/>
          <a:p>
            <a:pPr>
              <a:defRPr/>
            </a:pPr>
            <a:fld id="{A4C577E2-95DD-1F4B-A688-E8FB02007787}" type="slidenum">
              <a:rPr lang="en-GB" smtClean="0"/>
              <a:pPr>
                <a:defRPr/>
              </a:pPr>
              <a:t>21</a:t>
            </a:fld>
            <a:endParaRPr lang="en-GB"/>
          </a:p>
        </p:txBody>
      </p:sp>
      <p:grpSp>
        <p:nvGrpSpPr>
          <p:cNvPr id="24" name="Group 23">
            <a:extLst>
              <a:ext uri="{FF2B5EF4-FFF2-40B4-BE49-F238E27FC236}">
                <a16:creationId xmlns:a16="http://schemas.microsoft.com/office/drawing/2014/main" id="{7C3D2182-249C-9040-8610-8F6751BE3DB1}"/>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5" name="Oval 24">
                  <a:extLst>
                    <a:ext uri="{FF2B5EF4-FFF2-40B4-BE49-F238E27FC236}">
                      <a16:creationId xmlns:a16="http://schemas.microsoft.com/office/drawing/2014/main" id="{410C2D68-8F97-5640-B311-3038D41F1826}"/>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25" name="Oval 24">
                  <a:extLst>
                    <a:ext uri="{FF2B5EF4-FFF2-40B4-BE49-F238E27FC236}">
                      <a16:creationId xmlns:a16="http://schemas.microsoft.com/office/drawing/2014/main" id="{410C2D68-8F97-5640-B311-3038D41F1826}"/>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Oval 25">
                  <a:extLst>
                    <a:ext uri="{FF2B5EF4-FFF2-40B4-BE49-F238E27FC236}">
                      <a16:creationId xmlns:a16="http://schemas.microsoft.com/office/drawing/2014/main" id="{1BF10A6F-8D2E-0B46-8F12-DACB004E8F5F}"/>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26" name="Oval 25">
                  <a:extLst>
                    <a:ext uri="{FF2B5EF4-FFF2-40B4-BE49-F238E27FC236}">
                      <a16:creationId xmlns:a16="http://schemas.microsoft.com/office/drawing/2014/main" id="{1BF10A6F-8D2E-0B46-8F12-DACB004E8F5F}"/>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3A416CE3-256D-A14D-9342-BB790E37B711}"/>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a:solidFill>
                      <a:schemeClr val="tx1"/>
                    </a:solidFill>
                  </a:endParaRPr>
                </a:p>
              </p:txBody>
            </p:sp>
          </mc:Choice>
          <mc:Fallback xmlns="">
            <p:sp>
              <p:nvSpPr>
                <p:cNvPr id="27" name="Oval 26">
                  <a:extLst>
                    <a:ext uri="{FF2B5EF4-FFF2-40B4-BE49-F238E27FC236}">
                      <a16:creationId xmlns:a16="http://schemas.microsoft.com/office/drawing/2014/main" id="{3A416CE3-256D-A14D-9342-BB790E37B711}"/>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A0210249-2105-834E-BA71-6922F446C63A}"/>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a:solidFill>
                      <a:schemeClr val="tx1"/>
                    </a:solidFill>
                  </a:endParaRPr>
                </a:p>
              </p:txBody>
            </p:sp>
          </mc:Choice>
          <mc:Fallback xmlns="">
            <p:sp>
              <p:nvSpPr>
                <p:cNvPr id="28" name="Oval 27">
                  <a:extLst>
                    <a:ext uri="{FF2B5EF4-FFF2-40B4-BE49-F238E27FC236}">
                      <a16:creationId xmlns:a16="http://schemas.microsoft.com/office/drawing/2014/main" id="{A0210249-2105-834E-BA71-6922F446C63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29" name="Straight Arrow Connector 28">
              <a:extLst>
                <a:ext uri="{FF2B5EF4-FFF2-40B4-BE49-F238E27FC236}">
                  <a16:creationId xmlns:a16="http://schemas.microsoft.com/office/drawing/2014/main" id="{FBAB9D5F-E591-9F41-B369-D2F25690137E}"/>
                </a:ext>
              </a:extLst>
            </p:cNvPr>
            <p:cNvCxnSpPr>
              <a:cxnSpLocks/>
              <a:stCxn id="25" idx="3"/>
              <a:endCxn id="27"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A2754EFB-35FF-CF46-9362-E18C58F6675C}"/>
                </a:ext>
              </a:extLst>
            </p:cNvPr>
            <p:cNvCxnSpPr>
              <a:cxnSpLocks/>
              <a:stCxn id="27" idx="4"/>
              <a:endCxn id="28"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144A83D0-0144-FD42-A4B1-3086CD80446F}"/>
                </a:ext>
              </a:extLst>
            </p:cNvPr>
            <p:cNvCxnSpPr>
              <a:cxnSpLocks/>
              <a:stCxn id="26" idx="4"/>
              <a:endCxn id="28"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F7558BAB-D971-6B47-8BCC-0C915E3AA04B}"/>
                </a:ext>
              </a:extLst>
            </p:cNvPr>
            <p:cNvCxnSpPr>
              <a:cxnSpLocks/>
              <a:stCxn id="25" idx="5"/>
              <a:endCxn id="26"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33" name="Table 32">
                <a:extLst>
                  <a:ext uri="{FF2B5EF4-FFF2-40B4-BE49-F238E27FC236}">
                    <a16:creationId xmlns:a16="http://schemas.microsoft.com/office/drawing/2014/main" id="{493C58AA-C013-FE49-A20F-80A0570A543E}"/>
                  </a:ext>
                </a:extLst>
              </p:cNvPr>
              <p:cNvGraphicFramePr>
                <a:graphicFrameLocks noGrp="1"/>
              </p:cNvGraphicFramePr>
              <p:nvPr>
                <p:extLst>
                  <p:ext uri="{D42A27DB-BD31-4B8C-83A1-F6EECF244321}">
                    <p14:modId xmlns:p14="http://schemas.microsoft.com/office/powerpoint/2010/main" val="2180788121"/>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3" name="Table 32">
                <a:extLst>
                  <a:ext uri="{FF2B5EF4-FFF2-40B4-BE49-F238E27FC236}">
                    <a16:creationId xmlns:a16="http://schemas.microsoft.com/office/drawing/2014/main" id="{493C58AA-C013-FE49-A20F-80A0570A543E}"/>
                  </a:ext>
                </a:extLst>
              </p:cNvPr>
              <p:cNvGraphicFramePr>
                <a:graphicFrameLocks noGrp="1"/>
              </p:cNvGraphicFramePr>
              <p:nvPr>
                <p:extLst>
                  <p:ext uri="{D42A27DB-BD31-4B8C-83A1-F6EECF244321}">
                    <p14:modId xmlns:p14="http://schemas.microsoft.com/office/powerpoint/2010/main" val="2180788121"/>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5"/>
                          <a:stretch>
                            <a:fillRect l="-1961" t="-4167" r="-119608" b="-208333"/>
                          </a:stretch>
                        </a:blipFill>
                      </a:tcPr>
                    </a:tc>
                    <a:tc>
                      <a:txBody>
                        <a:bodyPr/>
                        <a:lstStyle/>
                        <a:p>
                          <a:endParaRPr lang="en-DE"/>
                        </a:p>
                      </a:txBody>
                      <a:tcPr marL="91345" marR="91345" marT="45672" marB="45672">
                        <a:blipFill>
                          <a:blip r:embed="rId5"/>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5"/>
                          <a:stretch>
                            <a:fillRect l="-1961" t="-100000" r="-119608" b="-100000"/>
                          </a:stretch>
                        </a:blipFill>
                      </a:tcPr>
                    </a:tc>
                    <a:tc>
                      <a:txBody>
                        <a:bodyPr/>
                        <a:lstStyle/>
                        <a:p>
                          <a:endParaRPr lang="en-DE"/>
                        </a:p>
                      </a:txBody>
                      <a:tcPr marL="91345" marR="91345" marT="45672" marB="45672">
                        <a:blipFill>
                          <a:blip r:embed="rId5"/>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5"/>
                          <a:stretch>
                            <a:fillRect l="-1961" t="-208333" r="-119608" b="-4167"/>
                          </a:stretch>
                        </a:blipFill>
                      </a:tcPr>
                    </a:tc>
                    <a:tc>
                      <a:txBody>
                        <a:bodyPr/>
                        <a:lstStyle/>
                        <a:p>
                          <a:endParaRPr lang="en-DE"/>
                        </a:p>
                      </a:txBody>
                      <a:tcPr marL="91345" marR="91345" marT="45672" marB="45672">
                        <a:blipFill>
                          <a:blip r:embed="rId5"/>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4" name="Table 33">
                <a:extLst>
                  <a:ext uri="{FF2B5EF4-FFF2-40B4-BE49-F238E27FC236}">
                    <a16:creationId xmlns:a16="http://schemas.microsoft.com/office/drawing/2014/main" id="{D56C2E45-2E8C-604A-8ADB-7D3FC450F191}"/>
                  </a:ext>
                </a:extLst>
              </p:cNvPr>
              <p:cNvGraphicFramePr>
                <a:graphicFrameLocks noGrp="1"/>
              </p:cNvGraphicFramePr>
              <p:nvPr>
                <p:extLst>
                  <p:ext uri="{D42A27DB-BD31-4B8C-83A1-F6EECF244321}">
                    <p14:modId xmlns:p14="http://schemas.microsoft.com/office/powerpoint/2010/main" val="3435665951"/>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4" name="Table 33">
                <a:extLst>
                  <a:ext uri="{FF2B5EF4-FFF2-40B4-BE49-F238E27FC236}">
                    <a16:creationId xmlns:a16="http://schemas.microsoft.com/office/drawing/2014/main" id="{D56C2E45-2E8C-604A-8ADB-7D3FC450F191}"/>
                  </a:ext>
                </a:extLst>
              </p:cNvPr>
              <p:cNvGraphicFramePr>
                <a:graphicFrameLocks noGrp="1"/>
              </p:cNvGraphicFramePr>
              <p:nvPr>
                <p:extLst>
                  <p:ext uri="{D42A27DB-BD31-4B8C-83A1-F6EECF244321}">
                    <p14:modId xmlns:p14="http://schemas.microsoft.com/office/powerpoint/2010/main" val="3435665951"/>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6"/>
                          <a:stretch>
                            <a:fillRect t="-4167" r="-115385" b="-208333"/>
                          </a:stretch>
                        </a:blipFill>
                      </a:tcPr>
                    </a:tc>
                    <a:tc>
                      <a:txBody>
                        <a:bodyPr/>
                        <a:lstStyle/>
                        <a:p>
                          <a:endParaRPr lang="en-DE"/>
                        </a:p>
                      </a:txBody>
                      <a:tcPr marL="91345" marR="91345" marT="45672" marB="45672">
                        <a:blipFill>
                          <a:blip r:embed="rId6"/>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6"/>
                          <a:stretch>
                            <a:fillRect t="-100000" r="-115385" b="-100000"/>
                          </a:stretch>
                        </a:blipFill>
                      </a:tcPr>
                    </a:tc>
                    <a:tc>
                      <a:txBody>
                        <a:bodyPr/>
                        <a:lstStyle/>
                        <a:p>
                          <a:endParaRPr lang="en-DE"/>
                        </a:p>
                      </a:txBody>
                      <a:tcPr marL="91345" marR="91345" marT="45672" marB="45672">
                        <a:blipFill>
                          <a:blip r:embed="rId6"/>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6"/>
                          <a:stretch>
                            <a:fillRect t="-208333" r="-115385" b="-4167"/>
                          </a:stretch>
                        </a:blipFill>
                      </a:tcPr>
                    </a:tc>
                    <a:tc>
                      <a:txBody>
                        <a:bodyPr/>
                        <a:lstStyle/>
                        <a:p>
                          <a:endParaRPr lang="en-DE"/>
                        </a:p>
                      </a:txBody>
                      <a:tcPr marL="91345" marR="91345" marT="45672" marB="45672">
                        <a:blipFill>
                          <a:blip r:embed="rId6"/>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5" name="Table 34">
                <a:extLst>
                  <a:ext uri="{FF2B5EF4-FFF2-40B4-BE49-F238E27FC236}">
                    <a16:creationId xmlns:a16="http://schemas.microsoft.com/office/drawing/2014/main" id="{0F1CB1C3-DCCA-1D42-9039-94BC358A868C}"/>
                  </a:ext>
                </a:extLst>
              </p:cNvPr>
              <p:cNvGraphicFramePr>
                <a:graphicFrameLocks noGrp="1"/>
              </p:cNvGraphicFramePr>
              <p:nvPr>
                <p:extLst>
                  <p:ext uri="{D42A27DB-BD31-4B8C-83A1-F6EECF244321}">
                    <p14:modId xmlns:p14="http://schemas.microsoft.com/office/powerpoint/2010/main" val="507762892"/>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35" name="Table 34">
                <a:extLst>
                  <a:ext uri="{FF2B5EF4-FFF2-40B4-BE49-F238E27FC236}">
                    <a16:creationId xmlns:a16="http://schemas.microsoft.com/office/drawing/2014/main" id="{0F1CB1C3-DCCA-1D42-9039-94BC358A868C}"/>
                  </a:ext>
                </a:extLst>
              </p:cNvPr>
              <p:cNvGraphicFramePr>
                <a:graphicFrameLocks noGrp="1"/>
              </p:cNvGraphicFramePr>
              <p:nvPr>
                <p:extLst>
                  <p:ext uri="{D42A27DB-BD31-4B8C-83A1-F6EECF244321}">
                    <p14:modId xmlns:p14="http://schemas.microsoft.com/office/powerpoint/2010/main" val="507762892"/>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7"/>
                          <a:stretch>
                            <a:fillRect t="-4167" r="-246154" b="-412500"/>
                          </a:stretch>
                        </a:blipFill>
                      </a:tcPr>
                    </a:tc>
                    <a:tc>
                      <a:txBody>
                        <a:bodyPr/>
                        <a:lstStyle/>
                        <a:p>
                          <a:endParaRPr lang="en-DE"/>
                        </a:p>
                      </a:txBody>
                      <a:tcPr marL="91345" marR="91345" marT="45672" marB="45672">
                        <a:blipFill>
                          <a:blip r:embed="rId7"/>
                          <a:stretch>
                            <a:fillRect l="-101961" t="-4167" r="-150980" b="-412500"/>
                          </a:stretch>
                        </a:blipFill>
                      </a:tcPr>
                    </a:tc>
                    <a:tc>
                      <a:txBody>
                        <a:bodyPr/>
                        <a:lstStyle/>
                        <a:p>
                          <a:endParaRPr lang="en-DE"/>
                        </a:p>
                      </a:txBody>
                      <a:tcPr marL="91345" marR="91345" marT="45672" marB="45672">
                        <a:blipFill>
                          <a:blip r:embed="rId7"/>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7"/>
                          <a:stretch>
                            <a:fillRect t="-104167" r="-246154" b="-312500"/>
                          </a:stretch>
                        </a:blipFill>
                      </a:tcPr>
                    </a:tc>
                    <a:tc>
                      <a:txBody>
                        <a:bodyPr/>
                        <a:lstStyle/>
                        <a:p>
                          <a:endParaRPr lang="en-DE"/>
                        </a:p>
                      </a:txBody>
                      <a:tcPr marL="91345" marR="91345" marT="45672" marB="45672">
                        <a:blipFill>
                          <a:blip r:embed="rId7"/>
                          <a:stretch>
                            <a:fillRect l="-101961" t="-104167" r="-150980" b="-312500"/>
                          </a:stretch>
                        </a:blipFill>
                      </a:tcPr>
                    </a:tc>
                    <a:tc>
                      <a:txBody>
                        <a:bodyPr/>
                        <a:lstStyle/>
                        <a:p>
                          <a:endParaRPr lang="en-DE"/>
                        </a:p>
                      </a:txBody>
                      <a:tcPr marL="91345" marR="91345" marT="45672" marB="45672">
                        <a:blipFill>
                          <a:blip r:embed="rId7"/>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7"/>
                          <a:stretch>
                            <a:fillRect t="-196000" r="-246154" b="-200000"/>
                          </a:stretch>
                        </a:blipFill>
                      </a:tcPr>
                    </a:tc>
                    <a:tc>
                      <a:txBody>
                        <a:bodyPr/>
                        <a:lstStyle/>
                        <a:p>
                          <a:endParaRPr lang="en-DE"/>
                        </a:p>
                      </a:txBody>
                      <a:tcPr marL="91345" marR="91345" marT="45672" marB="45672">
                        <a:blipFill>
                          <a:blip r:embed="rId7"/>
                          <a:stretch>
                            <a:fillRect l="-101961" t="-196000" r="-150980" b="-200000"/>
                          </a:stretch>
                        </a:blipFill>
                      </a:tcPr>
                    </a:tc>
                    <a:tc>
                      <a:txBody>
                        <a:bodyPr/>
                        <a:lstStyle/>
                        <a:p>
                          <a:endParaRPr lang="en-DE"/>
                        </a:p>
                      </a:txBody>
                      <a:tcPr marL="91345" marR="91345" marT="45672" marB="45672">
                        <a:blipFill>
                          <a:blip r:embed="rId7"/>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7"/>
                          <a:stretch>
                            <a:fillRect t="-308333" r="-246154" b="-108333"/>
                          </a:stretch>
                        </a:blipFill>
                      </a:tcPr>
                    </a:tc>
                    <a:tc>
                      <a:txBody>
                        <a:bodyPr/>
                        <a:lstStyle/>
                        <a:p>
                          <a:endParaRPr lang="en-DE"/>
                        </a:p>
                      </a:txBody>
                      <a:tcPr marL="91345" marR="91345" marT="45672" marB="45672">
                        <a:blipFill>
                          <a:blip r:embed="rId7"/>
                          <a:stretch>
                            <a:fillRect l="-101961" t="-308333" r="-150980" b="-108333"/>
                          </a:stretch>
                        </a:blipFill>
                      </a:tcPr>
                    </a:tc>
                    <a:tc>
                      <a:txBody>
                        <a:bodyPr/>
                        <a:lstStyle/>
                        <a:p>
                          <a:endParaRPr lang="en-DE"/>
                        </a:p>
                      </a:txBody>
                      <a:tcPr marL="91345" marR="91345" marT="45672" marB="45672">
                        <a:blipFill>
                          <a:blip r:embed="rId7"/>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7"/>
                          <a:stretch>
                            <a:fillRect t="-408333" r="-246154" b="-8333"/>
                          </a:stretch>
                        </a:blipFill>
                      </a:tcPr>
                    </a:tc>
                    <a:tc>
                      <a:txBody>
                        <a:bodyPr/>
                        <a:lstStyle/>
                        <a:p>
                          <a:endParaRPr lang="en-DE"/>
                        </a:p>
                      </a:txBody>
                      <a:tcPr marL="91345" marR="91345" marT="45672" marB="45672">
                        <a:blipFill>
                          <a:blip r:embed="rId7"/>
                          <a:stretch>
                            <a:fillRect l="-101961" t="-408333" r="-150980" b="-8333"/>
                          </a:stretch>
                        </a:blipFill>
                      </a:tcPr>
                    </a:tc>
                    <a:tc>
                      <a:txBody>
                        <a:bodyPr/>
                        <a:lstStyle/>
                        <a:p>
                          <a:endParaRPr lang="en-DE"/>
                        </a:p>
                      </a:txBody>
                      <a:tcPr marL="91345" marR="91345" marT="45672" marB="45672">
                        <a:blipFill>
                          <a:blip r:embed="rId7"/>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6E8522D0-715E-D24C-9528-C8CEB27A5708}"/>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36" name="TextBox 35">
                <a:extLst>
                  <a:ext uri="{FF2B5EF4-FFF2-40B4-BE49-F238E27FC236}">
                    <a16:creationId xmlns:a16="http://schemas.microsoft.com/office/drawing/2014/main" id="{6E8522D0-715E-D24C-9528-C8CEB27A5708}"/>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37" name="Rectangle 36">
            <a:extLst>
              <a:ext uri="{FF2B5EF4-FFF2-40B4-BE49-F238E27FC236}">
                <a16:creationId xmlns:a16="http://schemas.microsoft.com/office/drawing/2014/main" id="{CAB156DB-557D-3E46-A394-66136410024A}"/>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38" name="Rectangle 37">
            <a:extLst>
              <a:ext uri="{FF2B5EF4-FFF2-40B4-BE49-F238E27FC236}">
                <a16:creationId xmlns:a16="http://schemas.microsoft.com/office/drawing/2014/main" id="{A3859BB7-AE58-6A41-BFC6-C15617B2FE1B}"/>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39" name="Rectangle 38">
            <a:extLst>
              <a:ext uri="{FF2B5EF4-FFF2-40B4-BE49-F238E27FC236}">
                <a16:creationId xmlns:a16="http://schemas.microsoft.com/office/drawing/2014/main" id="{F6C81C10-A324-4A45-A8C8-1F41393B144C}"/>
              </a:ext>
            </a:extLst>
          </p:cNvPr>
          <p:cNvSpPr/>
          <p:nvPr/>
        </p:nvSpPr>
        <p:spPr>
          <a:xfrm>
            <a:off x="8800895" y="5595354"/>
            <a:ext cx="2252413" cy="307983"/>
          </a:xfrm>
          <a:prstGeom prst="rect">
            <a:avLst/>
          </a:prstGeom>
          <a:gradFill flip="none" rotWithShape="1">
            <a:gsLst>
              <a:gs pos="0">
                <a:srgbClr val="FFC000">
                  <a:alpha val="20000"/>
                </a:srgbClr>
              </a:gs>
              <a:gs pos="100000">
                <a:schemeClr val="accent6">
                  <a:alpha val="20000"/>
                </a:schemeClr>
              </a:gs>
            </a:gsLst>
            <a:lin ang="2700000" scaled="1"/>
            <a:tileRect/>
          </a:gradFill>
          <a:ln w="28575">
            <a:gradFill>
              <a:gsLst>
                <a:gs pos="0">
                  <a:srgbClr val="FFC000"/>
                </a:gs>
                <a:gs pos="100000">
                  <a:schemeClr val="accent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8331C01B-98C4-D841-9B03-CB6038C02EAB}"/>
                  </a:ext>
                </a:extLst>
              </p:cNvPr>
              <p:cNvSpPr/>
              <p:nvPr/>
            </p:nvSpPr>
            <p:spPr>
              <a:xfrm>
                <a:off x="8800895" y="1335375"/>
                <a:ext cx="2324674" cy="92333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i="1">
                              <a:latin typeface="Cambria Math" panose="02040503050406030204" pitchFamily="18" charset="0"/>
                            </a:rPr>
                            <m:t>𝑆</m:t>
                          </m:r>
                        </m:e>
                        <m:sub>
                          <m:r>
                            <a:rPr lang="en-GB" i="1">
                              <a:latin typeface="Cambria Math" panose="02040503050406030204" pitchFamily="18" charset="0"/>
                            </a:rPr>
                            <m:t>𝑃𝑆</m:t>
                          </m:r>
                        </m:sub>
                      </m:sSub>
                      <m:d>
                        <m:dPr>
                          <m:ctrlPr>
                            <a:rPr lang="en-GB" i="1">
                              <a:latin typeface="Cambria Math" panose="02040503050406030204" pitchFamily="18" charset="0"/>
                            </a:rPr>
                          </m:ctrlPr>
                        </m:dPr>
                        <m:e>
                          <m:r>
                            <a:rPr lang="en-GB" altLang="ko-KR" i="1">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i="1">
                              <a:solidFill>
                                <a:srgbClr val="FFC000"/>
                              </a:solidFill>
                              <a:latin typeface="Cambria Math" panose="02040503050406030204" pitchFamily="18" charset="0"/>
                            </a:rPr>
                            <m:t>𝑠</m:t>
                          </m:r>
                          <m:r>
                            <a:rPr lang="en-GB" altLang="ko-KR" i="1">
                              <a:latin typeface="Cambria Math" panose="02040503050406030204" pitchFamily="18" charset="0"/>
                            </a:rPr>
                            <m:t>, </m:t>
                          </m:r>
                          <m:r>
                            <a:rPr lang="en-GB" altLang="ko-KR" i="1">
                              <a:solidFill>
                                <a:schemeClr val="accent6"/>
                              </a:solidFill>
                              <a:latin typeface="Cambria Math" panose="02040503050406030204" pitchFamily="18" charset="0"/>
                            </a:rPr>
                            <m:t>𝑟</m:t>
                          </m:r>
                          <m:r>
                            <a:rPr lang="en-GB" altLang="ko-KR" i="1">
                              <a:latin typeface="Cambria Math" panose="02040503050406030204" pitchFamily="18" charset="0"/>
                            </a:rPr>
                            <m:t>,</m:t>
                          </m:r>
                          <m:r>
                            <a:rPr lang="en-GB" altLang="ko-KR" i="1">
                              <a:solidFill>
                                <a:srgbClr val="7030A0"/>
                              </a:solidFill>
                              <a:latin typeface="Cambria Math" panose="02040503050406030204" pitchFamily="18" charset="0"/>
                            </a:rPr>
                            <m:t>𝑤</m:t>
                          </m:r>
                        </m:e>
                      </m:d>
                    </m:oMath>
                    <m:oMath xmlns:m="http://schemas.openxmlformats.org/officeDocument/2006/math">
                      <m:r>
                        <a:rPr lang="en-GB" i="1">
                          <a:latin typeface="Cambria Math" panose="02040503050406030204" pitchFamily="18" charset="0"/>
                        </a:rPr>
                        <m:t>=0.5</m:t>
                      </m:r>
                      <m:r>
                        <a:rPr lang="en-GB" i="1">
                          <a:latin typeface="Cambria Math" panose="02040503050406030204" pitchFamily="18" charset="0"/>
                          <a:ea typeface="Cambria Math" panose="02040503050406030204" pitchFamily="18" charset="0"/>
                        </a:rPr>
                        <m:t>∙0.1∙0.8∙</m:t>
                      </m:r>
                      <m:r>
                        <a:rPr lang="en-GB" i="1">
                          <a:latin typeface="Cambria Math" panose="02040503050406030204" pitchFamily="18" charset="0"/>
                        </a:rPr>
                        <m:t>0.99</m:t>
                      </m:r>
                    </m:oMath>
                    <m:oMath xmlns:m="http://schemas.openxmlformats.org/officeDocument/2006/math">
                      <m:r>
                        <a:rPr lang="en-GB" i="1">
                          <a:latin typeface="Cambria Math" panose="02040503050406030204" pitchFamily="18" charset="0"/>
                        </a:rPr>
                        <m:t>=0.0396</m:t>
                      </m:r>
                    </m:oMath>
                  </m:oMathPara>
                </a14:m>
                <a:endParaRPr lang="en-GB" dirty="0"/>
              </a:p>
            </p:txBody>
          </p:sp>
        </mc:Choice>
        <mc:Fallback xmlns="">
          <p:sp>
            <p:nvSpPr>
              <p:cNvPr id="7" name="Rectangle 6">
                <a:extLst>
                  <a:ext uri="{FF2B5EF4-FFF2-40B4-BE49-F238E27FC236}">
                    <a16:creationId xmlns:a16="http://schemas.microsoft.com/office/drawing/2014/main" id="{8331C01B-98C4-D841-9B03-CB6038C02EAB}"/>
                  </a:ext>
                </a:extLst>
              </p:cNvPr>
              <p:cNvSpPr>
                <a:spLocks noRot="1" noChangeAspect="1" noMove="1" noResize="1" noEditPoints="1" noAdjustHandles="1" noChangeArrowheads="1" noChangeShapeType="1" noTextEdit="1"/>
              </p:cNvSpPr>
              <p:nvPr/>
            </p:nvSpPr>
            <p:spPr>
              <a:xfrm>
                <a:off x="8800895" y="1335375"/>
                <a:ext cx="2324674" cy="923330"/>
              </a:xfrm>
              <a:prstGeom prst="rect">
                <a:avLst/>
              </a:prstGeom>
              <a:blipFill>
                <a:blip r:embed="rId12"/>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260476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Rejection Sampling: Analysis</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EBDCD333-3FFD-F945-A7E6-91A1FEAAF06A}"/>
                  </a:ext>
                </a:extLst>
              </p:cNvPr>
              <p:cNvSpPr>
                <a:spLocks noGrp="1"/>
              </p:cNvSpPr>
              <p:nvPr>
                <p:ph idx="1"/>
              </p:nvPr>
            </p:nvSpPr>
            <p:spPr>
              <a:xfrm>
                <a:off x="359624" y="1666902"/>
                <a:ext cx="7633752" cy="4236435"/>
              </a:xfrm>
            </p:spPr>
            <p:txBody>
              <a:bodyPr>
                <a:normAutofit lnSpcReduction="10000"/>
              </a:bodyPr>
              <a:lstStyle/>
              <a:p>
                <a:r>
                  <a:rPr lang="en-GB" dirty="0"/>
                  <a:t>With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𝑁</m:t>
                        </m:r>
                      </m:e>
                      <m:sub>
                        <m:r>
                          <a:rPr lang="en-GB" b="0" i="1" smtClean="0">
                            <a:latin typeface="Cambria Math" panose="02040503050406030204" pitchFamily="18" charset="0"/>
                          </a:rPr>
                          <m:t>𝑃𝑆</m:t>
                        </m:r>
                      </m:sub>
                    </m:sSub>
                    <m:d>
                      <m:dPr>
                        <m:ctrlPr>
                          <a:rPr lang="en-GB" b="0"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r>
                          <a:rPr lang="en-GB" b="0" i="1" smtClean="0">
                            <a:latin typeface="Cambria Math" panose="02040503050406030204" pitchFamily="18" charset="0"/>
                          </a:rPr>
                          <m:t>,</m:t>
                        </m:r>
                        <m:r>
                          <a:rPr lang="en-GB" b="1" i="1" smtClean="0">
                            <a:latin typeface="Cambria Math" panose="02040503050406030204" pitchFamily="18" charset="0"/>
                          </a:rPr>
                          <m:t>𝒆</m:t>
                        </m:r>
                      </m:e>
                    </m:d>
                  </m:oMath>
                </a14:m>
                <a:r>
                  <a:rPr lang="en-GB" dirty="0"/>
                  <a:t> the number of samples that agree with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r>
                      <a:rPr lang="en-GB" i="1" smtClean="0">
                        <a:latin typeface="Cambria Math" panose="02040503050406030204" pitchFamily="18" charset="0"/>
                      </a:rPr>
                      <m:t>,</m:t>
                    </m:r>
                    <m:r>
                      <a:rPr lang="en-GB" b="1" i="1" smtClean="0">
                        <a:latin typeface="Cambria Math" panose="02040503050406030204" pitchFamily="18" charset="0"/>
                      </a:rPr>
                      <m:t>𝒆</m:t>
                    </m:r>
                  </m:oMath>
                </a14:m>
                <a:r>
                  <a:rPr lang="en-GB" dirty="0"/>
                  <a:t>, it holds:</a:t>
                </a:r>
              </a:p>
              <a:p>
                <a:pPr marL="0" indent="0">
                  <a:lnSpc>
                    <a:spcPct val="110000"/>
                  </a:lnSpc>
                  <a:buNone/>
                </a:pPr>
                <a14:m>
                  <m:oMathPara xmlns:m="http://schemas.openxmlformats.org/officeDocument/2006/math">
                    <m:oMathParaPr>
                      <m:jc m:val="centerGroup"/>
                    </m:oMathParaPr>
                    <m:oMath xmlns:m="http://schemas.openxmlformats.org/officeDocument/2006/math">
                      <m:acc>
                        <m:accPr>
                          <m:chr m:val="̂"/>
                          <m:ctrlPr>
                            <a:rPr lang="en-GB" i="1" smtClean="0">
                              <a:latin typeface="Cambria Math" panose="02040503050406030204" pitchFamily="18" charset="0"/>
                            </a:rPr>
                          </m:ctrlPr>
                        </m:accPr>
                        <m:e>
                          <m:r>
                            <a:rPr lang="en-GB" i="1" smtClean="0">
                              <a:latin typeface="Cambria Math" panose="02040503050406030204" pitchFamily="18" charset="0"/>
                            </a:rPr>
                            <m:t>𝑃</m:t>
                          </m:r>
                        </m:e>
                      </m:acc>
                      <m:d>
                        <m:dPr>
                          <m:ctrlPr>
                            <a:rPr lang="en-GB"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e>
                        <m:e>
                          <m:r>
                            <a:rPr lang="en-GB" b="1" i="1" smtClean="0">
                              <a:latin typeface="Cambria Math" panose="02040503050406030204" pitchFamily="18" charset="0"/>
                            </a:rPr>
                            <m:t>𝒆</m:t>
                          </m:r>
                        </m:e>
                      </m:d>
                      <m:r>
                        <m:rPr>
                          <m:aln/>
                        </m:rP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𝑍</m:t>
                          </m:r>
                        </m:den>
                      </m:f>
                      <m:sSub>
                        <m:sSubPr>
                          <m:ctrlPr>
                            <a:rPr lang="en-GB" i="1" smtClean="0">
                              <a:latin typeface="Cambria Math" panose="02040503050406030204" pitchFamily="18" charset="0"/>
                            </a:rPr>
                          </m:ctrlPr>
                        </m:sSubPr>
                        <m:e>
                          <m:r>
                            <a:rPr lang="en-GB" i="1" smtClean="0">
                              <a:latin typeface="Cambria Math" panose="02040503050406030204" pitchFamily="18" charset="0"/>
                            </a:rPr>
                            <m:t>𝑁</m:t>
                          </m:r>
                        </m:e>
                        <m:sub>
                          <m:r>
                            <a:rPr lang="en-GB" i="1" smtClean="0">
                              <a:latin typeface="Cambria Math" panose="02040503050406030204" pitchFamily="18" charset="0"/>
                            </a:rPr>
                            <m:t>𝑃𝑆</m:t>
                          </m:r>
                        </m:sub>
                      </m:sSub>
                      <m:d>
                        <m:dPr>
                          <m:ctrlPr>
                            <a:rPr lang="en-GB"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r>
                            <a:rPr lang="en-GB" b="0" i="1" smtClean="0">
                              <a:latin typeface="Cambria Math" panose="02040503050406030204" pitchFamily="18" charset="0"/>
                            </a:rPr>
                            <m:t>,</m:t>
                          </m:r>
                          <m:r>
                            <a:rPr lang="en-GB" b="1" i="1" smtClean="0">
                              <a:latin typeface="Cambria Math" panose="02040503050406030204" pitchFamily="18" charset="0"/>
                            </a:rPr>
                            <m:t>𝒆</m:t>
                          </m:r>
                        </m:e>
                      </m:d>
                    </m:oMath>
                    <m:oMath xmlns:m="http://schemas.openxmlformats.org/officeDocument/2006/math">
                      <m:r>
                        <m:rPr>
                          <m:aln/>
                        </m:rPr>
                        <a:rPr lang="en-GB" b="0" i="1" smtClean="0">
                          <a:latin typeface="Cambria Math" panose="02040503050406030204" pitchFamily="18" charset="0"/>
                        </a:rPr>
                        <m:t>=</m:t>
                      </m:r>
                      <m:f>
                        <m:fPr>
                          <m:ctrlPr>
                            <a:rPr lang="en-GB" b="0" i="1" smtClean="0">
                              <a:latin typeface="Cambria Math" panose="02040503050406030204" pitchFamily="18" charset="0"/>
                            </a:rPr>
                          </m:ctrlPr>
                        </m:fPr>
                        <m:num>
                          <m:sSub>
                            <m:sSubPr>
                              <m:ctrlPr>
                                <a:rPr lang="en-GB" i="1" smtClean="0">
                                  <a:latin typeface="Cambria Math" panose="02040503050406030204" pitchFamily="18" charset="0"/>
                                </a:rPr>
                              </m:ctrlPr>
                            </m:sSubPr>
                            <m:e>
                              <m:r>
                                <a:rPr lang="en-GB" i="1" smtClean="0">
                                  <a:latin typeface="Cambria Math" panose="02040503050406030204" pitchFamily="18" charset="0"/>
                                </a:rPr>
                                <m:t>𝑁</m:t>
                              </m:r>
                            </m:e>
                            <m:sub>
                              <m:r>
                                <a:rPr lang="en-GB" i="1" smtClean="0">
                                  <a:latin typeface="Cambria Math" panose="02040503050406030204" pitchFamily="18" charset="0"/>
                                </a:rPr>
                                <m:t>𝑃𝑆</m:t>
                              </m:r>
                            </m:sub>
                          </m:sSub>
                          <m:d>
                            <m:dPr>
                              <m:ctrlPr>
                                <a:rPr lang="en-GB"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r>
                                <a:rPr lang="en-GB" i="1" smtClean="0">
                                  <a:latin typeface="Cambria Math" panose="02040503050406030204" pitchFamily="18" charset="0"/>
                                </a:rPr>
                                <m:t>,</m:t>
                              </m:r>
                              <m:r>
                                <a:rPr lang="en-GB" b="1" i="1" smtClean="0">
                                  <a:latin typeface="Cambria Math" panose="02040503050406030204" pitchFamily="18" charset="0"/>
                                </a:rPr>
                                <m:t>𝒆</m:t>
                              </m:r>
                            </m:e>
                          </m:d>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𝑁</m:t>
                              </m:r>
                            </m:e>
                            <m:sub>
                              <m:r>
                                <a:rPr lang="en-GB" b="0" i="1" smtClean="0">
                                  <a:latin typeface="Cambria Math" panose="02040503050406030204" pitchFamily="18" charset="0"/>
                                </a:rPr>
                                <m:t>𝑃𝑆</m:t>
                              </m:r>
                            </m:sub>
                          </m:sSub>
                          <m:d>
                            <m:dPr>
                              <m:ctrlPr>
                                <a:rPr lang="en-GB" b="0" i="1" smtClean="0">
                                  <a:latin typeface="Cambria Math" panose="02040503050406030204" pitchFamily="18" charset="0"/>
                                </a:rPr>
                              </m:ctrlPr>
                            </m:dPr>
                            <m:e>
                              <m:r>
                                <a:rPr lang="en-GB" b="1" i="1" smtClean="0">
                                  <a:latin typeface="Cambria Math" panose="02040503050406030204" pitchFamily="18" charset="0"/>
                                </a:rPr>
                                <m:t>𝒆</m:t>
                              </m:r>
                            </m:e>
                          </m:d>
                        </m:den>
                      </m:f>
                    </m:oMath>
                    <m:oMath xmlns:m="http://schemas.openxmlformats.org/officeDocument/2006/math">
                      <m:r>
                        <m:rPr>
                          <m:aln/>
                        </m:rPr>
                        <a:rPr lang="en-GB"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rPr>
                              </m:ctrlPr>
                            </m:dPr>
                            <m:e>
                              <m:sSup>
                                <m:sSupPr>
                                  <m:ctrlPr>
                                    <a:rPr lang="en-GB" b="1" i="1">
                                      <a:latin typeface="Cambria Math" panose="02040503050406030204" pitchFamily="18" charset="0"/>
                                    </a:rPr>
                                  </m:ctrlPr>
                                </m:sSupPr>
                                <m:e>
                                  <m:r>
                                    <a:rPr lang="en-GB" b="1" i="1">
                                      <a:latin typeface="Cambria Math" panose="02040503050406030204" pitchFamily="18" charset="0"/>
                                    </a:rPr>
                                    <m:t>𝒓</m:t>
                                  </m:r>
                                </m:e>
                                <m:sup>
                                  <m:r>
                                    <a:rPr lang="en-GB" b="1" i="1">
                                      <a:latin typeface="Cambria Math" panose="02040503050406030204" pitchFamily="18" charset="0"/>
                                    </a:rPr>
                                    <m:t>′</m:t>
                                  </m:r>
                                </m:sup>
                              </m:sSup>
                              <m:r>
                                <a:rPr lang="en-GB" i="1">
                                  <a:latin typeface="Cambria Math" panose="02040503050406030204" pitchFamily="18" charset="0"/>
                                </a:rPr>
                                <m:t>,</m:t>
                              </m:r>
                              <m:r>
                                <a:rPr lang="en-GB" b="1" i="1">
                                  <a:latin typeface="Cambria Math" panose="02040503050406030204" pitchFamily="18" charset="0"/>
                                </a:rPr>
                                <m:t>𝒆</m:t>
                              </m:r>
                            </m:e>
                          </m:d>
                        </m:num>
                        <m:den>
                          <m:r>
                            <a:rPr lang="en-GB" b="0"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𝒆</m:t>
                              </m:r>
                            </m:e>
                          </m:d>
                        </m:den>
                      </m:f>
                    </m:oMath>
                    <m:oMath xmlns:m="http://schemas.openxmlformats.org/officeDocument/2006/math">
                      <m:r>
                        <m:rPr>
                          <m:aln/>
                        </m:rPr>
                        <a:rPr lang="en-GB" b="0"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𝑃</m:t>
                      </m:r>
                      <m:d>
                        <m:dPr>
                          <m:ctrlPr>
                            <a:rPr lang="en-GB" i="1" smtClean="0">
                              <a:latin typeface="Cambria Math" panose="02040503050406030204" pitchFamily="18" charset="0"/>
                            </a:rPr>
                          </m:ctrlPr>
                        </m:dPr>
                        <m:e>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1" i="1" smtClean="0">
                                  <a:latin typeface="Cambria Math" panose="02040503050406030204" pitchFamily="18" charset="0"/>
                                </a:rPr>
                                <m:t>′</m:t>
                              </m:r>
                            </m:sup>
                          </m:sSup>
                          <m:r>
                            <a:rPr lang="en-GB" i="1" smtClean="0">
                              <a:latin typeface="Cambria Math" panose="02040503050406030204" pitchFamily="18" charset="0"/>
                            </a:rPr>
                            <m:t>| </m:t>
                          </m:r>
                          <m:r>
                            <a:rPr lang="en-GB" b="1" i="1" smtClean="0">
                              <a:latin typeface="Cambria Math" panose="02040503050406030204" pitchFamily="18" charset="0"/>
                            </a:rPr>
                            <m:t>𝒆</m:t>
                          </m:r>
                        </m:e>
                      </m:d>
                    </m:oMath>
                  </m:oMathPara>
                </a14:m>
                <a:endParaRPr lang="en-GB" b="1" i="1" dirty="0">
                  <a:latin typeface="Cambria Math" panose="02040503050406030204" pitchFamily="18" charset="0"/>
                </a:endParaRPr>
              </a:p>
              <a:p>
                <a:endParaRPr lang="en-GB" dirty="0"/>
              </a:p>
              <a:p>
                <a:r>
                  <a:rPr lang="en-GB" dirty="0"/>
                  <a:t>Estimation using </a:t>
                </a:r>
                <a14:m>
                  <m:oMath xmlns:m="http://schemas.openxmlformats.org/officeDocument/2006/math">
                    <m:r>
                      <m:rPr>
                        <m:nor/>
                      </m:rPr>
                      <a:rPr lang="en-GB" b="1" i="0" smtClean="0">
                        <a:latin typeface="Cambria Math" panose="02040503050406030204" pitchFamily="18" charset="0"/>
                      </a:rPr>
                      <m:t>Rejection</m:t>
                    </m:r>
                    <m:r>
                      <m:rPr>
                        <m:nor/>
                      </m:rPr>
                      <a:rPr lang="en-GB" b="1" smtClean="0">
                        <a:latin typeface="Cambria Math" panose="02040503050406030204" pitchFamily="18" charset="0"/>
                      </a:rPr>
                      <m:t>Sampl</m:t>
                    </m:r>
                    <m:r>
                      <m:rPr>
                        <m:nor/>
                      </m:rPr>
                      <a:rPr lang="en-GB" b="1" i="0" smtClean="0">
                        <a:latin typeface="Cambria Math" panose="02040503050406030204" pitchFamily="18" charset="0"/>
                      </a:rPr>
                      <m:t>ing</m:t>
                    </m:r>
                  </m:oMath>
                </a14:m>
                <a:r>
                  <a:rPr lang="en-GB" dirty="0"/>
                  <a:t> consistent</a:t>
                </a:r>
              </a:p>
              <a:p>
                <a:endParaRPr lang="en-GB" dirty="0"/>
              </a:p>
            </p:txBody>
          </p:sp>
        </mc:Choice>
        <mc:Fallback xmlns="">
          <p:sp>
            <p:nvSpPr>
              <p:cNvPr id="4" name="Content Placeholder 3">
                <a:extLst>
                  <a:ext uri="{FF2B5EF4-FFF2-40B4-BE49-F238E27FC236}">
                    <a16:creationId xmlns:a16="http://schemas.microsoft.com/office/drawing/2014/main" id="{EBDCD333-3FFD-F945-A7E6-91A1FEAAF06A}"/>
                  </a:ext>
                </a:extLst>
              </p:cNvPr>
              <p:cNvSpPr>
                <a:spLocks noGrp="1" noRot="1" noChangeAspect="1" noMove="1" noResize="1" noEditPoints="1" noAdjustHandles="1" noChangeArrowheads="1" noChangeShapeType="1" noTextEdit="1"/>
              </p:cNvSpPr>
              <p:nvPr>
                <p:ph idx="1"/>
              </p:nvPr>
            </p:nvSpPr>
            <p:spPr>
              <a:xfrm>
                <a:off x="359624" y="1666902"/>
                <a:ext cx="7633752" cy="4236435"/>
              </a:xfrm>
              <a:blipFill>
                <a:blip r:embed="rId3"/>
                <a:stretch>
                  <a:fillRect l="-2159" t="-3582" b="-1791"/>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E9173D54-40A2-D041-80F4-D476DF85BC90}"/>
              </a:ext>
            </a:extLst>
          </p:cNvPr>
          <p:cNvSpPr>
            <a:spLocks noGrp="1"/>
          </p:cNvSpPr>
          <p:nvPr>
            <p:ph type="dt" sz="half" idx="2"/>
          </p:nvPr>
        </p:nvSpPr>
        <p:spPr/>
        <p:txBody>
          <a:bodyPr/>
          <a:lstStyle/>
          <a:p>
            <a:r>
              <a:rPr lang="de-DE"/>
              <a:t>Approximate</a:t>
            </a:r>
            <a:endParaRPr lang="en-GB"/>
          </a:p>
        </p:txBody>
      </p:sp>
      <p:sp>
        <p:nvSpPr>
          <p:cNvPr id="6" name="Footer Placeholder 5">
            <a:extLst>
              <a:ext uri="{FF2B5EF4-FFF2-40B4-BE49-F238E27FC236}">
                <a16:creationId xmlns:a16="http://schemas.microsoft.com/office/drawing/2014/main" id="{378B65FA-CF83-CD44-A72E-19D59E9046BF}"/>
              </a:ext>
            </a:extLst>
          </p:cNvPr>
          <p:cNvSpPr>
            <a:spLocks noGrp="1"/>
          </p:cNvSpPr>
          <p:nvPr>
            <p:ph type="ftr" sz="quarter" idx="3"/>
          </p:nvPr>
        </p:nvSpPr>
        <p:spPr/>
        <p:txBody>
          <a:bodyPr/>
          <a:lstStyle/>
          <a:p>
            <a:r>
              <a:rPr lang="en-GB"/>
              <a:t>T. Braun – StaRAI</a:t>
            </a:r>
          </a:p>
        </p:txBody>
      </p:sp>
      <p:sp>
        <p:nvSpPr>
          <p:cNvPr id="5" name="Slide Number Placeholder 3">
            <a:extLst>
              <a:ext uri="{FF2B5EF4-FFF2-40B4-BE49-F238E27FC236}">
                <a16:creationId xmlns:a16="http://schemas.microsoft.com/office/drawing/2014/main" id="{9CE6E872-1E86-B04B-8154-DD3D28A686CB}"/>
              </a:ext>
            </a:extLst>
          </p:cNvPr>
          <p:cNvSpPr>
            <a:spLocks noGrp="1"/>
          </p:cNvSpPr>
          <p:nvPr>
            <p:ph type="sldNum" sz="quarter" idx="4"/>
          </p:nvPr>
        </p:nvSpPr>
        <p:spPr/>
        <p:txBody>
          <a:bodyPr/>
          <a:lstStyle/>
          <a:p>
            <a:pPr>
              <a:defRPr/>
            </a:pPr>
            <a:fld id="{A4C577E2-95DD-1F4B-A688-E8FB02007787}" type="slidenum">
              <a:rPr lang="en-GB" smtClean="0"/>
              <a:pPr>
                <a:defRPr/>
              </a:pPr>
              <a:t>22</a:t>
            </a:fld>
            <a:endParaRPr lang="en-GB"/>
          </a:p>
        </p:txBody>
      </p:sp>
      <p:grpSp>
        <p:nvGrpSpPr>
          <p:cNvPr id="28" name="Group 27">
            <a:extLst>
              <a:ext uri="{FF2B5EF4-FFF2-40B4-BE49-F238E27FC236}">
                <a16:creationId xmlns:a16="http://schemas.microsoft.com/office/drawing/2014/main" id="{11E48B45-74E9-8544-996A-41317ECFE359}"/>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9" name="Oval 28">
                  <a:extLst>
                    <a:ext uri="{FF2B5EF4-FFF2-40B4-BE49-F238E27FC236}">
                      <a16:creationId xmlns:a16="http://schemas.microsoft.com/office/drawing/2014/main" id="{ECDE6140-2D37-5D4E-83D9-3557ACD13A63}"/>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29" name="Oval 28">
                  <a:extLst>
                    <a:ext uri="{FF2B5EF4-FFF2-40B4-BE49-F238E27FC236}">
                      <a16:creationId xmlns:a16="http://schemas.microsoft.com/office/drawing/2014/main" id="{ECDE6140-2D37-5D4E-83D9-3557ACD13A63}"/>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EF72517B-9F2C-1346-ADFD-4869840D4C42}"/>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30" name="Oval 29">
                  <a:extLst>
                    <a:ext uri="{FF2B5EF4-FFF2-40B4-BE49-F238E27FC236}">
                      <a16:creationId xmlns:a16="http://schemas.microsoft.com/office/drawing/2014/main" id="{EF72517B-9F2C-1346-ADFD-4869840D4C42}"/>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8050BC3F-810D-3342-87E2-1EAA27D40BC5}"/>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a:solidFill>
                      <a:schemeClr val="tx1"/>
                    </a:solidFill>
                  </a:endParaRPr>
                </a:p>
              </p:txBody>
            </p:sp>
          </mc:Choice>
          <mc:Fallback xmlns="">
            <p:sp>
              <p:nvSpPr>
                <p:cNvPr id="31" name="Oval 30">
                  <a:extLst>
                    <a:ext uri="{FF2B5EF4-FFF2-40B4-BE49-F238E27FC236}">
                      <a16:creationId xmlns:a16="http://schemas.microsoft.com/office/drawing/2014/main" id="{8050BC3F-810D-3342-87E2-1EAA27D40BC5}"/>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Oval 31">
                  <a:extLst>
                    <a:ext uri="{FF2B5EF4-FFF2-40B4-BE49-F238E27FC236}">
                      <a16:creationId xmlns:a16="http://schemas.microsoft.com/office/drawing/2014/main" id="{AAABB23B-1828-B649-BDA8-A17A9EB63217}"/>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a:solidFill>
                      <a:schemeClr val="tx1"/>
                    </a:solidFill>
                  </a:endParaRPr>
                </a:p>
              </p:txBody>
            </p:sp>
          </mc:Choice>
          <mc:Fallback xmlns="">
            <p:sp>
              <p:nvSpPr>
                <p:cNvPr id="32" name="Oval 31">
                  <a:extLst>
                    <a:ext uri="{FF2B5EF4-FFF2-40B4-BE49-F238E27FC236}">
                      <a16:creationId xmlns:a16="http://schemas.microsoft.com/office/drawing/2014/main" id="{AAABB23B-1828-B649-BDA8-A17A9EB63217}"/>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33" name="Straight Arrow Connector 32">
              <a:extLst>
                <a:ext uri="{FF2B5EF4-FFF2-40B4-BE49-F238E27FC236}">
                  <a16:creationId xmlns:a16="http://schemas.microsoft.com/office/drawing/2014/main" id="{A13B5DE9-2EF4-E643-99D1-3705378843AC}"/>
                </a:ext>
              </a:extLst>
            </p:cNvPr>
            <p:cNvCxnSpPr>
              <a:cxnSpLocks/>
              <a:stCxn id="29" idx="3"/>
              <a:endCxn id="31"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87E5315B-DB2D-3F4D-94B6-F399D2EC7547}"/>
                </a:ext>
              </a:extLst>
            </p:cNvPr>
            <p:cNvCxnSpPr>
              <a:cxnSpLocks/>
              <a:stCxn id="31" idx="4"/>
              <a:endCxn id="32"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5" name="Straight Arrow Connector 34">
              <a:extLst>
                <a:ext uri="{FF2B5EF4-FFF2-40B4-BE49-F238E27FC236}">
                  <a16:creationId xmlns:a16="http://schemas.microsoft.com/office/drawing/2014/main" id="{EA0ABBA5-A6FC-5849-892A-E69E6A194BF0}"/>
                </a:ext>
              </a:extLst>
            </p:cNvPr>
            <p:cNvCxnSpPr>
              <a:cxnSpLocks/>
              <a:stCxn id="30" idx="4"/>
              <a:endCxn id="32"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441620FE-1BFB-664A-A429-71F6070A786C}"/>
                </a:ext>
              </a:extLst>
            </p:cNvPr>
            <p:cNvCxnSpPr>
              <a:cxnSpLocks/>
              <a:stCxn id="29" idx="5"/>
              <a:endCxn id="30"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37" name="Table 36">
                <a:extLst>
                  <a:ext uri="{FF2B5EF4-FFF2-40B4-BE49-F238E27FC236}">
                    <a16:creationId xmlns:a16="http://schemas.microsoft.com/office/drawing/2014/main" id="{87021DB1-3808-8940-A613-2C95E19FEC10}"/>
                  </a:ext>
                </a:extLst>
              </p:cNvPr>
              <p:cNvGraphicFramePr>
                <a:graphicFrameLocks noGrp="1"/>
              </p:cNvGraphicFramePr>
              <p:nvPr>
                <p:extLst>
                  <p:ext uri="{D42A27DB-BD31-4B8C-83A1-F6EECF244321}">
                    <p14:modId xmlns:p14="http://schemas.microsoft.com/office/powerpoint/2010/main" val="3374701430"/>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7" name="Table 36">
                <a:extLst>
                  <a:ext uri="{FF2B5EF4-FFF2-40B4-BE49-F238E27FC236}">
                    <a16:creationId xmlns:a16="http://schemas.microsoft.com/office/drawing/2014/main" id="{87021DB1-3808-8940-A613-2C95E19FEC10}"/>
                  </a:ext>
                </a:extLst>
              </p:cNvPr>
              <p:cNvGraphicFramePr>
                <a:graphicFrameLocks noGrp="1"/>
              </p:cNvGraphicFramePr>
              <p:nvPr>
                <p:extLst>
                  <p:ext uri="{D42A27DB-BD31-4B8C-83A1-F6EECF244321}">
                    <p14:modId xmlns:p14="http://schemas.microsoft.com/office/powerpoint/2010/main" val="3374701430"/>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5"/>
                          <a:stretch>
                            <a:fillRect l="-1961" t="-4167" r="-119608" b="-208333"/>
                          </a:stretch>
                        </a:blipFill>
                      </a:tcPr>
                    </a:tc>
                    <a:tc>
                      <a:txBody>
                        <a:bodyPr/>
                        <a:lstStyle/>
                        <a:p>
                          <a:endParaRPr lang="en-DE"/>
                        </a:p>
                      </a:txBody>
                      <a:tcPr marL="91345" marR="91345" marT="45672" marB="45672">
                        <a:blipFill>
                          <a:blip r:embed="rId5"/>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5"/>
                          <a:stretch>
                            <a:fillRect l="-1961" t="-100000" r="-119608" b="-100000"/>
                          </a:stretch>
                        </a:blipFill>
                      </a:tcPr>
                    </a:tc>
                    <a:tc>
                      <a:txBody>
                        <a:bodyPr/>
                        <a:lstStyle/>
                        <a:p>
                          <a:endParaRPr lang="en-DE"/>
                        </a:p>
                      </a:txBody>
                      <a:tcPr marL="91345" marR="91345" marT="45672" marB="45672">
                        <a:blipFill>
                          <a:blip r:embed="rId5"/>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5"/>
                          <a:stretch>
                            <a:fillRect l="-1961" t="-208333" r="-119608" b="-4167"/>
                          </a:stretch>
                        </a:blipFill>
                      </a:tcPr>
                    </a:tc>
                    <a:tc>
                      <a:txBody>
                        <a:bodyPr/>
                        <a:lstStyle/>
                        <a:p>
                          <a:endParaRPr lang="en-DE"/>
                        </a:p>
                      </a:txBody>
                      <a:tcPr marL="91345" marR="91345" marT="45672" marB="45672">
                        <a:blipFill>
                          <a:blip r:embed="rId5"/>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8" name="Table 37">
                <a:extLst>
                  <a:ext uri="{FF2B5EF4-FFF2-40B4-BE49-F238E27FC236}">
                    <a16:creationId xmlns:a16="http://schemas.microsoft.com/office/drawing/2014/main" id="{E6237354-935D-EF49-97EB-E75DB0EA6312}"/>
                  </a:ext>
                </a:extLst>
              </p:cNvPr>
              <p:cNvGraphicFramePr>
                <a:graphicFrameLocks noGrp="1"/>
              </p:cNvGraphicFramePr>
              <p:nvPr>
                <p:extLst>
                  <p:ext uri="{D42A27DB-BD31-4B8C-83A1-F6EECF244321}">
                    <p14:modId xmlns:p14="http://schemas.microsoft.com/office/powerpoint/2010/main" val="3384585743"/>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8" name="Table 37">
                <a:extLst>
                  <a:ext uri="{FF2B5EF4-FFF2-40B4-BE49-F238E27FC236}">
                    <a16:creationId xmlns:a16="http://schemas.microsoft.com/office/drawing/2014/main" id="{E6237354-935D-EF49-97EB-E75DB0EA6312}"/>
                  </a:ext>
                </a:extLst>
              </p:cNvPr>
              <p:cNvGraphicFramePr>
                <a:graphicFrameLocks noGrp="1"/>
              </p:cNvGraphicFramePr>
              <p:nvPr>
                <p:extLst>
                  <p:ext uri="{D42A27DB-BD31-4B8C-83A1-F6EECF244321}">
                    <p14:modId xmlns:p14="http://schemas.microsoft.com/office/powerpoint/2010/main" val="3384585743"/>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6"/>
                          <a:stretch>
                            <a:fillRect t="-4167" r="-115385" b="-208333"/>
                          </a:stretch>
                        </a:blipFill>
                      </a:tcPr>
                    </a:tc>
                    <a:tc>
                      <a:txBody>
                        <a:bodyPr/>
                        <a:lstStyle/>
                        <a:p>
                          <a:endParaRPr lang="en-DE"/>
                        </a:p>
                      </a:txBody>
                      <a:tcPr marL="91345" marR="91345" marT="45672" marB="45672">
                        <a:blipFill>
                          <a:blip r:embed="rId6"/>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6"/>
                          <a:stretch>
                            <a:fillRect t="-100000" r="-115385" b="-100000"/>
                          </a:stretch>
                        </a:blipFill>
                      </a:tcPr>
                    </a:tc>
                    <a:tc>
                      <a:txBody>
                        <a:bodyPr/>
                        <a:lstStyle/>
                        <a:p>
                          <a:endParaRPr lang="en-DE"/>
                        </a:p>
                      </a:txBody>
                      <a:tcPr marL="91345" marR="91345" marT="45672" marB="45672">
                        <a:blipFill>
                          <a:blip r:embed="rId6"/>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6"/>
                          <a:stretch>
                            <a:fillRect t="-208333" r="-115385" b="-4167"/>
                          </a:stretch>
                        </a:blipFill>
                      </a:tcPr>
                    </a:tc>
                    <a:tc>
                      <a:txBody>
                        <a:bodyPr/>
                        <a:lstStyle/>
                        <a:p>
                          <a:endParaRPr lang="en-DE"/>
                        </a:p>
                      </a:txBody>
                      <a:tcPr marL="91345" marR="91345" marT="45672" marB="45672">
                        <a:blipFill>
                          <a:blip r:embed="rId6"/>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9" name="Table 38">
                <a:extLst>
                  <a:ext uri="{FF2B5EF4-FFF2-40B4-BE49-F238E27FC236}">
                    <a16:creationId xmlns:a16="http://schemas.microsoft.com/office/drawing/2014/main" id="{45C64C05-37CD-1942-8532-A6E25AB83197}"/>
                  </a:ext>
                </a:extLst>
              </p:cNvPr>
              <p:cNvGraphicFramePr>
                <a:graphicFrameLocks noGrp="1"/>
              </p:cNvGraphicFramePr>
              <p:nvPr>
                <p:extLst>
                  <p:ext uri="{D42A27DB-BD31-4B8C-83A1-F6EECF244321}">
                    <p14:modId xmlns:p14="http://schemas.microsoft.com/office/powerpoint/2010/main" val="2324658255"/>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39" name="Table 38">
                <a:extLst>
                  <a:ext uri="{FF2B5EF4-FFF2-40B4-BE49-F238E27FC236}">
                    <a16:creationId xmlns:a16="http://schemas.microsoft.com/office/drawing/2014/main" id="{45C64C05-37CD-1942-8532-A6E25AB83197}"/>
                  </a:ext>
                </a:extLst>
              </p:cNvPr>
              <p:cNvGraphicFramePr>
                <a:graphicFrameLocks noGrp="1"/>
              </p:cNvGraphicFramePr>
              <p:nvPr>
                <p:extLst>
                  <p:ext uri="{D42A27DB-BD31-4B8C-83A1-F6EECF244321}">
                    <p14:modId xmlns:p14="http://schemas.microsoft.com/office/powerpoint/2010/main" val="2324658255"/>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7"/>
                          <a:stretch>
                            <a:fillRect t="-4167" r="-246154" b="-412500"/>
                          </a:stretch>
                        </a:blipFill>
                      </a:tcPr>
                    </a:tc>
                    <a:tc>
                      <a:txBody>
                        <a:bodyPr/>
                        <a:lstStyle/>
                        <a:p>
                          <a:endParaRPr lang="en-DE"/>
                        </a:p>
                      </a:txBody>
                      <a:tcPr marL="91345" marR="91345" marT="45672" marB="45672">
                        <a:blipFill>
                          <a:blip r:embed="rId7"/>
                          <a:stretch>
                            <a:fillRect l="-101961" t="-4167" r="-150980" b="-412500"/>
                          </a:stretch>
                        </a:blipFill>
                      </a:tcPr>
                    </a:tc>
                    <a:tc>
                      <a:txBody>
                        <a:bodyPr/>
                        <a:lstStyle/>
                        <a:p>
                          <a:endParaRPr lang="en-DE"/>
                        </a:p>
                      </a:txBody>
                      <a:tcPr marL="91345" marR="91345" marT="45672" marB="45672">
                        <a:blipFill>
                          <a:blip r:embed="rId7"/>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7"/>
                          <a:stretch>
                            <a:fillRect t="-104167" r="-246154" b="-312500"/>
                          </a:stretch>
                        </a:blipFill>
                      </a:tcPr>
                    </a:tc>
                    <a:tc>
                      <a:txBody>
                        <a:bodyPr/>
                        <a:lstStyle/>
                        <a:p>
                          <a:endParaRPr lang="en-DE"/>
                        </a:p>
                      </a:txBody>
                      <a:tcPr marL="91345" marR="91345" marT="45672" marB="45672">
                        <a:blipFill>
                          <a:blip r:embed="rId7"/>
                          <a:stretch>
                            <a:fillRect l="-101961" t="-104167" r="-150980" b="-312500"/>
                          </a:stretch>
                        </a:blipFill>
                      </a:tcPr>
                    </a:tc>
                    <a:tc>
                      <a:txBody>
                        <a:bodyPr/>
                        <a:lstStyle/>
                        <a:p>
                          <a:endParaRPr lang="en-DE"/>
                        </a:p>
                      </a:txBody>
                      <a:tcPr marL="91345" marR="91345" marT="45672" marB="45672">
                        <a:blipFill>
                          <a:blip r:embed="rId7"/>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7"/>
                          <a:stretch>
                            <a:fillRect t="-196000" r="-246154" b="-200000"/>
                          </a:stretch>
                        </a:blipFill>
                      </a:tcPr>
                    </a:tc>
                    <a:tc>
                      <a:txBody>
                        <a:bodyPr/>
                        <a:lstStyle/>
                        <a:p>
                          <a:endParaRPr lang="en-DE"/>
                        </a:p>
                      </a:txBody>
                      <a:tcPr marL="91345" marR="91345" marT="45672" marB="45672">
                        <a:blipFill>
                          <a:blip r:embed="rId7"/>
                          <a:stretch>
                            <a:fillRect l="-101961" t="-196000" r="-150980" b="-200000"/>
                          </a:stretch>
                        </a:blipFill>
                      </a:tcPr>
                    </a:tc>
                    <a:tc>
                      <a:txBody>
                        <a:bodyPr/>
                        <a:lstStyle/>
                        <a:p>
                          <a:endParaRPr lang="en-DE"/>
                        </a:p>
                      </a:txBody>
                      <a:tcPr marL="91345" marR="91345" marT="45672" marB="45672">
                        <a:blipFill>
                          <a:blip r:embed="rId7"/>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7"/>
                          <a:stretch>
                            <a:fillRect t="-308333" r="-246154" b="-108333"/>
                          </a:stretch>
                        </a:blipFill>
                      </a:tcPr>
                    </a:tc>
                    <a:tc>
                      <a:txBody>
                        <a:bodyPr/>
                        <a:lstStyle/>
                        <a:p>
                          <a:endParaRPr lang="en-DE"/>
                        </a:p>
                      </a:txBody>
                      <a:tcPr marL="91345" marR="91345" marT="45672" marB="45672">
                        <a:blipFill>
                          <a:blip r:embed="rId7"/>
                          <a:stretch>
                            <a:fillRect l="-101961" t="-308333" r="-150980" b="-108333"/>
                          </a:stretch>
                        </a:blipFill>
                      </a:tcPr>
                    </a:tc>
                    <a:tc>
                      <a:txBody>
                        <a:bodyPr/>
                        <a:lstStyle/>
                        <a:p>
                          <a:endParaRPr lang="en-DE"/>
                        </a:p>
                      </a:txBody>
                      <a:tcPr marL="91345" marR="91345" marT="45672" marB="45672">
                        <a:blipFill>
                          <a:blip r:embed="rId7"/>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7"/>
                          <a:stretch>
                            <a:fillRect t="-408333" r="-246154" b="-8333"/>
                          </a:stretch>
                        </a:blipFill>
                      </a:tcPr>
                    </a:tc>
                    <a:tc>
                      <a:txBody>
                        <a:bodyPr/>
                        <a:lstStyle/>
                        <a:p>
                          <a:endParaRPr lang="en-DE"/>
                        </a:p>
                      </a:txBody>
                      <a:tcPr marL="91345" marR="91345" marT="45672" marB="45672">
                        <a:blipFill>
                          <a:blip r:embed="rId7"/>
                          <a:stretch>
                            <a:fillRect l="-101961" t="-408333" r="-150980" b="-8333"/>
                          </a:stretch>
                        </a:blipFill>
                      </a:tcPr>
                    </a:tc>
                    <a:tc>
                      <a:txBody>
                        <a:bodyPr/>
                        <a:lstStyle/>
                        <a:p>
                          <a:endParaRPr lang="en-DE"/>
                        </a:p>
                      </a:txBody>
                      <a:tcPr marL="91345" marR="91345" marT="45672" marB="45672">
                        <a:blipFill>
                          <a:blip r:embed="rId7"/>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00222C74-60CA-7040-AEFF-B808323CD4E1}"/>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40" name="TextBox 39">
                <a:extLst>
                  <a:ext uri="{FF2B5EF4-FFF2-40B4-BE49-F238E27FC236}">
                    <a16:creationId xmlns:a16="http://schemas.microsoft.com/office/drawing/2014/main" id="{00222C74-60CA-7040-AEFF-B808323CD4E1}"/>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41" name="Rectangle 40">
            <a:extLst>
              <a:ext uri="{FF2B5EF4-FFF2-40B4-BE49-F238E27FC236}">
                <a16:creationId xmlns:a16="http://schemas.microsoft.com/office/drawing/2014/main" id="{D8D3531C-BA7F-6747-8B20-B7779A1C8581}"/>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2" name="Rectangle 41">
            <a:extLst>
              <a:ext uri="{FF2B5EF4-FFF2-40B4-BE49-F238E27FC236}">
                <a16:creationId xmlns:a16="http://schemas.microsoft.com/office/drawing/2014/main" id="{6829F181-0F4D-BF42-B633-1D4508B57E40}"/>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3" name="Rectangle 42">
            <a:extLst>
              <a:ext uri="{FF2B5EF4-FFF2-40B4-BE49-F238E27FC236}">
                <a16:creationId xmlns:a16="http://schemas.microsoft.com/office/drawing/2014/main" id="{59238C3D-8CBA-324A-B858-BE8E59FEC6B8}"/>
              </a:ext>
            </a:extLst>
          </p:cNvPr>
          <p:cNvSpPr/>
          <p:nvPr/>
        </p:nvSpPr>
        <p:spPr>
          <a:xfrm>
            <a:off x="8800895" y="5595354"/>
            <a:ext cx="2252413" cy="307983"/>
          </a:xfrm>
          <a:prstGeom prst="rect">
            <a:avLst/>
          </a:prstGeom>
          <a:gradFill flip="none" rotWithShape="1">
            <a:gsLst>
              <a:gs pos="0">
                <a:srgbClr val="FFC000">
                  <a:alpha val="20000"/>
                </a:srgbClr>
              </a:gs>
              <a:gs pos="100000">
                <a:schemeClr val="accent6">
                  <a:alpha val="20000"/>
                </a:schemeClr>
              </a:gs>
            </a:gsLst>
            <a:lin ang="2700000" scaled="1"/>
            <a:tileRect/>
          </a:gradFill>
          <a:ln w="28575">
            <a:gradFill>
              <a:gsLst>
                <a:gs pos="0">
                  <a:srgbClr val="FFC000"/>
                </a:gs>
                <a:gs pos="100000">
                  <a:schemeClr val="accent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34724698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2318-A1B0-8B49-81DB-401DEC8111AA}"/>
              </a:ext>
            </a:extLst>
          </p:cNvPr>
          <p:cNvSpPr>
            <a:spLocks noGrp="1"/>
          </p:cNvSpPr>
          <p:nvPr>
            <p:ph type="title"/>
          </p:nvPr>
        </p:nvSpPr>
        <p:spPr/>
        <p:txBody>
          <a:bodyPr/>
          <a:lstStyle/>
          <a:p>
            <a:r>
              <a:rPr lang="en-GB" dirty="0"/>
              <a:t>Brief Look into </a:t>
            </a:r>
            <a:r>
              <a:rPr lang="en-GB" dirty="0">
                <a:solidFill>
                  <a:schemeClr val="accent2"/>
                </a:solidFill>
              </a:rPr>
              <a:t>PAC Estimators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BCC4FE-6919-D44B-9B7E-5D5A23F05213}"/>
                  </a:ext>
                </a:extLst>
              </p:cNvPr>
              <p:cNvSpPr>
                <a:spLocks noGrp="1"/>
              </p:cNvSpPr>
              <p:nvPr>
                <p:ph idx="1"/>
              </p:nvPr>
            </p:nvSpPr>
            <p:spPr/>
            <p:txBody>
              <a:bodyPr/>
              <a:lstStyle/>
              <a:p>
                <a:r>
                  <a:rPr lang="en-GB" dirty="0"/>
                  <a:t>Quality of result depends on number of samples </a:t>
                </a:r>
                <a14:m>
                  <m:oMath xmlns:m="http://schemas.openxmlformats.org/officeDocument/2006/math">
                    <m:r>
                      <a:rPr lang="en-GB" b="0" i="1" smtClean="0">
                        <a:latin typeface="Cambria Math" panose="02040503050406030204" pitchFamily="18" charset="0"/>
                      </a:rPr>
                      <m:t>𝑁</m:t>
                    </m:r>
                  </m:oMath>
                </a14:m>
                <a:endParaRPr lang="en-GB" dirty="0"/>
              </a:p>
              <a:p>
                <a:r>
                  <a:rPr lang="en-GB" dirty="0">
                    <a:solidFill>
                      <a:schemeClr val="accent2"/>
                    </a:solidFill>
                  </a:rPr>
                  <a:t>PAC</a:t>
                </a:r>
                <a:r>
                  <a:rPr lang="en-GB" dirty="0"/>
                  <a:t>: With probability </a:t>
                </a:r>
                <a14:m>
                  <m:oMath xmlns:m="http://schemas.openxmlformats.org/officeDocument/2006/math">
                    <m:r>
                      <a:rPr lang="en-GB" i="1" smtClean="0">
                        <a:latin typeface="Cambria Math" panose="02040503050406030204" pitchFamily="18" charset="0"/>
                      </a:rPr>
                      <m:t>1−</m:t>
                    </m:r>
                    <m:r>
                      <a:rPr lang="en-GB" i="1" smtClean="0">
                        <a:latin typeface="Cambria Math" panose="02040503050406030204" pitchFamily="18" charset="0"/>
                        <a:ea typeface="Cambria Math" panose="02040503050406030204" pitchFamily="18" charset="0"/>
                      </a:rPr>
                      <m:t>𝛿</m:t>
                    </m:r>
                  </m:oMath>
                </a14:m>
                <a:r>
                  <a:rPr lang="en-GB" dirty="0"/>
                  <a:t>, the error is bounded by </a:t>
                </a:r>
                <a14:m>
                  <m:oMath xmlns:m="http://schemas.openxmlformats.org/officeDocument/2006/math">
                    <m:r>
                      <a:rPr lang="en-GB" i="1" smtClean="0">
                        <a:latin typeface="Cambria Math" panose="02040503050406030204" pitchFamily="18" charset="0"/>
                        <a:ea typeface="Cambria Math" panose="02040503050406030204" pitchFamily="18" charset="0"/>
                      </a:rPr>
                      <m:t>𝜀</m:t>
                    </m:r>
                  </m:oMath>
                </a14:m>
                <a:endParaRPr lang="en-GB" dirty="0"/>
              </a:p>
              <a:p>
                <a:r>
                  <a:rPr lang="en-GB" dirty="0"/>
                  <a:t>Show estimate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𝑃</m:t>
                        </m:r>
                      </m:e>
                    </m:acc>
                    <m:d>
                      <m:dPr>
                        <m:ctrlPr>
                          <a:rPr lang="en-GB" i="1">
                            <a:latin typeface="Cambria Math" panose="02040503050406030204" pitchFamily="18" charset="0"/>
                          </a:rPr>
                        </m:ctrlPr>
                      </m:dPr>
                      <m:e>
                        <m:r>
                          <a:rPr lang="de-DE" b="1" i="1" smtClean="0">
                            <a:latin typeface="Cambria Math" panose="02040503050406030204" pitchFamily="18" charset="0"/>
                          </a:rPr>
                          <m:t>𝒖</m:t>
                        </m:r>
                      </m:e>
                    </m:d>
                  </m:oMath>
                </a14:m>
                <a:r>
                  <a:rPr lang="en-GB" dirty="0"/>
                  <a:t> close to truth </a:t>
                </a:r>
                <a14:m>
                  <m:oMath xmlns:m="http://schemas.openxmlformats.org/officeDocument/2006/math">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𝒖</m:t>
                        </m:r>
                      </m:e>
                    </m:d>
                  </m:oMath>
                </a14:m>
                <a:r>
                  <a:rPr lang="en-GB" dirty="0"/>
                  <a:t> using so-called </a:t>
                </a:r>
                <a:r>
                  <a:rPr lang="en-GB" dirty="0" err="1"/>
                  <a:t>Hoeffding</a:t>
                </a:r>
                <a:r>
                  <a:rPr lang="en-GB" dirty="0"/>
                  <a:t> bound</a:t>
                </a:r>
              </a:p>
              <a:p>
                <a:pPr lvl="1"/>
                <a:r>
                  <a:rPr lang="en-GB" i="1" dirty="0" err="1"/>
                  <a:t>Hoeffding</a:t>
                </a:r>
                <a:r>
                  <a:rPr lang="en-GB" i="1" dirty="0"/>
                  <a:t> bound</a:t>
                </a:r>
                <a:r>
                  <a:rPr lang="en-GB" dirty="0"/>
                  <a:t>: Given a sequence of Bernoulli trials </a:t>
                </a:r>
                <a14:m>
                  <m:oMath xmlns:m="http://schemas.openxmlformats.org/officeDocument/2006/math">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𝑟</m:t>
                        </m:r>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1</m:t>
                            </m:r>
                          </m:e>
                        </m:d>
                        <m:r>
                          <a:rPr lang="de-DE" b="0" i="1" smtClean="0">
                            <a:latin typeface="Cambria Math" panose="02040503050406030204" pitchFamily="18" charset="0"/>
                          </a:rPr>
                          <m:t>,…,</m:t>
                        </m:r>
                        <m:r>
                          <a:rPr lang="de-DE" b="0" i="1" smtClean="0">
                            <a:latin typeface="Cambria Math" panose="02040503050406030204" pitchFamily="18" charset="0"/>
                          </a:rPr>
                          <m:t>𝑟</m:t>
                        </m:r>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𝑁</m:t>
                            </m:r>
                          </m:e>
                        </m:d>
                      </m:e>
                    </m:d>
                  </m:oMath>
                </a14:m>
                <a:r>
                  <a:rPr lang="en-GB" dirty="0"/>
                  <a:t>,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𝑃</m:t>
                        </m:r>
                      </m:e>
                    </m:acc>
                    <m:r>
                      <a:rPr lang="de-DE" b="0" i="1" smtClean="0">
                        <a:latin typeface="Cambria Math" panose="02040503050406030204" pitchFamily="18" charset="0"/>
                      </a:rPr>
                      <m:t>=</m:t>
                    </m:r>
                    <m:f>
                      <m:fPr>
                        <m:ctrlPr>
                          <a:rPr lang="de-DE" b="0" i="1" smtClean="0">
                            <a:latin typeface="Cambria Math" panose="02040503050406030204" pitchFamily="18" charset="0"/>
                          </a:rPr>
                        </m:ctrlPr>
                      </m:fPr>
                      <m:num>
                        <m:r>
                          <a:rPr lang="de-DE" b="0" i="1" smtClean="0">
                            <a:latin typeface="Cambria Math" panose="02040503050406030204" pitchFamily="18" charset="0"/>
                          </a:rPr>
                          <m:t>1</m:t>
                        </m:r>
                      </m:num>
                      <m:den>
                        <m:r>
                          <a:rPr lang="de-DE" b="0" i="1" smtClean="0">
                            <a:latin typeface="Cambria Math" panose="02040503050406030204" pitchFamily="18" charset="0"/>
                          </a:rPr>
                          <m:t>𝑁</m:t>
                        </m:r>
                      </m:den>
                    </m:f>
                    <m:nary>
                      <m:naryPr>
                        <m:chr m:val="∑"/>
                        <m:supHide m:val="on"/>
                        <m:ctrlPr>
                          <a:rPr lang="de-DE" b="0" i="1" smtClean="0">
                            <a:latin typeface="Cambria Math" panose="02040503050406030204" pitchFamily="18" charset="0"/>
                          </a:rPr>
                        </m:ctrlPr>
                      </m:naryPr>
                      <m:sub>
                        <m:r>
                          <m:rPr>
                            <m:brk m:alnAt="7"/>
                          </m:rPr>
                          <a:rPr lang="de-DE" b="0" i="1" smtClean="0">
                            <a:latin typeface="Cambria Math" panose="02040503050406030204" pitchFamily="18" charset="0"/>
                          </a:rPr>
                          <m:t>𝑖</m:t>
                        </m:r>
                      </m:sub>
                      <m:sup/>
                      <m:e>
                        <m:r>
                          <a:rPr lang="de-DE" b="0" i="1" smtClean="0">
                            <a:latin typeface="Cambria Math" panose="02040503050406030204" pitchFamily="18" charset="0"/>
                          </a:rPr>
                          <m:t>𝑟</m:t>
                        </m:r>
                        <m:d>
                          <m:dPr>
                            <m:begChr m:val="["/>
                            <m:endChr m:val="]"/>
                            <m:ctrlPr>
                              <a:rPr lang="de-DE" b="0" i="1" smtClean="0">
                                <a:latin typeface="Cambria Math" panose="02040503050406030204" pitchFamily="18" charset="0"/>
                              </a:rPr>
                            </m:ctrlPr>
                          </m:dPr>
                          <m:e>
                            <m:r>
                              <a:rPr lang="de-DE" b="0" i="1" smtClean="0">
                                <a:latin typeface="Cambria Math" panose="02040503050406030204" pitchFamily="18" charset="0"/>
                              </a:rPr>
                              <m:t>𝑖</m:t>
                            </m:r>
                          </m:e>
                        </m:d>
                      </m:e>
                    </m:nary>
                  </m:oMath>
                </a14:m>
                <a:r>
                  <a:rPr lang="en-GB" dirty="0"/>
                  <a:t>, and success probability </a:t>
                </a:r>
                <a14:m>
                  <m:oMath xmlns:m="http://schemas.openxmlformats.org/officeDocument/2006/math">
                    <m:r>
                      <a:rPr lang="de-DE" i="1">
                        <a:latin typeface="Cambria Math" panose="02040503050406030204" pitchFamily="18" charset="0"/>
                      </a:rPr>
                      <m:t>𝑝</m:t>
                    </m:r>
                  </m:oMath>
                </a14:m>
                <a:r>
                  <a:rPr lang="en-GB" dirty="0"/>
                  <a:t>:</a:t>
                </a:r>
              </a:p>
              <a:p>
                <a:pPr marL="532867" lvl="2" indent="0" algn="ctr">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𝑃</m:t>
                              </m:r>
                            </m:e>
                          </m:acc>
                          <m:r>
                            <a:rPr lang="de-DE" i="1" smtClean="0">
                              <a:latin typeface="Cambria Math" panose="02040503050406030204" pitchFamily="18" charset="0"/>
                            </a:rPr>
                            <m:t>&gt;</m:t>
                          </m:r>
                          <m:r>
                            <a:rPr lang="de-DE" b="0" i="1" smtClean="0">
                              <a:latin typeface="Cambria Math" panose="02040503050406030204" pitchFamily="18" charset="0"/>
                            </a:rPr>
                            <m:t>𝑝</m:t>
                          </m:r>
                          <m:r>
                            <a:rPr lang="de-DE"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e>
                      </m:d>
                      <m:r>
                        <a:rPr lang="de-DE" i="1">
                          <a:latin typeface="Cambria Math" panose="02040503050406030204" pitchFamily="18" charset="0"/>
                          <a:ea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𝑁</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sup>
                      </m:sSup>
                      <m:r>
                        <a:rPr lang="de-DE" b="0" i="0" smtClean="0">
                          <a:latin typeface="Cambria Math" panose="02040503050406030204" pitchFamily="18" charset="0"/>
                          <a:ea typeface="Cambria Math" panose="02040503050406030204" pitchFamily="18" charset="0"/>
                        </a:rPr>
                        <m:t>                         </m:t>
                      </m:r>
                      <m:r>
                        <a:rPr lang="de-DE" i="1">
                          <a:latin typeface="Cambria Math" panose="02040503050406030204" pitchFamily="18" charset="0"/>
                        </a:rPr>
                        <m:t>𝑃</m:t>
                      </m:r>
                      <m:d>
                        <m:dPr>
                          <m:ctrlPr>
                            <a:rPr lang="de-DE"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𝑃</m:t>
                              </m:r>
                            </m:e>
                          </m:acc>
                          <m:r>
                            <a:rPr lang="de-DE" i="1">
                              <a:latin typeface="Cambria Math" panose="02040503050406030204" pitchFamily="18" charset="0"/>
                            </a:rPr>
                            <m:t>&gt;</m:t>
                          </m:r>
                          <m:r>
                            <a:rPr lang="de-DE" i="1">
                              <a:latin typeface="Cambria Math" panose="02040503050406030204" pitchFamily="18" charset="0"/>
                            </a:rPr>
                            <m:t>𝑝</m:t>
                          </m:r>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e>
                      </m:d>
                      <m:r>
                        <a:rPr lang="de-DE" i="1">
                          <a:latin typeface="Cambria Math" panose="02040503050406030204" pitchFamily="18" charset="0"/>
                          <a:ea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𝑁</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sup>
                      </m:sSup>
                    </m:oMath>
                  </m:oMathPara>
                </a14:m>
                <a:endParaRPr lang="en-GB" dirty="0"/>
              </a:p>
              <a:p>
                <a:pPr lvl="1"/>
                <a:r>
                  <a:rPr lang="en-GB" dirty="0"/>
                  <a:t>If samples are independent Bernoulli trials, each with probability </a:t>
                </a:r>
                <a14:m>
                  <m:oMath xmlns:m="http://schemas.openxmlformats.org/officeDocument/2006/math">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oMath>
                </a14:m>
                <a:r>
                  <a:rPr lang="en-GB" dirty="0"/>
                  <a:t>, then</a:t>
                </a:r>
              </a:p>
              <a:p>
                <a:pPr lvl="3"/>
                <a:endParaRPr lang="en-GB" dirty="0"/>
              </a:p>
              <a:p>
                <a:pPr marL="258503" lvl="1"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𝑃</m:t>
                              </m:r>
                            </m:e>
                          </m:acc>
                          <m:d>
                            <m:dPr>
                              <m:ctrlPr>
                                <a:rPr lang="en-GB" i="1">
                                  <a:latin typeface="Cambria Math" panose="02040503050406030204" pitchFamily="18" charset="0"/>
                                </a:rPr>
                              </m:ctrlPr>
                            </m:dPr>
                            <m:e>
                              <m:r>
                                <a:rPr lang="de-DE" b="1" i="1">
                                  <a:latin typeface="Cambria Math" panose="02040503050406030204" pitchFamily="18" charset="0"/>
                                </a:rPr>
                                <m:t>𝒖</m:t>
                              </m:r>
                            </m:e>
                          </m:d>
                          <m:r>
                            <a:rPr lang="de-DE" b="1"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r>
                                <a:rPr lang="de-DE"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r>
                                <a:rPr lang="de-DE" i="1">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e>
                          </m:d>
                        </m:e>
                      </m:d>
                      <m:r>
                        <a:rPr lang="de-DE" i="1">
                          <a:latin typeface="Cambria Math" panose="02040503050406030204" pitchFamily="18" charset="0"/>
                          <a:ea typeface="Cambria Math" panose="02040503050406030204" pitchFamily="18" charset="0"/>
                        </a:rPr>
                        <m:t>≤2</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𝑁</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sup>
                      </m:sSup>
                    </m:oMath>
                  </m:oMathPara>
                </a14:m>
                <a:endParaRPr lang="en-GB" dirty="0"/>
              </a:p>
              <a:p>
                <a:pPr lvl="1"/>
                <a:r>
                  <a:rPr lang="en-GB" dirty="0"/>
                  <a:t>Setting </a:t>
                </a:r>
                <a14:m>
                  <m:oMath xmlns:m="http://schemas.openxmlformats.org/officeDocument/2006/math">
                    <m:r>
                      <a:rPr lang="de-DE" i="1">
                        <a:latin typeface="Cambria Math" panose="02040503050406030204" pitchFamily="18" charset="0"/>
                        <a:ea typeface="Cambria Math" panose="02040503050406030204" pitchFamily="18" charset="0"/>
                      </a:rPr>
                      <m:t>2</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−2</m:t>
                        </m:r>
                        <m:r>
                          <a:rPr lang="de-DE" i="1">
                            <a:latin typeface="Cambria Math" panose="02040503050406030204" pitchFamily="18" charset="0"/>
                            <a:ea typeface="Cambria Math" panose="02040503050406030204" pitchFamily="18" charset="0"/>
                          </a:rPr>
                          <m:t>𝑁</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sup>
                    </m:sSup>
                    <m:r>
                      <a:rPr lang="de-DE"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𝛿</m:t>
                    </m:r>
                  </m:oMath>
                </a14:m>
                <a:r>
                  <a:rPr lang="en-GB" dirty="0"/>
                  <a:t>, to estimate a query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𝒆</m:t>
                        </m:r>
                      </m:e>
                    </m:d>
                  </m:oMath>
                </a14:m>
                <a:r>
                  <a:rPr lang="en-GB" dirty="0"/>
                  <a:t> with </a:t>
                </a:r>
                <a14:m>
                  <m:oMath xmlns:m="http://schemas.openxmlformats.org/officeDocument/2006/math">
                    <m:d>
                      <m:dPr>
                        <m:ctrlPr>
                          <a:rPr lang="en-GB" b="0"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𝜀</m:t>
                        </m:r>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𝛿</m:t>
                        </m:r>
                      </m:e>
                    </m:d>
                  </m:oMath>
                </a14:m>
                <a:r>
                  <a:rPr lang="en-GB" dirty="0"/>
                  <a:t> reliability: </a:t>
                </a:r>
                <a14:m>
                  <m:oMath xmlns:m="http://schemas.openxmlformats.org/officeDocument/2006/math">
                    <m:r>
                      <a:rPr lang="en-GB" b="0" i="1" smtClean="0">
                        <a:latin typeface="Cambria Math" panose="02040503050406030204" pitchFamily="18" charset="0"/>
                      </a:rPr>
                      <m:t>𝑁</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ln</m:t>
                            </m:r>
                          </m:fName>
                          <m:e>
                            <m:d>
                              <m:dPr>
                                <m:ctrlPr>
                                  <a:rPr lang="en-GB" b="0" i="1" smtClean="0">
                                    <a:latin typeface="Cambria Math" panose="02040503050406030204" pitchFamily="18" charset="0"/>
                                    <a:ea typeface="Cambria Math" panose="02040503050406030204" pitchFamily="18" charset="0"/>
                                  </a:rPr>
                                </m:ctrlPr>
                              </m:dPr>
                              <m:e>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2</m:t>
                                    </m:r>
                                  </m:num>
                                  <m:den>
                                    <m:r>
                                      <a:rPr lang="en-GB" b="0" i="1" smtClean="0">
                                        <a:latin typeface="Cambria Math" panose="02040503050406030204" pitchFamily="18" charset="0"/>
                                        <a:ea typeface="Cambria Math" panose="02040503050406030204" pitchFamily="18" charset="0"/>
                                      </a:rPr>
                                      <m:t>𝛿</m:t>
                                    </m:r>
                                  </m:den>
                                </m:f>
                              </m:e>
                            </m:d>
                          </m:e>
                        </m:func>
                      </m:num>
                      <m:den>
                        <m:r>
                          <a:rPr lang="en-GB" b="0" i="1" smtClean="0">
                            <a:latin typeface="Cambria Math" panose="02040503050406030204" pitchFamily="18" charset="0"/>
                            <a:ea typeface="Cambria Math" panose="02040503050406030204" pitchFamily="18" charset="0"/>
                          </a:rPr>
                          <m:t>2</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𝜀</m:t>
                            </m:r>
                          </m:e>
                          <m:sup>
                            <m:r>
                              <a:rPr lang="en-GB" b="0" i="1" smtClean="0">
                                <a:latin typeface="Cambria Math" panose="02040503050406030204" pitchFamily="18" charset="0"/>
                                <a:ea typeface="Cambria Math" panose="02040503050406030204" pitchFamily="18" charset="0"/>
                              </a:rPr>
                              <m:t>2</m:t>
                            </m:r>
                          </m:sup>
                        </m:sSup>
                      </m:den>
                    </m:f>
                  </m:oMath>
                </a14:m>
                <a:endParaRPr lang="en-GB" b="0" dirty="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44BCC4FE-6919-D44B-9B7E-5D5A23F05213}"/>
                  </a:ext>
                </a:extLst>
              </p:cNvPr>
              <p:cNvSpPr>
                <a:spLocks noGrp="1" noRot="1" noChangeAspect="1" noMove="1" noResize="1" noEditPoints="1" noAdjustHandles="1" noChangeArrowheads="1" noChangeShapeType="1" noTextEdit="1"/>
              </p:cNvSpPr>
              <p:nvPr>
                <p:ph idx="1"/>
              </p:nvPr>
            </p:nvSpPr>
            <p:spPr>
              <a:blipFill>
                <a:blip r:embed="rId2"/>
                <a:stretch>
                  <a:fillRect l="-1436" t="-2687" r="-165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8814D444-C056-D54E-989C-7D1C1AA14F9E}"/>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5BF64FB9-46A6-B14B-B070-535B335A7D65}"/>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0693E1AA-3F36-3849-9D71-4D3D80212B39}"/>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23</a:t>
            </a:fld>
            <a:r>
              <a:rPr lang="en-GB"/>
              <a:t> </a:t>
            </a:r>
            <a:endParaRPr lang="en-GB" sz="1399"/>
          </a:p>
        </p:txBody>
      </p:sp>
    </p:spTree>
    <p:extLst>
      <p:ext uri="{BB962C8B-B14F-4D97-AF65-F5344CB8AC3E}">
        <p14:creationId xmlns:p14="http://schemas.microsoft.com/office/powerpoint/2010/main" val="10041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2318-A1B0-8B49-81DB-401DEC8111AA}"/>
              </a:ext>
            </a:extLst>
          </p:cNvPr>
          <p:cNvSpPr>
            <a:spLocks noGrp="1"/>
          </p:cNvSpPr>
          <p:nvPr>
            <p:ph type="title"/>
          </p:nvPr>
        </p:nvSpPr>
        <p:spPr/>
        <p:txBody>
          <a:bodyPr/>
          <a:lstStyle/>
          <a:p>
            <a:r>
              <a:rPr lang="en-GB" dirty="0"/>
              <a:t>Brief Look into </a:t>
            </a:r>
            <a:r>
              <a:rPr lang="en-GB" dirty="0">
                <a:solidFill>
                  <a:schemeClr val="accent2"/>
                </a:solidFill>
              </a:rPr>
              <a:t>PAC Estimators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4BCC4FE-6919-D44B-9B7E-5D5A23F05213}"/>
                  </a:ext>
                </a:extLst>
              </p:cNvPr>
              <p:cNvSpPr>
                <a:spLocks noGrp="1"/>
              </p:cNvSpPr>
              <p:nvPr>
                <p:ph idx="1"/>
              </p:nvPr>
            </p:nvSpPr>
            <p:spPr/>
            <p:txBody>
              <a:bodyPr/>
              <a:lstStyle/>
              <a:p>
                <a:r>
                  <a:rPr lang="en-GB" dirty="0"/>
                  <a:t>Quality of result depends on number of samples </a:t>
                </a:r>
                <a14:m>
                  <m:oMath xmlns:m="http://schemas.openxmlformats.org/officeDocument/2006/math">
                    <m:r>
                      <a:rPr lang="en-GB" i="1">
                        <a:latin typeface="Cambria Math" panose="02040503050406030204" pitchFamily="18" charset="0"/>
                      </a:rPr>
                      <m:t>𝑁</m:t>
                    </m:r>
                  </m:oMath>
                </a14:m>
                <a:endParaRPr lang="en-GB" dirty="0"/>
              </a:p>
              <a:p>
                <a:r>
                  <a:rPr lang="en-GB" dirty="0">
                    <a:solidFill>
                      <a:schemeClr val="accent2"/>
                    </a:solidFill>
                  </a:rPr>
                  <a:t>PAC</a:t>
                </a:r>
                <a:r>
                  <a:rPr lang="en-GB" dirty="0"/>
                  <a:t>: With probability </a:t>
                </a:r>
                <a14:m>
                  <m:oMath xmlns:m="http://schemas.openxmlformats.org/officeDocument/2006/math">
                    <m:r>
                      <a:rPr lang="en-GB" i="1">
                        <a:latin typeface="Cambria Math" panose="02040503050406030204" pitchFamily="18" charset="0"/>
                      </a:rPr>
                      <m:t>1−</m:t>
                    </m:r>
                    <m:r>
                      <a:rPr lang="en-GB" i="1">
                        <a:latin typeface="Cambria Math" panose="02040503050406030204" pitchFamily="18" charset="0"/>
                        <a:ea typeface="Cambria Math" panose="02040503050406030204" pitchFamily="18" charset="0"/>
                      </a:rPr>
                      <m:t>𝛿</m:t>
                    </m:r>
                  </m:oMath>
                </a14:m>
                <a:r>
                  <a:rPr lang="en-GB" dirty="0"/>
                  <a:t>, the error is bounded by </a:t>
                </a:r>
                <a14:m>
                  <m:oMath xmlns:m="http://schemas.openxmlformats.org/officeDocument/2006/math">
                    <m:r>
                      <a:rPr lang="en-GB" i="1">
                        <a:latin typeface="Cambria Math" panose="02040503050406030204" pitchFamily="18" charset="0"/>
                        <a:ea typeface="Cambria Math" panose="02040503050406030204" pitchFamily="18" charset="0"/>
                      </a:rPr>
                      <m:t>𝜀</m:t>
                    </m:r>
                  </m:oMath>
                </a14:m>
                <a:endParaRPr lang="en-GB" dirty="0"/>
              </a:p>
              <a:p>
                <a:r>
                  <a:rPr lang="en-GB" dirty="0"/>
                  <a:t>Show estimate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𝑃</m:t>
                        </m:r>
                      </m:e>
                    </m:acc>
                    <m:d>
                      <m:dPr>
                        <m:ctrlPr>
                          <a:rPr lang="en-GB" i="1">
                            <a:latin typeface="Cambria Math" panose="02040503050406030204" pitchFamily="18" charset="0"/>
                          </a:rPr>
                        </m:ctrlPr>
                      </m:dPr>
                      <m:e>
                        <m:r>
                          <a:rPr lang="de-DE" b="1" i="1">
                            <a:latin typeface="Cambria Math" panose="02040503050406030204" pitchFamily="18" charset="0"/>
                          </a:rPr>
                          <m:t>𝒖</m:t>
                        </m:r>
                      </m:e>
                    </m:d>
                  </m:oMath>
                </a14:m>
                <a:r>
                  <a:rPr lang="en-GB" dirty="0"/>
                  <a:t> has relative error </a:t>
                </a:r>
                <a14:m>
                  <m:oMath xmlns:m="http://schemas.openxmlformats.org/officeDocument/2006/math">
                    <m:r>
                      <a:rPr lang="en-GB" i="1">
                        <a:latin typeface="Cambria Math" panose="02040503050406030204" pitchFamily="18" charset="0"/>
                        <a:ea typeface="Cambria Math" panose="02040503050406030204" pitchFamily="18" charset="0"/>
                      </a:rPr>
                      <m:t>𝜀</m:t>
                    </m:r>
                  </m:oMath>
                </a14:m>
                <a:r>
                  <a:rPr lang="en-GB" dirty="0"/>
                  <a:t> of true value </a:t>
                </a:r>
                <a14:m>
                  <m:oMath xmlns:m="http://schemas.openxmlformats.org/officeDocument/2006/math">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oMath>
                </a14:m>
                <a:r>
                  <a:rPr lang="en-GB" dirty="0"/>
                  <a:t> using so-called Chernoff bound</a:t>
                </a:r>
              </a:p>
              <a:p>
                <a:pPr lvl="1"/>
                <a:r>
                  <a:rPr lang="en-GB" i="1" dirty="0"/>
                  <a:t>Chernoff bound</a:t>
                </a:r>
                <a:r>
                  <a:rPr lang="en-GB" dirty="0"/>
                  <a:t>: Given a sequence of Bernoulli trials </a:t>
                </a:r>
                <a14:m>
                  <m:oMath xmlns:m="http://schemas.openxmlformats.org/officeDocument/2006/math">
                    <m:d>
                      <m:dPr>
                        <m:begChr m:val="{"/>
                        <m:endChr m:val="}"/>
                        <m:ctrlPr>
                          <a:rPr lang="de-DE" i="1">
                            <a:latin typeface="Cambria Math" panose="02040503050406030204" pitchFamily="18" charset="0"/>
                          </a:rPr>
                        </m:ctrlPr>
                      </m:dPr>
                      <m:e>
                        <m:r>
                          <a:rPr lang="de-DE" i="1">
                            <a:latin typeface="Cambria Math" panose="02040503050406030204" pitchFamily="18" charset="0"/>
                          </a:rPr>
                          <m:t>𝑟</m:t>
                        </m:r>
                        <m:d>
                          <m:dPr>
                            <m:begChr m:val="["/>
                            <m:endChr m:val="]"/>
                            <m:ctrlPr>
                              <a:rPr lang="de-DE" i="1">
                                <a:latin typeface="Cambria Math" panose="02040503050406030204" pitchFamily="18" charset="0"/>
                              </a:rPr>
                            </m:ctrlPr>
                          </m:dPr>
                          <m:e>
                            <m:r>
                              <a:rPr lang="de-DE" i="1">
                                <a:latin typeface="Cambria Math" panose="02040503050406030204" pitchFamily="18" charset="0"/>
                              </a:rPr>
                              <m:t>1</m:t>
                            </m:r>
                          </m:e>
                        </m:d>
                        <m:r>
                          <a:rPr lang="de-DE" i="1">
                            <a:latin typeface="Cambria Math" panose="02040503050406030204" pitchFamily="18" charset="0"/>
                          </a:rPr>
                          <m:t>,…,</m:t>
                        </m:r>
                        <m:r>
                          <a:rPr lang="de-DE" i="1">
                            <a:latin typeface="Cambria Math" panose="02040503050406030204" pitchFamily="18" charset="0"/>
                          </a:rPr>
                          <m:t>𝑟</m:t>
                        </m:r>
                        <m:d>
                          <m:dPr>
                            <m:begChr m:val="["/>
                            <m:endChr m:val="]"/>
                            <m:ctrlPr>
                              <a:rPr lang="de-DE" i="1">
                                <a:latin typeface="Cambria Math" panose="02040503050406030204" pitchFamily="18" charset="0"/>
                              </a:rPr>
                            </m:ctrlPr>
                          </m:dPr>
                          <m:e>
                            <m:r>
                              <a:rPr lang="de-DE" i="1">
                                <a:latin typeface="Cambria Math" panose="02040503050406030204" pitchFamily="18" charset="0"/>
                              </a:rPr>
                              <m:t>𝑁</m:t>
                            </m:r>
                          </m:e>
                        </m:d>
                      </m:e>
                    </m:d>
                  </m:oMath>
                </a14:m>
                <a:r>
                  <a:rPr lang="en-GB" dirty="0"/>
                  <a:t>, </a:t>
                </a:r>
                <a14:m>
                  <m:oMath xmlns:m="http://schemas.openxmlformats.org/officeDocument/2006/math">
                    <m:acc>
                      <m:accPr>
                        <m:chr m:val="̂"/>
                        <m:ctrlPr>
                          <a:rPr lang="en-GB" i="1">
                            <a:latin typeface="Cambria Math" panose="02040503050406030204" pitchFamily="18" charset="0"/>
                          </a:rPr>
                        </m:ctrlPr>
                      </m:accPr>
                      <m:e>
                        <m:r>
                          <a:rPr lang="en-GB" i="1">
                            <a:latin typeface="Cambria Math" panose="02040503050406030204" pitchFamily="18" charset="0"/>
                          </a:rPr>
                          <m:t>𝑃</m:t>
                        </m:r>
                      </m:e>
                    </m:acc>
                    <m:r>
                      <a:rPr lang="de-DE" i="1">
                        <a:latin typeface="Cambria Math" panose="02040503050406030204" pitchFamily="18" charset="0"/>
                      </a:rPr>
                      <m:t>=</m:t>
                    </m:r>
                    <m:f>
                      <m:fPr>
                        <m:ctrlPr>
                          <a:rPr lang="de-DE" i="1">
                            <a:latin typeface="Cambria Math" panose="02040503050406030204" pitchFamily="18" charset="0"/>
                          </a:rPr>
                        </m:ctrlPr>
                      </m:fPr>
                      <m:num>
                        <m:r>
                          <a:rPr lang="de-DE" i="1">
                            <a:latin typeface="Cambria Math" panose="02040503050406030204" pitchFamily="18" charset="0"/>
                          </a:rPr>
                          <m:t>1</m:t>
                        </m:r>
                      </m:num>
                      <m:den>
                        <m:r>
                          <a:rPr lang="de-DE" i="1">
                            <a:latin typeface="Cambria Math" panose="02040503050406030204" pitchFamily="18" charset="0"/>
                          </a:rPr>
                          <m:t>𝑁</m:t>
                        </m:r>
                      </m:den>
                    </m:f>
                    <m:nary>
                      <m:naryPr>
                        <m:chr m:val="∑"/>
                        <m:supHide m:val="on"/>
                        <m:ctrlPr>
                          <a:rPr lang="de-DE" i="1">
                            <a:latin typeface="Cambria Math" panose="02040503050406030204" pitchFamily="18" charset="0"/>
                          </a:rPr>
                        </m:ctrlPr>
                      </m:naryPr>
                      <m:sub>
                        <m:r>
                          <m:rPr>
                            <m:brk m:alnAt="7"/>
                          </m:rPr>
                          <a:rPr lang="de-DE" i="1">
                            <a:latin typeface="Cambria Math" panose="02040503050406030204" pitchFamily="18" charset="0"/>
                          </a:rPr>
                          <m:t>𝑖</m:t>
                        </m:r>
                      </m:sub>
                      <m:sup/>
                      <m:e>
                        <m:r>
                          <a:rPr lang="de-DE" i="1">
                            <a:latin typeface="Cambria Math" panose="02040503050406030204" pitchFamily="18" charset="0"/>
                          </a:rPr>
                          <m:t>𝑟</m:t>
                        </m:r>
                        <m:d>
                          <m:dPr>
                            <m:begChr m:val="["/>
                            <m:endChr m:val="]"/>
                            <m:ctrlPr>
                              <a:rPr lang="de-DE" i="1">
                                <a:latin typeface="Cambria Math" panose="02040503050406030204" pitchFamily="18" charset="0"/>
                              </a:rPr>
                            </m:ctrlPr>
                          </m:dPr>
                          <m:e>
                            <m:r>
                              <a:rPr lang="de-DE" i="1">
                                <a:latin typeface="Cambria Math" panose="02040503050406030204" pitchFamily="18" charset="0"/>
                              </a:rPr>
                              <m:t>𝑖</m:t>
                            </m:r>
                          </m:e>
                        </m:d>
                      </m:e>
                    </m:nary>
                  </m:oMath>
                </a14:m>
                <a:r>
                  <a:rPr lang="en-GB" dirty="0"/>
                  <a:t>, and success probability </a:t>
                </a:r>
                <a14:m>
                  <m:oMath xmlns:m="http://schemas.openxmlformats.org/officeDocument/2006/math">
                    <m:r>
                      <a:rPr lang="de-DE" i="1">
                        <a:latin typeface="Cambria Math" panose="02040503050406030204" pitchFamily="18" charset="0"/>
                      </a:rPr>
                      <m:t>𝑝</m:t>
                    </m:r>
                  </m:oMath>
                </a14:m>
                <a:r>
                  <a:rPr lang="en-GB" dirty="0"/>
                  <a:t>:</a:t>
                </a:r>
              </a:p>
              <a:p>
                <a:pPr marL="532867" lvl="2" indent="0" algn="ctr">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𝑃</m:t>
                              </m:r>
                            </m:e>
                          </m:acc>
                          <m:r>
                            <a:rPr lang="de-DE" i="1">
                              <a:latin typeface="Cambria Math" panose="02040503050406030204" pitchFamily="18" charset="0"/>
                            </a:rPr>
                            <m:t>&gt;</m:t>
                          </m:r>
                          <m:r>
                            <a:rPr lang="de-DE" i="1">
                              <a:latin typeface="Cambria Math" panose="02040503050406030204" pitchFamily="18" charset="0"/>
                            </a:rPr>
                            <m:t>𝑝</m:t>
                          </m:r>
                          <m:d>
                            <m:dPr>
                              <m:ctrlPr>
                                <a:rPr lang="de-DE" b="0" i="1" smtClean="0">
                                  <a:latin typeface="Cambria Math" panose="02040503050406030204" pitchFamily="18" charset="0"/>
                                </a:rPr>
                              </m:ctrlPr>
                            </m:dPr>
                            <m:e>
                              <m:r>
                                <a:rPr lang="de-DE" b="0" i="1" smtClean="0">
                                  <a:latin typeface="Cambria Math" panose="02040503050406030204" pitchFamily="18" charset="0"/>
                                </a:rPr>
                                <m:t>1+</m:t>
                              </m:r>
                              <m:r>
                                <a:rPr lang="en-GB" i="1">
                                  <a:latin typeface="Cambria Math" panose="02040503050406030204" pitchFamily="18" charset="0"/>
                                  <a:ea typeface="Cambria Math" panose="02040503050406030204" pitchFamily="18" charset="0"/>
                                </a:rPr>
                                <m:t>𝜀</m:t>
                              </m:r>
                            </m:e>
                          </m:d>
                        </m:e>
                      </m:d>
                      <m:r>
                        <a:rPr lang="de-DE" i="1">
                          <a:latin typeface="Cambria Math" panose="02040503050406030204" pitchFamily="18" charset="0"/>
                          <a:ea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𝑁𝑝</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r>
                            <a:rPr lang="de-DE" b="0" i="1" smtClean="0">
                              <a:latin typeface="Cambria Math" panose="02040503050406030204" pitchFamily="18" charset="0"/>
                              <a:ea typeface="Cambria Math" panose="02040503050406030204" pitchFamily="18" charset="0"/>
                            </a:rPr>
                            <m:t>/3</m:t>
                          </m:r>
                        </m:sup>
                      </m:sSup>
                      <m:r>
                        <a:rPr lang="de-DE">
                          <a:latin typeface="Cambria Math" panose="02040503050406030204" pitchFamily="18" charset="0"/>
                          <a:ea typeface="Cambria Math" panose="02040503050406030204" pitchFamily="18" charset="0"/>
                        </a:rPr>
                        <m:t>                         </m:t>
                      </m:r>
                      <m:r>
                        <a:rPr lang="de-DE" i="1">
                          <a:latin typeface="Cambria Math" panose="02040503050406030204" pitchFamily="18" charset="0"/>
                        </a:rPr>
                        <m:t>𝑃</m:t>
                      </m:r>
                      <m:d>
                        <m:dPr>
                          <m:ctrlPr>
                            <a:rPr lang="de-DE"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𝑃</m:t>
                              </m:r>
                            </m:e>
                          </m:acc>
                          <m:r>
                            <a:rPr lang="de-DE" b="0" i="1" smtClean="0">
                              <a:latin typeface="Cambria Math" panose="02040503050406030204" pitchFamily="18" charset="0"/>
                            </a:rPr>
                            <m:t>&lt;</m:t>
                          </m:r>
                          <m:r>
                            <a:rPr lang="de-DE" i="1">
                              <a:latin typeface="Cambria Math" panose="02040503050406030204" pitchFamily="18" charset="0"/>
                            </a:rPr>
                            <m:t>𝑝</m:t>
                          </m:r>
                          <m:d>
                            <m:dPr>
                              <m:ctrlPr>
                                <a:rPr lang="de-DE" i="1">
                                  <a:latin typeface="Cambria Math" panose="02040503050406030204" pitchFamily="18" charset="0"/>
                                </a:rPr>
                              </m:ctrlPr>
                            </m:dPr>
                            <m:e>
                              <m:r>
                                <a:rPr lang="de-DE" i="1">
                                  <a:latin typeface="Cambria Math" panose="02040503050406030204" pitchFamily="18" charset="0"/>
                                </a:rPr>
                                <m:t>1</m:t>
                              </m:r>
                              <m:r>
                                <a:rPr lang="de-DE" b="0"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e>
                          </m:d>
                        </m:e>
                      </m:d>
                      <m:r>
                        <a:rPr lang="de-DE" i="1">
                          <a:latin typeface="Cambria Math" panose="02040503050406030204" pitchFamily="18" charset="0"/>
                          <a:ea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𝑁𝑝</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2</m:t>
                          </m:r>
                        </m:sup>
                      </m:sSup>
                    </m:oMath>
                  </m:oMathPara>
                </a14:m>
                <a:endParaRPr lang="en-GB" dirty="0"/>
              </a:p>
              <a:p>
                <a:pPr lvl="1"/>
                <a:r>
                  <a:rPr lang="en-GB" dirty="0"/>
                  <a:t>If samples are independent Bernoulli trials, each with probability </a:t>
                </a:r>
                <a14:m>
                  <m:oMath xmlns:m="http://schemas.openxmlformats.org/officeDocument/2006/math">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oMath>
                </a14:m>
                <a:r>
                  <a:rPr lang="en-GB" dirty="0"/>
                  <a:t>, then</a:t>
                </a:r>
              </a:p>
              <a:p>
                <a:pPr marL="799300" lvl="3" indent="0">
                  <a:buNone/>
                </a:pPr>
                <a:endParaRPr lang="en-GB" dirty="0"/>
              </a:p>
              <a:p>
                <a:pPr marL="258503" lvl="1"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acc>
                            <m:accPr>
                              <m:chr m:val="̂"/>
                              <m:ctrlPr>
                                <a:rPr lang="en-GB" i="1">
                                  <a:latin typeface="Cambria Math" panose="02040503050406030204" pitchFamily="18" charset="0"/>
                                </a:rPr>
                              </m:ctrlPr>
                            </m:accPr>
                            <m:e>
                              <m:r>
                                <a:rPr lang="en-GB" i="1">
                                  <a:latin typeface="Cambria Math" panose="02040503050406030204" pitchFamily="18" charset="0"/>
                                </a:rPr>
                                <m:t>𝑃</m:t>
                              </m:r>
                            </m:e>
                          </m:acc>
                          <m:d>
                            <m:dPr>
                              <m:ctrlPr>
                                <a:rPr lang="en-GB" i="1">
                                  <a:latin typeface="Cambria Math" panose="02040503050406030204" pitchFamily="18" charset="0"/>
                                </a:rPr>
                              </m:ctrlPr>
                            </m:dPr>
                            <m:e>
                              <m:r>
                                <a:rPr lang="de-DE" b="1" i="1">
                                  <a:latin typeface="Cambria Math" panose="02040503050406030204" pitchFamily="18" charset="0"/>
                                </a:rPr>
                                <m:t>𝒖</m:t>
                              </m:r>
                            </m:e>
                          </m:d>
                          <m:r>
                            <a:rPr lang="de-DE" b="1"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d>
                                <m:dPr>
                                  <m:ctrlPr>
                                    <a:rPr lang="de-DE" i="1">
                                      <a:latin typeface="Cambria Math" panose="02040503050406030204" pitchFamily="18" charset="0"/>
                                    </a:rPr>
                                  </m:ctrlPr>
                                </m:dPr>
                                <m:e>
                                  <m:r>
                                    <a:rPr lang="de-DE" i="1">
                                      <a:latin typeface="Cambria Math" panose="02040503050406030204" pitchFamily="18" charset="0"/>
                                    </a:rPr>
                                    <m:t>1</m:t>
                                  </m:r>
                                  <m:r>
                                    <a:rPr lang="de-DE" b="0"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𝜀</m:t>
                                  </m:r>
                                </m:e>
                              </m:d>
                              <m:r>
                                <a:rPr lang="de-DE"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𝑃</m:t>
                              </m:r>
                              <m:d>
                                <m:dPr>
                                  <m:ctrlPr>
                                    <a:rPr lang="en-GB"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𝒖</m:t>
                                  </m:r>
                                </m:e>
                              </m:d>
                              <m:d>
                                <m:dPr>
                                  <m:ctrlPr>
                                    <a:rPr lang="de-DE" i="1">
                                      <a:latin typeface="Cambria Math" panose="02040503050406030204" pitchFamily="18" charset="0"/>
                                    </a:rPr>
                                  </m:ctrlPr>
                                </m:dPr>
                                <m:e>
                                  <m:r>
                                    <a:rPr lang="de-DE" i="1">
                                      <a:latin typeface="Cambria Math" panose="02040503050406030204" pitchFamily="18" charset="0"/>
                                    </a:rPr>
                                    <m:t>1+</m:t>
                                  </m:r>
                                  <m:r>
                                    <a:rPr lang="en-GB" i="1">
                                      <a:latin typeface="Cambria Math" panose="02040503050406030204" pitchFamily="18" charset="0"/>
                                      <a:ea typeface="Cambria Math" panose="02040503050406030204" pitchFamily="18" charset="0"/>
                                    </a:rPr>
                                    <m:t>𝜀</m:t>
                                  </m:r>
                                </m:e>
                              </m:d>
                            </m:e>
                          </m:d>
                        </m:e>
                      </m:d>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2</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𝑁</m:t>
                          </m:r>
                          <m:r>
                            <a:rPr lang="en-GB" i="1">
                              <a:solidFill>
                                <a:schemeClr val="accent1"/>
                              </a:solidFill>
                              <a:latin typeface="Cambria Math" panose="02040503050406030204" pitchFamily="18" charset="0"/>
                              <a:ea typeface="Cambria Math" panose="02040503050406030204" pitchFamily="18" charset="0"/>
                            </a:rPr>
                            <m:t>𝑃</m:t>
                          </m:r>
                          <m:d>
                            <m:dPr>
                              <m:ctrlPr>
                                <a:rPr lang="en-GB" i="1">
                                  <a:solidFill>
                                    <a:schemeClr val="accent1"/>
                                  </a:solidFill>
                                  <a:latin typeface="Cambria Math" panose="02040503050406030204" pitchFamily="18" charset="0"/>
                                  <a:ea typeface="Cambria Math" panose="02040503050406030204" pitchFamily="18" charset="0"/>
                                </a:rPr>
                              </m:ctrlPr>
                            </m:dPr>
                            <m:e>
                              <m:r>
                                <a:rPr lang="de-DE" b="1" i="1" smtClean="0">
                                  <a:solidFill>
                                    <a:schemeClr val="accent1"/>
                                  </a:solidFill>
                                  <a:latin typeface="Cambria Math" panose="02040503050406030204" pitchFamily="18" charset="0"/>
                                  <a:ea typeface="Cambria Math" panose="02040503050406030204" pitchFamily="18" charset="0"/>
                                </a:rPr>
                                <m:t>𝒖</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r>
                            <a:rPr lang="de-DE" b="0" i="1" smtClean="0">
                              <a:latin typeface="Cambria Math" panose="02040503050406030204" pitchFamily="18" charset="0"/>
                              <a:ea typeface="Cambria Math" panose="02040503050406030204" pitchFamily="18" charset="0"/>
                            </a:rPr>
                            <m:t>/3</m:t>
                          </m:r>
                        </m:sup>
                      </m:sSup>
                    </m:oMath>
                  </m:oMathPara>
                </a14:m>
                <a:endParaRPr lang="en-GB" dirty="0"/>
              </a:p>
              <a:p>
                <a:pPr lvl="1"/>
                <a:r>
                  <a:rPr lang="en-GB" dirty="0"/>
                  <a:t>Setting </a:t>
                </a:r>
                <a14:m>
                  <m:oMath xmlns:m="http://schemas.openxmlformats.org/officeDocument/2006/math">
                    <m:r>
                      <a:rPr lang="de-DE" b="0" i="0" smtClean="0">
                        <a:latin typeface="Cambria Math" panose="02040503050406030204" pitchFamily="18" charset="0"/>
                        <a:ea typeface="Cambria Math" panose="02040503050406030204" pitchFamily="18" charset="0"/>
                      </a:rPr>
                      <m:t>2</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𝑒</m:t>
                        </m:r>
                      </m:e>
                      <m:sup>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𝑁𝑃</m:t>
                        </m:r>
                        <m:d>
                          <m:dPr>
                            <m:ctrlPr>
                              <a:rPr lang="en-GB"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𝒖</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𝜀</m:t>
                            </m:r>
                          </m:e>
                          <m:sup>
                            <m:r>
                              <a:rPr lang="de-DE" i="1">
                                <a:latin typeface="Cambria Math" panose="02040503050406030204" pitchFamily="18" charset="0"/>
                                <a:ea typeface="Cambria Math" panose="02040503050406030204" pitchFamily="18" charset="0"/>
                              </a:rPr>
                              <m:t>2</m:t>
                            </m:r>
                          </m:sup>
                        </m:sSup>
                        <m:r>
                          <a:rPr lang="de-DE" i="1">
                            <a:latin typeface="Cambria Math" panose="02040503050406030204" pitchFamily="18" charset="0"/>
                            <a:ea typeface="Cambria Math" panose="02040503050406030204" pitchFamily="18" charset="0"/>
                          </a:rPr>
                          <m:t>/3</m:t>
                        </m:r>
                      </m:sup>
                    </m:sSup>
                    <m:r>
                      <a:rPr lang="de-DE"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𝛿</m:t>
                    </m:r>
                  </m:oMath>
                </a14:m>
                <a:r>
                  <a:rPr lang="en-GB" dirty="0"/>
                  <a:t>, to guarantee error probability </a:t>
                </a:r>
                <a14:m>
                  <m:oMath xmlns:m="http://schemas.openxmlformats.org/officeDocument/2006/math">
                    <m:r>
                      <a:rPr lang="en-GB" i="1" smtClean="0">
                        <a:latin typeface="Cambria Math" panose="02040503050406030204" pitchFamily="18" charset="0"/>
                        <a:ea typeface="Cambria Math" panose="02040503050406030204" pitchFamily="18" charset="0"/>
                      </a:rPr>
                      <m:t>𝛿</m:t>
                    </m:r>
                  </m:oMath>
                </a14:m>
                <a:r>
                  <a:rPr lang="en-GB" dirty="0"/>
                  <a:t> given error bound </a:t>
                </a:r>
                <a14:m>
                  <m:oMath xmlns:m="http://schemas.openxmlformats.org/officeDocument/2006/math">
                    <m:r>
                      <a:rPr lang="en-GB" i="1" smtClean="0">
                        <a:latin typeface="Cambria Math" panose="02040503050406030204" pitchFamily="18" charset="0"/>
                        <a:ea typeface="Cambria Math" panose="02040503050406030204" pitchFamily="18" charset="0"/>
                      </a:rPr>
                      <m:t>𝜀</m:t>
                    </m:r>
                  </m:oMath>
                </a14:m>
                <a:r>
                  <a:rPr lang="en-GB" dirty="0"/>
                  <a:t>: </a:t>
                </a:r>
                <a14:m>
                  <m:oMath xmlns:m="http://schemas.openxmlformats.org/officeDocument/2006/math">
                    <m:r>
                      <a:rPr lang="en-GB" i="1" smtClean="0">
                        <a:latin typeface="Cambria Math" panose="02040503050406030204" pitchFamily="18" charset="0"/>
                      </a:rPr>
                      <m:t>𝑁</m:t>
                    </m:r>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3</m:t>
                    </m:r>
                    <m:f>
                      <m:fPr>
                        <m:ctrlPr>
                          <a:rPr lang="en-GB" i="1" smtClean="0">
                            <a:latin typeface="Cambria Math" panose="02040503050406030204" pitchFamily="18" charset="0"/>
                            <a:ea typeface="Cambria Math" panose="02040503050406030204" pitchFamily="18" charset="0"/>
                          </a:rPr>
                        </m:ctrlPr>
                      </m:fPr>
                      <m:num>
                        <m:func>
                          <m:funcPr>
                            <m:ctrlPr>
                              <a:rPr lang="en-GB" i="1" smtClean="0">
                                <a:latin typeface="Cambria Math" panose="02040503050406030204" pitchFamily="18" charset="0"/>
                                <a:ea typeface="Cambria Math" panose="02040503050406030204" pitchFamily="18" charset="0"/>
                              </a:rPr>
                            </m:ctrlPr>
                          </m:funcPr>
                          <m:fName>
                            <m:r>
                              <m:rPr>
                                <m:sty m:val="p"/>
                              </m:rPr>
                              <a:rPr lang="en-GB" smtClean="0">
                                <a:latin typeface="Cambria Math" panose="02040503050406030204" pitchFamily="18" charset="0"/>
                                <a:ea typeface="Cambria Math" panose="02040503050406030204" pitchFamily="18" charset="0"/>
                              </a:rPr>
                              <m:t>ln</m:t>
                            </m:r>
                          </m:fName>
                          <m:e>
                            <m:d>
                              <m:dPr>
                                <m:ctrlPr>
                                  <a:rPr lang="en-GB" i="1" smtClean="0">
                                    <a:latin typeface="Cambria Math" panose="02040503050406030204" pitchFamily="18" charset="0"/>
                                    <a:ea typeface="Cambria Math" panose="02040503050406030204" pitchFamily="18" charset="0"/>
                                  </a:rPr>
                                </m:ctrlPr>
                              </m:dPr>
                              <m:e>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2</m:t>
                                    </m:r>
                                  </m:num>
                                  <m:den>
                                    <m:r>
                                      <a:rPr lang="en-GB" i="1" smtClean="0">
                                        <a:latin typeface="Cambria Math" panose="02040503050406030204" pitchFamily="18" charset="0"/>
                                        <a:ea typeface="Cambria Math" panose="02040503050406030204" pitchFamily="18" charset="0"/>
                                      </a:rPr>
                                      <m:t>𝛿</m:t>
                                    </m:r>
                                  </m:den>
                                </m:f>
                              </m:e>
                            </m:d>
                          </m:e>
                        </m:func>
                      </m:num>
                      <m:den>
                        <m:r>
                          <a:rPr lang="en-GB" b="0" i="1" smtClean="0">
                            <a:solidFill>
                              <a:schemeClr val="accent1"/>
                            </a:solidFill>
                            <a:latin typeface="Cambria Math" panose="02040503050406030204" pitchFamily="18" charset="0"/>
                            <a:ea typeface="Cambria Math" panose="02040503050406030204" pitchFamily="18" charset="0"/>
                          </a:rPr>
                          <m:t>𝑃</m:t>
                        </m:r>
                        <m:d>
                          <m:dPr>
                            <m:ctrlPr>
                              <a:rPr lang="en-GB" b="0" i="1" smtClean="0">
                                <a:solidFill>
                                  <a:schemeClr val="accent1"/>
                                </a:solidFill>
                                <a:latin typeface="Cambria Math" panose="02040503050406030204" pitchFamily="18" charset="0"/>
                                <a:ea typeface="Cambria Math" panose="02040503050406030204" pitchFamily="18" charset="0"/>
                              </a:rPr>
                            </m:ctrlPr>
                          </m:dPr>
                          <m:e>
                            <m:r>
                              <a:rPr lang="de-DE" b="1" i="1" smtClean="0">
                                <a:solidFill>
                                  <a:schemeClr val="accent1"/>
                                </a:solidFill>
                                <a:latin typeface="Cambria Math" panose="02040503050406030204" pitchFamily="18" charset="0"/>
                                <a:ea typeface="Cambria Math" panose="02040503050406030204" pitchFamily="18" charset="0"/>
                              </a:rPr>
                              <m:t>𝒖</m:t>
                            </m:r>
                          </m:e>
                        </m:d>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𝜀</m:t>
                            </m:r>
                          </m:e>
                          <m:sup>
                            <m:r>
                              <a:rPr lang="en-GB" i="1" smtClean="0">
                                <a:latin typeface="Cambria Math" panose="02040503050406030204" pitchFamily="18" charset="0"/>
                                <a:ea typeface="Cambria Math" panose="02040503050406030204" pitchFamily="18" charset="0"/>
                              </a:rPr>
                              <m:t>2</m:t>
                            </m:r>
                          </m:sup>
                        </m:sSup>
                      </m:den>
                    </m:f>
                  </m:oMath>
                </a14:m>
                <a:endParaRPr lang="en-GB" dirty="0"/>
              </a:p>
            </p:txBody>
          </p:sp>
        </mc:Choice>
        <mc:Fallback xmlns="">
          <p:sp>
            <p:nvSpPr>
              <p:cNvPr id="3" name="Content Placeholder 2">
                <a:extLst>
                  <a:ext uri="{FF2B5EF4-FFF2-40B4-BE49-F238E27FC236}">
                    <a16:creationId xmlns:a16="http://schemas.microsoft.com/office/drawing/2014/main" id="{44BCC4FE-6919-D44B-9B7E-5D5A23F05213}"/>
                  </a:ext>
                </a:extLst>
              </p:cNvPr>
              <p:cNvSpPr>
                <a:spLocks noGrp="1" noRot="1" noChangeAspect="1" noMove="1" noResize="1" noEditPoints="1" noAdjustHandles="1" noChangeArrowheads="1" noChangeShapeType="1" noTextEdit="1"/>
              </p:cNvSpPr>
              <p:nvPr>
                <p:ph idx="1"/>
              </p:nvPr>
            </p:nvSpPr>
            <p:spPr>
              <a:blipFill>
                <a:blip r:embed="rId2"/>
                <a:stretch>
                  <a:fillRect l="-1436" t="-2687" r="-1436"/>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8814D444-C056-D54E-989C-7D1C1AA14F9E}"/>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5BF64FB9-46A6-B14B-B070-535B335A7D65}"/>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0693E1AA-3F36-3849-9D71-4D3D80212B39}"/>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24</a:t>
            </a:fld>
            <a:r>
              <a:rPr lang="en-GB"/>
              <a:t> </a:t>
            </a:r>
            <a:endParaRPr lang="en-GB" sz="1399"/>
          </a:p>
        </p:txBody>
      </p:sp>
      <p:grpSp>
        <p:nvGrpSpPr>
          <p:cNvPr id="9" name="Group 8">
            <a:extLst>
              <a:ext uri="{FF2B5EF4-FFF2-40B4-BE49-F238E27FC236}">
                <a16:creationId xmlns:a16="http://schemas.microsoft.com/office/drawing/2014/main" id="{DF766897-259D-E34F-8778-58A8C4D16404}"/>
              </a:ext>
            </a:extLst>
          </p:cNvPr>
          <p:cNvGrpSpPr/>
          <p:nvPr/>
        </p:nvGrpSpPr>
        <p:grpSpPr>
          <a:xfrm>
            <a:off x="9099960" y="1207111"/>
            <a:ext cx="2731715" cy="812707"/>
            <a:chOff x="1358855" y="5192309"/>
            <a:chExt cx="2734562" cy="813553"/>
          </a:xfrm>
        </p:grpSpPr>
        <p:sp>
          <p:nvSpPr>
            <p:cNvPr id="10" name="TextBox 9">
              <a:extLst>
                <a:ext uri="{FF2B5EF4-FFF2-40B4-BE49-F238E27FC236}">
                  <a16:creationId xmlns:a16="http://schemas.microsoft.com/office/drawing/2014/main" id="{4E7B1890-246A-384F-ACAE-385B2BAA354C}"/>
                </a:ext>
              </a:extLst>
            </p:cNvPr>
            <p:cNvSpPr txBox="1"/>
            <p:nvPr/>
          </p:nvSpPr>
          <p:spPr>
            <a:xfrm>
              <a:off x="1358855" y="5192309"/>
              <a:ext cx="2734562" cy="813553"/>
            </a:xfrm>
            <a:prstGeom prst="cloudCallout">
              <a:avLst>
                <a:gd name="adj1" fmla="val -69061"/>
                <a:gd name="adj2" fmla="val 26247"/>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p:sp>
          <p:nvSpPr>
            <p:cNvPr id="11" name="Rectangle 10">
              <a:extLst>
                <a:ext uri="{FF2B5EF4-FFF2-40B4-BE49-F238E27FC236}">
                  <a16:creationId xmlns:a16="http://schemas.microsoft.com/office/drawing/2014/main" id="{15F73B94-EBDC-684F-9C7D-8ACE2A4D2867}"/>
                </a:ext>
              </a:extLst>
            </p:cNvPr>
            <p:cNvSpPr/>
            <p:nvPr/>
          </p:nvSpPr>
          <p:spPr>
            <a:xfrm>
              <a:off x="1457608" y="5283928"/>
              <a:ext cx="2535693" cy="646363"/>
            </a:xfrm>
            <a:prstGeom prst="rect">
              <a:avLst/>
            </a:prstGeom>
          </p:spPr>
          <p:txBody>
            <a:bodyPr wrap="square">
              <a:spAutoFit/>
            </a:bodyPr>
            <a:lstStyle/>
            <a:p>
              <a:pPr algn="ctr"/>
              <a:r>
                <a:rPr lang="en-GB" sz="1798" dirty="0">
                  <a:solidFill>
                    <a:schemeClr val="bg1"/>
                  </a:solidFill>
                </a:rPr>
                <a:t>What is a problem with sampling like this?</a:t>
              </a:r>
            </a:p>
          </p:txBody>
        </p:sp>
      </p:grpSp>
    </p:spTree>
    <p:extLst>
      <p:ext uri="{BB962C8B-B14F-4D97-AF65-F5344CB8AC3E}">
        <p14:creationId xmlns:p14="http://schemas.microsoft.com/office/powerpoint/2010/main" val="1996479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a:lstStyle/>
          <a:p>
            <a:r>
              <a:rPr lang="en-GB"/>
              <a:t>Rejection Sampling: Problem</a:t>
            </a:r>
          </a:p>
        </p:txBody>
      </p:sp>
      <mc:AlternateContent xmlns:mc="http://schemas.openxmlformats.org/markup-compatibility/2006" xmlns:a14="http://schemas.microsoft.com/office/drawing/2010/main">
        <mc:Choice Requires="a14">
          <p:sp>
            <p:nvSpPr>
              <p:cNvPr id="57347" name="Rectangle 3"/>
              <p:cNvSpPr>
                <a:spLocks noGrp="1" noChangeArrowheads="1"/>
              </p:cNvSpPr>
              <p:nvPr>
                <p:ph idx="1"/>
              </p:nvPr>
            </p:nvSpPr>
            <p:spPr>
              <a:xfrm>
                <a:off x="359626" y="1666902"/>
                <a:ext cx="7737268" cy="4236435"/>
              </a:xfrm>
            </p:spPr>
            <p:txBody>
              <a:bodyPr/>
              <a:lstStyle/>
              <a:p>
                <a:r>
                  <a:rPr lang="en-GB" altLang="ko-KR" dirty="0"/>
                  <a:t>Example</a:t>
                </a:r>
              </a:p>
              <a:p>
                <a:pPr lvl="1"/>
                <a:r>
                  <a:rPr lang="en-GB" altLang="ko-KR" dirty="0"/>
                  <a:t>Estimate </a:t>
                </a:r>
                <a14:m>
                  <m:oMath xmlns:m="http://schemas.openxmlformats.org/officeDocument/2006/math">
                    <m:r>
                      <a:rPr lang="en-GB" altLang="ko-KR" b="0" i="1" smtClean="0">
                        <a:latin typeface="Cambria Math" panose="02040503050406030204" pitchFamily="18" charset="0"/>
                      </a:rPr>
                      <m:t>𝑃</m:t>
                    </m:r>
                    <m:d>
                      <m:dPr>
                        <m:ctrlPr>
                          <a:rPr lang="en-GB" altLang="ko-KR" b="0" i="1" smtClean="0">
                            <a:latin typeface="Cambria Math" panose="02040503050406030204" pitchFamily="18" charset="0"/>
                          </a:rPr>
                        </m:ctrlPr>
                      </m:dPr>
                      <m:e>
                        <m:r>
                          <a:rPr lang="en-GB" altLang="ko-KR" b="0" i="1" smtClean="0">
                            <a:latin typeface="Cambria Math" panose="02040503050406030204" pitchFamily="18" charset="0"/>
                          </a:rPr>
                          <m:t>𝑅𝑎𝑖𝑛</m:t>
                        </m:r>
                        <m:r>
                          <a:rPr lang="en-GB" altLang="ko-KR" b="0" i="1" smtClean="0">
                            <a:latin typeface="Cambria Math" panose="02040503050406030204" pitchFamily="18" charset="0"/>
                          </a:rPr>
                          <m:t> | </m:t>
                        </m:r>
                        <m:r>
                          <a:rPr lang="en-GB" altLang="ko-KR" b="0" i="1" smtClean="0">
                            <a:latin typeface="Cambria Math" panose="02040503050406030204" pitchFamily="18" charset="0"/>
                          </a:rPr>
                          <m:t>𝑆𝑝𝑟𝑖𝑛𝑘𝑙𝑒𝑟</m:t>
                        </m:r>
                        <m:r>
                          <a:rPr lang="en-GB" altLang="ko-KR" b="0" i="1" smtClean="0">
                            <a:latin typeface="Cambria Math" panose="02040503050406030204" pitchFamily="18" charset="0"/>
                          </a:rPr>
                          <m:t>=</m:t>
                        </m:r>
                        <m:r>
                          <m:rPr>
                            <m:sty m:val="p"/>
                          </m:rPr>
                          <a:rPr lang="en-GB" altLang="ko-KR" b="0" i="0" smtClean="0">
                            <a:latin typeface="Cambria Math" panose="02040503050406030204" pitchFamily="18" charset="0"/>
                          </a:rPr>
                          <m:t>true</m:t>
                        </m:r>
                      </m:e>
                    </m:d>
                  </m:oMath>
                </a14:m>
                <a:r>
                  <a:rPr lang="en-GB" altLang="ko-KR" dirty="0"/>
                  <a:t> with </a:t>
                </a:r>
                <a14:m>
                  <m:oMath xmlns:m="http://schemas.openxmlformats.org/officeDocument/2006/math">
                    <m:r>
                      <a:rPr lang="en-GB" altLang="ko-KR" i="1" smtClean="0">
                        <a:latin typeface="Cambria Math" panose="02040503050406030204" pitchFamily="18" charset="0"/>
                      </a:rPr>
                      <m:t>100</m:t>
                    </m:r>
                  </m:oMath>
                </a14:m>
                <a:r>
                  <a:rPr lang="en-GB" altLang="ko-KR" dirty="0"/>
                  <a:t> Samples:</a:t>
                </a:r>
              </a:p>
              <a:p>
                <a:pPr lvl="2"/>
                <a14:m>
                  <m:oMath xmlns:m="http://schemas.openxmlformats.org/officeDocument/2006/math">
                    <m:r>
                      <a:rPr lang="en-GB" altLang="ko-KR" b="0" i="1" smtClean="0">
                        <a:latin typeface="Cambria Math" panose="02040503050406030204" pitchFamily="18" charset="0"/>
                      </a:rPr>
                      <m:t>73</m:t>
                    </m:r>
                  </m:oMath>
                </a14:m>
                <a:r>
                  <a:rPr lang="en-GB" altLang="ko-KR" dirty="0"/>
                  <a:t> samples: </a:t>
                </a:r>
                <a14:m>
                  <m:oMath xmlns:m="http://schemas.openxmlformats.org/officeDocument/2006/math">
                    <m:r>
                      <a:rPr lang="en-GB" altLang="ko-KR" i="1" smtClean="0">
                        <a:latin typeface="Cambria Math" panose="02040503050406030204" pitchFamily="18" charset="0"/>
                      </a:rPr>
                      <m:t>𝑆𝑝𝑟𝑖𝑛𝑘𝑙𝑒𝑟</m:t>
                    </m:r>
                    <m:r>
                      <a:rPr lang="en-GB" altLang="ko-KR" i="1" smtClean="0">
                        <a:latin typeface="Cambria Math" panose="02040503050406030204" pitchFamily="18" charset="0"/>
                      </a:rPr>
                      <m:t>=</m:t>
                    </m:r>
                    <m:r>
                      <m:rPr>
                        <m:sty m:val="p"/>
                      </m:rPr>
                      <a:rPr lang="en-GB" altLang="ko-KR" b="0" i="0" smtClean="0">
                        <a:latin typeface="Cambria Math" panose="02040503050406030204" pitchFamily="18" charset="0"/>
                      </a:rPr>
                      <m:t>false</m:t>
                    </m:r>
                  </m:oMath>
                </a14:m>
                <a:r>
                  <a:rPr lang="en-GB" altLang="ko-KR" b="0" dirty="0"/>
                  <a:t> ➝ reject</a:t>
                </a:r>
              </a:p>
              <a:p>
                <a:pPr lvl="2"/>
                <a14:m>
                  <m:oMath xmlns:m="http://schemas.openxmlformats.org/officeDocument/2006/math">
                    <m:r>
                      <a:rPr lang="en-GB" altLang="ko-KR" b="0" i="1" smtClean="0">
                        <a:latin typeface="Cambria Math" panose="02040503050406030204" pitchFamily="18" charset="0"/>
                      </a:rPr>
                      <m:t>27</m:t>
                    </m:r>
                  </m:oMath>
                </a14:m>
                <a:r>
                  <a:rPr lang="en-GB" altLang="ko-KR" dirty="0"/>
                  <a:t> samples: </a:t>
                </a:r>
                <a14:m>
                  <m:oMath xmlns:m="http://schemas.openxmlformats.org/officeDocument/2006/math">
                    <m:r>
                      <a:rPr lang="en-GB" altLang="ko-KR" i="1" smtClean="0">
                        <a:latin typeface="Cambria Math" panose="02040503050406030204" pitchFamily="18" charset="0"/>
                      </a:rPr>
                      <m:t>𝑆𝑝𝑟𝑖𝑛𝑘𝑙𝑒𝑟</m:t>
                    </m:r>
                    <m:r>
                      <a:rPr lang="en-GB" altLang="ko-KR" i="1" smtClean="0">
                        <a:latin typeface="Cambria Math" panose="02040503050406030204" pitchFamily="18" charset="0"/>
                      </a:rPr>
                      <m:t>=</m:t>
                    </m:r>
                    <m:r>
                      <m:rPr>
                        <m:sty m:val="p"/>
                      </m:rPr>
                      <a:rPr lang="en-GB" altLang="ko-KR" b="0" i="0" smtClean="0">
                        <a:latin typeface="Cambria Math" panose="02040503050406030204" pitchFamily="18" charset="0"/>
                      </a:rPr>
                      <m:t>true</m:t>
                    </m:r>
                  </m:oMath>
                </a14:m>
                <a:r>
                  <a:rPr lang="en-GB" altLang="ko-KR" dirty="0"/>
                  <a:t> ➝ count</a:t>
                </a:r>
              </a:p>
              <a:p>
                <a:pPr lvl="3"/>
                <a14:m>
                  <m:oMath xmlns:m="http://schemas.openxmlformats.org/officeDocument/2006/math">
                    <m:r>
                      <a:rPr lang="en-GB" altLang="ko-KR" b="0" i="1" smtClean="0">
                        <a:latin typeface="Cambria Math" panose="02040503050406030204" pitchFamily="18" charset="0"/>
                      </a:rPr>
                      <m:t>8</m:t>
                    </m:r>
                  </m:oMath>
                </a14:m>
                <a:r>
                  <a:rPr lang="en-GB" altLang="ko-KR" dirty="0"/>
                  <a:t> samples: </a:t>
                </a:r>
                <a14:m>
                  <m:oMath xmlns:m="http://schemas.openxmlformats.org/officeDocument/2006/math">
                    <m:r>
                      <a:rPr lang="en-GB" altLang="ko-KR" i="1" smtClean="0">
                        <a:latin typeface="Cambria Math" panose="02040503050406030204" pitchFamily="18" charset="0"/>
                      </a:rPr>
                      <m:t>𝑅𝑎𝑖𝑛</m:t>
                    </m:r>
                    <m:r>
                      <a:rPr lang="en-GB" altLang="ko-KR" b="0" i="1" smtClean="0">
                        <a:latin typeface="Cambria Math" panose="02040503050406030204" pitchFamily="18" charset="0"/>
                      </a:rPr>
                      <m:t>=</m:t>
                    </m:r>
                    <m:r>
                      <a:rPr lang="en-GB" altLang="ko-KR" b="0" i="1" smtClean="0">
                        <a:latin typeface="Cambria Math" panose="02040503050406030204" pitchFamily="18" charset="0"/>
                      </a:rPr>
                      <m:t>𝑡𝑟𝑢𝑒</m:t>
                    </m:r>
                  </m:oMath>
                </a14:m>
                <a:endParaRPr lang="en-GB" altLang="ko-KR" b="0" dirty="0"/>
              </a:p>
              <a:p>
                <a:pPr lvl="3"/>
                <a14:m>
                  <m:oMath xmlns:m="http://schemas.openxmlformats.org/officeDocument/2006/math">
                    <m:r>
                      <a:rPr lang="en-GB" altLang="ko-KR" b="0" i="1" smtClean="0">
                        <a:latin typeface="Cambria Math" panose="02040503050406030204" pitchFamily="18" charset="0"/>
                      </a:rPr>
                      <m:t>19</m:t>
                    </m:r>
                  </m:oMath>
                </a14:m>
                <a:r>
                  <a:rPr lang="en-GB" altLang="ko-KR" dirty="0"/>
                  <a:t> samples: </a:t>
                </a:r>
                <a14:m>
                  <m:oMath xmlns:m="http://schemas.openxmlformats.org/officeDocument/2006/math">
                    <m:r>
                      <a:rPr lang="en-GB" altLang="ko-KR" i="1" smtClean="0">
                        <a:latin typeface="Cambria Math" panose="02040503050406030204" pitchFamily="18" charset="0"/>
                      </a:rPr>
                      <m:t>𝑅𝑎𝑖𝑛</m:t>
                    </m:r>
                    <m:r>
                      <a:rPr lang="en-GB" altLang="ko-KR" b="0" i="1" smtClean="0">
                        <a:latin typeface="Cambria Math" panose="02040503050406030204" pitchFamily="18" charset="0"/>
                      </a:rPr>
                      <m:t>=</m:t>
                    </m:r>
                    <m:r>
                      <a:rPr lang="en-GB" altLang="ko-KR" b="0" i="1" smtClean="0">
                        <a:latin typeface="Cambria Math" panose="02040503050406030204" pitchFamily="18" charset="0"/>
                      </a:rPr>
                      <m:t>𝑓𝑎𝑙𝑠𝑒</m:t>
                    </m:r>
                  </m:oMath>
                </a14:m>
                <a:endParaRPr lang="en-GB" altLang="ko-KR" dirty="0"/>
              </a:p>
              <a:p>
                <a:pPr lvl="2"/>
                <a:r>
                  <a:rPr lang="en-GB" altLang="ko-KR" dirty="0"/>
                  <a:t>Output:</a:t>
                </a:r>
              </a:p>
              <a:p>
                <a:pPr marL="258503" lvl="1" indent="0">
                  <a:buNone/>
                </a:pPr>
                <a14:m>
                  <m:oMathPara xmlns:m="http://schemas.openxmlformats.org/officeDocument/2006/math">
                    <m:oMathParaPr>
                      <m:jc m:val="centerGroup"/>
                    </m:oMathParaPr>
                    <m:oMath xmlns:m="http://schemas.openxmlformats.org/officeDocument/2006/math">
                      <m:r>
                        <a:rPr lang="de-DE" altLang="ko-KR" b="0" i="1" smtClean="0">
                          <a:solidFill>
                            <a:schemeClr val="bg1"/>
                          </a:solidFill>
                          <a:latin typeface="Cambria Math" panose="02040503050406030204" pitchFamily="18" charset="0"/>
                        </a:rPr>
                        <m:t>=</m:t>
                      </m:r>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i="1" smtClean="0">
                              <a:latin typeface="Cambria Math" panose="02040503050406030204" pitchFamily="18" charset="0"/>
                            </a:rPr>
                            <m:t>𝑅𝑎𝑖𝑛</m:t>
                          </m:r>
                          <m:r>
                            <a:rPr lang="en-GB" altLang="ko-KR" i="1" smtClean="0">
                              <a:latin typeface="Cambria Math" panose="02040503050406030204" pitchFamily="18" charset="0"/>
                            </a:rPr>
                            <m:t> | </m:t>
                          </m:r>
                          <m:r>
                            <a:rPr lang="en-GB" altLang="ko-KR" i="1" smtClean="0">
                              <a:latin typeface="Cambria Math" panose="02040503050406030204" pitchFamily="18" charset="0"/>
                            </a:rPr>
                            <m:t>𝑆𝑝𝑟𝑖𝑛𝑘𝑙𝑒𝑟</m:t>
                          </m:r>
                          <m:r>
                            <a:rPr lang="en-GB" altLang="ko-KR" i="1" smtClean="0">
                              <a:latin typeface="Cambria Math" panose="02040503050406030204" pitchFamily="18" charset="0"/>
                            </a:rPr>
                            <m:t>=</m:t>
                          </m:r>
                          <m:r>
                            <m:rPr>
                              <m:sty m:val="p"/>
                            </m:rPr>
                            <a:rPr lang="en-GB" altLang="ko-KR" i="0" smtClean="0">
                              <a:latin typeface="Cambria Math" panose="02040503050406030204" pitchFamily="18" charset="0"/>
                            </a:rPr>
                            <m:t>true</m:t>
                          </m:r>
                        </m:e>
                      </m:d>
                    </m:oMath>
                    <m:oMath xmlns:m="http://schemas.openxmlformats.org/officeDocument/2006/math">
                      <m:r>
                        <a:rPr lang="en-GB" altLang="ko-KR" b="0" i="1" smtClean="0">
                          <a:latin typeface="Cambria Math" panose="02040503050406030204" pitchFamily="18" charset="0"/>
                        </a:rPr>
                        <m:t>=</m:t>
                      </m:r>
                      <m:r>
                        <m:rPr>
                          <m:sty m:val="p"/>
                        </m:rPr>
                        <a:rPr lang="en-GB" altLang="ko-KR" b="0" i="0" smtClean="0">
                          <a:latin typeface="Cambria Math" panose="02040503050406030204" pitchFamily="18" charset="0"/>
                        </a:rPr>
                        <m:t>Normalise</m:t>
                      </m:r>
                      <m:d>
                        <m:dPr>
                          <m:ctrlPr>
                            <a:rPr lang="en-GB" altLang="ko-KR" b="0" i="1" smtClean="0">
                              <a:latin typeface="Cambria Math" panose="02040503050406030204" pitchFamily="18" charset="0"/>
                            </a:rPr>
                          </m:ctrlPr>
                        </m:dPr>
                        <m:e>
                          <m:d>
                            <m:dPr>
                              <m:ctrlPr>
                                <a:rPr lang="en-GB" altLang="ko-KR" b="0" i="1" smtClean="0">
                                  <a:latin typeface="Cambria Math" panose="02040503050406030204" pitchFamily="18" charset="0"/>
                                </a:rPr>
                              </m:ctrlPr>
                            </m:dPr>
                            <m:e>
                              <m:r>
                                <a:rPr lang="en-GB" altLang="ko-KR" b="0" i="1" smtClean="0">
                                  <a:latin typeface="Cambria Math" panose="02040503050406030204" pitchFamily="18" charset="0"/>
                                </a:rPr>
                                <m:t>8,19</m:t>
                              </m:r>
                            </m:e>
                          </m:d>
                        </m:e>
                      </m:d>
                    </m:oMath>
                    <m:oMath xmlns:m="http://schemas.openxmlformats.org/officeDocument/2006/math">
                      <m:r>
                        <a:rPr lang="en-GB" altLang="ko-KR" b="0" i="1" smtClean="0">
                          <a:latin typeface="Cambria Math" panose="02040503050406030204" pitchFamily="18" charset="0"/>
                        </a:rPr>
                        <m:t>=</m:t>
                      </m:r>
                      <m:d>
                        <m:dPr>
                          <m:ctrlPr>
                            <a:rPr lang="en-GB" altLang="ko-KR" b="0" i="1" smtClean="0">
                              <a:latin typeface="Cambria Math" panose="02040503050406030204" pitchFamily="18" charset="0"/>
                            </a:rPr>
                          </m:ctrlPr>
                        </m:dPr>
                        <m:e>
                          <m:r>
                            <a:rPr lang="en-GB" altLang="ko-KR" b="0" i="1" smtClean="0">
                              <a:latin typeface="Cambria Math" panose="02040503050406030204" pitchFamily="18" charset="0"/>
                            </a:rPr>
                            <m:t>0.296,0.704</m:t>
                          </m:r>
                        </m:e>
                      </m:d>
                    </m:oMath>
                  </m:oMathPara>
                </a14:m>
                <a:endParaRPr lang="en-GB" altLang="ko-KR" dirty="0"/>
              </a:p>
              <a:p>
                <a:r>
                  <a:rPr lang="en-GB" altLang="ko-KR" dirty="0"/>
                  <a:t>Too many samples rejected</a:t>
                </a:r>
              </a:p>
              <a:p>
                <a:pPr lvl="1"/>
                <a:r>
                  <a:rPr lang="en-GB" altLang="ko-KR" dirty="0"/>
                  <a:t>Too many samples needed to get a reliable result</a:t>
                </a:r>
              </a:p>
            </p:txBody>
          </p:sp>
        </mc:Choice>
        <mc:Fallback xmlns="">
          <p:sp>
            <p:nvSpPr>
              <p:cNvPr id="57347" name="Rectangle 3"/>
              <p:cNvSpPr>
                <a:spLocks noGrp="1" noRot="1" noChangeAspect="1" noMove="1" noResize="1" noEditPoints="1" noAdjustHandles="1" noChangeArrowheads="1" noChangeShapeType="1" noTextEdit="1"/>
              </p:cNvSpPr>
              <p:nvPr>
                <p:ph idx="1"/>
              </p:nvPr>
            </p:nvSpPr>
            <p:spPr>
              <a:xfrm>
                <a:off x="359626" y="1666902"/>
                <a:ext cx="7737268" cy="4236435"/>
              </a:xfrm>
              <a:blipFill>
                <a:blip r:embed="rId3"/>
                <a:stretch>
                  <a:fillRect l="-2295" t="-2994"/>
                </a:stretch>
              </a:blipFill>
            </p:spPr>
            <p:txBody>
              <a:bodyPr/>
              <a:lstStyle/>
              <a:p>
                <a:r>
                  <a:rPr lang="en-DE">
                    <a:noFill/>
                  </a:rPr>
                  <a:t> </a:t>
                </a:r>
              </a:p>
            </p:txBody>
          </p:sp>
        </mc:Fallback>
      </mc:AlternateContent>
      <p:sp>
        <p:nvSpPr>
          <p:cNvPr id="2" name="Date Placeholder 1">
            <a:extLst>
              <a:ext uri="{FF2B5EF4-FFF2-40B4-BE49-F238E27FC236}">
                <a16:creationId xmlns:a16="http://schemas.microsoft.com/office/drawing/2014/main" id="{3F8E3251-4934-FB4D-AA84-43866F9675F6}"/>
              </a:ext>
            </a:extLst>
          </p:cNvPr>
          <p:cNvSpPr>
            <a:spLocks noGrp="1"/>
          </p:cNvSpPr>
          <p:nvPr>
            <p:ph type="dt" sz="half" idx="2"/>
          </p:nvPr>
        </p:nvSpPr>
        <p:spPr/>
        <p:txBody>
          <a:bodyPr/>
          <a:lstStyle/>
          <a:p>
            <a:r>
              <a:rPr lang="de-DE"/>
              <a:t>Approximate</a:t>
            </a:r>
            <a:endParaRPr lang="en-GB"/>
          </a:p>
        </p:txBody>
      </p:sp>
      <p:sp>
        <p:nvSpPr>
          <p:cNvPr id="3" name="Footer Placeholder 2">
            <a:extLst>
              <a:ext uri="{FF2B5EF4-FFF2-40B4-BE49-F238E27FC236}">
                <a16:creationId xmlns:a16="http://schemas.microsoft.com/office/drawing/2014/main" id="{B072FF6B-A227-B44C-A86D-C4CB7F95D4A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B70FCFE-A3AE-9C47-A4C2-DC1E0DC7DA5E}"/>
              </a:ext>
            </a:extLst>
          </p:cNvPr>
          <p:cNvSpPr>
            <a:spLocks noGrp="1"/>
          </p:cNvSpPr>
          <p:nvPr>
            <p:ph type="sldNum" sz="quarter" idx="4"/>
          </p:nvPr>
        </p:nvSpPr>
        <p:spPr/>
        <p:txBody>
          <a:bodyPr/>
          <a:lstStyle/>
          <a:p>
            <a:fld id="{A4C577E2-95DD-1F4B-A688-E8FB02007787}" type="slidenum">
              <a:rPr lang="en-GB" smtClean="0"/>
              <a:pPr/>
              <a:t>25</a:t>
            </a:fld>
            <a:endParaRPr lang="en-GB"/>
          </a:p>
        </p:txBody>
      </p:sp>
      <p:grpSp>
        <p:nvGrpSpPr>
          <p:cNvPr id="24" name="Group 23">
            <a:extLst>
              <a:ext uri="{FF2B5EF4-FFF2-40B4-BE49-F238E27FC236}">
                <a16:creationId xmlns:a16="http://schemas.microsoft.com/office/drawing/2014/main" id="{A5213B28-2194-7743-B680-4125431D8840}"/>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5" name="Oval 24">
                  <a:extLst>
                    <a:ext uri="{FF2B5EF4-FFF2-40B4-BE49-F238E27FC236}">
                      <a16:creationId xmlns:a16="http://schemas.microsoft.com/office/drawing/2014/main" id="{FE3457D3-9C0B-524D-BC7D-0A047235F71E}"/>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25" name="Oval 24">
                  <a:extLst>
                    <a:ext uri="{FF2B5EF4-FFF2-40B4-BE49-F238E27FC236}">
                      <a16:creationId xmlns:a16="http://schemas.microsoft.com/office/drawing/2014/main" id="{FE3457D3-9C0B-524D-BC7D-0A047235F71E}"/>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Oval 25">
                  <a:extLst>
                    <a:ext uri="{FF2B5EF4-FFF2-40B4-BE49-F238E27FC236}">
                      <a16:creationId xmlns:a16="http://schemas.microsoft.com/office/drawing/2014/main" id="{BAD76501-975F-D447-BA9A-8A6B90A65CA9}"/>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26" name="Oval 25">
                  <a:extLst>
                    <a:ext uri="{FF2B5EF4-FFF2-40B4-BE49-F238E27FC236}">
                      <a16:creationId xmlns:a16="http://schemas.microsoft.com/office/drawing/2014/main" id="{BAD76501-975F-D447-BA9A-8A6B90A65CA9}"/>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F1E8E642-5160-5A43-A71E-42D3F2FB9457}"/>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a:solidFill>
                      <a:schemeClr val="tx1"/>
                    </a:solidFill>
                  </a:endParaRPr>
                </a:p>
              </p:txBody>
            </p:sp>
          </mc:Choice>
          <mc:Fallback xmlns="">
            <p:sp>
              <p:nvSpPr>
                <p:cNvPr id="27" name="Oval 26">
                  <a:extLst>
                    <a:ext uri="{FF2B5EF4-FFF2-40B4-BE49-F238E27FC236}">
                      <a16:creationId xmlns:a16="http://schemas.microsoft.com/office/drawing/2014/main" id="{F1E8E642-5160-5A43-A71E-42D3F2FB9457}"/>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8BA16480-E53F-094D-99ED-066FAA0CEA71}"/>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a:solidFill>
                      <a:schemeClr val="tx1"/>
                    </a:solidFill>
                  </a:endParaRPr>
                </a:p>
              </p:txBody>
            </p:sp>
          </mc:Choice>
          <mc:Fallback xmlns="">
            <p:sp>
              <p:nvSpPr>
                <p:cNvPr id="28" name="Oval 27">
                  <a:extLst>
                    <a:ext uri="{FF2B5EF4-FFF2-40B4-BE49-F238E27FC236}">
                      <a16:creationId xmlns:a16="http://schemas.microsoft.com/office/drawing/2014/main" id="{8BA16480-E53F-094D-99ED-066FAA0CEA71}"/>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29" name="Straight Arrow Connector 28">
              <a:extLst>
                <a:ext uri="{FF2B5EF4-FFF2-40B4-BE49-F238E27FC236}">
                  <a16:creationId xmlns:a16="http://schemas.microsoft.com/office/drawing/2014/main" id="{8BA35037-5DE3-EB44-9C97-5226B9F4A404}"/>
                </a:ext>
              </a:extLst>
            </p:cNvPr>
            <p:cNvCxnSpPr>
              <a:cxnSpLocks/>
              <a:stCxn id="25" idx="3"/>
              <a:endCxn id="27"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4F1B79B2-1321-3F42-AB6E-304F2ECE382E}"/>
                </a:ext>
              </a:extLst>
            </p:cNvPr>
            <p:cNvCxnSpPr>
              <a:cxnSpLocks/>
              <a:stCxn id="27" idx="4"/>
              <a:endCxn id="28"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323D070C-B0D2-6043-95C4-C664D19871EB}"/>
                </a:ext>
              </a:extLst>
            </p:cNvPr>
            <p:cNvCxnSpPr>
              <a:cxnSpLocks/>
              <a:stCxn id="26" idx="4"/>
              <a:endCxn id="28"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4BBF0066-3C4E-634A-81D1-C1158173CA29}"/>
                </a:ext>
              </a:extLst>
            </p:cNvPr>
            <p:cNvCxnSpPr>
              <a:cxnSpLocks/>
              <a:stCxn id="25" idx="5"/>
              <a:endCxn id="26"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33" name="Table 32">
                <a:extLst>
                  <a:ext uri="{FF2B5EF4-FFF2-40B4-BE49-F238E27FC236}">
                    <a16:creationId xmlns:a16="http://schemas.microsoft.com/office/drawing/2014/main" id="{8BE66B83-4DD7-5D40-A2BC-642BAA8F1398}"/>
                  </a:ext>
                </a:extLst>
              </p:cNvPr>
              <p:cNvGraphicFramePr>
                <a:graphicFrameLocks noGrp="1"/>
              </p:cNvGraphicFramePr>
              <p:nvPr>
                <p:extLst>
                  <p:ext uri="{D42A27DB-BD31-4B8C-83A1-F6EECF244321}">
                    <p14:modId xmlns:p14="http://schemas.microsoft.com/office/powerpoint/2010/main" val="3253270984"/>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3" name="Table 32">
                <a:extLst>
                  <a:ext uri="{FF2B5EF4-FFF2-40B4-BE49-F238E27FC236}">
                    <a16:creationId xmlns:a16="http://schemas.microsoft.com/office/drawing/2014/main" id="{8BE66B83-4DD7-5D40-A2BC-642BAA8F1398}"/>
                  </a:ext>
                </a:extLst>
              </p:cNvPr>
              <p:cNvGraphicFramePr>
                <a:graphicFrameLocks noGrp="1"/>
              </p:cNvGraphicFramePr>
              <p:nvPr>
                <p:extLst>
                  <p:ext uri="{D42A27DB-BD31-4B8C-83A1-F6EECF244321}">
                    <p14:modId xmlns:p14="http://schemas.microsoft.com/office/powerpoint/2010/main" val="3253270984"/>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5"/>
                          <a:stretch>
                            <a:fillRect l="-1961" t="-4167" r="-119608" b="-208333"/>
                          </a:stretch>
                        </a:blipFill>
                      </a:tcPr>
                    </a:tc>
                    <a:tc>
                      <a:txBody>
                        <a:bodyPr/>
                        <a:lstStyle/>
                        <a:p>
                          <a:endParaRPr lang="en-DE"/>
                        </a:p>
                      </a:txBody>
                      <a:tcPr marL="91345" marR="91345" marT="45672" marB="45672">
                        <a:blipFill>
                          <a:blip r:embed="rId5"/>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5"/>
                          <a:stretch>
                            <a:fillRect l="-1961" t="-100000" r="-119608" b="-100000"/>
                          </a:stretch>
                        </a:blipFill>
                      </a:tcPr>
                    </a:tc>
                    <a:tc>
                      <a:txBody>
                        <a:bodyPr/>
                        <a:lstStyle/>
                        <a:p>
                          <a:endParaRPr lang="en-DE"/>
                        </a:p>
                      </a:txBody>
                      <a:tcPr marL="91345" marR="91345" marT="45672" marB="45672">
                        <a:blipFill>
                          <a:blip r:embed="rId5"/>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5"/>
                          <a:stretch>
                            <a:fillRect l="-1961" t="-208333" r="-119608" b="-4167"/>
                          </a:stretch>
                        </a:blipFill>
                      </a:tcPr>
                    </a:tc>
                    <a:tc>
                      <a:txBody>
                        <a:bodyPr/>
                        <a:lstStyle/>
                        <a:p>
                          <a:endParaRPr lang="en-DE"/>
                        </a:p>
                      </a:txBody>
                      <a:tcPr marL="91345" marR="91345" marT="45672" marB="45672">
                        <a:blipFill>
                          <a:blip r:embed="rId5"/>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4" name="Table 33">
                <a:extLst>
                  <a:ext uri="{FF2B5EF4-FFF2-40B4-BE49-F238E27FC236}">
                    <a16:creationId xmlns:a16="http://schemas.microsoft.com/office/drawing/2014/main" id="{87546443-E60F-E744-A31C-782841F3352A}"/>
                  </a:ext>
                </a:extLst>
              </p:cNvPr>
              <p:cNvGraphicFramePr>
                <a:graphicFrameLocks noGrp="1"/>
              </p:cNvGraphicFramePr>
              <p:nvPr>
                <p:extLst>
                  <p:ext uri="{D42A27DB-BD31-4B8C-83A1-F6EECF244321}">
                    <p14:modId xmlns:p14="http://schemas.microsoft.com/office/powerpoint/2010/main" val="2436359068"/>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4" name="Table 33">
                <a:extLst>
                  <a:ext uri="{FF2B5EF4-FFF2-40B4-BE49-F238E27FC236}">
                    <a16:creationId xmlns:a16="http://schemas.microsoft.com/office/drawing/2014/main" id="{87546443-E60F-E744-A31C-782841F3352A}"/>
                  </a:ext>
                </a:extLst>
              </p:cNvPr>
              <p:cNvGraphicFramePr>
                <a:graphicFrameLocks noGrp="1"/>
              </p:cNvGraphicFramePr>
              <p:nvPr>
                <p:extLst>
                  <p:ext uri="{D42A27DB-BD31-4B8C-83A1-F6EECF244321}">
                    <p14:modId xmlns:p14="http://schemas.microsoft.com/office/powerpoint/2010/main" val="2436359068"/>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6"/>
                          <a:stretch>
                            <a:fillRect t="-4167" r="-115385" b="-208333"/>
                          </a:stretch>
                        </a:blipFill>
                      </a:tcPr>
                    </a:tc>
                    <a:tc>
                      <a:txBody>
                        <a:bodyPr/>
                        <a:lstStyle/>
                        <a:p>
                          <a:endParaRPr lang="en-DE"/>
                        </a:p>
                      </a:txBody>
                      <a:tcPr marL="91345" marR="91345" marT="45672" marB="45672">
                        <a:blipFill>
                          <a:blip r:embed="rId6"/>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6"/>
                          <a:stretch>
                            <a:fillRect t="-100000" r="-115385" b="-100000"/>
                          </a:stretch>
                        </a:blipFill>
                      </a:tcPr>
                    </a:tc>
                    <a:tc>
                      <a:txBody>
                        <a:bodyPr/>
                        <a:lstStyle/>
                        <a:p>
                          <a:endParaRPr lang="en-DE"/>
                        </a:p>
                      </a:txBody>
                      <a:tcPr marL="91345" marR="91345" marT="45672" marB="45672">
                        <a:blipFill>
                          <a:blip r:embed="rId6"/>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6"/>
                          <a:stretch>
                            <a:fillRect t="-208333" r="-115385" b="-4167"/>
                          </a:stretch>
                        </a:blipFill>
                      </a:tcPr>
                    </a:tc>
                    <a:tc>
                      <a:txBody>
                        <a:bodyPr/>
                        <a:lstStyle/>
                        <a:p>
                          <a:endParaRPr lang="en-DE"/>
                        </a:p>
                      </a:txBody>
                      <a:tcPr marL="91345" marR="91345" marT="45672" marB="45672">
                        <a:blipFill>
                          <a:blip r:embed="rId6"/>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5" name="Table 34">
                <a:extLst>
                  <a:ext uri="{FF2B5EF4-FFF2-40B4-BE49-F238E27FC236}">
                    <a16:creationId xmlns:a16="http://schemas.microsoft.com/office/drawing/2014/main" id="{348E18BD-9F07-FA42-B9AE-2C04C2816845}"/>
                  </a:ext>
                </a:extLst>
              </p:cNvPr>
              <p:cNvGraphicFramePr>
                <a:graphicFrameLocks noGrp="1"/>
              </p:cNvGraphicFramePr>
              <p:nvPr>
                <p:extLst>
                  <p:ext uri="{D42A27DB-BD31-4B8C-83A1-F6EECF244321}">
                    <p14:modId xmlns:p14="http://schemas.microsoft.com/office/powerpoint/2010/main" val="3052469827"/>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35" name="Table 34">
                <a:extLst>
                  <a:ext uri="{FF2B5EF4-FFF2-40B4-BE49-F238E27FC236}">
                    <a16:creationId xmlns:a16="http://schemas.microsoft.com/office/drawing/2014/main" id="{348E18BD-9F07-FA42-B9AE-2C04C2816845}"/>
                  </a:ext>
                </a:extLst>
              </p:cNvPr>
              <p:cNvGraphicFramePr>
                <a:graphicFrameLocks noGrp="1"/>
              </p:cNvGraphicFramePr>
              <p:nvPr>
                <p:extLst>
                  <p:ext uri="{D42A27DB-BD31-4B8C-83A1-F6EECF244321}">
                    <p14:modId xmlns:p14="http://schemas.microsoft.com/office/powerpoint/2010/main" val="3052469827"/>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7"/>
                          <a:stretch>
                            <a:fillRect t="-4167" r="-246154" b="-412500"/>
                          </a:stretch>
                        </a:blipFill>
                      </a:tcPr>
                    </a:tc>
                    <a:tc>
                      <a:txBody>
                        <a:bodyPr/>
                        <a:lstStyle/>
                        <a:p>
                          <a:endParaRPr lang="en-DE"/>
                        </a:p>
                      </a:txBody>
                      <a:tcPr marL="91345" marR="91345" marT="45672" marB="45672">
                        <a:blipFill>
                          <a:blip r:embed="rId7"/>
                          <a:stretch>
                            <a:fillRect l="-101961" t="-4167" r="-150980" b="-412500"/>
                          </a:stretch>
                        </a:blipFill>
                      </a:tcPr>
                    </a:tc>
                    <a:tc>
                      <a:txBody>
                        <a:bodyPr/>
                        <a:lstStyle/>
                        <a:p>
                          <a:endParaRPr lang="en-DE"/>
                        </a:p>
                      </a:txBody>
                      <a:tcPr marL="91345" marR="91345" marT="45672" marB="45672">
                        <a:blipFill>
                          <a:blip r:embed="rId7"/>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7"/>
                          <a:stretch>
                            <a:fillRect t="-104167" r="-246154" b="-312500"/>
                          </a:stretch>
                        </a:blipFill>
                      </a:tcPr>
                    </a:tc>
                    <a:tc>
                      <a:txBody>
                        <a:bodyPr/>
                        <a:lstStyle/>
                        <a:p>
                          <a:endParaRPr lang="en-DE"/>
                        </a:p>
                      </a:txBody>
                      <a:tcPr marL="91345" marR="91345" marT="45672" marB="45672">
                        <a:blipFill>
                          <a:blip r:embed="rId7"/>
                          <a:stretch>
                            <a:fillRect l="-101961" t="-104167" r="-150980" b="-312500"/>
                          </a:stretch>
                        </a:blipFill>
                      </a:tcPr>
                    </a:tc>
                    <a:tc>
                      <a:txBody>
                        <a:bodyPr/>
                        <a:lstStyle/>
                        <a:p>
                          <a:endParaRPr lang="en-DE"/>
                        </a:p>
                      </a:txBody>
                      <a:tcPr marL="91345" marR="91345" marT="45672" marB="45672">
                        <a:blipFill>
                          <a:blip r:embed="rId7"/>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7"/>
                          <a:stretch>
                            <a:fillRect t="-196000" r="-246154" b="-200000"/>
                          </a:stretch>
                        </a:blipFill>
                      </a:tcPr>
                    </a:tc>
                    <a:tc>
                      <a:txBody>
                        <a:bodyPr/>
                        <a:lstStyle/>
                        <a:p>
                          <a:endParaRPr lang="en-DE"/>
                        </a:p>
                      </a:txBody>
                      <a:tcPr marL="91345" marR="91345" marT="45672" marB="45672">
                        <a:blipFill>
                          <a:blip r:embed="rId7"/>
                          <a:stretch>
                            <a:fillRect l="-101961" t="-196000" r="-150980" b="-200000"/>
                          </a:stretch>
                        </a:blipFill>
                      </a:tcPr>
                    </a:tc>
                    <a:tc>
                      <a:txBody>
                        <a:bodyPr/>
                        <a:lstStyle/>
                        <a:p>
                          <a:endParaRPr lang="en-DE"/>
                        </a:p>
                      </a:txBody>
                      <a:tcPr marL="91345" marR="91345" marT="45672" marB="45672">
                        <a:blipFill>
                          <a:blip r:embed="rId7"/>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7"/>
                          <a:stretch>
                            <a:fillRect t="-308333" r="-246154" b="-108333"/>
                          </a:stretch>
                        </a:blipFill>
                      </a:tcPr>
                    </a:tc>
                    <a:tc>
                      <a:txBody>
                        <a:bodyPr/>
                        <a:lstStyle/>
                        <a:p>
                          <a:endParaRPr lang="en-DE"/>
                        </a:p>
                      </a:txBody>
                      <a:tcPr marL="91345" marR="91345" marT="45672" marB="45672">
                        <a:blipFill>
                          <a:blip r:embed="rId7"/>
                          <a:stretch>
                            <a:fillRect l="-101961" t="-308333" r="-150980" b="-108333"/>
                          </a:stretch>
                        </a:blipFill>
                      </a:tcPr>
                    </a:tc>
                    <a:tc>
                      <a:txBody>
                        <a:bodyPr/>
                        <a:lstStyle/>
                        <a:p>
                          <a:endParaRPr lang="en-DE"/>
                        </a:p>
                      </a:txBody>
                      <a:tcPr marL="91345" marR="91345" marT="45672" marB="45672">
                        <a:blipFill>
                          <a:blip r:embed="rId7"/>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7"/>
                          <a:stretch>
                            <a:fillRect t="-408333" r="-246154" b="-8333"/>
                          </a:stretch>
                        </a:blipFill>
                      </a:tcPr>
                    </a:tc>
                    <a:tc>
                      <a:txBody>
                        <a:bodyPr/>
                        <a:lstStyle/>
                        <a:p>
                          <a:endParaRPr lang="en-DE"/>
                        </a:p>
                      </a:txBody>
                      <a:tcPr marL="91345" marR="91345" marT="45672" marB="45672">
                        <a:blipFill>
                          <a:blip r:embed="rId7"/>
                          <a:stretch>
                            <a:fillRect l="-101961" t="-408333" r="-150980" b="-8333"/>
                          </a:stretch>
                        </a:blipFill>
                      </a:tcPr>
                    </a:tc>
                    <a:tc>
                      <a:txBody>
                        <a:bodyPr/>
                        <a:lstStyle/>
                        <a:p>
                          <a:endParaRPr lang="en-DE"/>
                        </a:p>
                      </a:txBody>
                      <a:tcPr marL="91345" marR="91345" marT="45672" marB="45672">
                        <a:blipFill>
                          <a:blip r:embed="rId7"/>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564C8C5D-7BC2-424F-B259-286D3C9DB00C}"/>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36" name="TextBox 35">
                <a:extLst>
                  <a:ext uri="{FF2B5EF4-FFF2-40B4-BE49-F238E27FC236}">
                    <a16:creationId xmlns:a16="http://schemas.microsoft.com/office/drawing/2014/main" id="{564C8C5D-7BC2-424F-B259-286D3C9DB00C}"/>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37" name="Rectangle 36">
            <a:extLst>
              <a:ext uri="{FF2B5EF4-FFF2-40B4-BE49-F238E27FC236}">
                <a16:creationId xmlns:a16="http://schemas.microsoft.com/office/drawing/2014/main" id="{4E0C48DB-A8EA-7844-93A9-92C50C654B22}"/>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38" name="Rectangle 37">
            <a:extLst>
              <a:ext uri="{FF2B5EF4-FFF2-40B4-BE49-F238E27FC236}">
                <a16:creationId xmlns:a16="http://schemas.microsoft.com/office/drawing/2014/main" id="{AAD701F1-8E20-9D43-B761-6C1B759B2EA0}"/>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39" name="Rectangle 38">
            <a:extLst>
              <a:ext uri="{FF2B5EF4-FFF2-40B4-BE49-F238E27FC236}">
                <a16:creationId xmlns:a16="http://schemas.microsoft.com/office/drawing/2014/main" id="{83F46F99-F067-8E44-B2CE-129CC93CD318}"/>
              </a:ext>
            </a:extLst>
          </p:cNvPr>
          <p:cNvSpPr/>
          <p:nvPr/>
        </p:nvSpPr>
        <p:spPr>
          <a:xfrm>
            <a:off x="8800895" y="5595354"/>
            <a:ext cx="2252413" cy="307983"/>
          </a:xfrm>
          <a:prstGeom prst="rect">
            <a:avLst/>
          </a:prstGeom>
          <a:gradFill flip="none" rotWithShape="1">
            <a:gsLst>
              <a:gs pos="0">
                <a:srgbClr val="FFC000">
                  <a:alpha val="20000"/>
                </a:srgbClr>
              </a:gs>
              <a:gs pos="100000">
                <a:schemeClr val="accent6">
                  <a:alpha val="20000"/>
                </a:schemeClr>
              </a:gs>
            </a:gsLst>
            <a:lin ang="2700000" scaled="1"/>
            <a:tileRect/>
          </a:gradFill>
          <a:ln w="28575">
            <a:gradFill>
              <a:gsLst>
                <a:gs pos="0">
                  <a:srgbClr val="FFC000"/>
                </a:gs>
                <a:gs pos="100000">
                  <a:schemeClr val="accent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3753383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Grp="1" noChangeArrowheads="1"/>
          </p:cNvSpPr>
          <p:nvPr>
            <p:ph type="title"/>
          </p:nvPr>
        </p:nvSpPr>
        <p:spPr/>
        <p:txBody>
          <a:bodyPr/>
          <a:lstStyle/>
          <a:p>
            <a:r>
              <a:rPr lang="en-GB"/>
              <a:t>Rejection Sampling: Problem</a:t>
            </a:r>
          </a:p>
        </p:txBody>
      </p:sp>
      <mc:AlternateContent xmlns:mc="http://schemas.openxmlformats.org/markup-compatibility/2006" xmlns:a14="http://schemas.microsoft.com/office/drawing/2010/main">
        <mc:Choice Requires="a14">
          <p:sp>
            <p:nvSpPr>
              <p:cNvPr id="57347" name="Rectangle 3"/>
              <p:cNvSpPr>
                <a:spLocks noGrp="1" noChangeArrowheads="1"/>
              </p:cNvSpPr>
              <p:nvPr>
                <p:ph idx="1"/>
              </p:nvPr>
            </p:nvSpPr>
            <p:spPr>
              <a:xfrm>
                <a:off x="359625" y="1666902"/>
                <a:ext cx="7458362" cy="4236435"/>
              </a:xfrm>
            </p:spPr>
            <p:txBody>
              <a:bodyPr/>
              <a:lstStyle/>
              <a:p>
                <a:r>
                  <a:rPr lang="en-GB" altLang="ko-KR" dirty="0"/>
                  <a:t>Sampling hopelessly expensive if </a:t>
                </a:r>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b="1" i="1" smtClean="0">
                            <a:latin typeface="Cambria Math" panose="02040503050406030204" pitchFamily="18" charset="0"/>
                          </a:rPr>
                          <m:t>𝒆</m:t>
                        </m:r>
                      </m:e>
                    </m:d>
                  </m:oMath>
                </a14:m>
                <a:r>
                  <a:rPr lang="en-GB" altLang="ko-KR" dirty="0"/>
                  <a:t> small</a:t>
                </a:r>
              </a:p>
              <a:p>
                <a:pPr lvl="1"/>
                <a:r>
                  <a:rPr lang="en-GB" altLang="ko-KR" dirty="0"/>
                  <a:t>Because probability of generating samples consistent with </a:t>
                </a:r>
                <a14:m>
                  <m:oMath xmlns:m="http://schemas.openxmlformats.org/officeDocument/2006/math">
                    <m:r>
                      <a:rPr lang="en-GB" altLang="ko-KR" b="1" i="1" smtClean="0">
                        <a:latin typeface="Cambria Math" panose="02040503050406030204" pitchFamily="18" charset="0"/>
                      </a:rPr>
                      <m:t>𝒆</m:t>
                    </m:r>
                  </m:oMath>
                </a14:m>
                <a:r>
                  <a:rPr lang="en-GB" altLang="ko-KR" dirty="0"/>
                  <a:t> very small</a:t>
                </a:r>
              </a:p>
              <a:p>
                <a:pPr lvl="2"/>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𝒆</m:t>
                        </m:r>
                      </m:e>
                    </m:d>
                    <m:r>
                      <a:rPr lang="en-GB" i="1" smtClean="0">
                        <a:latin typeface="Cambria Math" panose="02040503050406030204" pitchFamily="18" charset="0"/>
                      </a:rPr>
                      <m:t>=0.001,</m:t>
                    </m:r>
                    <m:r>
                      <a:rPr lang="en-GB" i="1" smtClean="0">
                        <a:latin typeface="Cambria Math" panose="02040503050406030204" pitchFamily="18" charset="0"/>
                      </a:rPr>
                      <m:t>𝑁</m:t>
                    </m:r>
                    <m:r>
                      <a:rPr lang="en-GB" i="1" smtClean="0">
                        <a:latin typeface="Cambria Math" panose="02040503050406030204" pitchFamily="18" charset="0"/>
                      </a:rPr>
                      <m:t>=10000</m:t>
                    </m:r>
                  </m:oMath>
                </a14:m>
                <a:r>
                  <a:rPr lang="en-GB" dirty="0"/>
                  <a:t> ➝ around </a:t>
                </a:r>
                <a14:m>
                  <m:oMath xmlns:m="http://schemas.openxmlformats.org/officeDocument/2006/math">
                    <m:r>
                      <a:rPr lang="en-GB" i="1" smtClean="0">
                        <a:latin typeface="Cambria Math" panose="02040503050406030204" pitchFamily="18" charset="0"/>
                        <a:ea typeface="Cambria Math" panose="02040503050406030204" pitchFamily="18" charset="0"/>
                      </a:rPr>
                      <m:t>10</m:t>
                    </m:r>
                  </m:oMath>
                </a14:m>
                <a:r>
                  <a:rPr lang="en-GB" dirty="0"/>
                  <a:t> samples not rejected</a:t>
                </a:r>
                <a:endParaRPr lang="en-GB" altLang="ko-KR" dirty="0"/>
              </a:p>
              <a:p>
                <a:pPr lvl="2"/>
                <a:r>
                  <a:rPr lang="en-GB" altLang="ko-KR" dirty="0"/>
                  <a:t>E.g., holds for most symptoms in medical diagnosis systems</a:t>
                </a:r>
              </a:p>
              <a:p>
                <a:pPr lvl="1"/>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b="1" i="1" smtClean="0">
                            <a:latin typeface="Cambria Math" panose="02040503050406030204" pitchFamily="18" charset="0"/>
                          </a:rPr>
                          <m:t>𝒆</m:t>
                        </m:r>
                      </m:e>
                    </m:d>
                  </m:oMath>
                </a14:m>
                <a:r>
                  <a:rPr lang="en-GB" altLang="ko-KR" dirty="0"/>
                  <a:t> gets exponentially smaller with more observations in </a:t>
                </a:r>
                <a14:m>
                  <m:oMath xmlns:m="http://schemas.openxmlformats.org/officeDocument/2006/math">
                    <m:r>
                      <a:rPr lang="en-GB" altLang="ko-KR" b="1" i="1" smtClean="0">
                        <a:latin typeface="Cambria Math" panose="02040503050406030204" pitchFamily="18" charset="0"/>
                      </a:rPr>
                      <m:t>𝒆</m:t>
                    </m:r>
                  </m:oMath>
                </a14:m>
                <a:endParaRPr lang="en-GB" altLang="ko-KR" b="1" dirty="0"/>
              </a:p>
              <a:p>
                <a:endParaRPr lang="en-GB" dirty="0"/>
              </a:p>
              <a:p>
                <a:r>
                  <a:rPr lang="en-GB" dirty="0"/>
                  <a:t>Let </a:t>
                </a: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𝑁</m:t>
                        </m:r>
                      </m:e>
                      <m:sup>
                        <m:r>
                          <a:rPr lang="en-GB" i="1" smtClean="0">
                            <a:latin typeface="Cambria Math" panose="02040503050406030204" pitchFamily="18" charset="0"/>
                          </a:rPr>
                          <m:t>∗</m:t>
                        </m:r>
                      </m:sup>
                    </m:sSup>
                  </m:oMath>
                </a14:m>
                <a:r>
                  <a:rPr lang="en-GB" dirty="0"/>
                  <a:t> be the number of samples not rejected that we want to have</a:t>
                </a:r>
              </a:p>
              <a:p>
                <a:r>
                  <a:rPr lang="en-GB" dirty="0"/>
                  <a:t>Then, we need to generate  </a:t>
                </a:r>
                <a14:m>
                  <m:oMath xmlns:m="http://schemas.openxmlformats.org/officeDocument/2006/math">
                    <m:r>
                      <a:rPr lang="en-GB" b="0" i="1" smtClean="0">
                        <a:latin typeface="Cambria Math" panose="02040503050406030204" pitchFamily="18" charset="0"/>
                      </a:rPr>
                      <m:t>𝑁</m:t>
                    </m:r>
                    <m:r>
                      <a:rPr lang="en-GB" i="1" smtClean="0">
                        <a:latin typeface="Cambria Math" panose="02040503050406030204" pitchFamily="18" charset="0"/>
                      </a:rPr>
                      <m:t>=</m:t>
                    </m:r>
                    <m:f>
                      <m:fPr>
                        <m:ctrlPr>
                          <a:rPr lang="en-GB" i="1" smtClean="0">
                            <a:latin typeface="Cambria Math" panose="02040503050406030204" pitchFamily="18" charset="0"/>
                          </a:rPr>
                        </m:ctrlPr>
                      </m:fPr>
                      <m:num>
                        <m:sSup>
                          <m:sSupPr>
                            <m:ctrlPr>
                              <a:rPr lang="en-GB" i="1" smtClean="0">
                                <a:latin typeface="Cambria Math" panose="02040503050406030204" pitchFamily="18" charset="0"/>
                              </a:rPr>
                            </m:ctrlPr>
                          </m:sSupPr>
                          <m:e>
                            <m:r>
                              <a:rPr lang="en-GB" b="0" i="1" smtClean="0">
                                <a:latin typeface="Cambria Math" panose="02040503050406030204" pitchFamily="18" charset="0"/>
                              </a:rPr>
                              <m:t>𝑁</m:t>
                            </m:r>
                          </m:e>
                          <m:sup>
                            <m:r>
                              <a:rPr lang="en-GB" i="1" smtClean="0">
                                <a:latin typeface="Cambria Math" panose="02040503050406030204" pitchFamily="18" charset="0"/>
                              </a:rPr>
                              <m:t>∗</m:t>
                            </m:r>
                          </m:sup>
                        </m:sSup>
                      </m:num>
                      <m:den>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1" i="1" smtClean="0">
                                <a:latin typeface="Cambria Math" panose="02040503050406030204" pitchFamily="18" charset="0"/>
                              </a:rPr>
                              <m:t>𝒆</m:t>
                            </m:r>
                          </m:e>
                        </m:d>
                      </m:den>
                    </m:f>
                  </m:oMath>
                </a14:m>
                <a:r>
                  <a:rPr lang="en-GB" dirty="0"/>
                  <a:t> samples</a:t>
                </a:r>
              </a:p>
              <a:p>
                <a:pPr lvl="1"/>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𝑁</m:t>
                        </m:r>
                      </m:e>
                      <m:sup>
                        <m:r>
                          <a:rPr lang="en-GB" i="1" smtClean="0">
                            <a:latin typeface="Cambria Math" panose="02040503050406030204" pitchFamily="18" charset="0"/>
                          </a:rPr>
                          <m:t>∗</m:t>
                        </m:r>
                      </m:sup>
                    </m:sSup>
                    <m:r>
                      <a:rPr lang="en-GB" b="0" i="1" smtClean="0">
                        <a:latin typeface="Cambria Math" panose="02040503050406030204" pitchFamily="18" charset="0"/>
                      </a:rPr>
                      <m:t>=10000,</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1" i="1" smtClean="0">
                            <a:latin typeface="Cambria Math" panose="02040503050406030204" pitchFamily="18" charset="0"/>
                          </a:rPr>
                          <m:t>𝒆</m:t>
                        </m:r>
                      </m:e>
                    </m:d>
                    <m:r>
                      <a:rPr lang="en-GB" b="0" i="1" smtClean="0">
                        <a:latin typeface="Cambria Math" panose="02040503050406030204" pitchFamily="18" charset="0"/>
                      </a:rPr>
                      <m:t>=0.001</m:t>
                    </m:r>
                  </m:oMath>
                </a14:m>
                <a:r>
                  <a:rPr lang="en-GB" altLang="ko-KR" dirty="0"/>
                  <a:t> ➝ </a:t>
                </a:r>
                <a14:m>
                  <m:oMath xmlns:m="http://schemas.openxmlformats.org/officeDocument/2006/math">
                    <m:r>
                      <a:rPr lang="en-GB" b="0" i="1" smtClean="0">
                        <a:latin typeface="Cambria Math" panose="02040503050406030204" pitchFamily="18" charset="0"/>
                      </a:rPr>
                      <m:t>𝑁</m:t>
                    </m:r>
                    <m:r>
                      <a:rPr lang="en-GB" i="1" smtClean="0">
                        <a:latin typeface="Cambria Math" panose="02040503050406030204" pitchFamily="18" charset="0"/>
                      </a:rPr>
                      <m:t>=10,0</m:t>
                    </m:r>
                    <m:r>
                      <a:rPr lang="en-GB" b="0" i="1" smtClean="0">
                        <a:latin typeface="Cambria Math" panose="02040503050406030204" pitchFamily="18" charset="0"/>
                      </a:rPr>
                      <m:t>00,000</m:t>
                    </m:r>
                  </m:oMath>
                </a14:m>
                <a:endParaRPr lang="en-GB" altLang="ko-KR" dirty="0"/>
              </a:p>
            </p:txBody>
          </p:sp>
        </mc:Choice>
        <mc:Fallback xmlns="">
          <p:sp>
            <p:nvSpPr>
              <p:cNvPr id="57347" name="Rectangle 3"/>
              <p:cNvSpPr>
                <a:spLocks noGrp="1" noRot="1" noChangeAspect="1" noMove="1" noResize="1" noEditPoints="1" noAdjustHandles="1" noChangeArrowheads="1" noChangeShapeType="1" noTextEdit="1"/>
              </p:cNvSpPr>
              <p:nvPr>
                <p:ph idx="1"/>
              </p:nvPr>
            </p:nvSpPr>
            <p:spPr>
              <a:xfrm>
                <a:off x="359625" y="1666902"/>
                <a:ext cx="7458362" cy="4236435"/>
              </a:xfrm>
              <a:blipFill>
                <a:blip r:embed="rId3"/>
                <a:stretch>
                  <a:fillRect l="-2207" t="-2687" b="-299"/>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3F8E3251-4934-FB4D-AA84-43866F9675F6}"/>
              </a:ext>
            </a:extLst>
          </p:cNvPr>
          <p:cNvSpPr>
            <a:spLocks noGrp="1"/>
          </p:cNvSpPr>
          <p:nvPr>
            <p:ph type="dt" sz="half" idx="2"/>
          </p:nvPr>
        </p:nvSpPr>
        <p:spPr/>
        <p:txBody>
          <a:bodyPr/>
          <a:lstStyle/>
          <a:p>
            <a:r>
              <a:rPr lang="de-DE"/>
              <a:t>Approximate</a:t>
            </a:r>
            <a:endParaRPr lang="en-GB"/>
          </a:p>
        </p:txBody>
      </p:sp>
      <p:sp>
        <p:nvSpPr>
          <p:cNvPr id="3" name="Footer Placeholder 2">
            <a:extLst>
              <a:ext uri="{FF2B5EF4-FFF2-40B4-BE49-F238E27FC236}">
                <a16:creationId xmlns:a16="http://schemas.microsoft.com/office/drawing/2014/main" id="{B072FF6B-A227-B44C-A86D-C4CB7F95D4A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B70FCFE-A3AE-9C47-A4C2-DC1E0DC7DA5E}"/>
              </a:ext>
            </a:extLst>
          </p:cNvPr>
          <p:cNvSpPr>
            <a:spLocks noGrp="1"/>
          </p:cNvSpPr>
          <p:nvPr>
            <p:ph type="sldNum" sz="quarter" idx="4"/>
          </p:nvPr>
        </p:nvSpPr>
        <p:spPr/>
        <p:txBody>
          <a:bodyPr/>
          <a:lstStyle/>
          <a:p>
            <a:fld id="{A4C577E2-95DD-1F4B-A688-E8FB02007787}" type="slidenum">
              <a:rPr lang="en-GB" smtClean="0"/>
              <a:pPr/>
              <a:t>26</a:t>
            </a:fld>
            <a:endParaRPr lang="en-GB"/>
          </a:p>
        </p:txBody>
      </p:sp>
      <p:grpSp>
        <p:nvGrpSpPr>
          <p:cNvPr id="24" name="Group 23">
            <a:extLst>
              <a:ext uri="{FF2B5EF4-FFF2-40B4-BE49-F238E27FC236}">
                <a16:creationId xmlns:a16="http://schemas.microsoft.com/office/drawing/2014/main" id="{F16D165E-65A4-E243-B9F0-1758AC091515}"/>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5" name="Oval 24">
                  <a:extLst>
                    <a:ext uri="{FF2B5EF4-FFF2-40B4-BE49-F238E27FC236}">
                      <a16:creationId xmlns:a16="http://schemas.microsoft.com/office/drawing/2014/main" id="{CFD2AE0E-66B7-894F-9689-0D9454142F93}"/>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25" name="Oval 24">
                  <a:extLst>
                    <a:ext uri="{FF2B5EF4-FFF2-40B4-BE49-F238E27FC236}">
                      <a16:creationId xmlns:a16="http://schemas.microsoft.com/office/drawing/2014/main" id="{CFD2AE0E-66B7-894F-9689-0D9454142F93}"/>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Oval 25">
                  <a:extLst>
                    <a:ext uri="{FF2B5EF4-FFF2-40B4-BE49-F238E27FC236}">
                      <a16:creationId xmlns:a16="http://schemas.microsoft.com/office/drawing/2014/main" id="{DF885A86-F6E2-6D41-B11E-5E6D20555A38}"/>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26" name="Oval 25">
                  <a:extLst>
                    <a:ext uri="{FF2B5EF4-FFF2-40B4-BE49-F238E27FC236}">
                      <a16:creationId xmlns:a16="http://schemas.microsoft.com/office/drawing/2014/main" id="{DF885A86-F6E2-6D41-B11E-5E6D20555A38}"/>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982B4997-E13F-4844-9682-6D0AEA7B126D}"/>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a:solidFill>
                      <a:schemeClr val="tx1"/>
                    </a:solidFill>
                  </a:endParaRPr>
                </a:p>
              </p:txBody>
            </p:sp>
          </mc:Choice>
          <mc:Fallback xmlns="">
            <p:sp>
              <p:nvSpPr>
                <p:cNvPr id="27" name="Oval 26">
                  <a:extLst>
                    <a:ext uri="{FF2B5EF4-FFF2-40B4-BE49-F238E27FC236}">
                      <a16:creationId xmlns:a16="http://schemas.microsoft.com/office/drawing/2014/main" id="{982B4997-E13F-4844-9682-6D0AEA7B126D}"/>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A6183917-A7B5-654C-BB0E-5FC73D1FA221}"/>
                    </a:ext>
                  </a:extLst>
                </p:cNvPr>
                <p:cNvSpPr/>
                <p:nvPr/>
              </p:nvSpPr>
              <p:spPr>
                <a:xfrm>
                  <a:off x="5156999" y="2555977"/>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a:solidFill>
                      <a:schemeClr val="tx1"/>
                    </a:solidFill>
                  </a:endParaRPr>
                </a:p>
              </p:txBody>
            </p:sp>
          </mc:Choice>
          <mc:Fallback xmlns="">
            <p:sp>
              <p:nvSpPr>
                <p:cNvPr id="28" name="Oval 27">
                  <a:extLst>
                    <a:ext uri="{FF2B5EF4-FFF2-40B4-BE49-F238E27FC236}">
                      <a16:creationId xmlns:a16="http://schemas.microsoft.com/office/drawing/2014/main" id="{A6183917-A7B5-654C-BB0E-5FC73D1FA221}"/>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29" name="Straight Arrow Connector 28">
              <a:extLst>
                <a:ext uri="{FF2B5EF4-FFF2-40B4-BE49-F238E27FC236}">
                  <a16:creationId xmlns:a16="http://schemas.microsoft.com/office/drawing/2014/main" id="{F1575B05-34B7-6C49-9DBE-D97252858CFA}"/>
                </a:ext>
              </a:extLst>
            </p:cNvPr>
            <p:cNvCxnSpPr>
              <a:cxnSpLocks/>
              <a:stCxn id="25" idx="3"/>
              <a:endCxn id="27"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96413941-8BD2-3241-BF62-3DF0A820B49C}"/>
                </a:ext>
              </a:extLst>
            </p:cNvPr>
            <p:cNvCxnSpPr>
              <a:cxnSpLocks/>
              <a:stCxn id="27" idx="4"/>
              <a:endCxn id="28"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07D3A462-71AC-DC40-A559-4FD5D081A0B9}"/>
                </a:ext>
              </a:extLst>
            </p:cNvPr>
            <p:cNvCxnSpPr>
              <a:cxnSpLocks/>
              <a:stCxn id="26" idx="4"/>
              <a:endCxn id="28"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4865773D-3690-0640-BC93-BE9E8D064D4F}"/>
                </a:ext>
              </a:extLst>
            </p:cNvPr>
            <p:cNvCxnSpPr>
              <a:cxnSpLocks/>
              <a:stCxn id="25" idx="5"/>
              <a:endCxn id="26"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33" name="Table 32">
                <a:extLst>
                  <a:ext uri="{FF2B5EF4-FFF2-40B4-BE49-F238E27FC236}">
                    <a16:creationId xmlns:a16="http://schemas.microsoft.com/office/drawing/2014/main" id="{00DCB52A-8ECF-154D-A3CD-42499F531F63}"/>
                  </a:ext>
                </a:extLst>
              </p:cNvPr>
              <p:cNvGraphicFramePr>
                <a:graphicFrameLocks noGrp="1"/>
              </p:cNvGraphicFramePr>
              <p:nvPr>
                <p:extLst>
                  <p:ext uri="{D42A27DB-BD31-4B8C-83A1-F6EECF244321}">
                    <p14:modId xmlns:p14="http://schemas.microsoft.com/office/powerpoint/2010/main" val="3053337342"/>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3" name="Table 32">
                <a:extLst>
                  <a:ext uri="{FF2B5EF4-FFF2-40B4-BE49-F238E27FC236}">
                    <a16:creationId xmlns:a16="http://schemas.microsoft.com/office/drawing/2014/main" id="{00DCB52A-8ECF-154D-A3CD-42499F531F63}"/>
                  </a:ext>
                </a:extLst>
              </p:cNvPr>
              <p:cNvGraphicFramePr>
                <a:graphicFrameLocks noGrp="1"/>
              </p:cNvGraphicFramePr>
              <p:nvPr>
                <p:extLst>
                  <p:ext uri="{D42A27DB-BD31-4B8C-83A1-F6EECF244321}">
                    <p14:modId xmlns:p14="http://schemas.microsoft.com/office/powerpoint/2010/main" val="3053337342"/>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5"/>
                          <a:stretch>
                            <a:fillRect l="-1961" t="-4167" r="-119608" b="-208333"/>
                          </a:stretch>
                        </a:blipFill>
                      </a:tcPr>
                    </a:tc>
                    <a:tc>
                      <a:txBody>
                        <a:bodyPr/>
                        <a:lstStyle/>
                        <a:p>
                          <a:endParaRPr lang="en-DE"/>
                        </a:p>
                      </a:txBody>
                      <a:tcPr marL="91345" marR="91345" marT="45672" marB="45672">
                        <a:blipFill>
                          <a:blip r:embed="rId5"/>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5"/>
                          <a:stretch>
                            <a:fillRect l="-1961" t="-100000" r="-119608" b="-100000"/>
                          </a:stretch>
                        </a:blipFill>
                      </a:tcPr>
                    </a:tc>
                    <a:tc>
                      <a:txBody>
                        <a:bodyPr/>
                        <a:lstStyle/>
                        <a:p>
                          <a:endParaRPr lang="en-DE"/>
                        </a:p>
                      </a:txBody>
                      <a:tcPr marL="91345" marR="91345" marT="45672" marB="45672">
                        <a:blipFill>
                          <a:blip r:embed="rId5"/>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5"/>
                          <a:stretch>
                            <a:fillRect l="-1961" t="-208333" r="-119608" b="-4167"/>
                          </a:stretch>
                        </a:blipFill>
                      </a:tcPr>
                    </a:tc>
                    <a:tc>
                      <a:txBody>
                        <a:bodyPr/>
                        <a:lstStyle/>
                        <a:p>
                          <a:endParaRPr lang="en-DE"/>
                        </a:p>
                      </a:txBody>
                      <a:tcPr marL="91345" marR="91345" marT="45672" marB="45672">
                        <a:blipFill>
                          <a:blip r:embed="rId5"/>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4" name="Table 33">
                <a:extLst>
                  <a:ext uri="{FF2B5EF4-FFF2-40B4-BE49-F238E27FC236}">
                    <a16:creationId xmlns:a16="http://schemas.microsoft.com/office/drawing/2014/main" id="{629C5E66-E24C-1F44-960C-2B9604F168DC}"/>
                  </a:ext>
                </a:extLst>
              </p:cNvPr>
              <p:cNvGraphicFramePr>
                <a:graphicFrameLocks noGrp="1"/>
              </p:cNvGraphicFramePr>
              <p:nvPr>
                <p:extLst>
                  <p:ext uri="{D42A27DB-BD31-4B8C-83A1-F6EECF244321}">
                    <p14:modId xmlns:p14="http://schemas.microsoft.com/office/powerpoint/2010/main" val="994899770"/>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4" name="Table 33">
                <a:extLst>
                  <a:ext uri="{FF2B5EF4-FFF2-40B4-BE49-F238E27FC236}">
                    <a16:creationId xmlns:a16="http://schemas.microsoft.com/office/drawing/2014/main" id="{629C5E66-E24C-1F44-960C-2B9604F168DC}"/>
                  </a:ext>
                </a:extLst>
              </p:cNvPr>
              <p:cNvGraphicFramePr>
                <a:graphicFrameLocks noGrp="1"/>
              </p:cNvGraphicFramePr>
              <p:nvPr>
                <p:extLst>
                  <p:ext uri="{D42A27DB-BD31-4B8C-83A1-F6EECF244321}">
                    <p14:modId xmlns:p14="http://schemas.microsoft.com/office/powerpoint/2010/main" val="994899770"/>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6"/>
                          <a:stretch>
                            <a:fillRect t="-4167" r="-115385" b="-208333"/>
                          </a:stretch>
                        </a:blipFill>
                      </a:tcPr>
                    </a:tc>
                    <a:tc>
                      <a:txBody>
                        <a:bodyPr/>
                        <a:lstStyle/>
                        <a:p>
                          <a:endParaRPr lang="en-DE"/>
                        </a:p>
                      </a:txBody>
                      <a:tcPr marL="91345" marR="91345" marT="45672" marB="45672">
                        <a:blipFill>
                          <a:blip r:embed="rId6"/>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6"/>
                          <a:stretch>
                            <a:fillRect t="-100000" r="-115385" b="-100000"/>
                          </a:stretch>
                        </a:blipFill>
                      </a:tcPr>
                    </a:tc>
                    <a:tc>
                      <a:txBody>
                        <a:bodyPr/>
                        <a:lstStyle/>
                        <a:p>
                          <a:endParaRPr lang="en-DE"/>
                        </a:p>
                      </a:txBody>
                      <a:tcPr marL="91345" marR="91345" marT="45672" marB="45672">
                        <a:blipFill>
                          <a:blip r:embed="rId6"/>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6"/>
                          <a:stretch>
                            <a:fillRect t="-208333" r="-115385" b="-4167"/>
                          </a:stretch>
                        </a:blipFill>
                      </a:tcPr>
                    </a:tc>
                    <a:tc>
                      <a:txBody>
                        <a:bodyPr/>
                        <a:lstStyle/>
                        <a:p>
                          <a:endParaRPr lang="en-DE"/>
                        </a:p>
                      </a:txBody>
                      <a:tcPr marL="91345" marR="91345" marT="45672" marB="45672">
                        <a:blipFill>
                          <a:blip r:embed="rId6"/>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5" name="Table 34">
                <a:extLst>
                  <a:ext uri="{FF2B5EF4-FFF2-40B4-BE49-F238E27FC236}">
                    <a16:creationId xmlns:a16="http://schemas.microsoft.com/office/drawing/2014/main" id="{5E4054B6-8343-0F41-B4B4-6C700D6F1174}"/>
                  </a:ext>
                </a:extLst>
              </p:cNvPr>
              <p:cNvGraphicFramePr>
                <a:graphicFrameLocks noGrp="1"/>
              </p:cNvGraphicFramePr>
              <p:nvPr>
                <p:extLst>
                  <p:ext uri="{D42A27DB-BD31-4B8C-83A1-F6EECF244321}">
                    <p14:modId xmlns:p14="http://schemas.microsoft.com/office/powerpoint/2010/main" val="3136628493"/>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35" name="Table 34">
                <a:extLst>
                  <a:ext uri="{FF2B5EF4-FFF2-40B4-BE49-F238E27FC236}">
                    <a16:creationId xmlns:a16="http://schemas.microsoft.com/office/drawing/2014/main" id="{5E4054B6-8343-0F41-B4B4-6C700D6F1174}"/>
                  </a:ext>
                </a:extLst>
              </p:cNvPr>
              <p:cNvGraphicFramePr>
                <a:graphicFrameLocks noGrp="1"/>
              </p:cNvGraphicFramePr>
              <p:nvPr>
                <p:extLst>
                  <p:ext uri="{D42A27DB-BD31-4B8C-83A1-F6EECF244321}">
                    <p14:modId xmlns:p14="http://schemas.microsoft.com/office/powerpoint/2010/main" val="3136628493"/>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7"/>
                          <a:stretch>
                            <a:fillRect t="-4167" r="-246154" b="-412500"/>
                          </a:stretch>
                        </a:blipFill>
                      </a:tcPr>
                    </a:tc>
                    <a:tc>
                      <a:txBody>
                        <a:bodyPr/>
                        <a:lstStyle/>
                        <a:p>
                          <a:endParaRPr lang="en-DE"/>
                        </a:p>
                      </a:txBody>
                      <a:tcPr marL="91345" marR="91345" marT="45672" marB="45672">
                        <a:blipFill>
                          <a:blip r:embed="rId7"/>
                          <a:stretch>
                            <a:fillRect l="-101961" t="-4167" r="-150980" b="-412500"/>
                          </a:stretch>
                        </a:blipFill>
                      </a:tcPr>
                    </a:tc>
                    <a:tc>
                      <a:txBody>
                        <a:bodyPr/>
                        <a:lstStyle/>
                        <a:p>
                          <a:endParaRPr lang="en-DE"/>
                        </a:p>
                      </a:txBody>
                      <a:tcPr marL="91345" marR="91345" marT="45672" marB="45672">
                        <a:blipFill>
                          <a:blip r:embed="rId7"/>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7"/>
                          <a:stretch>
                            <a:fillRect t="-104167" r="-246154" b="-312500"/>
                          </a:stretch>
                        </a:blipFill>
                      </a:tcPr>
                    </a:tc>
                    <a:tc>
                      <a:txBody>
                        <a:bodyPr/>
                        <a:lstStyle/>
                        <a:p>
                          <a:endParaRPr lang="en-DE"/>
                        </a:p>
                      </a:txBody>
                      <a:tcPr marL="91345" marR="91345" marT="45672" marB="45672">
                        <a:blipFill>
                          <a:blip r:embed="rId7"/>
                          <a:stretch>
                            <a:fillRect l="-101961" t="-104167" r="-150980" b="-312500"/>
                          </a:stretch>
                        </a:blipFill>
                      </a:tcPr>
                    </a:tc>
                    <a:tc>
                      <a:txBody>
                        <a:bodyPr/>
                        <a:lstStyle/>
                        <a:p>
                          <a:endParaRPr lang="en-DE"/>
                        </a:p>
                      </a:txBody>
                      <a:tcPr marL="91345" marR="91345" marT="45672" marB="45672">
                        <a:blipFill>
                          <a:blip r:embed="rId7"/>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7"/>
                          <a:stretch>
                            <a:fillRect t="-196000" r="-246154" b="-200000"/>
                          </a:stretch>
                        </a:blipFill>
                      </a:tcPr>
                    </a:tc>
                    <a:tc>
                      <a:txBody>
                        <a:bodyPr/>
                        <a:lstStyle/>
                        <a:p>
                          <a:endParaRPr lang="en-DE"/>
                        </a:p>
                      </a:txBody>
                      <a:tcPr marL="91345" marR="91345" marT="45672" marB="45672">
                        <a:blipFill>
                          <a:blip r:embed="rId7"/>
                          <a:stretch>
                            <a:fillRect l="-101961" t="-196000" r="-150980" b="-200000"/>
                          </a:stretch>
                        </a:blipFill>
                      </a:tcPr>
                    </a:tc>
                    <a:tc>
                      <a:txBody>
                        <a:bodyPr/>
                        <a:lstStyle/>
                        <a:p>
                          <a:endParaRPr lang="en-DE"/>
                        </a:p>
                      </a:txBody>
                      <a:tcPr marL="91345" marR="91345" marT="45672" marB="45672">
                        <a:blipFill>
                          <a:blip r:embed="rId7"/>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7"/>
                          <a:stretch>
                            <a:fillRect t="-308333" r="-246154" b="-108333"/>
                          </a:stretch>
                        </a:blipFill>
                      </a:tcPr>
                    </a:tc>
                    <a:tc>
                      <a:txBody>
                        <a:bodyPr/>
                        <a:lstStyle/>
                        <a:p>
                          <a:endParaRPr lang="en-DE"/>
                        </a:p>
                      </a:txBody>
                      <a:tcPr marL="91345" marR="91345" marT="45672" marB="45672">
                        <a:blipFill>
                          <a:blip r:embed="rId7"/>
                          <a:stretch>
                            <a:fillRect l="-101961" t="-308333" r="-150980" b="-108333"/>
                          </a:stretch>
                        </a:blipFill>
                      </a:tcPr>
                    </a:tc>
                    <a:tc>
                      <a:txBody>
                        <a:bodyPr/>
                        <a:lstStyle/>
                        <a:p>
                          <a:endParaRPr lang="en-DE"/>
                        </a:p>
                      </a:txBody>
                      <a:tcPr marL="91345" marR="91345" marT="45672" marB="45672">
                        <a:blipFill>
                          <a:blip r:embed="rId7"/>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7"/>
                          <a:stretch>
                            <a:fillRect t="-408333" r="-246154" b="-8333"/>
                          </a:stretch>
                        </a:blipFill>
                      </a:tcPr>
                    </a:tc>
                    <a:tc>
                      <a:txBody>
                        <a:bodyPr/>
                        <a:lstStyle/>
                        <a:p>
                          <a:endParaRPr lang="en-DE"/>
                        </a:p>
                      </a:txBody>
                      <a:tcPr marL="91345" marR="91345" marT="45672" marB="45672">
                        <a:blipFill>
                          <a:blip r:embed="rId7"/>
                          <a:stretch>
                            <a:fillRect l="-101961" t="-408333" r="-150980" b="-8333"/>
                          </a:stretch>
                        </a:blipFill>
                      </a:tcPr>
                    </a:tc>
                    <a:tc>
                      <a:txBody>
                        <a:bodyPr/>
                        <a:lstStyle/>
                        <a:p>
                          <a:endParaRPr lang="en-DE"/>
                        </a:p>
                      </a:txBody>
                      <a:tcPr marL="91345" marR="91345" marT="45672" marB="45672">
                        <a:blipFill>
                          <a:blip r:embed="rId7"/>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36" name="TextBox 35">
                <a:extLst>
                  <a:ext uri="{FF2B5EF4-FFF2-40B4-BE49-F238E27FC236}">
                    <a16:creationId xmlns:a16="http://schemas.microsoft.com/office/drawing/2014/main" id="{94BB4531-0326-9B4A-85FA-103C8C68FE30}"/>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36" name="TextBox 35">
                <a:extLst>
                  <a:ext uri="{FF2B5EF4-FFF2-40B4-BE49-F238E27FC236}">
                    <a16:creationId xmlns:a16="http://schemas.microsoft.com/office/drawing/2014/main" id="{94BB4531-0326-9B4A-85FA-103C8C68FE30}"/>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37" name="Rectangle 36">
            <a:extLst>
              <a:ext uri="{FF2B5EF4-FFF2-40B4-BE49-F238E27FC236}">
                <a16:creationId xmlns:a16="http://schemas.microsoft.com/office/drawing/2014/main" id="{B67F581B-F216-C247-977A-DEF684B0E53F}"/>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38" name="Rectangle 37">
            <a:extLst>
              <a:ext uri="{FF2B5EF4-FFF2-40B4-BE49-F238E27FC236}">
                <a16:creationId xmlns:a16="http://schemas.microsoft.com/office/drawing/2014/main" id="{AAC384B4-EB96-C748-BF6E-7337FFA7EE80}"/>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39" name="Rectangle 38">
            <a:extLst>
              <a:ext uri="{FF2B5EF4-FFF2-40B4-BE49-F238E27FC236}">
                <a16:creationId xmlns:a16="http://schemas.microsoft.com/office/drawing/2014/main" id="{B3487E44-A8AB-9744-A39A-E273ADACBB53}"/>
              </a:ext>
            </a:extLst>
          </p:cNvPr>
          <p:cNvSpPr/>
          <p:nvPr/>
        </p:nvSpPr>
        <p:spPr>
          <a:xfrm>
            <a:off x="8800895" y="5595354"/>
            <a:ext cx="2252413" cy="307983"/>
          </a:xfrm>
          <a:prstGeom prst="rect">
            <a:avLst/>
          </a:prstGeom>
          <a:gradFill flip="none" rotWithShape="1">
            <a:gsLst>
              <a:gs pos="0">
                <a:srgbClr val="FFC000">
                  <a:alpha val="20000"/>
                </a:srgbClr>
              </a:gs>
              <a:gs pos="100000">
                <a:schemeClr val="accent6">
                  <a:alpha val="20000"/>
                </a:schemeClr>
              </a:gs>
            </a:gsLst>
            <a:lin ang="2700000" scaled="1"/>
            <a:tileRect/>
          </a:gradFill>
          <a:ln w="28575">
            <a:gradFill>
              <a:gsLst>
                <a:gs pos="0">
                  <a:srgbClr val="FFC000"/>
                </a:gs>
                <a:gs pos="100000">
                  <a:schemeClr val="accent6"/>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Tree>
    <p:extLst>
      <p:ext uri="{BB962C8B-B14F-4D97-AF65-F5344CB8AC3E}">
        <p14:creationId xmlns:p14="http://schemas.microsoft.com/office/powerpoint/2010/main" val="370890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3E243C7-9B22-8849-BC5F-016DB86E049A}"/>
              </a:ext>
            </a:extLst>
          </p:cNvPr>
          <p:cNvSpPr>
            <a:spLocks noGrp="1"/>
          </p:cNvSpPr>
          <p:nvPr>
            <p:ph type="title"/>
          </p:nvPr>
        </p:nvSpPr>
        <p:spPr/>
        <p:txBody>
          <a:bodyPr/>
          <a:lstStyle/>
          <a:p>
            <a:r>
              <a:rPr lang="en-GB"/>
              <a:t>Likelihood Weighting</a:t>
            </a:r>
            <a:endParaRPr lang="en-GB" dirty="0"/>
          </a:p>
        </p:txBody>
      </p:sp>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510CF489-3353-A648-83CB-CCB7990D33E8}"/>
                  </a:ext>
                </a:extLst>
              </p:cNvPr>
              <p:cNvSpPr>
                <a:spLocks noGrp="1"/>
              </p:cNvSpPr>
              <p:nvPr>
                <p:ph idx="1"/>
              </p:nvPr>
            </p:nvSpPr>
            <p:spPr/>
            <p:txBody>
              <a:bodyPr/>
              <a:lstStyle/>
              <a:p>
                <a:r>
                  <a:rPr lang="en-US" altLang="ko-KR" dirty="0"/>
                  <a:t>Goal</a:t>
                </a:r>
              </a:p>
              <a:p>
                <a:pPr lvl="1"/>
                <a:r>
                  <a:rPr lang="en-US" altLang="ko-KR" dirty="0"/>
                  <a:t>Avoid inefficiency of rejection sampling</a:t>
                </a:r>
              </a:p>
              <a:p>
                <a:pPr lvl="1"/>
                <a:endParaRPr lang="en-US" altLang="ko-KR" dirty="0"/>
              </a:p>
              <a:p>
                <a:r>
                  <a:rPr lang="en-US" altLang="ko-KR" dirty="0"/>
                  <a:t>Idea</a:t>
                </a:r>
              </a:p>
              <a:p>
                <a:pPr lvl="1"/>
                <a:r>
                  <a:rPr lang="en-US" altLang="ko-KR" dirty="0"/>
                  <a:t>Generate only events consistent with evidence </a:t>
                </a:r>
                <a14:m>
                  <m:oMath xmlns:m="http://schemas.openxmlformats.org/officeDocument/2006/math">
                    <m:r>
                      <a:rPr lang="en-US" altLang="ko-KR" b="1" i="1" dirty="0" smtClean="0">
                        <a:latin typeface="Cambria Math" panose="02040503050406030204" pitchFamily="18" charset="0"/>
                      </a:rPr>
                      <m:t>𝒆</m:t>
                    </m:r>
                  </m:oMath>
                </a14:m>
                <a:endParaRPr lang="en-US" altLang="ko-KR" b="1" dirty="0"/>
              </a:p>
              <a:p>
                <a:pPr lvl="1"/>
                <a:r>
                  <a:rPr lang="en-US" altLang="ko-KR" dirty="0"/>
                  <a:t>Each event is weighted by likelihood that the event accords to the evidence</a:t>
                </a:r>
              </a:p>
              <a:p>
                <a:endParaRPr lang="en-US" altLang="ko-KR" dirty="0"/>
              </a:p>
              <a:p>
                <a:endParaRPr lang="en-GB" dirty="0"/>
              </a:p>
            </p:txBody>
          </p:sp>
        </mc:Choice>
        <mc:Fallback xmlns="">
          <p:sp>
            <p:nvSpPr>
              <p:cNvPr id="7" name="Content Placeholder 6">
                <a:extLst>
                  <a:ext uri="{FF2B5EF4-FFF2-40B4-BE49-F238E27FC236}">
                    <a16:creationId xmlns:a16="http://schemas.microsoft.com/office/drawing/2014/main" id="{510CF489-3353-A648-83CB-CCB7990D33E8}"/>
                  </a:ext>
                </a:extLst>
              </p:cNvPr>
              <p:cNvSpPr>
                <a:spLocks noGrp="1" noRot="1" noChangeAspect="1" noMove="1" noResize="1" noEditPoints="1" noAdjustHandles="1" noChangeArrowheads="1" noChangeShapeType="1" noTextEdit="1"/>
              </p:cNvSpPr>
              <p:nvPr>
                <p:ph idx="1"/>
              </p:nvPr>
            </p:nvSpPr>
            <p:spPr>
              <a:blipFill>
                <a:blip r:embed="rId2"/>
                <a:stretch>
                  <a:fillRect l="-1447" t="-1768"/>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C6F4116D-CD86-034D-8393-08F11B2D1E75}"/>
              </a:ext>
            </a:extLst>
          </p:cNvPr>
          <p:cNvSpPr>
            <a:spLocks noGrp="1"/>
          </p:cNvSpPr>
          <p:nvPr>
            <p:ph type="dt" sz="half" idx="2"/>
          </p:nvPr>
        </p:nvSpPr>
        <p:spPr/>
        <p:txBody>
          <a:bodyPr/>
          <a:lstStyle/>
          <a:p>
            <a:r>
              <a:rPr lang="de-DE"/>
              <a:t>Approximate</a:t>
            </a:r>
            <a:endParaRPr lang="en-US" dirty="0"/>
          </a:p>
        </p:txBody>
      </p:sp>
      <p:sp>
        <p:nvSpPr>
          <p:cNvPr id="3" name="Footer Placeholder 2">
            <a:extLst>
              <a:ext uri="{FF2B5EF4-FFF2-40B4-BE49-F238E27FC236}">
                <a16:creationId xmlns:a16="http://schemas.microsoft.com/office/drawing/2014/main" id="{C0E77566-1322-BB4C-A1B0-BABA8FC524F7}"/>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4CD210AF-EC1D-D04F-A1E9-BE6D6F4D6CF1}"/>
              </a:ext>
            </a:extLst>
          </p:cNvPr>
          <p:cNvSpPr>
            <a:spLocks noGrp="1"/>
          </p:cNvSpPr>
          <p:nvPr>
            <p:ph type="sldNum" sz="quarter" idx="4"/>
          </p:nvPr>
        </p:nvSpPr>
        <p:spPr/>
        <p:txBody>
          <a:bodyPr/>
          <a:lstStyle/>
          <a:p>
            <a:fld id="{67C9959E-8E6B-B04C-9955-EA096F41CA7A}" type="slidenum">
              <a:rPr lang="en-GB" smtClean="0"/>
              <a:pPr/>
              <a:t>27</a:t>
            </a:fld>
            <a:endParaRPr lang="en-GB"/>
          </a:p>
        </p:txBody>
      </p:sp>
      <p:sp>
        <p:nvSpPr>
          <p:cNvPr id="8" name="TextBox 7">
            <a:extLst>
              <a:ext uri="{FF2B5EF4-FFF2-40B4-BE49-F238E27FC236}">
                <a16:creationId xmlns:a16="http://schemas.microsoft.com/office/drawing/2014/main" id="{F526D6A1-1008-344C-9289-623F75D9DC28}"/>
              </a:ext>
            </a:extLst>
          </p:cNvPr>
          <p:cNvSpPr txBox="1"/>
          <p:nvPr/>
        </p:nvSpPr>
        <p:spPr>
          <a:xfrm>
            <a:off x="2757623" y="6266627"/>
            <a:ext cx="7083988" cy="400110"/>
          </a:xfrm>
          <a:prstGeom prst="rect">
            <a:avLst/>
          </a:prstGeom>
          <a:noFill/>
        </p:spPr>
        <p:txBody>
          <a:bodyPr wrap="square" rtlCol="0">
            <a:spAutoFit/>
          </a:bodyPr>
          <a:lstStyle/>
          <a:p>
            <a:r>
              <a:rPr lang="en-GB" sz="1000" dirty="0">
                <a:solidFill>
                  <a:schemeClr val="tx1">
                    <a:lumMod val="60000"/>
                    <a:lumOff val="40000"/>
                  </a:schemeClr>
                </a:solidFill>
              </a:rPr>
              <a:t>R. Fung and K.-C. Chang. Weighing and integrating evidence for stochastic simulation in Bayesian networks. In </a:t>
            </a:r>
            <a:r>
              <a:rPr lang="en-GB" sz="1000" i="1" dirty="0">
                <a:solidFill>
                  <a:schemeClr val="tx1">
                    <a:lumMod val="60000"/>
                    <a:lumOff val="40000"/>
                  </a:schemeClr>
                </a:solidFill>
              </a:rPr>
              <a:t>Uncertainty in AI</a:t>
            </a:r>
            <a:r>
              <a:rPr lang="en-GB" sz="1000" dirty="0">
                <a:solidFill>
                  <a:schemeClr val="tx1">
                    <a:lumMod val="60000"/>
                    <a:lumOff val="40000"/>
                  </a:schemeClr>
                </a:solidFill>
              </a:rPr>
              <a:t>, 1989. </a:t>
            </a:r>
          </a:p>
          <a:p>
            <a:r>
              <a:rPr lang="en-GB" sz="1000" dirty="0">
                <a:solidFill>
                  <a:schemeClr val="tx1">
                    <a:lumMod val="60000"/>
                    <a:lumOff val="40000"/>
                  </a:schemeClr>
                </a:solidFill>
              </a:rPr>
              <a:t>R. D. </a:t>
            </a:r>
            <a:r>
              <a:rPr lang="en-GB" sz="1000" dirty="0" err="1">
                <a:solidFill>
                  <a:schemeClr val="tx1">
                    <a:lumMod val="60000"/>
                    <a:lumOff val="40000"/>
                  </a:schemeClr>
                </a:solidFill>
              </a:rPr>
              <a:t>Shachter</a:t>
            </a:r>
            <a:r>
              <a:rPr lang="en-GB" sz="1000" dirty="0">
                <a:solidFill>
                  <a:schemeClr val="tx1">
                    <a:lumMod val="60000"/>
                    <a:lumOff val="40000"/>
                  </a:schemeClr>
                </a:solidFill>
              </a:rPr>
              <a:t> and M. A. </a:t>
            </a:r>
            <a:r>
              <a:rPr lang="en-GB" sz="1000" dirty="0" err="1">
                <a:solidFill>
                  <a:schemeClr val="tx1">
                    <a:lumMod val="60000"/>
                    <a:lumOff val="40000"/>
                  </a:schemeClr>
                </a:solidFill>
              </a:rPr>
              <a:t>Peot</a:t>
            </a:r>
            <a:r>
              <a:rPr lang="en-GB" sz="1000" dirty="0">
                <a:solidFill>
                  <a:schemeClr val="tx1">
                    <a:lumMod val="60000"/>
                    <a:lumOff val="40000"/>
                  </a:schemeClr>
                </a:solidFill>
              </a:rPr>
              <a:t>. Simulation approaches to general probabilistic inference on belief networks. In </a:t>
            </a:r>
            <a:r>
              <a:rPr lang="en-GB" sz="1000" i="1" dirty="0">
                <a:solidFill>
                  <a:schemeClr val="tx1">
                    <a:lumMod val="60000"/>
                    <a:lumOff val="40000"/>
                  </a:schemeClr>
                </a:solidFill>
              </a:rPr>
              <a:t>Uncertainty in AI</a:t>
            </a:r>
            <a:r>
              <a:rPr lang="en-GB" sz="1000" dirty="0">
                <a:solidFill>
                  <a:schemeClr val="tx1">
                    <a:lumMod val="60000"/>
                    <a:lumOff val="40000"/>
                  </a:schemeClr>
                </a:solidFill>
              </a:rPr>
              <a:t>, 1989. </a:t>
            </a:r>
          </a:p>
        </p:txBody>
      </p:sp>
    </p:spTree>
    <p:extLst>
      <p:ext uri="{BB962C8B-B14F-4D97-AF65-F5344CB8AC3E}">
        <p14:creationId xmlns:p14="http://schemas.microsoft.com/office/powerpoint/2010/main" val="18335580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a:t>Likelihood Weighting: Example</a:t>
            </a:r>
          </a:p>
        </p:txBody>
      </p:sp>
      <mc:AlternateContent xmlns:mc="http://schemas.openxmlformats.org/markup-compatibility/2006" xmlns:a14="http://schemas.microsoft.com/office/drawing/2010/main">
        <mc:Choice Requires="a14">
          <p:sp>
            <p:nvSpPr>
              <p:cNvPr id="61443" name="Rectangle 4"/>
              <p:cNvSpPr>
                <a:spLocks noGrp="1" noChangeArrowheads="1"/>
              </p:cNvSpPr>
              <p:nvPr>
                <p:ph idx="1"/>
              </p:nvPr>
            </p:nvSpPr>
            <p:spPr>
              <a:xfrm>
                <a:off x="359625" y="1665066"/>
                <a:ext cx="7446547" cy="4240848"/>
              </a:xfrm>
            </p:spPr>
            <p:txBody>
              <a:bodyPr>
                <a:normAutofit fontScale="92500" lnSpcReduction="10000"/>
              </a:bodyPr>
              <a:lstStyle/>
              <a:p>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de-DE" altLang="ko-KR" b="0" i="1" smtClean="0">
                            <a:latin typeface="Cambria Math" panose="02040503050406030204" pitchFamily="18" charset="0"/>
                          </a:rPr>
                          <m:t>𝑅</m:t>
                        </m:r>
                        <m:r>
                          <a:rPr lang="en-GB" altLang="ko-KR" b="0" i="1" smtClean="0">
                            <a:latin typeface="Cambria Math" panose="02040503050406030204" pitchFamily="18" charset="0"/>
                          </a:rPr>
                          <m:t>|</m:t>
                        </m:r>
                        <m:r>
                          <a:rPr lang="de-DE" altLang="ko-KR" b="0" i="1" smtClean="0">
                            <a:solidFill>
                              <a:srgbClr val="FFC000"/>
                            </a:solidFill>
                            <a:latin typeface="Cambria Math" panose="02040503050406030204" pitchFamily="18" charset="0"/>
                          </a:rPr>
                          <m:t>𝑆</m:t>
                        </m:r>
                        <m:r>
                          <a:rPr lang="en-GB" altLang="ko-KR" i="1" smtClean="0">
                            <a:solidFill>
                              <a:srgbClr val="FFC000"/>
                            </a:solidFill>
                            <a:latin typeface="Cambria Math" panose="02040503050406030204" pitchFamily="18" charset="0"/>
                          </a:rPr>
                          <m:t>=</m:t>
                        </m:r>
                        <m:r>
                          <m:rPr>
                            <m:sty m:val="p"/>
                          </m:rPr>
                          <a:rPr lang="en-GB" altLang="ko-KR" i="0" smtClean="0">
                            <a:solidFill>
                              <a:srgbClr val="FFC000"/>
                            </a:solidFill>
                            <a:latin typeface="Cambria Math" panose="02040503050406030204" pitchFamily="18" charset="0"/>
                          </a:rPr>
                          <m:t>true</m:t>
                        </m:r>
                        <m:r>
                          <a:rPr lang="en-GB" altLang="ko-KR" i="1" smtClean="0">
                            <a:latin typeface="Cambria Math" panose="02040503050406030204" pitchFamily="18" charset="0"/>
                          </a:rPr>
                          <m:t>,</m:t>
                        </m:r>
                        <m:r>
                          <a:rPr lang="de-DE" altLang="ko-KR" b="0" i="1" smtClean="0">
                            <a:solidFill>
                              <a:srgbClr val="7030A0"/>
                            </a:solidFill>
                            <a:latin typeface="Cambria Math" panose="02040503050406030204" pitchFamily="18" charset="0"/>
                          </a:rPr>
                          <m:t>𝑊</m:t>
                        </m:r>
                        <m:r>
                          <a:rPr lang="en-GB" altLang="ko-KR" i="1" smtClean="0">
                            <a:solidFill>
                              <a:srgbClr val="7030A0"/>
                            </a:solidFill>
                            <a:latin typeface="Cambria Math" panose="02040503050406030204" pitchFamily="18" charset="0"/>
                          </a:rPr>
                          <m:t> = </m:t>
                        </m:r>
                        <m:r>
                          <m:rPr>
                            <m:sty m:val="p"/>
                          </m:rPr>
                          <a:rPr lang="en-GB" altLang="ko-KR" i="0" smtClean="0">
                            <a:solidFill>
                              <a:srgbClr val="7030A0"/>
                            </a:solidFill>
                            <a:latin typeface="Cambria Math" panose="02040503050406030204" pitchFamily="18" charset="0"/>
                          </a:rPr>
                          <m:t>true</m:t>
                        </m:r>
                      </m:e>
                    </m:d>
                  </m:oMath>
                </a14:m>
                <a:r>
                  <a:rPr lang="en-GB" altLang="ko-KR" dirty="0"/>
                  <a:t>?</a:t>
                </a:r>
              </a:p>
              <a:p>
                <a:pPr lvl="1"/>
                <a:r>
                  <a:rPr lang="en-GB" altLang="ko-KR" dirty="0"/>
                  <a:t>Topological order: </a:t>
                </a:r>
                <a14:m>
                  <m:oMath xmlns:m="http://schemas.openxmlformats.org/officeDocument/2006/math">
                    <m:d>
                      <m:dPr>
                        <m:ctrlPr>
                          <a:rPr lang="en-GB" altLang="ko-KR" i="1" smtClean="0">
                            <a:latin typeface="Cambria Math" panose="02040503050406030204" pitchFamily="18" charset="0"/>
                          </a:rPr>
                        </m:ctrlPr>
                      </m:dPr>
                      <m:e>
                        <m:r>
                          <a:rPr lang="de-DE" altLang="ko-KR" b="0" i="1" smtClean="0">
                            <a:latin typeface="Cambria Math" panose="02040503050406030204" pitchFamily="18" charset="0"/>
                          </a:rPr>
                          <m:t>𝐶</m:t>
                        </m:r>
                        <m:r>
                          <a:rPr lang="en-GB" altLang="ko-KR" i="1" smtClean="0">
                            <a:latin typeface="Cambria Math" panose="02040503050406030204" pitchFamily="18" charset="0"/>
                          </a:rPr>
                          <m:t>, </m:t>
                        </m:r>
                        <m:r>
                          <a:rPr lang="de-DE" altLang="ko-KR" b="0" i="1" smtClean="0">
                            <a:latin typeface="Cambria Math" panose="02040503050406030204" pitchFamily="18" charset="0"/>
                          </a:rPr>
                          <m:t>𝑆</m:t>
                        </m:r>
                        <m:r>
                          <a:rPr lang="en-GB" altLang="ko-KR" b="0" i="1" smtClean="0">
                            <a:latin typeface="Cambria Math" panose="02040503050406030204" pitchFamily="18" charset="0"/>
                          </a:rPr>
                          <m:t>,</m:t>
                        </m:r>
                        <m:r>
                          <a:rPr lang="de-DE" altLang="ko-KR" b="0" i="1" smtClean="0">
                            <a:latin typeface="Cambria Math" panose="02040503050406030204" pitchFamily="18" charset="0"/>
                          </a:rPr>
                          <m:t>𝑅</m:t>
                        </m:r>
                        <m:r>
                          <a:rPr lang="en-GB" altLang="ko-KR" b="0" i="1" smtClean="0">
                            <a:latin typeface="Cambria Math" panose="02040503050406030204" pitchFamily="18" charset="0"/>
                          </a:rPr>
                          <m:t>,</m:t>
                        </m:r>
                        <m:r>
                          <a:rPr lang="de-DE" altLang="ko-KR" b="0" i="1" smtClean="0">
                            <a:latin typeface="Cambria Math" panose="02040503050406030204" pitchFamily="18" charset="0"/>
                          </a:rPr>
                          <m:t>𝑊</m:t>
                        </m:r>
                      </m:e>
                    </m:d>
                  </m:oMath>
                </a14:m>
                <a:endParaRPr lang="en-GB" altLang="ko-KR" dirty="0"/>
              </a:p>
              <a:p>
                <a:r>
                  <a:rPr lang="en-GB" altLang="ko-KR" dirty="0"/>
                  <a:t>Sampling (repeat </a:t>
                </a:r>
                <a14:m>
                  <m:oMath xmlns:m="http://schemas.openxmlformats.org/officeDocument/2006/math">
                    <m:r>
                      <a:rPr lang="en-GB" altLang="ko-KR" i="1" dirty="0" smtClean="0">
                        <a:latin typeface="Cambria Math" panose="02040503050406030204" pitchFamily="18" charset="0"/>
                      </a:rPr>
                      <m:t>𝑁</m:t>
                    </m:r>
                  </m:oMath>
                </a14:m>
                <a:r>
                  <a:rPr lang="en-GB" altLang="ko-KR" dirty="0"/>
                  <a:t> times)</a:t>
                </a:r>
              </a:p>
              <a:p>
                <a:pPr lvl="1"/>
                <a:r>
                  <a:rPr lang="en-GB" altLang="ko-KR" dirty="0"/>
                  <a:t>Weight </a:t>
                </a:r>
                <a14:m>
                  <m:oMath xmlns:m="http://schemas.openxmlformats.org/officeDocument/2006/math">
                    <m:r>
                      <a:rPr lang="en-GB" altLang="ko-KR" i="1" dirty="0">
                        <a:latin typeface="Cambria Math" panose="02040503050406030204" pitchFamily="18" charset="0"/>
                      </a:rPr>
                      <m:t>𝑤</m:t>
                    </m:r>
                  </m:oMath>
                </a14:m>
                <a:r>
                  <a:rPr lang="en-GB" altLang="ko-KR" dirty="0"/>
                  <a:t> of sample is set to </a:t>
                </a:r>
                <a14:m>
                  <m:oMath xmlns:m="http://schemas.openxmlformats.org/officeDocument/2006/math">
                    <m:r>
                      <a:rPr lang="en-GB" altLang="ko-KR" i="1" dirty="0" smtClean="0">
                        <a:latin typeface="Cambria Math" panose="02040503050406030204" pitchFamily="18" charset="0"/>
                      </a:rPr>
                      <m:t>1.0</m:t>
                    </m:r>
                  </m:oMath>
                </a14:m>
                <a:endParaRPr lang="en-GB" altLang="ko-KR" dirty="0"/>
              </a:p>
              <a:p>
                <a:pPr lvl="1"/>
                <a:r>
                  <a:rPr lang="en-GB" altLang="ko-KR" dirty="0"/>
                  <a:t>Sample </a:t>
                </a:r>
                <a14:m>
                  <m:oMath xmlns:m="http://schemas.openxmlformats.org/officeDocument/2006/math">
                    <m:r>
                      <a:rPr lang="de-DE" altLang="ko-KR" i="1">
                        <a:latin typeface="Cambria Math" panose="02040503050406030204" pitchFamily="18" charset="0"/>
                      </a:rPr>
                      <m:t>𝐶</m:t>
                    </m:r>
                  </m:oMath>
                </a14:m>
                <a:r>
                  <a:rPr lang="en-GB" altLang="ko-KR" dirty="0"/>
                  <a:t> from </a:t>
                </a:r>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de-DE" altLang="ko-KR" b="0" i="1" smtClean="0">
                            <a:latin typeface="Cambria Math" panose="02040503050406030204" pitchFamily="18" charset="0"/>
                          </a:rPr>
                          <m:t>𝐶</m:t>
                        </m:r>
                      </m:e>
                    </m:d>
                    <m:r>
                      <a:rPr lang="en-GB" altLang="ko-KR" i="1" smtClean="0">
                        <a:latin typeface="Cambria Math" panose="02040503050406030204" pitchFamily="18" charset="0"/>
                      </a:rPr>
                      <m:t>=</m:t>
                    </m:r>
                    <m:d>
                      <m:dPr>
                        <m:ctrlPr>
                          <a:rPr lang="en-GB" altLang="ko-KR" i="1" smtClean="0">
                            <a:latin typeface="Cambria Math" panose="02040503050406030204" pitchFamily="18" charset="0"/>
                          </a:rPr>
                        </m:ctrlPr>
                      </m:dPr>
                      <m:e>
                        <m:r>
                          <a:rPr lang="en-GB" altLang="ko-KR" i="1" smtClean="0">
                            <a:latin typeface="Cambria Math" panose="02040503050406030204" pitchFamily="18" charset="0"/>
                          </a:rPr>
                          <m:t>0.5,0.5</m:t>
                        </m:r>
                      </m:e>
                    </m:d>
                    <m:r>
                      <a:rPr lang="en-GB" altLang="ko-KR" i="1" smtClean="0">
                        <a:latin typeface="Cambria Math" panose="02040503050406030204" pitchFamily="18" charset="0"/>
                        <a:ea typeface="Cambria Math" panose="02040503050406030204" pitchFamily="18" charset="0"/>
                      </a:rPr>
                      <m:t>→</m:t>
                    </m:r>
                    <m:r>
                      <m:rPr>
                        <m:sty m:val="p"/>
                      </m:rPr>
                      <a:rPr lang="en-GB" altLang="ko-KR" i="0" smtClean="0">
                        <a:solidFill>
                          <a:schemeClr val="accent1"/>
                        </a:solidFill>
                        <a:latin typeface="Cambria Math" panose="02040503050406030204" pitchFamily="18" charset="0"/>
                      </a:rPr>
                      <m:t>true</m:t>
                    </m:r>
                  </m:oMath>
                </a14:m>
                <a:endParaRPr lang="en-GB" altLang="ko-KR" dirty="0"/>
              </a:p>
              <a:p>
                <a:pPr lvl="1"/>
                <a14:m>
                  <m:oMath xmlns:m="http://schemas.openxmlformats.org/officeDocument/2006/math">
                    <m:r>
                      <a:rPr lang="de-DE" altLang="ko-KR" b="0" i="1" smtClean="0">
                        <a:solidFill>
                          <a:srgbClr val="FFC000"/>
                        </a:solidFill>
                        <a:latin typeface="Cambria Math" panose="02040503050406030204" pitchFamily="18" charset="0"/>
                      </a:rPr>
                      <m:t>𝑆</m:t>
                    </m:r>
                  </m:oMath>
                </a14:m>
                <a:r>
                  <a:rPr lang="en-GB" altLang="ko-KR" dirty="0"/>
                  <a:t> is an evidence variable with value </a:t>
                </a:r>
                <a14:m>
                  <m:oMath xmlns:m="http://schemas.openxmlformats.org/officeDocument/2006/math">
                    <m:r>
                      <m:rPr>
                        <m:sty m:val="p"/>
                      </m:rPr>
                      <a:rPr lang="en-GB" altLang="ko-KR" i="0" smtClean="0">
                        <a:solidFill>
                          <a:srgbClr val="FFC000"/>
                        </a:solidFill>
                        <a:latin typeface="Cambria Math" panose="02040503050406030204" pitchFamily="18" charset="0"/>
                      </a:rPr>
                      <m:t>true</m:t>
                    </m:r>
                  </m:oMath>
                </a14:m>
                <a:r>
                  <a:rPr lang="en-GB" altLang="ko-KR" dirty="0"/>
                  <a:t> </a:t>
                </a:r>
              </a:p>
              <a:p>
                <a:pPr marL="6350" lvl="1" indent="0">
                  <a:buNone/>
                </a:pPr>
                <a14:m>
                  <m:oMathPara xmlns:m="http://schemas.openxmlformats.org/officeDocument/2006/math">
                    <m:oMathParaPr>
                      <m:jc m:val="centerGroup"/>
                    </m:oMathParaPr>
                    <m:oMath xmlns:m="http://schemas.openxmlformats.org/officeDocument/2006/math">
                      <m:r>
                        <a:rPr lang="en-GB" altLang="ko-KR" i="1" dirty="0" smtClean="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sym typeface="Wingdings" pitchFamily="2" charset="2"/>
                        </a:rPr>
                        <m:t>←</m:t>
                      </m:r>
                      <m:r>
                        <a:rPr lang="en-GB" altLang="ko-KR" i="1" dirty="0" smtClean="0">
                          <a:latin typeface="Cambria Math" panose="02040503050406030204" pitchFamily="18" charset="0"/>
                        </a:rPr>
                        <m:t>𝑤</m:t>
                      </m:r>
                      <m:r>
                        <a:rPr lang="en-GB" altLang="ko-KR" i="1" dirty="0" smtClean="0">
                          <a:latin typeface="Cambria Math" panose="02040503050406030204" pitchFamily="18" charset="0"/>
                          <a:ea typeface="Cambria Math" panose="02040503050406030204" pitchFamily="18" charset="0"/>
                        </a:rPr>
                        <m:t>∙</m:t>
                      </m:r>
                      <m:r>
                        <a:rPr lang="en-GB" altLang="ko-KR" i="1" dirty="0" smtClean="0">
                          <a:latin typeface="Cambria Math" panose="02040503050406030204" pitchFamily="18" charset="0"/>
                        </a:rPr>
                        <m:t>𝑃</m:t>
                      </m:r>
                      <m:d>
                        <m:dPr>
                          <m:ctrlPr>
                            <a:rPr lang="en-GB" altLang="ko-KR" i="1" dirty="0" smtClean="0">
                              <a:latin typeface="Cambria Math" panose="02040503050406030204" pitchFamily="18" charset="0"/>
                            </a:rPr>
                          </m:ctrlPr>
                        </m:dPr>
                        <m:e>
                          <m:r>
                            <a:rPr lang="de-DE" altLang="ko-KR" b="0" i="1" dirty="0" smtClean="0">
                              <a:solidFill>
                                <a:srgbClr val="FFC000"/>
                              </a:solidFill>
                              <a:latin typeface="Cambria Math" panose="02040503050406030204" pitchFamily="18" charset="0"/>
                            </a:rPr>
                            <m:t>𝑆</m:t>
                          </m:r>
                          <m:r>
                            <a:rPr lang="en-GB" altLang="ko-KR" i="1" dirty="0" smtClean="0">
                              <a:solidFill>
                                <a:srgbClr val="FFC000"/>
                              </a:solidFill>
                              <a:latin typeface="Cambria Math" panose="02040503050406030204" pitchFamily="18" charset="0"/>
                            </a:rPr>
                            <m:t>=</m:t>
                          </m:r>
                          <m:r>
                            <m:rPr>
                              <m:sty m:val="p"/>
                            </m:rPr>
                            <a:rPr lang="en-GB" altLang="ko-KR" i="0" dirty="0" smtClean="0">
                              <a:solidFill>
                                <a:srgbClr val="FFC000"/>
                              </a:solidFill>
                              <a:latin typeface="Cambria Math" panose="02040503050406030204" pitchFamily="18" charset="0"/>
                            </a:rPr>
                            <m:t>true</m:t>
                          </m:r>
                        </m:e>
                        <m:e>
                          <m:r>
                            <a:rPr lang="de-DE" altLang="ko-KR" b="0" i="1" dirty="0" smtClean="0">
                              <a:latin typeface="Cambria Math" panose="02040503050406030204" pitchFamily="18" charset="0"/>
                            </a:rPr>
                            <m:t>𝐶</m:t>
                          </m:r>
                          <m:r>
                            <a:rPr lang="en-GB" altLang="ko-KR" i="1" dirty="0" smtClean="0">
                              <a:latin typeface="Cambria Math" panose="02040503050406030204" pitchFamily="18" charset="0"/>
                            </a:rPr>
                            <m:t>=</m:t>
                          </m:r>
                          <m:r>
                            <m:rPr>
                              <m:sty m:val="p"/>
                            </m:rPr>
                            <a:rPr lang="en-GB" altLang="ko-KR" i="0" dirty="0" smtClean="0">
                              <a:solidFill>
                                <a:schemeClr val="accent1"/>
                              </a:solidFill>
                              <a:latin typeface="Cambria Math" panose="02040503050406030204" pitchFamily="18" charset="0"/>
                            </a:rPr>
                            <m:t>true</m:t>
                          </m:r>
                        </m:e>
                      </m:d>
                      <m:r>
                        <a:rPr lang="en-GB" altLang="ko-KR" i="1" dirty="0" smtClean="0">
                          <a:latin typeface="Cambria Math" panose="02040503050406030204" pitchFamily="18" charset="0"/>
                        </a:rPr>
                        <m:t>=0.1</m:t>
                      </m:r>
                    </m:oMath>
                  </m:oMathPara>
                </a14:m>
                <a:endParaRPr lang="en-GB" altLang="ko-KR" dirty="0"/>
              </a:p>
              <a:p>
                <a:pPr lvl="1"/>
                <a:r>
                  <a:rPr lang="en-GB" altLang="ko-KR" dirty="0"/>
                  <a:t>Sample </a:t>
                </a:r>
                <a14:m>
                  <m:oMath xmlns:m="http://schemas.openxmlformats.org/officeDocument/2006/math">
                    <m:r>
                      <a:rPr lang="de-DE" altLang="ko-KR" i="1" dirty="0">
                        <a:latin typeface="Cambria Math" panose="02040503050406030204" pitchFamily="18" charset="0"/>
                      </a:rPr>
                      <m:t>𝑅</m:t>
                    </m:r>
                  </m:oMath>
                </a14:m>
                <a:r>
                  <a:rPr lang="en-GB" altLang="ko-KR" dirty="0"/>
                  <a:t> from </a:t>
                </a:r>
                <a14:m>
                  <m:oMath xmlns:m="http://schemas.openxmlformats.org/officeDocument/2006/math">
                    <m:r>
                      <a:rPr lang="en-GB" altLang="ko-KR" i="1" dirty="0" smtClean="0">
                        <a:latin typeface="Cambria Math" panose="02040503050406030204" pitchFamily="18" charset="0"/>
                      </a:rPr>
                      <m:t>𝑃</m:t>
                    </m:r>
                    <m:d>
                      <m:dPr>
                        <m:ctrlPr>
                          <a:rPr lang="en-GB" altLang="ko-KR" i="1" dirty="0" smtClean="0">
                            <a:latin typeface="Cambria Math" panose="02040503050406030204" pitchFamily="18" charset="0"/>
                          </a:rPr>
                        </m:ctrlPr>
                      </m:dPr>
                      <m:e>
                        <m:r>
                          <a:rPr lang="de-DE" altLang="ko-KR" b="0" i="1" dirty="0" smtClean="0">
                            <a:latin typeface="Cambria Math" panose="02040503050406030204" pitchFamily="18" charset="0"/>
                          </a:rPr>
                          <m:t>𝑅</m:t>
                        </m:r>
                        <m:r>
                          <a:rPr lang="de-DE" altLang="ko-KR" b="0" i="1" dirty="0" smtClean="0">
                            <a:latin typeface="Cambria Math" panose="02040503050406030204" pitchFamily="18" charset="0"/>
                          </a:rPr>
                          <m:t>|</m:t>
                        </m:r>
                        <m:r>
                          <a:rPr lang="de-DE" altLang="ko-KR" b="0" i="1" dirty="0" smtClean="0">
                            <a:latin typeface="Cambria Math" panose="02040503050406030204" pitchFamily="18" charset="0"/>
                          </a:rPr>
                          <m:t>𝐶</m:t>
                        </m:r>
                        <m:r>
                          <a:rPr lang="en-GB" altLang="ko-KR" i="1" dirty="0" smtClean="0">
                            <a:latin typeface="Cambria Math" panose="02040503050406030204" pitchFamily="18" charset="0"/>
                          </a:rPr>
                          <m:t>=</m:t>
                        </m:r>
                        <m:r>
                          <a:rPr lang="en-GB" altLang="ko-KR" i="1" dirty="0" smtClean="0">
                            <a:solidFill>
                              <a:schemeClr val="accent1"/>
                            </a:solidFill>
                            <a:latin typeface="Cambria Math" panose="02040503050406030204" pitchFamily="18" charset="0"/>
                          </a:rPr>
                          <m:t>𝑡𝑟𝑢𝑒</m:t>
                        </m:r>
                      </m:e>
                    </m:d>
                    <m:r>
                      <a:rPr lang="en-GB" altLang="ko-KR" i="1" dirty="0" smtClean="0">
                        <a:latin typeface="Cambria Math" panose="02040503050406030204" pitchFamily="18" charset="0"/>
                      </a:rPr>
                      <m:t>=</m:t>
                    </m:r>
                    <m:d>
                      <m:dPr>
                        <m:ctrlPr>
                          <a:rPr lang="en-GB" altLang="ko-KR" i="1" dirty="0" smtClean="0">
                            <a:latin typeface="Cambria Math" panose="02040503050406030204" pitchFamily="18" charset="0"/>
                          </a:rPr>
                        </m:ctrlPr>
                      </m:dPr>
                      <m:e>
                        <m:r>
                          <a:rPr lang="en-GB" altLang="ko-KR" i="1" dirty="0" smtClean="0">
                            <a:latin typeface="Cambria Math" panose="02040503050406030204" pitchFamily="18" charset="0"/>
                          </a:rPr>
                          <m:t>0.8,0.2</m:t>
                        </m:r>
                      </m:e>
                    </m:d>
                    <m:r>
                      <a:rPr lang="en-GB" altLang="ko-KR" i="1" dirty="0" smtClean="0">
                        <a:latin typeface="Cambria Math" panose="02040503050406030204" pitchFamily="18" charset="0"/>
                        <a:ea typeface="Cambria Math" panose="02040503050406030204" pitchFamily="18" charset="0"/>
                      </a:rPr>
                      <m:t>→</m:t>
                    </m:r>
                    <m:r>
                      <m:rPr>
                        <m:sty m:val="p"/>
                      </m:rPr>
                      <a:rPr lang="en-GB" altLang="ko-KR" i="0" dirty="0" smtClean="0">
                        <a:solidFill>
                          <a:schemeClr val="accent6"/>
                        </a:solidFill>
                        <a:latin typeface="Cambria Math" panose="02040503050406030204" pitchFamily="18" charset="0"/>
                      </a:rPr>
                      <m:t>true</m:t>
                    </m:r>
                  </m:oMath>
                </a14:m>
                <a:endParaRPr lang="en-GB" altLang="ko-KR" dirty="0"/>
              </a:p>
              <a:p>
                <a:pPr lvl="1"/>
                <a14:m>
                  <m:oMath xmlns:m="http://schemas.openxmlformats.org/officeDocument/2006/math">
                    <m:r>
                      <a:rPr lang="de-DE" altLang="ko-KR" b="0" i="1" dirty="0" smtClean="0">
                        <a:solidFill>
                          <a:srgbClr val="7030A0"/>
                        </a:solidFill>
                        <a:latin typeface="Cambria Math" panose="02040503050406030204" pitchFamily="18" charset="0"/>
                      </a:rPr>
                      <m:t>𝑊</m:t>
                    </m:r>
                  </m:oMath>
                </a14:m>
                <a:r>
                  <a:rPr lang="en-GB" altLang="ko-KR" dirty="0"/>
                  <a:t> is an evidence variable with value </a:t>
                </a:r>
                <a14:m>
                  <m:oMath xmlns:m="http://schemas.openxmlformats.org/officeDocument/2006/math">
                    <m:r>
                      <m:rPr>
                        <m:sty m:val="p"/>
                      </m:rPr>
                      <a:rPr lang="en-GB" altLang="ko-KR" i="0" dirty="0" smtClean="0">
                        <a:solidFill>
                          <a:srgbClr val="7030A0"/>
                        </a:solidFill>
                        <a:latin typeface="Cambria Math" panose="02040503050406030204" pitchFamily="18" charset="0"/>
                      </a:rPr>
                      <m:t>true</m:t>
                    </m:r>
                  </m:oMath>
                </a14:m>
                <a:endParaRPr lang="de-DE" altLang="ko-KR" dirty="0">
                  <a:solidFill>
                    <a:schemeClr val="tx1"/>
                  </a:solidFill>
                </a:endParaRPr>
              </a:p>
              <a:p>
                <a:pPr marL="6350" lvl="1" indent="0">
                  <a:buNone/>
                </a:pPr>
                <a14:m>
                  <m:oMathPara xmlns:m="http://schemas.openxmlformats.org/officeDocument/2006/math">
                    <m:oMathParaPr>
                      <m:jc m:val="centerGroup"/>
                    </m:oMathParaPr>
                    <m:oMath xmlns:m="http://schemas.openxmlformats.org/officeDocument/2006/math">
                      <m:r>
                        <a:rPr lang="en-GB" altLang="ko-KR" i="1" dirty="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sym typeface="Wingdings" pitchFamily="2" charset="2"/>
                        </a:rPr>
                        <m:t>←</m:t>
                      </m:r>
                      <m:r>
                        <a:rPr lang="en-GB" altLang="ko-KR" i="1" dirty="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rPr>
                        <m:t>∙</m:t>
                      </m:r>
                      <m:r>
                        <a:rPr lang="en-GB" altLang="ko-KR" i="1" dirty="0">
                          <a:latin typeface="Cambria Math" panose="02040503050406030204" pitchFamily="18" charset="0"/>
                        </a:rPr>
                        <m:t>𝑃</m:t>
                      </m:r>
                      <m:d>
                        <m:dPr>
                          <m:ctrlPr>
                            <a:rPr lang="en-GB" altLang="ko-KR" i="1" dirty="0">
                              <a:latin typeface="Cambria Math" panose="02040503050406030204" pitchFamily="18" charset="0"/>
                            </a:rPr>
                          </m:ctrlPr>
                        </m:dPr>
                        <m:e>
                          <m:r>
                            <a:rPr lang="de-DE" altLang="ko-KR" b="0" i="1" dirty="0" smtClean="0">
                              <a:solidFill>
                                <a:srgbClr val="7030A0"/>
                              </a:solidFill>
                              <a:latin typeface="Cambria Math" panose="02040503050406030204" pitchFamily="18" charset="0"/>
                            </a:rPr>
                            <m:t>𝑊</m:t>
                          </m:r>
                          <m:r>
                            <a:rPr lang="en-GB" altLang="ko-KR" i="1" dirty="0">
                              <a:solidFill>
                                <a:srgbClr val="7030A0"/>
                              </a:solidFill>
                              <a:latin typeface="Cambria Math" panose="02040503050406030204" pitchFamily="18" charset="0"/>
                            </a:rPr>
                            <m:t>=</m:t>
                          </m:r>
                          <m:r>
                            <m:rPr>
                              <m:sty m:val="p"/>
                            </m:rPr>
                            <a:rPr lang="en-GB" altLang="ko-KR" i="0" dirty="0">
                              <a:solidFill>
                                <a:srgbClr val="7030A0"/>
                              </a:solidFill>
                              <a:latin typeface="Cambria Math" panose="02040503050406030204" pitchFamily="18" charset="0"/>
                            </a:rPr>
                            <m:t>true</m:t>
                          </m:r>
                        </m:e>
                        <m:e>
                          <m:r>
                            <a:rPr lang="de-DE" altLang="ko-KR" b="0" i="1" dirty="0" smtClean="0">
                              <a:solidFill>
                                <a:srgbClr val="FFC000"/>
                              </a:solidFill>
                              <a:latin typeface="Cambria Math" panose="02040503050406030204" pitchFamily="18" charset="0"/>
                            </a:rPr>
                            <m:t>𝑆</m:t>
                          </m:r>
                          <m:r>
                            <a:rPr lang="en-GB" altLang="ko-KR" i="1" dirty="0">
                              <a:solidFill>
                                <a:srgbClr val="FFC000"/>
                              </a:solidFill>
                              <a:latin typeface="Cambria Math" panose="02040503050406030204" pitchFamily="18" charset="0"/>
                            </a:rPr>
                            <m:t>=</m:t>
                          </m:r>
                          <m:r>
                            <m:rPr>
                              <m:sty m:val="p"/>
                            </m:rPr>
                            <a:rPr lang="en-GB" altLang="ko-KR" i="0" dirty="0" smtClean="0">
                              <a:solidFill>
                                <a:srgbClr val="FFC000"/>
                              </a:solidFill>
                              <a:latin typeface="Cambria Math" panose="02040503050406030204" pitchFamily="18" charset="0"/>
                            </a:rPr>
                            <m:t>true</m:t>
                          </m:r>
                          <m:r>
                            <a:rPr lang="de-DE" altLang="ko-KR" b="0" i="1" dirty="0" smtClean="0">
                              <a:solidFill>
                                <a:schemeClr val="tx1"/>
                              </a:solidFill>
                              <a:latin typeface="Cambria Math" panose="02040503050406030204" pitchFamily="18" charset="0"/>
                            </a:rPr>
                            <m:t>,</m:t>
                          </m:r>
                          <m:r>
                            <a:rPr lang="de-DE" altLang="ko-KR" b="0" i="1" dirty="0" smtClean="0">
                              <a:solidFill>
                                <a:schemeClr val="tx1"/>
                              </a:solidFill>
                              <a:latin typeface="Cambria Math" panose="02040503050406030204" pitchFamily="18" charset="0"/>
                            </a:rPr>
                            <m:t>𝑅</m:t>
                          </m:r>
                          <m:r>
                            <a:rPr lang="de-DE" altLang="ko-KR" b="0" i="1" dirty="0" smtClean="0">
                              <a:solidFill>
                                <a:schemeClr val="tx1"/>
                              </a:solidFill>
                              <a:latin typeface="Cambria Math" panose="02040503050406030204" pitchFamily="18" charset="0"/>
                            </a:rPr>
                            <m:t>=</m:t>
                          </m:r>
                          <m:r>
                            <m:rPr>
                              <m:sty m:val="p"/>
                            </m:rPr>
                            <a:rPr lang="de-DE" altLang="ko-KR" b="0" i="0" dirty="0" smtClean="0">
                              <a:solidFill>
                                <a:schemeClr val="accent6"/>
                              </a:solidFill>
                              <a:latin typeface="Cambria Math" panose="02040503050406030204" pitchFamily="18" charset="0"/>
                            </a:rPr>
                            <m:t>true</m:t>
                          </m:r>
                        </m:e>
                      </m:d>
                      <m:r>
                        <a:rPr lang="en-GB" altLang="ko-KR" i="1" dirty="0">
                          <a:latin typeface="Cambria Math" panose="02040503050406030204" pitchFamily="18" charset="0"/>
                        </a:rPr>
                        <m:t>=0.</m:t>
                      </m:r>
                      <m:r>
                        <a:rPr lang="de-DE" altLang="ko-KR" b="0" i="1" dirty="0" smtClean="0">
                          <a:latin typeface="Cambria Math" panose="02040503050406030204" pitchFamily="18" charset="0"/>
                        </a:rPr>
                        <m:t>099</m:t>
                      </m:r>
                    </m:oMath>
                  </m:oMathPara>
                </a14:m>
                <a:endParaRPr lang="en-GB" altLang="ko-KR" dirty="0">
                  <a:solidFill>
                    <a:schemeClr val="accent1"/>
                  </a:solidFill>
                </a:endParaRPr>
              </a:p>
              <a:p>
                <a:pPr lvl="1"/>
                <a14:m>
                  <m:oMath xmlns:m="http://schemas.openxmlformats.org/officeDocument/2006/math">
                    <m:d>
                      <m:dPr>
                        <m:begChr m:val="["/>
                        <m:endChr m:val="]"/>
                        <m:ctrlPr>
                          <a:rPr lang="en-GB" altLang="ko-KR" i="1" dirty="0" smtClean="0">
                            <a:latin typeface="Cambria Math" panose="02040503050406030204" pitchFamily="18" charset="0"/>
                          </a:rPr>
                        </m:ctrlPr>
                      </m:dPr>
                      <m:e>
                        <m:r>
                          <m:rPr>
                            <m:sty m:val="p"/>
                          </m:rPr>
                          <a:rPr lang="en-GB" altLang="ko-KR" i="0" dirty="0" smtClean="0">
                            <a:solidFill>
                              <a:schemeClr val="accent1"/>
                            </a:solidFill>
                            <a:latin typeface="Cambria Math" panose="02040503050406030204" pitchFamily="18" charset="0"/>
                          </a:rPr>
                          <m:t>true</m:t>
                        </m:r>
                        <m:r>
                          <a:rPr lang="en-GB" altLang="ko-KR" i="1" dirty="0" smtClean="0">
                            <a:latin typeface="Cambria Math" panose="02040503050406030204" pitchFamily="18" charset="0"/>
                          </a:rPr>
                          <m:t>, </m:t>
                        </m:r>
                        <m:r>
                          <m:rPr>
                            <m:sty m:val="p"/>
                          </m:rPr>
                          <a:rPr lang="en-GB" altLang="ko-KR" i="0" dirty="0" smtClean="0">
                            <a:solidFill>
                              <a:srgbClr val="FFC000"/>
                            </a:solidFill>
                            <a:latin typeface="Cambria Math" panose="02040503050406030204" pitchFamily="18" charset="0"/>
                          </a:rPr>
                          <m:t>true</m:t>
                        </m:r>
                        <m:r>
                          <a:rPr lang="en-GB" altLang="ko-KR" i="1" dirty="0" smtClean="0">
                            <a:latin typeface="Cambria Math" panose="02040503050406030204" pitchFamily="18" charset="0"/>
                          </a:rPr>
                          <m:t>, </m:t>
                        </m:r>
                        <m:r>
                          <m:rPr>
                            <m:sty m:val="p"/>
                          </m:rPr>
                          <a:rPr lang="en-GB" altLang="ko-KR" i="0" dirty="0" smtClean="0">
                            <a:solidFill>
                              <a:schemeClr val="accent6"/>
                            </a:solidFill>
                            <a:latin typeface="Cambria Math" panose="02040503050406030204" pitchFamily="18" charset="0"/>
                          </a:rPr>
                          <m:t>true</m:t>
                        </m:r>
                        <m:r>
                          <a:rPr lang="en-GB" altLang="ko-KR" i="1" dirty="0" smtClean="0">
                            <a:latin typeface="Cambria Math" panose="02040503050406030204" pitchFamily="18" charset="0"/>
                          </a:rPr>
                          <m:t>, </m:t>
                        </m:r>
                        <m:r>
                          <m:rPr>
                            <m:sty m:val="p"/>
                          </m:rPr>
                          <a:rPr lang="en-GB" altLang="ko-KR" i="0" dirty="0" smtClean="0">
                            <a:solidFill>
                              <a:srgbClr val="7030A0"/>
                            </a:solidFill>
                            <a:latin typeface="Cambria Math" panose="02040503050406030204" pitchFamily="18" charset="0"/>
                          </a:rPr>
                          <m:t>true</m:t>
                        </m:r>
                      </m:e>
                    </m:d>
                  </m:oMath>
                </a14:m>
                <a:r>
                  <a:rPr lang="en-GB" altLang="ko-KR" dirty="0"/>
                  <a:t> with weight </a:t>
                </a:r>
                <a14:m>
                  <m:oMath xmlns:m="http://schemas.openxmlformats.org/officeDocument/2006/math">
                    <m:r>
                      <a:rPr lang="en-GB" altLang="ko-KR" i="1" dirty="0" smtClean="0">
                        <a:latin typeface="Cambria Math" panose="02040503050406030204" pitchFamily="18" charset="0"/>
                      </a:rPr>
                      <m:t>0.099</m:t>
                    </m:r>
                  </m:oMath>
                </a14:m>
                <a:endParaRPr lang="en-GB" altLang="ko-KR" dirty="0"/>
              </a:p>
              <a:p>
                <a:pPr lvl="1"/>
                <a:r>
                  <a:rPr lang="en-GB" altLang="ko-KR" dirty="0"/>
                  <a:t>For estimating, accumulate weights for </a:t>
                </a:r>
                <a14:m>
                  <m:oMath xmlns:m="http://schemas.openxmlformats.org/officeDocument/2006/math">
                    <m:r>
                      <a:rPr lang="de-DE" altLang="ko-KR" b="0" i="1" dirty="0" smtClean="0">
                        <a:latin typeface="Cambria Math" panose="02040503050406030204" pitchFamily="18" charset="0"/>
                      </a:rPr>
                      <m:t>𝑅</m:t>
                    </m:r>
                    <m:r>
                      <a:rPr lang="en-GB" altLang="ko-KR" i="1" dirty="0" smtClean="0">
                        <a:latin typeface="Cambria Math" panose="02040503050406030204" pitchFamily="18" charset="0"/>
                      </a:rPr>
                      <m:t>=</m:t>
                    </m:r>
                    <m:r>
                      <m:rPr>
                        <m:sty m:val="p"/>
                      </m:rPr>
                      <a:rPr lang="en-GB" altLang="ko-KR" i="0" dirty="0" smtClean="0">
                        <a:latin typeface="Cambria Math" panose="02040503050406030204" pitchFamily="18" charset="0"/>
                      </a:rPr>
                      <m:t>true</m:t>
                    </m:r>
                  </m:oMath>
                </a14:m>
                <a:r>
                  <a:rPr lang="en-GB" altLang="ko-KR" dirty="0"/>
                  <a:t> and </a:t>
                </a:r>
                <a14:m>
                  <m:oMath xmlns:m="http://schemas.openxmlformats.org/officeDocument/2006/math">
                    <m:r>
                      <a:rPr lang="en-GB" altLang="ko-KR" i="1" dirty="0" smtClean="0">
                        <a:latin typeface="Cambria Math" panose="02040503050406030204" pitchFamily="18" charset="0"/>
                      </a:rPr>
                      <m:t>𝑅</m:t>
                    </m:r>
                    <m:r>
                      <a:rPr lang="en-GB" altLang="ko-KR" i="1" dirty="0" smtClean="0">
                        <a:latin typeface="Cambria Math" panose="02040503050406030204" pitchFamily="18" charset="0"/>
                      </a:rPr>
                      <m:t>=</m:t>
                    </m:r>
                    <m:r>
                      <m:rPr>
                        <m:sty m:val="p"/>
                      </m:rPr>
                      <a:rPr lang="en-GB" altLang="ko-KR" i="0" dirty="0" smtClean="0">
                        <a:latin typeface="Cambria Math" panose="02040503050406030204" pitchFamily="18" charset="0"/>
                      </a:rPr>
                      <m:t>false</m:t>
                    </m:r>
                  </m:oMath>
                </a14:m>
                <a:endParaRPr lang="en-GB" altLang="ko-KR" dirty="0"/>
              </a:p>
              <a:p>
                <a:pPr lvl="2"/>
                <a:r>
                  <a:rPr lang="en-GB" altLang="ko-KR" dirty="0"/>
                  <a:t>Above sample goes toward </a:t>
                </a:r>
                <a14:m>
                  <m:oMath xmlns:m="http://schemas.openxmlformats.org/officeDocument/2006/math">
                    <m:r>
                      <a:rPr lang="de-DE" altLang="ko-KR" i="1" dirty="0">
                        <a:latin typeface="Cambria Math" panose="02040503050406030204" pitchFamily="18" charset="0"/>
                      </a:rPr>
                      <m:t>𝑅</m:t>
                    </m:r>
                    <m:r>
                      <a:rPr lang="en-GB" altLang="ko-KR" i="1" dirty="0">
                        <a:latin typeface="Cambria Math" panose="02040503050406030204" pitchFamily="18" charset="0"/>
                      </a:rPr>
                      <m:t>=</m:t>
                    </m:r>
                    <m:r>
                      <m:rPr>
                        <m:sty m:val="p"/>
                      </m:rPr>
                      <a:rPr lang="en-GB" altLang="ko-KR" i="0" dirty="0">
                        <a:latin typeface="Cambria Math" panose="02040503050406030204" pitchFamily="18" charset="0"/>
                      </a:rPr>
                      <m:t>true</m:t>
                    </m:r>
                  </m:oMath>
                </a14:m>
                <a:r>
                  <a:rPr lang="en-GB" altLang="ko-KR" dirty="0"/>
                  <a:t> with weight </a:t>
                </a:r>
                <a14:m>
                  <m:oMath xmlns:m="http://schemas.openxmlformats.org/officeDocument/2006/math">
                    <m:r>
                      <a:rPr lang="en-GB" altLang="ko-KR" i="1" dirty="0">
                        <a:latin typeface="Cambria Math" panose="02040503050406030204" pitchFamily="18" charset="0"/>
                      </a:rPr>
                      <m:t>0.</m:t>
                    </m:r>
                    <m:r>
                      <a:rPr lang="de-DE" altLang="ko-KR" i="1" dirty="0">
                        <a:latin typeface="Cambria Math" panose="02040503050406030204" pitchFamily="18" charset="0"/>
                      </a:rPr>
                      <m:t>099</m:t>
                    </m:r>
                  </m:oMath>
                </a14:m>
                <a:endParaRPr lang="en-GB" altLang="ko-KR" dirty="0"/>
              </a:p>
              <a:p>
                <a:pPr lvl="2"/>
                <a:r>
                  <a:rPr lang="en-GB" altLang="ko-KR" dirty="0"/>
                  <a:t>Normalise (= divide by sum of weights)</a:t>
                </a:r>
              </a:p>
            </p:txBody>
          </p:sp>
        </mc:Choice>
        <mc:Fallback xmlns="">
          <p:sp>
            <p:nvSpPr>
              <p:cNvPr id="61443" name="Rectangle 4"/>
              <p:cNvSpPr>
                <a:spLocks noGrp="1" noRot="1" noChangeAspect="1" noMove="1" noResize="1" noEditPoints="1" noAdjustHandles="1" noChangeArrowheads="1" noChangeShapeType="1" noTextEdit="1"/>
              </p:cNvSpPr>
              <p:nvPr>
                <p:ph idx="1"/>
              </p:nvPr>
            </p:nvSpPr>
            <p:spPr>
              <a:xfrm>
                <a:off x="359625" y="1665066"/>
                <a:ext cx="7446547" cy="4240848"/>
              </a:xfrm>
              <a:blipFill>
                <a:blip r:embed="rId3"/>
                <a:stretch>
                  <a:fillRect l="-2215" t="-3582" b="-1791"/>
                </a:stretch>
              </a:blipFill>
            </p:spPr>
            <p:txBody>
              <a:bodyPr/>
              <a:lstStyle/>
              <a:p>
                <a:r>
                  <a:rPr lang="en-DE">
                    <a:noFill/>
                  </a:rPr>
                  <a:t> </a:t>
                </a:r>
              </a:p>
            </p:txBody>
          </p:sp>
        </mc:Fallback>
      </mc:AlternateContent>
      <p:sp>
        <p:nvSpPr>
          <p:cNvPr id="2" name="Date Placeholder 1">
            <a:extLst>
              <a:ext uri="{FF2B5EF4-FFF2-40B4-BE49-F238E27FC236}">
                <a16:creationId xmlns:a16="http://schemas.microsoft.com/office/drawing/2014/main" id="{E24AAF6E-89DA-8044-B963-9BAAB5FE835E}"/>
              </a:ext>
            </a:extLst>
          </p:cNvPr>
          <p:cNvSpPr>
            <a:spLocks noGrp="1"/>
          </p:cNvSpPr>
          <p:nvPr>
            <p:ph type="dt" sz="half" idx="2"/>
          </p:nvPr>
        </p:nvSpPr>
        <p:spPr/>
        <p:txBody>
          <a:bodyPr/>
          <a:lstStyle/>
          <a:p>
            <a:r>
              <a:rPr lang="de-DE"/>
              <a:t>Approximate</a:t>
            </a:r>
            <a:endParaRPr lang="en-US" dirty="0"/>
          </a:p>
        </p:txBody>
      </p:sp>
      <p:sp>
        <p:nvSpPr>
          <p:cNvPr id="3" name="Footer Placeholder 2">
            <a:extLst>
              <a:ext uri="{FF2B5EF4-FFF2-40B4-BE49-F238E27FC236}">
                <a16:creationId xmlns:a16="http://schemas.microsoft.com/office/drawing/2014/main" id="{9F209EA2-224B-854C-B930-C894A90DCF87}"/>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A50E097-3675-A949-A38A-E65509713D4D}"/>
              </a:ext>
            </a:extLst>
          </p:cNvPr>
          <p:cNvSpPr>
            <a:spLocks noGrp="1"/>
          </p:cNvSpPr>
          <p:nvPr>
            <p:ph type="sldNum" sz="quarter" idx="4"/>
          </p:nvPr>
        </p:nvSpPr>
        <p:spPr/>
        <p:txBody>
          <a:bodyPr/>
          <a:lstStyle/>
          <a:p>
            <a:fld id="{67C9959E-8E6B-B04C-9955-EA096F41CA7A}" type="slidenum">
              <a:rPr lang="en-GB" smtClean="0"/>
              <a:t>28</a:t>
            </a:fld>
            <a:endParaRPr lang="en-GB"/>
          </a:p>
        </p:txBody>
      </p:sp>
      <p:grpSp>
        <p:nvGrpSpPr>
          <p:cNvPr id="24" name="Group 23">
            <a:extLst>
              <a:ext uri="{FF2B5EF4-FFF2-40B4-BE49-F238E27FC236}">
                <a16:creationId xmlns:a16="http://schemas.microsoft.com/office/drawing/2014/main" id="{A85058C8-9EF8-4F4F-B077-2BBE8A0DFB7D}"/>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5" name="Oval 24">
                  <a:extLst>
                    <a:ext uri="{FF2B5EF4-FFF2-40B4-BE49-F238E27FC236}">
                      <a16:creationId xmlns:a16="http://schemas.microsoft.com/office/drawing/2014/main" id="{1965767F-7560-264F-939C-88FFABD07B60}"/>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a:p>
              </p:txBody>
            </p:sp>
          </mc:Choice>
          <mc:Fallback xmlns="">
            <p:sp>
              <p:nvSpPr>
                <p:cNvPr id="25" name="Oval 24">
                  <a:extLst>
                    <a:ext uri="{FF2B5EF4-FFF2-40B4-BE49-F238E27FC236}">
                      <a16:creationId xmlns:a16="http://schemas.microsoft.com/office/drawing/2014/main" id="{1965767F-7560-264F-939C-88FFABD07B60}"/>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Oval 25">
                  <a:extLst>
                    <a:ext uri="{FF2B5EF4-FFF2-40B4-BE49-F238E27FC236}">
                      <a16:creationId xmlns:a16="http://schemas.microsoft.com/office/drawing/2014/main" id="{3ED5FE7D-FA08-2F43-A986-292A8E844801}"/>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26" name="Oval 25">
                  <a:extLst>
                    <a:ext uri="{FF2B5EF4-FFF2-40B4-BE49-F238E27FC236}">
                      <a16:creationId xmlns:a16="http://schemas.microsoft.com/office/drawing/2014/main" id="{3ED5FE7D-FA08-2F43-A986-292A8E844801}"/>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BBDFE101-DDDE-124D-8E92-2CA5F2C1A3A0}"/>
                    </a:ext>
                  </a:extLst>
                </p:cNvPr>
                <p:cNvSpPr/>
                <p:nvPr/>
              </p:nvSpPr>
              <p:spPr>
                <a:xfrm>
                  <a:off x="4368884" y="2098790"/>
                  <a:ext cx="1044000" cy="288000"/>
                </a:xfrm>
                <a:prstGeom prst="ellipse">
                  <a:avLst/>
                </a:prstGeom>
                <a:solidFill>
                  <a:srgbClr val="FFC000">
                    <a:alpha val="40000"/>
                  </a:srgb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dirty="0">
                    <a:solidFill>
                      <a:schemeClr val="tx1"/>
                    </a:solidFill>
                  </a:endParaRPr>
                </a:p>
              </p:txBody>
            </p:sp>
          </mc:Choice>
          <mc:Fallback xmlns="">
            <p:sp>
              <p:nvSpPr>
                <p:cNvPr id="27" name="Oval 26">
                  <a:extLst>
                    <a:ext uri="{FF2B5EF4-FFF2-40B4-BE49-F238E27FC236}">
                      <a16:creationId xmlns:a16="http://schemas.microsoft.com/office/drawing/2014/main" id="{BBDFE101-DDDE-124D-8E92-2CA5F2C1A3A0}"/>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D38AF133-B890-3444-901B-EA0CA52CBA61}"/>
                    </a:ext>
                  </a:extLst>
                </p:cNvPr>
                <p:cNvSpPr/>
                <p:nvPr/>
              </p:nvSpPr>
              <p:spPr>
                <a:xfrm>
                  <a:off x="5156999" y="2555977"/>
                  <a:ext cx="1044000" cy="288000"/>
                </a:xfrm>
                <a:prstGeom prst="ellipse">
                  <a:avLst/>
                </a:prstGeom>
                <a:solidFill>
                  <a:srgbClr val="7030A0">
                    <a:alpha val="40000"/>
                  </a:srgb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dirty="0">
                    <a:solidFill>
                      <a:schemeClr val="tx1"/>
                    </a:solidFill>
                  </a:endParaRPr>
                </a:p>
              </p:txBody>
            </p:sp>
          </mc:Choice>
          <mc:Fallback xmlns="">
            <p:sp>
              <p:nvSpPr>
                <p:cNvPr id="28" name="Oval 27">
                  <a:extLst>
                    <a:ext uri="{FF2B5EF4-FFF2-40B4-BE49-F238E27FC236}">
                      <a16:creationId xmlns:a16="http://schemas.microsoft.com/office/drawing/2014/main" id="{D38AF133-B890-3444-901B-EA0CA52CBA61}"/>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34" name="Straight Arrow Connector 33">
              <a:extLst>
                <a:ext uri="{FF2B5EF4-FFF2-40B4-BE49-F238E27FC236}">
                  <a16:creationId xmlns:a16="http://schemas.microsoft.com/office/drawing/2014/main" id="{3D352C94-5A8A-C842-92CA-5E8D5FEFBE28}"/>
                </a:ext>
              </a:extLst>
            </p:cNvPr>
            <p:cNvCxnSpPr>
              <a:cxnSpLocks/>
              <a:stCxn id="25" idx="3"/>
              <a:endCxn id="27"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FA327452-AE01-1540-B853-69460721F00A}"/>
                </a:ext>
              </a:extLst>
            </p:cNvPr>
            <p:cNvCxnSpPr>
              <a:cxnSpLocks/>
              <a:stCxn id="27" idx="4"/>
              <a:endCxn id="28"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8" name="Straight Arrow Connector 37">
              <a:extLst>
                <a:ext uri="{FF2B5EF4-FFF2-40B4-BE49-F238E27FC236}">
                  <a16:creationId xmlns:a16="http://schemas.microsoft.com/office/drawing/2014/main" id="{162B9251-0BCA-5540-8B61-0347183A5DB9}"/>
                </a:ext>
              </a:extLst>
            </p:cNvPr>
            <p:cNvCxnSpPr>
              <a:cxnSpLocks/>
              <a:stCxn id="26" idx="4"/>
              <a:endCxn id="28"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9" name="Straight Arrow Connector 38">
              <a:extLst>
                <a:ext uri="{FF2B5EF4-FFF2-40B4-BE49-F238E27FC236}">
                  <a16:creationId xmlns:a16="http://schemas.microsoft.com/office/drawing/2014/main" id="{F1D978A3-E8F6-0D44-B8E3-BCD389439B94}"/>
                </a:ext>
              </a:extLst>
            </p:cNvPr>
            <p:cNvCxnSpPr>
              <a:cxnSpLocks/>
              <a:stCxn id="25" idx="5"/>
              <a:endCxn id="26"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40" name="Table 39">
                <a:extLst>
                  <a:ext uri="{FF2B5EF4-FFF2-40B4-BE49-F238E27FC236}">
                    <a16:creationId xmlns:a16="http://schemas.microsoft.com/office/drawing/2014/main" id="{276246CC-C183-C245-9757-5F7E52ED85FE}"/>
                  </a:ext>
                </a:extLst>
              </p:cNvPr>
              <p:cNvGraphicFramePr>
                <a:graphicFrameLocks noGrp="1"/>
              </p:cNvGraphicFramePr>
              <p:nvPr>
                <p:extLst>
                  <p:ext uri="{D42A27DB-BD31-4B8C-83A1-F6EECF244321}">
                    <p14:modId xmlns:p14="http://schemas.microsoft.com/office/powerpoint/2010/main" val="3496926417"/>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solidFill>
                                      <a:srgbClr val="FFC000"/>
                                    </a:solidFill>
                                    <a:latin typeface="Cambria Math" panose="02040503050406030204" pitchFamily="18" charset="0"/>
                                  </a:rPr>
                                  <m:t>𝑃</m:t>
                                </m:r>
                                <m:d>
                                  <m:dPr>
                                    <m:ctrlPr>
                                      <a:rPr lang="de-DE" sz="1400" i="1" dirty="0" smtClean="0">
                                        <a:solidFill>
                                          <a:srgbClr val="FFC000"/>
                                        </a:solidFill>
                                        <a:latin typeface="Cambria Math" panose="02040503050406030204" pitchFamily="18" charset="0"/>
                                      </a:rPr>
                                    </m:ctrlPr>
                                  </m:dPr>
                                  <m:e>
                                    <m:r>
                                      <a:rPr lang="de-DE" sz="1400" dirty="0" smtClean="0">
                                        <a:solidFill>
                                          <a:srgbClr val="FFC000"/>
                                        </a:solidFill>
                                        <a:latin typeface="Cambria Math" panose="02040503050406030204" pitchFamily="18" charset="0"/>
                                      </a:rPr>
                                      <m:t>𝑠</m:t>
                                    </m:r>
                                    <m:r>
                                      <a:rPr lang="de-DE" sz="1400" dirty="0" smtClean="0">
                                        <a:solidFill>
                                          <a:srgbClr val="FFC000"/>
                                        </a:solidFill>
                                        <a:latin typeface="Cambria Math" panose="02040503050406030204" pitchFamily="18" charset="0"/>
                                      </a:rPr>
                                      <m:t>|</m:t>
                                    </m:r>
                                    <m:r>
                                      <a:rPr lang="de-DE" sz="1400" dirty="0" smtClean="0">
                                        <a:solidFill>
                                          <a:srgbClr val="FFC000"/>
                                        </a:solidFill>
                                        <a:latin typeface="Cambria Math" panose="02040503050406030204" pitchFamily="18" charset="0"/>
                                      </a:rPr>
                                      <m:t>𝐶</m:t>
                                    </m:r>
                                  </m:e>
                                </m:d>
                              </m:oMath>
                            </m:oMathPara>
                          </a14:m>
                          <a:endParaRPr lang="en-GB" sz="1400" b="0" dirty="0">
                            <a:solidFill>
                              <a:srgbClr val="FFC000"/>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FFC000"/>
                                    </a:solidFill>
                                    <a:latin typeface="Cambria Math" panose="02040503050406030204" pitchFamily="18" charset="0"/>
                                  </a:rPr>
                                  <m:t>0.5</m:t>
                                </m:r>
                              </m:oMath>
                            </m:oMathPara>
                          </a14:m>
                          <a:endParaRPr lang="en-GB" sz="1400" dirty="0">
                            <a:solidFill>
                              <a:srgbClr val="FFC000"/>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solidFill>
                                      <a:srgbClr val="FFC000"/>
                                    </a:solidFill>
                                    <a:latin typeface="Cambria Math" panose="02040503050406030204" pitchFamily="18" charset="0"/>
                                  </a:rPr>
                                  <m:t>0.1</m:t>
                                </m:r>
                              </m:oMath>
                            </m:oMathPara>
                          </a14:m>
                          <a:endParaRPr lang="en-GB" sz="1400" dirty="0">
                            <a:solidFill>
                              <a:srgbClr val="FFC000"/>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40" name="Table 39">
                <a:extLst>
                  <a:ext uri="{FF2B5EF4-FFF2-40B4-BE49-F238E27FC236}">
                    <a16:creationId xmlns:a16="http://schemas.microsoft.com/office/drawing/2014/main" id="{276246CC-C183-C245-9757-5F7E52ED85FE}"/>
                  </a:ext>
                </a:extLst>
              </p:cNvPr>
              <p:cNvGraphicFramePr>
                <a:graphicFrameLocks noGrp="1"/>
              </p:cNvGraphicFramePr>
              <p:nvPr>
                <p:extLst>
                  <p:ext uri="{D42A27DB-BD31-4B8C-83A1-F6EECF244321}">
                    <p14:modId xmlns:p14="http://schemas.microsoft.com/office/powerpoint/2010/main" val="3496926417"/>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8"/>
                          <a:stretch>
                            <a:fillRect l="-1961" t="-4167" r="-119608" b="-208333"/>
                          </a:stretch>
                        </a:blipFill>
                      </a:tcPr>
                    </a:tc>
                    <a:tc>
                      <a:txBody>
                        <a:bodyPr/>
                        <a:lstStyle/>
                        <a:p>
                          <a:endParaRPr lang="en-DE"/>
                        </a:p>
                      </a:txBody>
                      <a:tcPr marL="91345" marR="91345" marT="45672" marB="45672">
                        <a:blipFill>
                          <a:blip r:embed="rId8"/>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8"/>
                          <a:stretch>
                            <a:fillRect l="-1961" t="-100000" r="-119608" b="-100000"/>
                          </a:stretch>
                        </a:blipFill>
                      </a:tcPr>
                    </a:tc>
                    <a:tc>
                      <a:txBody>
                        <a:bodyPr/>
                        <a:lstStyle/>
                        <a:p>
                          <a:endParaRPr lang="en-DE"/>
                        </a:p>
                      </a:txBody>
                      <a:tcPr marL="91345" marR="91345" marT="45672" marB="45672">
                        <a:blipFill>
                          <a:blip r:embed="rId8"/>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8"/>
                          <a:stretch>
                            <a:fillRect l="-1961" t="-208333" r="-119608" b="-4167"/>
                          </a:stretch>
                        </a:blipFill>
                      </a:tcPr>
                    </a:tc>
                    <a:tc>
                      <a:txBody>
                        <a:bodyPr/>
                        <a:lstStyle/>
                        <a:p>
                          <a:endParaRPr lang="en-DE"/>
                        </a:p>
                      </a:txBody>
                      <a:tcPr marL="91345" marR="91345" marT="45672" marB="45672">
                        <a:blipFill>
                          <a:blip r:embed="rId8"/>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1" name="Table 40">
                <a:extLst>
                  <a:ext uri="{FF2B5EF4-FFF2-40B4-BE49-F238E27FC236}">
                    <a16:creationId xmlns:a16="http://schemas.microsoft.com/office/drawing/2014/main" id="{6C9901D5-F6BF-F248-9751-CF81AC0094C7}"/>
                  </a:ext>
                </a:extLst>
              </p:cNvPr>
              <p:cNvGraphicFramePr>
                <a:graphicFrameLocks noGrp="1"/>
              </p:cNvGraphicFramePr>
              <p:nvPr>
                <p:extLst>
                  <p:ext uri="{D42A27DB-BD31-4B8C-83A1-F6EECF244321}">
                    <p14:modId xmlns:p14="http://schemas.microsoft.com/office/powerpoint/2010/main" val="2260359744"/>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41" name="Table 40">
                <a:extLst>
                  <a:ext uri="{FF2B5EF4-FFF2-40B4-BE49-F238E27FC236}">
                    <a16:creationId xmlns:a16="http://schemas.microsoft.com/office/drawing/2014/main" id="{6C9901D5-F6BF-F248-9751-CF81AC0094C7}"/>
                  </a:ext>
                </a:extLst>
              </p:cNvPr>
              <p:cNvGraphicFramePr>
                <a:graphicFrameLocks noGrp="1"/>
              </p:cNvGraphicFramePr>
              <p:nvPr>
                <p:extLst>
                  <p:ext uri="{D42A27DB-BD31-4B8C-83A1-F6EECF244321}">
                    <p14:modId xmlns:p14="http://schemas.microsoft.com/office/powerpoint/2010/main" val="2260359744"/>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9"/>
                          <a:stretch>
                            <a:fillRect t="-4167" r="-115385" b="-208333"/>
                          </a:stretch>
                        </a:blipFill>
                      </a:tcPr>
                    </a:tc>
                    <a:tc>
                      <a:txBody>
                        <a:bodyPr/>
                        <a:lstStyle/>
                        <a:p>
                          <a:endParaRPr lang="en-DE"/>
                        </a:p>
                      </a:txBody>
                      <a:tcPr marL="91345" marR="91345" marT="45672" marB="45672">
                        <a:blipFill>
                          <a:blip r:embed="rId9"/>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9"/>
                          <a:stretch>
                            <a:fillRect t="-100000" r="-115385" b="-100000"/>
                          </a:stretch>
                        </a:blipFill>
                      </a:tcPr>
                    </a:tc>
                    <a:tc>
                      <a:txBody>
                        <a:bodyPr/>
                        <a:lstStyle/>
                        <a:p>
                          <a:endParaRPr lang="en-DE"/>
                        </a:p>
                      </a:txBody>
                      <a:tcPr marL="91345" marR="91345" marT="45672" marB="45672">
                        <a:blipFill>
                          <a:blip r:embed="rId9"/>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9"/>
                          <a:stretch>
                            <a:fillRect t="-208333" r="-115385" b="-4167"/>
                          </a:stretch>
                        </a:blipFill>
                      </a:tcPr>
                    </a:tc>
                    <a:tc>
                      <a:txBody>
                        <a:bodyPr/>
                        <a:lstStyle/>
                        <a:p>
                          <a:endParaRPr lang="en-DE"/>
                        </a:p>
                      </a:txBody>
                      <a:tcPr marL="91345" marR="91345" marT="45672" marB="45672">
                        <a:blipFill>
                          <a:blip r:embed="rId9"/>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4" name="Table 43">
                <a:extLst>
                  <a:ext uri="{FF2B5EF4-FFF2-40B4-BE49-F238E27FC236}">
                    <a16:creationId xmlns:a16="http://schemas.microsoft.com/office/drawing/2014/main" id="{607A55E5-BBEB-034F-BE89-BCFBEEE443D3}"/>
                  </a:ext>
                </a:extLst>
              </p:cNvPr>
              <p:cNvGraphicFramePr>
                <a:graphicFrameLocks noGrp="1"/>
              </p:cNvGraphicFramePr>
              <p:nvPr>
                <p:extLst>
                  <p:ext uri="{D42A27DB-BD31-4B8C-83A1-F6EECF244321}">
                    <p14:modId xmlns:p14="http://schemas.microsoft.com/office/powerpoint/2010/main" val="229849448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solidFill>
                                      <a:srgbClr val="B14AFD"/>
                                    </a:solidFill>
                                    <a:latin typeface="Cambria Math" panose="02040503050406030204" pitchFamily="18" charset="0"/>
                                  </a:rPr>
                                  <m:t>𝑃</m:t>
                                </m:r>
                                <m:d>
                                  <m:dPr>
                                    <m:ctrlPr>
                                      <a:rPr lang="de-DE" sz="1400" i="1" dirty="0" smtClean="0">
                                        <a:solidFill>
                                          <a:srgbClr val="B14AFD"/>
                                        </a:solidFill>
                                        <a:latin typeface="Cambria Math" panose="02040503050406030204" pitchFamily="18" charset="0"/>
                                      </a:rPr>
                                    </m:ctrlPr>
                                  </m:dPr>
                                  <m:e>
                                    <m:r>
                                      <a:rPr lang="de-DE" sz="1400" dirty="0" smtClean="0">
                                        <a:solidFill>
                                          <a:srgbClr val="B14AFD"/>
                                        </a:solidFill>
                                        <a:latin typeface="Cambria Math" panose="02040503050406030204" pitchFamily="18" charset="0"/>
                                      </a:rPr>
                                      <m:t>𝑤</m:t>
                                    </m:r>
                                    <m:r>
                                      <a:rPr lang="de-DE" sz="1400" dirty="0" smtClean="0">
                                        <a:solidFill>
                                          <a:srgbClr val="B14AFD"/>
                                        </a:solidFill>
                                        <a:latin typeface="Cambria Math" panose="02040503050406030204" pitchFamily="18" charset="0"/>
                                      </a:rPr>
                                      <m:t>|</m:t>
                                    </m:r>
                                    <m:r>
                                      <a:rPr lang="de-DE" sz="1400" dirty="0" smtClean="0">
                                        <a:solidFill>
                                          <a:srgbClr val="B14AFD"/>
                                        </a:solidFill>
                                        <a:latin typeface="Cambria Math" panose="02040503050406030204" pitchFamily="18" charset="0"/>
                                      </a:rPr>
                                      <m:t>𝑆</m:t>
                                    </m:r>
                                    <m:r>
                                      <a:rPr lang="de-DE" sz="1400" dirty="0" smtClean="0">
                                        <a:solidFill>
                                          <a:srgbClr val="B14AFD"/>
                                        </a:solidFill>
                                        <a:latin typeface="Cambria Math" panose="02040503050406030204" pitchFamily="18" charset="0"/>
                                      </a:rPr>
                                      <m:t>,</m:t>
                                    </m:r>
                                    <m:r>
                                      <a:rPr lang="de-DE" sz="1400" dirty="0" smtClean="0">
                                        <a:solidFill>
                                          <a:srgbClr val="B14AFD"/>
                                        </a:solidFill>
                                        <a:latin typeface="Cambria Math" panose="02040503050406030204" pitchFamily="18" charset="0"/>
                                      </a:rPr>
                                      <m:t>𝑅</m:t>
                                    </m:r>
                                  </m:e>
                                </m:d>
                              </m:oMath>
                            </m:oMathPara>
                          </a14:m>
                          <a:endParaRPr lang="en-GB" sz="1400" b="0" dirty="0">
                            <a:solidFill>
                              <a:srgbClr val="B14AFD"/>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strike="sngStrike" dirty="0" smtClean="0">
                                    <a:latin typeface="Cambria Math" panose="02040503050406030204" pitchFamily="18" charset="0"/>
                                  </a:rPr>
                                  <m:t>false</m:t>
                                </m:r>
                              </m:oMath>
                            </m:oMathPara>
                          </a14:m>
                          <a:endParaRPr lang="en-GB" sz="1400" i="0" strike="sngStrike"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strike="sngStrike" dirty="0" smtClean="0">
                                    <a:latin typeface="Cambria Math" panose="02040503050406030204" pitchFamily="18" charset="0"/>
                                  </a:rPr>
                                  <m:t>false</m:t>
                                </m:r>
                              </m:oMath>
                            </m:oMathPara>
                          </a14:m>
                          <a:endParaRPr lang="en-GB" sz="1400" i="0" strike="sngStrike"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trike="sngStrike" smtClean="0">
                                    <a:solidFill>
                                      <a:srgbClr val="7030A0"/>
                                    </a:solidFill>
                                    <a:latin typeface="Cambria Math" panose="02040503050406030204" pitchFamily="18" charset="0"/>
                                  </a:rPr>
                                  <m:t>0.9</m:t>
                                </m:r>
                              </m:oMath>
                            </m:oMathPara>
                          </a14:m>
                          <a:endParaRPr lang="en-GB" sz="1400" b="0" strike="sngStrike" dirty="0">
                            <a:solidFill>
                              <a:srgbClr val="7030A0"/>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strike="sngStrike" dirty="0" smtClean="0">
                                    <a:latin typeface="Cambria Math" panose="02040503050406030204" pitchFamily="18" charset="0"/>
                                  </a:rPr>
                                  <m:t>false</m:t>
                                </m:r>
                              </m:oMath>
                            </m:oMathPara>
                          </a14:m>
                          <a:endParaRPr lang="en-GB" sz="1400" i="0" strike="sngStrike"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strike="sngStrike" dirty="0" smtClean="0">
                                    <a:latin typeface="Cambria Math" panose="02040503050406030204" pitchFamily="18" charset="0"/>
                                  </a:rPr>
                                  <m:t>true</m:t>
                                </m:r>
                              </m:oMath>
                            </m:oMathPara>
                          </a14:m>
                          <a:endParaRPr lang="en-GB" sz="1400" i="0" strike="sngStrike"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trike="sngStrike" smtClean="0">
                                    <a:solidFill>
                                      <a:srgbClr val="7030A0"/>
                                    </a:solidFill>
                                    <a:latin typeface="Cambria Math" panose="02040503050406030204" pitchFamily="18" charset="0"/>
                                  </a:rPr>
                                  <m:t>0.9</m:t>
                                </m:r>
                              </m:oMath>
                            </m:oMathPara>
                          </a14:m>
                          <a:endParaRPr lang="en-GB" sz="1400" b="0" strike="sngStrike" dirty="0">
                            <a:solidFill>
                              <a:srgbClr val="7030A0"/>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solidFill>
                                      <a:srgbClr val="FFC000"/>
                                    </a:solidFill>
                                    <a:latin typeface="Cambria Math" panose="02040503050406030204" pitchFamily="18" charset="0"/>
                                  </a:rPr>
                                  <m:t>true</m:t>
                                </m:r>
                              </m:oMath>
                            </m:oMathPara>
                          </a14:m>
                          <a:endParaRPr lang="en-GB" sz="1400" i="0" dirty="0">
                            <a:solidFill>
                              <a:srgbClr val="FFC000"/>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solidFill>
                                      <a:srgbClr val="FFC000"/>
                                    </a:solidFill>
                                    <a:latin typeface="Cambria Math" panose="02040503050406030204" pitchFamily="18" charset="0"/>
                                  </a:rPr>
                                  <m:t>false</m:t>
                                </m:r>
                              </m:oMath>
                            </m:oMathPara>
                          </a14:m>
                          <a:endParaRPr lang="en-GB" sz="1400" i="0" dirty="0">
                            <a:solidFill>
                              <a:srgbClr val="FFC000"/>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1" i="1" smtClean="0">
                                    <a:solidFill>
                                      <a:srgbClr val="7030A0"/>
                                    </a:solidFill>
                                    <a:latin typeface="Cambria Math" panose="02040503050406030204" pitchFamily="18" charset="0"/>
                                  </a:rPr>
                                  <m:t>𝟎</m:t>
                                </m:r>
                                <m:r>
                                  <a:rPr lang="de-DE" sz="1400" b="1" smtClean="0">
                                    <a:solidFill>
                                      <a:srgbClr val="7030A0"/>
                                    </a:solidFill>
                                    <a:latin typeface="Cambria Math" panose="02040503050406030204" pitchFamily="18" charset="0"/>
                                  </a:rPr>
                                  <m:t>.</m:t>
                                </m:r>
                                <m:r>
                                  <a:rPr lang="de-DE" sz="1400" b="1" i="1" smtClean="0">
                                    <a:solidFill>
                                      <a:srgbClr val="7030A0"/>
                                    </a:solidFill>
                                    <a:latin typeface="Cambria Math" panose="02040503050406030204" pitchFamily="18" charset="0"/>
                                  </a:rPr>
                                  <m:t>𝟗</m:t>
                                </m:r>
                              </m:oMath>
                            </m:oMathPara>
                          </a14:m>
                          <a:endParaRPr lang="en-GB" sz="1400" b="1" dirty="0">
                            <a:solidFill>
                              <a:srgbClr val="7030A0"/>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solidFill>
                                      <a:srgbClr val="FFC000"/>
                                    </a:solidFill>
                                    <a:latin typeface="Cambria Math" panose="02040503050406030204" pitchFamily="18" charset="0"/>
                                  </a:rPr>
                                  <m:t>true</m:t>
                                </m:r>
                              </m:oMath>
                            </m:oMathPara>
                          </a14:m>
                          <a:endParaRPr lang="en-GB" sz="1400" i="0" dirty="0">
                            <a:solidFill>
                              <a:srgbClr val="FFC000"/>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solidFill>
                                      <a:srgbClr val="FFC000"/>
                                    </a:solidFill>
                                    <a:latin typeface="Cambria Math" panose="02040503050406030204" pitchFamily="18" charset="0"/>
                                  </a:rPr>
                                  <m:t>true</m:t>
                                </m:r>
                              </m:oMath>
                            </m:oMathPara>
                          </a14:m>
                          <a:endParaRPr lang="en-GB" sz="1400" i="0" dirty="0">
                            <a:solidFill>
                              <a:srgbClr val="FFC000"/>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1" i="1" smtClean="0">
                                    <a:solidFill>
                                      <a:srgbClr val="7030A0"/>
                                    </a:solidFill>
                                    <a:latin typeface="Cambria Math" panose="02040503050406030204" pitchFamily="18" charset="0"/>
                                  </a:rPr>
                                  <m:t>𝟎</m:t>
                                </m:r>
                                <m:r>
                                  <a:rPr lang="de-DE" sz="1400" b="1" smtClean="0">
                                    <a:solidFill>
                                      <a:srgbClr val="7030A0"/>
                                    </a:solidFill>
                                    <a:latin typeface="Cambria Math" panose="02040503050406030204" pitchFamily="18" charset="0"/>
                                  </a:rPr>
                                  <m:t>.</m:t>
                                </m:r>
                                <m:r>
                                  <a:rPr lang="de-DE" sz="1400" b="1" i="1" smtClean="0">
                                    <a:solidFill>
                                      <a:srgbClr val="7030A0"/>
                                    </a:solidFill>
                                    <a:latin typeface="Cambria Math" panose="02040503050406030204" pitchFamily="18" charset="0"/>
                                  </a:rPr>
                                  <m:t>𝟗𝟗</m:t>
                                </m:r>
                              </m:oMath>
                            </m:oMathPara>
                          </a14:m>
                          <a:endParaRPr lang="en-GB" sz="1400" b="1" dirty="0">
                            <a:solidFill>
                              <a:srgbClr val="7030A0"/>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44" name="Table 43">
                <a:extLst>
                  <a:ext uri="{FF2B5EF4-FFF2-40B4-BE49-F238E27FC236}">
                    <a16:creationId xmlns:a16="http://schemas.microsoft.com/office/drawing/2014/main" id="{607A55E5-BBEB-034F-BE89-BCFBEEE443D3}"/>
                  </a:ext>
                </a:extLst>
              </p:cNvPr>
              <p:cNvGraphicFramePr>
                <a:graphicFrameLocks noGrp="1"/>
              </p:cNvGraphicFramePr>
              <p:nvPr>
                <p:extLst>
                  <p:ext uri="{D42A27DB-BD31-4B8C-83A1-F6EECF244321}">
                    <p14:modId xmlns:p14="http://schemas.microsoft.com/office/powerpoint/2010/main" val="229849448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10"/>
                          <a:stretch>
                            <a:fillRect t="-4167" r="-246154" b="-412500"/>
                          </a:stretch>
                        </a:blipFill>
                      </a:tcPr>
                    </a:tc>
                    <a:tc>
                      <a:txBody>
                        <a:bodyPr/>
                        <a:lstStyle/>
                        <a:p>
                          <a:endParaRPr lang="en-DE"/>
                        </a:p>
                      </a:txBody>
                      <a:tcPr marL="91345" marR="91345" marT="45672" marB="45672">
                        <a:blipFill>
                          <a:blip r:embed="rId10"/>
                          <a:stretch>
                            <a:fillRect l="-101961" t="-4167" r="-150980" b="-412500"/>
                          </a:stretch>
                        </a:blipFill>
                      </a:tcPr>
                    </a:tc>
                    <a:tc>
                      <a:txBody>
                        <a:bodyPr/>
                        <a:lstStyle/>
                        <a:p>
                          <a:endParaRPr lang="en-DE"/>
                        </a:p>
                      </a:txBody>
                      <a:tcPr marL="91345" marR="91345" marT="45672" marB="45672">
                        <a:blipFill>
                          <a:blip r:embed="rId10"/>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10"/>
                          <a:stretch>
                            <a:fillRect t="-104167" r="-246154" b="-312500"/>
                          </a:stretch>
                        </a:blipFill>
                      </a:tcPr>
                    </a:tc>
                    <a:tc>
                      <a:txBody>
                        <a:bodyPr/>
                        <a:lstStyle/>
                        <a:p>
                          <a:endParaRPr lang="en-DE"/>
                        </a:p>
                      </a:txBody>
                      <a:tcPr marL="91345" marR="91345" marT="45672" marB="45672">
                        <a:blipFill>
                          <a:blip r:embed="rId10"/>
                          <a:stretch>
                            <a:fillRect l="-101961" t="-104167" r="-150980" b="-312500"/>
                          </a:stretch>
                        </a:blipFill>
                      </a:tcPr>
                    </a:tc>
                    <a:tc>
                      <a:txBody>
                        <a:bodyPr/>
                        <a:lstStyle/>
                        <a:p>
                          <a:endParaRPr lang="en-DE"/>
                        </a:p>
                      </a:txBody>
                      <a:tcPr marL="91345" marR="91345" marT="45672" marB="45672">
                        <a:blipFill>
                          <a:blip r:embed="rId10"/>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10"/>
                          <a:stretch>
                            <a:fillRect t="-196000" r="-246154" b="-200000"/>
                          </a:stretch>
                        </a:blipFill>
                      </a:tcPr>
                    </a:tc>
                    <a:tc>
                      <a:txBody>
                        <a:bodyPr/>
                        <a:lstStyle/>
                        <a:p>
                          <a:endParaRPr lang="en-DE"/>
                        </a:p>
                      </a:txBody>
                      <a:tcPr marL="91345" marR="91345" marT="45672" marB="45672">
                        <a:blipFill>
                          <a:blip r:embed="rId10"/>
                          <a:stretch>
                            <a:fillRect l="-101961" t="-196000" r="-150980" b="-200000"/>
                          </a:stretch>
                        </a:blipFill>
                      </a:tcPr>
                    </a:tc>
                    <a:tc>
                      <a:txBody>
                        <a:bodyPr/>
                        <a:lstStyle/>
                        <a:p>
                          <a:endParaRPr lang="en-DE"/>
                        </a:p>
                      </a:txBody>
                      <a:tcPr marL="91345" marR="91345" marT="45672" marB="45672">
                        <a:blipFill>
                          <a:blip r:embed="rId10"/>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10"/>
                          <a:stretch>
                            <a:fillRect t="-308333" r="-246154" b="-108333"/>
                          </a:stretch>
                        </a:blipFill>
                      </a:tcPr>
                    </a:tc>
                    <a:tc>
                      <a:txBody>
                        <a:bodyPr/>
                        <a:lstStyle/>
                        <a:p>
                          <a:endParaRPr lang="en-DE"/>
                        </a:p>
                      </a:txBody>
                      <a:tcPr marL="91345" marR="91345" marT="45672" marB="45672">
                        <a:blipFill>
                          <a:blip r:embed="rId10"/>
                          <a:stretch>
                            <a:fillRect l="-101961" t="-308333" r="-150980" b="-108333"/>
                          </a:stretch>
                        </a:blipFill>
                      </a:tcPr>
                    </a:tc>
                    <a:tc>
                      <a:txBody>
                        <a:bodyPr/>
                        <a:lstStyle/>
                        <a:p>
                          <a:endParaRPr lang="en-DE"/>
                        </a:p>
                      </a:txBody>
                      <a:tcPr marL="91345" marR="91345" marT="45672" marB="45672">
                        <a:blipFill>
                          <a:blip r:embed="rId10"/>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10"/>
                          <a:stretch>
                            <a:fillRect t="-408333" r="-246154" b="-8333"/>
                          </a:stretch>
                        </a:blipFill>
                      </a:tcPr>
                    </a:tc>
                    <a:tc>
                      <a:txBody>
                        <a:bodyPr/>
                        <a:lstStyle/>
                        <a:p>
                          <a:endParaRPr lang="en-DE"/>
                        </a:p>
                      </a:txBody>
                      <a:tcPr marL="91345" marR="91345" marT="45672" marB="45672">
                        <a:blipFill>
                          <a:blip r:embed="rId10"/>
                          <a:stretch>
                            <a:fillRect l="-101961" t="-408333" r="-150980" b="-8333"/>
                          </a:stretch>
                        </a:blipFill>
                      </a:tcPr>
                    </a:tc>
                    <a:tc>
                      <a:txBody>
                        <a:bodyPr/>
                        <a:lstStyle/>
                        <a:p>
                          <a:endParaRPr lang="en-DE"/>
                        </a:p>
                      </a:txBody>
                      <a:tcPr marL="91345" marR="91345" marT="45672" marB="45672">
                        <a:blipFill>
                          <a:blip r:embed="rId10"/>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C7651A1F-DF03-C14E-A119-FD9F2C120D1E}"/>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smtClean="0">
                              <a:solidFill>
                                <a:schemeClr val="bg1"/>
                              </a:solidFill>
                              <a:latin typeface="Cambria Math" panose="02040503050406030204" pitchFamily="18" charset="0"/>
                            </a:rPr>
                          </m:ctrlPr>
                        </m:dPr>
                        <m:e>
                          <m:r>
                            <a:rPr lang="en-GB" sz="1399" i="1" smtClean="0">
                              <a:solidFill>
                                <a:schemeClr val="bg1"/>
                              </a:solidFill>
                              <a:latin typeface="Cambria Math" panose="02040503050406030204" pitchFamily="18" charset="0"/>
                            </a:rPr>
                            <m:t>𝑐</m:t>
                          </m:r>
                        </m:e>
                      </m:d>
                      <m:r>
                        <a:rPr lang="en-GB" sz="1399" i="1" smtClean="0">
                          <a:solidFill>
                            <a:schemeClr val="bg1"/>
                          </a:solidFill>
                          <a:latin typeface="Cambria Math" panose="02040503050406030204" pitchFamily="18" charset="0"/>
                        </a:rPr>
                        <m:t>=0.5</m:t>
                      </m:r>
                    </m:oMath>
                  </m:oMathPara>
                </a14:m>
                <a:endParaRPr lang="en-GB" sz="1399">
                  <a:solidFill>
                    <a:schemeClr val="bg1"/>
                  </a:solidFill>
                </a:endParaRPr>
              </a:p>
            </p:txBody>
          </p:sp>
        </mc:Choice>
        <mc:Fallback xmlns="">
          <p:sp>
            <p:nvSpPr>
              <p:cNvPr id="45" name="TextBox 44">
                <a:extLst>
                  <a:ext uri="{FF2B5EF4-FFF2-40B4-BE49-F238E27FC236}">
                    <a16:creationId xmlns:a16="http://schemas.microsoft.com/office/drawing/2014/main" id="{C7651A1F-DF03-C14E-A119-FD9F2C120D1E}"/>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46" name="Rectangle 45">
            <a:extLst>
              <a:ext uri="{FF2B5EF4-FFF2-40B4-BE49-F238E27FC236}">
                <a16:creationId xmlns:a16="http://schemas.microsoft.com/office/drawing/2014/main" id="{1EF4C4C8-7A37-6C47-854B-786173E1BB75}"/>
              </a:ext>
            </a:extLst>
          </p:cNvPr>
          <p:cNvSpPr/>
          <p:nvPr/>
        </p:nvSpPr>
        <p:spPr>
          <a:xfrm>
            <a:off x="10648638" y="3183763"/>
            <a:ext cx="1394733"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7" name="Rectangle 46">
            <a:extLst>
              <a:ext uri="{FF2B5EF4-FFF2-40B4-BE49-F238E27FC236}">
                <a16:creationId xmlns:a16="http://schemas.microsoft.com/office/drawing/2014/main" id="{41B0CC11-29DF-FD46-B20E-F150290001CE}"/>
              </a:ext>
            </a:extLst>
          </p:cNvPr>
          <p:cNvSpPr/>
          <p:nvPr/>
        </p:nvSpPr>
        <p:spPr>
          <a:xfrm>
            <a:off x="7812078" y="3183763"/>
            <a:ext cx="1388827" cy="310770"/>
          </a:xfrm>
          <a:prstGeom prst="rect">
            <a:avLst/>
          </a:prstGeom>
          <a:solidFill>
            <a:schemeClr val="accent1">
              <a:alpha val="15000"/>
            </a:schemeClr>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43" name="Rectangle 42">
            <a:extLst>
              <a:ext uri="{FF2B5EF4-FFF2-40B4-BE49-F238E27FC236}">
                <a16:creationId xmlns:a16="http://schemas.microsoft.com/office/drawing/2014/main" id="{BD02684C-2055-574B-8AEA-5171005B534D}"/>
              </a:ext>
            </a:extLst>
          </p:cNvPr>
          <p:cNvSpPr/>
          <p:nvPr/>
        </p:nvSpPr>
        <p:spPr>
          <a:xfrm>
            <a:off x="8800895" y="5598942"/>
            <a:ext cx="2252411" cy="304397"/>
          </a:xfrm>
          <a:prstGeom prst="rect">
            <a:avLst/>
          </a:prstGeom>
          <a:solidFill>
            <a:schemeClr val="accent6">
              <a:alpha val="15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1676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4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144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44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144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144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1443">
                                            <p:txEl>
                                              <p:pRg st="11" end="11"/>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1443">
                                            <p:txEl>
                                              <p:pRg st="12" end="12"/>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14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a:t>Likelihood Weighting: Example</a:t>
            </a:r>
          </a:p>
        </p:txBody>
      </p:sp>
      <mc:AlternateContent xmlns:mc="http://schemas.openxmlformats.org/markup-compatibility/2006" xmlns:a14="http://schemas.microsoft.com/office/drawing/2010/main">
        <mc:Choice Requires="a14">
          <p:sp>
            <p:nvSpPr>
              <p:cNvPr id="61443" name="Rectangle 4"/>
              <p:cNvSpPr>
                <a:spLocks noGrp="1" noChangeArrowheads="1"/>
              </p:cNvSpPr>
              <p:nvPr>
                <p:ph idx="1"/>
              </p:nvPr>
            </p:nvSpPr>
            <p:spPr>
              <a:xfrm>
                <a:off x="359626" y="1665066"/>
                <a:ext cx="7806706" cy="4240848"/>
              </a:xfrm>
            </p:spPr>
            <p:txBody>
              <a:bodyPr>
                <a:normAutofit fontScale="92500" lnSpcReduction="10000"/>
              </a:bodyPr>
              <a:lstStyle/>
              <a:p>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de-DE" altLang="ko-KR" b="0" i="1" smtClean="0">
                            <a:latin typeface="Cambria Math" panose="02040503050406030204" pitchFamily="18" charset="0"/>
                          </a:rPr>
                          <m:t>𝑅</m:t>
                        </m:r>
                        <m:r>
                          <a:rPr lang="en-GB" altLang="ko-KR" b="0" i="1" smtClean="0">
                            <a:latin typeface="Cambria Math" panose="02040503050406030204" pitchFamily="18" charset="0"/>
                          </a:rPr>
                          <m:t>|</m:t>
                        </m:r>
                        <m:r>
                          <a:rPr lang="de-DE" altLang="ko-KR" b="0" i="1" smtClean="0">
                            <a:solidFill>
                              <a:schemeClr val="accent1"/>
                            </a:solidFill>
                            <a:latin typeface="Cambria Math" panose="02040503050406030204" pitchFamily="18" charset="0"/>
                          </a:rPr>
                          <m:t>𝐶</m:t>
                        </m:r>
                        <m:r>
                          <a:rPr lang="en-GB" altLang="ko-KR" i="1" smtClean="0">
                            <a:solidFill>
                              <a:schemeClr val="accent1"/>
                            </a:solidFill>
                            <a:latin typeface="Cambria Math" panose="02040503050406030204" pitchFamily="18" charset="0"/>
                          </a:rPr>
                          <m:t>=</m:t>
                        </m:r>
                        <m:r>
                          <m:rPr>
                            <m:sty m:val="p"/>
                          </m:rPr>
                          <a:rPr lang="en-GB" altLang="ko-KR" i="0" smtClean="0">
                            <a:solidFill>
                              <a:schemeClr val="accent1"/>
                            </a:solidFill>
                            <a:latin typeface="Cambria Math" panose="02040503050406030204" pitchFamily="18" charset="0"/>
                          </a:rPr>
                          <m:t>true</m:t>
                        </m:r>
                        <m:r>
                          <a:rPr lang="en-GB" altLang="ko-KR" i="1" smtClean="0">
                            <a:latin typeface="Cambria Math" panose="02040503050406030204" pitchFamily="18" charset="0"/>
                          </a:rPr>
                          <m:t>,</m:t>
                        </m:r>
                        <m:r>
                          <a:rPr lang="de-DE" altLang="ko-KR" b="0" i="1" smtClean="0">
                            <a:solidFill>
                              <a:srgbClr val="7030A0"/>
                            </a:solidFill>
                            <a:latin typeface="Cambria Math" panose="02040503050406030204" pitchFamily="18" charset="0"/>
                          </a:rPr>
                          <m:t>𝑊</m:t>
                        </m:r>
                        <m:r>
                          <a:rPr lang="en-GB" altLang="ko-KR" i="1" smtClean="0">
                            <a:solidFill>
                              <a:srgbClr val="7030A0"/>
                            </a:solidFill>
                            <a:latin typeface="Cambria Math" panose="02040503050406030204" pitchFamily="18" charset="0"/>
                          </a:rPr>
                          <m:t> = </m:t>
                        </m:r>
                        <m:r>
                          <m:rPr>
                            <m:sty m:val="p"/>
                          </m:rPr>
                          <a:rPr lang="en-GB" altLang="ko-KR" i="0" smtClean="0">
                            <a:solidFill>
                              <a:srgbClr val="7030A0"/>
                            </a:solidFill>
                            <a:latin typeface="Cambria Math" panose="02040503050406030204" pitchFamily="18" charset="0"/>
                          </a:rPr>
                          <m:t>true</m:t>
                        </m:r>
                      </m:e>
                    </m:d>
                  </m:oMath>
                </a14:m>
                <a:r>
                  <a:rPr lang="en-GB" altLang="ko-KR" dirty="0"/>
                  <a:t>?</a:t>
                </a:r>
              </a:p>
              <a:p>
                <a:pPr lvl="1"/>
                <a:r>
                  <a:rPr lang="en-GB" altLang="ko-KR" dirty="0"/>
                  <a:t>Topological order: </a:t>
                </a:r>
                <a14:m>
                  <m:oMath xmlns:m="http://schemas.openxmlformats.org/officeDocument/2006/math">
                    <m:d>
                      <m:dPr>
                        <m:ctrlPr>
                          <a:rPr lang="en-GB" altLang="ko-KR" i="1" smtClean="0">
                            <a:latin typeface="Cambria Math" panose="02040503050406030204" pitchFamily="18" charset="0"/>
                          </a:rPr>
                        </m:ctrlPr>
                      </m:dPr>
                      <m:e>
                        <m:r>
                          <a:rPr lang="de-DE" altLang="ko-KR" b="0" i="1" smtClean="0">
                            <a:latin typeface="Cambria Math" panose="02040503050406030204" pitchFamily="18" charset="0"/>
                          </a:rPr>
                          <m:t>𝐶</m:t>
                        </m:r>
                        <m:r>
                          <a:rPr lang="en-GB" altLang="ko-KR" i="1" smtClean="0">
                            <a:latin typeface="Cambria Math" panose="02040503050406030204" pitchFamily="18" charset="0"/>
                          </a:rPr>
                          <m:t>, </m:t>
                        </m:r>
                        <m:r>
                          <a:rPr lang="de-DE" altLang="ko-KR" b="0" i="1" smtClean="0">
                            <a:latin typeface="Cambria Math" panose="02040503050406030204" pitchFamily="18" charset="0"/>
                          </a:rPr>
                          <m:t>𝑆</m:t>
                        </m:r>
                        <m:r>
                          <a:rPr lang="en-GB" altLang="ko-KR" b="0" i="1" smtClean="0">
                            <a:latin typeface="Cambria Math" panose="02040503050406030204" pitchFamily="18" charset="0"/>
                          </a:rPr>
                          <m:t>,</m:t>
                        </m:r>
                        <m:r>
                          <a:rPr lang="de-DE" altLang="ko-KR" b="0" i="1" smtClean="0">
                            <a:latin typeface="Cambria Math" panose="02040503050406030204" pitchFamily="18" charset="0"/>
                          </a:rPr>
                          <m:t>𝑅</m:t>
                        </m:r>
                        <m:r>
                          <a:rPr lang="en-GB" altLang="ko-KR" b="0" i="1" smtClean="0">
                            <a:latin typeface="Cambria Math" panose="02040503050406030204" pitchFamily="18" charset="0"/>
                          </a:rPr>
                          <m:t>,</m:t>
                        </m:r>
                        <m:r>
                          <a:rPr lang="de-DE" altLang="ko-KR" b="0" i="1" smtClean="0">
                            <a:latin typeface="Cambria Math" panose="02040503050406030204" pitchFamily="18" charset="0"/>
                          </a:rPr>
                          <m:t>𝑊</m:t>
                        </m:r>
                      </m:e>
                    </m:d>
                  </m:oMath>
                </a14:m>
                <a:endParaRPr lang="en-GB" altLang="ko-KR" dirty="0"/>
              </a:p>
              <a:p>
                <a:r>
                  <a:rPr lang="en-GB" altLang="ko-KR" dirty="0"/>
                  <a:t>Sampling (repeat </a:t>
                </a:r>
                <a14:m>
                  <m:oMath xmlns:m="http://schemas.openxmlformats.org/officeDocument/2006/math">
                    <m:r>
                      <a:rPr lang="en-GB" altLang="ko-KR" i="1" dirty="0" smtClean="0">
                        <a:latin typeface="Cambria Math" panose="02040503050406030204" pitchFamily="18" charset="0"/>
                      </a:rPr>
                      <m:t>𝑁</m:t>
                    </m:r>
                  </m:oMath>
                </a14:m>
                <a:r>
                  <a:rPr lang="en-GB" altLang="ko-KR" dirty="0"/>
                  <a:t> times)</a:t>
                </a:r>
              </a:p>
              <a:p>
                <a:pPr lvl="1"/>
                <a:r>
                  <a:rPr lang="en-GB" altLang="ko-KR" dirty="0"/>
                  <a:t>Weight </a:t>
                </a:r>
                <a14:m>
                  <m:oMath xmlns:m="http://schemas.openxmlformats.org/officeDocument/2006/math">
                    <m:r>
                      <a:rPr lang="en-GB" altLang="ko-KR" i="1" dirty="0">
                        <a:latin typeface="Cambria Math" panose="02040503050406030204" pitchFamily="18" charset="0"/>
                      </a:rPr>
                      <m:t>𝑤</m:t>
                    </m:r>
                  </m:oMath>
                </a14:m>
                <a:r>
                  <a:rPr lang="en-GB" altLang="ko-KR" dirty="0"/>
                  <a:t> of sample is set to </a:t>
                </a:r>
                <a14:m>
                  <m:oMath xmlns:m="http://schemas.openxmlformats.org/officeDocument/2006/math">
                    <m:r>
                      <a:rPr lang="en-GB" altLang="ko-KR" i="1" dirty="0" smtClean="0">
                        <a:latin typeface="Cambria Math" panose="02040503050406030204" pitchFamily="18" charset="0"/>
                      </a:rPr>
                      <m:t>1.0</m:t>
                    </m:r>
                  </m:oMath>
                </a14:m>
                <a:endParaRPr lang="en-GB" altLang="ko-KR" dirty="0"/>
              </a:p>
              <a:p>
                <a:pPr lvl="1"/>
                <a14:m>
                  <m:oMath xmlns:m="http://schemas.openxmlformats.org/officeDocument/2006/math">
                    <m:r>
                      <a:rPr lang="de-DE" altLang="ko-KR" b="0" i="1" smtClean="0">
                        <a:solidFill>
                          <a:schemeClr val="accent1"/>
                        </a:solidFill>
                        <a:latin typeface="Cambria Math" panose="02040503050406030204" pitchFamily="18" charset="0"/>
                      </a:rPr>
                      <m:t>𝐶</m:t>
                    </m:r>
                  </m:oMath>
                </a14:m>
                <a:r>
                  <a:rPr lang="en-GB" altLang="ko-KR" dirty="0"/>
                  <a:t> is an evidence variable with value </a:t>
                </a:r>
                <a14:m>
                  <m:oMath xmlns:m="http://schemas.openxmlformats.org/officeDocument/2006/math">
                    <m:r>
                      <m:rPr>
                        <m:sty m:val="p"/>
                      </m:rPr>
                      <a:rPr lang="en-GB" altLang="ko-KR" i="0" smtClean="0">
                        <a:solidFill>
                          <a:schemeClr val="accent1"/>
                        </a:solidFill>
                        <a:latin typeface="Cambria Math" panose="02040503050406030204" pitchFamily="18" charset="0"/>
                      </a:rPr>
                      <m:t>true</m:t>
                    </m:r>
                  </m:oMath>
                </a14:m>
                <a:r>
                  <a:rPr lang="en-GB" altLang="ko-KR" dirty="0"/>
                  <a:t> </a:t>
                </a:r>
              </a:p>
              <a:p>
                <a:pPr marL="457200" lvl="1" indent="0">
                  <a:buNone/>
                </a:pPr>
                <a14:m>
                  <m:oMathPara xmlns:m="http://schemas.openxmlformats.org/officeDocument/2006/math">
                    <m:oMathParaPr>
                      <m:jc m:val="centerGroup"/>
                    </m:oMathParaPr>
                    <m:oMath xmlns:m="http://schemas.openxmlformats.org/officeDocument/2006/math">
                      <m:r>
                        <a:rPr lang="en-GB" altLang="ko-KR" i="1" dirty="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sym typeface="Wingdings" pitchFamily="2" charset="2"/>
                        </a:rPr>
                        <m:t>←</m:t>
                      </m:r>
                      <m:r>
                        <a:rPr lang="en-GB" altLang="ko-KR" i="1" dirty="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rPr>
                        <m:t>∙</m:t>
                      </m:r>
                      <m:r>
                        <a:rPr lang="en-GB" altLang="ko-KR" i="1" dirty="0">
                          <a:latin typeface="Cambria Math" panose="02040503050406030204" pitchFamily="18" charset="0"/>
                        </a:rPr>
                        <m:t>𝑃</m:t>
                      </m:r>
                      <m:d>
                        <m:dPr>
                          <m:ctrlPr>
                            <a:rPr lang="de-DE" altLang="ko-KR" b="0" i="1" dirty="0" smtClean="0">
                              <a:latin typeface="Cambria Math" panose="02040503050406030204" pitchFamily="18" charset="0"/>
                            </a:rPr>
                          </m:ctrlPr>
                        </m:dPr>
                        <m:e>
                          <m:r>
                            <a:rPr lang="de-DE" altLang="ko-KR" i="1" dirty="0" smtClean="0">
                              <a:solidFill>
                                <a:schemeClr val="accent1"/>
                              </a:solidFill>
                              <a:latin typeface="Cambria Math" panose="02040503050406030204" pitchFamily="18" charset="0"/>
                            </a:rPr>
                            <m:t>𝐶</m:t>
                          </m:r>
                          <m:r>
                            <a:rPr lang="en-GB" altLang="ko-KR" i="1" dirty="0">
                              <a:solidFill>
                                <a:schemeClr val="accent1"/>
                              </a:solidFill>
                              <a:latin typeface="Cambria Math" panose="02040503050406030204" pitchFamily="18" charset="0"/>
                            </a:rPr>
                            <m:t>=</m:t>
                          </m:r>
                          <m:r>
                            <m:rPr>
                              <m:sty m:val="p"/>
                            </m:rPr>
                            <a:rPr lang="en-GB" altLang="ko-KR" i="0" dirty="0">
                              <a:solidFill>
                                <a:schemeClr val="accent1"/>
                              </a:solidFill>
                              <a:latin typeface="Cambria Math" panose="02040503050406030204" pitchFamily="18" charset="0"/>
                            </a:rPr>
                            <m:t>true</m:t>
                          </m:r>
                        </m:e>
                      </m:d>
                      <m:r>
                        <a:rPr lang="en-GB" altLang="ko-KR" i="1" dirty="0">
                          <a:latin typeface="Cambria Math" panose="02040503050406030204" pitchFamily="18" charset="0"/>
                        </a:rPr>
                        <m:t>=1.0</m:t>
                      </m:r>
                      <m:r>
                        <a:rPr lang="de-DE" altLang="ko-KR" i="1" dirty="0">
                          <a:latin typeface="Cambria Math" panose="02040503050406030204" pitchFamily="18" charset="0"/>
                          <a:ea typeface="Cambria Math" panose="02040503050406030204" pitchFamily="18" charset="0"/>
                        </a:rPr>
                        <m:t>∙</m:t>
                      </m:r>
                      <m:r>
                        <a:rPr lang="en-GB" altLang="ko-KR" i="1" dirty="0" smtClean="0">
                          <a:solidFill>
                            <a:schemeClr val="accent1"/>
                          </a:solidFill>
                          <a:latin typeface="Cambria Math" panose="02040503050406030204" pitchFamily="18" charset="0"/>
                        </a:rPr>
                        <m:t>0.</m:t>
                      </m:r>
                      <m:r>
                        <a:rPr lang="de-DE" altLang="ko-KR" i="1" dirty="0">
                          <a:solidFill>
                            <a:schemeClr val="accent1"/>
                          </a:solidFill>
                          <a:latin typeface="Cambria Math" panose="02040503050406030204" pitchFamily="18" charset="0"/>
                        </a:rPr>
                        <m:t>5</m:t>
                      </m:r>
                      <m:r>
                        <a:rPr lang="de-DE" altLang="ko-KR" i="1" dirty="0">
                          <a:latin typeface="Cambria Math" panose="02040503050406030204" pitchFamily="18" charset="0"/>
                          <a:ea typeface="Cambria Math" panose="02040503050406030204" pitchFamily="18" charset="0"/>
                        </a:rPr>
                        <m:t>=</m:t>
                      </m:r>
                      <m:r>
                        <a:rPr lang="en-GB" altLang="ko-KR" i="1" dirty="0">
                          <a:latin typeface="Cambria Math" panose="02040503050406030204" pitchFamily="18" charset="0"/>
                        </a:rPr>
                        <m:t>0.</m:t>
                      </m:r>
                      <m:r>
                        <a:rPr lang="de-DE" altLang="ko-KR" b="0" i="1" dirty="0" smtClean="0">
                          <a:latin typeface="Cambria Math" panose="02040503050406030204" pitchFamily="18" charset="0"/>
                        </a:rPr>
                        <m:t>5</m:t>
                      </m:r>
                    </m:oMath>
                  </m:oMathPara>
                </a14:m>
                <a:endParaRPr lang="en-GB" altLang="ko-KR" dirty="0"/>
              </a:p>
              <a:p>
                <a:pPr lvl="1"/>
                <a:r>
                  <a:rPr lang="en-GB" altLang="ko-KR" dirty="0"/>
                  <a:t>Sample </a:t>
                </a:r>
                <a14:m>
                  <m:oMath xmlns:m="http://schemas.openxmlformats.org/officeDocument/2006/math">
                    <m:r>
                      <a:rPr lang="de-DE" altLang="ko-KR" i="1">
                        <a:latin typeface="Cambria Math" panose="02040503050406030204" pitchFamily="18" charset="0"/>
                      </a:rPr>
                      <m:t>𝑆</m:t>
                    </m:r>
                  </m:oMath>
                </a14:m>
                <a:r>
                  <a:rPr lang="en-GB" altLang="ko-KR" dirty="0"/>
                  <a:t> from </a:t>
                </a:r>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de-DE" altLang="ko-KR" b="0" i="1" smtClean="0">
                            <a:latin typeface="Cambria Math" panose="02040503050406030204" pitchFamily="18" charset="0"/>
                          </a:rPr>
                          <m:t>𝑆</m:t>
                        </m:r>
                        <m:r>
                          <a:rPr lang="de-DE" altLang="ko-KR" b="0" i="1" smtClean="0">
                            <a:latin typeface="Cambria Math" panose="02040503050406030204" pitchFamily="18" charset="0"/>
                          </a:rPr>
                          <m:t>|</m:t>
                        </m:r>
                        <m:r>
                          <a:rPr lang="de-DE" altLang="ko-KR" i="1" dirty="0">
                            <a:solidFill>
                              <a:schemeClr val="accent1"/>
                            </a:solidFill>
                            <a:latin typeface="Cambria Math" panose="02040503050406030204" pitchFamily="18" charset="0"/>
                          </a:rPr>
                          <m:t>𝐶</m:t>
                        </m:r>
                        <m:r>
                          <a:rPr lang="en-GB" altLang="ko-KR" i="1" dirty="0">
                            <a:solidFill>
                              <a:schemeClr val="accent1"/>
                            </a:solidFill>
                            <a:latin typeface="Cambria Math" panose="02040503050406030204" pitchFamily="18" charset="0"/>
                          </a:rPr>
                          <m:t>=</m:t>
                        </m:r>
                        <m:r>
                          <m:rPr>
                            <m:sty m:val="p"/>
                          </m:rPr>
                          <a:rPr lang="en-GB" altLang="ko-KR" i="0" dirty="0">
                            <a:solidFill>
                              <a:schemeClr val="accent1"/>
                            </a:solidFill>
                            <a:latin typeface="Cambria Math" panose="02040503050406030204" pitchFamily="18" charset="0"/>
                          </a:rPr>
                          <m:t>true</m:t>
                        </m:r>
                      </m:e>
                    </m:d>
                    <m:r>
                      <a:rPr lang="en-GB" altLang="ko-KR" i="1" smtClean="0">
                        <a:latin typeface="Cambria Math" panose="02040503050406030204" pitchFamily="18" charset="0"/>
                      </a:rPr>
                      <m:t>=</m:t>
                    </m:r>
                    <m:d>
                      <m:dPr>
                        <m:ctrlPr>
                          <a:rPr lang="en-GB" altLang="ko-KR" i="1" smtClean="0">
                            <a:latin typeface="Cambria Math" panose="02040503050406030204" pitchFamily="18" charset="0"/>
                          </a:rPr>
                        </m:ctrlPr>
                      </m:dPr>
                      <m:e>
                        <m:r>
                          <a:rPr lang="en-GB" altLang="ko-KR" i="1" smtClean="0">
                            <a:latin typeface="Cambria Math" panose="02040503050406030204" pitchFamily="18" charset="0"/>
                          </a:rPr>
                          <m:t>0.</m:t>
                        </m:r>
                        <m:r>
                          <a:rPr lang="de-DE" altLang="ko-KR" b="0" i="1" smtClean="0">
                            <a:latin typeface="Cambria Math" panose="02040503050406030204" pitchFamily="18" charset="0"/>
                          </a:rPr>
                          <m:t>1</m:t>
                        </m:r>
                        <m:r>
                          <a:rPr lang="en-GB" altLang="ko-KR" i="1" smtClean="0">
                            <a:latin typeface="Cambria Math" panose="02040503050406030204" pitchFamily="18" charset="0"/>
                          </a:rPr>
                          <m:t>,0.</m:t>
                        </m:r>
                        <m:r>
                          <a:rPr lang="de-DE" altLang="ko-KR" b="0" i="1" smtClean="0">
                            <a:latin typeface="Cambria Math" panose="02040503050406030204" pitchFamily="18" charset="0"/>
                          </a:rPr>
                          <m:t>9</m:t>
                        </m:r>
                      </m:e>
                    </m:d>
                    <m:r>
                      <a:rPr lang="en-GB" altLang="ko-KR" i="1" smtClean="0">
                        <a:latin typeface="Cambria Math" panose="02040503050406030204" pitchFamily="18" charset="0"/>
                        <a:ea typeface="Cambria Math" panose="02040503050406030204" pitchFamily="18" charset="0"/>
                      </a:rPr>
                      <m:t>→</m:t>
                    </m:r>
                    <m:r>
                      <m:rPr>
                        <m:sty m:val="p"/>
                      </m:rPr>
                      <a:rPr lang="de-DE" altLang="ko-KR" b="0" i="0" smtClean="0">
                        <a:solidFill>
                          <a:srgbClr val="FFC000"/>
                        </a:solidFill>
                        <a:latin typeface="Cambria Math" panose="02040503050406030204" pitchFamily="18" charset="0"/>
                      </a:rPr>
                      <m:t>false</m:t>
                    </m:r>
                  </m:oMath>
                </a14:m>
                <a:endParaRPr lang="en-GB" altLang="ko-KR" dirty="0"/>
              </a:p>
              <a:p>
                <a:pPr lvl="1"/>
                <a:r>
                  <a:rPr lang="en-GB" altLang="ko-KR" dirty="0"/>
                  <a:t>Sample </a:t>
                </a:r>
                <a14:m>
                  <m:oMath xmlns:m="http://schemas.openxmlformats.org/officeDocument/2006/math">
                    <m:r>
                      <a:rPr lang="de-DE" altLang="ko-KR" i="1" dirty="0">
                        <a:latin typeface="Cambria Math" panose="02040503050406030204" pitchFamily="18" charset="0"/>
                      </a:rPr>
                      <m:t>𝑅</m:t>
                    </m:r>
                  </m:oMath>
                </a14:m>
                <a:r>
                  <a:rPr lang="en-GB" altLang="ko-KR" dirty="0"/>
                  <a:t> from </a:t>
                </a:r>
                <a14:m>
                  <m:oMath xmlns:m="http://schemas.openxmlformats.org/officeDocument/2006/math">
                    <m:r>
                      <a:rPr lang="en-GB" altLang="ko-KR" i="1" dirty="0" smtClean="0">
                        <a:latin typeface="Cambria Math" panose="02040503050406030204" pitchFamily="18" charset="0"/>
                      </a:rPr>
                      <m:t>𝑃</m:t>
                    </m:r>
                    <m:d>
                      <m:dPr>
                        <m:ctrlPr>
                          <a:rPr lang="en-GB" altLang="ko-KR" i="1" dirty="0" smtClean="0">
                            <a:latin typeface="Cambria Math" panose="02040503050406030204" pitchFamily="18" charset="0"/>
                          </a:rPr>
                        </m:ctrlPr>
                      </m:dPr>
                      <m:e>
                        <m:r>
                          <a:rPr lang="de-DE" altLang="ko-KR" b="0" i="1" dirty="0" smtClean="0">
                            <a:latin typeface="Cambria Math" panose="02040503050406030204" pitchFamily="18" charset="0"/>
                          </a:rPr>
                          <m:t>𝑅</m:t>
                        </m:r>
                        <m:r>
                          <a:rPr lang="de-DE" altLang="ko-KR" b="0" i="1" dirty="0" smtClean="0">
                            <a:latin typeface="Cambria Math" panose="02040503050406030204" pitchFamily="18" charset="0"/>
                          </a:rPr>
                          <m:t>|</m:t>
                        </m:r>
                        <m:r>
                          <a:rPr lang="de-DE" altLang="ko-KR" b="0" i="1" dirty="0" smtClean="0">
                            <a:solidFill>
                              <a:schemeClr val="accent1"/>
                            </a:solidFill>
                            <a:latin typeface="Cambria Math" panose="02040503050406030204" pitchFamily="18" charset="0"/>
                          </a:rPr>
                          <m:t>𝐶</m:t>
                        </m:r>
                        <m:r>
                          <a:rPr lang="en-GB" altLang="ko-KR" i="1" dirty="0" smtClean="0">
                            <a:solidFill>
                              <a:schemeClr val="accent1"/>
                            </a:solidFill>
                            <a:latin typeface="Cambria Math" panose="02040503050406030204" pitchFamily="18" charset="0"/>
                          </a:rPr>
                          <m:t>=</m:t>
                        </m:r>
                        <m:r>
                          <m:rPr>
                            <m:sty m:val="p"/>
                          </m:rPr>
                          <a:rPr lang="en-GB" altLang="ko-KR" i="0" dirty="0" smtClean="0">
                            <a:solidFill>
                              <a:schemeClr val="accent1"/>
                            </a:solidFill>
                            <a:latin typeface="Cambria Math" panose="02040503050406030204" pitchFamily="18" charset="0"/>
                          </a:rPr>
                          <m:t>true</m:t>
                        </m:r>
                      </m:e>
                    </m:d>
                    <m:r>
                      <a:rPr lang="en-GB" altLang="ko-KR" i="1" dirty="0" smtClean="0">
                        <a:latin typeface="Cambria Math" panose="02040503050406030204" pitchFamily="18" charset="0"/>
                      </a:rPr>
                      <m:t>=</m:t>
                    </m:r>
                    <m:d>
                      <m:dPr>
                        <m:ctrlPr>
                          <a:rPr lang="en-GB" altLang="ko-KR" i="1" dirty="0" smtClean="0">
                            <a:latin typeface="Cambria Math" panose="02040503050406030204" pitchFamily="18" charset="0"/>
                          </a:rPr>
                        </m:ctrlPr>
                      </m:dPr>
                      <m:e>
                        <m:r>
                          <a:rPr lang="en-GB" altLang="ko-KR" i="1" dirty="0" smtClean="0">
                            <a:latin typeface="Cambria Math" panose="02040503050406030204" pitchFamily="18" charset="0"/>
                          </a:rPr>
                          <m:t>0.8,0.2</m:t>
                        </m:r>
                      </m:e>
                    </m:d>
                    <m:r>
                      <a:rPr lang="en-GB" altLang="ko-KR" i="1" dirty="0" smtClean="0">
                        <a:latin typeface="Cambria Math" panose="02040503050406030204" pitchFamily="18" charset="0"/>
                        <a:ea typeface="Cambria Math" panose="02040503050406030204" pitchFamily="18" charset="0"/>
                      </a:rPr>
                      <m:t>→</m:t>
                    </m:r>
                    <m:r>
                      <m:rPr>
                        <m:sty m:val="p"/>
                      </m:rPr>
                      <a:rPr lang="en-GB" altLang="ko-KR" i="0" dirty="0" smtClean="0">
                        <a:solidFill>
                          <a:schemeClr val="accent6"/>
                        </a:solidFill>
                        <a:latin typeface="Cambria Math" panose="02040503050406030204" pitchFamily="18" charset="0"/>
                      </a:rPr>
                      <m:t>true</m:t>
                    </m:r>
                  </m:oMath>
                </a14:m>
                <a:endParaRPr lang="en-GB" altLang="ko-KR" dirty="0"/>
              </a:p>
              <a:p>
                <a:pPr lvl="1"/>
                <a14:m>
                  <m:oMath xmlns:m="http://schemas.openxmlformats.org/officeDocument/2006/math">
                    <m:r>
                      <a:rPr lang="de-DE" altLang="ko-KR" b="0" i="1" dirty="0" smtClean="0">
                        <a:solidFill>
                          <a:srgbClr val="7030A0"/>
                        </a:solidFill>
                        <a:latin typeface="Cambria Math" panose="02040503050406030204" pitchFamily="18" charset="0"/>
                      </a:rPr>
                      <m:t>𝑊</m:t>
                    </m:r>
                  </m:oMath>
                </a14:m>
                <a:r>
                  <a:rPr lang="en-GB" altLang="ko-KR" dirty="0"/>
                  <a:t> is an evidence variable with value </a:t>
                </a:r>
                <a14:m>
                  <m:oMath xmlns:m="http://schemas.openxmlformats.org/officeDocument/2006/math">
                    <m:r>
                      <m:rPr>
                        <m:sty m:val="p"/>
                      </m:rPr>
                      <a:rPr lang="en-GB" altLang="ko-KR" i="0" dirty="0" smtClean="0">
                        <a:solidFill>
                          <a:srgbClr val="7030A0"/>
                        </a:solidFill>
                        <a:latin typeface="Cambria Math" panose="02040503050406030204" pitchFamily="18" charset="0"/>
                      </a:rPr>
                      <m:t>true</m:t>
                    </m:r>
                  </m:oMath>
                </a14:m>
                <a:endParaRPr lang="de-DE" altLang="ko-KR" dirty="0">
                  <a:solidFill>
                    <a:schemeClr val="tx1"/>
                  </a:solidFill>
                </a:endParaRPr>
              </a:p>
              <a:p>
                <a:pPr marL="457200" lvl="1" indent="0">
                  <a:buNone/>
                </a:pPr>
                <a14:m>
                  <m:oMathPara xmlns:m="http://schemas.openxmlformats.org/officeDocument/2006/math">
                    <m:oMathParaPr>
                      <m:jc m:val="centerGroup"/>
                    </m:oMathParaPr>
                    <m:oMath xmlns:m="http://schemas.openxmlformats.org/officeDocument/2006/math">
                      <m:r>
                        <a:rPr lang="en-GB" altLang="ko-KR" i="1" dirty="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sym typeface="Wingdings" pitchFamily="2" charset="2"/>
                        </a:rPr>
                        <m:t>←</m:t>
                      </m:r>
                      <m:r>
                        <a:rPr lang="en-GB" altLang="ko-KR" i="1" dirty="0">
                          <a:latin typeface="Cambria Math" panose="02040503050406030204" pitchFamily="18" charset="0"/>
                        </a:rPr>
                        <m:t>𝑤</m:t>
                      </m:r>
                      <m:r>
                        <a:rPr lang="en-GB" altLang="ko-KR" i="1" dirty="0">
                          <a:latin typeface="Cambria Math" panose="02040503050406030204" pitchFamily="18" charset="0"/>
                          <a:ea typeface="Cambria Math" panose="02040503050406030204" pitchFamily="18" charset="0"/>
                        </a:rPr>
                        <m:t>∙</m:t>
                      </m:r>
                      <m:r>
                        <a:rPr lang="en-GB" altLang="ko-KR" i="1" dirty="0">
                          <a:latin typeface="Cambria Math" panose="02040503050406030204" pitchFamily="18" charset="0"/>
                        </a:rPr>
                        <m:t>𝑃</m:t>
                      </m:r>
                      <m:d>
                        <m:dPr>
                          <m:ctrlPr>
                            <a:rPr lang="en-GB" altLang="ko-KR" i="1" dirty="0">
                              <a:latin typeface="Cambria Math" panose="02040503050406030204" pitchFamily="18" charset="0"/>
                            </a:rPr>
                          </m:ctrlPr>
                        </m:dPr>
                        <m:e>
                          <m:r>
                            <a:rPr lang="de-DE" altLang="ko-KR" b="0" i="1" dirty="0" smtClean="0">
                              <a:solidFill>
                                <a:srgbClr val="7030A0"/>
                              </a:solidFill>
                              <a:latin typeface="Cambria Math" panose="02040503050406030204" pitchFamily="18" charset="0"/>
                            </a:rPr>
                            <m:t>𝑊</m:t>
                          </m:r>
                          <m:r>
                            <a:rPr lang="en-GB" altLang="ko-KR" i="1" dirty="0">
                              <a:solidFill>
                                <a:srgbClr val="7030A0"/>
                              </a:solidFill>
                              <a:latin typeface="Cambria Math" panose="02040503050406030204" pitchFamily="18" charset="0"/>
                            </a:rPr>
                            <m:t>=</m:t>
                          </m:r>
                          <m:r>
                            <m:rPr>
                              <m:sty m:val="p"/>
                            </m:rPr>
                            <a:rPr lang="en-GB" altLang="ko-KR" i="0" dirty="0">
                              <a:solidFill>
                                <a:srgbClr val="7030A0"/>
                              </a:solidFill>
                              <a:latin typeface="Cambria Math" panose="02040503050406030204" pitchFamily="18" charset="0"/>
                            </a:rPr>
                            <m:t>true</m:t>
                          </m:r>
                        </m:e>
                        <m:e>
                          <m:r>
                            <a:rPr lang="de-DE" altLang="ko-KR" b="0" i="1" dirty="0" smtClean="0">
                              <a:solidFill>
                                <a:schemeClr val="tx1"/>
                              </a:solidFill>
                              <a:latin typeface="Cambria Math" panose="02040503050406030204" pitchFamily="18" charset="0"/>
                            </a:rPr>
                            <m:t>𝑆</m:t>
                          </m:r>
                          <m:r>
                            <a:rPr lang="en-GB" altLang="ko-KR" i="1" dirty="0">
                              <a:solidFill>
                                <a:schemeClr val="tx1"/>
                              </a:solidFill>
                              <a:latin typeface="Cambria Math" panose="02040503050406030204" pitchFamily="18" charset="0"/>
                            </a:rPr>
                            <m:t>=</m:t>
                          </m:r>
                          <m:r>
                            <m:rPr>
                              <m:sty m:val="p"/>
                            </m:rPr>
                            <a:rPr lang="de-DE" altLang="ko-KR" b="0" i="0" dirty="0" smtClean="0">
                              <a:solidFill>
                                <a:srgbClr val="FFC000"/>
                              </a:solidFill>
                              <a:latin typeface="Cambria Math" panose="02040503050406030204" pitchFamily="18" charset="0"/>
                            </a:rPr>
                            <m:t>false</m:t>
                          </m:r>
                          <m:r>
                            <a:rPr lang="de-DE" altLang="ko-KR" b="0" i="1" dirty="0" smtClean="0">
                              <a:solidFill>
                                <a:schemeClr val="tx1"/>
                              </a:solidFill>
                              <a:latin typeface="Cambria Math" panose="02040503050406030204" pitchFamily="18" charset="0"/>
                            </a:rPr>
                            <m:t>,</m:t>
                          </m:r>
                          <m:r>
                            <a:rPr lang="de-DE" altLang="ko-KR" b="0" i="1" dirty="0" smtClean="0">
                              <a:solidFill>
                                <a:schemeClr val="tx1"/>
                              </a:solidFill>
                              <a:latin typeface="Cambria Math" panose="02040503050406030204" pitchFamily="18" charset="0"/>
                            </a:rPr>
                            <m:t>𝑅</m:t>
                          </m:r>
                          <m:r>
                            <a:rPr lang="de-DE" altLang="ko-KR" b="0" i="1" dirty="0" smtClean="0">
                              <a:solidFill>
                                <a:schemeClr val="tx1"/>
                              </a:solidFill>
                              <a:latin typeface="Cambria Math" panose="02040503050406030204" pitchFamily="18" charset="0"/>
                            </a:rPr>
                            <m:t>=</m:t>
                          </m:r>
                          <m:r>
                            <m:rPr>
                              <m:sty m:val="p"/>
                            </m:rPr>
                            <a:rPr lang="de-DE" altLang="ko-KR" b="0" i="0" dirty="0" smtClean="0">
                              <a:solidFill>
                                <a:schemeClr val="accent6"/>
                              </a:solidFill>
                              <a:latin typeface="Cambria Math" panose="02040503050406030204" pitchFamily="18" charset="0"/>
                            </a:rPr>
                            <m:t>true</m:t>
                          </m:r>
                        </m:e>
                      </m:d>
                      <m:r>
                        <a:rPr lang="en-GB" altLang="ko-KR" i="1" dirty="0">
                          <a:latin typeface="Cambria Math" panose="02040503050406030204" pitchFamily="18" charset="0"/>
                        </a:rPr>
                        <m:t>=0.</m:t>
                      </m:r>
                      <m:r>
                        <a:rPr lang="de-DE" altLang="ko-KR" i="1" dirty="0">
                          <a:latin typeface="Cambria Math" panose="02040503050406030204" pitchFamily="18" charset="0"/>
                        </a:rPr>
                        <m:t>5</m:t>
                      </m:r>
                      <m:r>
                        <a:rPr lang="de-DE" altLang="ko-KR" i="1" dirty="0">
                          <a:latin typeface="Cambria Math" panose="02040503050406030204" pitchFamily="18" charset="0"/>
                          <a:ea typeface="Cambria Math" panose="02040503050406030204" pitchFamily="18" charset="0"/>
                        </a:rPr>
                        <m:t>∙</m:t>
                      </m:r>
                      <m:r>
                        <a:rPr lang="de-DE" altLang="ko-KR" i="1" dirty="0">
                          <a:solidFill>
                            <a:srgbClr val="7030A0"/>
                          </a:solidFill>
                          <a:latin typeface="Cambria Math" panose="02040503050406030204" pitchFamily="18" charset="0"/>
                          <a:ea typeface="Cambria Math" panose="02040503050406030204" pitchFamily="18" charset="0"/>
                        </a:rPr>
                        <m:t>0.9</m:t>
                      </m:r>
                      <m:r>
                        <a:rPr lang="de-DE" altLang="ko-KR" i="1" dirty="0">
                          <a:latin typeface="Cambria Math" panose="02040503050406030204" pitchFamily="18" charset="0"/>
                          <a:ea typeface="Cambria Math" panose="02040503050406030204" pitchFamily="18" charset="0"/>
                        </a:rPr>
                        <m:t>=</m:t>
                      </m:r>
                      <m:r>
                        <a:rPr lang="en-GB" altLang="ko-KR" i="1" dirty="0">
                          <a:latin typeface="Cambria Math" panose="02040503050406030204" pitchFamily="18" charset="0"/>
                        </a:rPr>
                        <m:t>0.</m:t>
                      </m:r>
                      <m:r>
                        <a:rPr lang="de-DE" altLang="ko-KR" b="0" i="1" dirty="0" smtClean="0">
                          <a:latin typeface="Cambria Math" panose="02040503050406030204" pitchFamily="18" charset="0"/>
                        </a:rPr>
                        <m:t>45</m:t>
                      </m:r>
                    </m:oMath>
                  </m:oMathPara>
                </a14:m>
                <a:endParaRPr lang="en-GB" altLang="ko-KR" dirty="0">
                  <a:solidFill>
                    <a:schemeClr val="accent1"/>
                  </a:solidFill>
                </a:endParaRPr>
              </a:p>
              <a:p>
                <a:pPr lvl="1"/>
                <a14:m>
                  <m:oMath xmlns:m="http://schemas.openxmlformats.org/officeDocument/2006/math">
                    <m:d>
                      <m:dPr>
                        <m:begChr m:val="["/>
                        <m:endChr m:val="]"/>
                        <m:ctrlPr>
                          <a:rPr lang="en-GB" altLang="ko-KR" i="1" dirty="0" smtClean="0">
                            <a:latin typeface="Cambria Math" panose="02040503050406030204" pitchFamily="18" charset="0"/>
                          </a:rPr>
                        </m:ctrlPr>
                      </m:dPr>
                      <m:e>
                        <m:r>
                          <m:rPr>
                            <m:sty m:val="p"/>
                          </m:rPr>
                          <a:rPr lang="en-GB" altLang="ko-KR" i="0" dirty="0" smtClean="0">
                            <a:solidFill>
                              <a:schemeClr val="accent1"/>
                            </a:solidFill>
                            <a:latin typeface="Cambria Math" panose="02040503050406030204" pitchFamily="18" charset="0"/>
                          </a:rPr>
                          <m:t>true</m:t>
                        </m:r>
                        <m:r>
                          <a:rPr lang="en-GB" altLang="ko-KR" i="1" dirty="0" smtClean="0">
                            <a:latin typeface="Cambria Math" panose="02040503050406030204" pitchFamily="18" charset="0"/>
                          </a:rPr>
                          <m:t>, </m:t>
                        </m:r>
                        <m:r>
                          <m:rPr>
                            <m:sty m:val="p"/>
                          </m:rPr>
                          <a:rPr lang="de-DE" altLang="ko-KR" b="0" i="0" dirty="0" smtClean="0">
                            <a:solidFill>
                              <a:srgbClr val="FFC000"/>
                            </a:solidFill>
                            <a:latin typeface="Cambria Math" panose="02040503050406030204" pitchFamily="18" charset="0"/>
                          </a:rPr>
                          <m:t>false</m:t>
                        </m:r>
                        <m:r>
                          <a:rPr lang="en-GB" altLang="ko-KR" i="1" dirty="0" smtClean="0">
                            <a:latin typeface="Cambria Math" panose="02040503050406030204" pitchFamily="18" charset="0"/>
                          </a:rPr>
                          <m:t>, </m:t>
                        </m:r>
                        <m:r>
                          <m:rPr>
                            <m:sty m:val="p"/>
                          </m:rPr>
                          <a:rPr lang="en-GB" altLang="ko-KR" i="0" dirty="0" smtClean="0">
                            <a:solidFill>
                              <a:schemeClr val="accent6"/>
                            </a:solidFill>
                            <a:latin typeface="Cambria Math" panose="02040503050406030204" pitchFamily="18" charset="0"/>
                          </a:rPr>
                          <m:t>true</m:t>
                        </m:r>
                        <m:r>
                          <a:rPr lang="en-GB" altLang="ko-KR" i="1" dirty="0" smtClean="0">
                            <a:latin typeface="Cambria Math" panose="02040503050406030204" pitchFamily="18" charset="0"/>
                          </a:rPr>
                          <m:t>, </m:t>
                        </m:r>
                        <m:r>
                          <m:rPr>
                            <m:sty m:val="p"/>
                          </m:rPr>
                          <a:rPr lang="en-GB" altLang="ko-KR" i="0" dirty="0" smtClean="0">
                            <a:solidFill>
                              <a:srgbClr val="7030A0"/>
                            </a:solidFill>
                            <a:latin typeface="Cambria Math" panose="02040503050406030204" pitchFamily="18" charset="0"/>
                          </a:rPr>
                          <m:t>true</m:t>
                        </m:r>
                      </m:e>
                    </m:d>
                  </m:oMath>
                </a14:m>
                <a:r>
                  <a:rPr lang="en-GB" altLang="ko-KR" dirty="0"/>
                  <a:t> with weight </a:t>
                </a:r>
                <a14:m>
                  <m:oMath xmlns:m="http://schemas.openxmlformats.org/officeDocument/2006/math">
                    <m:r>
                      <a:rPr lang="en-GB" altLang="ko-KR" i="1" dirty="0" smtClean="0">
                        <a:latin typeface="Cambria Math" panose="02040503050406030204" pitchFamily="18" charset="0"/>
                      </a:rPr>
                      <m:t>0.</m:t>
                    </m:r>
                    <m:r>
                      <a:rPr lang="de-DE" altLang="ko-KR" b="0" i="1" dirty="0" smtClean="0">
                        <a:latin typeface="Cambria Math" panose="02040503050406030204" pitchFamily="18" charset="0"/>
                      </a:rPr>
                      <m:t>45</m:t>
                    </m:r>
                  </m:oMath>
                </a14:m>
                <a:endParaRPr lang="en-GB" altLang="ko-KR" dirty="0"/>
              </a:p>
              <a:p>
                <a:pPr lvl="1"/>
                <a:r>
                  <a:rPr lang="en-GB" altLang="ko-KR" dirty="0"/>
                  <a:t>For estimating, accumulate weights for </a:t>
                </a:r>
                <a14:m>
                  <m:oMath xmlns:m="http://schemas.openxmlformats.org/officeDocument/2006/math">
                    <m:r>
                      <a:rPr lang="de-DE" altLang="ko-KR" b="0" i="1" dirty="0" smtClean="0">
                        <a:latin typeface="Cambria Math" panose="02040503050406030204" pitchFamily="18" charset="0"/>
                      </a:rPr>
                      <m:t>𝑅</m:t>
                    </m:r>
                    <m:r>
                      <a:rPr lang="en-GB" altLang="ko-KR" i="1" dirty="0" smtClean="0">
                        <a:latin typeface="Cambria Math" panose="02040503050406030204" pitchFamily="18" charset="0"/>
                      </a:rPr>
                      <m:t>=</m:t>
                    </m:r>
                    <m:r>
                      <m:rPr>
                        <m:sty m:val="p"/>
                      </m:rPr>
                      <a:rPr lang="en-GB" altLang="ko-KR" i="0" dirty="0" smtClean="0">
                        <a:latin typeface="Cambria Math" panose="02040503050406030204" pitchFamily="18" charset="0"/>
                      </a:rPr>
                      <m:t>true</m:t>
                    </m:r>
                  </m:oMath>
                </a14:m>
                <a:r>
                  <a:rPr lang="en-GB" altLang="ko-KR" dirty="0"/>
                  <a:t> and </a:t>
                </a:r>
                <a14:m>
                  <m:oMath xmlns:m="http://schemas.openxmlformats.org/officeDocument/2006/math">
                    <m:r>
                      <a:rPr lang="en-GB" altLang="ko-KR" i="1" dirty="0" smtClean="0">
                        <a:latin typeface="Cambria Math" panose="02040503050406030204" pitchFamily="18" charset="0"/>
                      </a:rPr>
                      <m:t>𝑅</m:t>
                    </m:r>
                    <m:r>
                      <a:rPr lang="en-GB" altLang="ko-KR" i="1" dirty="0" smtClean="0">
                        <a:latin typeface="Cambria Math" panose="02040503050406030204" pitchFamily="18" charset="0"/>
                      </a:rPr>
                      <m:t>=</m:t>
                    </m:r>
                    <m:r>
                      <m:rPr>
                        <m:sty m:val="p"/>
                      </m:rPr>
                      <a:rPr lang="en-GB" altLang="ko-KR" i="0" dirty="0" smtClean="0">
                        <a:latin typeface="Cambria Math" panose="02040503050406030204" pitchFamily="18" charset="0"/>
                      </a:rPr>
                      <m:t>false</m:t>
                    </m:r>
                  </m:oMath>
                </a14:m>
                <a:endParaRPr lang="en-GB" altLang="ko-KR" dirty="0"/>
              </a:p>
              <a:p>
                <a:pPr lvl="2"/>
                <a:r>
                  <a:rPr lang="en-GB" altLang="ko-KR" dirty="0"/>
                  <a:t>Above sample goes toward </a:t>
                </a:r>
                <a14:m>
                  <m:oMath xmlns:m="http://schemas.openxmlformats.org/officeDocument/2006/math">
                    <m:r>
                      <a:rPr lang="de-DE" altLang="ko-KR" i="1" dirty="0">
                        <a:latin typeface="Cambria Math" panose="02040503050406030204" pitchFamily="18" charset="0"/>
                      </a:rPr>
                      <m:t>𝑅</m:t>
                    </m:r>
                    <m:r>
                      <a:rPr lang="en-GB" altLang="ko-KR" i="1" dirty="0">
                        <a:latin typeface="Cambria Math" panose="02040503050406030204" pitchFamily="18" charset="0"/>
                      </a:rPr>
                      <m:t>=</m:t>
                    </m:r>
                    <m:r>
                      <m:rPr>
                        <m:sty m:val="p"/>
                      </m:rPr>
                      <a:rPr lang="en-GB" altLang="ko-KR" i="0" dirty="0">
                        <a:latin typeface="Cambria Math" panose="02040503050406030204" pitchFamily="18" charset="0"/>
                      </a:rPr>
                      <m:t>true</m:t>
                    </m:r>
                  </m:oMath>
                </a14:m>
                <a:r>
                  <a:rPr lang="en-GB" altLang="ko-KR" dirty="0"/>
                  <a:t> with weight </a:t>
                </a:r>
                <a14:m>
                  <m:oMath xmlns:m="http://schemas.openxmlformats.org/officeDocument/2006/math">
                    <m:r>
                      <a:rPr lang="en-GB" altLang="ko-KR" i="1" dirty="0">
                        <a:latin typeface="Cambria Math" panose="02040503050406030204" pitchFamily="18" charset="0"/>
                      </a:rPr>
                      <m:t>0.</m:t>
                    </m:r>
                    <m:r>
                      <a:rPr lang="de-DE" altLang="ko-KR" i="1" dirty="0">
                        <a:latin typeface="Cambria Math" panose="02040503050406030204" pitchFamily="18" charset="0"/>
                      </a:rPr>
                      <m:t>45</m:t>
                    </m:r>
                  </m:oMath>
                </a14:m>
                <a:endParaRPr lang="en-GB" altLang="ko-KR" dirty="0"/>
              </a:p>
              <a:p>
                <a:pPr lvl="2"/>
                <a:r>
                  <a:rPr lang="en-GB" altLang="ko-KR" dirty="0"/>
                  <a:t>Normalise (= divide by sum of weights)</a:t>
                </a:r>
              </a:p>
              <a:p>
                <a:pPr lvl="2"/>
                <a:endParaRPr lang="en-GB" altLang="ko-KR" dirty="0"/>
              </a:p>
              <a:p>
                <a:pPr lvl="2"/>
                <a:endParaRPr lang="en-GB" altLang="ko-KR" dirty="0"/>
              </a:p>
            </p:txBody>
          </p:sp>
        </mc:Choice>
        <mc:Fallback xmlns="">
          <p:sp>
            <p:nvSpPr>
              <p:cNvPr id="61443" name="Rectangle 4"/>
              <p:cNvSpPr>
                <a:spLocks noGrp="1" noRot="1" noChangeAspect="1" noMove="1" noResize="1" noEditPoints="1" noAdjustHandles="1" noChangeArrowheads="1" noChangeShapeType="1" noTextEdit="1"/>
              </p:cNvSpPr>
              <p:nvPr>
                <p:ph idx="1"/>
              </p:nvPr>
            </p:nvSpPr>
            <p:spPr>
              <a:xfrm>
                <a:off x="359626" y="1665066"/>
                <a:ext cx="7806706" cy="4240848"/>
              </a:xfrm>
              <a:blipFill>
                <a:blip r:embed="rId3"/>
                <a:stretch>
                  <a:fillRect l="-2110" t="-3582" b="-1791"/>
                </a:stretch>
              </a:blipFill>
            </p:spPr>
            <p:txBody>
              <a:bodyPr/>
              <a:lstStyle/>
              <a:p>
                <a:r>
                  <a:rPr lang="en-DE">
                    <a:noFill/>
                  </a:rPr>
                  <a:t> </a:t>
                </a:r>
              </a:p>
            </p:txBody>
          </p:sp>
        </mc:Fallback>
      </mc:AlternateContent>
      <p:sp>
        <p:nvSpPr>
          <p:cNvPr id="2" name="Date Placeholder 1">
            <a:extLst>
              <a:ext uri="{FF2B5EF4-FFF2-40B4-BE49-F238E27FC236}">
                <a16:creationId xmlns:a16="http://schemas.microsoft.com/office/drawing/2014/main" id="{DE4B37FD-5B89-0542-902A-DABA4604F5E1}"/>
              </a:ext>
            </a:extLst>
          </p:cNvPr>
          <p:cNvSpPr>
            <a:spLocks noGrp="1"/>
          </p:cNvSpPr>
          <p:nvPr>
            <p:ph type="dt" sz="half" idx="2"/>
          </p:nvPr>
        </p:nvSpPr>
        <p:spPr/>
        <p:txBody>
          <a:bodyPr/>
          <a:lstStyle/>
          <a:p>
            <a:r>
              <a:rPr lang="de-DE"/>
              <a:t>Approximate</a:t>
            </a:r>
            <a:endParaRPr lang="en-US" dirty="0"/>
          </a:p>
        </p:txBody>
      </p:sp>
      <p:sp>
        <p:nvSpPr>
          <p:cNvPr id="3" name="Footer Placeholder 2">
            <a:extLst>
              <a:ext uri="{FF2B5EF4-FFF2-40B4-BE49-F238E27FC236}">
                <a16:creationId xmlns:a16="http://schemas.microsoft.com/office/drawing/2014/main" id="{D9C4A135-D7E9-7946-9E2B-C1BF6113E20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A50E097-3675-A949-A38A-E65509713D4D}"/>
              </a:ext>
            </a:extLst>
          </p:cNvPr>
          <p:cNvSpPr>
            <a:spLocks noGrp="1"/>
          </p:cNvSpPr>
          <p:nvPr>
            <p:ph type="sldNum" sz="quarter" idx="4"/>
          </p:nvPr>
        </p:nvSpPr>
        <p:spPr/>
        <p:txBody>
          <a:bodyPr/>
          <a:lstStyle/>
          <a:p>
            <a:fld id="{67C9959E-8E6B-B04C-9955-EA096F41CA7A}" type="slidenum">
              <a:rPr lang="en-GB" smtClean="0"/>
              <a:t>29</a:t>
            </a:fld>
            <a:endParaRPr lang="en-GB"/>
          </a:p>
        </p:txBody>
      </p:sp>
      <p:grpSp>
        <p:nvGrpSpPr>
          <p:cNvPr id="23" name="Group 22">
            <a:extLst>
              <a:ext uri="{FF2B5EF4-FFF2-40B4-BE49-F238E27FC236}">
                <a16:creationId xmlns:a16="http://schemas.microsoft.com/office/drawing/2014/main" id="{F35B9E45-6EB0-BC44-A055-E5912EF79324}"/>
              </a:ext>
            </a:extLst>
          </p:cNvPr>
          <p:cNvGrpSpPr/>
          <p:nvPr/>
        </p:nvGrpSpPr>
        <p:grpSpPr>
          <a:xfrm>
            <a:off x="8618350" y="3084747"/>
            <a:ext cx="2617503" cy="1201123"/>
            <a:chOff x="4368884" y="1641603"/>
            <a:chExt cx="2620230" cy="1202374"/>
          </a:xfrm>
        </p:grpSpPr>
        <mc:AlternateContent xmlns:mc="http://schemas.openxmlformats.org/markup-compatibility/2006" xmlns:a14="http://schemas.microsoft.com/office/drawing/2010/main">
          <mc:Choice Requires="a14">
            <p:sp>
              <p:nvSpPr>
                <p:cNvPr id="24" name="Oval 23">
                  <a:extLst>
                    <a:ext uri="{FF2B5EF4-FFF2-40B4-BE49-F238E27FC236}">
                      <a16:creationId xmlns:a16="http://schemas.microsoft.com/office/drawing/2014/main" id="{D514EF7B-5762-8545-A80D-3DC15BC4F7E4}"/>
                    </a:ext>
                  </a:extLst>
                </p:cNvPr>
                <p:cNvSpPr/>
                <p:nvPr/>
              </p:nvSpPr>
              <p:spPr>
                <a:xfrm>
                  <a:off x="5156999" y="1641603"/>
                  <a:ext cx="1044000" cy="288000"/>
                </a:xfrm>
                <a:prstGeom prst="ellipse">
                  <a:avLst/>
                </a:prstGeom>
                <a:solidFill>
                  <a:schemeClr val="accent1">
                    <a:alpha val="4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𝐶𝑙𝑜𝑢𝑑𝑦</m:t>
                        </m:r>
                      </m:oMath>
                    </m:oMathPara>
                  </a14:m>
                  <a:endParaRPr lang="en-GB" sz="1399" dirty="0"/>
                </a:p>
              </p:txBody>
            </p:sp>
          </mc:Choice>
          <mc:Fallback xmlns="">
            <p:sp>
              <p:nvSpPr>
                <p:cNvPr id="24" name="Oval 23">
                  <a:extLst>
                    <a:ext uri="{FF2B5EF4-FFF2-40B4-BE49-F238E27FC236}">
                      <a16:creationId xmlns:a16="http://schemas.microsoft.com/office/drawing/2014/main" id="{D514EF7B-5762-8545-A80D-3DC15BC4F7E4}"/>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Oval 24">
                  <a:extLst>
                    <a:ext uri="{FF2B5EF4-FFF2-40B4-BE49-F238E27FC236}">
                      <a16:creationId xmlns:a16="http://schemas.microsoft.com/office/drawing/2014/main" id="{D62774E3-F842-7448-B861-230EC4918CE5}"/>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𝑅𝑎𝑖𝑛</m:t>
                        </m:r>
                      </m:oMath>
                    </m:oMathPara>
                  </a14:m>
                  <a:endParaRPr lang="en-GB" sz="1399"/>
                </a:p>
              </p:txBody>
            </p:sp>
          </mc:Choice>
          <mc:Fallback xmlns="">
            <p:sp>
              <p:nvSpPr>
                <p:cNvPr id="25" name="Oval 24">
                  <a:extLst>
                    <a:ext uri="{FF2B5EF4-FFF2-40B4-BE49-F238E27FC236}">
                      <a16:creationId xmlns:a16="http://schemas.microsoft.com/office/drawing/2014/main" id="{D62774E3-F842-7448-B861-230EC4918CE5}"/>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6" name="Oval 25">
                  <a:extLst>
                    <a:ext uri="{FF2B5EF4-FFF2-40B4-BE49-F238E27FC236}">
                      <a16:creationId xmlns:a16="http://schemas.microsoft.com/office/drawing/2014/main" id="{4F82624C-8370-DB4A-9F29-9C477D50BC39}"/>
                    </a:ext>
                  </a:extLst>
                </p:cNvPr>
                <p:cNvSpPr/>
                <p:nvPr/>
              </p:nvSpPr>
              <p:spPr>
                <a:xfrm>
                  <a:off x="436888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𝑆𝑝𝑟𝑖𝑛𝑘𝑙𝑒𝑟</m:t>
                        </m:r>
                      </m:oMath>
                    </m:oMathPara>
                  </a14:m>
                  <a:endParaRPr lang="en-GB" sz="1399" dirty="0">
                    <a:solidFill>
                      <a:schemeClr val="tx1"/>
                    </a:solidFill>
                  </a:endParaRPr>
                </a:p>
              </p:txBody>
            </p:sp>
          </mc:Choice>
          <mc:Fallback xmlns="">
            <p:sp>
              <p:nvSpPr>
                <p:cNvPr id="26" name="Oval 25">
                  <a:extLst>
                    <a:ext uri="{FF2B5EF4-FFF2-40B4-BE49-F238E27FC236}">
                      <a16:creationId xmlns:a16="http://schemas.microsoft.com/office/drawing/2014/main" id="{4F82624C-8370-DB4A-9F29-9C477D50BC39}"/>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97B6239B-FDE6-4E4F-8E0E-E434B86B893A}"/>
                    </a:ext>
                  </a:extLst>
                </p:cNvPr>
                <p:cNvSpPr/>
                <p:nvPr/>
              </p:nvSpPr>
              <p:spPr>
                <a:xfrm>
                  <a:off x="5156999" y="2555977"/>
                  <a:ext cx="1044000" cy="288000"/>
                </a:xfrm>
                <a:prstGeom prst="ellipse">
                  <a:avLst/>
                </a:prstGeom>
                <a:solidFill>
                  <a:srgbClr val="7030A0">
                    <a:alpha val="40000"/>
                  </a:srgb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tx1"/>
                            </a:solidFill>
                            <a:latin typeface="Cambria Math" panose="02040503050406030204" pitchFamily="18" charset="0"/>
                          </a:rPr>
                          <m:t>𝑊𝑒𝑡𝐺𝑟𝑎𝑠𝑠</m:t>
                        </m:r>
                      </m:oMath>
                    </m:oMathPara>
                  </a14:m>
                  <a:endParaRPr lang="en-GB" sz="1399" dirty="0">
                    <a:solidFill>
                      <a:schemeClr val="tx1"/>
                    </a:solidFill>
                  </a:endParaRPr>
                </a:p>
              </p:txBody>
            </p:sp>
          </mc:Choice>
          <mc:Fallback xmlns="">
            <p:sp>
              <p:nvSpPr>
                <p:cNvPr id="27" name="Oval 26">
                  <a:extLst>
                    <a:ext uri="{FF2B5EF4-FFF2-40B4-BE49-F238E27FC236}">
                      <a16:creationId xmlns:a16="http://schemas.microsoft.com/office/drawing/2014/main" id="{97B6239B-FDE6-4E4F-8E0E-E434B86B893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28" name="Straight Arrow Connector 27">
              <a:extLst>
                <a:ext uri="{FF2B5EF4-FFF2-40B4-BE49-F238E27FC236}">
                  <a16:creationId xmlns:a16="http://schemas.microsoft.com/office/drawing/2014/main" id="{E7F53E03-276F-0347-A0BD-3CE348D440CD}"/>
                </a:ext>
              </a:extLst>
            </p:cNvPr>
            <p:cNvCxnSpPr>
              <a:cxnSpLocks/>
              <a:stCxn id="24" idx="3"/>
              <a:endCxn id="26"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1" name="Straight Arrow Connector 30">
              <a:extLst>
                <a:ext uri="{FF2B5EF4-FFF2-40B4-BE49-F238E27FC236}">
                  <a16:creationId xmlns:a16="http://schemas.microsoft.com/office/drawing/2014/main" id="{5E3D3697-FED5-DA41-9582-05B278BACB48}"/>
                </a:ext>
              </a:extLst>
            </p:cNvPr>
            <p:cNvCxnSpPr>
              <a:cxnSpLocks/>
              <a:stCxn id="26" idx="4"/>
              <a:endCxn id="27"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988EA61B-7361-354B-A1DD-8C701D93F66D}"/>
                </a:ext>
              </a:extLst>
            </p:cNvPr>
            <p:cNvCxnSpPr>
              <a:cxnSpLocks/>
              <a:stCxn id="25" idx="4"/>
              <a:endCxn id="27"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6" name="Straight Arrow Connector 35">
              <a:extLst>
                <a:ext uri="{FF2B5EF4-FFF2-40B4-BE49-F238E27FC236}">
                  <a16:creationId xmlns:a16="http://schemas.microsoft.com/office/drawing/2014/main" id="{3B8B977B-D3D7-3341-816A-4374998AC2E6}"/>
                </a:ext>
              </a:extLst>
            </p:cNvPr>
            <p:cNvCxnSpPr>
              <a:cxnSpLocks/>
              <a:stCxn id="24" idx="5"/>
              <a:endCxn id="25"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37" name="Table 36">
                <a:extLst>
                  <a:ext uri="{FF2B5EF4-FFF2-40B4-BE49-F238E27FC236}">
                    <a16:creationId xmlns:a16="http://schemas.microsoft.com/office/drawing/2014/main" id="{720967BC-0952-5B4B-8B35-9B1D088E8269}"/>
                  </a:ext>
                </a:extLst>
              </p:cNvPr>
              <p:cNvGraphicFramePr>
                <a:graphicFrameLocks noGrp="1"/>
              </p:cNvGraphicFramePr>
              <p:nvPr>
                <p:extLst>
                  <p:ext uri="{D42A27DB-BD31-4B8C-83A1-F6EECF244321}">
                    <p14:modId xmlns:p14="http://schemas.microsoft.com/office/powerpoint/2010/main" val="2372593429"/>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solidFill>
                                      <a:schemeClr val="bg1"/>
                                    </a:solidFill>
                                    <a:latin typeface="Cambria Math" panose="02040503050406030204" pitchFamily="18" charset="0"/>
                                  </a:rPr>
                                  <m:t>𝑃</m:t>
                                </m:r>
                                <m:d>
                                  <m:dPr>
                                    <m:ctrlPr>
                                      <a:rPr lang="de-DE" sz="1400" i="1" dirty="0" smtClean="0">
                                        <a:solidFill>
                                          <a:schemeClr val="bg1"/>
                                        </a:solidFill>
                                        <a:latin typeface="Cambria Math" panose="02040503050406030204" pitchFamily="18" charset="0"/>
                                      </a:rPr>
                                    </m:ctrlPr>
                                  </m:dPr>
                                  <m:e>
                                    <m:r>
                                      <a:rPr lang="de-DE" sz="1400" dirty="0" smtClean="0">
                                        <a:solidFill>
                                          <a:schemeClr val="bg1"/>
                                        </a:solidFill>
                                        <a:latin typeface="Cambria Math" panose="02040503050406030204" pitchFamily="18" charset="0"/>
                                      </a:rPr>
                                      <m:t>𝑠</m:t>
                                    </m:r>
                                    <m:r>
                                      <a:rPr lang="de-DE" sz="1400" dirty="0" smtClean="0">
                                        <a:solidFill>
                                          <a:schemeClr val="bg1"/>
                                        </a:solidFill>
                                        <a:latin typeface="Cambria Math" panose="02040503050406030204" pitchFamily="18" charset="0"/>
                                      </a:rPr>
                                      <m:t>|</m:t>
                                    </m:r>
                                    <m:r>
                                      <a:rPr lang="de-DE" sz="1400" dirty="0" smtClean="0">
                                        <a:solidFill>
                                          <a:schemeClr val="bg1"/>
                                        </a:solidFill>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solidFill>
                                      <a:schemeClr val="tx1"/>
                                    </a:solidFill>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solidFill>
                                      <a:schemeClr val="accent1"/>
                                    </a:solidFill>
                                    <a:latin typeface="Cambria Math" panose="02040503050406030204" pitchFamily="18" charset="0"/>
                                  </a:rPr>
                                  <m:t>true</m:t>
                                </m:r>
                              </m:oMath>
                            </m:oMathPara>
                          </a14:m>
                          <a:endParaRPr lang="en-GB" sz="1400" i="0" dirty="0">
                            <a:solidFill>
                              <a:schemeClr val="accent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solidFill>
                                      <a:schemeClr val="accent1"/>
                                    </a:solidFill>
                                    <a:latin typeface="Cambria Math" panose="02040503050406030204" pitchFamily="18" charset="0"/>
                                  </a:rPr>
                                  <m:t>0.1</m:t>
                                </m:r>
                              </m:oMath>
                            </m:oMathPara>
                          </a14:m>
                          <a:endParaRPr lang="en-GB" sz="1400" dirty="0">
                            <a:solidFill>
                              <a:schemeClr val="accent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7" name="Table 36">
                <a:extLst>
                  <a:ext uri="{FF2B5EF4-FFF2-40B4-BE49-F238E27FC236}">
                    <a16:creationId xmlns:a16="http://schemas.microsoft.com/office/drawing/2014/main" id="{720967BC-0952-5B4B-8B35-9B1D088E8269}"/>
                  </a:ext>
                </a:extLst>
              </p:cNvPr>
              <p:cNvGraphicFramePr>
                <a:graphicFrameLocks noGrp="1"/>
              </p:cNvGraphicFramePr>
              <p:nvPr>
                <p:extLst>
                  <p:ext uri="{D42A27DB-BD31-4B8C-83A1-F6EECF244321}">
                    <p14:modId xmlns:p14="http://schemas.microsoft.com/office/powerpoint/2010/main" val="2372593429"/>
                  </p:ext>
                </p:extLst>
              </p:nvPr>
            </p:nvGraphicFramePr>
            <p:xfrm>
              <a:off x="781798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8"/>
                          <a:stretch>
                            <a:fillRect l="-1961" t="-4167" r="-119608" b="-208333"/>
                          </a:stretch>
                        </a:blipFill>
                      </a:tcPr>
                    </a:tc>
                    <a:tc>
                      <a:txBody>
                        <a:bodyPr/>
                        <a:lstStyle/>
                        <a:p>
                          <a:endParaRPr lang="en-DE"/>
                        </a:p>
                      </a:txBody>
                      <a:tcPr marL="91345" marR="91345" marT="45672" marB="45672">
                        <a:blipFill>
                          <a:blip r:embed="rId8"/>
                          <a:stretch>
                            <a:fillRect l="-88136" t="-4167" r="-3390"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8"/>
                          <a:stretch>
                            <a:fillRect l="-1961" t="-100000" r="-119608" b="-100000"/>
                          </a:stretch>
                        </a:blipFill>
                      </a:tcPr>
                    </a:tc>
                    <a:tc>
                      <a:txBody>
                        <a:bodyPr/>
                        <a:lstStyle/>
                        <a:p>
                          <a:endParaRPr lang="en-DE"/>
                        </a:p>
                      </a:txBody>
                      <a:tcPr marL="91345" marR="91345" marT="45672" marB="45672">
                        <a:blipFill>
                          <a:blip r:embed="rId8"/>
                          <a:stretch>
                            <a:fillRect l="-88136" t="-100000" r="-3390"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8"/>
                          <a:stretch>
                            <a:fillRect l="-1961" t="-208333" r="-119608" b="-4167"/>
                          </a:stretch>
                        </a:blipFill>
                      </a:tcPr>
                    </a:tc>
                    <a:tc>
                      <a:txBody>
                        <a:bodyPr/>
                        <a:lstStyle/>
                        <a:p>
                          <a:endParaRPr lang="en-DE"/>
                        </a:p>
                      </a:txBody>
                      <a:tcPr marL="91345" marR="91345" marT="45672" marB="45672">
                        <a:blipFill>
                          <a:blip r:embed="rId8"/>
                          <a:stretch>
                            <a:fillRect l="-88136" t="-208333" r="-3390"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8" name="Table 37">
                <a:extLst>
                  <a:ext uri="{FF2B5EF4-FFF2-40B4-BE49-F238E27FC236}">
                    <a16:creationId xmlns:a16="http://schemas.microsoft.com/office/drawing/2014/main" id="{BAC145A2-D71B-D245-804B-E599DD2B449E}"/>
                  </a:ext>
                </a:extLst>
              </p:cNvPr>
              <p:cNvGraphicFramePr>
                <a:graphicFrameLocks noGrp="1"/>
              </p:cNvGraphicFramePr>
              <p:nvPr>
                <p:extLst>
                  <p:ext uri="{D42A27DB-BD31-4B8C-83A1-F6EECF244321}">
                    <p14:modId xmlns:p14="http://schemas.microsoft.com/office/powerpoint/2010/main" val="2528594360"/>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solidFill>
                                      <a:schemeClr val="accent1"/>
                                    </a:solidFill>
                                    <a:latin typeface="Cambria Math" panose="02040503050406030204" pitchFamily="18" charset="0"/>
                                  </a:rPr>
                                  <m:t>true</m:t>
                                </m:r>
                              </m:oMath>
                            </m:oMathPara>
                          </a14:m>
                          <a:endParaRPr lang="en-GB" sz="1400" i="0" dirty="0">
                            <a:solidFill>
                              <a:schemeClr val="accent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solidFill>
                                      <a:schemeClr val="accent1"/>
                                    </a:solidFill>
                                    <a:latin typeface="Cambria Math" panose="02040503050406030204" pitchFamily="18" charset="0"/>
                                  </a:rPr>
                                  <m:t>0.8</m:t>
                                </m:r>
                              </m:oMath>
                            </m:oMathPara>
                          </a14:m>
                          <a:endParaRPr lang="en-GB" sz="1400" dirty="0">
                            <a:solidFill>
                              <a:schemeClr val="accent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38" name="Table 37">
                <a:extLst>
                  <a:ext uri="{FF2B5EF4-FFF2-40B4-BE49-F238E27FC236}">
                    <a16:creationId xmlns:a16="http://schemas.microsoft.com/office/drawing/2014/main" id="{BAC145A2-D71B-D245-804B-E599DD2B449E}"/>
                  </a:ext>
                </a:extLst>
              </p:cNvPr>
              <p:cNvGraphicFramePr>
                <a:graphicFrameLocks noGrp="1"/>
              </p:cNvGraphicFramePr>
              <p:nvPr>
                <p:extLst>
                  <p:ext uri="{D42A27DB-BD31-4B8C-83A1-F6EECF244321}">
                    <p14:modId xmlns:p14="http://schemas.microsoft.com/office/powerpoint/2010/main" val="2528594360"/>
                  </p:ext>
                </p:extLst>
              </p:nvPr>
            </p:nvGraphicFramePr>
            <p:xfrm>
              <a:off x="10654549" y="2582078"/>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9"/>
                          <a:stretch>
                            <a:fillRect t="-4167" r="-115385" b="-208333"/>
                          </a:stretch>
                        </a:blipFill>
                      </a:tcPr>
                    </a:tc>
                    <a:tc>
                      <a:txBody>
                        <a:bodyPr/>
                        <a:lstStyle/>
                        <a:p>
                          <a:endParaRPr lang="en-DE"/>
                        </a:p>
                      </a:txBody>
                      <a:tcPr marL="91345" marR="91345" marT="45672" marB="45672">
                        <a:blipFill>
                          <a:blip r:embed="rId9"/>
                          <a:stretch>
                            <a:fillRect l="-88136" t="-4167" r="-1695" b="-208333"/>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9"/>
                          <a:stretch>
                            <a:fillRect t="-100000" r="-115385" b="-100000"/>
                          </a:stretch>
                        </a:blipFill>
                      </a:tcPr>
                    </a:tc>
                    <a:tc>
                      <a:txBody>
                        <a:bodyPr/>
                        <a:lstStyle/>
                        <a:p>
                          <a:endParaRPr lang="en-DE"/>
                        </a:p>
                      </a:txBody>
                      <a:tcPr marL="91345" marR="91345" marT="45672" marB="45672">
                        <a:blipFill>
                          <a:blip r:embed="rId9"/>
                          <a:stretch>
                            <a:fillRect l="-88136" t="-100000" r="-1695" b="-100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9"/>
                          <a:stretch>
                            <a:fillRect t="-208333" r="-115385" b="-4167"/>
                          </a:stretch>
                        </a:blipFill>
                      </a:tcPr>
                    </a:tc>
                    <a:tc>
                      <a:txBody>
                        <a:bodyPr/>
                        <a:lstStyle/>
                        <a:p>
                          <a:endParaRPr lang="en-DE"/>
                        </a:p>
                      </a:txBody>
                      <a:tcPr marL="91345" marR="91345" marT="45672" marB="45672">
                        <a:blipFill>
                          <a:blip r:embed="rId9"/>
                          <a:stretch>
                            <a:fillRect l="-88136" t="-208333" r="-1695" b="-4167"/>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39" name="Table 38">
                <a:extLst>
                  <a:ext uri="{FF2B5EF4-FFF2-40B4-BE49-F238E27FC236}">
                    <a16:creationId xmlns:a16="http://schemas.microsoft.com/office/drawing/2014/main" id="{566FF4BA-4F37-EC4A-8D30-FCD5F660B02E}"/>
                  </a:ext>
                </a:extLst>
              </p:cNvPr>
              <p:cNvGraphicFramePr>
                <a:graphicFrameLocks noGrp="1"/>
              </p:cNvGraphicFramePr>
              <p:nvPr>
                <p:extLst>
                  <p:ext uri="{D42A27DB-BD31-4B8C-83A1-F6EECF244321}">
                    <p14:modId xmlns:p14="http://schemas.microsoft.com/office/powerpoint/2010/main" val="334370115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solidFill>
                                      <a:srgbClr val="B14AFD"/>
                                    </a:solidFill>
                                    <a:latin typeface="Cambria Math" panose="02040503050406030204" pitchFamily="18" charset="0"/>
                                  </a:rPr>
                                  <m:t>𝑃</m:t>
                                </m:r>
                                <m:d>
                                  <m:dPr>
                                    <m:ctrlPr>
                                      <a:rPr lang="de-DE" sz="1400" i="1" dirty="0" smtClean="0">
                                        <a:solidFill>
                                          <a:srgbClr val="B14AFD"/>
                                        </a:solidFill>
                                        <a:latin typeface="Cambria Math" panose="02040503050406030204" pitchFamily="18" charset="0"/>
                                      </a:rPr>
                                    </m:ctrlPr>
                                  </m:dPr>
                                  <m:e>
                                    <m:r>
                                      <a:rPr lang="de-DE" sz="1400" dirty="0" smtClean="0">
                                        <a:solidFill>
                                          <a:srgbClr val="B14AFD"/>
                                        </a:solidFill>
                                        <a:latin typeface="Cambria Math" panose="02040503050406030204" pitchFamily="18" charset="0"/>
                                      </a:rPr>
                                      <m:t>𝑤</m:t>
                                    </m:r>
                                    <m:r>
                                      <a:rPr lang="de-DE" sz="1400" dirty="0" smtClean="0">
                                        <a:solidFill>
                                          <a:srgbClr val="B14AFD"/>
                                        </a:solidFill>
                                        <a:latin typeface="Cambria Math" panose="02040503050406030204" pitchFamily="18" charset="0"/>
                                      </a:rPr>
                                      <m:t>|</m:t>
                                    </m:r>
                                    <m:r>
                                      <a:rPr lang="de-DE" sz="1400" dirty="0" smtClean="0">
                                        <a:solidFill>
                                          <a:srgbClr val="B14AFD"/>
                                        </a:solidFill>
                                        <a:latin typeface="Cambria Math" panose="02040503050406030204" pitchFamily="18" charset="0"/>
                                      </a:rPr>
                                      <m:t>𝑆</m:t>
                                    </m:r>
                                    <m:r>
                                      <a:rPr lang="de-DE" sz="1400" dirty="0" smtClean="0">
                                        <a:solidFill>
                                          <a:srgbClr val="B14AFD"/>
                                        </a:solidFill>
                                        <a:latin typeface="Cambria Math" panose="02040503050406030204" pitchFamily="18" charset="0"/>
                                      </a:rPr>
                                      <m:t>,</m:t>
                                    </m:r>
                                    <m:r>
                                      <a:rPr lang="de-DE" sz="1400" dirty="0" smtClean="0">
                                        <a:solidFill>
                                          <a:srgbClr val="B14AFD"/>
                                        </a:solidFill>
                                        <a:latin typeface="Cambria Math" panose="02040503050406030204" pitchFamily="18" charset="0"/>
                                      </a:rPr>
                                      <m:t>𝑅</m:t>
                                    </m:r>
                                  </m:e>
                                </m:d>
                              </m:oMath>
                            </m:oMathPara>
                          </a14:m>
                          <a:endParaRPr lang="en-GB" sz="1400" b="0" dirty="0">
                            <a:solidFill>
                              <a:srgbClr val="B14AFD"/>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strike="noStrike" dirty="0" smtClean="0">
                                    <a:latin typeface="Cambria Math" panose="02040503050406030204" pitchFamily="18" charset="0"/>
                                  </a:rPr>
                                  <m:t>false</m:t>
                                </m:r>
                              </m:oMath>
                            </m:oMathPara>
                          </a14:m>
                          <a:endParaRPr lang="en-GB" sz="1400" i="0" strike="noStrike"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strike="noStrike" dirty="0" smtClean="0">
                                    <a:latin typeface="Cambria Math" panose="02040503050406030204" pitchFamily="18" charset="0"/>
                                  </a:rPr>
                                  <m:t>false</m:t>
                                </m:r>
                              </m:oMath>
                            </m:oMathPara>
                          </a14:m>
                          <a:endParaRPr lang="en-GB" sz="1400" i="0" strike="noStrike"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trike="noStrike" smtClean="0">
                                    <a:solidFill>
                                      <a:srgbClr val="7030A0"/>
                                    </a:solidFill>
                                    <a:latin typeface="Cambria Math" panose="02040503050406030204" pitchFamily="18" charset="0"/>
                                  </a:rPr>
                                  <m:t>0.9</m:t>
                                </m:r>
                              </m:oMath>
                            </m:oMathPara>
                          </a14:m>
                          <a:endParaRPr lang="en-GB" sz="1400" b="0" strike="noStrike" dirty="0">
                            <a:solidFill>
                              <a:srgbClr val="7030A0"/>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strike="noStrike" dirty="0" smtClean="0">
                                    <a:latin typeface="Cambria Math" panose="02040503050406030204" pitchFamily="18" charset="0"/>
                                  </a:rPr>
                                  <m:t>false</m:t>
                                </m:r>
                              </m:oMath>
                            </m:oMathPara>
                          </a14:m>
                          <a:endParaRPr lang="en-GB" sz="1400" i="0" strike="noStrike"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strike="noStrike" dirty="0" smtClean="0">
                                    <a:latin typeface="Cambria Math" panose="02040503050406030204" pitchFamily="18" charset="0"/>
                                  </a:rPr>
                                  <m:t>true</m:t>
                                </m:r>
                              </m:oMath>
                            </m:oMathPara>
                          </a14:m>
                          <a:endParaRPr lang="en-GB" sz="1400" i="0" strike="noStrike"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trike="noStrike" smtClean="0">
                                    <a:solidFill>
                                      <a:srgbClr val="7030A0"/>
                                    </a:solidFill>
                                    <a:latin typeface="Cambria Math" panose="02040503050406030204" pitchFamily="18" charset="0"/>
                                  </a:rPr>
                                  <m:t>0.9</m:t>
                                </m:r>
                              </m:oMath>
                            </m:oMathPara>
                          </a14:m>
                          <a:endParaRPr lang="en-GB" sz="1400" b="0" strike="noStrike" dirty="0">
                            <a:solidFill>
                              <a:srgbClr val="7030A0"/>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solidFill>
                                      <a:schemeClr val="tx1"/>
                                    </a:solidFill>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solidFill>
                                      <a:schemeClr val="tx1"/>
                                    </a:solidFill>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solidFill>
                                      <a:srgbClr val="7030A0"/>
                                    </a:solidFill>
                                    <a:latin typeface="Cambria Math" panose="02040503050406030204" pitchFamily="18" charset="0"/>
                                  </a:rPr>
                                  <m:t>0</m:t>
                                </m:r>
                                <m:r>
                                  <a:rPr lang="de-DE" sz="1400" b="0" smtClean="0">
                                    <a:solidFill>
                                      <a:srgbClr val="7030A0"/>
                                    </a:solidFill>
                                    <a:latin typeface="Cambria Math" panose="02040503050406030204" pitchFamily="18" charset="0"/>
                                  </a:rPr>
                                  <m:t>.</m:t>
                                </m:r>
                                <m:r>
                                  <a:rPr lang="de-DE" sz="1400" b="0" i="1" smtClean="0">
                                    <a:solidFill>
                                      <a:srgbClr val="7030A0"/>
                                    </a:solidFill>
                                    <a:latin typeface="Cambria Math" panose="02040503050406030204" pitchFamily="18" charset="0"/>
                                  </a:rPr>
                                  <m:t>9</m:t>
                                </m:r>
                              </m:oMath>
                            </m:oMathPara>
                          </a14:m>
                          <a:endParaRPr lang="en-GB" sz="1400" b="0" dirty="0">
                            <a:solidFill>
                              <a:srgbClr val="7030A0"/>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solidFill>
                                      <a:schemeClr val="tx1"/>
                                    </a:solidFill>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solidFill>
                                      <a:schemeClr val="tx1"/>
                                    </a:solidFill>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solidFill>
                                      <a:srgbClr val="7030A0"/>
                                    </a:solidFill>
                                    <a:latin typeface="Cambria Math" panose="02040503050406030204" pitchFamily="18" charset="0"/>
                                  </a:rPr>
                                  <m:t>0</m:t>
                                </m:r>
                                <m:r>
                                  <a:rPr lang="de-DE" sz="1400" b="0" smtClean="0">
                                    <a:solidFill>
                                      <a:srgbClr val="7030A0"/>
                                    </a:solidFill>
                                    <a:latin typeface="Cambria Math" panose="02040503050406030204" pitchFamily="18" charset="0"/>
                                  </a:rPr>
                                  <m:t>.</m:t>
                                </m:r>
                                <m:r>
                                  <a:rPr lang="de-DE" sz="1400" b="0" i="1" smtClean="0">
                                    <a:solidFill>
                                      <a:srgbClr val="7030A0"/>
                                    </a:solidFill>
                                    <a:latin typeface="Cambria Math" panose="02040503050406030204" pitchFamily="18" charset="0"/>
                                  </a:rPr>
                                  <m:t>99</m:t>
                                </m:r>
                              </m:oMath>
                            </m:oMathPara>
                          </a14:m>
                          <a:endParaRPr lang="en-GB" sz="1400" b="0" dirty="0">
                            <a:solidFill>
                              <a:srgbClr val="7030A0"/>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39" name="Table 38">
                <a:extLst>
                  <a:ext uri="{FF2B5EF4-FFF2-40B4-BE49-F238E27FC236}">
                    <a16:creationId xmlns:a16="http://schemas.microsoft.com/office/drawing/2014/main" id="{566FF4BA-4F37-EC4A-8D30-FCD5F660B02E}"/>
                  </a:ext>
                </a:extLst>
              </p:cNvPr>
              <p:cNvGraphicFramePr>
                <a:graphicFrameLocks noGrp="1"/>
              </p:cNvGraphicFramePr>
              <p:nvPr>
                <p:extLst>
                  <p:ext uri="{D42A27DB-BD31-4B8C-83A1-F6EECF244321}">
                    <p14:modId xmlns:p14="http://schemas.microsoft.com/office/powerpoint/2010/main" val="3343701150"/>
                  </p:ext>
                </p:extLst>
              </p:nvPr>
            </p:nvGraphicFramePr>
            <p:xfrm>
              <a:off x="8800895" y="4374929"/>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10"/>
                          <a:stretch>
                            <a:fillRect t="-4167" r="-246154" b="-412500"/>
                          </a:stretch>
                        </a:blipFill>
                      </a:tcPr>
                    </a:tc>
                    <a:tc>
                      <a:txBody>
                        <a:bodyPr/>
                        <a:lstStyle/>
                        <a:p>
                          <a:endParaRPr lang="en-DE"/>
                        </a:p>
                      </a:txBody>
                      <a:tcPr marL="91345" marR="91345" marT="45672" marB="45672">
                        <a:blipFill>
                          <a:blip r:embed="rId10"/>
                          <a:stretch>
                            <a:fillRect l="-101961" t="-4167" r="-150980" b="-412500"/>
                          </a:stretch>
                        </a:blipFill>
                      </a:tcPr>
                    </a:tc>
                    <a:tc>
                      <a:txBody>
                        <a:bodyPr/>
                        <a:lstStyle/>
                        <a:p>
                          <a:endParaRPr lang="en-DE"/>
                        </a:p>
                      </a:txBody>
                      <a:tcPr marL="91345" marR="91345" marT="45672" marB="45672">
                        <a:blipFill>
                          <a:blip r:embed="rId10"/>
                          <a:stretch>
                            <a:fillRect l="-135526" t="-4167" r="-1316"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10"/>
                          <a:stretch>
                            <a:fillRect t="-104167" r="-246154" b="-312500"/>
                          </a:stretch>
                        </a:blipFill>
                      </a:tcPr>
                    </a:tc>
                    <a:tc>
                      <a:txBody>
                        <a:bodyPr/>
                        <a:lstStyle/>
                        <a:p>
                          <a:endParaRPr lang="en-DE"/>
                        </a:p>
                      </a:txBody>
                      <a:tcPr marL="91345" marR="91345" marT="45672" marB="45672">
                        <a:blipFill>
                          <a:blip r:embed="rId10"/>
                          <a:stretch>
                            <a:fillRect l="-101961" t="-104167" r="-150980" b="-312500"/>
                          </a:stretch>
                        </a:blipFill>
                      </a:tcPr>
                    </a:tc>
                    <a:tc>
                      <a:txBody>
                        <a:bodyPr/>
                        <a:lstStyle/>
                        <a:p>
                          <a:endParaRPr lang="en-DE"/>
                        </a:p>
                      </a:txBody>
                      <a:tcPr marL="91345" marR="91345" marT="45672" marB="45672">
                        <a:blipFill>
                          <a:blip r:embed="rId10"/>
                          <a:stretch>
                            <a:fillRect l="-135526" t="-104167" r="-1316" b="-3125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10"/>
                          <a:stretch>
                            <a:fillRect t="-196000" r="-246154" b="-200000"/>
                          </a:stretch>
                        </a:blipFill>
                      </a:tcPr>
                    </a:tc>
                    <a:tc>
                      <a:txBody>
                        <a:bodyPr/>
                        <a:lstStyle/>
                        <a:p>
                          <a:endParaRPr lang="en-DE"/>
                        </a:p>
                      </a:txBody>
                      <a:tcPr marL="91345" marR="91345" marT="45672" marB="45672">
                        <a:blipFill>
                          <a:blip r:embed="rId10"/>
                          <a:stretch>
                            <a:fillRect l="-101961" t="-196000" r="-150980" b="-200000"/>
                          </a:stretch>
                        </a:blipFill>
                      </a:tcPr>
                    </a:tc>
                    <a:tc>
                      <a:txBody>
                        <a:bodyPr/>
                        <a:lstStyle/>
                        <a:p>
                          <a:endParaRPr lang="en-DE"/>
                        </a:p>
                      </a:txBody>
                      <a:tcPr marL="91345" marR="91345" marT="45672" marB="45672">
                        <a:blipFill>
                          <a:blip r:embed="rId10"/>
                          <a:stretch>
                            <a:fillRect l="-135526" t="-196000" r="-1316" b="-200000"/>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10"/>
                          <a:stretch>
                            <a:fillRect t="-308333" r="-246154" b="-108333"/>
                          </a:stretch>
                        </a:blipFill>
                      </a:tcPr>
                    </a:tc>
                    <a:tc>
                      <a:txBody>
                        <a:bodyPr/>
                        <a:lstStyle/>
                        <a:p>
                          <a:endParaRPr lang="en-DE"/>
                        </a:p>
                      </a:txBody>
                      <a:tcPr marL="91345" marR="91345" marT="45672" marB="45672">
                        <a:blipFill>
                          <a:blip r:embed="rId10"/>
                          <a:stretch>
                            <a:fillRect l="-101961" t="-308333" r="-150980" b="-108333"/>
                          </a:stretch>
                        </a:blipFill>
                      </a:tcPr>
                    </a:tc>
                    <a:tc>
                      <a:txBody>
                        <a:bodyPr/>
                        <a:lstStyle/>
                        <a:p>
                          <a:endParaRPr lang="en-DE"/>
                        </a:p>
                      </a:txBody>
                      <a:tcPr marL="91345" marR="91345" marT="45672" marB="45672">
                        <a:blipFill>
                          <a:blip r:embed="rId10"/>
                          <a:stretch>
                            <a:fillRect l="-135526" t="-308333" r="-1316" b="-108333"/>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10"/>
                          <a:stretch>
                            <a:fillRect t="-408333" r="-246154" b="-8333"/>
                          </a:stretch>
                        </a:blipFill>
                      </a:tcPr>
                    </a:tc>
                    <a:tc>
                      <a:txBody>
                        <a:bodyPr/>
                        <a:lstStyle/>
                        <a:p>
                          <a:endParaRPr lang="en-DE"/>
                        </a:p>
                      </a:txBody>
                      <a:tcPr marL="91345" marR="91345" marT="45672" marB="45672">
                        <a:blipFill>
                          <a:blip r:embed="rId10"/>
                          <a:stretch>
                            <a:fillRect l="-101961" t="-408333" r="-150980" b="-8333"/>
                          </a:stretch>
                        </a:blipFill>
                      </a:tcPr>
                    </a:tc>
                    <a:tc>
                      <a:txBody>
                        <a:bodyPr/>
                        <a:lstStyle/>
                        <a:p>
                          <a:endParaRPr lang="en-DE"/>
                        </a:p>
                      </a:txBody>
                      <a:tcPr marL="91345" marR="91345" marT="45672" marB="45672">
                        <a:blipFill>
                          <a:blip r:embed="rId10"/>
                          <a:stretch>
                            <a:fillRect l="-135526" t="-408333" r="-1316" b="-8333"/>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40" name="TextBox 39">
                <a:extLst>
                  <a:ext uri="{FF2B5EF4-FFF2-40B4-BE49-F238E27FC236}">
                    <a16:creationId xmlns:a16="http://schemas.microsoft.com/office/drawing/2014/main" id="{55DB77C1-29DD-504C-9D07-5991C65C6003}"/>
                  </a:ext>
                </a:extLst>
              </p:cNvPr>
              <p:cNvSpPr txBox="1"/>
              <p:nvPr/>
            </p:nvSpPr>
            <p:spPr>
              <a:xfrm>
                <a:off x="9390622" y="2719874"/>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accent3">
                              <a:lumMod val="40000"/>
                              <a:lumOff val="60000"/>
                            </a:schemeClr>
                          </a:solidFill>
                          <a:latin typeface="Cambria Math" panose="02040503050406030204" pitchFamily="18" charset="0"/>
                        </a:rPr>
                        <m:t>𝑃</m:t>
                      </m:r>
                      <m:d>
                        <m:dPr>
                          <m:ctrlPr>
                            <a:rPr lang="en-GB" sz="1399" i="1" smtClean="0">
                              <a:solidFill>
                                <a:schemeClr val="accent3">
                                  <a:lumMod val="40000"/>
                                  <a:lumOff val="60000"/>
                                </a:schemeClr>
                              </a:solidFill>
                              <a:latin typeface="Cambria Math" panose="02040503050406030204" pitchFamily="18" charset="0"/>
                            </a:rPr>
                          </m:ctrlPr>
                        </m:dPr>
                        <m:e>
                          <m:r>
                            <a:rPr lang="en-GB" sz="1399" i="1" smtClean="0">
                              <a:solidFill>
                                <a:schemeClr val="accent3">
                                  <a:lumMod val="40000"/>
                                  <a:lumOff val="60000"/>
                                </a:schemeClr>
                              </a:solidFill>
                              <a:latin typeface="Cambria Math" panose="02040503050406030204" pitchFamily="18" charset="0"/>
                            </a:rPr>
                            <m:t>𝑐</m:t>
                          </m:r>
                        </m:e>
                      </m:d>
                      <m:r>
                        <a:rPr lang="en-GB" sz="1399" i="1" smtClean="0">
                          <a:solidFill>
                            <a:schemeClr val="accent3">
                              <a:lumMod val="40000"/>
                              <a:lumOff val="60000"/>
                            </a:schemeClr>
                          </a:solidFill>
                          <a:latin typeface="Cambria Math" panose="02040503050406030204" pitchFamily="18" charset="0"/>
                        </a:rPr>
                        <m:t>=0.5</m:t>
                      </m:r>
                    </m:oMath>
                  </m:oMathPara>
                </a14:m>
                <a:endParaRPr lang="en-GB" sz="1399">
                  <a:solidFill>
                    <a:schemeClr val="accent3">
                      <a:lumMod val="40000"/>
                      <a:lumOff val="60000"/>
                    </a:schemeClr>
                  </a:solidFill>
                </a:endParaRPr>
              </a:p>
            </p:txBody>
          </p:sp>
        </mc:Choice>
        <mc:Fallback xmlns="">
          <p:sp>
            <p:nvSpPr>
              <p:cNvPr id="40" name="TextBox 39">
                <a:extLst>
                  <a:ext uri="{FF2B5EF4-FFF2-40B4-BE49-F238E27FC236}">
                    <a16:creationId xmlns:a16="http://schemas.microsoft.com/office/drawing/2014/main" id="{55DB77C1-29DD-504C-9D07-5991C65C6003}"/>
                  </a:ext>
                </a:extLst>
              </p:cNvPr>
              <p:cNvSpPr txBox="1">
                <a:spLocks noRot="1" noChangeAspect="1" noMove="1" noResize="1" noEditPoints="1" noAdjustHandles="1" noChangeArrowheads="1" noChangeShapeType="1" noTextEdit="1"/>
              </p:cNvSpPr>
              <p:nvPr/>
            </p:nvSpPr>
            <p:spPr>
              <a:xfrm>
                <a:off x="9390622" y="2719874"/>
                <a:ext cx="1072959" cy="307457"/>
              </a:xfrm>
              <a:prstGeom prst="rect">
                <a:avLst/>
              </a:prstGeom>
              <a:blipFill>
                <a:blip r:embed="rId11"/>
                <a:stretch>
                  <a:fillRect/>
                </a:stretch>
              </a:blipFill>
            </p:spPr>
            <p:txBody>
              <a:bodyPr/>
              <a:lstStyle/>
              <a:p>
                <a:r>
                  <a:rPr lang="en-GB">
                    <a:noFill/>
                  </a:rPr>
                  <a:t> </a:t>
                </a:r>
              </a:p>
            </p:txBody>
          </p:sp>
        </mc:Fallback>
      </mc:AlternateContent>
      <p:sp>
        <p:nvSpPr>
          <p:cNvPr id="44" name="Rectangle 43">
            <a:extLst>
              <a:ext uri="{FF2B5EF4-FFF2-40B4-BE49-F238E27FC236}">
                <a16:creationId xmlns:a16="http://schemas.microsoft.com/office/drawing/2014/main" id="{620DEFF2-35C7-A947-8CEE-AB71F826CF20}"/>
              </a:ext>
            </a:extLst>
          </p:cNvPr>
          <p:cNvSpPr/>
          <p:nvPr/>
        </p:nvSpPr>
        <p:spPr>
          <a:xfrm>
            <a:off x="8800895" y="4677215"/>
            <a:ext cx="2252411" cy="612758"/>
          </a:xfrm>
          <a:prstGeom prst="rect">
            <a:avLst/>
          </a:prstGeom>
          <a:solidFill>
            <a:srgbClr val="FFC000">
              <a:alpha val="15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AB1038A1-2DC7-1F40-AB9A-2396EAD9D75F}"/>
              </a:ext>
            </a:extLst>
          </p:cNvPr>
          <p:cNvSpPr/>
          <p:nvPr/>
        </p:nvSpPr>
        <p:spPr>
          <a:xfrm>
            <a:off x="8800895" y="4982284"/>
            <a:ext cx="2252411" cy="307690"/>
          </a:xfrm>
          <a:prstGeom prst="rect">
            <a:avLst/>
          </a:prstGeom>
          <a:solidFill>
            <a:schemeClr val="accent6">
              <a:alpha val="15000"/>
            </a:schemeClr>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2324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144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144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144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144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144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1443">
                                            <p:txEl>
                                              <p:pRg st="11" end="11"/>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61443">
                                            <p:txEl>
                                              <p:pRg st="12" end="12"/>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6144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BB4BD47-D2B5-7D4E-9525-6A97336212E5}"/>
              </a:ext>
            </a:extLst>
          </p:cNvPr>
          <p:cNvSpPr>
            <a:spLocks noChangeArrowheads="1"/>
          </p:cNvSpPr>
          <p:nvPr/>
        </p:nvSpPr>
        <p:spPr bwMode="auto">
          <a:xfrm>
            <a:off x="359625" y="1665065"/>
            <a:ext cx="11472050" cy="3916162"/>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dirty="0">
              <a:cs typeface="Times New Roman" charset="0"/>
            </a:endParaRPr>
          </a:p>
        </p:txBody>
      </p:sp>
      <p:sp>
        <p:nvSpPr>
          <p:cNvPr id="2" name="Title 1">
            <a:extLst>
              <a:ext uri="{FF2B5EF4-FFF2-40B4-BE49-F238E27FC236}">
                <a16:creationId xmlns:a16="http://schemas.microsoft.com/office/drawing/2014/main" id="{4A173C5A-835A-8941-9049-F9EC60D0153B}"/>
              </a:ext>
            </a:extLst>
          </p:cNvPr>
          <p:cNvSpPr>
            <a:spLocks noGrp="1"/>
          </p:cNvSpPr>
          <p:nvPr>
            <p:ph type="title"/>
          </p:nvPr>
        </p:nvSpPr>
        <p:spPr/>
        <p:txBody>
          <a:bodyPr/>
          <a:lstStyle/>
          <a:p>
            <a:r>
              <a:rPr lang="en-GB" dirty="0"/>
              <a:t>Likelihood Weighting: Algorithm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2625DE-DE52-0148-B894-BED0AD809EC0}"/>
                  </a:ext>
                </a:extLst>
              </p:cNvPr>
              <p:cNvSpPr>
                <a:spLocks noGrp="1"/>
              </p:cNvSpPr>
              <p:nvPr>
                <p:ph idx="1"/>
              </p:nvPr>
            </p:nvSpPr>
            <p:spPr/>
            <p:txBody>
              <a:bodyPr>
                <a:normAutofit fontScale="85000" lnSpcReduction="20000"/>
              </a:bodyPr>
              <a:lstStyle/>
              <a:p>
                <a:pPr marL="0" indent="0">
                  <a:lnSpc>
                    <a:spcPct val="100000"/>
                  </a:lnSpc>
                  <a:spcBef>
                    <a:spcPts val="0"/>
                  </a:spcBef>
                  <a:buNone/>
                  <a:tabLst>
                    <a:tab pos="439738" algn="l"/>
                    <a:tab pos="881063" algn="l"/>
                    <a:tab pos="1330325" algn="l"/>
                    <a:tab pos="1770063" algn="l"/>
                  </a:tabLst>
                </a:pPr>
                <a:r>
                  <a:rPr lang="en-GB" b="1" dirty="0"/>
                  <a:t>function</a:t>
                </a:r>
                <a:r>
                  <a:rPr lang="en-GB" dirty="0"/>
                  <a:t> </a:t>
                </a:r>
                <a14:m>
                  <m:oMath xmlns:m="http://schemas.openxmlformats.org/officeDocument/2006/math">
                    <m:r>
                      <m:rPr>
                        <m:nor/>
                      </m:rPr>
                      <a:rPr lang="en-GB" b="1" i="0" dirty="0" smtClean="0">
                        <a:latin typeface="Cambria Math" panose="02040503050406030204" pitchFamily="18" charset="0"/>
                      </a:rPr>
                      <m:t>LikelihoodWeighting</m:t>
                    </m:r>
                    <m:d>
                      <m:dPr>
                        <m:ctrlPr>
                          <a:rPr lang="de-DE" b="0" i="1" dirty="0" smtClean="0">
                            <a:latin typeface="Cambria Math" panose="02040503050406030204" pitchFamily="18" charset="0"/>
                          </a:rPr>
                        </m:ctrlPr>
                      </m:dPr>
                      <m:e>
                        <m:sSup>
                          <m:sSupPr>
                            <m:ctrlPr>
                              <a:rPr lang="de-DE" b="0" i="1" dirty="0" smtClean="0">
                                <a:latin typeface="Cambria Math" panose="02040503050406030204" pitchFamily="18" charset="0"/>
                              </a:rPr>
                            </m:ctrlPr>
                          </m:sSupPr>
                          <m:e>
                            <m:r>
                              <a:rPr lang="de-DE" b="1" i="1" dirty="0">
                                <a:latin typeface="Cambria Math" panose="02040503050406030204" pitchFamily="18" charset="0"/>
                              </a:rPr>
                              <m:t>𝑹</m:t>
                            </m:r>
                          </m:e>
                          <m:sup>
                            <m:r>
                              <a:rPr lang="de-DE" b="0" i="1" dirty="0" smtClean="0">
                                <a:latin typeface="Cambria Math" panose="02040503050406030204" pitchFamily="18" charset="0"/>
                              </a:rPr>
                              <m:t>′</m:t>
                            </m:r>
                          </m:sup>
                        </m:sSup>
                        <m:r>
                          <a:rPr lang="de-DE" b="0" i="1" dirty="0" smtClean="0">
                            <a:latin typeface="Cambria Math" panose="02040503050406030204" pitchFamily="18" charset="0"/>
                          </a:rPr>
                          <m:t>,</m:t>
                        </m:r>
                        <m:r>
                          <a:rPr lang="de-DE" b="1" i="1" dirty="0" smtClean="0">
                            <a:latin typeface="Cambria Math" panose="02040503050406030204" pitchFamily="18" charset="0"/>
                          </a:rPr>
                          <m:t>𝒆</m:t>
                        </m:r>
                        <m:r>
                          <a:rPr lang="de-DE" b="0" i="1" dirty="0" smtClean="0">
                            <a:latin typeface="Cambria Math" panose="02040503050406030204" pitchFamily="18" charset="0"/>
                          </a:rPr>
                          <m:t>, </m:t>
                        </m:r>
                        <m:r>
                          <a:rPr lang="de-DE" b="0" i="1" dirty="0" smtClean="0">
                            <a:latin typeface="Cambria Math" panose="02040503050406030204" pitchFamily="18" charset="0"/>
                          </a:rPr>
                          <m:t>𝐵</m:t>
                        </m:r>
                        <m:r>
                          <a:rPr lang="de-DE" b="0" i="1" dirty="0" smtClean="0">
                            <a:latin typeface="Cambria Math" panose="02040503050406030204" pitchFamily="18" charset="0"/>
                          </a:rPr>
                          <m:t>,</m:t>
                        </m:r>
                        <m:r>
                          <a:rPr lang="de-DE" b="0" i="1" dirty="0" smtClean="0">
                            <a:latin typeface="Cambria Math" panose="02040503050406030204" pitchFamily="18" charset="0"/>
                          </a:rPr>
                          <m:t>𝑁</m:t>
                        </m:r>
                      </m:e>
                    </m:d>
                  </m:oMath>
                </a14:m>
                <a:r>
                  <a:rPr lang="en-GB" dirty="0"/>
                  <a:t> </a:t>
                </a:r>
                <a:r>
                  <a:rPr lang="en-GB" b="1" dirty="0"/>
                  <a:t>returns</a:t>
                </a:r>
                <a:r>
                  <a:rPr lang="en-GB" dirty="0"/>
                  <a:t> an estimate of </a:t>
                </a:r>
                <a14:m>
                  <m:oMath xmlns:m="http://schemas.openxmlformats.org/officeDocument/2006/math">
                    <m:r>
                      <a:rPr lang="en-GB" i="1" dirty="0" smtClean="0">
                        <a:latin typeface="Cambria Math" panose="02040503050406030204" pitchFamily="18" charset="0"/>
                      </a:rPr>
                      <m:t>𝑃</m:t>
                    </m:r>
                    <m:d>
                      <m:dPr>
                        <m:ctrlPr>
                          <a:rPr lang="de-DE" b="0" i="1" dirty="0" smtClean="0">
                            <a:latin typeface="Cambria Math" panose="02040503050406030204" pitchFamily="18" charset="0"/>
                          </a:rPr>
                        </m:ctrlPr>
                      </m:dPr>
                      <m:e>
                        <m:sSup>
                          <m:sSupPr>
                            <m:ctrlPr>
                              <a:rPr lang="de-DE" i="1" dirty="0">
                                <a:latin typeface="Cambria Math" panose="02040503050406030204" pitchFamily="18" charset="0"/>
                              </a:rPr>
                            </m:ctrlPr>
                          </m:sSupPr>
                          <m:e>
                            <m:r>
                              <a:rPr lang="de-DE" b="1" i="1" dirty="0">
                                <a:latin typeface="Cambria Math" panose="02040503050406030204" pitchFamily="18" charset="0"/>
                              </a:rPr>
                              <m:t>𝑹</m:t>
                            </m:r>
                          </m:e>
                          <m:sup>
                            <m:r>
                              <a:rPr lang="de-DE" i="1" dirty="0">
                                <a:latin typeface="Cambria Math" panose="02040503050406030204" pitchFamily="18" charset="0"/>
                              </a:rPr>
                              <m:t>′</m:t>
                            </m:r>
                          </m:sup>
                        </m:sSup>
                        <m:r>
                          <a:rPr lang="de-DE" b="0" i="1" dirty="0" smtClean="0">
                            <a:latin typeface="Cambria Math" panose="02040503050406030204" pitchFamily="18" charset="0"/>
                          </a:rPr>
                          <m:t>|</m:t>
                        </m:r>
                        <m:r>
                          <a:rPr lang="de-DE" b="1" i="1" dirty="0">
                            <a:latin typeface="Cambria Math" panose="02040503050406030204" pitchFamily="18" charset="0"/>
                          </a:rPr>
                          <m:t>𝒆</m:t>
                        </m:r>
                      </m:e>
                    </m:d>
                  </m:oMath>
                </a14:m>
                <a:endParaRPr lang="en-GB" dirty="0"/>
              </a:p>
              <a:p>
                <a:pPr marL="0" indent="0">
                  <a:lnSpc>
                    <a:spcPct val="100000"/>
                  </a:lnSpc>
                  <a:spcBef>
                    <a:spcPts val="0"/>
                  </a:spcBef>
                  <a:buNone/>
                  <a:tabLst>
                    <a:tab pos="439738" algn="l"/>
                    <a:tab pos="881063" algn="l"/>
                    <a:tab pos="1330325" algn="l"/>
                    <a:tab pos="1770063" algn="l"/>
                  </a:tabLst>
                </a:pPr>
                <a:r>
                  <a:rPr lang="en-GB" dirty="0"/>
                  <a:t>	</a:t>
                </a:r>
                <a:r>
                  <a:rPr lang="en-GB" b="1" dirty="0"/>
                  <a:t>local variables</a:t>
                </a:r>
                <a:r>
                  <a:rPr lang="en-GB" dirty="0"/>
                  <a:t>:</a:t>
                </a:r>
              </a:p>
              <a:p>
                <a:pPr marL="0" indent="0">
                  <a:lnSpc>
                    <a:spcPct val="100000"/>
                  </a:lnSpc>
                  <a:spcBef>
                    <a:spcPts val="0"/>
                  </a:spcBef>
                  <a:buNone/>
                  <a:tabLst>
                    <a:tab pos="439738" algn="l"/>
                    <a:tab pos="881063" algn="l"/>
                    <a:tab pos="1330325" algn="l"/>
                    <a:tab pos="1770063" algn="l"/>
                  </a:tabLst>
                </a:pPr>
                <a:r>
                  <a:rPr lang="en-GB" dirty="0"/>
                  <a:t>		</a:t>
                </a:r>
                <a14:m>
                  <m:oMath xmlns:m="http://schemas.openxmlformats.org/officeDocument/2006/math">
                    <m:r>
                      <a:rPr lang="en-GB" i="1" dirty="0" smtClean="0">
                        <a:latin typeface="Cambria Math" panose="02040503050406030204" pitchFamily="18" charset="0"/>
                      </a:rPr>
                      <m:t>𝑊</m:t>
                    </m:r>
                  </m:oMath>
                </a14:m>
                <a:r>
                  <a:rPr lang="en-GB" dirty="0"/>
                  <a:t>, a vector of weighted counts over the range values of </a:t>
                </a:r>
                <a14:m>
                  <m:oMath xmlns:m="http://schemas.openxmlformats.org/officeDocument/2006/math">
                    <m:sSup>
                      <m:sSupPr>
                        <m:ctrlPr>
                          <a:rPr lang="de-DE" i="1" dirty="0">
                            <a:latin typeface="Cambria Math" panose="02040503050406030204" pitchFamily="18" charset="0"/>
                          </a:rPr>
                        </m:ctrlPr>
                      </m:sSupPr>
                      <m:e>
                        <m:r>
                          <a:rPr lang="de-DE" b="1" i="1" dirty="0">
                            <a:latin typeface="Cambria Math" panose="02040503050406030204" pitchFamily="18" charset="0"/>
                          </a:rPr>
                          <m:t>𝑹</m:t>
                        </m:r>
                      </m:e>
                      <m:sup>
                        <m:r>
                          <a:rPr lang="de-DE" i="1" dirty="0">
                            <a:latin typeface="Cambria Math" panose="02040503050406030204" pitchFamily="18" charset="0"/>
                          </a:rPr>
                          <m:t>′</m:t>
                        </m:r>
                      </m:sup>
                    </m:sSup>
                  </m:oMath>
                </a14:m>
                <a:r>
                  <a:rPr lang="en-GB" dirty="0"/>
                  <a:t>, initially </a:t>
                </a:r>
                <a14:m>
                  <m:oMath xmlns:m="http://schemas.openxmlformats.org/officeDocument/2006/math">
                    <m:r>
                      <a:rPr lang="en-GB" i="1" dirty="0" smtClean="0">
                        <a:latin typeface="Cambria Math" panose="02040503050406030204" pitchFamily="18" charset="0"/>
                      </a:rPr>
                      <m:t>0</m:t>
                    </m:r>
                  </m:oMath>
                </a14:m>
                <a:endParaRPr lang="en-GB" dirty="0"/>
              </a:p>
              <a:p>
                <a:pPr marL="0" indent="0">
                  <a:lnSpc>
                    <a:spcPct val="100000"/>
                  </a:lnSpc>
                  <a:spcBef>
                    <a:spcPts val="0"/>
                  </a:spcBef>
                  <a:buNone/>
                  <a:tabLst>
                    <a:tab pos="439738" algn="l"/>
                    <a:tab pos="881063" algn="l"/>
                    <a:tab pos="1330325" algn="l"/>
                    <a:tab pos="1770063" algn="l"/>
                  </a:tabLst>
                </a:pPr>
                <a:endParaRPr lang="en-GB" sz="500" dirty="0"/>
              </a:p>
              <a:p>
                <a:pPr marL="0" indent="0">
                  <a:lnSpc>
                    <a:spcPct val="100000"/>
                  </a:lnSpc>
                  <a:spcBef>
                    <a:spcPts val="0"/>
                  </a:spcBef>
                  <a:buNone/>
                  <a:tabLst>
                    <a:tab pos="439738" algn="l"/>
                    <a:tab pos="881063" algn="l"/>
                    <a:tab pos="1330325" algn="l"/>
                    <a:tab pos="1770063" algn="l"/>
                  </a:tabLst>
                </a:pPr>
                <a:r>
                  <a:rPr lang="en-GB" dirty="0"/>
                  <a:t>	</a:t>
                </a:r>
                <a:r>
                  <a:rPr lang="en-GB" b="1" dirty="0"/>
                  <a:t>for</a:t>
                </a:r>
                <a:r>
                  <a:rPr lang="en-GB" dirty="0"/>
                  <a:t> </a:t>
                </a:r>
                <a14:m>
                  <m:oMath xmlns:m="http://schemas.openxmlformats.org/officeDocument/2006/math">
                    <m:r>
                      <a:rPr lang="de-DE" b="0" i="1" smtClean="0">
                        <a:latin typeface="Cambria Math" panose="02040503050406030204" pitchFamily="18" charset="0"/>
                      </a:rPr>
                      <m:t>𝑗</m:t>
                    </m:r>
                    <m:r>
                      <a:rPr lang="de-DE" b="0" i="1" smtClean="0">
                        <a:latin typeface="Cambria Math" panose="02040503050406030204" pitchFamily="18" charset="0"/>
                      </a:rPr>
                      <m:t>=1</m:t>
                    </m:r>
                  </m:oMath>
                </a14:m>
                <a:r>
                  <a:rPr lang="en-GB" dirty="0"/>
                  <a:t> </a:t>
                </a:r>
                <a:r>
                  <a:rPr lang="en-GB" b="1" dirty="0"/>
                  <a:t>to</a:t>
                </a:r>
                <a:r>
                  <a:rPr lang="en-GB" dirty="0"/>
                  <a:t> </a:t>
                </a:r>
                <a14:m>
                  <m:oMath xmlns:m="http://schemas.openxmlformats.org/officeDocument/2006/math">
                    <m:r>
                      <a:rPr lang="en-GB" i="1" dirty="0" smtClean="0">
                        <a:latin typeface="Cambria Math" panose="02040503050406030204" pitchFamily="18" charset="0"/>
                      </a:rPr>
                      <m:t>𝑁</m:t>
                    </m:r>
                  </m:oMath>
                </a14:m>
                <a:r>
                  <a:rPr lang="en-GB" dirty="0"/>
                  <a:t> </a:t>
                </a:r>
                <a:r>
                  <a:rPr lang="en-GB" b="1" dirty="0"/>
                  <a:t>do</a:t>
                </a:r>
              </a:p>
              <a:p>
                <a:pPr marL="0" indent="0">
                  <a:lnSpc>
                    <a:spcPct val="100000"/>
                  </a:lnSpc>
                  <a:spcBef>
                    <a:spcPts val="0"/>
                  </a:spcBef>
                  <a:buNone/>
                  <a:tabLst>
                    <a:tab pos="439738" algn="l"/>
                    <a:tab pos="881063" algn="l"/>
                    <a:tab pos="1330325" algn="l"/>
                    <a:tab pos="1770063" algn="l"/>
                  </a:tabLst>
                </a:pPr>
                <a:r>
                  <a:rPr lang="en-GB" dirty="0"/>
                  <a:t>		</a:t>
                </a:r>
                <a14:m>
                  <m:oMath xmlns:m="http://schemas.openxmlformats.org/officeDocument/2006/math">
                    <m:r>
                      <a:rPr lang="en-GB" b="1" i="1" dirty="0" smtClean="0">
                        <a:latin typeface="Cambria Math" panose="02040503050406030204" pitchFamily="18" charset="0"/>
                      </a:rPr>
                      <m:t>𝒓</m:t>
                    </m:r>
                    <m:r>
                      <a:rPr lang="en-GB" i="1" dirty="0" smtClean="0">
                        <a:latin typeface="Cambria Math" panose="02040503050406030204" pitchFamily="18" charset="0"/>
                      </a:rPr>
                      <m:t>,</m:t>
                    </m:r>
                    <m:r>
                      <a:rPr lang="en-GB" i="1" dirty="0" smtClean="0">
                        <a:latin typeface="Cambria Math" panose="02040503050406030204" pitchFamily="18" charset="0"/>
                      </a:rPr>
                      <m:t>𝑤</m:t>
                    </m:r>
                    <m:r>
                      <a:rPr lang="en-GB" i="1" dirty="0" smtClean="0">
                        <a:latin typeface="Cambria Math" panose="02040503050406030204" pitchFamily="18" charset="0"/>
                        <a:ea typeface="Cambria Math" panose="02040503050406030204" pitchFamily="18" charset="0"/>
                      </a:rPr>
                      <m:t>←</m:t>
                    </m:r>
                    <m:r>
                      <m:rPr>
                        <m:nor/>
                      </m:rPr>
                      <a:rPr lang="de-DE" b="0" i="0" dirty="0" smtClean="0">
                        <a:latin typeface="Cambria Math" panose="02040503050406030204" pitchFamily="18" charset="0"/>
                        <a:ea typeface="Cambria Math" panose="02040503050406030204" pitchFamily="18" charset="0"/>
                      </a:rPr>
                      <m:t>WeightedSample</m:t>
                    </m:r>
                    <m:d>
                      <m:dPr>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𝐵</m:t>
                        </m:r>
                        <m:r>
                          <a:rPr lang="de-DE" i="1" dirty="0">
                            <a:latin typeface="Cambria Math" panose="02040503050406030204" pitchFamily="18" charset="0"/>
                          </a:rPr>
                          <m:t>,</m:t>
                        </m:r>
                        <m:r>
                          <a:rPr lang="de-DE" b="1" i="1" dirty="0">
                            <a:latin typeface="Cambria Math" panose="02040503050406030204" pitchFamily="18" charset="0"/>
                          </a:rPr>
                          <m:t>𝒆</m:t>
                        </m:r>
                      </m:e>
                    </m:d>
                  </m:oMath>
                </a14:m>
                <a:endParaRPr lang="en-GB" dirty="0"/>
              </a:p>
              <a:p>
                <a:pPr marL="0" indent="0">
                  <a:lnSpc>
                    <a:spcPct val="100000"/>
                  </a:lnSpc>
                  <a:spcBef>
                    <a:spcPts val="0"/>
                  </a:spcBef>
                  <a:buNone/>
                  <a:tabLst>
                    <a:tab pos="439738" algn="l"/>
                    <a:tab pos="881063" algn="l"/>
                    <a:tab pos="1330325" algn="l"/>
                    <a:tab pos="1770063" algn="l"/>
                  </a:tabLst>
                </a:pPr>
                <a:r>
                  <a:rPr lang="en-GB" dirty="0"/>
                  <a:t>		</a:t>
                </a:r>
                <a14:m>
                  <m:oMath xmlns:m="http://schemas.openxmlformats.org/officeDocument/2006/math">
                    <m:r>
                      <a:rPr lang="en-GB" i="1" dirty="0">
                        <a:latin typeface="Cambria Math" panose="02040503050406030204" pitchFamily="18" charset="0"/>
                      </a:rPr>
                      <m:t>𝑊</m:t>
                    </m:r>
                    <m:d>
                      <m:dPr>
                        <m:begChr m:val="["/>
                        <m:endChr m:val="]"/>
                        <m:ctrlPr>
                          <a:rPr lang="de-DE" b="0" i="1" dirty="0" smtClean="0">
                            <a:latin typeface="Cambria Math" panose="02040503050406030204" pitchFamily="18" charset="0"/>
                          </a:rPr>
                        </m:ctrlPr>
                      </m:dPr>
                      <m:e>
                        <m:sSup>
                          <m:sSupPr>
                            <m:ctrlPr>
                              <a:rPr lang="de-DE" i="1" dirty="0">
                                <a:latin typeface="Cambria Math" panose="02040503050406030204" pitchFamily="18" charset="0"/>
                              </a:rPr>
                            </m:ctrlPr>
                          </m:sSupPr>
                          <m:e>
                            <m:r>
                              <a:rPr lang="de-DE" b="1" i="1" dirty="0" smtClean="0">
                                <a:latin typeface="Cambria Math" panose="02040503050406030204" pitchFamily="18" charset="0"/>
                              </a:rPr>
                              <m:t>𝒓</m:t>
                            </m:r>
                          </m:e>
                          <m:sup>
                            <m:r>
                              <a:rPr lang="de-DE" i="1" dirty="0">
                                <a:latin typeface="Cambria Math" panose="02040503050406030204" pitchFamily="18" charset="0"/>
                              </a:rPr>
                              <m:t>′</m:t>
                            </m:r>
                          </m:sup>
                        </m:sSup>
                      </m:e>
                    </m:d>
                    <m:r>
                      <a:rPr lang="de-DE" b="0"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𝑊</m:t>
                    </m:r>
                    <m:d>
                      <m:dPr>
                        <m:begChr m:val="["/>
                        <m:endChr m:val="]"/>
                        <m:ctrlPr>
                          <a:rPr lang="de-DE" b="0" i="1" dirty="0" smtClean="0">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rPr>
                            </m:ctrlPr>
                          </m:sSupPr>
                          <m:e>
                            <m:r>
                              <a:rPr lang="de-DE" b="1" i="1" dirty="0" smtClean="0">
                                <a:latin typeface="Cambria Math" panose="02040503050406030204" pitchFamily="18" charset="0"/>
                              </a:rPr>
                              <m:t>𝒓</m:t>
                            </m:r>
                          </m:e>
                          <m:sup>
                            <m:r>
                              <a:rPr lang="de-DE" i="1" dirty="0">
                                <a:latin typeface="Cambria Math" panose="02040503050406030204" pitchFamily="18" charset="0"/>
                              </a:rPr>
                              <m:t>′</m:t>
                            </m:r>
                          </m:sup>
                        </m:sSup>
                      </m:e>
                    </m:d>
                    <m:r>
                      <a:rPr lang="de-DE" b="0"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𝑤</m:t>
                    </m:r>
                  </m:oMath>
                </a14:m>
                <a:r>
                  <a:rPr lang="en-GB" dirty="0"/>
                  <a:t> where </a:t>
                </a:r>
                <a14:m>
                  <m:oMath xmlns:m="http://schemas.openxmlformats.org/officeDocument/2006/math">
                    <m:sSup>
                      <m:sSupPr>
                        <m:ctrlPr>
                          <a:rPr lang="de-DE" b="0" i="1" dirty="0" smtClean="0">
                            <a:latin typeface="Cambria Math" panose="02040503050406030204" pitchFamily="18" charset="0"/>
                            <a:ea typeface="Cambria Math" panose="02040503050406030204" pitchFamily="18" charset="0"/>
                          </a:rPr>
                        </m:ctrlPr>
                      </m:sSupPr>
                      <m:e>
                        <m:r>
                          <a:rPr lang="de-DE" b="1" i="1" dirty="0">
                            <a:latin typeface="Cambria Math" panose="02040503050406030204" pitchFamily="18" charset="0"/>
                            <a:ea typeface="Cambria Math" panose="02040503050406030204" pitchFamily="18" charset="0"/>
                          </a:rPr>
                          <m:t>𝒓</m:t>
                        </m:r>
                      </m:e>
                      <m:sup>
                        <m:r>
                          <a:rPr lang="de-DE" b="0" i="1" dirty="0" smtClean="0">
                            <a:latin typeface="Cambria Math" panose="02040503050406030204" pitchFamily="18" charset="0"/>
                            <a:ea typeface="Cambria Math" panose="02040503050406030204" pitchFamily="18" charset="0"/>
                          </a:rPr>
                          <m:t>′</m:t>
                        </m:r>
                      </m:sup>
                    </m:sSup>
                  </m:oMath>
                </a14:m>
                <a:r>
                  <a:rPr lang="en-GB" dirty="0"/>
                  <a:t> are the values of </a:t>
                </a:r>
                <a14:m>
                  <m:oMath xmlns:m="http://schemas.openxmlformats.org/officeDocument/2006/math">
                    <m:sSup>
                      <m:sSupPr>
                        <m:ctrlPr>
                          <a:rPr lang="de-DE" i="1" dirty="0">
                            <a:latin typeface="Cambria Math" panose="02040503050406030204" pitchFamily="18" charset="0"/>
                          </a:rPr>
                        </m:ctrlPr>
                      </m:sSupPr>
                      <m:e>
                        <m:r>
                          <a:rPr lang="de-DE" b="1" i="1" dirty="0">
                            <a:latin typeface="Cambria Math" panose="02040503050406030204" pitchFamily="18" charset="0"/>
                          </a:rPr>
                          <m:t>𝑹</m:t>
                        </m:r>
                      </m:e>
                      <m:sup>
                        <m:r>
                          <a:rPr lang="de-DE" i="1" dirty="0">
                            <a:latin typeface="Cambria Math" panose="02040503050406030204" pitchFamily="18" charset="0"/>
                          </a:rPr>
                          <m:t>′</m:t>
                        </m:r>
                      </m:sup>
                    </m:sSup>
                  </m:oMath>
                </a14:m>
                <a:r>
                  <a:rPr lang="en-GB" dirty="0"/>
                  <a:t> in </a:t>
                </a:r>
                <a14:m>
                  <m:oMath xmlns:m="http://schemas.openxmlformats.org/officeDocument/2006/math">
                    <m:r>
                      <a:rPr lang="en-GB" b="1" i="1" dirty="0">
                        <a:latin typeface="Cambria Math" panose="02040503050406030204" pitchFamily="18" charset="0"/>
                      </a:rPr>
                      <m:t>𝒓</m:t>
                    </m:r>
                  </m:oMath>
                </a14:m>
                <a:endParaRPr lang="en-GB" dirty="0"/>
              </a:p>
              <a:p>
                <a:pPr marL="0" indent="0">
                  <a:lnSpc>
                    <a:spcPct val="100000"/>
                  </a:lnSpc>
                  <a:spcBef>
                    <a:spcPts val="0"/>
                  </a:spcBef>
                  <a:buNone/>
                  <a:tabLst>
                    <a:tab pos="438150" algn="l"/>
                    <a:tab pos="881063" algn="l"/>
                    <a:tab pos="1331913" algn="l"/>
                    <a:tab pos="1770063" algn="l"/>
                    <a:tab pos="11374438" algn="r"/>
                  </a:tabLst>
                </a:pPr>
                <a:r>
                  <a:rPr lang="en-GB" dirty="0"/>
                  <a:t>	</a:t>
                </a:r>
                <a:r>
                  <a:rPr lang="en-GB" b="1" dirty="0"/>
                  <a:t>return</a:t>
                </a:r>
                <a:r>
                  <a:rPr lang="en-GB" dirty="0"/>
                  <a:t> </a:t>
                </a:r>
                <a14:m>
                  <m:oMath xmlns:m="http://schemas.openxmlformats.org/officeDocument/2006/math">
                    <m:r>
                      <m:rPr>
                        <m:nor/>
                      </m:rPr>
                      <a:rPr lang="de-DE" b="0" i="0" smtClean="0">
                        <a:latin typeface="Cambria Math" panose="02040503050406030204" pitchFamily="18" charset="0"/>
                      </a:rPr>
                      <m:t>Normalise</m:t>
                    </m:r>
                    <m:d>
                      <m:dPr>
                        <m:ctrlPr>
                          <a:rPr lang="de-DE" b="0" i="1" smtClean="0">
                            <a:latin typeface="Cambria Math" panose="02040503050406030204" pitchFamily="18" charset="0"/>
                          </a:rPr>
                        </m:ctrlPr>
                      </m:dPr>
                      <m:e>
                        <m:r>
                          <a:rPr lang="de-DE" b="0" i="1" smtClean="0">
                            <a:latin typeface="Cambria Math" panose="02040503050406030204" pitchFamily="18" charset="0"/>
                          </a:rPr>
                          <m:t>𝑊</m:t>
                        </m:r>
                      </m:e>
                    </m:d>
                  </m:oMath>
                </a14:m>
                <a:r>
                  <a:rPr lang="en-GB" dirty="0"/>
                  <a:t>	▹divide each entry by sum of all entries</a:t>
                </a:r>
              </a:p>
              <a:p>
                <a:pPr marL="0" indent="0">
                  <a:lnSpc>
                    <a:spcPct val="100000"/>
                  </a:lnSpc>
                  <a:spcBef>
                    <a:spcPts val="0"/>
                  </a:spcBef>
                  <a:buNone/>
                  <a:tabLst>
                    <a:tab pos="438150" algn="l"/>
                    <a:tab pos="881063" algn="l"/>
                    <a:tab pos="1331913" algn="l"/>
                    <a:tab pos="1770063" algn="l"/>
                    <a:tab pos="7593013" algn="r"/>
                  </a:tabLst>
                </a:pPr>
                <a:endParaRPr lang="en-GB" sz="1100" dirty="0"/>
              </a:p>
              <a:p>
                <a:pPr marL="0" indent="0">
                  <a:lnSpc>
                    <a:spcPct val="100000"/>
                  </a:lnSpc>
                  <a:spcBef>
                    <a:spcPts val="0"/>
                  </a:spcBef>
                  <a:buNone/>
                  <a:tabLst>
                    <a:tab pos="438150" algn="l"/>
                    <a:tab pos="881063" algn="l"/>
                    <a:tab pos="1331913" algn="l"/>
                    <a:tab pos="1770063" algn="l"/>
                    <a:tab pos="7593013" algn="r"/>
                  </a:tabLst>
                </a:pPr>
                <a:r>
                  <a:rPr lang="en-GB" b="1" dirty="0"/>
                  <a:t>function</a:t>
                </a:r>
                <a:r>
                  <a:rPr lang="en-GB" dirty="0"/>
                  <a:t> </a:t>
                </a:r>
                <a14:m>
                  <m:oMath xmlns:m="http://schemas.openxmlformats.org/officeDocument/2006/math">
                    <m:r>
                      <m:rPr>
                        <m:nor/>
                      </m:rPr>
                      <a:rPr lang="de-DE" b="1" dirty="0">
                        <a:latin typeface="Cambria Math" panose="02040503050406030204" pitchFamily="18" charset="0"/>
                        <a:ea typeface="Cambria Math" panose="02040503050406030204" pitchFamily="18" charset="0"/>
                      </a:rPr>
                      <m:t>WeightedSample</m:t>
                    </m:r>
                    <m:d>
                      <m:dPr>
                        <m:ctrlPr>
                          <a:rPr lang="de-DE" i="1" dirty="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𝐵</m:t>
                        </m:r>
                        <m:r>
                          <a:rPr lang="de-DE" i="1" dirty="0">
                            <a:latin typeface="Cambria Math" panose="02040503050406030204" pitchFamily="18" charset="0"/>
                          </a:rPr>
                          <m:t>,</m:t>
                        </m:r>
                        <m:r>
                          <a:rPr lang="de-DE" b="1" i="1" dirty="0">
                            <a:latin typeface="Cambria Math" panose="02040503050406030204" pitchFamily="18" charset="0"/>
                          </a:rPr>
                          <m:t>𝒆</m:t>
                        </m:r>
                      </m:e>
                    </m:d>
                  </m:oMath>
                </a14:m>
                <a:r>
                  <a:rPr lang="en-GB" dirty="0"/>
                  <a:t> </a:t>
                </a:r>
                <a:r>
                  <a:rPr lang="en-GB" b="1" dirty="0"/>
                  <a:t>returns</a:t>
                </a:r>
                <a:r>
                  <a:rPr lang="en-GB" dirty="0"/>
                  <a:t> a compound event and a weight</a:t>
                </a:r>
              </a:p>
              <a:p>
                <a:pPr marL="0" indent="0">
                  <a:lnSpc>
                    <a:spcPct val="100000"/>
                  </a:lnSpc>
                  <a:spcBef>
                    <a:spcPts val="0"/>
                  </a:spcBef>
                  <a:buNone/>
                  <a:tabLst>
                    <a:tab pos="438150" algn="l"/>
                    <a:tab pos="881063" algn="l"/>
                    <a:tab pos="1331913" algn="l"/>
                    <a:tab pos="1770063" algn="l"/>
                    <a:tab pos="7593013" algn="r"/>
                  </a:tabLst>
                </a:pPr>
                <a:r>
                  <a:rPr lang="en-GB" dirty="0"/>
                  <a:t>	</a:t>
                </a:r>
                <a14:m>
                  <m:oMath xmlns:m="http://schemas.openxmlformats.org/officeDocument/2006/math">
                    <m:r>
                      <a:rPr lang="en-GB" b="1" i="1" dirty="0">
                        <a:latin typeface="Cambria Math" panose="02040503050406030204" pitchFamily="18" charset="0"/>
                      </a:rPr>
                      <m:t>𝒓</m:t>
                    </m:r>
                    <m:r>
                      <a:rPr lang="en-GB" b="0" i="1" dirty="0" smtClean="0">
                        <a:latin typeface="Cambria Math" panose="02040503050406030204" pitchFamily="18" charset="0"/>
                        <a:ea typeface="Cambria Math" panose="02040503050406030204" pitchFamily="18" charset="0"/>
                      </a:rPr>
                      <m:t>←</m:t>
                    </m:r>
                  </m:oMath>
                </a14:m>
                <a:r>
                  <a:rPr lang="en-GB" dirty="0"/>
                  <a:t> an event with </a:t>
                </a:r>
                <a14:m>
                  <m:oMath xmlns:m="http://schemas.openxmlformats.org/officeDocument/2006/math">
                    <m:r>
                      <a:rPr lang="en-GB" i="1" dirty="0" smtClean="0">
                        <a:latin typeface="Cambria Math" panose="02040503050406030204" pitchFamily="18" charset="0"/>
                      </a:rPr>
                      <m:t>𝑛</m:t>
                    </m:r>
                    <m:r>
                      <a:rPr lang="de-DE" b="0" i="1" dirty="0" smtClean="0">
                        <a:latin typeface="Cambria Math" panose="02040503050406030204" pitchFamily="18" charset="0"/>
                      </a:rPr>
                      <m:t>=</m:t>
                    </m:r>
                    <m:d>
                      <m:dPr>
                        <m:begChr m:val="|"/>
                        <m:endChr m:val="|"/>
                        <m:ctrlPr>
                          <a:rPr lang="de-DE" b="0" i="1" dirty="0" smtClean="0">
                            <a:latin typeface="Cambria Math" panose="02040503050406030204" pitchFamily="18" charset="0"/>
                          </a:rPr>
                        </m:ctrlPr>
                      </m:dPr>
                      <m:e>
                        <m:r>
                          <a:rPr lang="de-DE" b="0" i="1" dirty="0" smtClean="0">
                            <a:latin typeface="Cambria Math" panose="02040503050406030204" pitchFamily="18" charset="0"/>
                          </a:rPr>
                          <m:t>𝑟𝑣</m:t>
                        </m:r>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𝐵</m:t>
                            </m:r>
                          </m:e>
                        </m:d>
                      </m:e>
                    </m:d>
                  </m:oMath>
                </a14:m>
                <a:r>
                  <a:rPr lang="en-GB" dirty="0"/>
                  <a:t> elements; </a:t>
                </a:r>
                <a14:m>
                  <m:oMath xmlns:m="http://schemas.openxmlformats.org/officeDocument/2006/math">
                    <m:r>
                      <a:rPr lang="en-GB" i="1" dirty="0">
                        <a:latin typeface="Cambria Math" panose="02040503050406030204" pitchFamily="18" charset="0"/>
                      </a:rPr>
                      <m:t>𝑤</m:t>
                    </m:r>
                    <m:r>
                      <a:rPr lang="en-GB" i="1" dirty="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1</m:t>
                    </m:r>
                  </m:oMath>
                </a14:m>
                <a:endParaRPr lang="en-GB" dirty="0"/>
              </a:p>
              <a:p>
                <a:pPr marL="0" indent="0">
                  <a:lnSpc>
                    <a:spcPct val="100000"/>
                  </a:lnSpc>
                  <a:spcBef>
                    <a:spcPts val="0"/>
                  </a:spcBef>
                  <a:buNone/>
                  <a:tabLst>
                    <a:tab pos="438150" algn="l"/>
                    <a:tab pos="881063" algn="l"/>
                    <a:tab pos="1331913" algn="l"/>
                    <a:tab pos="1770063" algn="l"/>
                    <a:tab pos="11374438" algn="r"/>
                  </a:tabLst>
                </a:pPr>
                <a:r>
                  <a:rPr lang="en-GB" dirty="0"/>
                  <a:t>	</a:t>
                </a:r>
                <a:r>
                  <a:rPr lang="en-GB" b="1" dirty="0"/>
                  <a:t>for</a:t>
                </a:r>
                <a:r>
                  <a:rPr lang="en-GB" dirty="0"/>
                  <a:t> </a:t>
                </a:r>
                <a14:m>
                  <m:oMath xmlns:m="http://schemas.openxmlformats.org/officeDocument/2006/math">
                    <m:r>
                      <a:rPr lang="de-DE" b="0" i="1" smtClean="0">
                        <a:latin typeface="Cambria Math" panose="02040503050406030204" pitchFamily="18" charset="0"/>
                      </a:rPr>
                      <m:t>𝑖</m:t>
                    </m:r>
                    <m:r>
                      <a:rPr lang="de-DE" b="0" i="1" smtClean="0">
                        <a:latin typeface="Cambria Math" panose="02040503050406030204" pitchFamily="18" charset="0"/>
                      </a:rPr>
                      <m:t>=1</m:t>
                    </m:r>
                  </m:oMath>
                </a14:m>
                <a:r>
                  <a:rPr lang="en-GB" dirty="0"/>
                  <a:t> </a:t>
                </a:r>
                <a:r>
                  <a:rPr lang="en-GB" b="1" dirty="0"/>
                  <a:t>to</a:t>
                </a:r>
                <a:r>
                  <a:rPr lang="en-GB" dirty="0"/>
                  <a:t> </a:t>
                </a:r>
                <a14:m>
                  <m:oMath xmlns:m="http://schemas.openxmlformats.org/officeDocument/2006/math">
                    <m:r>
                      <a:rPr lang="de-DE" b="0" i="1" dirty="0" smtClean="0">
                        <a:latin typeface="Cambria Math" panose="02040503050406030204" pitchFamily="18" charset="0"/>
                      </a:rPr>
                      <m:t>𝑛</m:t>
                    </m:r>
                  </m:oMath>
                </a14:m>
                <a:r>
                  <a:rPr lang="en-GB" dirty="0"/>
                  <a:t> </a:t>
                </a:r>
                <a:r>
                  <a:rPr lang="en-GB" b="1" dirty="0"/>
                  <a:t>do</a:t>
                </a:r>
                <a:r>
                  <a:rPr lang="en-GB" dirty="0"/>
                  <a:t>	▹follows topological order</a:t>
                </a:r>
              </a:p>
              <a:p>
                <a:pPr marL="0" indent="0">
                  <a:lnSpc>
                    <a:spcPct val="100000"/>
                  </a:lnSpc>
                  <a:spcBef>
                    <a:spcPts val="0"/>
                  </a:spcBef>
                  <a:buNone/>
                  <a:tabLst>
                    <a:tab pos="438150" algn="l"/>
                    <a:tab pos="881063" algn="l"/>
                    <a:tab pos="1331913" algn="l"/>
                    <a:tab pos="1770063" algn="l"/>
                    <a:tab pos="7593013" algn="r"/>
                  </a:tabLst>
                </a:pPr>
                <a:r>
                  <a:rPr lang="en-GB" dirty="0"/>
                  <a:t>		</a:t>
                </a:r>
                <a:r>
                  <a:rPr lang="en-GB" b="1" dirty="0"/>
                  <a:t>if</a:t>
                </a:r>
                <a:r>
                  <a:rPr lang="en-GB" dirty="0"/>
                  <a:t>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𝑅</m:t>
                        </m:r>
                      </m:e>
                      <m:sub>
                        <m:r>
                          <a:rPr lang="de-DE" b="0" i="1" dirty="0" smtClean="0">
                            <a:latin typeface="Cambria Math" panose="02040503050406030204" pitchFamily="18" charset="0"/>
                          </a:rPr>
                          <m:t>𝑖</m:t>
                        </m:r>
                      </m:sub>
                    </m:sSub>
                  </m:oMath>
                </a14:m>
                <a:r>
                  <a:rPr lang="en-GB" dirty="0"/>
                  <a:t> has a value </a:t>
                </a:r>
                <a14:m>
                  <m:oMath xmlns:m="http://schemas.openxmlformats.org/officeDocument/2006/math">
                    <m:sSub>
                      <m:sSubPr>
                        <m:ctrlPr>
                          <a:rPr lang="de-DE" i="1" dirty="0">
                            <a:latin typeface="Cambria Math" panose="02040503050406030204" pitchFamily="18" charset="0"/>
                          </a:rPr>
                        </m:ctrlPr>
                      </m:sSubPr>
                      <m:e>
                        <m:r>
                          <a:rPr lang="de-DE" b="0" i="1" dirty="0" smtClean="0">
                            <a:latin typeface="Cambria Math" panose="02040503050406030204" pitchFamily="18" charset="0"/>
                          </a:rPr>
                          <m:t>𝑟</m:t>
                        </m:r>
                      </m:e>
                      <m:sub>
                        <m:r>
                          <a:rPr lang="de-DE" i="1" dirty="0">
                            <a:latin typeface="Cambria Math" panose="02040503050406030204" pitchFamily="18" charset="0"/>
                          </a:rPr>
                          <m:t>𝑖</m:t>
                        </m:r>
                      </m:sub>
                    </m:sSub>
                  </m:oMath>
                </a14:m>
                <a:r>
                  <a:rPr lang="en-GB" dirty="0"/>
                  <a:t> in </a:t>
                </a:r>
                <a14:m>
                  <m:oMath xmlns:m="http://schemas.openxmlformats.org/officeDocument/2006/math">
                    <m:r>
                      <a:rPr lang="de-DE" b="1" i="1" dirty="0">
                        <a:latin typeface="Cambria Math" panose="02040503050406030204" pitchFamily="18" charset="0"/>
                      </a:rPr>
                      <m:t>𝒆</m:t>
                    </m:r>
                  </m:oMath>
                </a14:m>
                <a:r>
                  <a:rPr lang="en-GB" dirty="0"/>
                  <a:t> </a:t>
                </a:r>
                <a:r>
                  <a:rPr lang="en-GB" b="1" dirty="0"/>
                  <a:t>then</a:t>
                </a:r>
              </a:p>
              <a:p>
                <a:pPr marL="0" indent="0">
                  <a:lnSpc>
                    <a:spcPct val="100000"/>
                  </a:lnSpc>
                  <a:spcBef>
                    <a:spcPts val="0"/>
                  </a:spcBef>
                  <a:buNone/>
                  <a:tabLst>
                    <a:tab pos="438150" algn="l"/>
                    <a:tab pos="881063" algn="l"/>
                    <a:tab pos="1331913" algn="l"/>
                    <a:tab pos="1770063" algn="l"/>
                    <a:tab pos="7593013" algn="r"/>
                  </a:tabLst>
                </a:pPr>
                <a:r>
                  <a:rPr lang="en-GB" dirty="0"/>
                  <a:t>			</a:t>
                </a:r>
                <a14:m>
                  <m:oMath xmlns:m="http://schemas.openxmlformats.org/officeDocument/2006/math">
                    <m:r>
                      <a:rPr lang="en-GB" i="1" dirty="0">
                        <a:latin typeface="Cambria Math" panose="02040503050406030204" pitchFamily="18" charset="0"/>
                      </a:rPr>
                      <m:t>𝑤</m:t>
                    </m:r>
                    <m:r>
                      <a:rPr lang="en-GB" i="1" dirty="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𝑤</m:t>
                    </m:r>
                    <m:r>
                      <a:rPr lang="de-DE" b="0" i="1" dirty="0" smtClean="0">
                        <a:latin typeface="Cambria Math" panose="02040503050406030204" pitchFamily="18" charset="0"/>
                        <a:ea typeface="Cambria Math" panose="02040503050406030204" pitchFamily="18" charset="0"/>
                      </a:rPr>
                      <m:t>∙</m:t>
                    </m:r>
                    <m:r>
                      <a:rPr lang="de-DE" b="0" i="1" dirty="0" smtClean="0">
                        <a:latin typeface="Cambria Math" panose="02040503050406030204" pitchFamily="18" charset="0"/>
                        <a:ea typeface="Cambria Math" panose="02040503050406030204" pitchFamily="18" charset="0"/>
                      </a:rPr>
                      <m:t>𝑃</m:t>
                    </m:r>
                    <m:d>
                      <m:dPr>
                        <m:ctrlPr>
                          <a:rPr lang="de-DE" b="0" i="1" dirty="0" smtClean="0">
                            <a:latin typeface="Cambria Math" panose="02040503050406030204" pitchFamily="18" charset="0"/>
                            <a:ea typeface="Cambria Math" panose="02040503050406030204" pitchFamily="18" charset="0"/>
                          </a:rPr>
                        </m:ctrlPr>
                      </m:dPr>
                      <m:e>
                        <m:sSub>
                          <m:sSubPr>
                            <m:ctrlPr>
                              <a:rPr lang="de-DE" b="0" i="1" dirty="0" smtClean="0">
                                <a:latin typeface="Cambria Math" panose="02040503050406030204" pitchFamily="18" charset="0"/>
                                <a:ea typeface="Cambria Math" panose="02040503050406030204" pitchFamily="18" charset="0"/>
                              </a:rPr>
                            </m:ctrlPr>
                          </m:sSubPr>
                          <m:e>
                            <m:r>
                              <a:rPr lang="de-DE" b="0" i="1" dirty="0" smtClean="0">
                                <a:latin typeface="Cambria Math" panose="02040503050406030204" pitchFamily="18" charset="0"/>
                                <a:ea typeface="Cambria Math" panose="02040503050406030204" pitchFamily="18" charset="0"/>
                              </a:rPr>
                              <m:t>𝑟</m:t>
                            </m:r>
                          </m:e>
                          <m:sub>
                            <m:r>
                              <a:rPr lang="de-DE" b="0" i="1" dirty="0" smtClean="0">
                                <a:latin typeface="Cambria Math" panose="02040503050406030204" pitchFamily="18" charset="0"/>
                                <a:ea typeface="Cambria Math" panose="02040503050406030204" pitchFamily="18" charset="0"/>
                              </a:rPr>
                              <m:t>𝑖</m:t>
                            </m:r>
                          </m:sub>
                        </m:sSub>
                        <m:r>
                          <a:rPr lang="de-DE" b="0" i="1" dirty="0" smtClean="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pa</m:t>
                        </m:r>
                        <m:d>
                          <m:dPr>
                            <m:ctrlPr>
                              <a:rPr lang="de-DE" b="0" i="1" dirty="0" smtClean="0">
                                <a:latin typeface="Cambria Math" panose="02040503050406030204" pitchFamily="18" charset="0"/>
                                <a:ea typeface="Cambria Math" panose="02040503050406030204" pitchFamily="18" charset="0"/>
                              </a:rPr>
                            </m:ctrlPr>
                          </m:dPr>
                          <m:e>
                            <m:sSub>
                              <m:sSubPr>
                                <m:ctrlPr>
                                  <a:rPr lang="de-DE" b="0" i="1" dirty="0" smtClean="0">
                                    <a:latin typeface="Cambria Math" panose="02040503050406030204" pitchFamily="18" charset="0"/>
                                    <a:ea typeface="Cambria Math" panose="02040503050406030204" pitchFamily="18" charset="0"/>
                                  </a:rPr>
                                </m:ctrlPr>
                              </m:sSubPr>
                              <m:e>
                                <m:r>
                                  <a:rPr lang="de-DE" b="0" i="1" dirty="0" smtClean="0">
                                    <a:latin typeface="Cambria Math" panose="02040503050406030204" pitchFamily="18" charset="0"/>
                                    <a:ea typeface="Cambria Math" panose="02040503050406030204" pitchFamily="18" charset="0"/>
                                  </a:rPr>
                                  <m:t>𝑅</m:t>
                                </m:r>
                              </m:e>
                              <m:sub>
                                <m:r>
                                  <a:rPr lang="de-DE" b="0" i="1" dirty="0" smtClean="0">
                                    <a:latin typeface="Cambria Math" panose="02040503050406030204" pitchFamily="18" charset="0"/>
                                    <a:ea typeface="Cambria Math" panose="02040503050406030204" pitchFamily="18" charset="0"/>
                                  </a:rPr>
                                  <m:t>𝑖</m:t>
                                </m:r>
                              </m:sub>
                            </m:sSub>
                          </m:e>
                        </m:d>
                      </m:e>
                    </m:d>
                  </m:oMath>
                </a14:m>
                <a:r>
                  <a:rPr lang="en-GB" dirty="0"/>
                  <a:t>; set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𝑟</m:t>
                        </m:r>
                      </m:e>
                      <m:sub>
                        <m:r>
                          <a:rPr lang="de-DE" b="0" i="1" dirty="0" smtClean="0">
                            <a:latin typeface="Cambria Math" panose="02040503050406030204" pitchFamily="18" charset="0"/>
                          </a:rPr>
                          <m:t>𝑖</m:t>
                        </m:r>
                      </m:sub>
                    </m:sSub>
                  </m:oMath>
                </a14:m>
                <a:r>
                  <a:rPr lang="en-GB" dirty="0"/>
                  <a:t> in </a:t>
                </a:r>
                <a14:m>
                  <m:oMath xmlns:m="http://schemas.openxmlformats.org/officeDocument/2006/math">
                    <m:r>
                      <a:rPr lang="de-DE" b="1" i="1" dirty="0" smtClean="0">
                        <a:latin typeface="Cambria Math" panose="02040503050406030204" pitchFamily="18" charset="0"/>
                      </a:rPr>
                      <m:t>𝒓</m:t>
                    </m:r>
                  </m:oMath>
                </a14:m>
                <a:endParaRPr lang="en-GB" dirty="0"/>
              </a:p>
              <a:p>
                <a:pPr marL="0" indent="0">
                  <a:lnSpc>
                    <a:spcPct val="100000"/>
                  </a:lnSpc>
                  <a:spcBef>
                    <a:spcPts val="0"/>
                  </a:spcBef>
                  <a:buNone/>
                  <a:tabLst>
                    <a:tab pos="438150" algn="l"/>
                    <a:tab pos="881063" algn="l"/>
                    <a:tab pos="1331913" algn="l"/>
                    <a:tab pos="1770063" algn="l"/>
                    <a:tab pos="7593013" algn="r"/>
                  </a:tabLst>
                </a:pPr>
                <a:r>
                  <a:rPr lang="en-GB" dirty="0"/>
                  <a:t>		</a:t>
                </a:r>
                <a:r>
                  <a:rPr lang="en-GB" b="1" dirty="0"/>
                  <a:t>else</a:t>
                </a:r>
              </a:p>
              <a:p>
                <a:pPr marL="0" indent="0">
                  <a:lnSpc>
                    <a:spcPct val="100000"/>
                  </a:lnSpc>
                  <a:spcBef>
                    <a:spcPts val="0"/>
                  </a:spcBef>
                  <a:buNone/>
                  <a:tabLst>
                    <a:tab pos="438150" algn="l"/>
                    <a:tab pos="881063" algn="l"/>
                    <a:tab pos="1331913" algn="l"/>
                    <a:tab pos="1770063" algn="l"/>
                    <a:tab pos="7593013" algn="r"/>
                  </a:tabLst>
                </a:pPr>
                <a:r>
                  <a:rPr lang="en-GB" dirty="0"/>
                  <a:t>			</a:t>
                </a:r>
                <a14:m>
                  <m:oMath xmlns:m="http://schemas.openxmlformats.org/officeDocument/2006/math">
                    <m:sSub>
                      <m:sSubPr>
                        <m:ctrlPr>
                          <a:rPr lang="de-DE" i="1" dirty="0">
                            <a:latin typeface="Cambria Math" panose="02040503050406030204" pitchFamily="18" charset="0"/>
                          </a:rPr>
                        </m:ctrlPr>
                      </m:sSubPr>
                      <m:e>
                        <m:r>
                          <a:rPr lang="de-DE" i="1" dirty="0">
                            <a:latin typeface="Cambria Math" panose="02040503050406030204" pitchFamily="18" charset="0"/>
                          </a:rPr>
                          <m:t>𝑟</m:t>
                        </m:r>
                      </m:e>
                      <m:sub>
                        <m:r>
                          <a:rPr lang="de-DE" i="1" dirty="0">
                            <a:latin typeface="Cambria Math" panose="02040503050406030204" pitchFamily="18" charset="0"/>
                          </a:rPr>
                          <m:t>𝑖</m:t>
                        </m:r>
                      </m:sub>
                    </m:sSub>
                    <m:r>
                      <a:rPr lang="de-DE" i="1" dirty="0" smtClean="0">
                        <a:latin typeface="Cambria Math" panose="02040503050406030204" pitchFamily="18" charset="0"/>
                        <a:ea typeface="Cambria Math" panose="02040503050406030204" pitchFamily="18" charset="0"/>
                      </a:rPr>
                      <m:t>←</m:t>
                    </m:r>
                  </m:oMath>
                </a14:m>
                <a:r>
                  <a:rPr lang="en-GB" dirty="0"/>
                  <a:t> a random sample from </a:t>
                </a:r>
                <a14:m>
                  <m:oMath xmlns:m="http://schemas.openxmlformats.org/officeDocument/2006/math">
                    <m:r>
                      <a:rPr lang="de-DE" i="1" dirty="0">
                        <a:latin typeface="Cambria Math" panose="02040503050406030204" pitchFamily="18" charset="0"/>
                        <a:ea typeface="Cambria Math" panose="02040503050406030204" pitchFamily="18" charset="0"/>
                      </a:rPr>
                      <m:t>𝑃</m:t>
                    </m:r>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𝑅</m:t>
                            </m:r>
                          </m:e>
                          <m:sub>
                            <m:r>
                              <a:rPr lang="de-DE" i="1" dirty="0">
                                <a:latin typeface="Cambria Math" panose="02040503050406030204" pitchFamily="18" charset="0"/>
                                <a:ea typeface="Cambria Math" panose="02040503050406030204" pitchFamily="18" charset="0"/>
                              </a:rPr>
                              <m:t>𝑖</m:t>
                            </m:r>
                          </m:sub>
                        </m:sSub>
                        <m:r>
                          <a:rPr lang="de-DE" i="1" dirty="0">
                            <a:latin typeface="Cambria Math" panose="02040503050406030204" pitchFamily="18" charset="0"/>
                            <a:ea typeface="Cambria Math" panose="02040503050406030204" pitchFamily="18" charset="0"/>
                          </a:rPr>
                          <m:t>|</m:t>
                        </m:r>
                        <m:r>
                          <m:rPr>
                            <m:sty m:val="p"/>
                          </m:rPr>
                          <a:rPr lang="de-DE" b="0" i="0" dirty="0" smtClean="0">
                            <a:latin typeface="Cambria Math" panose="02040503050406030204" pitchFamily="18" charset="0"/>
                            <a:ea typeface="Cambria Math" panose="02040503050406030204" pitchFamily="18" charset="0"/>
                          </a:rPr>
                          <m:t>pa</m:t>
                        </m:r>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𝑅</m:t>
                                </m:r>
                              </m:e>
                              <m:sub>
                                <m:r>
                                  <a:rPr lang="de-DE" i="1" dirty="0">
                                    <a:latin typeface="Cambria Math" panose="02040503050406030204" pitchFamily="18" charset="0"/>
                                    <a:ea typeface="Cambria Math" panose="02040503050406030204" pitchFamily="18" charset="0"/>
                                  </a:rPr>
                                  <m:t>𝑖</m:t>
                                </m:r>
                              </m:sub>
                            </m:sSub>
                          </m:e>
                        </m:d>
                      </m:e>
                    </m:d>
                  </m:oMath>
                </a14:m>
                <a:endParaRPr lang="en-GB" dirty="0"/>
              </a:p>
              <a:p>
                <a:pPr marL="0" indent="0">
                  <a:lnSpc>
                    <a:spcPct val="100000"/>
                  </a:lnSpc>
                  <a:spcBef>
                    <a:spcPts val="0"/>
                  </a:spcBef>
                  <a:buNone/>
                  <a:tabLst>
                    <a:tab pos="438150" algn="l"/>
                    <a:tab pos="881063" algn="l"/>
                    <a:tab pos="1331913" algn="l"/>
                    <a:tab pos="1770063" algn="l"/>
                    <a:tab pos="7593013" algn="r"/>
                  </a:tabLst>
                </a:pPr>
                <a:r>
                  <a:rPr lang="en-GB" dirty="0"/>
                  <a:t>	</a:t>
                </a:r>
                <a:r>
                  <a:rPr lang="en-GB" b="1" dirty="0"/>
                  <a:t>return</a:t>
                </a:r>
                <a:r>
                  <a:rPr lang="en-GB" dirty="0"/>
                  <a:t> </a:t>
                </a:r>
                <a14:m>
                  <m:oMath xmlns:m="http://schemas.openxmlformats.org/officeDocument/2006/math">
                    <m:r>
                      <a:rPr lang="en-GB" b="1" i="1" dirty="0">
                        <a:latin typeface="Cambria Math" panose="02040503050406030204" pitchFamily="18" charset="0"/>
                      </a:rPr>
                      <m:t>𝒓</m:t>
                    </m:r>
                    <m:r>
                      <a:rPr lang="de-DE" b="0" i="1" dirty="0" smtClean="0">
                        <a:latin typeface="Cambria Math" panose="02040503050406030204" pitchFamily="18" charset="0"/>
                      </a:rPr>
                      <m:t>,</m:t>
                    </m:r>
                    <m:r>
                      <a:rPr lang="de-DE" b="0" i="1" dirty="0" smtClean="0">
                        <a:latin typeface="Cambria Math" panose="02040503050406030204" pitchFamily="18" charset="0"/>
                      </a:rPr>
                      <m:t>𝑤</m:t>
                    </m:r>
                  </m:oMath>
                </a14:m>
                <a:endParaRPr lang="de-DE" b="0" dirty="0"/>
              </a:p>
              <a:p>
                <a:pPr marL="0" indent="0">
                  <a:lnSpc>
                    <a:spcPct val="100000"/>
                  </a:lnSpc>
                  <a:spcBef>
                    <a:spcPts val="0"/>
                  </a:spcBef>
                  <a:buNone/>
                  <a:tabLst>
                    <a:tab pos="438150" algn="l"/>
                    <a:tab pos="881063" algn="l"/>
                    <a:tab pos="1331913" algn="l"/>
                    <a:tab pos="1770063" algn="l"/>
                    <a:tab pos="7593013" algn="r"/>
                  </a:tabLst>
                </a:pPr>
                <a:endParaRPr lang="en-GB" sz="1400" dirty="0"/>
              </a:p>
              <a:p>
                <a:endParaRPr lang="en-GB" dirty="0"/>
              </a:p>
            </p:txBody>
          </p:sp>
        </mc:Choice>
        <mc:Fallback xmlns="">
          <p:sp>
            <p:nvSpPr>
              <p:cNvPr id="3" name="Content Placeholder 2">
                <a:extLst>
                  <a:ext uri="{FF2B5EF4-FFF2-40B4-BE49-F238E27FC236}">
                    <a16:creationId xmlns:a16="http://schemas.microsoft.com/office/drawing/2014/main" id="{172625DE-DE52-0148-B894-BED0AD809EC0}"/>
                  </a:ext>
                </a:extLst>
              </p:cNvPr>
              <p:cNvSpPr>
                <a:spLocks noGrp="1" noRot="1" noChangeAspect="1" noMove="1" noResize="1" noEditPoints="1" noAdjustHandles="1" noChangeArrowheads="1" noChangeShapeType="1" noTextEdit="1"/>
              </p:cNvSpPr>
              <p:nvPr>
                <p:ph idx="1"/>
              </p:nvPr>
            </p:nvSpPr>
            <p:spPr>
              <a:blipFill>
                <a:blip r:embed="rId2"/>
                <a:stretch>
                  <a:fillRect l="-1326" t="-2985" r="-442"/>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9DB84161-916E-CB49-9F34-1B191B454E38}"/>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CB8CD01B-F7F8-BB42-ACAD-CAFA2543243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9E93588-3FA3-3848-B9AB-8BADC8CC8048}"/>
              </a:ext>
            </a:extLst>
          </p:cNvPr>
          <p:cNvSpPr>
            <a:spLocks noGrp="1"/>
          </p:cNvSpPr>
          <p:nvPr>
            <p:ph type="sldNum" sz="quarter" idx="4"/>
          </p:nvPr>
        </p:nvSpPr>
        <p:spPr/>
        <p:txBody>
          <a:bodyPr/>
          <a:lstStyle/>
          <a:p>
            <a:fld id="{67C9959E-8E6B-B04C-9955-EA096F41CA7A}" type="slidenum">
              <a:rPr lang="en-GB" smtClean="0"/>
              <a:t>30</a:t>
            </a:fld>
            <a:endParaRPr lang="en-GB"/>
          </a:p>
        </p:txBody>
      </p:sp>
      <p:sp>
        <p:nvSpPr>
          <p:cNvPr id="6" name="Rectangle 5">
            <a:extLst>
              <a:ext uri="{FF2B5EF4-FFF2-40B4-BE49-F238E27FC236}">
                <a16:creationId xmlns:a16="http://schemas.microsoft.com/office/drawing/2014/main" id="{A8FB0675-1B14-5742-B397-81FF9FCFE097}"/>
              </a:ext>
            </a:extLst>
          </p:cNvPr>
          <p:cNvSpPr/>
          <p:nvPr/>
        </p:nvSpPr>
        <p:spPr>
          <a:xfrm>
            <a:off x="9545675" y="5294215"/>
            <a:ext cx="2286000"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Likelihood Weighting</a:t>
            </a:r>
          </a:p>
        </p:txBody>
      </p:sp>
    </p:spTree>
    <p:extLst>
      <p:ext uri="{BB962C8B-B14F-4D97-AF65-F5344CB8AC3E}">
        <p14:creationId xmlns:p14="http://schemas.microsoft.com/office/powerpoint/2010/main" val="38167932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D460D-BFD7-E248-8C17-78CD5F4B8336}"/>
              </a:ext>
            </a:extLst>
          </p:cNvPr>
          <p:cNvSpPr>
            <a:spLocks noGrp="1"/>
          </p:cNvSpPr>
          <p:nvPr>
            <p:ph type="title"/>
          </p:nvPr>
        </p:nvSpPr>
        <p:spPr/>
        <p:txBody>
          <a:bodyPr/>
          <a:lstStyle/>
          <a:p>
            <a:r>
              <a:rPr lang="en-GB" dirty="0"/>
              <a:t>Likelihood Analysis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AF20C2-AE14-494E-B51A-CCC3FFD83D89}"/>
                  </a:ext>
                </a:extLst>
              </p:cNvPr>
              <p:cNvSpPr>
                <a:spLocks noGrp="1"/>
              </p:cNvSpPr>
              <p:nvPr>
                <p:ph idx="1"/>
              </p:nvPr>
            </p:nvSpPr>
            <p:spPr/>
            <p:txBody>
              <a:bodyPr>
                <a:normAutofit/>
              </a:bodyPr>
              <a:lstStyle/>
              <a:p>
                <a:r>
                  <a:rPr lang="en-GB" dirty="0"/>
                  <a:t>Sampling probability for </a:t>
                </a:r>
                <a14:m>
                  <m:oMath xmlns:m="http://schemas.openxmlformats.org/officeDocument/2006/math">
                    <m:r>
                      <m:rPr>
                        <m:nor/>
                      </m:rPr>
                      <a:rPr lang="de-DE" dirty="0">
                        <a:latin typeface="Cambria Math" panose="02040503050406030204" pitchFamily="18" charset="0"/>
                        <a:ea typeface="Cambria Math" panose="02040503050406030204" pitchFamily="18" charset="0"/>
                      </a:rPr>
                      <m:t>WeightedSample</m:t>
                    </m:r>
                  </m:oMath>
                </a14:m>
                <a:r>
                  <a:rPr lang="en-GB" dirty="0"/>
                  <a:t> </a:t>
                </a:r>
              </a:p>
              <a:p>
                <a:pPr lvl="1"/>
                <a14:m>
                  <m:oMath xmlns:m="http://schemas.openxmlformats.org/officeDocument/2006/math">
                    <m:r>
                      <a:rPr lang="en-GB" i="1" dirty="0" smtClean="0">
                        <a:latin typeface="Cambria Math" panose="02040503050406030204" pitchFamily="18" charset="0"/>
                      </a:rPr>
                      <m:t>𝑖</m:t>
                    </m:r>
                  </m:oMath>
                </a14:m>
                <a:r>
                  <a:rPr lang="en-GB" dirty="0"/>
                  <a:t> goes through </a:t>
                </a:r>
                <a14:m>
                  <m:oMath xmlns:m="http://schemas.openxmlformats.org/officeDocument/2006/math">
                    <m:r>
                      <a:rPr lang="de-DE" b="1" i="1">
                        <a:latin typeface="Cambria Math" panose="02040503050406030204" pitchFamily="18" charset="0"/>
                      </a:rPr>
                      <m:t>𝒓</m:t>
                    </m:r>
                    <m:r>
                      <a:rPr lang="de-DE" b="1"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𝒆</m:t>
                    </m:r>
                  </m:oMath>
                </a14:m>
                <a:endParaRPr lang="en-GB" dirty="0"/>
              </a:p>
              <a:p>
                <a:pPr lvl="1"/>
                <a:r>
                  <a:rPr lang="en-GB" dirty="0"/>
                  <a:t>Takes only evidence in ancestors into consideration</a:t>
                </a:r>
              </a:p>
              <a:p>
                <a:r>
                  <a:rPr lang="en-GB" dirty="0"/>
                  <a:t>Weight for a given sample</a:t>
                </a:r>
                <a:r>
                  <a:rPr lang="de-DE" b="1" dirty="0"/>
                  <a:t> </a:t>
                </a:r>
                <a14:m>
                  <m:oMath xmlns:m="http://schemas.openxmlformats.org/officeDocument/2006/math">
                    <m:r>
                      <a:rPr lang="de-DE" b="1" i="1">
                        <a:latin typeface="Cambria Math" panose="02040503050406030204" pitchFamily="18" charset="0"/>
                      </a:rPr>
                      <m:t>𝒓</m:t>
                    </m:r>
                    <m:r>
                      <a:rPr lang="de-DE" i="1">
                        <a:latin typeface="Cambria Math" panose="02040503050406030204" pitchFamily="18" charset="0"/>
                      </a:rPr>
                      <m:t>,</m:t>
                    </m:r>
                    <m:r>
                      <a:rPr lang="de-DE" b="1" i="1">
                        <a:latin typeface="Cambria Math" panose="02040503050406030204" pitchFamily="18" charset="0"/>
                      </a:rPr>
                      <m:t>𝒆</m:t>
                    </m:r>
                  </m:oMath>
                </a14:m>
                <a:endParaRPr lang="en-GB" dirty="0"/>
              </a:p>
              <a:p>
                <a:pPr lvl="1"/>
                <a14:m>
                  <m:oMath xmlns:m="http://schemas.openxmlformats.org/officeDocument/2006/math">
                    <m:r>
                      <a:rPr lang="de-DE" i="1">
                        <a:latin typeface="Cambria Math" panose="02040503050406030204" pitchFamily="18" charset="0"/>
                      </a:rPr>
                      <m:t>𝑗</m:t>
                    </m:r>
                  </m:oMath>
                </a14:m>
                <a:r>
                  <a:rPr lang="en-GB" dirty="0"/>
                  <a:t> goes through </a:t>
                </a:r>
                <a14:m>
                  <m:oMath xmlns:m="http://schemas.openxmlformats.org/officeDocument/2006/math">
                    <m:r>
                      <a:rPr lang="de-DE" b="1" i="1" smtClean="0">
                        <a:latin typeface="Cambria Math" panose="02040503050406030204" pitchFamily="18" charset="0"/>
                      </a:rPr>
                      <m:t>𝒆</m:t>
                    </m:r>
                  </m:oMath>
                </a14:m>
                <a:endParaRPr lang="en-GB" dirty="0"/>
              </a:p>
              <a:p>
                <a:r>
                  <a:rPr lang="en-GB" dirty="0"/>
                  <a:t>Weighted sampling probability is</a:t>
                </a:r>
              </a:p>
              <a:p>
                <a:pPr marL="258503" lvl="1"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𝑆</m:t>
                          </m:r>
                        </m:e>
                        <m:sub>
                          <m:r>
                            <a:rPr lang="de-DE" i="1">
                              <a:latin typeface="Cambria Math" panose="02040503050406030204" pitchFamily="18" charset="0"/>
                            </a:rPr>
                            <m:t>𝑊𝑆</m:t>
                          </m:r>
                        </m:sub>
                      </m:sSub>
                      <m:d>
                        <m:dPr>
                          <m:ctrlPr>
                            <a:rPr lang="de-DE" i="1">
                              <a:latin typeface="Cambria Math" panose="02040503050406030204" pitchFamily="18" charset="0"/>
                            </a:rPr>
                          </m:ctrlPr>
                        </m:dPr>
                        <m:e>
                          <m:r>
                            <a:rPr lang="de-DE" b="1" i="1">
                              <a:latin typeface="Cambria Math" panose="02040503050406030204" pitchFamily="18" charset="0"/>
                            </a:rPr>
                            <m:t>𝒓</m:t>
                          </m:r>
                          <m:r>
                            <a:rPr lang="de-DE" i="1">
                              <a:latin typeface="Cambria Math" panose="02040503050406030204" pitchFamily="18" charset="0"/>
                            </a:rPr>
                            <m:t>,</m:t>
                          </m:r>
                          <m:r>
                            <a:rPr lang="de-DE" b="1" i="1">
                              <a:latin typeface="Cambria Math" panose="02040503050406030204" pitchFamily="18" charset="0"/>
                            </a:rPr>
                            <m:t>𝒆</m:t>
                          </m:r>
                        </m:e>
                      </m:d>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rPr>
                        <m:t>𝑤</m:t>
                      </m:r>
                      <m:d>
                        <m:dPr>
                          <m:ctrlPr>
                            <a:rPr lang="de-DE" i="1">
                              <a:latin typeface="Cambria Math" panose="02040503050406030204" pitchFamily="18" charset="0"/>
                            </a:rPr>
                          </m:ctrlPr>
                        </m:dPr>
                        <m:e>
                          <m:r>
                            <a:rPr lang="de-DE" b="1" i="1">
                              <a:latin typeface="Cambria Math" panose="02040503050406030204" pitchFamily="18" charset="0"/>
                            </a:rPr>
                            <m:t>𝒓</m:t>
                          </m:r>
                          <m:r>
                            <a:rPr lang="de-DE" i="1">
                              <a:latin typeface="Cambria Math" panose="02040503050406030204" pitchFamily="18" charset="0"/>
                            </a:rPr>
                            <m:t>,</m:t>
                          </m:r>
                          <m:r>
                            <a:rPr lang="de-DE" b="1" i="1">
                              <a:latin typeface="Cambria Math" panose="02040503050406030204" pitchFamily="18" charset="0"/>
                            </a:rPr>
                            <m:t>𝒆</m:t>
                          </m:r>
                        </m:e>
                      </m:d>
                      <m:r>
                        <m:rPr>
                          <m:aln/>
                        </m:rPr>
                        <a:rPr lang="de-DE" i="1">
                          <a:latin typeface="Cambria Math" panose="02040503050406030204" pitchFamily="18" charset="0"/>
                        </a:rPr>
                        <m:t>=</m:t>
                      </m:r>
                      <m:nary>
                        <m:naryPr>
                          <m:chr m:val="∏"/>
                          <m:ctrlPr>
                            <a:rPr lang="de-DE" i="1">
                              <a:latin typeface="Cambria Math" panose="02040503050406030204" pitchFamily="18" charset="0"/>
                            </a:rPr>
                          </m:ctrlPr>
                        </m:naryPr>
                        <m:sub>
                          <m:r>
                            <m:rPr>
                              <m:brk m:alnAt="23"/>
                            </m:rPr>
                            <a:rPr lang="de-DE" i="1">
                              <a:latin typeface="Cambria Math" panose="02040503050406030204" pitchFamily="18" charset="0"/>
                            </a:rPr>
                            <m:t>𝑖</m:t>
                          </m:r>
                          <m:r>
                            <a:rPr lang="de-DE" i="1">
                              <a:latin typeface="Cambria Math" panose="02040503050406030204" pitchFamily="18" charset="0"/>
                            </a:rPr>
                            <m:t>=1</m:t>
                          </m:r>
                        </m:sub>
                        <m:sup>
                          <m:r>
                            <a:rPr lang="de-DE" i="1">
                              <a:latin typeface="Cambria Math" panose="02040503050406030204" pitchFamily="18" charset="0"/>
                            </a:rPr>
                            <m:t>𝑙</m:t>
                          </m:r>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𝑖</m:t>
                                  </m:r>
                                </m:sub>
                              </m:sSub>
                              <m:r>
                                <a:rPr lang="de-DE" i="1">
                                  <a:latin typeface="Cambria Math" panose="02040503050406030204" pitchFamily="18" charset="0"/>
                                </a:rPr>
                                <m:t>|</m:t>
                              </m:r>
                              <m:r>
                                <m:rPr>
                                  <m:sty m:val="p"/>
                                </m:rPr>
                                <a:rPr lang="de-DE" b="0" i="0" smtClean="0">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𝑖</m:t>
                                      </m:r>
                                    </m:sub>
                                  </m:sSub>
                                </m:e>
                              </m:d>
                            </m:e>
                          </m:d>
                        </m:e>
                      </m:nary>
                      <m:r>
                        <a:rPr lang="de-DE" i="1">
                          <a:latin typeface="Cambria Math" panose="02040503050406030204" pitchFamily="18" charset="0"/>
                          <a:ea typeface="Cambria Math" panose="02040503050406030204" pitchFamily="18" charset="0"/>
                        </a:rPr>
                        <m:t>∙</m:t>
                      </m:r>
                      <m:nary>
                        <m:naryPr>
                          <m:chr m:val="∏"/>
                          <m:ctrlPr>
                            <a:rPr lang="de-DE" i="1">
                              <a:latin typeface="Cambria Math" panose="02040503050406030204" pitchFamily="18" charset="0"/>
                            </a:rPr>
                          </m:ctrlPr>
                        </m:naryPr>
                        <m:sub>
                          <m:r>
                            <a:rPr lang="de-DE" i="1">
                              <a:latin typeface="Cambria Math" panose="02040503050406030204" pitchFamily="18" charset="0"/>
                            </a:rPr>
                            <m:t>𝑗</m:t>
                          </m:r>
                          <m:r>
                            <a:rPr lang="de-DE" i="1">
                              <a:latin typeface="Cambria Math" panose="02040503050406030204" pitchFamily="18" charset="0"/>
                            </a:rPr>
                            <m:t>=1</m:t>
                          </m:r>
                        </m:sub>
                        <m:sup>
                          <m:r>
                            <a:rPr lang="de-DE" i="1">
                              <a:latin typeface="Cambria Math" panose="02040503050406030204" pitchFamily="18" charset="0"/>
                            </a:rPr>
                            <m:t>𝑘</m:t>
                          </m:r>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𝑒</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b="0" i="0" smtClean="0">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𝑗</m:t>
                                      </m:r>
                                    </m:sub>
                                  </m:sSub>
                                </m:e>
                              </m:d>
                            </m:e>
                          </m:d>
                        </m:e>
                      </m:nary>
                      <m:r>
                        <m:rPr>
                          <m:aln/>
                        </m:rPr>
                        <a:rPr lang="de-DE" i="1">
                          <a:latin typeface="Cambria Math" panose="02040503050406030204" pitchFamily="18" charset="0"/>
                        </a:rPr>
                        <m:t>=</m:t>
                      </m:r>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𝒓</m:t>
                          </m:r>
                          <m:r>
                            <a:rPr lang="de-DE" i="1">
                              <a:latin typeface="Cambria Math" panose="02040503050406030204" pitchFamily="18" charset="0"/>
                            </a:rPr>
                            <m:t>,</m:t>
                          </m:r>
                          <m:r>
                            <a:rPr lang="de-DE" b="1" i="1">
                              <a:latin typeface="Cambria Math" panose="02040503050406030204" pitchFamily="18" charset="0"/>
                            </a:rPr>
                            <m:t>𝒆</m:t>
                          </m:r>
                        </m:e>
                      </m:d>
                      <m:r>
                        <a:rPr lang="de-DE" b="1" i="1">
                          <a:latin typeface="Cambria Math" panose="02040503050406030204" pitchFamily="18" charset="0"/>
                        </a:rPr>
                        <m:t> </m:t>
                      </m:r>
                    </m:oMath>
                  </m:oMathPara>
                </a14:m>
                <a:endParaRPr lang="en-GB" dirty="0"/>
              </a:p>
              <a:p>
                <a:pPr lvl="1"/>
                <a:r>
                  <a:rPr lang="en-GB" dirty="0"/>
                  <a:t>Last step by semantics of BN</a:t>
                </a:r>
              </a:p>
              <a:p>
                <a:r>
                  <a:rPr lang="en-GB" dirty="0"/>
                  <a:t>Hence, likelihood weighting returns consistent estimates</a:t>
                </a:r>
              </a:p>
            </p:txBody>
          </p:sp>
        </mc:Choice>
        <mc:Fallback xmlns="">
          <p:sp>
            <p:nvSpPr>
              <p:cNvPr id="3" name="Content Placeholder 2">
                <a:extLst>
                  <a:ext uri="{FF2B5EF4-FFF2-40B4-BE49-F238E27FC236}">
                    <a16:creationId xmlns:a16="http://schemas.microsoft.com/office/drawing/2014/main" id="{0CAF20C2-AE14-494E-B51A-CCC3FFD83D89}"/>
                  </a:ext>
                </a:extLst>
              </p:cNvPr>
              <p:cNvSpPr>
                <a:spLocks noGrp="1" noRot="1" noChangeAspect="1" noMove="1" noResize="1" noEditPoints="1" noAdjustHandles="1" noChangeArrowheads="1" noChangeShapeType="1" noTextEdit="1"/>
              </p:cNvSpPr>
              <p:nvPr>
                <p:ph idx="1"/>
              </p:nvPr>
            </p:nvSpPr>
            <p:spPr>
              <a:blipFill>
                <a:blip r:embed="rId2"/>
                <a:stretch>
                  <a:fillRect l="-1549" t="-2985" b="-12836"/>
                </a:stretch>
              </a:blipFill>
            </p:spPr>
            <p:txBody>
              <a:bodyPr/>
              <a:lstStyle/>
              <a:p>
                <a:r>
                  <a:rPr lang="en-DE">
                    <a:noFill/>
                  </a:rPr>
                  <a:t> </a:t>
                </a:r>
              </a:p>
            </p:txBody>
          </p:sp>
        </mc:Fallback>
      </mc:AlternateContent>
      <p:sp>
        <p:nvSpPr>
          <p:cNvPr id="9" name="Date Placeholder 8">
            <a:extLst>
              <a:ext uri="{FF2B5EF4-FFF2-40B4-BE49-F238E27FC236}">
                <a16:creationId xmlns:a16="http://schemas.microsoft.com/office/drawing/2014/main" id="{C643FEB4-7B7C-394E-BD74-DE06DA01EC13}"/>
              </a:ext>
            </a:extLst>
          </p:cNvPr>
          <p:cNvSpPr>
            <a:spLocks noGrp="1"/>
          </p:cNvSpPr>
          <p:nvPr>
            <p:ph type="dt" sz="half" idx="2"/>
          </p:nvPr>
        </p:nvSpPr>
        <p:spPr/>
        <p:txBody>
          <a:bodyPr/>
          <a:lstStyle/>
          <a:p>
            <a:r>
              <a:rPr lang="de-DE"/>
              <a:t>Approximate</a:t>
            </a:r>
            <a:endParaRPr lang="en-US" dirty="0"/>
          </a:p>
        </p:txBody>
      </p:sp>
      <p:sp>
        <p:nvSpPr>
          <p:cNvPr id="10" name="Footer Placeholder 9">
            <a:extLst>
              <a:ext uri="{FF2B5EF4-FFF2-40B4-BE49-F238E27FC236}">
                <a16:creationId xmlns:a16="http://schemas.microsoft.com/office/drawing/2014/main" id="{7199291C-543F-E047-9E84-82CF780DBE16}"/>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C055D87-998B-3F4A-8A9A-6035229B9932}"/>
              </a:ext>
            </a:extLst>
          </p:cNvPr>
          <p:cNvSpPr>
            <a:spLocks noGrp="1"/>
          </p:cNvSpPr>
          <p:nvPr>
            <p:ph type="sldNum" sz="quarter" idx="4"/>
          </p:nvPr>
        </p:nvSpPr>
        <p:spPr/>
        <p:txBody>
          <a:bodyPr/>
          <a:lstStyle/>
          <a:p>
            <a:fld id="{67C9959E-8E6B-B04C-9955-EA096F41CA7A}" type="slidenum">
              <a:rPr lang="en-GB" smtClean="0"/>
              <a:t>31</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17EDA00F-8655-024F-9172-2F5040EA2623}"/>
                  </a:ext>
                </a:extLst>
              </p:cNvPr>
              <p:cNvSpPr/>
              <p:nvPr/>
            </p:nvSpPr>
            <p:spPr>
              <a:xfrm>
                <a:off x="6826864" y="1584642"/>
                <a:ext cx="3712555" cy="105112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sz="2200" i="1" smtClean="0">
                              <a:latin typeface="Cambria Math" panose="02040503050406030204" pitchFamily="18" charset="0"/>
                            </a:rPr>
                          </m:ctrlPr>
                        </m:sSubPr>
                        <m:e>
                          <m:r>
                            <a:rPr lang="de-DE" sz="2200" i="1">
                              <a:latin typeface="Cambria Math" panose="02040503050406030204" pitchFamily="18" charset="0"/>
                            </a:rPr>
                            <m:t>𝑆</m:t>
                          </m:r>
                        </m:e>
                        <m:sub>
                          <m:r>
                            <a:rPr lang="de-DE" sz="2200" i="1">
                              <a:latin typeface="Cambria Math" panose="02040503050406030204" pitchFamily="18" charset="0"/>
                            </a:rPr>
                            <m:t>𝑊𝑆</m:t>
                          </m:r>
                        </m:sub>
                      </m:sSub>
                      <m:d>
                        <m:dPr>
                          <m:ctrlPr>
                            <a:rPr lang="de-DE" sz="2200" i="1">
                              <a:latin typeface="Cambria Math" panose="02040503050406030204" pitchFamily="18" charset="0"/>
                            </a:rPr>
                          </m:ctrlPr>
                        </m:dPr>
                        <m:e>
                          <m:r>
                            <a:rPr lang="de-DE" sz="2200" b="1" i="1">
                              <a:latin typeface="Cambria Math" panose="02040503050406030204" pitchFamily="18" charset="0"/>
                            </a:rPr>
                            <m:t>𝒓</m:t>
                          </m:r>
                          <m:r>
                            <a:rPr lang="de-DE" sz="2200" i="1">
                              <a:latin typeface="Cambria Math" panose="02040503050406030204" pitchFamily="18" charset="0"/>
                            </a:rPr>
                            <m:t>,</m:t>
                          </m:r>
                          <m:r>
                            <a:rPr lang="de-DE" sz="2200" b="1" i="1">
                              <a:latin typeface="Cambria Math" panose="02040503050406030204" pitchFamily="18" charset="0"/>
                            </a:rPr>
                            <m:t>𝒆</m:t>
                          </m:r>
                        </m:e>
                      </m:d>
                      <m:r>
                        <a:rPr lang="de-DE" sz="2200" i="1">
                          <a:latin typeface="Cambria Math" panose="02040503050406030204" pitchFamily="18" charset="0"/>
                        </a:rPr>
                        <m:t>=</m:t>
                      </m:r>
                      <m:nary>
                        <m:naryPr>
                          <m:chr m:val="∏"/>
                          <m:ctrlPr>
                            <a:rPr lang="de-DE" sz="2200" i="1">
                              <a:latin typeface="Cambria Math" panose="02040503050406030204" pitchFamily="18" charset="0"/>
                            </a:rPr>
                          </m:ctrlPr>
                        </m:naryPr>
                        <m:sub>
                          <m:r>
                            <m:rPr>
                              <m:brk m:alnAt="23"/>
                            </m:rPr>
                            <a:rPr lang="de-DE" sz="2200" i="1">
                              <a:latin typeface="Cambria Math" panose="02040503050406030204" pitchFamily="18" charset="0"/>
                            </a:rPr>
                            <m:t>𝑖</m:t>
                          </m:r>
                          <m:r>
                            <a:rPr lang="de-DE" sz="2200" i="1">
                              <a:latin typeface="Cambria Math" panose="02040503050406030204" pitchFamily="18" charset="0"/>
                            </a:rPr>
                            <m:t>=1</m:t>
                          </m:r>
                        </m:sub>
                        <m:sup>
                          <m:r>
                            <a:rPr lang="de-DE" sz="2200" i="1">
                              <a:latin typeface="Cambria Math" panose="02040503050406030204" pitchFamily="18" charset="0"/>
                            </a:rPr>
                            <m:t>𝑙</m:t>
                          </m:r>
                        </m:sup>
                        <m:e>
                          <m:r>
                            <a:rPr lang="de-DE" sz="2200" i="1">
                              <a:latin typeface="Cambria Math" panose="02040503050406030204" pitchFamily="18" charset="0"/>
                            </a:rPr>
                            <m:t>𝑃</m:t>
                          </m:r>
                          <m:d>
                            <m:dPr>
                              <m:ctrlPr>
                                <a:rPr lang="de-DE" sz="2200" i="1">
                                  <a:latin typeface="Cambria Math" panose="02040503050406030204" pitchFamily="18" charset="0"/>
                                </a:rPr>
                              </m:ctrlPr>
                            </m:dPr>
                            <m:e>
                              <m:sSub>
                                <m:sSubPr>
                                  <m:ctrlPr>
                                    <a:rPr lang="de-DE" sz="2200" i="1">
                                      <a:latin typeface="Cambria Math" panose="02040503050406030204" pitchFamily="18" charset="0"/>
                                    </a:rPr>
                                  </m:ctrlPr>
                                </m:sSubPr>
                                <m:e>
                                  <m:r>
                                    <a:rPr lang="de-DE" sz="2200" i="1">
                                      <a:latin typeface="Cambria Math" panose="02040503050406030204" pitchFamily="18" charset="0"/>
                                    </a:rPr>
                                    <m:t>𝑟</m:t>
                                  </m:r>
                                </m:e>
                                <m:sub>
                                  <m:r>
                                    <a:rPr lang="de-DE" sz="2200" i="1">
                                      <a:latin typeface="Cambria Math" panose="02040503050406030204" pitchFamily="18" charset="0"/>
                                    </a:rPr>
                                    <m:t>𝑖</m:t>
                                  </m:r>
                                </m:sub>
                              </m:sSub>
                              <m:r>
                                <a:rPr lang="de-DE" sz="2200" i="1">
                                  <a:latin typeface="Cambria Math" panose="02040503050406030204" pitchFamily="18" charset="0"/>
                                </a:rPr>
                                <m:t>|</m:t>
                              </m:r>
                              <m:r>
                                <m:rPr>
                                  <m:sty m:val="p"/>
                                </m:rPr>
                                <a:rPr lang="de-DE" sz="2200" b="0" i="0" smtClean="0">
                                  <a:latin typeface="Cambria Math" panose="02040503050406030204" pitchFamily="18" charset="0"/>
                                </a:rPr>
                                <m:t>Pa</m:t>
                              </m:r>
                              <m:d>
                                <m:dPr>
                                  <m:ctrlPr>
                                    <a:rPr lang="de-DE" sz="2200" i="1">
                                      <a:latin typeface="Cambria Math" panose="02040503050406030204" pitchFamily="18" charset="0"/>
                                    </a:rPr>
                                  </m:ctrlPr>
                                </m:dPr>
                                <m:e>
                                  <m:sSub>
                                    <m:sSubPr>
                                      <m:ctrlPr>
                                        <a:rPr lang="de-DE" sz="2200" i="1">
                                          <a:latin typeface="Cambria Math" panose="02040503050406030204" pitchFamily="18" charset="0"/>
                                        </a:rPr>
                                      </m:ctrlPr>
                                    </m:sSubPr>
                                    <m:e>
                                      <m:r>
                                        <a:rPr lang="de-DE" sz="2200" i="1">
                                          <a:latin typeface="Cambria Math" panose="02040503050406030204" pitchFamily="18" charset="0"/>
                                        </a:rPr>
                                        <m:t>𝑅</m:t>
                                      </m:r>
                                    </m:e>
                                    <m:sub>
                                      <m:r>
                                        <a:rPr lang="de-DE" sz="2200" i="1">
                                          <a:latin typeface="Cambria Math" panose="02040503050406030204" pitchFamily="18" charset="0"/>
                                        </a:rPr>
                                        <m:t>𝑖</m:t>
                                      </m:r>
                                    </m:sub>
                                  </m:sSub>
                                </m:e>
                              </m:d>
                            </m:e>
                          </m:d>
                        </m:e>
                      </m:nary>
                    </m:oMath>
                  </m:oMathPara>
                </a14:m>
                <a:endParaRPr lang="en-GB" sz="2200" dirty="0"/>
              </a:p>
            </p:txBody>
          </p:sp>
        </mc:Choice>
        <mc:Fallback xmlns="">
          <p:sp>
            <p:nvSpPr>
              <p:cNvPr id="5" name="Rectangle 4">
                <a:extLst>
                  <a:ext uri="{FF2B5EF4-FFF2-40B4-BE49-F238E27FC236}">
                    <a16:creationId xmlns:a16="http://schemas.microsoft.com/office/drawing/2014/main" id="{17EDA00F-8655-024F-9172-2F5040EA2623}"/>
                  </a:ext>
                </a:extLst>
              </p:cNvPr>
              <p:cNvSpPr>
                <a:spLocks noRot="1" noChangeAspect="1" noMove="1" noResize="1" noEditPoints="1" noAdjustHandles="1" noChangeArrowheads="1" noChangeShapeType="1" noTextEdit="1"/>
              </p:cNvSpPr>
              <p:nvPr/>
            </p:nvSpPr>
            <p:spPr>
              <a:xfrm>
                <a:off x="6826864" y="1584642"/>
                <a:ext cx="3712555" cy="1051122"/>
              </a:xfrm>
              <a:prstGeom prst="rect">
                <a:avLst/>
              </a:prstGeom>
              <a:blipFill>
                <a:blip r:embed="rId3"/>
                <a:stretch>
                  <a:fillRect t="-96429" b="-153571"/>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94909F45-E5DD-B440-A90E-1DF9656304B9}"/>
                  </a:ext>
                </a:extLst>
              </p:cNvPr>
              <p:cNvSpPr/>
              <p:nvPr/>
            </p:nvSpPr>
            <p:spPr>
              <a:xfrm>
                <a:off x="7075142" y="2637542"/>
                <a:ext cx="3562194" cy="108940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de-DE" sz="2200" i="1">
                          <a:latin typeface="Cambria Math" panose="02040503050406030204" pitchFamily="18" charset="0"/>
                        </a:rPr>
                        <m:t>𝑤</m:t>
                      </m:r>
                      <m:d>
                        <m:dPr>
                          <m:ctrlPr>
                            <a:rPr lang="de-DE" sz="2200" i="1">
                              <a:latin typeface="Cambria Math" panose="02040503050406030204" pitchFamily="18" charset="0"/>
                            </a:rPr>
                          </m:ctrlPr>
                        </m:dPr>
                        <m:e>
                          <m:r>
                            <a:rPr lang="de-DE" sz="2200" b="1" i="1">
                              <a:latin typeface="Cambria Math" panose="02040503050406030204" pitchFamily="18" charset="0"/>
                            </a:rPr>
                            <m:t>𝒓</m:t>
                          </m:r>
                          <m:r>
                            <a:rPr lang="de-DE" sz="2200" i="1">
                              <a:latin typeface="Cambria Math" panose="02040503050406030204" pitchFamily="18" charset="0"/>
                            </a:rPr>
                            <m:t>,</m:t>
                          </m:r>
                          <m:r>
                            <a:rPr lang="de-DE" sz="2200" b="1" i="1">
                              <a:latin typeface="Cambria Math" panose="02040503050406030204" pitchFamily="18" charset="0"/>
                            </a:rPr>
                            <m:t>𝒆</m:t>
                          </m:r>
                        </m:e>
                      </m:d>
                      <m:r>
                        <a:rPr lang="de-DE" sz="2200" i="1">
                          <a:latin typeface="Cambria Math" panose="02040503050406030204" pitchFamily="18" charset="0"/>
                        </a:rPr>
                        <m:t>=</m:t>
                      </m:r>
                      <m:nary>
                        <m:naryPr>
                          <m:chr m:val="∏"/>
                          <m:ctrlPr>
                            <a:rPr lang="de-DE" sz="2200" i="1">
                              <a:latin typeface="Cambria Math" panose="02040503050406030204" pitchFamily="18" charset="0"/>
                            </a:rPr>
                          </m:ctrlPr>
                        </m:naryPr>
                        <m:sub>
                          <m:r>
                            <a:rPr lang="de-DE" sz="2200" i="1">
                              <a:latin typeface="Cambria Math" panose="02040503050406030204" pitchFamily="18" charset="0"/>
                            </a:rPr>
                            <m:t>𝑗</m:t>
                          </m:r>
                          <m:r>
                            <a:rPr lang="de-DE" sz="2200" i="1">
                              <a:latin typeface="Cambria Math" panose="02040503050406030204" pitchFamily="18" charset="0"/>
                            </a:rPr>
                            <m:t>=1</m:t>
                          </m:r>
                        </m:sub>
                        <m:sup>
                          <m:r>
                            <a:rPr lang="de-DE" sz="2200" i="1">
                              <a:latin typeface="Cambria Math" panose="02040503050406030204" pitchFamily="18" charset="0"/>
                            </a:rPr>
                            <m:t>𝑘</m:t>
                          </m:r>
                        </m:sup>
                        <m:e>
                          <m:r>
                            <a:rPr lang="de-DE" sz="2200" i="1">
                              <a:latin typeface="Cambria Math" panose="02040503050406030204" pitchFamily="18" charset="0"/>
                            </a:rPr>
                            <m:t>𝑃</m:t>
                          </m:r>
                          <m:d>
                            <m:dPr>
                              <m:ctrlPr>
                                <a:rPr lang="de-DE" sz="2200" i="1">
                                  <a:latin typeface="Cambria Math" panose="02040503050406030204" pitchFamily="18" charset="0"/>
                                </a:rPr>
                              </m:ctrlPr>
                            </m:dPr>
                            <m:e>
                              <m:sSub>
                                <m:sSubPr>
                                  <m:ctrlPr>
                                    <a:rPr lang="de-DE" sz="2200" i="1">
                                      <a:latin typeface="Cambria Math" panose="02040503050406030204" pitchFamily="18" charset="0"/>
                                    </a:rPr>
                                  </m:ctrlPr>
                                </m:sSubPr>
                                <m:e>
                                  <m:r>
                                    <a:rPr lang="de-DE" sz="2200" i="1">
                                      <a:latin typeface="Cambria Math" panose="02040503050406030204" pitchFamily="18" charset="0"/>
                                    </a:rPr>
                                    <m:t>𝑒</m:t>
                                  </m:r>
                                </m:e>
                                <m:sub>
                                  <m:r>
                                    <a:rPr lang="de-DE" sz="2200" i="1">
                                      <a:latin typeface="Cambria Math" panose="02040503050406030204" pitchFamily="18" charset="0"/>
                                    </a:rPr>
                                    <m:t>𝑗</m:t>
                                  </m:r>
                                </m:sub>
                              </m:sSub>
                              <m:r>
                                <a:rPr lang="de-DE" sz="2200" i="1">
                                  <a:latin typeface="Cambria Math" panose="02040503050406030204" pitchFamily="18" charset="0"/>
                                </a:rPr>
                                <m:t>|</m:t>
                              </m:r>
                              <m:r>
                                <m:rPr>
                                  <m:sty m:val="p"/>
                                </m:rPr>
                                <a:rPr lang="de-DE" sz="2200">
                                  <a:latin typeface="Cambria Math" panose="02040503050406030204" pitchFamily="18" charset="0"/>
                                </a:rPr>
                                <m:t>Pa</m:t>
                              </m:r>
                              <m:d>
                                <m:dPr>
                                  <m:ctrlPr>
                                    <a:rPr lang="de-DE" sz="2200" i="1">
                                      <a:latin typeface="Cambria Math" panose="02040503050406030204" pitchFamily="18" charset="0"/>
                                    </a:rPr>
                                  </m:ctrlPr>
                                </m:dPr>
                                <m:e>
                                  <m:sSub>
                                    <m:sSubPr>
                                      <m:ctrlPr>
                                        <a:rPr lang="de-DE" sz="2200" i="1">
                                          <a:latin typeface="Cambria Math" panose="02040503050406030204" pitchFamily="18" charset="0"/>
                                        </a:rPr>
                                      </m:ctrlPr>
                                    </m:sSubPr>
                                    <m:e>
                                      <m:r>
                                        <a:rPr lang="de-DE" sz="2200" i="1">
                                          <a:latin typeface="Cambria Math" panose="02040503050406030204" pitchFamily="18" charset="0"/>
                                        </a:rPr>
                                        <m:t>𝐸</m:t>
                                      </m:r>
                                    </m:e>
                                    <m:sub>
                                      <m:r>
                                        <a:rPr lang="de-DE" sz="2200" i="1">
                                          <a:latin typeface="Cambria Math" panose="02040503050406030204" pitchFamily="18" charset="0"/>
                                        </a:rPr>
                                        <m:t>𝑗</m:t>
                                      </m:r>
                                    </m:sub>
                                  </m:sSub>
                                </m:e>
                              </m:d>
                            </m:e>
                          </m:d>
                        </m:e>
                      </m:nary>
                    </m:oMath>
                  </m:oMathPara>
                </a14:m>
                <a:endParaRPr lang="en-GB" sz="2200" dirty="0"/>
              </a:p>
            </p:txBody>
          </p:sp>
        </mc:Choice>
        <mc:Fallback xmlns="">
          <p:sp>
            <p:nvSpPr>
              <p:cNvPr id="6" name="Rectangle 5">
                <a:extLst>
                  <a:ext uri="{FF2B5EF4-FFF2-40B4-BE49-F238E27FC236}">
                    <a16:creationId xmlns:a16="http://schemas.microsoft.com/office/drawing/2014/main" id="{94909F45-E5DD-B440-A90E-1DF9656304B9}"/>
                  </a:ext>
                </a:extLst>
              </p:cNvPr>
              <p:cNvSpPr>
                <a:spLocks noRot="1" noChangeAspect="1" noMove="1" noResize="1" noEditPoints="1" noAdjustHandles="1" noChangeArrowheads="1" noChangeShapeType="1" noTextEdit="1"/>
              </p:cNvSpPr>
              <p:nvPr/>
            </p:nvSpPr>
            <p:spPr>
              <a:xfrm>
                <a:off x="7075142" y="2637542"/>
                <a:ext cx="3562194" cy="1089401"/>
              </a:xfrm>
              <a:prstGeom prst="rect">
                <a:avLst/>
              </a:prstGeom>
              <a:blipFill>
                <a:blip r:embed="rId4"/>
                <a:stretch>
                  <a:fillRect t="-94186" b="-147674"/>
                </a:stretch>
              </a:blipFill>
            </p:spPr>
            <p:txBody>
              <a:bodyPr/>
              <a:lstStyle/>
              <a:p>
                <a:r>
                  <a:rPr lang="en-GB">
                    <a:noFill/>
                  </a:rPr>
                  <a:t> </a:t>
                </a:r>
              </a:p>
            </p:txBody>
          </p:sp>
        </mc:Fallback>
      </mc:AlternateContent>
      <p:sp>
        <p:nvSpPr>
          <p:cNvPr id="8" name="Rectangle 7">
            <a:extLst>
              <a:ext uri="{FF2B5EF4-FFF2-40B4-BE49-F238E27FC236}">
                <a16:creationId xmlns:a16="http://schemas.microsoft.com/office/drawing/2014/main" id="{DCE0848E-74A0-3B40-B79A-EA4AC49E48B1}"/>
              </a:ext>
            </a:extLst>
          </p:cNvPr>
          <p:cNvSpPr/>
          <p:nvPr/>
        </p:nvSpPr>
        <p:spPr>
          <a:xfrm>
            <a:off x="7945120" y="4982584"/>
            <a:ext cx="3886555" cy="923330"/>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GB" dirty="0"/>
              <a:t>But performance still degrades with many evidence variables because few samples have nearly all the total weight</a:t>
            </a:r>
          </a:p>
        </p:txBody>
      </p:sp>
      <p:grpSp>
        <p:nvGrpSpPr>
          <p:cNvPr id="11" name="Group 10">
            <a:extLst>
              <a:ext uri="{FF2B5EF4-FFF2-40B4-BE49-F238E27FC236}">
                <a16:creationId xmlns:a16="http://schemas.microsoft.com/office/drawing/2014/main" id="{CB5ECCDB-F00F-8543-B1F5-761B7BB87705}"/>
              </a:ext>
            </a:extLst>
          </p:cNvPr>
          <p:cNvGrpSpPr/>
          <p:nvPr/>
        </p:nvGrpSpPr>
        <p:grpSpPr>
          <a:xfrm>
            <a:off x="6493340" y="619225"/>
            <a:ext cx="2282743" cy="812707"/>
            <a:chOff x="1358855" y="5192309"/>
            <a:chExt cx="2285122" cy="813553"/>
          </a:xfrm>
        </p:grpSpPr>
        <p:sp>
          <p:nvSpPr>
            <p:cNvPr id="12" name="TextBox 11">
              <a:extLst>
                <a:ext uri="{FF2B5EF4-FFF2-40B4-BE49-F238E27FC236}">
                  <a16:creationId xmlns:a16="http://schemas.microsoft.com/office/drawing/2014/main" id="{CB31E270-3FFA-9D4E-8E1D-C427FA1C438F}"/>
                </a:ext>
              </a:extLst>
            </p:cNvPr>
            <p:cNvSpPr txBox="1"/>
            <p:nvPr/>
          </p:nvSpPr>
          <p:spPr>
            <a:xfrm>
              <a:off x="1358855" y="5192309"/>
              <a:ext cx="2285122" cy="813553"/>
            </a:xfrm>
            <a:prstGeom prst="cloudCallout">
              <a:avLst>
                <a:gd name="adj1" fmla="val -67680"/>
                <a:gd name="adj2" fmla="val 72804"/>
              </a:avLst>
            </a:prstGeom>
            <a:solidFill>
              <a:srgbClr val="FFC000"/>
            </a:solidFill>
            <a:ln>
              <a:noFill/>
            </a:ln>
          </p:spPr>
          <p:style>
            <a:lnRef idx="0">
              <a:schemeClr val="accent1"/>
            </a:lnRef>
            <a:fillRef idx="3">
              <a:schemeClr val="accent1"/>
            </a:fillRef>
            <a:effectRef idx="3">
              <a:schemeClr val="accent1"/>
            </a:effectRef>
            <a:fontRef idx="minor">
              <a:schemeClr val="lt1"/>
            </a:fontRef>
          </p:style>
          <p:txBody>
            <a:bodyPr wrap="square" rtlCol="0">
              <a:noAutofit/>
            </a:bodyPr>
            <a:lstStyle/>
            <a:p>
              <a:endParaRPr lang="en-GB" sz="1798"/>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0B89E37B-7396-D348-A7CF-E5DD74A1D1C8}"/>
                    </a:ext>
                  </a:extLst>
                </p:cNvPr>
                <p:cNvSpPr/>
                <p:nvPr/>
              </p:nvSpPr>
              <p:spPr>
                <a:xfrm>
                  <a:off x="1457609" y="5283928"/>
                  <a:ext cx="2044333" cy="646362"/>
                </a:xfrm>
                <a:prstGeom prst="rect">
                  <a:avLst/>
                </a:prstGeom>
              </p:spPr>
              <p:txBody>
                <a:bodyPr wrap="square">
                  <a:spAutoFit/>
                </a:bodyPr>
                <a:lstStyle/>
                <a:p>
                  <a:pPr algn="ctr"/>
                  <a:r>
                    <a:rPr lang="en-GB" sz="1798" dirty="0">
                      <a:solidFill>
                        <a:schemeClr val="bg1"/>
                      </a:solidFill>
                    </a:rPr>
                    <a:t>What if we cannot sample from </a:t>
                  </a:r>
                  <a14:m>
                    <m:oMath xmlns:m="http://schemas.openxmlformats.org/officeDocument/2006/math">
                      <m:r>
                        <a:rPr lang="en-GB" sz="1798" i="1" dirty="0" smtClean="0">
                          <a:solidFill>
                            <a:schemeClr val="bg1"/>
                          </a:solidFill>
                          <a:latin typeface="Cambria Math" panose="02040503050406030204" pitchFamily="18" charset="0"/>
                        </a:rPr>
                        <m:t>𝑃</m:t>
                      </m:r>
                    </m:oMath>
                  </a14:m>
                  <a:r>
                    <a:rPr lang="en-GB" sz="1798" dirty="0">
                      <a:solidFill>
                        <a:schemeClr val="bg1"/>
                      </a:solidFill>
                    </a:rPr>
                    <a:t>?</a:t>
                  </a:r>
                </a:p>
              </p:txBody>
            </p:sp>
          </mc:Choice>
          <mc:Fallback xmlns="">
            <p:sp>
              <p:nvSpPr>
                <p:cNvPr id="13" name="Rectangle 12">
                  <a:extLst>
                    <a:ext uri="{FF2B5EF4-FFF2-40B4-BE49-F238E27FC236}">
                      <a16:creationId xmlns:a16="http://schemas.microsoft.com/office/drawing/2014/main" id="{0B89E37B-7396-D348-A7CF-E5DD74A1D1C8}"/>
                    </a:ext>
                  </a:extLst>
                </p:cNvPr>
                <p:cNvSpPr>
                  <a:spLocks noRot="1" noChangeAspect="1" noMove="1" noResize="1" noEditPoints="1" noAdjustHandles="1" noChangeArrowheads="1" noChangeShapeType="1" noTextEdit="1"/>
                </p:cNvSpPr>
                <p:nvPr/>
              </p:nvSpPr>
              <p:spPr>
                <a:xfrm>
                  <a:off x="1457609" y="5283928"/>
                  <a:ext cx="2044333" cy="646362"/>
                </a:xfrm>
                <a:prstGeom prst="rect">
                  <a:avLst/>
                </a:prstGeom>
                <a:blipFill>
                  <a:blip r:embed="rId5"/>
                  <a:stretch>
                    <a:fillRect t="-3846" r="-1235" b="-11538"/>
                  </a:stretch>
                </a:blipFill>
              </p:spPr>
              <p:txBody>
                <a:bodyPr/>
                <a:lstStyle/>
                <a:p>
                  <a:r>
                    <a:rPr lang="en-GB">
                      <a:noFill/>
                    </a:rPr>
                    <a:t> </a:t>
                  </a:r>
                </a:p>
              </p:txBody>
            </p:sp>
          </mc:Fallback>
        </mc:AlternateContent>
      </p:grpSp>
    </p:spTree>
    <p:extLst>
      <p:ext uri="{BB962C8B-B14F-4D97-AF65-F5344CB8AC3E}">
        <p14:creationId xmlns:p14="http://schemas.microsoft.com/office/powerpoint/2010/main" val="2719703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B2F1-6E10-DA45-81C5-9D804A5F21FF}"/>
              </a:ext>
            </a:extLst>
          </p:cNvPr>
          <p:cNvSpPr>
            <a:spLocks noGrp="1"/>
          </p:cNvSpPr>
          <p:nvPr>
            <p:ph type="title"/>
          </p:nvPr>
        </p:nvSpPr>
        <p:spPr/>
        <p:txBody>
          <a:bodyPr/>
          <a:lstStyle/>
          <a:p>
            <a:r>
              <a:rPr lang="en-GB" dirty="0"/>
              <a:t>Importance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BF3B3135-E494-5449-BFAD-CB4B6F14D9F9}"/>
                  </a:ext>
                </a:extLst>
              </p:cNvPr>
              <p:cNvSpPr>
                <a:spLocks noGrp="1"/>
              </p:cNvSpPr>
              <p:nvPr>
                <p:ph idx="1"/>
              </p:nvPr>
            </p:nvSpPr>
            <p:spPr/>
            <p:txBody>
              <a:bodyPr>
                <a:normAutofit/>
              </a:bodyPr>
              <a:lstStyle/>
              <a:p>
                <a:r>
                  <a:rPr lang="en-GB" dirty="0"/>
                  <a:t>Remember: Estimates expectation of a function </a:t>
                </a:r>
                <a14:m>
                  <m:oMath xmlns:m="http://schemas.openxmlformats.org/officeDocument/2006/math">
                    <m:r>
                      <a:rPr lang="de-DE" b="0" i="1" smtClean="0">
                        <a:latin typeface="Cambria Math" panose="02040503050406030204" pitchFamily="18" charset="0"/>
                      </a:rPr>
                      <m:t>𝑓</m:t>
                    </m:r>
                    <m:d>
                      <m:dPr>
                        <m:ctrlPr>
                          <a:rPr lang="de-DE" b="0" i="1" smtClean="0">
                            <a:latin typeface="Cambria Math" panose="02040503050406030204" pitchFamily="18" charset="0"/>
                          </a:rPr>
                        </m:ctrlPr>
                      </m:dPr>
                      <m:e>
                        <m:r>
                          <a:rPr lang="de-DE" b="1" i="1" smtClean="0">
                            <a:latin typeface="Cambria Math" panose="02040503050406030204" pitchFamily="18" charset="0"/>
                          </a:rPr>
                          <m:t>𝒓</m:t>
                        </m:r>
                      </m:e>
                    </m:d>
                  </m:oMath>
                </a14:m>
                <a:r>
                  <a:rPr lang="en-GB" dirty="0"/>
                  <a:t> relative to some distribution </a:t>
                </a:r>
                <a14:m>
                  <m:oMath xmlns:m="http://schemas.openxmlformats.org/officeDocument/2006/math">
                    <m:r>
                      <a:rPr lang="de-DE" b="0" i="1" smtClean="0">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rPr>
                          <m:t>𝑹</m:t>
                        </m:r>
                      </m:e>
                    </m:d>
                  </m:oMath>
                </a14:m>
                <a:r>
                  <a:rPr lang="en-GB" dirty="0"/>
                  <a:t> </a:t>
                </a:r>
              </a:p>
              <a:p>
                <a:pPr marL="0"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ℛ</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nary>
                    </m:oMath>
                  </m:oMathPara>
                </a14:m>
                <a:endParaRPr lang="en-GB" dirty="0"/>
              </a:p>
              <a:p>
                <a:pPr lvl="1"/>
                <a14:m>
                  <m:oMath xmlns:m="http://schemas.openxmlformats.org/officeDocument/2006/math">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rPr>
                          <m:t>𝑹</m:t>
                        </m:r>
                      </m:e>
                    </m:d>
                    <m:r>
                      <a:rPr lang="de-DE" b="1" i="1">
                        <a:latin typeface="Cambria Math" panose="02040503050406030204" pitchFamily="18" charset="0"/>
                      </a:rPr>
                      <m:t> </m:t>
                    </m:r>
                  </m:oMath>
                </a14:m>
                <a:r>
                  <a:rPr lang="en-GB" dirty="0"/>
                  <a:t>typically called </a:t>
                </a:r>
                <a:r>
                  <a:rPr lang="en-GB" dirty="0">
                    <a:solidFill>
                      <a:schemeClr val="accent1"/>
                    </a:solidFill>
                  </a:rPr>
                  <a:t>target distribution</a:t>
                </a:r>
              </a:p>
              <a:p>
                <a:pPr lvl="1"/>
                <a:r>
                  <a:rPr lang="en-GB" dirty="0"/>
                  <a:t>Estimate this expectation by generating samples</a:t>
                </a:r>
                <a:r>
                  <a:rPr lang="de-DE" b="1" dirty="0"/>
                  <a:t> </a:t>
                </a:r>
                <a14:m>
                  <m:oMath xmlns:m="http://schemas.openxmlformats.org/officeDocument/2006/math">
                    <m:sSub>
                      <m:sSubPr>
                        <m:ctrlPr>
                          <a:rPr lang="de-DE" b="1" i="1" smtClean="0">
                            <a:latin typeface="Cambria Math" panose="02040503050406030204" pitchFamily="18" charset="0"/>
                          </a:rPr>
                        </m:ctrlPr>
                      </m:sSubPr>
                      <m:e>
                        <m:r>
                          <a:rPr lang="de-DE" b="1" i="1">
                            <a:latin typeface="Cambria Math" panose="02040503050406030204" pitchFamily="18" charset="0"/>
                          </a:rPr>
                          <m:t>𝒓</m:t>
                        </m:r>
                      </m:e>
                      <m:sub>
                        <m:r>
                          <a:rPr lang="de-DE" b="0" i="1" smtClean="0">
                            <a:latin typeface="Cambria Math" panose="02040503050406030204" pitchFamily="18" charset="0"/>
                          </a:rPr>
                          <m:t>𝑖</m:t>
                        </m:r>
                      </m:sub>
                    </m:sSub>
                  </m:oMath>
                </a14:m>
                <a:r>
                  <a:rPr lang="en-GB" dirty="0"/>
                  <a:t> from </a:t>
                </a:r>
                <a14:m>
                  <m:oMath xmlns:m="http://schemas.openxmlformats.org/officeDocument/2006/math">
                    <m:r>
                      <a:rPr lang="en-GB" i="1" dirty="0" smtClean="0">
                        <a:latin typeface="Cambria Math" panose="02040503050406030204" pitchFamily="18" charset="0"/>
                      </a:rPr>
                      <m:t>𝑃</m:t>
                    </m:r>
                  </m:oMath>
                </a14:m>
                <a:r>
                  <a:rPr lang="en-GB" dirty="0"/>
                  <a:t> and then estimating</a:t>
                </a:r>
                <a:br>
                  <a:rPr lang="en-GB" dirty="0"/>
                </a:br>
                <a:endParaRPr lang="en-GB" dirty="0"/>
              </a:p>
              <a:p>
                <a:pPr marL="7938" lvl="1"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𝐸</m:t>
                          </m:r>
                        </m:e>
                        <m:sub>
                          <m:r>
                            <a:rPr lang="de-DE" b="0" i="1" smtClean="0">
                              <a:latin typeface="Cambria Math" panose="02040503050406030204" pitchFamily="18" charset="0"/>
                            </a:rPr>
                            <m:t>𝑃</m:t>
                          </m:r>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𝒓</m:t>
                              </m:r>
                            </m:e>
                          </m:d>
                        </m:e>
                      </m:d>
                      <m:r>
                        <a:rPr lang="de-DE" i="1">
                          <a:latin typeface="Cambria Math" panose="02040503050406030204" pitchFamily="18" charset="0"/>
                          <a:ea typeface="Cambria Math" panose="02040503050406030204" pitchFamily="18" charset="0"/>
                        </a:rPr>
                        <m:t>≈</m:t>
                      </m:r>
                      <m:f>
                        <m:fPr>
                          <m:ctrlPr>
                            <a:rPr lang="de-DE" b="0" i="1" smtClean="0">
                              <a:latin typeface="Cambria Math" panose="02040503050406030204" pitchFamily="18" charset="0"/>
                              <a:ea typeface="Cambria Math" panose="02040503050406030204" pitchFamily="18" charset="0"/>
                            </a:rPr>
                          </m:ctrlPr>
                        </m:fPr>
                        <m:num>
                          <m:r>
                            <a:rPr lang="de-DE" b="0" i="1" smtClean="0">
                              <a:latin typeface="Cambria Math" panose="02040503050406030204" pitchFamily="18" charset="0"/>
                              <a:ea typeface="Cambria Math" panose="02040503050406030204" pitchFamily="18" charset="0"/>
                            </a:rPr>
                            <m:t>1</m:t>
                          </m:r>
                        </m:num>
                        <m:den>
                          <m:r>
                            <a:rPr lang="de-DE" b="0" i="1" smtClean="0">
                              <a:latin typeface="Cambria Math" panose="02040503050406030204" pitchFamily="18" charset="0"/>
                              <a:ea typeface="Cambria Math" panose="02040503050406030204" pitchFamily="18" charset="0"/>
                            </a:rPr>
                            <m:t>𝑁</m:t>
                          </m:r>
                        </m:den>
                      </m:f>
                      <m:nary>
                        <m:naryPr>
                          <m:chr m:val="∑"/>
                          <m:ctrlPr>
                            <a:rPr lang="de-DE" b="0" i="1" smtClean="0">
                              <a:latin typeface="Cambria Math" panose="02040503050406030204" pitchFamily="18" charset="0"/>
                              <a:ea typeface="Cambria Math" panose="02040503050406030204" pitchFamily="18" charset="0"/>
                            </a:rPr>
                          </m:ctrlPr>
                        </m:naryPr>
                        <m:sub>
                          <m:r>
                            <m:rPr>
                              <m:brk m:alnAt="23"/>
                            </m:rPr>
                            <a:rPr lang="de-DE" b="0" i="1" smtClean="0">
                              <a:latin typeface="Cambria Math" panose="02040503050406030204" pitchFamily="18" charset="0"/>
                              <a:ea typeface="Cambria Math" panose="02040503050406030204" pitchFamily="18" charset="0"/>
                            </a:rPr>
                            <m:t>𝑖</m:t>
                          </m:r>
                          <m:r>
                            <a:rPr lang="de-DE" b="0" i="1" smtClean="0">
                              <a:latin typeface="Cambria Math" panose="02040503050406030204" pitchFamily="18" charset="0"/>
                              <a:ea typeface="Cambria Math" panose="02040503050406030204" pitchFamily="18" charset="0"/>
                            </a:rPr>
                            <m:t>=1</m:t>
                          </m:r>
                        </m:sub>
                        <m:sup>
                          <m:r>
                            <a:rPr lang="de-DE" b="0" i="1" smtClean="0">
                              <a:latin typeface="Cambria Math" panose="02040503050406030204" pitchFamily="18" charset="0"/>
                              <a:ea typeface="Cambria Math" panose="02040503050406030204" pitchFamily="18" charset="0"/>
                            </a:rPr>
                            <m:t>𝑁</m:t>
                          </m:r>
                        </m:sup>
                        <m:e>
                          <m:r>
                            <a:rPr lang="de-DE" b="0" i="1" smtClean="0">
                              <a:latin typeface="Cambria Math" panose="02040503050406030204" pitchFamily="18" charset="0"/>
                              <a:ea typeface="Cambria Math" panose="02040503050406030204" pitchFamily="18" charset="0"/>
                            </a:rPr>
                            <m:t>𝑓</m:t>
                          </m:r>
                          <m:d>
                            <m:dPr>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𝒓</m:t>
                                  </m:r>
                                </m:e>
                                <m:sub>
                                  <m:r>
                                    <a:rPr lang="de-DE" b="0" i="1" smtClean="0">
                                      <a:latin typeface="Cambria Math" panose="02040503050406030204" pitchFamily="18" charset="0"/>
                                      <a:ea typeface="Cambria Math" panose="02040503050406030204" pitchFamily="18" charset="0"/>
                                    </a:rPr>
                                    <m:t>𝑖</m:t>
                                  </m:r>
                                </m:sub>
                              </m:sSub>
                            </m:e>
                          </m:d>
                        </m:e>
                      </m:nary>
                    </m:oMath>
                  </m:oMathPara>
                </a14:m>
                <a:endParaRPr lang="en-GB" dirty="0"/>
              </a:p>
              <a:p>
                <a:pPr lvl="2"/>
                <a:r>
                  <a:rPr lang="en-GB" i="1" dirty="0">
                    <a:solidFill>
                      <a:schemeClr val="accent1"/>
                    </a:solidFill>
                  </a:rPr>
                  <a:t>What we have done so far</a:t>
                </a:r>
              </a:p>
              <a:p>
                <a:r>
                  <a:rPr lang="en-GB" dirty="0"/>
                  <a:t>If generating samples from </a:t>
                </a:r>
                <a14:m>
                  <m:oMath xmlns:m="http://schemas.openxmlformats.org/officeDocument/2006/math">
                    <m:r>
                      <a:rPr lang="en-GB" i="1" dirty="0">
                        <a:latin typeface="Cambria Math" panose="02040503050406030204" pitchFamily="18" charset="0"/>
                      </a:rPr>
                      <m:t>𝑃</m:t>
                    </m:r>
                  </m:oMath>
                </a14:m>
                <a:r>
                  <a:rPr lang="en-GB" dirty="0"/>
                  <a:t> is </a:t>
                </a:r>
                <a:r>
                  <a:rPr lang="en-GB" dirty="0">
                    <a:solidFill>
                      <a:srgbClr val="FFC000"/>
                    </a:solidFill>
                  </a:rPr>
                  <a:t>hard</a:t>
                </a:r>
                <a:r>
                  <a:rPr lang="en-GB" dirty="0"/>
                  <a:t>, use a (simpler) </a:t>
                </a:r>
                <a:r>
                  <a:rPr lang="en-GB" dirty="0">
                    <a:solidFill>
                      <a:schemeClr val="accent1"/>
                    </a:solidFill>
                  </a:rPr>
                  <a:t>proposal distribution </a:t>
                </a:r>
                <a14:m>
                  <m:oMath xmlns:m="http://schemas.openxmlformats.org/officeDocument/2006/math">
                    <m:r>
                      <a:rPr lang="de-DE" b="0" i="1" dirty="0" smtClean="0">
                        <a:latin typeface="Cambria Math" panose="02040503050406030204" pitchFamily="18" charset="0"/>
                      </a:rPr>
                      <m:t>𝑄</m:t>
                    </m:r>
                  </m:oMath>
                </a14:m>
                <a:r>
                  <a:rPr lang="en-GB" dirty="0"/>
                  <a:t> instead</a:t>
                </a:r>
              </a:p>
            </p:txBody>
          </p:sp>
        </mc:Choice>
        <mc:Fallback xmlns="">
          <p:sp>
            <p:nvSpPr>
              <p:cNvPr id="3" name="Content Placeholder 2">
                <a:extLst>
                  <a:ext uri="{FF2B5EF4-FFF2-40B4-BE49-F238E27FC236}">
                    <a16:creationId xmlns:a16="http://schemas.microsoft.com/office/drawing/2014/main" id="{BF3B3135-E494-5449-BFAD-CB4B6F14D9F9}"/>
                  </a:ext>
                </a:extLst>
              </p:cNvPr>
              <p:cNvSpPr>
                <a:spLocks noGrp="1" noRot="1" noChangeAspect="1" noMove="1" noResize="1" noEditPoints="1" noAdjustHandles="1" noChangeArrowheads="1" noChangeShapeType="1" noTextEdit="1"/>
              </p:cNvSpPr>
              <p:nvPr>
                <p:ph idx="1"/>
              </p:nvPr>
            </p:nvSpPr>
            <p:spPr>
              <a:blipFill>
                <a:blip r:embed="rId3"/>
                <a:stretch>
                  <a:fillRect l="-1436" t="-25075" b="-12239"/>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42F8EF7F-6B93-9F4B-85CE-1D6E5411F16E}"/>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E8608DFF-3378-7242-A8B5-C3FDE58966EC}"/>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611A1CB1-50C9-6541-BCB3-0A561FE7EFE0}"/>
              </a:ext>
            </a:extLst>
          </p:cNvPr>
          <p:cNvSpPr>
            <a:spLocks noGrp="1"/>
          </p:cNvSpPr>
          <p:nvPr>
            <p:ph type="sldNum" sz="quarter" idx="4"/>
          </p:nvPr>
        </p:nvSpPr>
        <p:spPr/>
        <p:txBody>
          <a:bodyPr/>
          <a:lstStyle/>
          <a:p>
            <a:fld id="{67C9959E-8E6B-B04C-9955-EA096F41CA7A}" type="slidenum">
              <a:rPr lang="en-GB" smtClean="0"/>
              <a:t>32</a:t>
            </a:fld>
            <a:endParaRPr lang="en-GB"/>
          </a:p>
        </p:txBody>
      </p:sp>
      <p:sp>
        <p:nvSpPr>
          <p:cNvPr id="5" name="TextBox 4">
            <a:extLst>
              <a:ext uri="{FF2B5EF4-FFF2-40B4-BE49-F238E27FC236}">
                <a16:creationId xmlns:a16="http://schemas.microsoft.com/office/drawing/2014/main" id="{DAF7A852-329C-A640-8759-209227C3B073}"/>
              </a:ext>
            </a:extLst>
          </p:cNvPr>
          <p:cNvSpPr txBox="1"/>
          <p:nvPr/>
        </p:nvSpPr>
        <p:spPr>
          <a:xfrm>
            <a:off x="3235622" y="6352447"/>
            <a:ext cx="6119622" cy="246221"/>
          </a:xfrm>
          <a:prstGeom prst="rect">
            <a:avLst/>
          </a:prstGeom>
          <a:noFill/>
        </p:spPr>
        <p:txBody>
          <a:bodyPr wrap="square" rtlCol="0">
            <a:spAutoFit/>
          </a:bodyPr>
          <a:lstStyle/>
          <a:p>
            <a:r>
              <a:rPr lang="en-GB" sz="1000" dirty="0">
                <a:solidFill>
                  <a:schemeClr val="tx1">
                    <a:lumMod val="60000"/>
                    <a:lumOff val="40000"/>
                  </a:schemeClr>
                </a:solidFill>
              </a:rPr>
              <a:t>Herman Kahn. Random Sampling (Monte Carlo) Techniques in Neutron Attenuation Problems. Nucleonics, 1950.</a:t>
            </a:r>
          </a:p>
        </p:txBody>
      </p:sp>
    </p:spTree>
    <p:extLst>
      <p:ext uri="{BB962C8B-B14F-4D97-AF65-F5344CB8AC3E}">
        <p14:creationId xmlns:p14="http://schemas.microsoft.com/office/powerpoint/2010/main" val="121924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FD6D6-A62C-C346-AAD6-E2D552988FDF}"/>
              </a:ext>
            </a:extLst>
          </p:cNvPr>
          <p:cNvSpPr>
            <a:spLocks noGrp="1"/>
          </p:cNvSpPr>
          <p:nvPr>
            <p:ph type="title"/>
          </p:nvPr>
        </p:nvSpPr>
        <p:spPr/>
        <p:txBody>
          <a:bodyPr/>
          <a:lstStyle/>
          <a:p>
            <a:r>
              <a:rPr lang="en-GB" dirty="0"/>
              <a:t>Using a Proposal Distribution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9EB4B96-1C04-C647-B9A9-FE916D2BCC10}"/>
                  </a:ext>
                </a:extLst>
              </p:cNvPr>
              <p:cNvSpPr>
                <a:spLocks noGrp="1"/>
              </p:cNvSpPr>
              <p:nvPr>
                <p:ph idx="1"/>
              </p:nvPr>
            </p:nvSpPr>
            <p:spPr/>
            <p:txBody>
              <a:bodyPr>
                <a:normAutofit/>
              </a:bodyPr>
              <a:lstStyle/>
              <a:p>
                <a:r>
                  <a:rPr lang="en-GB" dirty="0"/>
                  <a:t>Condition: Proposal distribution </a:t>
                </a:r>
                <a14:m>
                  <m:oMath xmlns:m="http://schemas.openxmlformats.org/officeDocument/2006/math">
                    <m:r>
                      <a:rPr lang="en-GB" i="1" dirty="0" smtClean="0">
                        <a:latin typeface="Cambria Math" panose="02040503050406030204" pitchFamily="18" charset="0"/>
                      </a:rPr>
                      <m:t>𝑄</m:t>
                    </m:r>
                  </m:oMath>
                </a14:m>
                <a:r>
                  <a:rPr lang="en-GB" dirty="0"/>
                  <a:t> dominates </a:t>
                </a:r>
                <a14:m>
                  <m:oMath xmlns:m="http://schemas.openxmlformats.org/officeDocument/2006/math">
                    <m:r>
                      <a:rPr lang="en-GB" i="1" dirty="0" smtClean="0">
                        <a:latin typeface="Cambria Math" panose="02040503050406030204" pitchFamily="18" charset="0"/>
                      </a:rPr>
                      <m:t>𝑃</m:t>
                    </m:r>
                  </m:oMath>
                </a14:m>
                <a:endParaRPr lang="en-GB" dirty="0"/>
              </a:p>
              <a:p>
                <a:pPr lvl="1"/>
                <a:r>
                  <a:rPr lang="en-GB" dirty="0"/>
                  <a:t>I.e., </a:t>
                </a:r>
                <a14:m>
                  <m:oMath xmlns:m="http://schemas.openxmlformats.org/officeDocument/2006/math">
                    <m:r>
                      <a:rPr lang="de-DE" b="0" i="1" smtClean="0">
                        <a:latin typeface="Cambria Math" panose="02040503050406030204" pitchFamily="18" charset="0"/>
                      </a:rPr>
                      <m:t>𝑄</m:t>
                    </m:r>
                    <m:d>
                      <m:dPr>
                        <m:ctrlPr>
                          <a:rPr lang="de-DE" b="0" i="1" smtClean="0">
                            <a:latin typeface="Cambria Math" panose="02040503050406030204" pitchFamily="18" charset="0"/>
                          </a:rPr>
                        </m:ctrlPr>
                      </m:dPr>
                      <m:e>
                        <m:r>
                          <a:rPr lang="de-DE" b="1" i="1" smtClean="0">
                            <a:latin typeface="Cambria Math" panose="02040503050406030204" pitchFamily="18" charset="0"/>
                          </a:rPr>
                          <m:t>𝒓</m:t>
                        </m:r>
                      </m:e>
                    </m:d>
                    <m:r>
                      <a:rPr lang="de-DE" b="0" i="1" smtClean="0">
                        <a:latin typeface="Cambria Math" panose="02040503050406030204" pitchFamily="18" charset="0"/>
                      </a:rPr>
                      <m:t>&gt;0</m:t>
                    </m:r>
                  </m:oMath>
                </a14:m>
                <a:r>
                  <a:rPr lang="en-GB" dirty="0"/>
                  <a:t> whenever </a:t>
                </a:r>
                <a14:m>
                  <m:oMath xmlns:m="http://schemas.openxmlformats.org/officeDocument/2006/math">
                    <m:r>
                      <a:rPr lang="de-DE" b="0" i="1" smtClean="0">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𝒓</m:t>
                        </m:r>
                      </m:e>
                    </m:d>
                    <m:r>
                      <a:rPr lang="de-DE" i="1">
                        <a:latin typeface="Cambria Math" panose="02040503050406030204" pitchFamily="18" charset="0"/>
                      </a:rPr>
                      <m:t>&gt;0</m:t>
                    </m:r>
                  </m:oMath>
                </a14:m>
                <a:endParaRPr lang="en-GB" dirty="0"/>
              </a:p>
              <a:p>
                <a:pPr lvl="2"/>
                <a14:m>
                  <m:oMath xmlns:m="http://schemas.openxmlformats.org/officeDocument/2006/math">
                    <m:r>
                      <a:rPr lang="de-DE" i="1">
                        <a:latin typeface="Cambria Math" panose="02040503050406030204" pitchFamily="18" charset="0"/>
                      </a:rPr>
                      <m:t>𝑄</m:t>
                    </m:r>
                  </m:oMath>
                </a14:m>
                <a:r>
                  <a:rPr lang="en-GB" dirty="0"/>
                  <a:t> may not ignore any states that have non-zero probability with </a:t>
                </a:r>
                <a14:m>
                  <m:oMath xmlns:m="http://schemas.openxmlformats.org/officeDocument/2006/math">
                    <m:r>
                      <a:rPr lang="de-DE" b="0" i="1" smtClean="0">
                        <a:latin typeface="Cambria Math" panose="02040503050406030204" pitchFamily="18" charset="0"/>
                      </a:rPr>
                      <m:t>𝑃</m:t>
                    </m:r>
                  </m:oMath>
                </a14:m>
                <a:endParaRPr lang="en-GB" dirty="0"/>
              </a:p>
              <a:p>
                <a:pPr lvl="2"/>
                <a:r>
                  <a:rPr lang="en-GB" dirty="0"/>
                  <a:t>Specifically, support of </a:t>
                </a:r>
                <a14:m>
                  <m:oMath xmlns:m="http://schemas.openxmlformats.org/officeDocument/2006/math">
                    <m:r>
                      <a:rPr lang="de-DE" i="1">
                        <a:latin typeface="Cambria Math" panose="02040503050406030204" pitchFamily="18" charset="0"/>
                      </a:rPr>
                      <m:t>𝑄</m:t>
                    </m:r>
                  </m:oMath>
                </a14:m>
                <a:r>
                  <a:rPr lang="en-GB" dirty="0"/>
                  <a:t> has to include support of </a:t>
                </a:r>
                <a14:m>
                  <m:oMath xmlns:m="http://schemas.openxmlformats.org/officeDocument/2006/math">
                    <m:r>
                      <a:rPr lang="de-DE" b="0" i="1" smtClean="0">
                        <a:latin typeface="Cambria Math" panose="02040503050406030204" pitchFamily="18" charset="0"/>
                      </a:rPr>
                      <m:t>𝑃</m:t>
                    </m:r>
                  </m:oMath>
                </a14:m>
                <a:r>
                  <a:rPr lang="en-GB" dirty="0"/>
                  <a:t> </a:t>
                </a:r>
              </a:p>
              <a:p>
                <a:pPr lvl="3"/>
                <a:r>
                  <a:rPr lang="en-GB" dirty="0"/>
                  <a:t>Support for a distribution </a:t>
                </a:r>
                <a14:m>
                  <m:oMath xmlns:m="http://schemas.openxmlformats.org/officeDocument/2006/math">
                    <m:r>
                      <a:rPr lang="de-DE" b="0" i="1" smtClean="0">
                        <a:latin typeface="Cambria Math" panose="02040503050406030204" pitchFamily="18" charset="0"/>
                      </a:rPr>
                      <m:t>𝑆</m:t>
                    </m:r>
                  </m:oMath>
                </a14:m>
                <a:r>
                  <a:rPr lang="en-GB" dirty="0"/>
                  <a:t> are all points </a:t>
                </a:r>
                <a14:m>
                  <m:oMath xmlns:m="http://schemas.openxmlformats.org/officeDocument/2006/math">
                    <m:r>
                      <a:rPr lang="de-DE" b="1" i="1">
                        <a:latin typeface="Cambria Math" panose="02040503050406030204" pitchFamily="18" charset="0"/>
                      </a:rPr>
                      <m:t>𝒓</m:t>
                    </m:r>
                  </m:oMath>
                </a14:m>
                <a:r>
                  <a:rPr lang="en-GB" dirty="0"/>
                  <a:t> s. t. </a:t>
                </a:r>
                <a14:m>
                  <m:oMath xmlns:m="http://schemas.openxmlformats.org/officeDocument/2006/math">
                    <m:r>
                      <a:rPr lang="de-DE" b="0" i="1" smtClean="0">
                        <a:latin typeface="Cambria Math" panose="02040503050406030204" pitchFamily="18" charset="0"/>
                      </a:rPr>
                      <m:t>𝑆</m:t>
                    </m:r>
                    <m:d>
                      <m:dPr>
                        <m:ctrlPr>
                          <a:rPr lang="de-DE" b="0" i="1" smtClean="0">
                            <a:latin typeface="Cambria Math" panose="02040503050406030204" pitchFamily="18" charset="0"/>
                          </a:rPr>
                        </m:ctrlPr>
                      </m:dPr>
                      <m:e>
                        <m:r>
                          <a:rPr lang="de-DE" b="1" i="1">
                            <a:latin typeface="Cambria Math" panose="02040503050406030204" pitchFamily="18" charset="0"/>
                          </a:rPr>
                          <m:t>𝒓</m:t>
                        </m:r>
                      </m:e>
                    </m:d>
                    <m:r>
                      <a:rPr lang="de-DE" b="0" i="1" smtClean="0">
                        <a:latin typeface="Cambria Math" panose="02040503050406030204" pitchFamily="18" charset="0"/>
                      </a:rPr>
                      <m:t>&gt;0</m:t>
                    </m:r>
                  </m:oMath>
                </a14:m>
                <a:endParaRPr lang="en-GB" dirty="0"/>
              </a:p>
              <a:p>
                <a:pPr lvl="1"/>
                <a:r>
                  <a:rPr lang="en-GB" dirty="0"/>
                  <a:t>In general, </a:t>
                </a:r>
                <a14:m>
                  <m:oMath xmlns:m="http://schemas.openxmlformats.org/officeDocument/2006/math">
                    <m:r>
                      <a:rPr lang="de-DE" b="0" i="1" smtClean="0">
                        <a:latin typeface="Cambria Math" panose="02040503050406030204" pitchFamily="18" charset="0"/>
                      </a:rPr>
                      <m:t>𝑄</m:t>
                    </m:r>
                  </m:oMath>
                </a14:m>
                <a:r>
                  <a:rPr lang="en-GB" dirty="0"/>
                  <a:t> can be arbitrary but computational performance highly depends on how similar </a:t>
                </a:r>
                <a14:m>
                  <m:oMath xmlns:m="http://schemas.openxmlformats.org/officeDocument/2006/math">
                    <m:r>
                      <a:rPr lang="de-DE" b="0" i="1" smtClean="0">
                        <a:latin typeface="Cambria Math" panose="02040503050406030204" pitchFamily="18" charset="0"/>
                      </a:rPr>
                      <m:t>𝑄</m:t>
                    </m:r>
                  </m:oMath>
                </a14:m>
                <a:r>
                  <a:rPr lang="en-GB" dirty="0"/>
                  <a:t> to </a:t>
                </a:r>
                <a14:m>
                  <m:oMath xmlns:m="http://schemas.openxmlformats.org/officeDocument/2006/math">
                    <m:r>
                      <a:rPr lang="de-DE" b="0" i="1" smtClean="0">
                        <a:latin typeface="Cambria Math" panose="02040503050406030204" pitchFamily="18" charset="0"/>
                      </a:rPr>
                      <m:t>𝑃</m:t>
                    </m:r>
                  </m:oMath>
                </a14:m>
                <a:r>
                  <a:rPr lang="en-GB" dirty="0"/>
                  <a:t> is</a:t>
                </a:r>
              </a:p>
              <a:p>
                <a:pPr lvl="2"/>
                <a:r>
                  <a:rPr lang="en-GB" dirty="0"/>
                  <a:t>E.g., want probabilities close to zero in </a:t>
                </a:r>
                <a14:m>
                  <m:oMath xmlns:m="http://schemas.openxmlformats.org/officeDocument/2006/math">
                    <m:r>
                      <a:rPr lang="de-DE" i="1" smtClean="0">
                        <a:solidFill>
                          <a:schemeClr val="accent1"/>
                        </a:solidFill>
                        <a:latin typeface="Cambria Math" panose="02040503050406030204" pitchFamily="18" charset="0"/>
                      </a:rPr>
                      <m:t>𝑄</m:t>
                    </m:r>
                    <m:d>
                      <m:dPr>
                        <m:ctrlPr>
                          <a:rPr lang="de-DE" b="0" i="1" smtClean="0">
                            <a:solidFill>
                              <a:schemeClr val="accent1"/>
                            </a:solidFill>
                            <a:latin typeface="Cambria Math" panose="02040503050406030204" pitchFamily="18" charset="0"/>
                          </a:rPr>
                        </m:ctrlPr>
                      </m:dPr>
                      <m:e>
                        <m:r>
                          <a:rPr lang="de-DE" b="1" i="1" smtClean="0">
                            <a:solidFill>
                              <a:schemeClr val="accent1"/>
                            </a:solidFill>
                            <a:latin typeface="Cambria Math" panose="02040503050406030204" pitchFamily="18" charset="0"/>
                          </a:rPr>
                          <m:t>𝒓</m:t>
                        </m:r>
                      </m:e>
                    </m:d>
                  </m:oMath>
                </a14:m>
                <a:r>
                  <a:rPr lang="en-GB" dirty="0"/>
                  <a:t> </a:t>
                </a:r>
                <a:br>
                  <a:rPr lang="en-GB" dirty="0"/>
                </a:br>
                <a:r>
                  <a:rPr lang="en-GB" dirty="0"/>
                  <a:t>only if </a:t>
                </a:r>
                <a14:m>
                  <m:oMath xmlns:m="http://schemas.openxmlformats.org/officeDocument/2006/math">
                    <m:r>
                      <a:rPr lang="de-DE" i="1" smtClean="0">
                        <a:solidFill>
                          <a:schemeClr val="accent1"/>
                        </a:solidFill>
                        <a:latin typeface="Cambria Math" panose="02040503050406030204" pitchFamily="18" charset="0"/>
                        <a:ea typeface="Cambria Math" panose="02040503050406030204" pitchFamily="18" charset="0"/>
                      </a:rPr>
                      <m:t>𝑓</m:t>
                    </m:r>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e>
                    </m:d>
                    <m:r>
                      <a:rPr lang="de-DE" i="1">
                        <a:solidFill>
                          <a:schemeClr val="accent1"/>
                        </a:solidFill>
                        <a:latin typeface="Cambria Math" panose="02040503050406030204" pitchFamily="18" charset="0"/>
                        <a:ea typeface="Cambria Math" panose="02040503050406030204" pitchFamily="18" charset="0"/>
                      </a:rPr>
                      <m:t>𝑃</m:t>
                    </m:r>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e>
                    </m:d>
                  </m:oMath>
                </a14:m>
                <a:r>
                  <a:rPr lang="en-GB" dirty="0"/>
                  <a:t> also very small</a:t>
                </a:r>
              </a:p>
              <a:p>
                <a:r>
                  <a:rPr lang="en-GB" dirty="0"/>
                  <a:t>Generate samples from </a:t>
                </a:r>
                <a14:m>
                  <m:oMath xmlns:m="http://schemas.openxmlformats.org/officeDocument/2006/math">
                    <m:r>
                      <a:rPr lang="de-DE" i="1">
                        <a:latin typeface="Cambria Math" panose="02040503050406030204" pitchFamily="18" charset="0"/>
                      </a:rPr>
                      <m:t>𝑄</m:t>
                    </m:r>
                  </m:oMath>
                </a14:m>
                <a:r>
                  <a:rPr lang="en-GB" dirty="0"/>
                  <a:t> instead of </a:t>
                </a:r>
                <a14:m>
                  <m:oMath xmlns:m="http://schemas.openxmlformats.org/officeDocument/2006/math">
                    <m:r>
                      <a:rPr lang="de-DE" b="0" i="1" smtClean="0">
                        <a:latin typeface="Cambria Math" panose="02040503050406030204" pitchFamily="18" charset="0"/>
                      </a:rPr>
                      <m:t>𝑃</m:t>
                    </m:r>
                  </m:oMath>
                </a14:m>
                <a:endParaRPr lang="en-GB" dirty="0"/>
              </a:p>
              <a:p>
                <a:pPr lvl="1"/>
                <a:r>
                  <a:rPr lang="en-GB" dirty="0"/>
                  <a:t>Cannot average </a:t>
                </a:r>
                <a14:m>
                  <m:oMath xmlns:m="http://schemas.openxmlformats.org/officeDocument/2006/math">
                    <m:r>
                      <a:rPr lang="en-GB" i="1" dirty="0" smtClean="0">
                        <a:latin typeface="Cambria Math" panose="02040503050406030204" pitchFamily="18" charset="0"/>
                      </a:rPr>
                      <m:t>𝑓</m:t>
                    </m:r>
                  </m:oMath>
                </a14:m>
                <a:r>
                  <a:rPr lang="en-GB" dirty="0"/>
                  <a:t>-values of samples generated</a:t>
                </a:r>
              </a:p>
              <a:p>
                <a:pPr marL="803275" lvl="1" indent="-346075">
                  <a:buFont typeface="Zapf Dingbats"/>
                  <a:buChar char="➝"/>
                </a:pPr>
                <a:r>
                  <a:rPr lang="en-GB" dirty="0"/>
                  <a:t>Adjust estimator to compensate for incorrect sampling distribution</a:t>
                </a:r>
              </a:p>
              <a:p>
                <a:pPr lvl="1"/>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69EB4B96-1C04-C647-B9A9-FE916D2BCC10}"/>
                  </a:ext>
                </a:extLst>
              </p:cNvPr>
              <p:cNvSpPr>
                <a:spLocks noGrp="1" noRot="1" noChangeAspect="1" noMove="1" noResize="1" noEditPoints="1" noAdjustHandles="1" noChangeArrowheads="1" noChangeShapeType="1" noTextEdit="1"/>
              </p:cNvSpPr>
              <p:nvPr>
                <p:ph idx="1"/>
              </p:nvPr>
            </p:nvSpPr>
            <p:spPr>
              <a:blipFill>
                <a:blip r:embed="rId2"/>
                <a:stretch>
                  <a:fillRect l="-1436" t="-2687" b="-59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08C6D362-6C57-F640-8C56-8B971E90BFAE}"/>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72AA7C7A-7AC9-5047-AD6E-D08D04CCC6A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DE8B821-B890-434A-8AC4-63DB1F495D24}"/>
              </a:ext>
            </a:extLst>
          </p:cNvPr>
          <p:cNvSpPr>
            <a:spLocks noGrp="1"/>
          </p:cNvSpPr>
          <p:nvPr>
            <p:ph type="sldNum" sz="quarter" idx="4"/>
          </p:nvPr>
        </p:nvSpPr>
        <p:spPr/>
        <p:txBody>
          <a:bodyPr/>
          <a:lstStyle/>
          <a:p>
            <a:fld id="{67C9959E-8E6B-B04C-9955-EA096F41CA7A}" type="slidenum">
              <a:rPr lang="en-GB" smtClean="0"/>
              <a:t>33</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E6C0379B-AF06-A740-92AD-9A81484F8C8A}"/>
                  </a:ext>
                </a:extLst>
              </p:cNvPr>
              <p:cNvSpPr/>
              <p:nvPr/>
            </p:nvSpPr>
            <p:spPr>
              <a:xfrm>
                <a:off x="6095650" y="3998527"/>
                <a:ext cx="2901885" cy="716350"/>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sz="1600" i="1">
                              <a:latin typeface="Cambria Math" panose="02040503050406030204" pitchFamily="18" charset="0"/>
                            </a:rPr>
                          </m:ctrlPr>
                        </m:sSubPr>
                        <m:e>
                          <m:r>
                            <a:rPr lang="de-DE" sz="1600" i="1">
                              <a:latin typeface="Cambria Math" panose="02040503050406030204" pitchFamily="18" charset="0"/>
                            </a:rPr>
                            <m:t>𝐸</m:t>
                          </m:r>
                        </m:e>
                        <m:sub>
                          <m:r>
                            <a:rPr lang="de-DE" sz="1600" i="1">
                              <a:latin typeface="Cambria Math" panose="02040503050406030204" pitchFamily="18" charset="0"/>
                            </a:rPr>
                            <m:t>𝑃</m:t>
                          </m:r>
                          <m:d>
                            <m:dPr>
                              <m:ctrlPr>
                                <a:rPr lang="de-DE" sz="1600" i="1">
                                  <a:latin typeface="Cambria Math" panose="02040503050406030204" pitchFamily="18" charset="0"/>
                                </a:rPr>
                              </m:ctrlPr>
                            </m:dPr>
                            <m:e>
                              <m:r>
                                <a:rPr lang="de-DE" sz="1600" b="1" i="1">
                                  <a:latin typeface="Cambria Math" panose="02040503050406030204" pitchFamily="18" charset="0"/>
                                </a:rPr>
                                <m:t>𝑹</m:t>
                              </m:r>
                            </m:e>
                          </m:d>
                        </m:sub>
                      </m:sSub>
                      <m:d>
                        <m:dPr>
                          <m:begChr m:val="["/>
                          <m:endChr m:val="]"/>
                          <m:ctrlPr>
                            <a:rPr lang="de-DE" sz="1600" i="1">
                              <a:latin typeface="Cambria Math" panose="02040503050406030204" pitchFamily="18" charset="0"/>
                            </a:rPr>
                          </m:ctrlPr>
                        </m:dPr>
                        <m:e>
                          <m:r>
                            <a:rPr lang="de-DE" sz="1600" i="1">
                              <a:latin typeface="Cambria Math" panose="02040503050406030204" pitchFamily="18" charset="0"/>
                            </a:rPr>
                            <m:t>𝑓</m:t>
                          </m:r>
                          <m:d>
                            <m:dPr>
                              <m:ctrlPr>
                                <a:rPr lang="de-DE" sz="1600" i="1">
                                  <a:latin typeface="Cambria Math" panose="02040503050406030204" pitchFamily="18" charset="0"/>
                                </a:rPr>
                              </m:ctrlPr>
                            </m:dPr>
                            <m:e>
                              <m:r>
                                <a:rPr lang="de-DE" sz="1600" b="1" i="1">
                                  <a:latin typeface="Cambria Math" panose="02040503050406030204" pitchFamily="18" charset="0"/>
                                  <a:ea typeface="Cambria Math" panose="02040503050406030204" pitchFamily="18" charset="0"/>
                                </a:rPr>
                                <m:t>𝑹</m:t>
                              </m:r>
                            </m:e>
                          </m:d>
                        </m:e>
                      </m:d>
                      <m:r>
                        <a:rPr lang="de-DE" sz="1600" i="1">
                          <a:latin typeface="Cambria Math" panose="02040503050406030204" pitchFamily="18" charset="0"/>
                          <a:ea typeface="Cambria Math" panose="02040503050406030204" pitchFamily="18" charset="0"/>
                        </a:rPr>
                        <m:t>=</m:t>
                      </m:r>
                      <m:nary>
                        <m:naryPr>
                          <m:chr m:val="∑"/>
                          <m:supHide m:val="on"/>
                          <m:ctrlPr>
                            <a:rPr lang="de-DE" sz="1600" i="1">
                              <a:latin typeface="Cambria Math" panose="02040503050406030204" pitchFamily="18" charset="0"/>
                              <a:ea typeface="Cambria Math" panose="02040503050406030204" pitchFamily="18" charset="0"/>
                            </a:rPr>
                          </m:ctrlPr>
                        </m:naryPr>
                        <m:sub>
                          <m:r>
                            <m:rPr>
                              <m:brk m:alnAt="7"/>
                            </m:rPr>
                            <a:rPr lang="de-DE" sz="1600" b="1" i="1">
                              <a:latin typeface="Cambria Math" panose="02040503050406030204" pitchFamily="18" charset="0"/>
                              <a:ea typeface="Cambria Math" panose="02040503050406030204" pitchFamily="18" charset="0"/>
                            </a:rPr>
                            <m:t>𝒓</m:t>
                          </m:r>
                          <m:r>
                            <m:rPr>
                              <m:brk m:alnAt="7"/>
                            </m:rPr>
                            <a:rPr lang="de-DE" sz="1600" i="1">
                              <a:latin typeface="Cambria Math" panose="02040503050406030204" pitchFamily="18" charset="0"/>
                              <a:ea typeface="Cambria Math" panose="02040503050406030204" pitchFamily="18" charset="0"/>
                            </a:rPr>
                            <m:t>∈</m:t>
                          </m:r>
                          <m:r>
                            <a:rPr lang="de-DE" sz="1600" i="1">
                              <a:latin typeface="Cambria Math" panose="02040503050406030204" pitchFamily="18" charset="0"/>
                              <a:ea typeface="Cambria Math" panose="02040503050406030204" pitchFamily="18" charset="0"/>
                            </a:rPr>
                            <m:t>ℛ</m:t>
                          </m:r>
                          <m:d>
                            <m:dPr>
                              <m:ctrlPr>
                                <a:rPr lang="de-DE" sz="1600" i="1">
                                  <a:latin typeface="Cambria Math" panose="02040503050406030204" pitchFamily="18" charset="0"/>
                                  <a:ea typeface="Cambria Math" panose="02040503050406030204" pitchFamily="18" charset="0"/>
                                </a:rPr>
                              </m:ctrlPr>
                            </m:dPr>
                            <m:e>
                              <m:r>
                                <a:rPr lang="de-DE" sz="1600" b="1" i="1">
                                  <a:latin typeface="Cambria Math" panose="02040503050406030204" pitchFamily="18" charset="0"/>
                                  <a:ea typeface="Cambria Math" panose="02040503050406030204" pitchFamily="18" charset="0"/>
                                </a:rPr>
                                <m:t>𝑹</m:t>
                              </m:r>
                            </m:e>
                          </m:d>
                        </m:sub>
                        <m:sup/>
                        <m:e>
                          <m:r>
                            <a:rPr lang="de-DE" sz="1600" i="1" smtClean="0">
                              <a:solidFill>
                                <a:schemeClr val="accent3">
                                  <a:lumMod val="40000"/>
                                  <a:lumOff val="60000"/>
                                </a:schemeClr>
                              </a:solidFill>
                              <a:latin typeface="Cambria Math" panose="02040503050406030204" pitchFamily="18" charset="0"/>
                              <a:ea typeface="Cambria Math" panose="02040503050406030204" pitchFamily="18" charset="0"/>
                            </a:rPr>
                            <m:t>𝑓</m:t>
                          </m:r>
                          <m:d>
                            <m:dPr>
                              <m:ctrlPr>
                                <a:rPr lang="de-DE" sz="1600" i="1">
                                  <a:solidFill>
                                    <a:schemeClr val="accent3">
                                      <a:lumMod val="40000"/>
                                      <a:lumOff val="60000"/>
                                    </a:schemeClr>
                                  </a:solidFill>
                                  <a:latin typeface="Cambria Math" panose="02040503050406030204" pitchFamily="18" charset="0"/>
                                  <a:ea typeface="Cambria Math" panose="02040503050406030204" pitchFamily="18" charset="0"/>
                                </a:rPr>
                              </m:ctrlPr>
                            </m:dPr>
                            <m:e>
                              <m:r>
                                <a:rPr lang="de-DE" sz="1600" b="1" i="1">
                                  <a:solidFill>
                                    <a:schemeClr val="accent3">
                                      <a:lumMod val="40000"/>
                                      <a:lumOff val="60000"/>
                                    </a:schemeClr>
                                  </a:solidFill>
                                  <a:latin typeface="Cambria Math" panose="02040503050406030204" pitchFamily="18" charset="0"/>
                                  <a:ea typeface="Cambria Math" panose="02040503050406030204" pitchFamily="18" charset="0"/>
                                </a:rPr>
                                <m:t>𝒓</m:t>
                              </m:r>
                            </m:e>
                          </m:d>
                          <m:r>
                            <a:rPr lang="de-DE" sz="1600" i="1">
                              <a:solidFill>
                                <a:schemeClr val="accent3">
                                  <a:lumMod val="40000"/>
                                  <a:lumOff val="60000"/>
                                </a:schemeClr>
                              </a:solidFill>
                              <a:latin typeface="Cambria Math" panose="02040503050406030204" pitchFamily="18" charset="0"/>
                              <a:ea typeface="Cambria Math" panose="02040503050406030204" pitchFamily="18" charset="0"/>
                            </a:rPr>
                            <m:t>𝑃</m:t>
                          </m:r>
                          <m:d>
                            <m:dPr>
                              <m:ctrlPr>
                                <a:rPr lang="de-DE" sz="1600" i="1">
                                  <a:solidFill>
                                    <a:schemeClr val="accent3">
                                      <a:lumMod val="40000"/>
                                      <a:lumOff val="60000"/>
                                    </a:schemeClr>
                                  </a:solidFill>
                                  <a:latin typeface="Cambria Math" panose="02040503050406030204" pitchFamily="18" charset="0"/>
                                  <a:ea typeface="Cambria Math" panose="02040503050406030204" pitchFamily="18" charset="0"/>
                                </a:rPr>
                              </m:ctrlPr>
                            </m:dPr>
                            <m:e>
                              <m:r>
                                <a:rPr lang="de-DE" sz="1600" b="1" i="1">
                                  <a:solidFill>
                                    <a:schemeClr val="accent3">
                                      <a:lumMod val="40000"/>
                                      <a:lumOff val="60000"/>
                                    </a:schemeClr>
                                  </a:solidFill>
                                  <a:latin typeface="Cambria Math" panose="02040503050406030204" pitchFamily="18" charset="0"/>
                                  <a:ea typeface="Cambria Math" panose="02040503050406030204" pitchFamily="18" charset="0"/>
                                </a:rPr>
                                <m:t>𝒓</m:t>
                              </m:r>
                            </m:e>
                          </m:d>
                        </m:e>
                      </m:nary>
                    </m:oMath>
                  </m:oMathPara>
                </a14:m>
                <a:endParaRPr lang="en-GB" sz="1600" dirty="0"/>
              </a:p>
            </p:txBody>
          </p:sp>
        </mc:Choice>
        <mc:Fallback xmlns="">
          <p:sp>
            <p:nvSpPr>
              <p:cNvPr id="5" name="Rectangle 4">
                <a:extLst>
                  <a:ext uri="{FF2B5EF4-FFF2-40B4-BE49-F238E27FC236}">
                    <a16:creationId xmlns:a16="http://schemas.microsoft.com/office/drawing/2014/main" id="{E6C0379B-AF06-A740-92AD-9A81484F8C8A}"/>
                  </a:ext>
                </a:extLst>
              </p:cNvPr>
              <p:cNvSpPr>
                <a:spLocks noRot="1" noChangeAspect="1" noMove="1" noResize="1" noEditPoints="1" noAdjustHandles="1" noChangeArrowheads="1" noChangeShapeType="1" noTextEdit="1"/>
              </p:cNvSpPr>
              <p:nvPr/>
            </p:nvSpPr>
            <p:spPr>
              <a:xfrm>
                <a:off x="6095650" y="3998527"/>
                <a:ext cx="2901885" cy="716350"/>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87624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150F-33FB-E24D-A77F-E11C63B5CC07}"/>
              </a:ext>
            </a:extLst>
          </p:cNvPr>
          <p:cNvSpPr>
            <a:spLocks noGrp="1"/>
          </p:cNvSpPr>
          <p:nvPr>
            <p:ph type="title"/>
          </p:nvPr>
        </p:nvSpPr>
        <p:spPr/>
        <p:txBody>
          <a:bodyPr>
            <a:normAutofit/>
          </a:bodyPr>
          <a:lstStyle/>
          <a:p>
            <a:r>
              <a:rPr lang="en-GB" dirty="0"/>
              <a:t>Unnormalised Importance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3D6E6B5-5C06-D24D-BA74-7F9BCD0A2C6F}"/>
                  </a:ext>
                </a:extLst>
              </p:cNvPr>
              <p:cNvSpPr>
                <a:spLocks noGrp="1"/>
              </p:cNvSpPr>
              <p:nvPr>
                <p:ph idx="1"/>
              </p:nvPr>
            </p:nvSpPr>
            <p:spPr/>
            <p:txBody>
              <a:bodyPr>
                <a:normAutofit fontScale="92500"/>
              </a:bodyPr>
              <a:lstStyle/>
              <a:p>
                <a:r>
                  <a:rPr lang="en-GB" dirty="0"/>
                  <a:t>How to adjust:</a:t>
                </a:r>
              </a:p>
              <a:p>
                <a:pPr marL="0" indent="0">
                  <a:buNone/>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r>
                        <a:rPr lang="de-DE" b="1" i="1">
                          <a:latin typeface="Cambria Math" panose="02040503050406030204" pitchFamily="18" charset="0"/>
                          <a:ea typeface="Cambria Math" panose="02040503050406030204" pitchFamily="18" charset="0"/>
                        </a:rPr>
                        <m:t> </m:t>
                      </m:r>
                      <m:r>
                        <m:rPr>
                          <m:aln/>
                        </m:rPr>
                        <a:rPr lang="de-DE" b="0" i="1" smtClean="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nary>
                    </m:oMath>
                    <m:oMath xmlns:m="http://schemas.openxmlformats.org/officeDocument/2006/math">
                      <m:r>
                        <m:rPr>
                          <m:aln/>
                        </m:rPr>
                        <a:rPr lang="de-DE" b="0" i="1" smtClean="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den>
                          </m:f>
                        </m:e>
                      </m:nary>
                    </m:oMath>
                    <m:oMath xmlns:m="http://schemas.openxmlformats.org/officeDocument/2006/math">
                      <m:r>
                        <m:rPr>
                          <m:aln/>
                        </m:rPr>
                        <a:rPr lang="de-DE" b="0" i="1" smtClean="0">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𝐸</m:t>
                          </m:r>
                        </m:e>
                        <m:sub>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Sub>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den>
                          </m:f>
                        </m:e>
                      </m:d>
                    </m:oMath>
                  </m:oMathPara>
                </a14:m>
                <a:endParaRPr lang="en-GB" dirty="0"/>
              </a:p>
              <a:p>
                <a:pPr lvl="1"/>
                <a:r>
                  <a:rPr lang="en-GB" dirty="0"/>
                  <a:t>Adjustment: </a:t>
                </a:r>
                <a14:m>
                  <m:oMath xmlns:m="http://schemas.openxmlformats.org/officeDocument/2006/math">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den>
                    </m:f>
                  </m:oMath>
                </a14:m>
                <a:endParaRPr lang="en-GB" dirty="0"/>
              </a:p>
              <a:p>
                <a:r>
                  <a:rPr lang="en-GB" dirty="0"/>
                  <a:t>Generate a set of samples from </a:t>
                </a:r>
                <a14:m>
                  <m:oMath xmlns:m="http://schemas.openxmlformats.org/officeDocument/2006/math">
                    <m:r>
                      <a:rPr lang="en-GB" i="1" dirty="0" smtClean="0">
                        <a:latin typeface="Cambria Math" panose="02040503050406030204" pitchFamily="18" charset="0"/>
                      </a:rPr>
                      <m:t>𝑄</m:t>
                    </m:r>
                  </m:oMath>
                </a14:m>
                <a:r>
                  <a:rPr lang="en-GB" dirty="0"/>
                  <a:t> and then estimate</a:t>
                </a:r>
              </a:p>
              <a:p>
                <a:pPr marL="0"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r>
                            <a:rPr lang="de-DE" b="0" i="1" smtClean="0">
                              <a:latin typeface="Cambria Math" panose="02040503050406030204" pitchFamily="18" charset="0"/>
                              <a:ea typeface="Cambria Math" panose="02040503050406030204" pitchFamily="18" charset="0"/>
                            </a:rPr>
                            <m:t>𝑁</m:t>
                          </m:r>
                        </m:den>
                      </m:f>
                      <m:nary>
                        <m:naryPr>
                          <m:chr m:val="∑"/>
                          <m:ctrlPr>
                            <a:rPr lang="de-DE" i="1">
                              <a:latin typeface="Cambria Math" panose="02040503050406030204" pitchFamily="18" charset="0"/>
                              <a:ea typeface="Cambria Math" panose="02040503050406030204" pitchFamily="18" charset="0"/>
                            </a:rPr>
                          </m:ctrlPr>
                        </m:naryPr>
                        <m:sub>
                          <m:r>
                            <m:rPr>
                              <m:brk m:alnAt="23"/>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=1</m:t>
                          </m:r>
                        </m:sub>
                        <m:sup>
                          <m:r>
                            <a:rPr lang="de-DE" i="1">
                              <a:latin typeface="Cambria Math" panose="02040503050406030204" pitchFamily="18" charset="0"/>
                              <a:ea typeface="Cambria Math" panose="02040503050406030204" pitchFamily="18" charset="0"/>
                            </a:rPr>
                            <m:t>𝑁</m:t>
                          </m:r>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e>
                      </m:nary>
                      <m:r>
                        <a:rPr lang="de-DE" b="1" i="1" smtClean="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r>
                            <a:rPr lang="de-DE" b="0" i="1" smtClean="0">
                              <a:latin typeface="Cambria Math" panose="02040503050406030204" pitchFamily="18" charset="0"/>
                              <a:ea typeface="Cambria Math" panose="02040503050406030204" pitchFamily="18" charset="0"/>
                            </a:rPr>
                            <m:t>𝑁</m:t>
                          </m:r>
                        </m:den>
                      </m:f>
                      <m:nary>
                        <m:naryPr>
                          <m:chr m:val="∑"/>
                          <m:ctrlPr>
                            <a:rPr lang="de-DE" i="1">
                              <a:latin typeface="Cambria Math" panose="02040503050406030204" pitchFamily="18" charset="0"/>
                              <a:ea typeface="Cambria Math" panose="02040503050406030204" pitchFamily="18" charset="0"/>
                            </a:rPr>
                          </m:ctrlPr>
                        </m:naryPr>
                        <m:sub>
                          <m:r>
                            <m:rPr>
                              <m:brk m:alnAt="23"/>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=1</m:t>
                          </m:r>
                        </m:sub>
                        <m:sup>
                          <m:r>
                            <a:rPr lang="de-DE" i="1">
                              <a:latin typeface="Cambria Math" panose="02040503050406030204" pitchFamily="18" charset="0"/>
                              <a:ea typeface="Cambria Math" panose="02040503050406030204" pitchFamily="18" charset="0"/>
                            </a:rPr>
                            <m:t>𝑁</m:t>
                          </m:r>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r>
                            <a:rPr lang="de-DE" i="1" smtClean="0">
                              <a:latin typeface="Cambria Math" panose="02040503050406030204" pitchFamily="18" charset="0"/>
                              <a:ea typeface="Cambria Math" panose="02040503050406030204" pitchFamily="18" charset="0"/>
                            </a:rPr>
                            <m:t>𝑤</m:t>
                          </m:r>
                          <m:d>
                            <m:dPr>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𝒓</m:t>
                                  </m:r>
                                </m:e>
                                <m:sub>
                                  <m:r>
                                    <a:rPr lang="de-DE" b="0" i="1" smtClean="0">
                                      <a:latin typeface="Cambria Math" panose="02040503050406030204" pitchFamily="18" charset="0"/>
                                      <a:ea typeface="Cambria Math" panose="02040503050406030204" pitchFamily="18" charset="0"/>
                                    </a:rPr>
                                    <m:t>𝑖</m:t>
                                  </m:r>
                                </m:sub>
                              </m:sSub>
                            </m:e>
                          </m:d>
                        </m:e>
                      </m:nary>
                    </m:oMath>
                  </m:oMathPara>
                </a14:m>
                <a:endParaRPr lang="en-GB" dirty="0"/>
              </a:p>
              <a:p>
                <a:endParaRPr lang="en-GB" dirty="0"/>
              </a:p>
            </p:txBody>
          </p:sp>
        </mc:Choice>
        <mc:Fallback xmlns="">
          <p:sp>
            <p:nvSpPr>
              <p:cNvPr id="3" name="Content Placeholder 2">
                <a:extLst>
                  <a:ext uri="{FF2B5EF4-FFF2-40B4-BE49-F238E27FC236}">
                    <a16:creationId xmlns:a16="http://schemas.microsoft.com/office/drawing/2014/main" id="{A3D6E6B5-5C06-D24D-BA74-7F9BCD0A2C6F}"/>
                  </a:ext>
                </a:extLst>
              </p:cNvPr>
              <p:cNvSpPr>
                <a:spLocks noGrp="1" noRot="1" noChangeAspect="1" noMove="1" noResize="1" noEditPoints="1" noAdjustHandles="1" noChangeArrowheads="1" noChangeShapeType="1" noTextEdit="1"/>
              </p:cNvSpPr>
              <p:nvPr>
                <p:ph idx="1"/>
              </p:nvPr>
            </p:nvSpPr>
            <p:spPr>
              <a:blipFill>
                <a:blip r:embed="rId2"/>
                <a:stretch>
                  <a:fillRect l="-1326" t="-22985" b="-40000"/>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5899E8A0-AB4D-1246-89C7-E6814553A0A3}"/>
              </a:ext>
            </a:extLst>
          </p:cNvPr>
          <p:cNvSpPr>
            <a:spLocks noGrp="1"/>
          </p:cNvSpPr>
          <p:nvPr>
            <p:ph type="dt" sz="half" idx="2"/>
          </p:nvPr>
        </p:nvSpPr>
        <p:spPr/>
        <p:txBody>
          <a:bodyPr/>
          <a:lstStyle/>
          <a:p>
            <a:r>
              <a:rPr lang="de-DE"/>
              <a:t>Approximate</a:t>
            </a:r>
            <a:endParaRPr lang="en-US" dirty="0"/>
          </a:p>
        </p:txBody>
      </p:sp>
      <p:sp>
        <p:nvSpPr>
          <p:cNvPr id="9" name="Footer Placeholder 8">
            <a:extLst>
              <a:ext uri="{FF2B5EF4-FFF2-40B4-BE49-F238E27FC236}">
                <a16:creationId xmlns:a16="http://schemas.microsoft.com/office/drawing/2014/main" id="{BD2F7DFF-70A8-8D41-B49D-45386FFCCE7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C774421-DE73-1D47-8C25-3BFD45B3D4D1}"/>
              </a:ext>
            </a:extLst>
          </p:cNvPr>
          <p:cNvSpPr>
            <a:spLocks noGrp="1"/>
          </p:cNvSpPr>
          <p:nvPr>
            <p:ph type="sldNum" sz="quarter" idx="4"/>
          </p:nvPr>
        </p:nvSpPr>
        <p:spPr/>
        <p:txBody>
          <a:bodyPr/>
          <a:lstStyle/>
          <a:p>
            <a:fld id="{67C9959E-8E6B-B04C-9955-EA096F41CA7A}" type="slidenum">
              <a:rPr lang="en-GB" smtClean="0"/>
              <a:t>34</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2CAA4AC7-583E-EA4B-BAD9-712EF6EE7360}"/>
                  </a:ext>
                </a:extLst>
              </p:cNvPr>
              <p:cNvSpPr/>
              <p:nvPr/>
            </p:nvSpPr>
            <p:spPr>
              <a:xfrm>
                <a:off x="5974081" y="6090782"/>
                <a:ext cx="1677959" cy="676724"/>
              </a:xfrm>
              <a:prstGeom prst="rect">
                <a:avLst/>
              </a:prstGeom>
            </p:spPr>
            <p:style>
              <a:lnRef idx="0">
                <a:schemeClr val="accent1"/>
              </a:lnRef>
              <a:fillRef idx="3">
                <a:schemeClr val="accent1"/>
              </a:fillRef>
              <a:effectRef idx="3">
                <a:schemeClr val="accent1"/>
              </a:effectRef>
              <a:fontRef idx="minor">
                <a:schemeClr val="lt1"/>
              </a:fontRef>
            </p:style>
            <p:txBody>
              <a:bodyPr wrap="none">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oMath>
                  </m:oMathPara>
                </a14:m>
                <a:endParaRPr lang="en-GB" dirty="0"/>
              </a:p>
            </p:txBody>
          </p:sp>
        </mc:Choice>
        <mc:Fallback xmlns="">
          <p:sp>
            <p:nvSpPr>
              <p:cNvPr id="5" name="Rectangle 4">
                <a:extLst>
                  <a:ext uri="{FF2B5EF4-FFF2-40B4-BE49-F238E27FC236}">
                    <a16:creationId xmlns:a16="http://schemas.microsoft.com/office/drawing/2014/main" id="{2CAA4AC7-583E-EA4B-BAD9-712EF6EE7360}"/>
                  </a:ext>
                </a:extLst>
              </p:cNvPr>
              <p:cNvSpPr>
                <a:spLocks noRot="1" noChangeAspect="1" noMove="1" noResize="1" noEditPoints="1" noAdjustHandles="1" noChangeArrowheads="1" noChangeShapeType="1" noTextEdit="1"/>
              </p:cNvSpPr>
              <p:nvPr/>
            </p:nvSpPr>
            <p:spPr>
              <a:xfrm>
                <a:off x="5974081" y="6090782"/>
                <a:ext cx="1677959" cy="676724"/>
              </a:xfrm>
              <a:prstGeom prst="rect">
                <a:avLst/>
              </a:prstGeom>
              <a:blipFill>
                <a:blip r:embed="rId3"/>
                <a:stretch>
                  <a:fillRect/>
                </a:stretch>
              </a:blipFill>
            </p:spPr>
            <p:txBody>
              <a:bodyPr/>
              <a:lstStyle/>
              <a:p>
                <a:r>
                  <a:rPr lang="en-GB">
                    <a:noFill/>
                  </a:rPr>
                  <a:t> </a:t>
                </a:r>
              </a:p>
            </p:txBody>
          </p:sp>
        </mc:Fallback>
      </mc:AlternateContent>
      <p:cxnSp>
        <p:nvCxnSpPr>
          <p:cNvPr id="7" name="Straight Arrow Connector 6">
            <a:extLst>
              <a:ext uri="{FF2B5EF4-FFF2-40B4-BE49-F238E27FC236}">
                <a16:creationId xmlns:a16="http://schemas.microsoft.com/office/drawing/2014/main" id="{FAAB9851-E4D4-3243-BC35-D00CA9C72A8D}"/>
              </a:ext>
            </a:extLst>
          </p:cNvPr>
          <p:cNvCxnSpPr/>
          <p:nvPr/>
        </p:nvCxnSpPr>
        <p:spPr>
          <a:xfrm flipV="1">
            <a:off x="6818811" y="5543685"/>
            <a:ext cx="0" cy="53993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8819FB3A-8035-0B4B-B21A-D8BFEE1A5166}"/>
                  </a:ext>
                </a:extLst>
              </p:cNvPr>
              <p:cNvSpPr txBox="1"/>
              <p:nvPr/>
            </p:nvSpPr>
            <p:spPr>
              <a:xfrm>
                <a:off x="6246801" y="4289025"/>
                <a:ext cx="2529282"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dirty="0"/>
                  <a:t>Assumes that </a:t>
                </a:r>
                <a14:m>
                  <m:oMath xmlns:m="http://schemas.openxmlformats.org/officeDocument/2006/math">
                    <m:r>
                      <a:rPr lang="de-DE" i="1">
                        <a:latin typeface="Cambria Math" panose="02040503050406030204" pitchFamily="18" charset="0"/>
                        <a:ea typeface="Cambria Math" panose="02040503050406030204" pitchFamily="18" charset="0"/>
                      </a:rPr>
                      <m:t>𝑃</m:t>
                    </m:r>
                  </m:oMath>
                </a14:m>
                <a:r>
                  <a:rPr lang="en-GB" dirty="0"/>
                  <a:t> is known</a:t>
                </a:r>
              </a:p>
            </p:txBody>
          </p:sp>
        </mc:Choice>
        <mc:Fallback xmlns="">
          <p:sp>
            <p:nvSpPr>
              <p:cNvPr id="8" name="TextBox 7">
                <a:extLst>
                  <a:ext uri="{FF2B5EF4-FFF2-40B4-BE49-F238E27FC236}">
                    <a16:creationId xmlns:a16="http://schemas.microsoft.com/office/drawing/2014/main" id="{8819FB3A-8035-0B4B-B21A-D8BFEE1A5166}"/>
                  </a:ext>
                </a:extLst>
              </p:cNvPr>
              <p:cNvSpPr txBox="1">
                <a:spLocks noRot="1" noChangeAspect="1" noMove="1" noResize="1" noEditPoints="1" noAdjustHandles="1" noChangeArrowheads="1" noChangeShapeType="1" noTextEdit="1"/>
              </p:cNvSpPr>
              <p:nvPr/>
            </p:nvSpPr>
            <p:spPr>
              <a:xfrm>
                <a:off x="6246801" y="4289025"/>
                <a:ext cx="2529282" cy="369332"/>
              </a:xfrm>
              <a:prstGeom prst="rect">
                <a:avLst/>
              </a:prstGeom>
              <a:blipFill>
                <a:blip r:embed="rId4"/>
                <a:stretch>
                  <a:fillRect/>
                </a:stretch>
              </a:blipFill>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9062150D-7A37-6149-B3EB-E652BABFA6CB}"/>
              </a:ext>
            </a:extLst>
          </p:cNvPr>
          <p:cNvCxnSpPr>
            <a:cxnSpLocks/>
            <a:stCxn id="8" idx="2"/>
          </p:cNvCxnSpPr>
          <p:nvPr/>
        </p:nvCxnSpPr>
        <p:spPr>
          <a:xfrm flipH="1">
            <a:off x="6637867" y="4658357"/>
            <a:ext cx="873575" cy="477086"/>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4555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04F6F493-CEF0-994F-9C87-1A1D19831875}"/>
                  </a:ext>
                </a:extLst>
              </p:cNvPr>
              <p:cNvSpPr>
                <a:spLocks noGrp="1"/>
              </p:cNvSpPr>
              <p:nvPr>
                <p:ph type="title"/>
              </p:nvPr>
            </p:nvSpPr>
            <p:spPr/>
            <p:txBody>
              <a:bodyPr/>
              <a:lstStyle/>
              <a:p>
                <a:r>
                  <a:rPr lang="en-GB" dirty="0"/>
                  <a:t>When </a:t>
                </a:r>
                <a14:m>
                  <m:oMath xmlns:m="http://schemas.openxmlformats.org/officeDocument/2006/math">
                    <m:r>
                      <a:rPr lang="en-GB" i="1" dirty="0" smtClean="0">
                        <a:latin typeface="Cambria Math" panose="02040503050406030204" pitchFamily="18" charset="0"/>
                      </a:rPr>
                      <m:t>𝑃</m:t>
                    </m:r>
                  </m:oMath>
                </a14:m>
                <a:r>
                  <a:rPr lang="en-GB" dirty="0"/>
                  <a:t> is known: Example</a:t>
                </a:r>
              </a:p>
            </p:txBody>
          </p:sp>
        </mc:Choice>
        <mc:Fallback xmlns="">
          <p:sp>
            <p:nvSpPr>
              <p:cNvPr id="2" name="Title 1">
                <a:extLst>
                  <a:ext uri="{FF2B5EF4-FFF2-40B4-BE49-F238E27FC236}">
                    <a16:creationId xmlns:a16="http://schemas.microsoft.com/office/drawing/2014/main" id="{04F6F493-CEF0-994F-9C87-1A1D19831875}"/>
                  </a:ext>
                </a:extLst>
              </p:cNvPr>
              <p:cNvSpPr>
                <a:spLocks noGrp="1" noRot="1" noChangeAspect="1" noMove="1" noResize="1" noEditPoints="1" noAdjustHandles="1" noChangeArrowheads="1" noChangeShapeType="1" noTextEdit="1"/>
              </p:cNvSpPr>
              <p:nvPr>
                <p:ph type="title"/>
              </p:nvPr>
            </p:nvSpPr>
            <p:spPr>
              <a:blipFill>
                <a:blip r:embed="rId2"/>
                <a:stretch>
                  <a:fillRect l="-3215" t="-24561" b="-385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DFE7B2B-BC65-9D4E-BC24-3640C5FDFAE8}"/>
                  </a:ext>
                </a:extLst>
              </p:cNvPr>
              <p:cNvSpPr>
                <a:spLocks noGrp="1"/>
              </p:cNvSpPr>
              <p:nvPr>
                <p:ph idx="1"/>
              </p:nvPr>
            </p:nvSpPr>
            <p:spPr/>
            <p:txBody>
              <a:bodyPr>
                <a:normAutofit fontScale="85000" lnSpcReduction="20000"/>
              </a:bodyPr>
              <a:lstStyle/>
              <a:p>
                <a:r>
                  <a:rPr lang="en-GB" dirty="0"/>
                  <a:t>Interpret likelihood weighting as importance sampling</a:t>
                </a:r>
              </a:p>
              <a:p>
                <a:pPr lvl="1"/>
                <a:r>
                  <a:rPr lang="en-GB" dirty="0"/>
                  <a:t>Model without evidence set is </a:t>
                </a:r>
                <a14:m>
                  <m:oMath xmlns:m="http://schemas.openxmlformats.org/officeDocument/2006/math">
                    <m:r>
                      <a:rPr lang="en-GB" i="1" dirty="0">
                        <a:latin typeface="Cambria Math" panose="02040503050406030204" pitchFamily="18" charset="0"/>
                      </a:rPr>
                      <m:t>𝑃</m:t>
                    </m:r>
                  </m:oMath>
                </a14:m>
                <a:r>
                  <a:rPr lang="en-GB" dirty="0"/>
                  <a:t>, model with evidence is </a:t>
                </a:r>
                <a14:m>
                  <m:oMath xmlns:m="http://schemas.openxmlformats.org/officeDocument/2006/math">
                    <m:r>
                      <a:rPr lang="de-DE" i="1">
                        <a:latin typeface="Cambria Math" panose="02040503050406030204" pitchFamily="18" charset="0"/>
                      </a:rPr>
                      <m:t>𝑄</m:t>
                    </m:r>
                  </m:oMath>
                </a14:m>
                <a:endParaRPr lang="en-GB" dirty="0"/>
              </a:p>
              <a:p>
                <a:pPr lvl="1"/>
                <a:r>
                  <a:rPr lang="en-GB" dirty="0"/>
                  <a:t>Samples are weighted according to probabilities in CPTs</a:t>
                </a:r>
              </a:p>
              <a:p>
                <a:pPr lvl="2"/>
                <a:r>
                  <a:rPr lang="en-GB" dirty="0"/>
                  <a:t>Probability of a sample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b="1" i="1" dirty="0" smtClean="0">
                            <a:latin typeface="Cambria Math" panose="02040503050406030204" pitchFamily="18" charset="0"/>
                            <a:ea typeface="Cambria Math" panose="02040503050406030204" pitchFamily="18" charset="0"/>
                          </a:rPr>
                          <m:t>𝒗</m:t>
                        </m:r>
                      </m:e>
                      <m:sub>
                        <m:r>
                          <a:rPr lang="de-DE" i="1" dirty="0">
                            <a:latin typeface="Cambria Math" panose="02040503050406030204" pitchFamily="18" charset="0"/>
                            <a:ea typeface="Cambria Math" panose="02040503050406030204" pitchFamily="18" charset="0"/>
                          </a:rPr>
                          <m:t>𝑖</m:t>
                        </m:r>
                      </m:sub>
                    </m:sSub>
                  </m:oMath>
                </a14:m>
                <a:r>
                  <a:rPr lang="en-GB" dirty="0"/>
                  <a:t> in model </a:t>
                </a:r>
                <a14:m>
                  <m:oMath xmlns:m="http://schemas.openxmlformats.org/officeDocument/2006/math">
                    <m:r>
                      <a:rPr lang="de-DE" i="1" dirty="0">
                        <a:latin typeface="Cambria Math" panose="02040503050406030204" pitchFamily="18" charset="0"/>
                      </a:rPr>
                      <m:t>𝐵</m:t>
                    </m:r>
                  </m:oMath>
                </a14:m>
                <a:r>
                  <a:rPr lang="en-GB" dirty="0"/>
                  <a:t> conformant with evidence </a:t>
                </a:r>
                <a14:m>
                  <m:oMath xmlns:m="http://schemas.openxmlformats.org/officeDocument/2006/math">
                    <m:r>
                      <a:rPr lang="de-DE" b="1" i="1">
                        <a:latin typeface="Cambria Math" panose="02040503050406030204" pitchFamily="18" charset="0"/>
                      </a:rPr>
                      <m:t>𝒆</m:t>
                    </m:r>
                  </m:oMath>
                </a14:m>
                <a:r>
                  <a:rPr lang="en-GB" dirty="0"/>
                  <a:t>, i.e., </a:t>
                </a:r>
                <a14:m>
                  <m:oMath xmlns:m="http://schemas.openxmlformats.org/officeDocument/2006/math">
                    <m:r>
                      <a:rPr lang="en-GB" i="1" dirty="0">
                        <a:latin typeface="Cambria Math" panose="02040503050406030204" pitchFamily="18" charset="0"/>
                      </a:rPr>
                      <m:t>𝑃</m:t>
                    </m:r>
                  </m:oMath>
                </a14:m>
                <a:r>
                  <a:rPr lang="en-GB" dirty="0"/>
                  <a:t>:</a:t>
                </a:r>
              </a:p>
              <a:p>
                <a:pPr marL="7938" lvl="2"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1" i="1" smtClean="0">
                                  <a:latin typeface="Cambria Math" panose="02040503050406030204" pitchFamily="18" charset="0"/>
                                </a:rPr>
                                <m:t>𝒗</m:t>
                              </m:r>
                            </m:e>
                            <m:sub>
                              <m:r>
                                <a:rPr lang="de-DE" i="1">
                                  <a:latin typeface="Cambria Math" panose="02040503050406030204" pitchFamily="18" charset="0"/>
                                </a:rPr>
                                <m:t>𝑖</m:t>
                              </m:r>
                            </m:sub>
                          </m:sSub>
                          <m:r>
                            <a:rPr lang="de-DE" i="1">
                              <a:latin typeface="Cambria Math" panose="02040503050406030204" pitchFamily="18" charset="0"/>
                            </a:rPr>
                            <m:t>|</m:t>
                          </m:r>
                          <m:r>
                            <a:rPr lang="de-DE" b="1" i="1">
                              <a:latin typeface="Cambria Math" panose="02040503050406030204" pitchFamily="18" charset="0"/>
                            </a:rPr>
                            <m:t>𝒆</m:t>
                          </m:r>
                        </m:e>
                      </m:d>
                      <m:r>
                        <a:rPr lang="de-DE" i="1">
                          <a:latin typeface="Cambria Math" panose="02040503050406030204" pitchFamily="18" charset="0"/>
                        </a:rPr>
                        <m:t>=</m:t>
                      </m:r>
                      <m:f>
                        <m:fPr>
                          <m:ctrlPr>
                            <a:rPr lang="de-DE" i="1">
                              <a:latin typeface="Cambria Math" panose="02040503050406030204" pitchFamily="18" charset="0"/>
                            </a:rPr>
                          </m:ctrlPr>
                        </m:fPr>
                        <m:num>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smtClean="0">
                                      <a:latin typeface="Cambria Math" panose="02040503050406030204" pitchFamily="18" charset="0"/>
                                      <a:ea typeface="Cambria Math" panose="02040503050406030204" pitchFamily="18" charset="0"/>
                                    </a:rPr>
                                    <m:t>𝒗</m:t>
                                  </m:r>
                                </m:e>
                                <m:sub>
                                  <m:r>
                                    <a:rPr lang="de-DE" i="1" dirty="0">
                                      <a:latin typeface="Cambria Math" panose="02040503050406030204" pitchFamily="18" charset="0"/>
                                      <a:ea typeface="Cambria Math" panose="02040503050406030204" pitchFamily="18" charset="0"/>
                                    </a:rPr>
                                    <m:t>𝑖</m:t>
                                  </m:r>
                                </m:sub>
                              </m:sSub>
                              <m:r>
                                <a:rPr lang="de-DE" b="0" i="1" dirty="0" smtClean="0">
                                  <a:latin typeface="Cambria Math" panose="02040503050406030204" pitchFamily="18" charset="0"/>
                                  <a:ea typeface="Cambria Math" panose="02040503050406030204" pitchFamily="18" charset="0"/>
                                </a:rPr>
                                <m:t>,</m:t>
                              </m:r>
                              <m:r>
                                <a:rPr lang="de-DE" b="1" i="1" dirty="0" smtClean="0">
                                  <a:latin typeface="Cambria Math" panose="02040503050406030204" pitchFamily="18" charset="0"/>
                                  <a:ea typeface="Cambria Math" panose="02040503050406030204" pitchFamily="18" charset="0"/>
                                </a:rPr>
                                <m:t>𝒆</m:t>
                              </m:r>
                            </m:e>
                          </m:d>
                        </m:num>
                        <m:den>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𝒆</m:t>
                              </m:r>
                            </m:e>
                          </m:d>
                        </m:den>
                      </m:f>
                      <m:r>
                        <a:rPr lang="de-DE" i="1">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brk m:alnAt="7"/>
                                    </m:rPr>
                                    <a:rPr lang="de-DE" i="1">
                                      <a:latin typeface="Cambria Math" panose="02040503050406030204" pitchFamily="18" charset="0"/>
                                    </a:rPr>
                                    <m:t>𝑟</m:t>
                                  </m:r>
                                </m:e>
                                <m:sub>
                                  <m:r>
                                    <m:rPr>
                                      <m:brk m:alnAt="7"/>
                                    </m:rPr>
                                    <a:rPr lang="de-DE" i="1">
                                      <a:latin typeface="Cambria Math" panose="02040503050406030204" pitchFamily="18" charset="0"/>
                                    </a:rPr>
                                    <m:t>𝑗</m:t>
                                  </m:r>
                                </m:sub>
                              </m:sSub>
                              <m:r>
                                <m:rPr>
                                  <m:brk m:alnAt="7"/>
                                </m:rPr>
                                <a:rPr lang="de-DE" i="1">
                                  <a:latin typeface="Cambria Math" panose="02040503050406030204" pitchFamily="18" charset="0"/>
                                  <a:ea typeface="Cambria Math" panose="02040503050406030204" pitchFamily="18" charset="0"/>
                                </a:rPr>
                                <m:t>∈</m:t>
                              </m:r>
                              <m:d>
                                <m:dPr>
                                  <m:ctrlPr>
                                    <a:rPr lang="de-DE" b="0" i="1" smtClean="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𝒗</m:t>
                                      </m:r>
                                    </m:e>
                                    <m:sub>
                                      <m:r>
                                        <m:rPr>
                                          <m:brk m:alnAt="7"/>
                                        </m:rPr>
                                        <a:rPr lang="de-DE" i="1">
                                          <a:latin typeface="Cambria Math" panose="02040503050406030204" pitchFamily="18" charset="0"/>
                                          <a:ea typeface="Cambria Math" panose="02040503050406030204" pitchFamily="18" charset="0"/>
                                        </a:rPr>
                                        <m:t>𝑖</m:t>
                                      </m:r>
                                    </m:sub>
                                  </m:sSub>
                                  <m:r>
                                    <a:rPr lang="de-DE"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𝒆</m:t>
                                  </m:r>
                                </m:e>
                              </m:d>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i="0">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𝑗</m:t>
                                          </m:r>
                                        </m:sub>
                                      </m:sSub>
                                    </m:e>
                                  </m:d>
                                </m:e>
                              </m:d>
                            </m:e>
                          </m:nary>
                        </m:num>
                        <m:den>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𝒆</m:t>
                              </m:r>
                            </m:e>
                          </m:d>
                        </m:den>
                      </m:f>
                    </m:oMath>
                  </m:oMathPara>
                </a14:m>
                <a:endParaRPr lang="en-GB" dirty="0"/>
              </a:p>
              <a:p>
                <a:pPr lvl="2"/>
                <a:r>
                  <a:rPr lang="en-GB" dirty="0"/>
                  <a:t>Probability of a sample</a:t>
                </a:r>
                <a:r>
                  <a:rPr lang="de-DE" dirty="0">
                    <a:ea typeface="Cambria Math" panose="02040503050406030204" pitchFamily="18" charset="0"/>
                  </a:rPr>
                  <a:t> </a:t>
                </a:r>
                <a14:m>
                  <m:oMath xmlns:m="http://schemas.openxmlformats.org/officeDocument/2006/math">
                    <m:sSub>
                      <m:sSubPr>
                        <m:ctrlPr>
                          <a:rPr lang="de-DE" i="1" dirty="0">
                            <a:latin typeface="Cambria Math" panose="02040503050406030204" pitchFamily="18" charset="0"/>
                            <a:ea typeface="Cambria Math" panose="02040503050406030204" pitchFamily="18" charset="0"/>
                          </a:rPr>
                        </m:ctrlPr>
                      </m:sSubPr>
                      <m:e>
                        <m:r>
                          <a:rPr lang="de-DE" b="1" i="1" dirty="0" smtClean="0">
                            <a:latin typeface="Cambria Math" panose="02040503050406030204" pitchFamily="18" charset="0"/>
                            <a:ea typeface="Cambria Math" panose="02040503050406030204" pitchFamily="18" charset="0"/>
                          </a:rPr>
                          <m:t>𝒗</m:t>
                        </m:r>
                      </m:e>
                      <m:sub>
                        <m:r>
                          <a:rPr lang="de-DE" i="1" dirty="0">
                            <a:latin typeface="Cambria Math" panose="02040503050406030204" pitchFamily="18" charset="0"/>
                            <a:ea typeface="Cambria Math" panose="02040503050406030204" pitchFamily="18" charset="0"/>
                          </a:rPr>
                          <m:t>𝑖</m:t>
                        </m:r>
                      </m:sub>
                    </m:sSub>
                  </m:oMath>
                </a14:m>
                <a:r>
                  <a:rPr lang="en-GB" dirty="0"/>
                  <a:t> sampled in model </a:t>
                </a:r>
                <a14:m>
                  <m:oMath xmlns:m="http://schemas.openxmlformats.org/officeDocument/2006/math">
                    <m:r>
                      <a:rPr lang="de-DE" i="1" dirty="0">
                        <a:latin typeface="Cambria Math" panose="02040503050406030204" pitchFamily="18" charset="0"/>
                      </a:rPr>
                      <m:t>𝐵</m:t>
                    </m:r>
                  </m:oMath>
                </a14:m>
                <a:r>
                  <a:rPr lang="en-GB" dirty="0"/>
                  <a:t> with evidence set, i.e., </a:t>
                </a:r>
                <a14:m>
                  <m:oMath xmlns:m="http://schemas.openxmlformats.org/officeDocument/2006/math">
                    <m:r>
                      <a:rPr lang="en-GB" i="1" dirty="0">
                        <a:latin typeface="Cambria Math" panose="02040503050406030204" pitchFamily="18" charset="0"/>
                      </a:rPr>
                      <m:t>𝑄</m:t>
                    </m:r>
                  </m:oMath>
                </a14:m>
                <a:r>
                  <a:rPr lang="en-GB" dirty="0"/>
                  <a:t>:</a:t>
                </a:r>
              </a:p>
              <a:p>
                <a:pPr marL="7938" lvl="2"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rPr>
                        <m:t>𝑄</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b="1" i="1" smtClean="0">
                                  <a:latin typeface="Cambria Math" panose="02040503050406030204" pitchFamily="18" charset="0"/>
                                </a:rPr>
                                <m:t>𝒗</m:t>
                              </m:r>
                            </m:e>
                            <m:sub>
                              <m:r>
                                <a:rPr lang="de-DE" i="1">
                                  <a:latin typeface="Cambria Math" panose="02040503050406030204" pitchFamily="18" charset="0"/>
                                </a:rPr>
                                <m:t>𝑖</m:t>
                              </m:r>
                            </m:sub>
                          </m:sSub>
                        </m:e>
                      </m:d>
                      <m:r>
                        <a:rPr lang="de-DE" i="1">
                          <a:latin typeface="Cambria Math" panose="02040503050406030204" pitchFamily="18" charset="0"/>
                        </a:rPr>
                        <m:t>=</m:t>
                      </m:r>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brk m:alnAt="7"/>
                                </m:rPr>
                                <a:rPr lang="de-DE" i="1">
                                  <a:latin typeface="Cambria Math" panose="02040503050406030204" pitchFamily="18" charset="0"/>
                                </a:rPr>
                                <m:t>𝑟</m:t>
                              </m:r>
                            </m:e>
                            <m:sub>
                              <m:r>
                                <m:rPr>
                                  <m:brk m:alnAt="7"/>
                                </m:rPr>
                                <a:rPr lang="de-DE" i="1">
                                  <a:latin typeface="Cambria Math" panose="02040503050406030204" pitchFamily="18" charset="0"/>
                                </a:rPr>
                                <m:t>𝑗</m:t>
                              </m:r>
                            </m:sub>
                          </m:sSub>
                          <m:r>
                            <m:rPr>
                              <m:brk m:alnAt="7"/>
                            </m:rPr>
                            <a:rPr lang="de-DE" i="1">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𝒗</m:t>
                              </m:r>
                            </m:e>
                            <m:sub>
                              <m:r>
                                <a:rPr lang="de-DE" b="0" i="1" smtClean="0">
                                  <a:latin typeface="Cambria Math" panose="02040503050406030204" pitchFamily="18" charset="0"/>
                                  <a:ea typeface="Cambria Math" panose="02040503050406030204" pitchFamily="18" charset="0"/>
                                </a:rPr>
                                <m:t>𝑖</m:t>
                              </m:r>
                            </m:sub>
                          </m:sSub>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𝑗</m:t>
                                      </m:r>
                                    </m:sub>
                                  </m:sSub>
                                </m:e>
                              </m:d>
                            </m:e>
                          </m:d>
                        </m:e>
                      </m:nary>
                    </m:oMath>
                  </m:oMathPara>
                </a14:m>
                <a:endParaRPr lang="en-GB" dirty="0"/>
              </a:p>
              <a:p>
                <a:pPr lvl="2"/>
                <a:r>
                  <a:rPr lang="en-GB" dirty="0"/>
                  <a:t>Weight</a:t>
                </a:r>
              </a:p>
              <a:p>
                <a:pPr marL="799300" lvl="3" indent="0">
                  <a:buNone/>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𝑤</m:t>
                      </m:r>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smtClean="0">
                                  <a:latin typeface="Cambria Math" panose="02040503050406030204" pitchFamily="18" charset="0"/>
                                  <a:ea typeface="Cambria Math" panose="02040503050406030204" pitchFamily="18" charset="0"/>
                                </a:rPr>
                                <m:t>𝒗</m:t>
                              </m:r>
                            </m:e>
                            <m:sub>
                              <m:r>
                                <a:rPr lang="de-DE" i="1" dirty="0">
                                  <a:latin typeface="Cambria Math" panose="02040503050406030204" pitchFamily="18" charset="0"/>
                                  <a:ea typeface="Cambria Math" panose="02040503050406030204" pitchFamily="18" charset="0"/>
                                </a:rPr>
                                <m:t>𝑖</m:t>
                              </m:r>
                            </m:sub>
                          </m:sSub>
                        </m:e>
                      </m:d>
                      <m:r>
                        <a:rPr lang="de-DE" i="1" dirty="0">
                          <a:latin typeface="Cambria Math" panose="02040503050406030204" pitchFamily="18" charset="0"/>
                          <a:ea typeface="Cambria Math" panose="02040503050406030204" pitchFamily="18" charset="0"/>
                        </a:rPr>
                        <m:t>=</m:t>
                      </m:r>
                      <m:f>
                        <m:fPr>
                          <m:ctrlPr>
                            <a:rPr lang="de-DE" i="1" dirty="0">
                              <a:latin typeface="Cambria Math" panose="02040503050406030204" pitchFamily="18" charset="0"/>
                              <a:ea typeface="Cambria Math" panose="02040503050406030204" pitchFamily="18" charset="0"/>
                            </a:rPr>
                          </m:ctrlPr>
                        </m:fPr>
                        <m:num>
                          <m:r>
                            <a:rPr lang="de-DE" i="1" dirty="0">
                              <a:latin typeface="Cambria Math" panose="02040503050406030204" pitchFamily="18" charset="0"/>
                              <a:ea typeface="Cambria Math" panose="02040503050406030204" pitchFamily="18" charset="0"/>
                            </a:rPr>
                            <m:t>𝑃</m:t>
                          </m:r>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smtClean="0">
                                      <a:latin typeface="Cambria Math" panose="02040503050406030204" pitchFamily="18" charset="0"/>
                                      <a:ea typeface="Cambria Math" panose="02040503050406030204" pitchFamily="18" charset="0"/>
                                    </a:rPr>
                                    <m:t>𝒗</m:t>
                                  </m:r>
                                </m:e>
                                <m:sub>
                                  <m:r>
                                    <a:rPr lang="de-DE" i="1" dirty="0">
                                      <a:latin typeface="Cambria Math" panose="02040503050406030204" pitchFamily="18" charset="0"/>
                                      <a:ea typeface="Cambria Math" panose="02040503050406030204" pitchFamily="18" charset="0"/>
                                    </a:rPr>
                                    <m:t>𝑖</m:t>
                                  </m:r>
                                </m:sub>
                              </m:sSub>
                              <m:r>
                                <a:rPr lang="de-DE" i="1" dirty="0">
                                  <a:latin typeface="Cambria Math" panose="02040503050406030204" pitchFamily="18" charset="0"/>
                                  <a:ea typeface="Cambria Math" panose="02040503050406030204" pitchFamily="18" charset="0"/>
                                </a:rPr>
                                <m:t>|</m:t>
                              </m:r>
                              <m:r>
                                <a:rPr lang="de-DE" b="1" i="1" dirty="0">
                                  <a:latin typeface="Cambria Math" panose="02040503050406030204" pitchFamily="18" charset="0"/>
                                  <a:ea typeface="Cambria Math" panose="02040503050406030204" pitchFamily="18" charset="0"/>
                                </a:rPr>
                                <m:t>𝒆</m:t>
                              </m:r>
                            </m:e>
                          </m:d>
                        </m:num>
                        <m:den>
                          <m:r>
                            <a:rPr lang="de-DE" i="1" dirty="0">
                              <a:latin typeface="Cambria Math" panose="02040503050406030204" pitchFamily="18" charset="0"/>
                              <a:ea typeface="Cambria Math" panose="02040503050406030204" pitchFamily="18" charset="0"/>
                            </a:rPr>
                            <m:t>𝑄</m:t>
                          </m:r>
                          <m:d>
                            <m:dPr>
                              <m:ctrlPr>
                                <a:rPr lang="de-DE" i="1" dirty="0">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rPr>
                                  </m:ctrlPr>
                                </m:sSubPr>
                                <m:e>
                                  <m:r>
                                    <a:rPr lang="de-DE" b="1" i="1" smtClean="0">
                                      <a:latin typeface="Cambria Math" panose="02040503050406030204" pitchFamily="18" charset="0"/>
                                    </a:rPr>
                                    <m:t>𝒗</m:t>
                                  </m:r>
                                </m:e>
                                <m:sub>
                                  <m:r>
                                    <a:rPr lang="de-DE" i="1">
                                      <a:latin typeface="Cambria Math" panose="02040503050406030204" pitchFamily="18" charset="0"/>
                                    </a:rPr>
                                    <m:t>𝑖</m:t>
                                  </m:r>
                                </m:sub>
                              </m:sSub>
                            </m:e>
                          </m:d>
                        </m:den>
                      </m:f>
                      <m:r>
                        <a:rPr lang="de-DE" i="1" dirty="0">
                          <a:latin typeface="Cambria Math" panose="02040503050406030204" pitchFamily="18" charset="0"/>
                          <a:ea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brk m:alnAt="7"/>
                                    </m:rPr>
                                    <a:rPr lang="de-DE" i="1">
                                      <a:latin typeface="Cambria Math" panose="02040503050406030204" pitchFamily="18" charset="0"/>
                                    </a:rPr>
                                    <m:t>𝑟</m:t>
                                  </m:r>
                                </m:e>
                                <m:sub>
                                  <m:r>
                                    <m:rPr>
                                      <m:brk m:alnAt="7"/>
                                    </m:rPr>
                                    <a:rPr lang="de-DE" i="1">
                                      <a:latin typeface="Cambria Math" panose="02040503050406030204" pitchFamily="18" charset="0"/>
                                    </a:rPr>
                                    <m:t>𝑗</m:t>
                                  </m:r>
                                </m:sub>
                              </m:sSub>
                              <m:r>
                                <m:rPr>
                                  <m:brk m:alnAt="7"/>
                                </m:rPr>
                                <a:rPr lang="de-DE" i="1">
                                  <a:latin typeface="Cambria Math" panose="02040503050406030204" pitchFamily="18" charset="0"/>
                                  <a:ea typeface="Cambria Math" panose="02040503050406030204" pitchFamily="18" charset="0"/>
                                </a:rPr>
                                <m:t>∈</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𝒗</m:t>
                                      </m:r>
                                    </m:e>
                                    <m:sub>
                                      <m:r>
                                        <m:rPr>
                                          <m:brk m:alnAt="7"/>
                                        </m:rPr>
                                        <a:rPr lang="de-DE" i="1">
                                          <a:latin typeface="Cambria Math" panose="02040503050406030204" pitchFamily="18" charset="0"/>
                                          <a:ea typeface="Cambria Math" panose="02040503050406030204" pitchFamily="18" charset="0"/>
                                        </a:rPr>
                                        <m:t>𝑖</m:t>
                                      </m:r>
                                    </m:sub>
                                  </m:sSub>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𝒆</m:t>
                                  </m:r>
                                </m:e>
                              </m:d>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𝑗</m:t>
                                          </m:r>
                                        </m:sub>
                                      </m:sSub>
                                    </m:e>
                                  </m:d>
                                </m:e>
                              </m:d>
                            </m:e>
                          </m:nary>
                        </m:num>
                        <m:den>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𝒆</m:t>
                              </m:r>
                            </m:e>
                          </m:d>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brk m:alnAt="7"/>
                                    </m:rPr>
                                    <a:rPr lang="de-DE" i="1">
                                      <a:latin typeface="Cambria Math" panose="02040503050406030204" pitchFamily="18" charset="0"/>
                                    </a:rPr>
                                    <m:t>𝑟</m:t>
                                  </m:r>
                                </m:e>
                                <m:sub>
                                  <m:r>
                                    <m:rPr>
                                      <m:brk m:alnAt="7"/>
                                    </m:rPr>
                                    <a:rPr lang="de-DE" i="1">
                                      <a:latin typeface="Cambria Math" panose="02040503050406030204" pitchFamily="18" charset="0"/>
                                    </a:rPr>
                                    <m:t>𝑗</m:t>
                                  </m:r>
                                </m:sub>
                              </m:sSub>
                              <m:r>
                                <m:rPr>
                                  <m:brk m:alnAt="7"/>
                                </m:rPr>
                                <a:rPr lang="de-DE" i="1">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𝒗</m:t>
                                  </m:r>
                                </m:e>
                                <m:sub>
                                  <m:r>
                                    <a:rPr lang="de-DE" b="0" i="1" smtClean="0">
                                      <a:latin typeface="Cambria Math" panose="02040503050406030204" pitchFamily="18" charset="0"/>
                                      <a:ea typeface="Cambria Math" panose="02040503050406030204" pitchFamily="18" charset="0"/>
                                    </a:rPr>
                                    <m:t>𝑖</m:t>
                                  </m:r>
                                </m:sub>
                              </m:sSub>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𝑗</m:t>
                                          </m:r>
                                        </m:sub>
                                      </m:sSub>
                                    </m:e>
                                  </m:d>
                                </m:e>
                              </m:d>
                            </m:e>
                          </m:nary>
                        </m:den>
                      </m:f>
                      <m:r>
                        <a:rPr lang="de-DE" i="1">
                          <a:latin typeface="Cambria Math" panose="02040503050406030204" pitchFamily="18" charset="0"/>
                        </a:rPr>
                        <m:t>=</m:t>
                      </m:r>
                      <m:f>
                        <m:fPr>
                          <m:ctrlPr>
                            <a:rPr lang="de-DE" i="1">
                              <a:latin typeface="Cambria Math" panose="02040503050406030204" pitchFamily="18" charset="0"/>
                            </a:rPr>
                          </m:ctrlPr>
                        </m:fPr>
                        <m:num>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brk m:alnAt="7"/>
                                    </m:rPr>
                                    <a:rPr lang="de-DE" i="1">
                                      <a:latin typeface="Cambria Math" panose="02040503050406030204" pitchFamily="18" charset="0"/>
                                    </a:rPr>
                                    <m:t>𝑟</m:t>
                                  </m:r>
                                </m:e>
                                <m:sub>
                                  <m:r>
                                    <m:rPr>
                                      <m:brk m:alnAt="7"/>
                                    </m:rPr>
                                    <a:rPr lang="de-DE" i="1">
                                      <a:latin typeface="Cambria Math" panose="02040503050406030204" pitchFamily="18" charset="0"/>
                                    </a:rPr>
                                    <m:t>𝑗</m:t>
                                  </m:r>
                                </m:sub>
                              </m:sSub>
                              <m:r>
                                <m:rPr>
                                  <m:brk m:alnAt="7"/>
                                </m:rP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𝒆</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𝑗</m:t>
                                          </m:r>
                                        </m:sub>
                                      </m:sSub>
                                    </m:e>
                                  </m:d>
                                </m:e>
                              </m:d>
                            </m:e>
                          </m:nary>
                        </m:num>
                        <m:den>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𝒆</m:t>
                              </m:r>
                            </m:e>
                          </m:d>
                        </m:den>
                      </m:f>
                    </m:oMath>
                  </m:oMathPara>
                </a14:m>
                <a:endParaRPr lang="en-GB" dirty="0"/>
              </a:p>
              <a:p>
                <a:pPr lvl="2"/>
                <a14:m>
                  <m:oMath xmlns:m="http://schemas.openxmlformats.org/officeDocument/2006/math">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𝒆</m:t>
                        </m:r>
                      </m:e>
                    </m:d>
                  </m:oMath>
                </a14:m>
                <a:r>
                  <a:rPr lang="en-GB" dirty="0"/>
                  <a:t> identical for all samples ➝ okay to ignore, i.e.,</a:t>
                </a:r>
              </a:p>
              <a:p>
                <a:pPr marL="7938" lvl="2" indent="0">
                  <a:buNone/>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ea typeface="Cambria Math" panose="02040503050406030204" pitchFamily="18" charset="0"/>
                        </a:rPr>
                        <m:t>𝑤</m:t>
                      </m:r>
                      <m:d>
                        <m:dPr>
                          <m:ctrlPr>
                            <a:rPr lang="de-DE" i="1" dirty="0">
                              <a:latin typeface="Cambria Math" panose="02040503050406030204" pitchFamily="18" charset="0"/>
                              <a:ea typeface="Cambria Math" panose="02040503050406030204" pitchFamily="18" charset="0"/>
                            </a:rPr>
                          </m:ctrlPr>
                        </m:dPr>
                        <m:e>
                          <m:sSub>
                            <m:sSubPr>
                              <m:ctrlPr>
                                <a:rPr lang="de-DE" i="1" dirty="0">
                                  <a:latin typeface="Cambria Math" panose="02040503050406030204" pitchFamily="18" charset="0"/>
                                  <a:ea typeface="Cambria Math" panose="02040503050406030204" pitchFamily="18" charset="0"/>
                                </a:rPr>
                              </m:ctrlPr>
                            </m:sSubPr>
                            <m:e>
                              <m:r>
                                <a:rPr lang="de-DE" b="1" i="1" dirty="0" smtClean="0">
                                  <a:latin typeface="Cambria Math" panose="02040503050406030204" pitchFamily="18" charset="0"/>
                                  <a:ea typeface="Cambria Math" panose="02040503050406030204" pitchFamily="18" charset="0"/>
                                </a:rPr>
                                <m:t>𝒗</m:t>
                              </m:r>
                            </m:e>
                            <m:sub>
                              <m:r>
                                <a:rPr lang="de-DE" i="1" dirty="0">
                                  <a:latin typeface="Cambria Math" panose="02040503050406030204" pitchFamily="18" charset="0"/>
                                  <a:ea typeface="Cambria Math" panose="02040503050406030204" pitchFamily="18" charset="0"/>
                                </a:rPr>
                                <m:t>𝑖</m:t>
                              </m:r>
                            </m:sub>
                          </m:sSub>
                        </m:e>
                      </m:d>
                      <m:r>
                        <a:rPr lang="de-DE" i="1" dirty="0">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rPr>
                          </m:ctrlPr>
                        </m:naryPr>
                        <m:sub>
                          <m:sSub>
                            <m:sSubPr>
                              <m:ctrlPr>
                                <a:rPr lang="de-DE" i="1">
                                  <a:latin typeface="Cambria Math" panose="02040503050406030204" pitchFamily="18" charset="0"/>
                                </a:rPr>
                              </m:ctrlPr>
                            </m:sSubPr>
                            <m:e>
                              <m:r>
                                <m:rPr>
                                  <m:brk m:alnAt="7"/>
                                </m:rPr>
                                <a:rPr lang="de-DE" i="1">
                                  <a:latin typeface="Cambria Math" panose="02040503050406030204" pitchFamily="18" charset="0"/>
                                </a:rPr>
                                <m:t>𝑟</m:t>
                              </m:r>
                            </m:e>
                            <m:sub>
                              <m:r>
                                <m:rPr>
                                  <m:brk m:alnAt="7"/>
                                </m:rPr>
                                <a:rPr lang="de-DE" i="1">
                                  <a:latin typeface="Cambria Math" panose="02040503050406030204" pitchFamily="18" charset="0"/>
                                </a:rPr>
                                <m:t>𝑗</m:t>
                              </m:r>
                            </m:sub>
                          </m:sSub>
                          <m:r>
                            <m:rPr>
                              <m:brk m:alnAt="7"/>
                            </m:rP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𝒆</m:t>
                          </m:r>
                        </m:sub>
                        <m:sup/>
                        <m:e>
                          <m:r>
                            <a:rPr lang="de-DE" i="1">
                              <a:latin typeface="Cambria Math" panose="02040503050406030204" pitchFamily="18" charset="0"/>
                            </a:rPr>
                            <m:t>𝑃</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𝑟</m:t>
                                  </m:r>
                                </m:e>
                                <m:sub>
                                  <m:r>
                                    <a:rPr lang="de-DE" i="1">
                                      <a:latin typeface="Cambria Math" panose="02040503050406030204" pitchFamily="18" charset="0"/>
                                    </a:rPr>
                                    <m:t>𝑗</m:t>
                                  </m:r>
                                </m:sub>
                              </m:sSub>
                              <m:r>
                                <a:rPr lang="de-DE" i="1">
                                  <a:latin typeface="Cambria Math" panose="02040503050406030204" pitchFamily="18" charset="0"/>
                                </a:rPr>
                                <m:t>|</m:t>
                              </m:r>
                              <m:r>
                                <m:rPr>
                                  <m:sty m:val="p"/>
                                </m:rPr>
                                <a:rPr lang="de-DE">
                                  <a:latin typeface="Cambria Math" panose="02040503050406030204" pitchFamily="18" charset="0"/>
                                </a:rPr>
                                <m:t>pa</m:t>
                              </m:r>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𝑅</m:t>
                                      </m:r>
                                    </m:e>
                                    <m:sub>
                                      <m:r>
                                        <a:rPr lang="de-DE" i="1">
                                          <a:latin typeface="Cambria Math" panose="02040503050406030204" pitchFamily="18" charset="0"/>
                                        </a:rPr>
                                        <m:t>𝑗</m:t>
                                      </m:r>
                                    </m:sub>
                                  </m:sSub>
                                </m:e>
                              </m:d>
                            </m:e>
                          </m:d>
                        </m:e>
                      </m:nary>
                    </m:oMath>
                  </m:oMathPara>
                </a14:m>
                <a:endParaRPr lang="en-GB" dirty="0"/>
              </a:p>
            </p:txBody>
          </p:sp>
        </mc:Choice>
        <mc:Fallback xmlns="">
          <p:sp>
            <p:nvSpPr>
              <p:cNvPr id="3" name="Content Placeholder 2">
                <a:extLst>
                  <a:ext uri="{FF2B5EF4-FFF2-40B4-BE49-F238E27FC236}">
                    <a16:creationId xmlns:a16="http://schemas.microsoft.com/office/drawing/2014/main" id="{FDFE7B2B-BC65-9D4E-BC24-3640C5FDFAE8}"/>
                  </a:ext>
                </a:extLst>
              </p:cNvPr>
              <p:cNvSpPr>
                <a:spLocks noGrp="1" noRot="1" noChangeAspect="1" noMove="1" noResize="1" noEditPoints="1" noAdjustHandles="1" noChangeArrowheads="1" noChangeShapeType="1" noTextEdit="1"/>
              </p:cNvSpPr>
              <p:nvPr>
                <p:ph idx="1"/>
              </p:nvPr>
            </p:nvSpPr>
            <p:spPr>
              <a:blipFill>
                <a:blip r:embed="rId3"/>
                <a:stretch>
                  <a:fillRect l="-1105" t="-3284" b="-2865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B4360D69-2B81-8D4B-90FA-DD762AE9DD79}"/>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F7A16987-8DFB-BE4F-9A79-3A94B971606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27FD20DE-A11E-0846-BA15-4099FC89FD26}"/>
              </a:ext>
            </a:extLst>
          </p:cNvPr>
          <p:cNvSpPr>
            <a:spLocks noGrp="1"/>
          </p:cNvSpPr>
          <p:nvPr>
            <p:ph type="sldNum" sz="quarter" idx="4"/>
          </p:nvPr>
        </p:nvSpPr>
        <p:spPr/>
        <p:txBody>
          <a:bodyPr/>
          <a:lstStyle/>
          <a:p>
            <a:fld id="{67C9959E-8E6B-B04C-9955-EA096F41CA7A}" type="slidenum">
              <a:rPr lang="en-GB" smtClean="0"/>
              <a:pPr/>
              <a:t>35</a:t>
            </a:fld>
            <a:endParaRPr lang="en-GB"/>
          </a:p>
        </p:txBody>
      </p:sp>
    </p:spTree>
    <p:extLst>
      <p:ext uri="{BB962C8B-B14F-4D97-AF65-F5344CB8AC3E}">
        <p14:creationId xmlns:p14="http://schemas.microsoft.com/office/powerpoint/2010/main" val="321962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5009798B-B2D3-E04B-88BE-F21509208C42}"/>
                  </a:ext>
                </a:extLst>
              </p:cNvPr>
              <p:cNvSpPr>
                <a:spLocks noGrp="1"/>
              </p:cNvSpPr>
              <p:nvPr>
                <p:ph type="title"/>
              </p:nvPr>
            </p:nvSpPr>
            <p:spPr/>
            <p:txBody>
              <a:bodyPr>
                <a:normAutofit/>
              </a:bodyPr>
              <a:lstStyle/>
              <a:p>
                <a:r>
                  <a:rPr lang="en-GB" dirty="0"/>
                  <a:t>When </a:t>
                </a:r>
                <a14:m>
                  <m:oMath xmlns:m="http://schemas.openxmlformats.org/officeDocument/2006/math">
                    <m:r>
                      <a:rPr lang="en-GB" i="1" dirty="0" smtClean="0">
                        <a:latin typeface="Cambria Math" panose="02040503050406030204" pitchFamily="18" charset="0"/>
                      </a:rPr>
                      <m:t>𝑃</m:t>
                    </m:r>
                  </m:oMath>
                </a14:m>
                <a:r>
                  <a:rPr lang="en-GB" dirty="0"/>
                  <a:t> is not known</a:t>
                </a:r>
              </a:p>
            </p:txBody>
          </p:sp>
        </mc:Choice>
        <mc:Fallback xmlns="">
          <p:sp>
            <p:nvSpPr>
              <p:cNvPr id="2" name="Title 1">
                <a:extLst>
                  <a:ext uri="{FF2B5EF4-FFF2-40B4-BE49-F238E27FC236}">
                    <a16:creationId xmlns:a16="http://schemas.microsoft.com/office/drawing/2014/main" id="{5009798B-B2D3-E04B-88BE-F21509208C42}"/>
                  </a:ext>
                </a:extLst>
              </p:cNvPr>
              <p:cNvSpPr>
                <a:spLocks noGrp="1" noRot="1" noChangeAspect="1" noMove="1" noResize="1" noEditPoints="1" noAdjustHandles="1" noChangeArrowheads="1" noChangeShapeType="1" noTextEdit="1"/>
              </p:cNvSpPr>
              <p:nvPr>
                <p:ph type="title"/>
              </p:nvPr>
            </p:nvSpPr>
            <p:spPr>
              <a:blipFill>
                <a:blip r:embed="rId2"/>
                <a:stretch>
                  <a:fillRect l="-3215" t="-24561" b="-385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CBFFF80-43AA-1C4F-B516-3B1C881AFD7C}"/>
                  </a:ext>
                </a:extLst>
              </p:cNvPr>
              <p:cNvSpPr>
                <a:spLocks noGrp="1"/>
              </p:cNvSpPr>
              <p:nvPr>
                <p:ph idx="1"/>
              </p:nvPr>
            </p:nvSpPr>
            <p:spPr/>
            <p:txBody>
              <a:bodyPr>
                <a:normAutofit/>
              </a:bodyPr>
              <a:lstStyle/>
              <a:p>
                <a:r>
                  <a:rPr lang="en-GB" dirty="0"/>
                  <a:t>Most common reason for sampling from </a:t>
                </a:r>
                <a14:m>
                  <m:oMath xmlns:m="http://schemas.openxmlformats.org/officeDocument/2006/math">
                    <m:r>
                      <a:rPr lang="de-DE" b="0" i="1" smtClean="0">
                        <a:latin typeface="Cambria Math" panose="02040503050406030204" pitchFamily="18" charset="0"/>
                        <a:ea typeface="Cambria Math" panose="02040503050406030204" pitchFamily="18" charset="0"/>
                      </a:rPr>
                      <m:t>𝑄</m:t>
                    </m:r>
                  </m:oMath>
                </a14:m>
                <a:r>
                  <a:rPr lang="en-GB" dirty="0"/>
                  <a:t>: </a:t>
                </a:r>
                <a:br>
                  <a:rPr lang="en-GB" dirty="0"/>
                </a:br>
                <a14:m>
                  <m:oMath xmlns:m="http://schemas.openxmlformats.org/officeDocument/2006/math">
                    <m:r>
                      <a:rPr lang="de-DE" i="1">
                        <a:latin typeface="Cambria Math" panose="02040503050406030204" pitchFamily="18" charset="0"/>
                        <a:ea typeface="Cambria Math" panose="02040503050406030204" pitchFamily="18" charset="0"/>
                      </a:rPr>
                      <m:t>𝑃</m:t>
                    </m:r>
                  </m:oMath>
                </a14:m>
                <a:r>
                  <a:rPr lang="en-GB" dirty="0"/>
                  <a:t> only known up to normalising constant </a:t>
                </a:r>
                <a14:m>
                  <m:oMath xmlns:m="http://schemas.openxmlformats.org/officeDocument/2006/math">
                    <m:r>
                      <a:rPr lang="de-DE" b="0" i="1" smtClean="0">
                        <a:latin typeface="Cambria Math" panose="02040503050406030204" pitchFamily="18" charset="0"/>
                        <a:ea typeface="Cambria Math" panose="02040503050406030204" pitchFamily="18" charset="0"/>
                      </a:rPr>
                      <m:t>𝑍</m:t>
                    </m:r>
                  </m:oMath>
                </a14:m>
                <a:endParaRPr lang="en-GB" dirty="0"/>
              </a:p>
              <a:p>
                <a:pPr lvl="1"/>
                <a:r>
                  <a:rPr lang="en-GB" dirty="0"/>
                  <a:t>Access to a function </a:t>
                </a:r>
                <a14:m>
                  <m:oMath xmlns:m="http://schemas.openxmlformats.org/officeDocument/2006/math">
                    <m:acc>
                      <m:accPr>
                        <m:chr m:val="̃"/>
                        <m:ctrlPr>
                          <a:rPr lang="de-DE" i="1" smtClean="0">
                            <a:latin typeface="Cambria Math" panose="02040503050406030204" pitchFamily="18" charset="0"/>
                            <a:ea typeface="Cambria Math" panose="02040503050406030204" pitchFamily="18" charset="0"/>
                          </a:rPr>
                        </m:ctrlPr>
                      </m:accPr>
                      <m:e>
                        <m:r>
                          <a:rPr lang="de-DE" b="0" i="1" smtClean="0">
                            <a:latin typeface="Cambria Math" panose="02040503050406030204" pitchFamily="18" charset="0"/>
                            <a:ea typeface="Cambria Math" panose="02040503050406030204" pitchFamily="18" charset="0"/>
                          </a:rPr>
                          <m:t>𝑃</m:t>
                        </m:r>
                      </m:e>
                    </m:acc>
                  </m:oMath>
                </a14:m>
                <a:r>
                  <a:rPr lang="en-GB" dirty="0"/>
                  <a:t> that is not a normalised distribution but </a:t>
                </a:r>
                <a14:m>
                  <m:oMath xmlns:m="http://schemas.openxmlformats.org/officeDocument/2006/math">
                    <m:acc>
                      <m:accPr>
                        <m:chr m:val="̃"/>
                        <m:ctrlPr>
                          <a:rPr lang="de-DE" i="1" smtClean="0">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b="0" i="1" smtClean="0">
                            <a:solidFill>
                              <a:srgbClr val="FFC000"/>
                            </a:solidFill>
                            <a:latin typeface="Cambria Math" panose="02040503050406030204" pitchFamily="18" charset="0"/>
                            <a:ea typeface="Cambria Math" panose="02040503050406030204" pitchFamily="18" charset="0"/>
                          </a:rPr>
                        </m:ctrlPr>
                      </m:dPr>
                      <m:e>
                        <m:r>
                          <a:rPr lang="de-DE" b="1" i="1" smtClean="0">
                            <a:solidFill>
                              <a:srgbClr val="FFC000"/>
                            </a:solidFill>
                            <a:latin typeface="Cambria Math" panose="02040503050406030204" pitchFamily="18" charset="0"/>
                            <a:ea typeface="Cambria Math" panose="02040503050406030204" pitchFamily="18" charset="0"/>
                          </a:rPr>
                          <m:t>𝑹</m:t>
                        </m:r>
                      </m:e>
                    </m:d>
                    <m:r>
                      <a:rPr lang="de-DE" b="0" i="1" smtClean="0">
                        <a:solidFill>
                          <a:srgbClr val="FFC000"/>
                        </a:solidFill>
                        <a:latin typeface="Cambria Math" panose="02040503050406030204" pitchFamily="18" charset="0"/>
                        <a:ea typeface="Cambria Math" panose="02040503050406030204" pitchFamily="18" charset="0"/>
                      </a:rPr>
                      <m:t>=</m:t>
                    </m:r>
                    <m:r>
                      <a:rPr lang="de-DE" b="0" i="1" smtClean="0">
                        <a:solidFill>
                          <a:srgbClr val="FFC000"/>
                        </a:solidFill>
                        <a:latin typeface="Cambria Math" panose="02040503050406030204" pitchFamily="18" charset="0"/>
                        <a:ea typeface="Cambria Math" panose="02040503050406030204" pitchFamily="18" charset="0"/>
                      </a:rPr>
                      <m:t>𝑃</m:t>
                    </m:r>
                    <m:d>
                      <m:dPr>
                        <m:ctrlPr>
                          <a:rPr lang="de-DE" b="0" i="1" smtClean="0">
                            <a:solidFill>
                              <a:srgbClr val="FFC000"/>
                            </a:solidFill>
                            <a:latin typeface="Cambria Math" panose="02040503050406030204" pitchFamily="18" charset="0"/>
                            <a:ea typeface="Cambria Math" panose="02040503050406030204" pitchFamily="18" charset="0"/>
                          </a:rPr>
                        </m:ctrlPr>
                      </m:dPr>
                      <m:e>
                        <m:r>
                          <a:rPr lang="de-DE" b="1" i="1" smtClean="0">
                            <a:solidFill>
                              <a:srgbClr val="FFC000"/>
                            </a:solidFill>
                            <a:latin typeface="Cambria Math" panose="02040503050406030204" pitchFamily="18" charset="0"/>
                            <a:ea typeface="Cambria Math" panose="02040503050406030204" pitchFamily="18" charset="0"/>
                          </a:rPr>
                          <m:t>𝑹</m:t>
                        </m:r>
                      </m:e>
                    </m:d>
                    <m:r>
                      <a:rPr lang="de-DE" b="0" i="1" smtClean="0">
                        <a:solidFill>
                          <a:srgbClr val="FFC000"/>
                        </a:solidFill>
                        <a:latin typeface="Cambria Math" panose="02040503050406030204" pitchFamily="18" charset="0"/>
                        <a:ea typeface="Cambria Math" panose="02040503050406030204" pitchFamily="18" charset="0"/>
                      </a:rPr>
                      <m:t>∙</m:t>
                    </m:r>
                    <m:r>
                      <a:rPr lang="de-DE" b="0" i="1" smtClean="0">
                        <a:solidFill>
                          <a:srgbClr val="FFC000"/>
                        </a:solidFill>
                        <a:latin typeface="Cambria Math" panose="02040503050406030204" pitchFamily="18" charset="0"/>
                        <a:ea typeface="Cambria Math" panose="02040503050406030204" pitchFamily="18" charset="0"/>
                      </a:rPr>
                      <m:t>𝑍</m:t>
                    </m:r>
                  </m:oMath>
                </a14:m>
                <a:endParaRPr lang="en-GB" dirty="0">
                  <a:solidFill>
                    <a:srgbClr val="C00000"/>
                  </a:solidFill>
                </a:endParaRPr>
              </a:p>
              <a:p>
                <a:pPr lvl="1"/>
                <a:endParaRPr lang="en-GB" dirty="0"/>
              </a:p>
              <a:p>
                <a:r>
                  <a:rPr lang="en-GB" dirty="0">
                    <a:solidFill>
                      <a:schemeClr val="accent1"/>
                    </a:solidFill>
                  </a:rPr>
                  <a:t>Normalised Importance Sampling</a:t>
                </a:r>
              </a:p>
              <a:p>
                <a:pPr lvl="1"/>
                <a:r>
                  <a:rPr lang="en-GB" dirty="0"/>
                  <a:t>Define </a:t>
                </a:r>
                <a14:m>
                  <m:oMath xmlns:m="http://schemas.openxmlformats.org/officeDocument/2006/math">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oMath>
                </a14:m>
                <a:r>
                  <a:rPr lang="en-GB" dirty="0"/>
                  <a:t> using</a:t>
                </a:r>
                <a:r>
                  <a:rPr lang="de-DE" dirty="0">
                    <a:ea typeface="Cambria Math" panose="02040503050406030204" pitchFamily="18" charset="0"/>
                  </a:rPr>
                  <a:t> </a:t>
                </a:r>
                <a14:m>
                  <m:oMath xmlns:m="http://schemas.openxmlformats.org/officeDocument/2006/math">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oMath>
                </a14:m>
                <a:r>
                  <a:rPr lang="en-GB" dirty="0"/>
                  <a:t>: </a:t>
                </a:r>
                <a14:m>
                  <m:oMath xmlns:m="http://schemas.openxmlformats.org/officeDocument/2006/math">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oMath>
                </a14:m>
                <a:endParaRPr lang="en-GB" dirty="0"/>
              </a:p>
              <a:p>
                <a:pPr lvl="1"/>
                <a:r>
                  <a:rPr lang="en-GB" dirty="0"/>
                  <a:t>Estimation no longer works (no probability distribution)</a:t>
                </a:r>
              </a:p>
              <a:p>
                <a:pPr lvl="1"/>
                <a:endParaRPr lang="en-GB" dirty="0"/>
              </a:p>
              <a:p>
                <a:endParaRPr lang="en-GB" dirty="0"/>
              </a:p>
            </p:txBody>
          </p:sp>
        </mc:Choice>
        <mc:Fallback xmlns="">
          <p:sp>
            <p:nvSpPr>
              <p:cNvPr id="3" name="Content Placeholder 2">
                <a:extLst>
                  <a:ext uri="{FF2B5EF4-FFF2-40B4-BE49-F238E27FC236}">
                    <a16:creationId xmlns:a16="http://schemas.microsoft.com/office/drawing/2014/main" id="{0CBFFF80-43AA-1C4F-B516-3B1C881AFD7C}"/>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4FAB72FA-65E6-634D-8D25-126BF7881DCB}"/>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381FBB7D-E827-4C4C-B297-92D7829D77C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10927CD-2CE8-A145-9BFE-614148AFFA46}"/>
              </a:ext>
            </a:extLst>
          </p:cNvPr>
          <p:cNvSpPr>
            <a:spLocks noGrp="1"/>
          </p:cNvSpPr>
          <p:nvPr>
            <p:ph type="sldNum" sz="quarter" idx="4"/>
          </p:nvPr>
        </p:nvSpPr>
        <p:spPr/>
        <p:txBody>
          <a:bodyPr/>
          <a:lstStyle/>
          <a:p>
            <a:fld id="{67C9959E-8E6B-B04C-9955-EA096F41CA7A}" type="slidenum">
              <a:rPr lang="en-GB" smtClean="0"/>
              <a:t>36</a:t>
            </a:fld>
            <a:endParaRPr lang="en-GB"/>
          </a:p>
        </p:txBody>
      </p:sp>
      <p:grpSp>
        <p:nvGrpSpPr>
          <p:cNvPr id="16" name="Group 15">
            <a:extLst>
              <a:ext uri="{FF2B5EF4-FFF2-40B4-BE49-F238E27FC236}">
                <a16:creationId xmlns:a16="http://schemas.microsoft.com/office/drawing/2014/main" id="{30DDA487-6E60-904D-AC40-D3BAE514B1D4}"/>
              </a:ext>
            </a:extLst>
          </p:cNvPr>
          <p:cNvGrpSpPr/>
          <p:nvPr/>
        </p:nvGrpSpPr>
        <p:grpSpPr>
          <a:xfrm>
            <a:off x="10229326" y="1665066"/>
            <a:ext cx="1602349" cy="676724"/>
            <a:chOff x="7088776" y="1226367"/>
            <a:chExt cx="1602349" cy="676724"/>
          </a:xfrm>
        </p:grpSpPr>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7D7B1EC-A8C0-E147-9FD5-B30DDDD2B6C0}"/>
                    </a:ext>
                  </a:extLst>
                </p:cNvPr>
                <p:cNvSpPr/>
                <p:nvPr/>
              </p:nvSpPr>
              <p:spPr>
                <a:xfrm>
                  <a:off x="7088776" y="1226367"/>
                  <a:ext cx="1602349" cy="676724"/>
                </a:xfrm>
                <a:prstGeom prst="rect">
                  <a:avLst/>
                </a:prstGeom>
                <a:solidFill>
                  <a:schemeClr val="bg1"/>
                </a:solidFill>
                <a:ln w="38100" cap="flat" cmpd="sng" algn="ctr">
                  <a:solidFill>
                    <a:srgbClr val="FFC000"/>
                  </a:solidFill>
                  <a:prstDash val="solid"/>
                  <a:round/>
                  <a:headEnd type="none" w="med" len="med"/>
                  <a:tailEnd type="none" w="med" len="med"/>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wrap="none" lIns="36000" rIns="36000">
                  <a:spAutoFit/>
                </a:bodyPr>
                <a:lstStyle/>
                <a:p>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smtClean="0">
                                <a:solidFill>
                                  <a:srgbClr val="FFC000"/>
                                </a:solidFill>
                                <a:latin typeface="Cambria Math" panose="02040503050406030204" pitchFamily="18" charset="0"/>
                                <a:ea typeface="Cambria Math" panose="02040503050406030204" pitchFamily="18" charset="0"/>
                              </a:rPr>
                              <m:t>𝑃</m:t>
                            </m:r>
                            <m:d>
                              <m:dPr>
                                <m:ctrlPr>
                                  <a:rPr lang="de-DE" i="1">
                                    <a:solidFill>
                                      <a:srgbClr val="FFC000"/>
                                    </a:solidFill>
                                    <a:latin typeface="Cambria Math" panose="02040503050406030204" pitchFamily="18" charset="0"/>
                                    <a:ea typeface="Cambria Math" panose="02040503050406030204" pitchFamily="18" charset="0"/>
                                  </a:rPr>
                                </m:ctrlPr>
                              </m:dPr>
                              <m:e>
                                <m:sSub>
                                  <m:sSubPr>
                                    <m:ctrlPr>
                                      <a:rPr lang="de-DE" i="1">
                                        <a:solidFill>
                                          <a:srgbClr val="FFC000"/>
                                        </a:solidFill>
                                        <a:latin typeface="Cambria Math" panose="02040503050406030204" pitchFamily="18" charset="0"/>
                                        <a:ea typeface="Cambria Math" panose="02040503050406030204" pitchFamily="18" charset="0"/>
                                      </a:rPr>
                                    </m:ctrlPr>
                                  </m:sSubPr>
                                  <m:e>
                                    <m:r>
                                      <a:rPr lang="de-DE"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oMath>
                    </m:oMathPara>
                  </a14:m>
                  <a:endParaRPr lang="en-GB" dirty="0"/>
                </a:p>
              </p:txBody>
            </p:sp>
          </mc:Choice>
          <mc:Fallback xmlns="">
            <p:sp>
              <p:nvSpPr>
                <p:cNvPr id="5" name="Rectangle 4">
                  <a:extLst>
                    <a:ext uri="{FF2B5EF4-FFF2-40B4-BE49-F238E27FC236}">
                      <a16:creationId xmlns:a16="http://schemas.microsoft.com/office/drawing/2014/main" id="{07D7B1EC-A8C0-E147-9FD5-B30DDDD2B6C0}"/>
                    </a:ext>
                  </a:extLst>
                </p:cNvPr>
                <p:cNvSpPr>
                  <a:spLocks noRot="1" noChangeAspect="1" noMove="1" noResize="1" noEditPoints="1" noAdjustHandles="1" noChangeArrowheads="1" noChangeShapeType="1" noTextEdit="1"/>
                </p:cNvSpPr>
                <p:nvPr/>
              </p:nvSpPr>
              <p:spPr>
                <a:xfrm>
                  <a:off x="7088776" y="1226367"/>
                  <a:ext cx="1602349" cy="676724"/>
                </a:xfrm>
                <a:prstGeom prst="rect">
                  <a:avLst/>
                </a:prstGeom>
                <a:blipFill>
                  <a:blip r:embed="rId4"/>
                  <a:stretch>
                    <a:fillRect/>
                  </a:stretch>
                </a:blipFill>
                <a:ln w="38100" cap="flat" cmpd="sng" algn="ctr">
                  <a:solidFill>
                    <a:srgbClr val="FFC000"/>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7" name="Straight Connector 6">
              <a:extLst>
                <a:ext uri="{FF2B5EF4-FFF2-40B4-BE49-F238E27FC236}">
                  <a16:creationId xmlns:a16="http://schemas.microsoft.com/office/drawing/2014/main" id="{FE4DD624-1D9F-3A4D-B63A-567BC8284F5B}"/>
                </a:ext>
              </a:extLst>
            </p:cNvPr>
            <p:cNvCxnSpPr>
              <a:cxnSpLocks/>
            </p:cNvCxnSpPr>
            <p:nvPr/>
          </p:nvCxnSpPr>
          <p:spPr>
            <a:xfrm flipH="1" flipV="1">
              <a:off x="8064136" y="1226367"/>
              <a:ext cx="539931" cy="33836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980FDC9-B328-B14D-8CA1-D9A0F7E6C34D}"/>
                </a:ext>
              </a:extLst>
            </p:cNvPr>
            <p:cNvCxnSpPr>
              <a:cxnSpLocks/>
            </p:cNvCxnSpPr>
            <p:nvPr/>
          </p:nvCxnSpPr>
          <p:spPr>
            <a:xfrm flipH="1">
              <a:off x="8064136" y="1226367"/>
              <a:ext cx="539931" cy="338362"/>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EB768F5A-45C2-6A4E-81A7-19C731C05B76}"/>
              </a:ext>
            </a:extLst>
          </p:cNvPr>
          <p:cNvGrpSpPr/>
          <p:nvPr/>
        </p:nvGrpSpPr>
        <p:grpSpPr>
          <a:xfrm>
            <a:off x="2151912" y="4516682"/>
            <a:ext cx="3070328" cy="871266"/>
            <a:chOff x="5951486" y="3763394"/>
            <a:chExt cx="3070328" cy="871266"/>
          </a:xfrm>
        </p:grpSpPr>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3583BDC2-3AE8-7346-B71A-F44A36651B30}"/>
                    </a:ext>
                  </a:extLst>
                </p:cNvPr>
                <p:cNvSpPr/>
                <p:nvPr/>
              </p:nvSpPr>
              <p:spPr>
                <a:xfrm>
                  <a:off x="5951486" y="3763396"/>
                  <a:ext cx="3070328" cy="871264"/>
                </a:xfrm>
                <a:prstGeom prst="rect">
                  <a:avLst/>
                </a:prstGeom>
                <a:solidFill>
                  <a:schemeClr val="bg1"/>
                </a:solidFill>
                <a:ln w="38100">
                  <a:solidFill>
                    <a:srgbClr val="FFC000"/>
                  </a:solidFill>
                </a:ln>
                <a:effectLst>
                  <a:outerShdw blurRad="50800" dist="38100" dir="2700000" algn="tl" rotWithShape="0">
                    <a:prstClr val="black">
                      <a:alpha val="40000"/>
                    </a:prstClr>
                  </a:outerShdw>
                </a:effectLst>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r>
                              <a:rPr lang="de-DE" i="1">
                                <a:latin typeface="Cambria Math" panose="02040503050406030204" pitchFamily="18" charset="0"/>
                                <a:ea typeface="Cambria Math" panose="02040503050406030204" pitchFamily="18" charset="0"/>
                              </a:rPr>
                              <m:t>𝑁</m:t>
                            </m:r>
                          </m:den>
                        </m:f>
                        <m:nary>
                          <m:naryPr>
                            <m:chr m:val="∑"/>
                            <m:ctrlPr>
                              <a:rPr lang="de-DE" i="1">
                                <a:latin typeface="Cambria Math" panose="02040503050406030204" pitchFamily="18" charset="0"/>
                                <a:ea typeface="Cambria Math" panose="02040503050406030204" pitchFamily="18" charset="0"/>
                              </a:rPr>
                            </m:ctrlPr>
                          </m:naryPr>
                          <m:sub>
                            <m:r>
                              <m:rPr>
                                <m:brk m:alnAt="23"/>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=1</m:t>
                            </m:r>
                          </m:sub>
                          <m:sup>
                            <m:r>
                              <a:rPr lang="de-DE" i="1">
                                <a:latin typeface="Cambria Math" panose="02040503050406030204" pitchFamily="18" charset="0"/>
                                <a:ea typeface="Cambria Math" panose="02040503050406030204" pitchFamily="18" charset="0"/>
                              </a:rPr>
                              <m:t>𝑁</m:t>
                            </m:r>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f>
                              <m:fPr>
                                <m:ctrlPr>
                                  <a:rPr lang="de-DE" i="1">
                                    <a:latin typeface="Cambria Math" panose="02040503050406030204" pitchFamily="18" charset="0"/>
                                    <a:ea typeface="Cambria Math" panose="02040503050406030204" pitchFamily="18" charset="0"/>
                                  </a:rPr>
                                </m:ctrlPr>
                              </m:fPr>
                              <m:num>
                                <m:acc>
                                  <m:accPr>
                                    <m:chr m:val="̃"/>
                                    <m:ctrlPr>
                                      <a:rPr lang="de-DE" i="1" smtClean="0">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sSub>
                                      <m:sSubPr>
                                        <m:ctrlPr>
                                          <a:rPr lang="de-DE" i="1">
                                            <a:solidFill>
                                              <a:srgbClr val="FFC000"/>
                                            </a:solidFill>
                                            <a:latin typeface="Cambria Math" panose="02040503050406030204" pitchFamily="18" charset="0"/>
                                            <a:ea typeface="Cambria Math" panose="02040503050406030204" pitchFamily="18" charset="0"/>
                                          </a:rPr>
                                        </m:ctrlPr>
                                      </m:sSubPr>
                                      <m:e>
                                        <m:r>
                                          <a:rPr lang="de-DE" b="1" i="1">
                                            <a:solidFill>
                                              <a:srgbClr val="FFC000"/>
                                            </a:solidFill>
                                            <a:latin typeface="Cambria Math" panose="02040503050406030204" pitchFamily="18" charset="0"/>
                                            <a:ea typeface="Cambria Math" panose="02040503050406030204" pitchFamily="18" charset="0"/>
                                          </a:rPr>
                                          <m:t>𝒓</m:t>
                                        </m:r>
                                      </m:e>
                                      <m:sub>
                                        <m:r>
                                          <a:rPr lang="de-DE" i="1">
                                            <a:solidFill>
                                              <a:srgbClr val="FFC000"/>
                                            </a:solidFill>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e>
                        </m:nary>
                      </m:oMath>
                    </m:oMathPara>
                  </a14:m>
                  <a:endParaRPr lang="en-GB" dirty="0"/>
                </a:p>
              </p:txBody>
            </p:sp>
          </mc:Choice>
          <mc:Fallback xmlns="">
            <p:sp>
              <p:nvSpPr>
                <p:cNvPr id="10" name="Rectangle 9">
                  <a:extLst>
                    <a:ext uri="{FF2B5EF4-FFF2-40B4-BE49-F238E27FC236}">
                      <a16:creationId xmlns:a16="http://schemas.microsoft.com/office/drawing/2014/main" id="{3583BDC2-3AE8-7346-B71A-F44A36651B30}"/>
                    </a:ext>
                  </a:extLst>
                </p:cNvPr>
                <p:cNvSpPr>
                  <a:spLocks noRot="1" noChangeAspect="1" noMove="1" noResize="1" noEditPoints="1" noAdjustHandles="1" noChangeArrowheads="1" noChangeShapeType="1" noTextEdit="1"/>
                </p:cNvSpPr>
                <p:nvPr/>
              </p:nvSpPr>
              <p:spPr>
                <a:xfrm>
                  <a:off x="5951486" y="3763396"/>
                  <a:ext cx="3070328" cy="871264"/>
                </a:xfrm>
                <a:prstGeom prst="rect">
                  <a:avLst/>
                </a:prstGeom>
                <a:blipFill>
                  <a:blip r:embed="rId5"/>
                  <a:stretch>
                    <a:fillRect/>
                  </a:stretch>
                </a:blipFill>
                <a:ln w="38100">
                  <a:solidFill>
                    <a:srgbClr val="FFC000"/>
                  </a:solidFill>
                </a:ln>
                <a:effectLst>
                  <a:outerShdw blurRad="50800" dist="38100" dir="2700000" algn="tl" rotWithShape="0">
                    <a:prstClr val="black">
                      <a:alpha val="40000"/>
                    </a:prstClr>
                  </a:outerShdw>
                </a:effectLst>
              </p:spPr>
              <p:txBody>
                <a:bodyPr/>
                <a:lstStyle/>
                <a:p>
                  <a:r>
                    <a:rPr lang="en-GB">
                      <a:noFill/>
                    </a:rPr>
                    <a:t> </a:t>
                  </a:r>
                </a:p>
              </p:txBody>
            </p:sp>
          </mc:Fallback>
        </mc:AlternateContent>
        <p:cxnSp>
          <p:nvCxnSpPr>
            <p:cNvPr id="11" name="Straight Connector 10">
              <a:extLst>
                <a:ext uri="{FF2B5EF4-FFF2-40B4-BE49-F238E27FC236}">
                  <a16:creationId xmlns:a16="http://schemas.microsoft.com/office/drawing/2014/main" id="{9CC6A35A-01BC-B442-A84F-1089BEEEF2B8}"/>
                </a:ext>
              </a:extLst>
            </p:cNvPr>
            <p:cNvCxnSpPr>
              <a:cxnSpLocks/>
            </p:cNvCxnSpPr>
            <p:nvPr/>
          </p:nvCxnSpPr>
          <p:spPr>
            <a:xfrm flipH="1" flipV="1">
              <a:off x="5951488" y="3763394"/>
              <a:ext cx="3070326" cy="87126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F9D17F5-FDAA-E94F-9ECE-1B2D434025EC}"/>
                </a:ext>
              </a:extLst>
            </p:cNvPr>
            <p:cNvCxnSpPr>
              <a:cxnSpLocks/>
            </p:cNvCxnSpPr>
            <p:nvPr/>
          </p:nvCxnSpPr>
          <p:spPr>
            <a:xfrm flipH="1">
              <a:off x="5951487" y="3763394"/>
              <a:ext cx="3070327" cy="871266"/>
            </a:xfrm>
            <a:prstGeom prst="line">
              <a:avLst/>
            </a:prstGeom>
            <a:ln w="28575">
              <a:solidFill>
                <a:srgbClr val="FFC000"/>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61EC6B08-51FD-7D4F-8AB2-B3BAD98B1EDB}"/>
                  </a:ext>
                </a:extLst>
              </p:cNvPr>
              <p:cNvSpPr/>
              <p:nvPr/>
            </p:nvSpPr>
            <p:spPr>
              <a:xfrm>
                <a:off x="7162115" y="3874328"/>
                <a:ext cx="3603446" cy="2155975"/>
              </a:xfrm>
              <a:prstGeom prst="rect">
                <a:avLst/>
              </a:prstGeom>
            </p:spPr>
            <p:txBody>
              <a:bodyPr wrap="square">
                <a:spAutoFit/>
              </a:bodyPr>
              <a:lstStyle/>
              <a:p>
                <a:pPr/>
                <a14:m>
                  <m:oMathPara xmlns:m="http://schemas.openxmlformats.org/officeDocument/2006/math">
                    <m:oMathParaPr>
                      <m:jc m:val="centerGroup"/>
                    </m:oMathParaPr>
                    <m:oMath xmlns:m="http://schemas.openxmlformats.org/officeDocument/2006/math">
                      <m:sSub>
                        <m:sSubPr>
                          <m:ctrlPr>
                            <a:rPr lang="de-DE" i="1" smtClean="0">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r>
                        <a:rPr lang="de-DE" b="1" i="1">
                          <a:latin typeface="Cambria Math" panose="02040503050406030204" pitchFamily="18" charset="0"/>
                          <a:ea typeface="Cambria Math" panose="02040503050406030204" pitchFamily="18" charset="0"/>
                        </a:rPr>
                        <m:t> </m:t>
                      </m:r>
                      <m:r>
                        <m:rPr>
                          <m:aln/>
                        </m:rPr>
                        <a:rPr lang="de-DE" i="1" smtClean="0">
                          <a:solidFill>
                            <a:srgbClr val="FFC000"/>
                          </a:solidFill>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acc>
                            <m:accPr>
                              <m:chr m:val="̃"/>
                              <m:ctrlPr>
                                <a:rPr lang="de-DE" i="1" smtClean="0">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e>
                      </m:nary>
                    </m:oMath>
                    <m:oMath xmlns:m="http://schemas.openxmlformats.org/officeDocument/2006/math">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f>
                            <m:fPr>
                              <m:ctrlPr>
                                <a:rPr lang="de-DE" i="1">
                                  <a:latin typeface="Cambria Math" panose="02040503050406030204" pitchFamily="18" charset="0"/>
                                  <a:ea typeface="Cambria Math" panose="02040503050406030204" pitchFamily="18" charset="0"/>
                                </a:rPr>
                              </m:ctrlPr>
                            </m:fPr>
                            <m:num>
                              <m:acc>
                                <m:accPr>
                                  <m:chr m:val="̃"/>
                                  <m:ctrlPr>
                                    <a:rPr lang="de-DE" i="1" smtClean="0">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den>
                          </m:f>
                        </m:e>
                      </m:nary>
                    </m:oMath>
                    <m:oMath xmlns:m="http://schemas.openxmlformats.org/officeDocument/2006/math">
                      <m:r>
                        <m:rPr>
                          <m:aln/>
                        </m:rPr>
                        <a:rPr lang="de-DE" i="1" smtClean="0">
                          <a:solidFill>
                            <a:srgbClr val="FFC000"/>
                          </a:solidFill>
                          <a:latin typeface="Cambria Math" panose="02040503050406030204" pitchFamily="18" charset="0"/>
                          <a:ea typeface="Cambria Math" panose="02040503050406030204" pitchFamily="18" charset="0"/>
                        </a:rPr>
                        <m:t>≠</m:t>
                      </m:r>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𝐸</m:t>
                          </m:r>
                        </m:e>
                        <m:sub>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Sub>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f>
                            <m:fPr>
                              <m:ctrlPr>
                                <a:rPr lang="de-DE" i="1">
                                  <a:latin typeface="Cambria Math" panose="02040503050406030204" pitchFamily="18" charset="0"/>
                                  <a:ea typeface="Cambria Math" panose="02040503050406030204" pitchFamily="18" charset="0"/>
                                </a:rPr>
                              </m:ctrlPr>
                            </m:fPr>
                            <m:num>
                              <m:acc>
                                <m:accPr>
                                  <m:chr m:val="̃"/>
                                  <m:ctrlPr>
                                    <a:rPr lang="de-DE" i="1" smtClean="0">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den>
                          </m:f>
                        </m:e>
                      </m:d>
                    </m:oMath>
                  </m:oMathPara>
                </a14:m>
                <a:endParaRPr lang="en-GB" dirty="0"/>
              </a:p>
            </p:txBody>
          </p:sp>
        </mc:Choice>
        <mc:Fallback xmlns="">
          <p:sp>
            <p:nvSpPr>
              <p:cNvPr id="22" name="Rectangle 21">
                <a:extLst>
                  <a:ext uri="{FF2B5EF4-FFF2-40B4-BE49-F238E27FC236}">
                    <a16:creationId xmlns:a16="http://schemas.microsoft.com/office/drawing/2014/main" id="{61EC6B08-51FD-7D4F-8AB2-B3BAD98B1EDB}"/>
                  </a:ext>
                </a:extLst>
              </p:cNvPr>
              <p:cNvSpPr>
                <a:spLocks noRot="1" noChangeAspect="1" noMove="1" noResize="1" noEditPoints="1" noAdjustHandles="1" noChangeArrowheads="1" noChangeShapeType="1" noTextEdit="1"/>
              </p:cNvSpPr>
              <p:nvPr/>
            </p:nvSpPr>
            <p:spPr>
              <a:xfrm>
                <a:off x="7162115" y="3874328"/>
                <a:ext cx="3603446" cy="2155975"/>
              </a:xfrm>
              <a:prstGeom prst="rect">
                <a:avLst/>
              </a:prstGeom>
              <a:blipFill>
                <a:blip r:embed="rId6"/>
                <a:stretch>
                  <a:fillRect t="-43275" r="-8451" b="-29825"/>
                </a:stretch>
              </a:blipFill>
            </p:spPr>
            <p:txBody>
              <a:bodyPr/>
              <a:lstStyle/>
              <a:p>
                <a:r>
                  <a:rPr lang="en-GB">
                    <a:noFill/>
                  </a:rPr>
                  <a:t> </a:t>
                </a:r>
              </a:p>
            </p:txBody>
          </p:sp>
        </mc:Fallback>
      </mc:AlternateContent>
    </p:spTree>
    <p:extLst>
      <p:ext uri="{BB962C8B-B14F-4D97-AF65-F5344CB8AC3E}">
        <p14:creationId xmlns:p14="http://schemas.microsoft.com/office/powerpoint/2010/main" val="30067757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BA70A-2562-6246-8215-E194B5BD8E66}"/>
              </a:ext>
            </a:extLst>
          </p:cNvPr>
          <p:cNvSpPr>
            <a:spLocks noGrp="1"/>
          </p:cNvSpPr>
          <p:nvPr>
            <p:ph type="title"/>
          </p:nvPr>
        </p:nvSpPr>
        <p:spPr/>
        <p:txBody>
          <a:bodyPr/>
          <a:lstStyle/>
          <a:p>
            <a:r>
              <a:rPr lang="en-GB" dirty="0"/>
              <a:t>Normalised Importance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E3A3A1B-7455-CE48-B3D3-7614936CBE9C}"/>
                  </a:ext>
                </a:extLst>
              </p:cNvPr>
              <p:cNvSpPr>
                <a:spLocks noGrp="1"/>
              </p:cNvSpPr>
              <p:nvPr>
                <p:ph idx="1"/>
              </p:nvPr>
            </p:nvSpPr>
            <p:spPr/>
            <p:txBody>
              <a:bodyPr>
                <a:normAutofit/>
              </a:bodyPr>
              <a:lstStyle/>
              <a:p>
                <a:r>
                  <a:rPr lang="en-GB" dirty="0"/>
                  <a:t>Trick: Consider </a:t>
                </a:r>
                <a14:m>
                  <m:oMath xmlns:m="http://schemas.openxmlformats.org/officeDocument/2006/math">
                    <m:r>
                      <a:rPr lang="en-GB" i="1">
                        <a:latin typeface="Cambria Math" panose="02040503050406030204" pitchFamily="18" charset="0"/>
                        <a:ea typeface="Cambria Math" panose="02040503050406030204" pitchFamily="18" charset="0"/>
                      </a:rPr>
                      <m:t>𝑤</m:t>
                    </m:r>
                    <m:d>
                      <m:dPr>
                        <m:ctrlPr>
                          <a:rPr lang="en-GB" i="1">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𝑹</m:t>
                        </m:r>
                      </m:e>
                    </m:d>
                  </m:oMath>
                </a14:m>
                <a:r>
                  <a:rPr lang="en-GB" dirty="0"/>
                  <a:t> as a random variable with expected value </a:t>
                </a:r>
                <a14:m>
                  <m:oMath xmlns:m="http://schemas.openxmlformats.org/officeDocument/2006/math">
                    <m:r>
                      <a:rPr lang="en-GB" i="1" smtClean="0">
                        <a:latin typeface="Cambria Math" panose="02040503050406030204" pitchFamily="18" charset="0"/>
                      </a:rPr>
                      <m:t>𝑍</m:t>
                    </m:r>
                  </m:oMath>
                </a14:m>
                <a:endParaRPr lang="en-GB" i="1" dirty="0">
                  <a:latin typeface="Cambria Math" panose="02040503050406030204" pitchFamily="18" charset="0"/>
                </a:endParaRPr>
              </a:p>
              <a:p>
                <a:pPr marL="258503" lvl="1"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𝑄</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𝑤</m:t>
                          </m:r>
                          <m:d>
                            <m:dPr>
                              <m:ctrlPr>
                                <a:rPr lang="de-DE" i="1">
                                  <a:latin typeface="Cambria Math" panose="02040503050406030204" pitchFamily="18" charset="0"/>
                                </a:rPr>
                              </m:ctrlPr>
                            </m:dPr>
                            <m:e>
                              <m:r>
                                <a:rPr lang="de-DE" b="1" i="1">
                                  <a:latin typeface="Cambria Math" panose="02040503050406030204" pitchFamily="18" charset="0"/>
                                </a:rPr>
                                <m:t>𝑹</m:t>
                              </m:r>
                            </m:e>
                          </m:d>
                        </m:e>
                      </m:d>
                      <m:r>
                        <m:rPr>
                          <m:aln/>
                        </m:rPr>
                        <a:rPr lang="de-DE" i="1">
                          <a:latin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nary>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f>
                            <m:fPr>
                              <m:ctrlPr>
                                <a:rPr lang="de-DE" i="1">
                                  <a:latin typeface="Cambria Math" panose="02040503050406030204" pitchFamily="18" charset="0"/>
                                  <a:ea typeface="Cambria Math" panose="02040503050406030204" pitchFamily="18" charset="0"/>
                                </a:rPr>
                              </m:ctrlPr>
                            </m:fPr>
                            <m:num>
                              <m:acc>
                                <m:accPr>
                                  <m:chr m:val="̃"/>
                                  <m:ctrlPr>
                                    <a:rPr lang="de-DE" i="1">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den>
                          </m:f>
                        </m:e>
                      </m:nary>
                      <m:r>
                        <m:rPr>
                          <m:aln/>
                        </m:rPr>
                        <a:rPr lang="de-DE" b="1"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i="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acc>
                            <m:accPr>
                              <m:chr m:val="̃"/>
                              <m:ctrlPr>
                                <a:rPr lang="de-DE" i="1">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e>
                      </m:nary>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𝑍</m:t>
                      </m:r>
                    </m:oMath>
                  </m:oMathPara>
                </a14:m>
                <a:endParaRPr lang="en-GB" i="1" dirty="0">
                  <a:latin typeface="Cambria Math" panose="02040503050406030204" pitchFamily="18" charset="0"/>
                </a:endParaRPr>
              </a:p>
              <a:p>
                <a:r>
                  <a:rPr lang="en-GB" dirty="0"/>
                  <a:t>Given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𝑄</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𝑤</m:t>
                        </m:r>
                        <m:d>
                          <m:dPr>
                            <m:ctrlPr>
                              <a:rPr lang="de-DE" i="1">
                                <a:latin typeface="Cambria Math" panose="02040503050406030204" pitchFamily="18" charset="0"/>
                              </a:rPr>
                            </m:ctrlPr>
                          </m:dPr>
                          <m:e>
                            <m:r>
                              <a:rPr lang="de-DE" b="1" i="1">
                                <a:latin typeface="Cambria Math" panose="02040503050406030204" pitchFamily="18" charset="0"/>
                              </a:rPr>
                              <m:t>𝑹</m:t>
                            </m:r>
                          </m:e>
                        </m:d>
                      </m:e>
                    </m:d>
                    <m:r>
                      <a:rPr lang="de-DE" b="0" i="1" smtClean="0">
                        <a:latin typeface="Cambria Math" panose="02040503050406030204" pitchFamily="18" charset="0"/>
                      </a:rPr>
                      <m:t>=</m:t>
                    </m:r>
                    <m:r>
                      <a:rPr lang="de-DE" b="0" i="1" smtClean="0">
                        <a:latin typeface="Cambria Math" panose="02040503050406030204" pitchFamily="18" charset="0"/>
                      </a:rPr>
                      <m:t>𝑍</m:t>
                    </m:r>
                  </m:oMath>
                </a14:m>
                <a:endParaRPr lang="en-GB" dirty="0"/>
              </a:p>
              <a:p>
                <a:pPr marL="6350" lvl="1"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r>
                        <a:rPr lang="de-DE" b="1" i="1">
                          <a:latin typeface="Cambria Math" panose="02040503050406030204" pitchFamily="18" charset="0"/>
                          <a:ea typeface="Cambria Math" panose="02040503050406030204" pitchFamily="18" charset="0"/>
                        </a:rPr>
                        <m:t> </m:t>
                      </m:r>
                      <m:r>
                        <m:rPr>
                          <m:aln/>
                        </m:rP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𝑃</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e>
                      </m:nary>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r>
                            <a:rPr lang="de-DE" i="1">
                              <a:latin typeface="Cambria Math" panose="02040503050406030204" pitchFamily="18" charset="0"/>
                              <a:ea typeface="Cambria Math" panose="02040503050406030204" pitchFamily="18" charset="0"/>
                            </a:rPr>
                            <m:t>𝑍</m:t>
                          </m:r>
                        </m:den>
                      </m:f>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f>
                            <m:fPr>
                              <m:ctrlPr>
                                <a:rPr lang="de-DE" i="1">
                                  <a:solidFill>
                                    <a:srgbClr val="FFC000"/>
                                  </a:solidFill>
                                  <a:latin typeface="Cambria Math" panose="02040503050406030204" pitchFamily="18" charset="0"/>
                                  <a:ea typeface="Cambria Math" panose="02040503050406030204" pitchFamily="18" charset="0"/>
                                </a:rPr>
                              </m:ctrlPr>
                            </m:fPr>
                            <m:num>
                              <m:acc>
                                <m:accPr>
                                  <m:chr m:val="̃"/>
                                  <m:ctrlPr>
                                    <a:rPr lang="de-DE" i="1">
                                      <a:solidFill>
                                        <a:srgbClr val="FFC000"/>
                                      </a:solidFill>
                                      <a:latin typeface="Cambria Math" panose="02040503050406030204" pitchFamily="18" charset="0"/>
                                      <a:ea typeface="Cambria Math" panose="02040503050406030204" pitchFamily="18" charset="0"/>
                                    </a:rPr>
                                  </m:ctrlPr>
                                </m:accPr>
                                <m:e>
                                  <m:r>
                                    <a:rPr lang="de-DE" i="1">
                                      <a:solidFill>
                                        <a:srgbClr val="FFC000"/>
                                      </a:solidFill>
                                      <a:latin typeface="Cambria Math" panose="02040503050406030204" pitchFamily="18" charset="0"/>
                                      <a:ea typeface="Cambria Math" panose="02040503050406030204" pitchFamily="18" charset="0"/>
                                    </a:rPr>
                                    <m:t>𝑃</m:t>
                                  </m:r>
                                </m:e>
                              </m:acc>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num>
                            <m:den>
                              <m:r>
                                <a:rPr lang="de-DE" i="1">
                                  <a:solidFill>
                                    <a:srgbClr val="FFC000"/>
                                  </a:solidFill>
                                  <a:latin typeface="Cambria Math" panose="02040503050406030204" pitchFamily="18" charset="0"/>
                                  <a:ea typeface="Cambria Math" panose="02040503050406030204" pitchFamily="18" charset="0"/>
                                </a:rPr>
                                <m:t>𝑄</m:t>
                              </m:r>
                              <m:d>
                                <m:dPr>
                                  <m:ctrlPr>
                                    <a:rPr lang="de-DE" i="1">
                                      <a:solidFill>
                                        <a:srgbClr val="FFC000"/>
                                      </a:solidFill>
                                      <a:latin typeface="Cambria Math" panose="02040503050406030204" pitchFamily="18" charset="0"/>
                                      <a:ea typeface="Cambria Math" panose="02040503050406030204" pitchFamily="18" charset="0"/>
                                    </a:rPr>
                                  </m:ctrlPr>
                                </m:dPr>
                                <m:e>
                                  <m:r>
                                    <a:rPr lang="de-DE" b="1" i="1">
                                      <a:solidFill>
                                        <a:srgbClr val="FFC000"/>
                                      </a:solidFill>
                                      <a:latin typeface="Cambria Math" panose="02040503050406030204" pitchFamily="18" charset="0"/>
                                      <a:ea typeface="Cambria Math" panose="02040503050406030204" pitchFamily="18" charset="0"/>
                                    </a:rPr>
                                    <m:t>𝒓</m:t>
                                  </m:r>
                                </m:e>
                              </m:d>
                            </m:den>
                          </m:f>
                        </m:e>
                      </m:nary>
                    </m:oMath>
                    <m:oMath xmlns:m="http://schemas.openxmlformats.org/officeDocument/2006/math">
                      <m:r>
                        <m:rPr>
                          <m:aln/>
                        </m:rP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1</m:t>
                          </m:r>
                        </m:num>
                        <m:den>
                          <m:r>
                            <a:rPr lang="de-DE" i="1">
                              <a:latin typeface="Cambria Math" panose="02040503050406030204" pitchFamily="18" charset="0"/>
                              <a:ea typeface="Cambria Math" panose="02040503050406030204" pitchFamily="18" charset="0"/>
                            </a:rPr>
                            <m:t>𝑍</m:t>
                          </m:r>
                        </m:den>
                      </m:f>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𝐸</m:t>
                          </m:r>
                        </m:e>
                        <m:sub>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Sub>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𝐸</m:t>
                              </m:r>
                            </m:e>
                            <m:sub>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Sub>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e>
                          </m:d>
                        </m:num>
                        <m:den>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𝑄</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𝑤</m:t>
                              </m:r>
                              <m:d>
                                <m:dPr>
                                  <m:ctrlPr>
                                    <a:rPr lang="de-DE" i="1">
                                      <a:latin typeface="Cambria Math" panose="02040503050406030204" pitchFamily="18" charset="0"/>
                                    </a:rPr>
                                  </m:ctrlPr>
                                </m:dPr>
                                <m:e>
                                  <m:r>
                                    <a:rPr lang="de-DE" b="1" i="1">
                                      <a:latin typeface="Cambria Math" panose="02040503050406030204" pitchFamily="18" charset="0"/>
                                    </a:rPr>
                                    <m:t>𝑹</m:t>
                                  </m:r>
                                </m:e>
                              </m:d>
                            </m:e>
                          </m:d>
                        </m:den>
                      </m:f>
                    </m:oMath>
                  </m:oMathPara>
                </a14:m>
                <a:endParaRPr lang="en-GB" dirty="0"/>
              </a:p>
              <a:p>
                <a:r>
                  <a:rPr lang="en-GB" dirty="0"/>
                  <a:t>Use estimator for numerator and denominator</a:t>
                </a:r>
              </a:p>
              <a:p>
                <a:pPr marL="258503" lvl="1" indent="0">
                  <a:buNone/>
                </a:pPr>
                <a14:m>
                  <m:oMathPara xmlns:m="http://schemas.openxmlformats.org/officeDocument/2006/math">
                    <m:oMathParaPr>
                      <m:jc m:val="centerGroup"/>
                    </m:oMathParaPr>
                    <m:oMath xmlns:m="http://schemas.openxmlformats.org/officeDocument/2006/math">
                      <m:sSub>
                        <m:sSubPr>
                          <m:ctrlPr>
                            <a:rPr lang="de-DE" sz="2000" i="1">
                              <a:latin typeface="Cambria Math" panose="02040503050406030204" pitchFamily="18" charset="0"/>
                            </a:rPr>
                          </m:ctrlPr>
                        </m:sSubPr>
                        <m:e>
                          <m:r>
                            <a:rPr lang="de-DE" sz="2000" i="1">
                              <a:latin typeface="Cambria Math" panose="02040503050406030204" pitchFamily="18" charset="0"/>
                            </a:rPr>
                            <m:t>𝐸</m:t>
                          </m:r>
                        </m:e>
                        <m:sub>
                          <m:r>
                            <a:rPr lang="de-DE" sz="2000" i="1">
                              <a:latin typeface="Cambria Math" panose="02040503050406030204" pitchFamily="18" charset="0"/>
                            </a:rPr>
                            <m:t>𝑃</m:t>
                          </m:r>
                        </m:sub>
                      </m:sSub>
                      <m:d>
                        <m:dPr>
                          <m:begChr m:val="["/>
                          <m:endChr m:val="]"/>
                          <m:ctrlPr>
                            <a:rPr lang="de-DE" sz="2000" i="1">
                              <a:latin typeface="Cambria Math" panose="02040503050406030204" pitchFamily="18" charset="0"/>
                            </a:rPr>
                          </m:ctrlPr>
                        </m:dPr>
                        <m:e>
                          <m:r>
                            <a:rPr lang="de-DE" sz="2000" i="1">
                              <a:latin typeface="Cambria Math" panose="02040503050406030204" pitchFamily="18" charset="0"/>
                            </a:rPr>
                            <m:t>𝑓</m:t>
                          </m:r>
                          <m:d>
                            <m:dPr>
                              <m:ctrlPr>
                                <a:rPr lang="de-DE" sz="2000" i="1">
                                  <a:latin typeface="Cambria Math" panose="02040503050406030204" pitchFamily="18" charset="0"/>
                                </a:rPr>
                              </m:ctrlPr>
                            </m:dPr>
                            <m:e>
                              <m:r>
                                <a:rPr lang="de-DE" sz="2000" b="1" i="1">
                                  <a:latin typeface="Cambria Math" panose="02040503050406030204" pitchFamily="18" charset="0"/>
                                  <a:ea typeface="Cambria Math" panose="02040503050406030204" pitchFamily="18" charset="0"/>
                                </a:rPr>
                                <m:t>𝒓</m:t>
                              </m:r>
                            </m:e>
                          </m:d>
                        </m:e>
                      </m:d>
                      <m:r>
                        <a:rPr lang="de-DE" sz="2000" i="1">
                          <a:latin typeface="Cambria Math" panose="02040503050406030204" pitchFamily="18" charset="0"/>
                          <a:ea typeface="Cambria Math" panose="02040503050406030204" pitchFamily="18" charset="0"/>
                        </a:rPr>
                        <m:t>≈</m:t>
                      </m:r>
                      <m:f>
                        <m:fPr>
                          <m:ctrlPr>
                            <a:rPr lang="de-DE" sz="2000" i="1">
                              <a:latin typeface="Cambria Math" panose="02040503050406030204" pitchFamily="18" charset="0"/>
                              <a:ea typeface="Cambria Math" panose="02040503050406030204" pitchFamily="18" charset="0"/>
                            </a:rPr>
                          </m:ctrlPr>
                        </m:fPr>
                        <m:num>
                          <m:nary>
                            <m:naryPr>
                              <m:chr m:val="∑"/>
                              <m:ctrlPr>
                                <a:rPr lang="de-DE" sz="2000" i="1">
                                  <a:latin typeface="Cambria Math" panose="02040503050406030204" pitchFamily="18" charset="0"/>
                                  <a:ea typeface="Cambria Math" panose="02040503050406030204" pitchFamily="18" charset="0"/>
                                </a:rPr>
                              </m:ctrlPr>
                            </m:naryPr>
                            <m:sub>
                              <m:r>
                                <m:rPr>
                                  <m:brk m:alnAt="23"/>
                                </m:rPr>
                                <a:rPr lang="de-DE" sz="2000" i="1">
                                  <a:latin typeface="Cambria Math" panose="02040503050406030204" pitchFamily="18" charset="0"/>
                                  <a:ea typeface="Cambria Math" panose="02040503050406030204" pitchFamily="18" charset="0"/>
                                </a:rPr>
                                <m:t>𝑖</m:t>
                              </m:r>
                              <m:r>
                                <a:rPr lang="de-DE" sz="2000" i="1">
                                  <a:latin typeface="Cambria Math" panose="02040503050406030204" pitchFamily="18" charset="0"/>
                                  <a:ea typeface="Cambria Math" panose="02040503050406030204" pitchFamily="18" charset="0"/>
                                </a:rPr>
                                <m:t>=1</m:t>
                              </m:r>
                            </m:sub>
                            <m:sup>
                              <m:r>
                                <a:rPr lang="de-DE" sz="2000" i="1">
                                  <a:latin typeface="Cambria Math" panose="02040503050406030204" pitchFamily="18" charset="0"/>
                                  <a:ea typeface="Cambria Math" panose="02040503050406030204" pitchFamily="18" charset="0"/>
                                </a:rPr>
                                <m:t>𝑁</m:t>
                              </m:r>
                            </m:sup>
                            <m:e>
                              <m:r>
                                <a:rPr lang="de-DE" sz="2000" i="1">
                                  <a:latin typeface="Cambria Math" panose="02040503050406030204" pitchFamily="18" charset="0"/>
                                  <a:ea typeface="Cambria Math" panose="02040503050406030204" pitchFamily="18" charset="0"/>
                                </a:rPr>
                                <m:t>𝑓</m:t>
                              </m:r>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𝒓</m:t>
                                      </m:r>
                                    </m:e>
                                    <m:sub>
                                      <m:r>
                                        <a:rPr lang="de-DE" sz="2000" i="1">
                                          <a:latin typeface="Cambria Math" panose="02040503050406030204" pitchFamily="18" charset="0"/>
                                          <a:ea typeface="Cambria Math" panose="02040503050406030204" pitchFamily="18" charset="0"/>
                                        </a:rPr>
                                        <m:t>𝑖</m:t>
                                      </m:r>
                                    </m:sub>
                                  </m:sSub>
                                </m:e>
                              </m:d>
                              <m:r>
                                <a:rPr lang="de-DE" sz="2000" i="1">
                                  <a:latin typeface="Cambria Math" panose="02040503050406030204" pitchFamily="18" charset="0"/>
                                  <a:ea typeface="Cambria Math" panose="02040503050406030204" pitchFamily="18" charset="0"/>
                                </a:rPr>
                                <m:t>𝑤</m:t>
                              </m:r>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𝒓</m:t>
                                      </m:r>
                                    </m:e>
                                    <m:sub>
                                      <m:r>
                                        <a:rPr lang="de-DE" sz="2000" i="1">
                                          <a:latin typeface="Cambria Math" panose="02040503050406030204" pitchFamily="18" charset="0"/>
                                          <a:ea typeface="Cambria Math" panose="02040503050406030204" pitchFamily="18" charset="0"/>
                                        </a:rPr>
                                        <m:t>𝑖</m:t>
                                      </m:r>
                                    </m:sub>
                                  </m:sSub>
                                </m:e>
                              </m:d>
                            </m:e>
                          </m:nary>
                        </m:num>
                        <m:den>
                          <m:nary>
                            <m:naryPr>
                              <m:chr m:val="∑"/>
                              <m:ctrlPr>
                                <a:rPr lang="de-DE" sz="2000" i="1">
                                  <a:latin typeface="Cambria Math" panose="02040503050406030204" pitchFamily="18" charset="0"/>
                                  <a:ea typeface="Cambria Math" panose="02040503050406030204" pitchFamily="18" charset="0"/>
                                </a:rPr>
                              </m:ctrlPr>
                            </m:naryPr>
                            <m:sub>
                              <m:r>
                                <m:rPr>
                                  <m:brk m:alnAt="23"/>
                                </m:rPr>
                                <a:rPr lang="de-DE" sz="2000" i="1">
                                  <a:latin typeface="Cambria Math" panose="02040503050406030204" pitchFamily="18" charset="0"/>
                                  <a:ea typeface="Cambria Math" panose="02040503050406030204" pitchFamily="18" charset="0"/>
                                </a:rPr>
                                <m:t>𝑖</m:t>
                              </m:r>
                              <m:r>
                                <a:rPr lang="de-DE" sz="2000" i="1">
                                  <a:latin typeface="Cambria Math" panose="02040503050406030204" pitchFamily="18" charset="0"/>
                                  <a:ea typeface="Cambria Math" panose="02040503050406030204" pitchFamily="18" charset="0"/>
                                </a:rPr>
                                <m:t>=1</m:t>
                              </m:r>
                            </m:sub>
                            <m:sup>
                              <m:r>
                                <a:rPr lang="de-DE" sz="2000" i="1">
                                  <a:latin typeface="Cambria Math" panose="02040503050406030204" pitchFamily="18" charset="0"/>
                                  <a:ea typeface="Cambria Math" panose="02040503050406030204" pitchFamily="18" charset="0"/>
                                </a:rPr>
                                <m:t>𝑁</m:t>
                              </m:r>
                            </m:sup>
                            <m:e>
                              <m:r>
                                <a:rPr lang="de-DE" sz="2000" i="1">
                                  <a:latin typeface="Cambria Math" panose="02040503050406030204" pitchFamily="18" charset="0"/>
                                  <a:ea typeface="Cambria Math" panose="02040503050406030204" pitchFamily="18" charset="0"/>
                                </a:rPr>
                                <m:t>𝑤</m:t>
                              </m:r>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𝒓</m:t>
                                      </m:r>
                                    </m:e>
                                    <m:sub>
                                      <m:r>
                                        <a:rPr lang="de-DE" sz="2000" i="1">
                                          <a:latin typeface="Cambria Math" panose="02040503050406030204" pitchFamily="18" charset="0"/>
                                          <a:ea typeface="Cambria Math" panose="02040503050406030204" pitchFamily="18" charset="0"/>
                                        </a:rPr>
                                        <m:t>𝑖</m:t>
                                      </m:r>
                                    </m:sub>
                                  </m:sSub>
                                </m:e>
                              </m:d>
                            </m:e>
                          </m:nary>
                        </m:den>
                      </m:f>
                    </m:oMath>
                  </m:oMathPara>
                </a14:m>
                <a:endParaRPr lang="en-GB" dirty="0"/>
              </a:p>
            </p:txBody>
          </p:sp>
        </mc:Choice>
        <mc:Fallback xmlns="">
          <p:sp>
            <p:nvSpPr>
              <p:cNvPr id="3" name="Content Placeholder 2">
                <a:extLst>
                  <a:ext uri="{FF2B5EF4-FFF2-40B4-BE49-F238E27FC236}">
                    <a16:creationId xmlns:a16="http://schemas.microsoft.com/office/drawing/2014/main" id="{1E3A3A1B-7455-CE48-B3D3-7614936CBE9C}"/>
                  </a:ext>
                </a:extLst>
              </p:cNvPr>
              <p:cNvSpPr>
                <a:spLocks noGrp="1" noRot="1" noChangeAspect="1" noMove="1" noResize="1" noEditPoints="1" noAdjustHandles="1" noChangeArrowheads="1" noChangeShapeType="1" noTextEdit="1"/>
              </p:cNvSpPr>
              <p:nvPr>
                <p:ph idx="1"/>
              </p:nvPr>
            </p:nvSpPr>
            <p:spPr>
              <a:blipFill>
                <a:blip r:embed="rId2"/>
                <a:stretch>
                  <a:fillRect l="-1436" t="-21493" b="-13433"/>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76B3A657-BF41-3D4D-BB05-6DE36536547E}"/>
              </a:ext>
            </a:extLst>
          </p:cNvPr>
          <p:cNvSpPr>
            <a:spLocks noGrp="1"/>
          </p:cNvSpPr>
          <p:nvPr>
            <p:ph type="dt" sz="half" idx="2"/>
          </p:nvPr>
        </p:nvSpPr>
        <p:spPr/>
        <p:txBody>
          <a:bodyPr/>
          <a:lstStyle/>
          <a:p>
            <a:r>
              <a:rPr lang="de-DE"/>
              <a:t>Approximate</a:t>
            </a:r>
            <a:endParaRPr lang="en-US" dirty="0"/>
          </a:p>
        </p:txBody>
      </p:sp>
      <p:sp>
        <p:nvSpPr>
          <p:cNvPr id="9" name="Footer Placeholder 8">
            <a:extLst>
              <a:ext uri="{FF2B5EF4-FFF2-40B4-BE49-F238E27FC236}">
                <a16:creationId xmlns:a16="http://schemas.microsoft.com/office/drawing/2014/main" id="{D9C11FD7-DF17-1A44-A7F6-5133FE967F7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215C3F3-36DD-844A-9AA4-61A6EDEE2669}"/>
              </a:ext>
            </a:extLst>
          </p:cNvPr>
          <p:cNvSpPr>
            <a:spLocks noGrp="1"/>
          </p:cNvSpPr>
          <p:nvPr>
            <p:ph type="sldNum" sz="quarter" idx="4"/>
          </p:nvPr>
        </p:nvSpPr>
        <p:spPr/>
        <p:txBody>
          <a:bodyPr/>
          <a:lstStyle/>
          <a:p>
            <a:fld id="{67C9959E-8E6B-B04C-9955-EA096F41CA7A}" type="slidenum">
              <a:rPr lang="en-GB" smtClean="0"/>
              <a:t>37</a:t>
            </a:fld>
            <a:endParaRPr lang="en-GB"/>
          </a:p>
        </p:txBody>
      </p:sp>
    </p:spTree>
    <p:extLst>
      <p:ext uri="{BB962C8B-B14F-4D97-AF65-F5344CB8AC3E}">
        <p14:creationId xmlns:p14="http://schemas.microsoft.com/office/powerpoint/2010/main" val="1153729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80EA8-0743-A14E-B427-3FB3F759E3BF}"/>
              </a:ext>
            </a:extLst>
          </p:cNvPr>
          <p:cNvSpPr>
            <a:spLocks noGrp="1"/>
          </p:cNvSpPr>
          <p:nvPr>
            <p:ph type="title"/>
          </p:nvPr>
        </p:nvSpPr>
        <p:spPr/>
        <p:txBody>
          <a:bodyPr/>
          <a:lstStyle/>
          <a:p>
            <a:r>
              <a:rPr lang="en-GB"/>
              <a:t>Sampling in Undirected Models</a:t>
            </a:r>
            <a:endParaRPr lang="en-GB" dirty="0"/>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809EFF9-1864-4D4F-8561-26E778BD3BFF}"/>
                  </a:ext>
                </a:extLst>
              </p:cNvPr>
              <p:cNvSpPr>
                <a:spLocks noGrp="1"/>
              </p:cNvSpPr>
              <p:nvPr>
                <p:ph idx="1"/>
              </p:nvPr>
            </p:nvSpPr>
            <p:spPr/>
            <p:txBody>
              <a:bodyPr/>
              <a:lstStyle/>
              <a:p>
                <a:r>
                  <a:rPr lang="en-GB" dirty="0"/>
                  <a:t>Assuming we have a proposal distribution </a:t>
                </a:r>
                <a14:m>
                  <m:oMath xmlns:m="http://schemas.openxmlformats.org/officeDocument/2006/math">
                    <m:r>
                      <a:rPr lang="en-GB" i="1" dirty="0">
                        <a:latin typeface="Cambria Math" panose="02040503050406030204" pitchFamily="18" charset="0"/>
                      </a:rPr>
                      <m:t>𝑄</m:t>
                    </m:r>
                    <m:d>
                      <m:dPr>
                        <m:ctrlPr>
                          <a:rPr lang="de-DE" i="1" dirty="0">
                            <a:latin typeface="Cambria Math" panose="02040503050406030204" pitchFamily="18" charset="0"/>
                          </a:rPr>
                        </m:ctrlPr>
                      </m:dPr>
                      <m:e>
                        <m:r>
                          <a:rPr lang="de-DE" b="1" i="1" dirty="0">
                            <a:latin typeface="Cambria Math" panose="02040503050406030204" pitchFamily="18" charset="0"/>
                          </a:rPr>
                          <m:t>𝑹</m:t>
                        </m:r>
                      </m:e>
                    </m:d>
                  </m:oMath>
                </a14:m>
                <a:r>
                  <a:rPr lang="en-GB" dirty="0"/>
                  <a:t> for a factor-based model </a:t>
                </a:r>
                <a14:m>
                  <m:oMath xmlns:m="http://schemas.openxmlformats.org/officeDocument/2006/math">
                    <m:r>
                      <a:rPr lang="en-GB" i="1" dirty="0" smtClean="0">
                        <a:latin typeface="Cambria Math" panose="02040503050406030204" pitchFamily="18" charset="0"/>
                      </a:rPr>
                      <m:t>𝐹</m:t>
                    </m:r>
                  </m:oMath>
                </a14:m>
                <a:r>
                  <a:rPr lang="en-GB" dirty="0"/>
                  <a:t>, which allows for easy sampling, we can generate samples </a:t>
                </a:r>
                <a14:m>
                  <m:oMath xmlns:m="http://schemas.openxmlformats.org/officeDocument/2006/math">
                    <m:sSub>
                      <m:sSubPr>
                        <m:ctrlPr>
                          <a:rPr lang="de-DE" i="1">
                            <a:latin typeface="Cambria Math" panose="02040503050406030204" pitchFamily="18" charset="0"/>
                          </a:rPr>
                        </m:ctrlPr>
                      </m:sSubPr>
                      <m:e>
                        <m:r>
                          <a:rPr lang="de-DE" b="1" i="1">
                            <a:latin typeface="Cambria Math" panose="02040503050406030204" pitchFamily="18" charset="0"/>
                          </a:rPr>
                          <m:t>𝒓</m:t>
                        </m:r>
                      </m:e>
                      <m:sub>
                        <m:r>
                          <a:rPr lang="de-DE" i="1">
                            <a:latin typeface="Cambria Math" panose="02040503050406030204" pitchFamily="18" charset="0"/>
                          </a:rPr>
                          <m:t>𝑖</m:t>
                        </m:r>
                      </m:sub>
                    </m:sSub>
                  </m:oMath>
                </a14:m>
                <a:r>
                  <a:rPr lang="en-GB" dirty="0"/>
                  <a:t> and weight them accordingly:</a:t>
                </a:r>
              </a:p>
              <a:p>
                <a:pPr marL="258503" lvl="1"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𝑤</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oMath>
                  </m:oMathPara>
                </a14:m>
                <a:endParaRPr lang="en-GB" dirty="0"/>
              </a:p>
              <a:p>
                <a:pPr lvl="1"/>
                <a14:m>
                  <m:oMath xmlns:m="http://schemas.openxmlformats.org/officeDocument/2006/math">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i="1">
                            <a:latin typeface="Cambria Math" panose="02040503050406030204" pitchFamily="18" charset="0"/>
                            <a:ea typeface="Cambria Math" panose="02040503050406030204" pitchFamily="18" charset="0"/>
                          </a:rPr>
                          <m:t>𝑓</m:t>
                        </m:r>
                      </m:sub>
                      <m:sup/>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𝜙</m:t>
                            </m:r>
                          </m:e>
                          <m:sub>
                            <m:r>
                              <a:rPr lang="de-DE" i="1">
                                <a:latin typeface="Cambria Math" panose="02040503050406030204" pitchFamily="18" charset="0"/>
                                <a:ea typeface="Cambria Math" panose="02040503050406030204" pitchFamily="18" charset="0"/>
                              </a:rPr>
                              <m:t>𝑓</m:t>
                            </m:r>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i="1">
                                    <a:latin typeface="Cambria Math" panose="02040503050406030204" pitchFamily="18" charset="0"/>
                                    <a:ea typeface="Cambria Math" panose="02040503050406030204" pitchFamily="18" charset="0"/>
                                  </a:rPr>
                                  <m:t>𝜋</m:t>
                                </m:r>
                              </m:e>
                              <m:sub>
                                <m:r>
                                  <a:rPr lang="de-DE" i="1">
                                    <a:latin typeface="Cambria Math" panose="02040503050406030204" pitchFamily="18" charset="0"/>
                                    <a:ea typeface="Cambria Math" panose="02040503050406030204" pitchFamily="18" charset="0"/>
                                  </a:rPr>
                                  <m:t>𝑟𝑣</m:t>
                                </m:r>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𝑓</m:t>
                                    </m:r>
                                  </m:e>
                                </m:d>
                              </m:sub>
                            </m:sSub>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e>
                        </m:d>
                      </m:e>
                    </m:nary>
                  </m:oMath>
                </a14:m>
                <a:r>
                  <a:rPr lang="en-GB" dirty="0"/>
                  <a:t>, i.e., product of potentials that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oMath>
                </a14:m>
                <a:r>
                  <a:rPr lang="en-GB" dirty="0"/>
                  <a:t> maps to in each </a:t>
                </a:r>
                <a14:m>
                  <m:oMath xmlns:m="http://schemas.openxmlformats.org/officeDocument/2006/math">
                    <m:r>
                      <a:rPr lang="en-GB" i="1" dirty="0" smtClean="0">
                        <a:latin typeface="Cambria Math" panose="02040503050406030204" pitchFamily="18" charset="0"/>
                      </a:rPr>
                      <m:t>𝑓</m:t>
                    </m:r>
                  </m:oMath>
                </a14:m>
                <a:endParaRPr lang="en-GB" dirty="0"/>
              </a:p>
              <a:p>
                <a:r>
                  <a:rPr lang="en-GB" dirty="0"/>
                  <a:t>If we do this for all samples, we estimate </a:t>
                </a:r>
                <a14:m>
                  <m:oMath xmlns:m="http://schemas.openxmlformats.org/officeDocument/2006/math">
                    <m:r>
                      <a:rPr lang="en-GB" i="1" dirty="0">
                        <a:latin typeface="Cambria Math" panose="02040503050406030204" pitchFamily="18" charset="0"/>
                      </a:rPr>
                      <m:t>𝑍</m:t>
                    </m:r>
                  </m:oMath>
                </a14:m>
                <a:r>
                  <a:rPr lang="en-GB" dirty="0"/>
                  <a:t> (or </a:t>
                </a:r>
                <a14:m>
                  <m:oMath xmlns:m="http://schemas.openxmlformats.org/officeDocument/2006/math">
                    <m:r>
                      <a:rPr lang="en-GB" i="1" dirty="0">
                        <a:latin typeface="Cambria Math" panose="02040503050406030204" pitchFamily="18" charset="0"/>
                      </a:rPr>
                      <m:t>𝑃</m:t>
                    </m:r>
                    <m:d>
                      <m:dPr>
                        <m:ctrlPr>
                          <a:rPr lang="de-DE" i="1" dirty="0">
                            <a:latin typeface="Cambria Math" panose="02040503050406030204" pitchFamily="18" charset="0"/>
                          </a:rPr>
                        </m:ctrlPr>
                      </m:dPr>
                      <m:e>
                        <m:r>
                          <a:rPr lang="de-DE" b="1" i="1" dirty="0">
                            <a:latin typeface="Cambria Math" panose="02040503050406030204" pitchFamily="18" charset="0"/>
                          </a:rPr>
                          <m:t>𝒆</m:t>
                        </m:r>
                      </m:e>
                    </m:d>
                  </m:oMath>
                </a14:m>
                <a:r>
                  <a:rPr lang="en-GB" dirty="0"/>
                  <a:t>): </a:t>
                </a:r>
              </a:p>
              <a:p>
                <a:endParaRPr lang="en-GB" dirty="0"/>
              </a:p>
              <a:p>
                <a:endParaRPr lang="en-GB" dirty="0"/>
              </a:p>
              <a:p>
                <a:r>
                  <a:rPr lang="en-GB" dirty="0"/>
                  <a:t>If are interested in </a:t>
                </a:r>
                <a14:m>
                  <m:oMath xmlns:m="http://schemas.openxmlformats.org/officeDocument/2006/math">
                    <m:r>
                      <a:rPr lang="en-GB" i="1" dirty="0">
                        <a:latin typeface="Cambria Math" panose="02040503050406030204" pitchFamily="18" charset="0"/>
                      </a:rPr>
                      <m:t>𝑃</m:t>
                    </m:r>
                    <m:d>
                      <m:dPr>
                        <m:ctrlPr>
                          <a:rPr lang="de-DE" i="1" dirty="0">
                            <a:latin typeface="Cambria Math" panose="02040503050406030204" pitchFamily="18" charset="0"/>
                          </a:rPr>
                        </m:ctrlPr>
                      </m:dPr>
                      <m:e>
                        <m:sSup>
                          <m:sSupPr>
                            <m:ctrlPr>
                              <a:rPr lang="de-DE" i="1" dirty="0">
                                <a:latin typeface="Cambria Math" panose="02040503050406030204" pitchFamily="18" charset="0"/>
                              </a:rPr>
                            </m:ctrlPr>
                          </m:sSupPr>
                          <m:e>
                            <m:r>
                              <a:rPr lang="de-DE" b="1" i="1" dirty="0">
                                <a:latin typeface="Cambria Math" panose="02040503050406030204" pitchFamily="18" charset="0"/>
                              </a:rPr>
                              <m:t>𝒓</m:t>
                            </m:r>
                          </m:e>
                          <m:sup>
                            <m:r>
                              <a:rPr lang="de-DE" i="1" dirty="0">
                                <a:latin typeface="Cambria Math" panose="02040503050406030204" pitchFamily="18" charset="0"/>
                              </a:rPr>
                              <m:t>′</m:t>
                            </m:r>
                          </m:sup>
                        </m:sSup>
                        <m:r>
                          <a:rPr lang="de-DE" i="1" dirty="0">
                            <a:latin typeface="Cambria Math" panose="02040503050406030204" pitchFamily="18" charset="0"/>
                          </a:rPr>
                          <m:t>|</m:t>
                        </m:r>
                        <m:r>
                          <a:rPr lang="de-DE" b="1" i="1" dirty="0">
                            <a:latin typeface="Cambria Math" panose="02040503050406030204" pitchFamily="18" charset="0"/>
                          </a:rPr>
                          <m:t>𝒆</m:t>
                        </m:r>
                      </m:e>
                    </m:d>
                  </m:oMath>
                </a14:m>
                <a:r>
                  <a:rPr lang="de-DE" dirty="0">
                    <a:latin typeface="+mn-lt"/>
                  </a:rPr>
                  <a:t>:</a:t>
                </a:r>
              </a:p>
              <a:p>
                <a:pPr marL="258503" lvl="1" indent="0">
                  <a:buNone/>
                </a:pPr>
                <a:endParaRPr lang="en-GB" dirty="0"/>
              </a:p>
              <a:p>
                <a:endParaRPr lang="en-GB" dirty="0"/>
              </a:p>
            </p:txBody>
          </p:sp>
        </mc:Choice>
        <mc:Fallback xmlns="">
          <p:sp>
            <p:nvSpPr>
              <p:cNvPr id="3" name="Content Placeholder 2">
                <a:extLst>
                  <a:ext uri="{FF2B5EF4-FFF2-40B4-BE49-F238E27FC236}">
                    <a16:creationId xmlns:a16="http://schemas.microsoft.com/office/drawing/2014/main" id="{8809EFF9-1864-4D4F-8561-26E778BD3BFF}"/>
                  </a:ext>
                </a:extLst>
              </p:cNvPr>
              <p:cNvSpPr>
                <a:spLocks noGrp="1" noRot="1" noChangeAspect="1" noMove="1" noResize="1" noEditPoints="1" noAdjustHandles="1" noChangeArrowheads="1" noChangeShapeType="1" noTextEdit="1"/>
              </p:cNvSpPr>
              <p:nvPr>
                <p:ph idx="1"/>
              </p:nvPr>
            </p:nvSpPr>
            <p:spPr>
              <a:blipFill>
                <a:blip r:embed="rId2"/>
                <a:stretch>
                  <a:fillRect l="-1436" t="-2687" r="-331"/>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9CF917E2-FD39-4D43-BFF0-2E6AA607444C}"/>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F8981D77-D3FC-364D-BE58-41BF1E75FEF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1D54D26-33E5-064C-A6EF-BC3CC7614C71}"/>
              </a:ext>
            </a:extLst>
          </p:cNvPr>
          <p:cNvSpPr>
            <a:spLocks noGrp="1"/>
          </p:cNvSpPr>
          <p:nvPr>
            <p:ph type="sldNum" sz="quarter" idx="4"/>
          </p:nvPr>
        </p:nvSpPr>
        <p:spPr/>
        <p:txBody>
          <a:bodyPr/>
          <a:lstStyle/>
          <a:p>
            <a:fld id="{67C9959E-8E6B-B04C-9955-EA096F41CA7A}" type="slidenum">
              <a:rPr lang="en-GB" smtClean="0"/>
              <a:pPr/>
              <a:t>38</a:t>
            </a:fld>
            <a:endParaRPr lang="en-GB"/>
          </a:p>
        </p:txBody>
      </p:sp>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41BA735A-77D1-F144-AB90-9A086D992FEB}"/>
                  </a:ext>
                </a:extLst>
              </p:cNvPr>
              <p:cNvSpPr/>
              <p:nvPr/>
            </p:nvSpPr>
            <p:spPr>
              <a:xfrm>
                <a:off x="4285340" y="3915737"/>
                <a:ext cx="3512948" cy="82323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𝑤</m:t>
                          </m:r>
                          <m:d>
                            <m:dPr>
                              <m:ctrlPr>
                                <a:rPr lang="de-DE" i="1">
                                  <a:latin typeface="Cambria Math" panose="02040503050406030204" pitchFamily="18" charset="0"/>
                                </a:rPr>
                              </m:ctrlPr>
                            </m:dPr>
                            <m:e>
                              <m:r>
                                <a:rPr lang="de-DE" b="1" i="1">
                                  <a:latin typeface="Cambria Math" panose="02040503050406030204" pitchFamily="18" charset="0"/>
                                </a:rPr>
                                <m:t>𝑹</m:t>
                              </m:r>
                            </m:e>
                          </m:d>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r>
                            <m:rPr>
                              <m:brk m:alnAt="7"/>
                            </m:rPr>
                            <a:rPr lang="de-DE" b="1" i="1">
                              <a:latin typeface="Cambria Math" panose="02040503050406030204" pitchFamily="18" charset="0"/>
                              <a:ea typeface="Cambria Math" panose="02040503050406030204" pitchFamily="18" charset="0"/>
                            </a:rPr>
                            <m:t>𝒓</m:t>
                          </m:r>
                          <m:r>
                            <m:rPr>
                              <m:brk m:alnAt="7"/>
                            </m:rP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sub>
                        <m:sup/>
                        <m:e>
                          <m:f>
                            <m:fPr>
                              <m:ctrlPr>
                                <a:rPr lang="de-DE" i="1">
                                  <a:latin typeface="Cambria Math" panose="02040503050406030204" pitchFamily="18" charset="0"/>
                                  <a:ea typeface="Cambria Math" panose="02040503050406030204" pitchFamily="18" charset="0"/>
                                </a:rPr>
                              </m:ctrlPr>
                            </m:fPr>
                            <m:num>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e>
                      </m:nary>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𝑍</m:t>
                      </m:r>
                    </m:oMath>
                  </m:oMathPara>
                </a14:m>
                <a:endParaRPr lang="en-GB" dirty="0"/>
              </a:p>
            </p:txBody>
          </p:sp>
        </mc:Choice>
        <mc:Fallback xmlns="">
          <p:sp>
            <p:nvSpPr>
              <p:cNvPr id="12" name="Rectangle 11">
                <a:extLst>
                  <a:ext uri="{FF2B5EF4-FFF2-40B4-BE49-F238E27FC236}">
                    <a16:creationId xmlns:a16="http://schemas.microsoft.com/office/drawing/2014/main" id="{41BA735A-77D1-F144-AB90-9A086D992FEB}"/>
                  </a:ext>
                </a:extLst>
              </p:cNvPr>
              <p:cNvSpPr>
                <a:spLocks noRot="1" noChangeAspect="1" noMove="1" noResize="1" noEditPoints="1" noAdjustHandles="1" noChangeArrowheads="1" noChangeShapeType="1" noTextEdit="1"/>
              </p:cNvSpPr>
              <p:nvPr/>
            </p:nvSpPr>
            <p:spPr>
              <a:xfrm>
                <a:off x="4285340" y="3915737"/>
                <a:ext cx="3512948" cy="823239"/>
              </a:xfrm>
              <a:prstGeom prst="rect">
                <a:avLst/>
              </a:prstGeom>
              <a:blipFill>
                <a:blip r:embed="rId3"/>
                <a:stretch>
                  <a:fillRect t="-107576" b="-154545"/>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6613AE3F-98D8-D74B-8ED9-E3D592B9E138}"/>
                  </a:ext>
                </a:extLst>
              </p:cNvPr>
              <p:cNvSpPr/>
              <p:nvPr/>
            </p:nvSpPr>
            <p:spPr>
              <a:xfrm>
                <a:off x="4567854" y="4689683"/>
                <a:ext cx="3057504" cy="121623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𝑃</m:t>
                          </m:r>
                        </m:sub>
                      </m:sSub>
                      <m:d>
                        <m:dPr>
                          <m:begChr m:val="["/>
                          <m:endChr m:val="]"/>
                          <m:ctrlPr>
                            <a:rPr lang="de-DE" i="1">
                              <a:latin typeface="Cambria Math" panose="02040503050406030204" pitchFamily="18" charset="0"/>
                            </a:rPr>
                          </m:ctrlPr>
                        </m:dPr>
                        <m:e>
                          <m:r>
                            <a:rPr lang="de-DE" i="1">
                              <a:latin typeface="Cambria Math" panose="02040503050406030204" pitchFamily="18" charset="0"/>
                            </a:rPr>
                            <m:t>𝑓</m:t>
                          </m:r>
                          <m:d>
                            <m:dPr>
                              <m:ctrlPr>
                                <a:rPr lang="de-DE" i="1">
                                  <a:latin typeface="Cambria Math" panose="02040503050406030204" pitchFamily="18" charset="0"/>
                                </a:rPr>
                              </m:ctrlPr>
                            </m:dPr>
                            <m:e>
                              <m:sSup>
                                <m:sSupPr>
                                  <m:ctrlPr>
                                    <a:rPr lang="de-DE" i="1" dirty="0">
                                      <a:latin typeface="Cambria Math" panose="02040503050406030204" pitchFamily="18" charset="0"/>
                                    </a:rPr>
                                  </m:ctrlPr>
                                </m:sSupPr>
                                <m:e>
                                  <m:r>
                                    <a:rPr lang="de-DE" b="1" i="1" dirty="0">
                                      <a:latin typeface="Cambria Math" panose="02040503050406030204" pitchFamily="18" charset="0"/>
                                    </a:rPr>
                                    <m:t>𝒓</m:t>
                                  </m:r>
                                </m:e>
                                <m:sup>
                                  <m:r>
                                    <a:rPr lang="de-DE" i="1" dirty="0">
                                      <a:latin typeface="Cambria Math" panose="02040503050406030204" pitchFamily="18" charset="0"/>
                                    </a:rPr>
                                    <m:t>′</m:t>
                                  </m:r>
                                </m:sup>
                              </m:sSup>
                            </m:e>
                          </m:d>
                        </m:e>
                      </m:d>
                      <m:r>
                        <a:rPr lang="de-DE" i="1">
                          <a:latin typeface="Cambria Math" panose="02040503050406030204" pitchFamily="18" charset="0"/>
                          <a:ea typeface="Cambria Math" panose="02040503050406030204" pitchFamily="18" charset="0"/>
                        </a:rPr>
                        <m:t>≈</m:t>
                      </m:r>
                      <m:f>
                        <m:fPr>
                          <m:ctrlPr>
                            <a:rPr lang="de-DE" i="1">
                              <a:latin typeface="Cambria Math" panose="02040503050406030204" pitchFamily="18" charset="0"/>
                              <a:ea typeface="Cambria Math" panose="02040503050406030204" pitchFamily="18" charset="0"/>
                            </a:rPr>
                          </m:ctrlPr>
                        </m:fPr>
                        <m:num>
                          <m:nary>
                            <m:naryPr>
                              <m:chr m:val="∑"/>
                              <m:ctrlPr>
                                <a:rPr lang="de-DE" i="1">
                                  <a:latin typeface="Cambria Math" panose="02040503050406030204" pitchFamily="18" charset="0"/>
                                  <a:ea typeface="Cambria Math" panose="02040503050406030204" pitchFamily="18" charset="0"/>
                                </a:rPr>
                              </m:ctrlPr>
                            </m:naryPr>
                            <m:sub>
                              <m:r>
                                <m:rPr>
                                  <m:brk m:alnAt="23"/>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=1</m:t>
                              </m:r>
                            </m:sub>
                            <m:sup>
                              <m:r>
                                <a:rPr lang="de-DE" i="1">
                                  <a:latin typeface="Cambria Math" panose="02040503050406030204" pitchFamily="18" charset="0"/>
                                  <a:ea typeface="Cambria Math" panose="02040503050406030204" pitchFamily="18" charset="0"/>
                                </a:rPr>
                                <m:t>𝑁</m:t>
                              </m:r>
                            </m:sup>
                            <m:e>
                              <m:r>
                                <a:rPr lang="de-DE" i="1">
                                  <a:latin typeface="Cambria Math" panose="02040503050406030204" pitchFamily="18" charset="0"/>
                                  <a:ea typeface="Cambria Math" panose="02040503050406030204" pitchFamily="18" charset="0"/>
                                </a:rPr>
                                <m:t>𝑓</m:t>
                              </m:r>
                              <m:d>
                                <m:dPr>
                                  <m:ctrlPr>
                                    <a:rPr lang="de-DE" i="1">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rPr>
                                      </m:ctrlPr>
                                    </m:sSupPr>
                                    <m:e>
                                      <m:r>
                                        <a:rPr lang="de-DE" b="1" i="1" dirty="0">
                                          <a:latin typeface="Cambria Math" panose="02040503050406030204" pitchFamily="18" charset="0"/>
                                        </a:rPr>
                                        <m:t>𝒓</m:t>
                                      </m:r>
                                    </m:e>
                                    <m:sup>
                                      <m:r>
                                        <a:rPr lang="de-DE" i="1" dirty="0">
                                          <a:latin typeface="Cambria Math" panose="02040503050406030204" pitchFamily="18" charset="0"/>
                                        </a:rPr>
                                        <m:t>′</m:t>
                                      </m:r>
                                    </m:sup>
                                  </m:sSup>
                                </m:e>
                              </m:d>
                              <m:f>
                                <m:fPr>
                                  <m:ctrlPr>
                                    <a:rPr lang="de-DE" i="1">
                                      <a:latin typeface="Cambria Math" panose="02040503050406030204" pitchFamily="18" charset="0"/>
                                      <a:ea typeface="Cambria Math" panose="02040503050406030204" pitchFamily="18" charset="0"/>
                                    </a:rPr>
                                  </m:ctrlPr>
                                </m:fPr>
                                <m:num>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i="1">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rPr>
                                          </m:ctrlPr>
                                        </m:sSupPr>
                                        <m:e>
                                          <m:r>
                                            <a:rPr lang="de-DE" b="1" i="1" dirty="0">
                                              <a:latin typeface="Cambria Math" panose="02040503050406030204" pitchFamily="18" charset="0"/>
                                            </a:rPr>
                                            <m:t>𝒓</m:t>
                                          </m:r>
                                        </m:e>
                                        <m:sup>
                                          <m:r>
                                            <a:rPr lang="de-DE" i="1" dirty="0">
                                              <a:latin typeface="Cambria Math" panose="02040503050406030204" pitchFamily="18" charset="0"/>
                                            </a:rPr>
                                            <m:t>′</m:t>
                                          </m:r>
                                        </m:sup>
                                      </m:sSup>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p>
                                        <m:sSupPr>
                                          <m:ctrlPr>
                                            <a:rPr lang="de-DE" i="1" dirty="0">
                                              <a:latin typeface="Cambria Math" panose="02040503050406030204" pitchFamily="18" charset="0"/>
                                            </a:rPr>
                                          </m:ctrlPr>
                                        </m:sSupPr>
                                        <m:e>
                                          <m:r>
                                            <a:rPr lang="de-DE" b="1" i="1" dirty="0">
                                              <a:latin typeface="Cambria Math" panose="02040503050406030204" pitchFamily="18" charset="0"/>
                                            </a:rPr>
                                            <m:t>𝒓</m:t>
                                          </m:r>
                                        </m:e>
                                        <m:sup>
                                          <m:r>
                                            <a:rPr lang="de-DE" i="1" dirty="0">
                                              <a:latin typeface="Cambria Math" panose="02040503050406030204" pitchFamily="18" charset="0"/>
                                            </a:rPr>
                                            <m:t>′</m:t>
                                          </m:r>
                                        </m:sup>
                                      </m:sSup>
                                    </m:e>
                                  </m:d>
                                </m:den>
                              </m:f>
                            </m:e>
                          </m:nary>
                        </m:num>
                        <m:den>
                          <m:nary>
                            <m:naryPr>
                              <m:chr m:val="∑"/>
                              <m:ctrlPr>
                                <a:rPr lang="de-DE" i="1">
                                  <a:latin typeface="Cambria Math" panose="02040503050406030204" pitchFamily="18" charset="0"/>
                                  <a:ea typeface="Cambria Math" panose="02040503050406030204" pitchFamily="18" charset="0"/>
                                </a:rPr>
                              </m:ctrlPr>
                            </m:naryPr>
                            <m:sub>
                              <m:r>
                                <m:rPr>
                                  <m:brk m:alnAt="23"/>
                                </m:rP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=1</m:t>
                              </m:r>
                            </m:sub>
                            <m:sup>
                              <m:r>
                                <a:rPr lang="de-DE" i="1">
                                  <a:latin typeface="Cambria Math" panose="02040503050406030204" pitchFamily="18" charset="0"/>
                                  <a:ea typeface="Cambria Math" panose="02040503050406030204" pitchFamily="18" charset="0"/>
                                </a:rPr>
                                <m:t>𝑁</m:t>
                              </m:r>
                            </m:sup>
                            <m:e>
                              <m:f>
                                <m:fPr>
                                  <m:ctrlPr>
                                    <a:rPr lang="de-DE" i="1">
                                      <a:latin typeface="Cambria Math" panose="02040503050406030204" pitchFamily="18" charset="0"/>
                                      <a:ea typeface="Cambria Math" panose="02040503050406030204" pitchFamily="18" charset="0"/>
                                    </a:rPr>
                                  </m:ctrlPr>
                                </m:fPr>
                                <m:num>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𝒓</m:t>
                                          </m:r>
                                        </m:e>
                                        <m:sub>
                                          <m:r>
                                            <a:rPr lang="de-DE" i="1">
                                              <a:latin typeface="Cambria Math" panose="02040503050406030204" pitchFamily="18" charset="0"/>
                                              <a:ea typeface="Cambria Math" panose="02040503050406030204" pitchFamily="18" charset="0"/>
                                            </a:rPr>
                                            <m:t>𝑖</m:t>
                                          </m:r>
                                        </m:sub>
                                      </m:sSub>
                                    </m:e>
                                  </m:d>
                                </m:den>
                              </m:f>
                            </m:e>
                          </m:nary>
                        </m:den>
                      </m:f>
                    </m:oMath>
                  </m:oMathPara>
                </a14:m>
                <a:endParaRPr lang="en-GB" dirty="0"/>
              </a:p>
            </p:txBody>
          </p:sp>
        </mc:Choice>
        <mc:Fallback xmlns="">
          <p:sp>
            <p:nvSpPr>
              <p:cNvPr id="13" name="Rectangle 12">
                <a:extLst>
                  <a:ext uri="{FF2B5EF4-FFF2-40B4-BE49-F238E27FC236}">
                    <a16:creationId xmlns:a16="http://schemas.microsoft.com/office/drawing/2014/main" id="{6613AE3F-98D8-D74B-8ED9-E3D592B9E138}"/>
                  </a:ext>
                </a:extLst>
              </p:cNvPr>
              <p:cNvSpPr>
                <a:spLocks noRot="1" noChangeAspect="1" noMove="1" noResize="1" noEditPoints="1" noAdjustHandles="1" noChangeArrowheads="1" noChangeShapeType="1" noTextEdit="1"/>
              </p:cNvSpPr>
              <p:nvPr/>
            </p:nvSpPr>
            <p:spPr>
              <a:xfrm>
                <a:off x="4567854" y="4689683"/>
                <a:ext cx="3057504" cy="1216230"/>
              </a:xfrm>
              <a:prstGeom prst="rect">
                <a:avLst/>
              </a:prstGeom>
              <a:blipFill>
                <a:blip r:embed="rId4"/>
                <a:stretch>
                  <a:fillRect t="-21649" b="-40206"/>
                </a:stretch>
              </a:blipFill>
            </p:spPr>
            <p:txBody>
              <a:bodyPr/>
              <a:lstStyle/>
              <a:p>
                <a:r>
                  <a:rPr lang="en-GB">
                    <a:noFill/>
                  </a:rPr>
                  <a:t> </a:t>
                </a:r>
              </a:p>
            </p:txBody>
          </p:sp>
        </mc:Fallback>
      </mc:AlternateContent>
    </p:spTree>
    <p:extLst>
      <p:ext uri="{BB962C8B-B14F-4D97-AF65-F5344CB8AC3E}">
        <p14:creationId xmlns:p14="http://schemas.microsoft.com/office/powerpoint/2010/main" val="298716019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D140C0E6-4260-D045-A871-FC4E4C25FB3D}"/>
                  </a:ext>
                </a:extLst>
              </p:cNvPr>
              <p:cNvSpPr>
                <a:spLocks noGrp="1"/>
              </p:cNvSpPr>
              <p:nvPr>
                <p:ph type="title"/>
              </p:nvPr>
            </p:nvSpPr>
            <p:spPr/>
            <p:txBody>
              <a:bodyPr/>
              <a:lstStyle/>
              <a:p>
                <a:r>
                  <a:rPr lang="en-GB" dirty="0"/>
                  <a:t>Where To Get </a:t>
                </a:r>
                <a14:m>
                  <m:oMath xmlns:m="http://schemas.openxmlformats.org/officeDocument/2006/math">
                    <m:r>
                      <a:rPr lang="en-GB" i="1" dirty="0">
                        <a:latin typeface="Cambria Math" panose="02040503050406030204" pitchFamily="18" charset="0"/>
                      </a:rPr>
                      <m:t>𝑄</m:t>
                    </m:r>
                  </m:oMath>
                </a14:m>
                <a:r>
                  <a:rPr lang="en-GB" dirty="0"/>
                  <a:t> From? – An Idea</a:t>
                </a:r>
              </a:p>
            </p:txBody>
          </p:sp>
        </mc:Choice>
        <mc:Fallback xmlns="">
          <p:sp>
            <p:nvSpPr>
              <p:cNvPr id="2" name="Title 1">
                <a:extLst>
                  <a:ext uri="{FF2B5EF4-FFF2-40B4-BE49-F238E27FC236}">
                    <a16:creationId xmlns:a16="http://schemas.microsoft.com/office/drawing/2014/main" id="{D140C0E6-4260-D045-A871-FC4E4C25FB3D}"/>
                  </a:ext>
                </a:extLst>
              </p:cNvPr>
              <p:cNvSpPr>
                <a:spLocks noGrp="1" noRot="1" noChangeAspect="1" noMove="1" noResize="1" noEditPoints="1" noAdjustHandles="1" noChangeArrowheads="1" noChangeShapeType="1" noTextEdit="1"/>
              </p:cNvSpPr>
              <p:nvPr>
                <p:ph type="title"/>
              </p:nvPr>
            </p:nvSpPr>
            <p:spPr>
              <a:blipFill>
                <a:blip r:embed="rId3"/>
                <a:stretch>
                  <a:fillRect l="-3215" t="-24561" b="-385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21A8715-0BBF-4547-A591-2C2CC778065D}"/>
                  </a:ext>
                </a:extLst>
              </p:cNvPr>
              <p:cNvSpPr>
                <a:spLocks noGrp="1"/>
              </p:cNvSpPr>
              <p:nvPr>
                <p:ph idx="1"/>
              </p:nvPr>
            </p:nvSpPr>
            <p:spPr/>
            <p:txBody>
              <a:bodyPr>
                <a:normAutofit lnSpcReduction="10000"/>
              </a:bodyPr>
              <a:lstStyle/>
              <a:p>
                <a:r>
                  <a:rPr lang="en-GB" dirty="0"/>
                  <a:t>Given a factor-based model </a:t>
                </a:r>
                <a14:m>
                  <m:oMath xmlns:m="http://schemas.openxmlformats.org/officeDocument/2006/math">
                    <m:r>
                      <a:rPr lang="en-GB" i="1" dirty="0" smtClean="0">
                        <a:latin typeface="Cambria Math" panose="02040503050406030204" pitchFamily="18" charset="0"/>
                      </a:rPr>
                      <m:t>𝐹</m:t>
                    </m:r>
                  </m:oMath>
                </a14:m>
                <a:endParaRPr lang="en-GB" dirty="0"/>
              </a:p>
              <a:p>
                <a:pPr marL="457200" indent="-457200">
                  <a:buFont typeface="+mj-lt"/>
                  <a:buAutoNum type="arabicPeriod"/>
                </a:pPr>
                <a:r>
                  <a:rPr lang="en-GB" dirty="0"/>
                  <a:t>Turn </a:t>
                </a:r>
                <a14:m>
                  <m:oMath xmlns:m="http://schemas.openxmlformats.org/officeDocument/2006/math">
                    <m:r>
                      <a:rPr lang="de-DE" b="0" i="1" smtClean="0">
                        <a:latin typeface="Cambria Math" panose="02040503050406030204" pitchFamily="18" charset="0"/>
                      </a:rPr>
                      <m:t>𝐹</m:t>
                    </m:r>
                  </m:oMath>
                </a14:m>
                <a:r>
                  <a:rPr lang="en-GB" dirty="0"/>
                  <a:t> into a model </a:t>
                </a:r>
                <a14:m>
                  <m:oMath xmlns:m="http://schemas.openxmlformats.org/officeDocument/2006/math">
                    <m:sSup>
                      <m:sSupPr>
                        <m:ctrlPr>
                          <a:rPr lang="de-DE" b="0" i="1" dirty="0" smtClean="0">
                            <a:latin typeface="Cambria Math" panose="02040503050406030204" pitchFamily="18" charset="0"/>
                          </a:rPr>
                        </m:ctrlPr>
                      </m:sSupPr>
                      <m:e>
                        <m:r>
                          <a:rPr lang="en-GB" i="1" dirty="0" smtClean="0">
                            <a:latin typeface="Cambria Math" panose="02040503050406030204" pitchFamily="18" charset="0"/>
                          </a:rPr>
                          <m:t>𝐹</m:t>
                        </m:r>
                      </m:e>
                      <m:sup>
                        <m:r>
                          <a:rPr lang="de-DE" b="0" i="1" dirty="0" smtClean="0">
                            <a:latin typeface="Cambria Math" panose="02040503050406030204" pitchFamily="18" charset="0"/>
                          </a:rPr>
                          <m:t>′</m:t>
                        </m:r>
                      </m:sup>
                    </m:sSup>
                  </m:oMath>
                </a14:m>
                <a:r>
                  <a:rPr lang="en-GB" dirty="0"/>
                  <a:t> s. t. factors are over maximal cliques</a:t>
                </a:r>
              </a:p>
              <a:p>
                <a:pPr lvl="1"/>
                <a:r>
                  <a:rPr lang="en-GB" dirty="0"/>
                  <a:t>In jtree: Multiply all factors in each local model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𝐺</m:t>
                        </m:r>
                      </m:e>
                      <m:sub>
                        <m:r>
                          <a:rPr lang="de-DE" i="1">
                            <a:latin typeface="Cambria Math" panose="02040503050406030204" pitchFamily="18" charset="0"/>
                            <a:ea typeface="Cambria Math" panose="02040503050406030204" pitchFamily="18" charset="0"/>
                          </a:rPr>
                          <m:t>𝑖</m:t>
                        </m:r>
                      </m:sub>
                    </m:sSub>
                  </m:oMath>
                </a14:m>
                <a:r>
                  <a:rPr lang="en-GB" dirty="0"/>
                  <a:t> of cluster </a:t>
                </a:r>
                <a14:m>
                  <m:oMath xmlns:m="http://schemas.openxmlformats.org/officeDocument/2006/math">
                    <m:sSub>
                      <m:sSubPr>
                        <m:ctrlPr>
                          <a:rPr lang="de-DE" i="1">
                            <a:latin typeface="Cambria Math" panose="02040503050406030204" pitchFamily="18" charset="0"/>
                            <a:ea typeface="Cambria Math" panose="02040503050406030204" pitchFamily="18" charset="0"/>
                          </a:rPr>
                        </m:ctrlPr>
                      </m:sSubPr>
                      <m:e>
                        <m:r>
                          <a:rPr lang="de-DE" b="1" i="1">
                            <a:latin typeface="Cambria Math" panose="02040503050406030204" pitchFamily="18" charset="0"/>
                            <a:ea typeface="Cambria Math" panose="02040503050406030204" pitchFamily="18" charset="0"/>
                          </a:rPr>
                          <m:t>𝑪</m:t>
                        </m:r>
                      </m:e>
                      <m:sub>
                        <m:r>
                          <a:rPr lang="de-DE" i="1">
                            <a:latin typeface="Cambria Math" panose="02040503050406030204" pitchFamily="18" charset="0"/>
                            <a:ea typeface="Cambria Math" panose="02040503050406030204" pitchFamily="18" charset="0"/>
                          </a:rPr>
                          <m:t>𝑖</m:t>
                        </m:r>
                      </m:sub>
                    </m:sSub>
                  </m:oMath>
                </a14:m>
                <a:r>
                  <a:rPr lang="en-GB" dirty="0"/>
                  <a:t> into a single factor </a:t>
                </a:r>
                <a14:m>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𝑖</m:t>
                        </m:r>
                      </m:sub>
                    </m:sSub>
                    <m:r>
                      <a:rPr lang="de-DE" b="0" i="1" smtClean="0">
                        <a:latin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𝜙</m:t>
                        </m:r>
                      </m:e>
                      <m:sub>
                        <m:r>
                          <a:rPr lang="de-DE" b="0" i="1" smtClean="0">
                            <a:latin typeface="Cambria Math" panose="02040503050406030204" pitchFamily="18" charset="0"/>
                            <a:ea typeface="Cambria Math" panose="02040503050406030204" pitchFamily="18" charset="0"/>
                          </a:rPr>
                          <m:t>𝑖</m:t>
                        </m:r>
                      </m:sub>
                    </m:sSub>
                    <m:d>
                      <m:dPr>
                        <m:ctrlPr>
                          <a:rPr lang="de-DE" b="0" i="1" smtClean="0">
                            <a:latin typeface="Cambria Math" panose="02040503050406030204" pitchFamily="18" charset="0"/>
                            <a:ea typeface="Cambria Math" panose="02040503050406030204" pitchFamily="18" charset="0"/>
                          </a:rPr>
                        </m:ctrlPr>
                      </m:dPr>
                      <m:e>
                        <m:sSub>
                          <m:sSubPr>
                            <m:ctrlPr>
                              <a:rPr lang="de-DE" b="0" i="1" smtClean="0">
                                <a:latin typeface="Cambria Math" panose="02040503050406030204" pitchFamily="18" charset="0"/>
                                <a:ea typeface="Cambria Math" panose="02040503050406030204" pitchFamily="18" charset="0"/>
                              </a:rPr>
                            </m:ctrlPr>
                          </m:sSubPr>
                          <m:e>
                            <m:r>
                              <a:rPr lang="de-DE" b="1" i="1" smtClean="0">
                                <a:latin typeface="Cambria Math" panose="02040503050406030204" pitchFamily="18" charset="0"/>
                                <a:ea typeface="Cambria Math" panose="02040503050406030204" pitchFamily="18" charset="0"/>
                              </a:rPr>
                              <m:t>𝑪</m:t>
                            </m:r>
                          </m:e>
                          <m:sub>
                            <m:r>
                              <a:rPr lang="de-DE" b="0" i="1" smtClean="0">
                                <a:latin typeface="Cambria Math" panose="02040503050406030204" pitchFamily="18" charset="0"/>
                                <a:ea typeface="Cambria Math" panose="02040503050406030204" pitchFamily="18" charset="0"/>
                              </a:rPr>
                              <m:t>𝑖</m:t>
                            </m:r>
                          </m:sub>
                        </m:sSub>
                      </m:e>
                    </m:d>
                  </m:oMath>
                </a14:m>
                <a:endParaRPr lang="en-GB" dirty="0"/>
              </a:p>
              <a:p>
                <a:pPr marL="457200" indent="-457200">
                  <a:buFont typeface="+mj-lt"/>
                  <a:buAutoNum type="arabicPeriod"/>
                </a:pPr>
                <a:r>
                  <a:rPr lang="en-GB" dirty="0"/>
                  <a:t>Turn </a:t>
                </a:r>
                <a14:m>
                  <m:oMath xmlns:m="http://schemas.openxmlformats.org/officeDocument/2006/math">
                    <m:sSup>
                      <m:sSupPr>
                        <m:ctrlPr>
                          <a:rPr lang="de-DE" i="1" dirty="0">
                            <a:latin typeface="Cambria Math" panose="02040503050406030204" pitchFamily="18" charset="0"/>
                          </a:rPr>
                        </m:ctrlPr>
                      </m:sSupPr>
                      <m:e>
                        <m:r>
                          <a:rPr lang="en-GB" i="1" dirty="0">
                            <a:latin typeface="Cambria Math" panose="02040503050406030204" pitchFamily="18" charset="0"/>
                          </a:rPr>
                          <m:t>𝐹</m:t>
                        </m:r>
                      </m:e>
                      <m:sup>
                        <m:r>
                          <a:rPr lang="de-DE" i="1" dirty="0">
                            <a:latin typeface="Cambria Math" panose="02040503050406030204" pitchFamily="18" charset="0"/>
                          </a:rPr>
                          <m:t>′</m:t>
                        </m:r>
                      </m:sup>
                    </m:sSup>
                  </m:oMath>
                </a14:m>
                <a:r>
                  <a:rPr lang="en-GB" dirty="0"/>
                  <a:t> into a “sort-of” BN </a:t>
                </a:r>
                <a14:m>
                  <m:oMath xmlns:m="http://schemas.openxmlformats.org/officeDocument/2006/math">
                    <m:sSup>
                      <m:sSupPr>
                        <m:ctrlPr>
                          <a:rPr lang="en-GB" i="1" dirty="0" smtClean="0">
                            <a:latin typeface="Cambria Math" panose="02040503050406030204" pitchFamily="18" charset="0"/>
                          </a:rPr>
                        </m:ctrlPr>
                      </m:sSupPr>
                      <m:e>
                        <m:r>
                          <a:rPr lang="en-GB" i="1" dirty="0" smtClean="0">
                            <a:latin typeface="Cambria Math" panose="02040503050406030204" pitchFamily="18" charset="0"/>
                          </a:rPr>
                          <m:t>𝐹</m:t>
                        </m:r>
                      </m:e>
                      <m:sup>
                        <m:r>
                          <a:rPr lang="de-DE" b="0" i="1" dirty="0" smtClean="0">
                            <a:latin typeface="Cambria Math" panose="02040503050406030204" pitchFamily="18" charset="0"/>
                          </a:rPr>
                          <m:t>𝐵𝑁</m:t>
                        </m:r>
                      </m:sup>
                    </m:sSup>
                  </m:oMath>
                </a14:m>
                <a:r>
                  <a:rPr lang="en-GB" dirty="0"/>
                  <a:t> by</a:t>
                </a:r>
              </a:p>
              <a:p>
                <a:pPr marL="715703" lvl="1" indent="-457200">
                  <a:buFont typeface="+mj-lt"/>
                  <a:buAutoNum type="alphaLcPeriod"/>
                </a:pPr>
                <a:r>
                  <a:rPr lang="en-GB" dirty="0"/>
                  <a:t>Choose one cluster as root and direct all edges away from that cluster ➝ “directed jtree”</a:t>
                </a:r>
              </a:p>
              <a:p>
                <a:pPr marL="715703" lvl="1" indent="-457200">
                  <a:buFont typeface="+mj-lt"/>
                  <a:buAutoNum type="alphaLcPeriod"/>
                </a:pPr>
                <a:r>
                  <a:rPr lang="en-GB" dirty="0"/>
                  <a:t>Normalise such that</a:t>
                </a:r>
              </a:p>
              <a:p>
                <a:pPr marL="1047217" lvl="2" indent="-514350">
                  <a:buFont typeface="+mj-lt"/>
                  <a:buAutoNum type="romanLcPeriod"/>
                </a:pPr>
                <a:r>
                  <a:rPr lang="en-GB" dirty="0"/>
                  <a:t>Root cluster: marginal over all random variables (potentials sum to </a:t>
                </a:r>
                <a14:m>
                  <m:oMath xmlns:m="http://schemas.openxmlformats.org/officeDocument/2006/math">
                    <m:r>
                      <a:rPr lang="en-GB" i="1" dirty="0" smtClean="0">
                        <a:latin typeface="Cambria Math" panose="02040503050406030204" pitchFamily="18" charset="0"/>
                      </a:rPr>
                      <m:t>1</m:t>
                    </m:r>
                  </m:oMath>
                </a14:m>
                <a:r>
                  <a:rPr lang="en-GB" dirty="0"/>
                  <a:t>)</a:t>
                </a:r>
              </a:p>
              <a:p>
                <a:pPr marL="1047217" lvl="2" indent="-514350">
                  <a:buFont typeface="+mj-lt"/>
                  <a:buAutoNum type="romanLcPeriod"/>
                </a:pPr>
                <a:r>
                  <a:rPr lang="en-GB" dirty="0"/>
                  <a:t>All other clusters: conditional on separator random variables of “parent” in directed jtree</a:t>
                </a:r>
              </a:p>
              <a:p>
                <a:pPr marL="1252538" lvl="2" indent="-338138">
                  <a:buFont typeface="Zapf Dingbats"/>
                  <a:buChar char="➝"/>
                </a:pPr>
                <a:r>
                  <a:rPr lang="en-GB" dirty="0"/>
                  <a:t>Enforces a factorisation into (conditional) probability distributions with </a:t>
                </a:r>
                <a14:m>
                  <m:oMath xmlns:m="http://schemas.openxmlformats.org/officeDocument/2006/math">
                    <m:r>
                      <a:rPr lang="en-GB" i="1" dirty="0">
                        <a:latin typeface="Cambria Math" panose="02040503050406030204" pitchFamily="18" charset="0"/>
                      </a:rPr>
                      <m:t>𝑍</m:t>
                    </m:r>
                    <m:r>
                      <a:rPr lang="de-DE" i="1" dirty="0">
                        <a:latin typeface="Cambria Math" panose="02040503050406030204" pitchFamily="18" charset="0"/>
                      </a:rPr>
                      <m:t>=1</m:t>
                    </m:r>
                  </m:oMath>
                </a14:m>
                <a:endParaRPr lang="en-GB" dirty="0"/>
              </a:p>
              <a:p>
                <a:pPr marL="1252538" lvl="2" indent="-338138">
                  <a:buFont typeface="Zapf Dingbats"/>
                  <a:buChar char="➝"/>
                </a:pPr>
                <a:r>
                  <a:rPr lang="en-GB" dirty="0"/>
                  <a:t>Fixes a form of topological ordering over random variables in </a:t>
                </a:r>
                <a14:m>
                  <m:oMath xmlns:m="http://schemas.openxmlformats.org/officeDocument/2006/math">
                    <m:r>
                      <a:rPr lang="en-GB" i="1" dirty="0" smtClean="0">
                        <a:latin typeface="Cambria Math" panose="02040503050406030204" pitchFamily="18" charset="0"/>
                      </a:rPr>
                      <m:t>𝐹</m:t>
                    </m:r>
                  </m:oMath>
                </a14:m>
                <a:endParaRPr lang="en-GB" dirty="0"/>
              </a:p>
              <a:p>
                <a:pPr lvl="3"/>
                <a:r>
                  <a:rPr lang="en-GB" dirty="0"/>
                  <a:t>Root cluster random variables first, followed by random variables as they are visited in the directed jtree</a:t>
                </a:r>
              </a:p>
              <a:p>
                <a:pPr marL="457200" indent="-457200">
                  <a:buFont typeface="+mj-lt"/>
                  <a:buAutoNum type="arabicPeriod"/>
                </a:pPr>
                <a:r>
                  <a:rPr lang="en-GB" dirty="0"/>
                  <a:t>Sample from </a:t>
                </a:r>
                <a14:m>
                  <m:oMath xmlns:m="http://schemas.openxmlformats.org/officeDocument/2006/math">
                    <m:r>
                      <a:rPr lang="de-DE" b="0" i="1" dirty="0" smtClean="0">
                        <a:latin typeface="Cambria Math" panose="02040503050406030204" pitchFamily="18" charset="0"/>
                      </a:rPr>
                      <m:t>𝑄</m:t>
                    </m:r>
                    <m:r>
                      <a:rPr lang="de-DE" b="0" i="0" dirty="0" smtClean="0">
                        <a:latin typeface="Cambria Math" panose="02040503050406030204" pitchFamily="18" charset="0"/>
                      </a:rPr>
                      <m:t>=</m:t>
                    </m:r>
                    <m:sSup>
                      <m:sSupPr>
                        <m:ctrlPr>
                          <a:rPr lang="en-GB" i="1" dirty="0">
                            <a:latin typeface="Cambria Math" panose="02040503050406030204" pitchFamily="18" charset="0"/>
                          </a:rPr>
                        </m:ctrlPr>
                      </m:sSupPr>
                      <m:e>
                        <m:r>
                          <a:rPr lang="en-GB" i="1" dirty="0">
                            <a:latin typeface="Cambria Math" panose="02040503050406030204" pitchFamily="18" charset="0"/>
                          </a:rPr>
                          <m:t>𝐹</m:t>
                        </m:r>
                      </m:e>
                      <m:sup>
                        <m:r>
                          <a:rPr lang="de-DE" i="1" dirty="0">
                            <a:latin typeface="Cambria Math" panose="02040503050406030204" pitchFamily="18" charset="0"/>
                          </a:rPr>
                          <m:t>𝐵𝑁</m:t>
                        </m:r>
                      </m:sup>
                    </m:sSup>
                  </m:oMath>
                </a14:m>
                <a:r>
                  <a:rPr lang="en-GB" dirty="0"/>
                  <a:t>, e.g., using likelihood weighting </a:t>
                </a:r>
              </a:p>
            </p:txBody>
          </p:sp>
        </mc:Choice>
        <mc:Fallback xmlns="">
          <p:sp>
            <p:nvSpPr>
              <p:cNvPr id="3" name="Content Placeholder 2">
                <a:extLst>
                  <a:ext uri="{FF2B5EF4-FFF2-40B4-BE49-F238E27FC236}">
                    <a16:creationId xmlns:a16="http://schemas.microsoft.com/office/drawing/2014/main" id="{321A8715-0BBF-4547-A591-2C2CC778065D}"/>
                  </a:ext>
                </a:extLst>
              </p:cNvPr>
              <p:cNvSpPr>
                <a:spLocks noGrp="1" noRot="1" noChangeAspect="1" noMove="1" noResize="1" noEditPoints="1" noAdjustHandles="1" noChangeArrowheads="1" noChangeShapeType="1" noTextEdit="1"/>
              </p:cNvSpPr>
              <p:nvPr>
                <p:ph idx="1"/>
              </p:nvPr>
            </p:nvSpPr>
            <p:spPr>
              <a:xfrm>
                <a:off x="359625" y="1665066"/>
                <a:ext cx="11472051" cy="4240848"/>
              </a:xfrm>
              <a:blipFill>
                <a:blip r:embed="rId4"/>
                <a:stretch>
                  <a:fillRect l="-1547" t="-3582"/>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39E75EC-555F-F640-B618-AD98FD1B3867}"/>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8E0D9E93-D516-5041-8704-3E22B720C17E}"/>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1F28B0A4-E640-6641-8951-22D0C076B2FE}"/>
              </a:ext>
            </a:extLst>
          </p:cNvPr>
          <p:cNvSpPr>
            <a:spLocks noGrp="1"/>
          </p:cNvSpPr>
          <p:nvPr>
            <p:ph type="sldNum" sz="quarter" idx="4"/>
          </p:nvPr>
        </p:nvSpPr>
        <p:spPr/>
        <p:txBody>
          <a:bodyPr/>
          <a:lstStyle/>
          <a:p>
            <a:fld id="{67C9959E-8E6B-B04C-9955-EA096F41CA7A}" type="slidenum">
              <a:rPr lang="en-GB" smtClean="0"/>
              <a:t>39</a:t>
            </a:fld>
            <a:endParaRPr lang="en-GB"/>
          </a:p>
        </p:txBody>
      </p:sp>
    </p:spTree>
    <p:extLst>
      <p:ext uri="{BB962C8B-B14F-4D97-AF65-F5344CB8AC3E}">
        <p14:creationId xmlns:p14="http://schemas.microsoft.com/office/powerpoint/2010/main" val="16957115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FB1C4-A0C5-5C47-9630-893091E13BEC}"/>
              </a:ext>
            </a:extLst>
          </p:cNvPr>
          <p:cNvSpPr>
            <a:spLocks noGrp="1"/>
          </p:cNvSpPr>
          <p:nvPr>
            <p:ph type="title"/>
          </p:nvPr>
        </p:nvSpPr>
        <p:spPr/>
        <p:txBody>
          <a:bodyPr/>
          <a:lstStyle/>
          <a:p>
            <a:r>
              <a:rPr lang="en-GB"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351BB6-BC6A-0A47-BAC1-0100E29D131A}"/>
                  </a:ext>
                </a:extLst>
              </p:cNvPr>
              <p:cNvSpPr>
                <a:spLocks noGrp="1"/>
              </p:cNvSpPr>
              <p:nvPr>
                <p:ph idx="1"/>
              </p:nvPr>
            </p:nvSpPr>
            <p:spPr/>
            <p:txBody>
              <a:bodyPr/>
              <a:lstStyle/>
              <a:p>
                <a:r>
                  <a:rPr lang="en-GB" dirty="0"/>
                  <a:t>Model </a:t>
                </a:r>
                <a14:m>
                  <m:oMath xmlns:m="http://schemas.openxmlformats.org/officeDocument/2006/math">
                    <m:r>
                      <a:rPr lang="en-GB" i="1" dirty="0" smtClean="0">
                        <a:latin typeface="Cambria Math" panose="02040503050406030204" pitchFamily="18" charset="0"/>
                      </a:rPr>
                      <m:t>𝐹</m:t>
                    </m:r>
                  </m:oMath>
                </a14:m>
                <a:r>
                  <a:rPr lang="en-GB" dirty="0"/>
                  <a:t> with jtree </a:t>
                </a:r>
                <a14:m>
                  <m:oMath xmlns:m="http://schemas.openxmlformats.org/officeDocument/2006/math">
                    <m:r>
                      <a:rPr lang="en-GB" i="1" dirty="0" smtClean="0">
                        <a:latin typeface="Cambria Math" panose="02040503050406030204" pitchFamily="18" charset="0"/>
                      </a:rPr>
                      <m:t>𝐽</m:t>
                    </m:r>
                  </m:oMath>
                </a14:m>
                <a:endParaRPr lang="en-GB" dirty="0"/>
              </a:p>
              <a:p>
                <a:r>
                  <a:rPr lang="en-GB" dirty="0"/>
                  <a:t>Model </a:t>
                </a:r>
                <a14:m>
                  <m:oMath xmlns:m="http://schemas.openxmlformats.org/officeDocument/2006/math">
                    <m:sSup>
                      <m:sSupPr>
                        <m:ctrlPr>
                          <a:rPr lang="de-DE" b="0" i="1" dirty="0" smtClean="0">
                            <a:latin typeface="Cambria Math" panose="02040503050406030204" pitchFamily="18" charset="0"/>
                          </a:rPr>
                        </m:ctrlPr>
                      </m:sSupPr>
                      <m:e>
                        <m:r>
                          <a:rPr lang="en-GB" i="1" dirty="0" smtClean="0">
                            <a:latin typeface="Cambria Math" panose="02040503050406030204" pitchFamily="18" charset="0"/>
                          </a:rPr>
                          <m:t>𝐹</m:t>
                        </m:r>
                      </m:e>
                      <m:sup>
                        <m:r>
                          <a:rPr lang="de-DE" b="0" i="1" dirty="0" smtClean="0">
                            <a:latin typeface="Cambria Math" panose="02040503050406030204" pitchFamily="18" charset="0"/>
                          </a:rPr>
                          <m:t>′</m:t>
                        </m:r>
                      </m:sup>
                    </m:sSup>
                  </m:oMath>
                </a14:m>
                <a:r>
                  <a:rPr lang="en-GB" dirty="0"/>
                  <a:t>, max. cliques: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𝑓</m:t>
                        </m:r>
                      </m:e>
                      <m:sub>
                        <m:r>
                          <a:rPr lang="de-DE" i="1">
                            <a:latin typeface="Cambria Math" panose="02040503050406030204" pitchFamily="18" charset="0"/>
                          </a:rPr>
                          <m:t>2</m:t>
                        </m:r>
                      </m:sub>
                      <m:sup>
                        <m:r>
                          <a:rPr lang="de-DE" i="1">
                            <a:latin typeface="Cambria Math" panose="02040503050406030204" pitchFamily="18" charset="0"/>
                          </a:rPr>
                          <m:t>′</m:t>
                        </m:r>
                      </m:sup>
                    </m:sSubSup>
                    <m:r>
                      <a:rPr lang="de-DE" b="0" i="1" smtClean="0">
                        <a:latin typeface="Cambria Math" panose="02040503050406030204" pitchFamily="18" charset="0"/>
                      </a:rPr>
                      <m:t>=</m:t>
                    </m:r>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2</m:t>
                        </m:r>
                      </m:sub>
                    </m:sSub>
                    <m:r>
                      <a:rPr lang="de-DE" b="0" i="1" smtClean="0">
                        <a:latin typeface="Cambria Math" panose="02040503050406030204" pitchFamily="18" charset="0"/>
                        <a:ea typeface="Cambria Math" panose="02040503050406030204" pitchFamily="18" charset="0"/>
                      </a:rPr>
                      <m:t>∙</m:t>
                    </m:r>
                    <m:sSub>
                      <m:sSubPr>
                        <m:ctrlPr>
                          <a:rPr lang="de-DE" b="0" i="1" smtClean="0">
                            <a:latin typeface="Cambria Math" panose="02040503050406030204" pitchFamily="18" charset="0"/>
                            <a:ea typeface="Cambria Math" panose="02040503050406030204" pitchFamily="18" charset="0"/>
                          </a:rPr>
                        </m:ctrlPr>
                      </m:sSubPr>
                      <m:e>
                        <m:r>
                          <a:rPr lang="de-DE" b="0" i="1" smtClean="0">
                            <a:latin typeface="Cambria Math" panose="02040503050406030204" pitchFamily="18" charset="0"/>
                            <a:ea typeface="Cambria Math" panose="02040503050406030204" pitchFamily="18" charset="0"/>
                          </a:rPr>
                          <m:t>𝑓</m:t>
                        </m:r>
                      </m:e>
                      <m:sub>
                        <m:r>
                          <a:rPr lang="de-DE" b="0" i="1" smtClean="0">
                            <a:latin typeface="Cambria Math" panose="02040503050406030204" pitchFamily="18" charset="0"/>
                            <a:ea typeface="Cambria Math" panose="02040503050406030204" pitchFamily="18" charset="0"/>
                          </a:rPr>
                          <m:t>0</m:t>
                        </m:r>
                      </m:sub>
                    </m:sSub>
                  </m:oMath>
                </a14:m>
                <a:endParaRPr lang="en-GB" dirty="0"/>
              </a:p>
              <a:p>
                <a:r>
                  <a:rPr lang="en-GB" dirty="0"/>
                  <a:t>Choose one as root, e.g., </a:t>
                </a:r>
                <a14:m>
                  <m:oMath xmlns:m="http://schemas.openxmlformats.org/officeDocument/2006/math">
                    <m:sSub>
                      <m:sSubPr>
                        <m:ctrlPr>
                          <a:rPr lang="de-DE" b="0" i="1" dirty="0" smtClean="0">
                            <a:latin typeface="Cambria Math" panose="02040503050406030204" pitchFamily="18" charset="0"/>
                          </a:rPr>
                        </m:ctrlPr>
                      </m:sSubPr>
                      <m:e>
                        <m:r>
                          <a:rPr lang="en-GB" b="1" i="1" dirty="0" smtClean="0">
                            <a:latin typeface="Cambria Math" panose="02040503050406030204" pitchFamily="18" charset="0"/>
                          </a:rPr>
                          <m:t>𝑪</m:t>
                        </m:r>
                      </m:e>
                      <m:sub>
                        <m:r>
                          <a:rPr lang="de-DE" b="0" i="1" dirty="0" smtClean="0">
                            <a:latin typeface="Cambria Math" panose="02040503050406030204" pitchFamily="18" charset="0"/>
                          </a:rPr>
                          <m:t>1</m:t>
                        </m:r>
                      </m:sub>
                    </m:sSub>
                    <m:r>
                      <a:rPr lang="de-DE" b="0" i="1" dirty="0" smtClean="0">
                        <a:latin typeface="Cambria Math" panose="02040503050406030204" pitchFamily="18" charset="0"/>
                      </a:rPr>
                      <m:t>=</m:t>
                    </m:r>
                    <m:d>
                      <m:dPr>
                        <m:begChr m:val="{"/>
                        <m:endChr m:val="}"/>
                        <m:ctrlPr>
                          <a:rPr lang="de-DE" b="0" i="1" dirty="0" smtClean="0">
                            <a:latin typeface="Cambria Math" panose="02040503050406030204" pitchFamily="18" charset="0"/>
                          </a:rPr>
                        </m:ctrlPr>
                      </m:dPr>
                      <m:e>
                        <m:r>
                          <m:rPr>
                            <m:nor/>
                          </m:rPr>
                          <a:rPr lang="de-DE" b="0" i="0" dirty="0" smtClean="0"/>
                          <m:t>AB</m:t>
                        </m:r>
                      </m:e>
                    </m:d>
                  </m:oMath>
                </a14:m>
                <a:endParaRPr lang="en-GB" dirty="0"/>
              </a:p>
              <a:p>
                <a:r>
                  <a:rPr lang="en-GB" dirty="0"/>
                  <a:t>Normalise</a:t>
                </a:r>
              </a:p>
              <a:p>
                <a:pPr lvl="1"/>
                <a14:m>
                  <m:oMath xmlns:m="http://schemas.openxmlformats.org/officeDocument/2006/math">
                    <m:sSub>
                      <m:sSubPr>
                        <m:ctrlPr>
                          <a:rPr lang="de-DE" i="1" dirty="0">
                            <a:latin typeface="Cambria Math" panose="02040503050406030204" pitchFamily="18" charset="0"/>
                          </a:rPr>
                        </m:ctrlPr>
                      </m:sSubPr>
                      <m:e>
                        <m:r>
                          <a:rPr lang="en-GB" b="1" i="1" dirty="0">
                            <a:latin typeface="Cambria Math" panose="02040503050406030204" pitchFamily="18" charset="0"/>
                          </a:rPr>
                          <m:t>𝑪</m:t>
                        </m:r>
                      </m:e>
                      <m:sub>
                        <m:r>
                          <a:rPr lang="de-DE" i="1" dirty="0">
                            <a:latin typeface="Cambria Math" panose="02040503050406030204" pitchFamily="18" charset="0"/>
                          </a:rPr>
                          <m:t>1</m:t>
                        </m:r>
                      </m:sub>
                    </m:sSub>
                  </m:oMath>
                </a14:m>
                <a:r>
                  <a:rPr lang="en-GB" dirty="0"/>
                  <a:t> such that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𝑓</m:t>
                        </m:r>
                      </m:e>
                      <m:sub>
                        <m:r>
                          <a:rPr lang="de-DE" i="1">
                            <a:latin typeface="Cambria Math" panose="02040503050406030204" pitchFamily="18" charset="0"/>
                          </a:rPr>
                          <m:t>1</m:t>
                        </m:r>
                      </m:sub>
                    </m:sSub>
                  </m:oMath>
                </a14:m>
                <a:r>
                  <a:rPr lang="en-GB" dirty="0"/>
                  <a:t> is a marginal distribution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𝑓</m:t>
                        </m:r>
                      </m:e>
                      <m:sub>
                        <m:r>
                          <a:rPr lang="de-DE" i="1">
                            <a:latin typeface="Cambria Math" panose="02040503050406030204" pitchFamily="18" charset="0"/>
                          </a:rPr>
                          <m:t>1</m:t>
                        </m:r>
                      </m:sub>
                      <m:sup>
                        <m:r>
                          <a:rPr lang="de-DE" b="0" i="1" smtClean="0">
                            <a:latin typeface="Cambria Math" panose="02040503050406030204" pitchFamily="18" charset="0"/>
                          </a:rPr>
                          <m:t>𝐵𝑁</m:t>
                        </m:r>
                      </m:sup>
                    </m:sSubSup>
                  </m:oMath>
                </a14:m>
                <a:endParaRPr lang="en-GB" dirty="0"/>
              </a:p>
              <a:p>
                <a:pPr lvl="1"/>
                <a14:m>
                  <m:oMath xmlns:m="http://schemas.openxmlformats.org/officeDocument/2006/math">
                    <m:sSub>
                      <m:sSubPr>
                        <m:ctrlPr>
                          <a:rPr lang="de-DE" i="1" dirty="0">
                            <a:latin typeface="Cambria Math" panose="02040503050406030204" pitchFamily="18" charset="0"/>
                          </a:rPr>
                        </m:ctrlPr>
                      </m:sSubPr>
                      <m:e>
                        <m:r>
                          <a:rPr lang="en-GB" b="1" i="1" dirty="0">
                            <a:latin typeface="Cambria Math" panose="02040503050406030204" pitchFamily="18" charset="0"/>
                          </a:rPr>
                          <m:t>𝑪</m:t>
                        </m:r>
                      </m:e>
                      <m:sub>
                        <m:r>
                          <a:rPr lang="de-DE" b="0" i="1" dirty="0" smtClean="0">
                            <a:latin typeface="Cambria Math" panose="02040503050406030204" pitchFamily="18" charset="0"/>
                          </a:rPr>
                          <m:t>2</m:t>
                        </m:r>
                      </m:sub>
                    </m:sSub>
                  </m:oMath>
                </a14:m>
                <a:r>
                  <a:rPr lang="en-GB" dirty="0"/>
                  <a:t> such that </a:t>
                </a:r>
                <a14:m>
                  <m:oMath xmlns:m="http://schemas.openxmlformats.org/officeDocument/2006/math">
                    <m:sSubSup>
                      <m:sSubSupPr>
                        <m:ctrlPr>
                          <a:rPr lang="de-DE" b="0" i="1" smtClean="0">
                            <a:latin typeface="Cambria Math" panose="02040503050406030204" pitchFamily="18" charset="0"/>
                          </a:rPr>
                        </m:ctrlPr>
                      </m:sSubSupPr>
                      <m:e>
                        <m:r>
                          <a:rPr lang="de-DE" i="1">
                            <a:latin typeface="Cambria Math" panose="02040503050406030204" pitchFamily="18" charset="0"/>
                          </a:rPr>
                          <m:t>𝑓</m:t>
                        </m:r>
                      </m:e>
                      <m:sub>
                        <m:r>
                          <a:rPr lang="de-DE" b="0" i="1" smtClean="0">
                            <a:latin typeface="Cambria Math" panose="02040503050406030204" pitchFamily="18" charset="0"/>
                          </a:rPr>
                          <m:t>2</m:t>
                        </m:r>
                      </m:sub>
                      <m:sup>
                        <m:r>
                          <a:rPr lang="de-DE" b="0" i="1" smtClean="0">
                            <a:latin typeface="Cambria Math" panose="02040503050406030204" pitchFamily="18" charset="0"/>
                          </a:rPr>
                          <m:t>′</m:t>
                        </m:r>
                      </m:sup>
                    </m:sSubSup>
                  </m:oMath>
                </a14:m>
                <a:r>
                  <a:rPr lang="en-GB" dirty="0"/>
                  <a:t> is a distribution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𝑓</m:t>
                        </m:r>
                      </m:e>
                      <m:sub>
                        <m:r>
                          <a:rPr lang="de-DE" i="1">
                            <a:latin typeface="Cambria Math" panose="02040503050406030204" pitchFamily="18" charset="0"/>
                          </a:rPr>
                          <m:t>2</m:t>
                        </m:r>
                      </m:sub>
                      <m:sup>
                        <m:r>
                          <a:rPr lang="de-DE" i="1">
                            <a:latin typeface="Cambria Math" panose="02040503050406030204" pitchFamily="18" charset="0"/>
                          </a:rPr>
                          <m:t>𝐵𝑁</m:t>
                        </m:r>
                      </m:sup>
                    </m:sSubSup>
                    <m:r>
                      <a:rPr lang="de-DE" i="1">
                        <a:latin typeface="Cambria Math" panose="02040503050406030204" pitchFamily="18" charset="0"/>
                      </a:rPr>
                      <m:t> </m:t>
                    </m:r>
                  </m:oMath>
                </a14:m>
                <a:r>
                  <a:rPr lang="en-GB" dirty="0"/>
                  <a:t>conditional on B</a:t>
                </a:r>
              </a:p>
              <a:p>
                <a:endParaRPr lang="en-GB" dirty="0"/>
              </a:p>
              <a:p>
                <a:pPr lvl="1"/>
                <a:endParaRPr lang="en-GB" dirty="0"/>
              </a:p>
              <a:p>
                <a:endParaRPr lang="en-GB" dirty="0"/>
              </a:p>
            </p:txBody>
          </p:sp>
        </mc:Choice>
        <mc:Fallback xmlns="">
          <p:sp>
            <p:nvSpPr>
              <p:cNvPr id="3" name="Content Placeholder 2">
                <a:extLst>
                  <a:ext uri="{FF2B5EF4-FFF2-40B4-BE49-F238E27FC236}">
                    <a16:creationId xmlns:a16="http://schemas.microsoft.com/office/drawing/2014/main" id="{74351BB6-BC6A-0A47-BAC1-0100E29D131A}"/>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3DBDD17D-35AE-4C48-AA8F-FB5DC0EBB345}"/>
              </a:ext>
            </a:extLst>
          </p:cNvPr>
          <p:cNvSpPr>
            <a:spLocks noGrp="1"/>
          </p:cNvSpPr>
          <p:nvPr>
            <p:ph type="dt" sz="half" idx="2"/>
          </p:nvPr>
        </p:nvSpPr>
        <p:spPr/>
        <p:txBody>
          <a:bodyPr/>
          <a:lstStyle/>
          <a:p>
            <a:r>
              <a:rPr lang="de-DE"/>
              <a:t>Approximate</a:t>
            </a:r>
            <a:endParaRPr lang="en-US" dirty="0"/>
          </a:p>
        </p:txBody>
      </p:sp>
      <p:sp>
        <p:nvSpPr>
          <p:cNvPr id="9" name="Footer Placeholder 8">
            <a:extLst>
              <a:ext uri="{FF2B5EF4-FFF2-40B4-BE49-F238E27FC236}">
                <a16:creationId xmlns:a16="http://schemas.microsoft.com/office/drawing/2014/main" id="{64E4AA38-740C-E040-88B1-B0DE73783A6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1249481-E5B7-7D44-9B02-3332B3288CCE}"/>
              </a:ext>
            </a:extLst>
          </p:cNvPr>
          <p:cNvSpPr>
            <a:spLocks noGrp="1"/>
          </p:cNvSpPr>
          <p:nvPr>
            <p:ph type="sldNum" sz="quarter" idx="4"/>
          </p:nvPr>
        </p:nvSpPr>
        <p:spPr/>
        <p:txBody>
          <a:bodyPr/>
          <a:lstStyle/>
          <a:p>
            <a:fld id="{67C9959E-8E6B-B04C-9955-EA096F41CA7A}" type="slidenum">
              <a:rPr lang="en-GB" smtClean="0"/>
              <a:t>40</a:t>
            </a:fld>
            <a:endParaRPr lang="en-GB"/>
          </a:p>
        </p:txBody>
      </p:sp>
      <p:grpSp>
        <p:nvGrpSpPr>
          <p:cNvPr id="33" name="Group 32">
            <a:extLst>
              <a:ext uri="{FF2B5EF4-FFF2-40B4-BE49-F238E27FC236}">
                <a16:creationId xmlns:a16="http://schemas.microsoft.com/office/drawing/2014/main" id="{1277673C-5687-C74D-A5D1-C8DB524EE208}"/>
              </a:ext>
            </a:extLst>
          </p:cNvPr>
          <p:cNvGrpSpPr/>
          <p:nvPr/>
        </p:nvGrpSpPr>
        <p:grpSpPr>
          <a:xfrm>
            <a:off x="7778996" y="1694540"/>
            <a:ext cx="2060302" cy="723339"/>
            <a:chOff x="928007" y="1424867"/>
            <a:chExt cx="2060302" cy="723339"/>
          </a:xfrm>
        </p:grpSpPr>
        <p:sp>
          <p:nvSpPr>
            <p:cNvPr id="6" name="Oval 5">
              <a:extLst>
                <a:ext uri="{FF2B5EF4-FFF2-40B4-BE49-F238E27FC236}">
                  <a16:creationId xmlns:a16="http://schemas.microsoft.com/office/drawing/2014/main" id="{B092C914-C54B-EE49-BEFA-460825FDA570}"/>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7" name="Oval 6">
              <a:extLst>
                <a:ext uri="{FF2B5EF4-FFF2-40B4-BE49-F238E27FC236}">
                  <a16:creationId xmlns:a16="http://schemas.microsoft.com/office/drawing/2014/main" id="{380C8E3D-47EE-CD49-8048-586CFF75F242}"/>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sp>
          <p:nvSpPr>
            <p:cNvPr id="8" name="Oval 7">
              <a:extLst>
                <a:ext uri="{FF2B5EF4-FFF2-40B4-BE49-F238E27FC236}">
                  <a16:creationId xmlns:a16="http://schemas.microsoft.com/office/drawing/2014/main" id="{DFB5DD1F-8C23-2245-9EC4-C3B2DBA251D7}"/>
                </a:ext>
              </a:extLst>
            </p:cNvPr>
            <p:cNvSpPr/>
            <p:nvPr/>
          </p:nvSpPr>
          <p:spPr>
            <a:xfrm>
              <a:off x="2628309" y="1788206"/>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C</a:t>
              </a:r>
            </a:p>
          </p:txBody>
        </p:sp>
        <p:cxnSp>
          <p:nvCxnSpPr>
            <p:cNvPr id="10" name="Straight Connector 9">
              <a:extLst>
                <a:ext uri="{FF2B5EF4-FFF2-40B4-BE49-F238E27FC236}">
                  <a16:creationId xmlns:a16="http://schemas.microsoft.com/office/drawing/2014/main" id="{8362823A-BCAF-9944-B933-23BDA91FE17E}"/>
                </a:ext>
              </a:extLst>
            </p:cNvPr>
            <p:cNvCxnSpPr>
              <a:stCxn id="6" idx="6"/>
              <a:endCxn id="7"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EF3659-4FE7-734D-98D4-08384E7C7E42}"/>
                </a:ext>
              </a:extLst>
            </p:cNvPr>
            <p:cNvCxnSpPr>
              <a:cxnSpLocks/>
              <a:stCxn id="7" idx="6"/>
              <a:endCxn id="8" idx="2"/>
            </p:cNvCxnSpPr>
            <p:nvPr/>
          </p:nvCxnSpPr>
          <p:spPr>
            <a:xfrm>
              <a:off x="2138158" y="1965257"/>
              <a:ext cx="490151" cy="29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4F9B5D9-57FD-3548-96C3-783F8DD4004A}"/>
                </a:ext>
              </a:extLst>
            </p:cNvPr>
            <p:cNvSpPr/>
            <p:nvPr/>
          </p:nvSpPr>
          <p:spPr>
            <a:xfrm>
              <a:off x="1479082"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6F463637-9B90-2948-9C08-A6FC6282B1C0}"/>
                </a:ext>
              </a:extLst>
            </p:cNvPr>
            <p:cNvSpPr/>
            <p:nvPr/>
          </p:nvSpPr>
          <p:spPr>
            <a:xfrm>
              <a:off x="2329233"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8" name="Straight Connector 17">
              <a:extLst>
                <a:ext uri="{FF2B5EF4-FFF2-40B4-BE49-F238E27FC236}">
                  <a16:creationId xmlns:a16="http://schemas.microsoft.com/office/drawing/2014/main" id="{EB51FE49-81BE-B442-9189-1E18CD88E5CA}"/>
                </a:ext>
              </a:extLst>
            </p:cNvPr>
            <p:cNvCxnSpPr>
              <a:cxnSpLocks/>
              <a:stCxn id="19" idx="2"/>
              <a:endCxn id="7" idx="0"/>
            </p:cNvCxnSpPr>
            <p:nvPr/>
          </p:nvCxnSpPr>
          <p:spPr>
            <a:xfrm>
              <a:off x="1958158" y="1652859"/>
              <a:ext cx="0" cy="13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4E04E0-B391-884D-ACF3-8DCBA76C2856}"/>
                </a:ext>
              </a:extLst>
            </p:cNvPr>
            <p:cNvSpPr/>
            <p:nvPr/>
          </p:nvSpPr>
          <p:spPr>
            <a:xfrm>
              <a:off x="1904158" y="1544859"/>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10BC575-D882-BC4E-9DCF-A46AFA4E1EA2}"/>
                    </a:ext>
                  </a:extLst>
                </p:cNvPr>
                <p:cNvSpPr txBox="1"/>
                <p:nvPr/>
              </p:nvSpPr>
              <p:spPr>
                <a:xfrm>
                  <a:off x="1345723" y="1640675"/>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30" name="TextBox 29">
                  <a:extLst>
                    <a:ext uri="{FF2B5EF4-FFF2-40B4-BE49-F238E27FC236}">
                      <a16:creationId xmlns:a16="http://schemas.microsoft.com/office/drawing/2014/main" id="{E10BC575-D882-BC4E-9DCF-A46AFA4E1EA2}"/>
                    </a:ext>
                  </a:extLst>
                </p:cNvPr>
                <p:cNvSpPr txBox="1">
                  <a:spLocks noRot="1" noChangeAspect="1" noMove="1" noResize="1" noEditPoints="1" noAdjustHandles="1" noChangeArrowheads="1" noChangeShapeType="1" noTextEdit="1"/>
                </p:cNvSpPr>
                <p:nvPr/>
              </p:nvSpPr>
              <p:spPr>
                <a:xfrm>
                  <a:off x="1345723" y="1640675"/>
                  <a:ext cx="374718" cy="307777"/>
                </a:xfrm>
                <a:prstGeom prst="rect">
                  <a:avLst/>
                </a:prstGeom>
                <a:blipFill>
                  <a:blip r:embed="rId3"/>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ABC88BA-C903-9F42-8E1D-D3230A6AD933}"/>
                    </a:ext>
                  </a:extLst>
                </p:cNvPr>
                <p:cNvSpPr txBox="1"/>
                <p:nvPr/>
              </p:nvSpPr>
              <p:spPr>
                <a:xfrm>
                  <a:off x="2194665" y="1640674"/>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2</m:t>
                            </m:r>
                          </m:sub>
                        </m:sSub>
                      </m:oMath>
                    </m:oMathPara>
                  </a14:m>
                  <a:endParaRPr lang="en-GB" sz="1400" dirty="0"/>
                </a:p>
              </p:txBody>
            </p:sp>
          </mc:Choice>
          <mc:Fallback xmlns="">
            <p:sp>
              <p:nvSpPr>
                <p:cNvPr id="31" name="TextBox 30">
                  <a:extLst>
                    <a:ext uri="{FF2B5EF4-FFF2-40B4-BE49-F238E27FC236}">
                      <a16:creationId xmlns:a16="http://schemas.microsoft.com/office/drawing/2014/main" id="{DABC88BA-C903-9F42-8E1D-D3230A6AD933}"/>
                    </a:ext>
                  </a:extLst>
                </p:cNvPr>
                <p:cNvSpPr txBox="1">
                  <a:spLocks noRot="1" noChangeAspect="1" noMove="1" noResize="1" noEditPoints="1" noAdjustHandles="1" noChangeArrowheads="1" noChangeShapeType="1" noTextEdit="1"/>
                </p:cNvSpPr>
                <p:nvPr/>
              </p:nvSpPr>
              <p:spPr>
                <a:xfrm>
                  <a:off x="2194665" y="1640674"/>
                  <a:ext cx="378886" cy="307777"/>
                </a:xfrm>
                <a:prstGeom prst="rect">
                  <a:avLst/>
                </a:prstGeom>
                <a:blipFill>
                  <a:blip r:embed="rId4"/>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463487B-36A1-6245-BE47-A0E2D5E63D18}"/>
                    </a:ext>
                  </a:extLst>
                </p:cNvPr>
                <p:cNvSpPr txBox="1"/>
                <p:nvPr/>
              </p:nvSpPr>
              <p:spPr>
                <a:xfrm>
                  <a:off x="1948715" y="1424867"/>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0</m:t>
                            </m:r>
                          </m:sub>
                        </m:sSub>
                      </m:oMath>
                    </m:oMathPara>
                  </a14:m>
                  <a:endParaRPr lang="en-GB" sz="1400" dirty="0"/>
                </a:p>
              </p:txBody>
            </p:sp>
          </mc:Choice>
          <mc:Fallback xmlns="">
            <p:sp>
              <p:nvSpPr>
                <p:cNvPr id="32" name="TextBox 31">
                  <a:extLst>
                    <a:ext uri="{FF2B5EF4-FFF2-40B4-BE49-F238E27FC236}">
                      <a16:creationId xmlns:a16="http://schemas.microsoft.com/office/drawing/2014/main" id="{B463487B-36A1-6245-BE47-A0E2D5E63D18}"/>
                    </a:ext>
                  </a:extLst>
                </p:cNvPr>
                <p:cNvSpPr txBox="1">
                  <a:spLocks noRot="1" noChangeAspect="1" noMove="1" noResize="1" noEditPoints="1" noAdjustHandles="1" noChangeArrowheads="1" noChangeShapeType="1" noTextEdit="1"/>
                </p:cNvSpPr>
                <p:nvPr/>
              </p:nvSpPr>
              <p:spPr>
                <a:xfrm>
                  <a:off x="1948715" y="1424867"/>
                  <a:ext cx="378886" cy="307777"/>
                </a:xfrm>
                <a:prstGeom prst="rect">
                  <a:avLst/>
                </a:prstGeom>
                <a:blipFill>
                  <a:blip r:embed="rId5"/>
                  <a:stretch>
                    <a:fillRect b="-4000"/>
                  </a:stretch>
                </a:blipFill>
              </p:spPr>
              <p:txBody>
                <a:bodyPr/>
                <a:lstStyle/>
                <a:p>
                  <a:r>
                    <a:rPr lang="en-GB">
                      <a:noFill/>
                    </a:rPr>
                    <a:t> </a:t>
                  </a:r>
                </a:p>
              </p:txBody>
            </p:sp>
          </mc:Fallback>
        </mc:AlternateContent>
      </p:grpSp>
      <p:grpSp>
        <p:nvGrpSpPr>
          <p:cNvPr id="38" name="Group 37">
            <a:extLst>
              <a:ext uri="{FF2B5EF4-FFF2-40B4-BE49-F238E27FC236}">
                <a16:creationId xmlns:a16="http://schemas.microsoft.com/office/drawing/2014/main" id="{FF70E2AD-3AD8-5247-BFD5-CA86CFF39937}"/>
              </a:ext>
            </a:extLst>
          </p:cNvPr>
          <p:cNvGrpSpPr/>
          <p:nvPr/>
        </p:nvGrpSpPr>
        <p:grpSpPr>
          <a:xfrm>
            <a:off x="7781661" y="2523892"/>
            <a:ext cx="2060302" cy="507532"/>
            <a:chOff x="928007" y="1640674"/>
            <a:chExt cx="2060302" cy="507532"/>
          </a:xfrm>
        </p:grpSpPr>
        <p:sp>
          <p:nvSpPr>
            <p:cNvPr id="39" name="Oval 38">
              <a:extLst>
                <a:ext uri="{FF2B5EF4-FFF2-40B4-BE49-F238E27FC236}">
                  <a16:creationId xmlns:a16="http://schemas.microsoft.com/office/drawing/2014/main" id="{8CE14E60-3B14-1144-945C-223E1F2646FA}"/>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40" name="Oval 39">
              <a:extLst>
                <a:ext uri="{FF2B5EF4-FFF2-40B4-BE49-F238E27FC236}">
                  <a16:creationId xmlns:a16="http://schemas.microsoft.com/office/drawing/2014/main" id="{F0A7FB2D-ACE7-7D4F-A39F-A1D55DCE096C}"/>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sp>
          <p:nvSpPr>
            <p:cNvPr id="41" name="Oval 40">
              <a:extLst>
                <a:ext uri="{FF2B5EF4-FFF2-40B4-BE49-F238E27FC236}">
                  <a16:creationId xmlns:a16="http://schemas.microsoft.com/office/drawing/2014/main" id="{D0C58BA1-523E-954D-9535-B7AEB4F927F4}"/>
                </a:ext>
              </a:extLst>
            </p:cNvPr>
            <p:cNvSpPr/>
            <p:nvPr/>
          </p:nvSpPr>
          <p:spPr>
            <a:xfrm>
              <a:off x="2628309" y="1788206"/>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C</a:t>
              </a:r>
            </a:p>
          </p:txBody>
        </p:sp>
        <p:cxnSp>
          <p:nvCxnSpPr>
            <p:cNvPr id="43" name="Straight Connector 42">
              <a:extLst>
                <a:ext uri="{FF2B5EF4-FFF2-40B4-BE49-F238E27FC236}">
                  <a16:creationId xmlns:a16="http://schemas.microsoft.com/office/drawing/2014/main" id="{2ED777EC-BCBE-7347-92F7-16EC385DC104}"/>
                </a:ext>
              </a:extLst>
            </p:cNvPr>
            <p:cNvCxnSpPr>
              <a:stCxn id="39" idx="6"/>
              <a:endCxn id="40"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0AF90FE0-2C85-FC4F-A4FE-2D713D7FB26C}"/>
                </a:ext>
              </a:extLst>
            </p:cNvPr>
            <p:cNvCxnSpPr>
              <a:cxnSpLocks/>
              <a:stCxn id="40" idx="6"/>
              <a:endCxn id="41" idx="2"/>
            </p:cNvCxnSpPr>
            <p:nvPr/>
          </p:nvCxnSpPr>
          <p:spPr>
            <a:xfrm>
              <a:off x="2138158" y="1965257"/>
              <a:ext cx="490151" cy="29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 name="Rectangle 45">
              <a:extLst>
                <a:ext uri="{FF2B5EF4-FFF2-40B4-BE49-F238E27FC236}">
                  <a16:creationId xmlns:a16="http://schemas.microsoft.com/office/drawing/2014/main" id="{E3C316C8-77C4-CF4C-A968-412E0FEA2650}"/>
                </a:ext>
              </a:extLst>
            </p:cNvPr>
            <p:cNvSpPr/>
            <p:nvPr/>
          </p:nvSpPr>
          <p:spPr>
            <a:xfrm>
              <a:off x="1479082"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7" name="Rectangle 46">
              <a:extLst>
                <a:ext uri="{FF2B5EF4-FFF2-40B4-BE49-F238E27FC236}">
                  <a16:creationId xmlns:a16="http://schemas.microsoft.com/office/drawing/2014/main" id="{84CAC82C-7A7B-8841-9B1D-39636BB18CE9}"/>
                </a:ext>
              </a:extLst>
            </p:cNvPr>
            <p:cNvSpPr/>
            <p:nvPr/>
          </p:nvSpPr>
          <p:spPr>
            <a:xfrm>
              <a:off x="2329233"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mc:AlternateContent xmlns:mc="http://schemas.openxmlformats.org/markup-compatibility/2006" xmlns:a14="http://schemas.microsoft.com/office/drawing/2010/main">
          <mc:Choice Requires="a14">
            <p:sp>
              <p:nvSpPr>
                <p:cNvPr id="50" name="TextBox 49">
                  <a:extLst>
                    <a:ext uri="{FF2B5EF4-FFF2-40B4-BE49-F238E27FC236}">
                      <a16:creationId xmlns:a16="http://schemas.microsoft.com/office/drawing/2014/main" id="{C12A5012-2A1E-9D4F-B62B-69E6971BD4FF}"/>
                    </a:ext>
                  </a:extLst>
                </p:cNvPr>
                <p:cNvSpPr txBox="1"/>
                <p:nvPr/>
              </p:nvSpPr>
              <p:spPr>
                <a:xfrm>
                  <a:off x="1345723" y="1640675"/>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50" name="TextBox 49">
                  <a:extLst>
                    <a:ext uri="{FF2B5EF4-FFF2-40B4-BE49-F238E27FC236}">
                      <a16:creationId xmlns:a16="http://schemas.microsoft.com/office/drawing/2014/main" id="{C12A5012-2A1E-9D4F-B62B-69E6971BD4FF}"/>
                    </a:ext>
                  </a:extLst>
                </p:cNvPr>
                <p:cNvSpPr txBox="1">
                  <a:spLocks noRot="1" noChangeAspect="1" noMove="1" noResize="1" noEditPoints="1" noAdjustHandles="1" noChangeArrowheads="1" noChangeShapeType="1" noTextEdit="1"/>
                </p:cNvSpPr>
                <p:nvPr/>
              </p:nvSpPr>
              <p:spPr>
                <a:xfrm>
                  <a:off x="1345723" y="1640675"/>
                  <a:ext cx="374718" cy="307777"/>
                </a:xfrm>
                <a:prstGeom prst="rect">
                  <a:avLst/>
                </a:prstGeom>
                <a:blipFill>
                  <a:blip r:embed="rId6"/>
                  <a:stretch>
                    <a:fillRect b="-384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704203EB-747A-A844-BD93-BF7935271AD7}"/>
                    </a:ext>
                  </a:extLst>
                </p:cNvPr>
                <p:cNvSpPr txBox="1"/>
                <p:nvPr/>
              </p:nvSpPr>
              <p:spPr>
                <a:xfrm>
                  <a:off x="2194665" y="1640674"/>
                  <a:ext cx="3890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a:latin typeface="Cambria Math" panose="02040503050406030204" pitchFamily="18" charset="0"/>
                              </a:rPr>
                            </m:ctrlPr>
                          </m:sSubSupPr>
                          <m:e>
                            <m:r>
                              <a:rPr lang="de-DE" sz="1400" i="1">
                                <a:latin typeface="Cambria Math" panose="02040503050406030204" pitchFamily="18" charset="0"/>
                              </a:rPr>
                              <m:t>𝑓</m:t>
                            </m:r>
                          </m:e>
                          <m:sub>
                            <m:r>
                              <a:rPr lang="de-DE" sz="1400" i="1">
                                <a:latin typeface="Cambria Math" panose="02040503050406030204" pitchFamily="18" charset="0"/>
                              </a:rPr>
                              <m:t>2</m:t>
                            </m:r>
                          </m:sub>
                          <m:sup>
                            <m:r>
                              <a:rPr lang="de-DE" sz="1400" i="1">
                                <a:latin typeface="Cambria Math" panose="02040503050406030204" pitchFamily="18" charset="0"/>
                              </a:rPr>
                              <m:t>′</m:t>
                            </m:r>
                          </m:sup>
                        </m:sSubSup>
                      </m:oMath>
                    </m:oMathPara>
                  </a14:m>
                  <a:endParaRPr lang="en-GB" sz="1400" dirty="0"/>
                </a:p>
              </p:txBody>
            </p:sp>
          </mc:Choice>
          <mc:Fallback xmlns="">
            <p:sp>
              <p:nvSpPr>
                <p:cNvPr id="51" name="TextBox 50">
                  <a:extLst>
                    <a:ext uri="{FF2B5EF4-FFF2-40B4-BE49-F238E27FC236}">
                      <a16:creationId xmlns:a16="http://schemas.microsoft.com/office/drawing/2014/main" id="{704203EB-747A-A844-BD93-BF7935271AD7}"/>
                    </a:ext>
                  </a:extLst>
                </p:cNvPr>
                <p:cNvSpPr txBox="1">
                  <a:spLocks noRot="1" noChangeAspect="1" noMove="1" noResize="1" noEditPoints="1" noAdjustHandles="1" noChangeArrowheads="1" noChangeShapeType="1" noTextEdit="1"/>
                </p:cNvSpPr>
                <p:nvPr/>
              </p:nvSpPr>
              <p:spPr>
                <a:xfrm>
                  <a:off x="2194665" y="1640674"/>
                  <a:ext cx="389017" cy="307777"/>
                </a:xfrm>
                <a:prstGeom prst="rect">
                  <a:avLst/>
                </a:prstGeom>
                <a:blipFill>
                  <a:blip r:embed="rId7"/>
                  <a:stretch>
                    <a:fillRect b="-3846"/>
                  </a:stretch>
                </a:blipFill>
              </p:spPr>
              <p:txBody>
                <a:bodyPr/>
                <a:lstStyle/>
                <a:p>
                  <a:r>
                    <a:rPr lang="en-GB">
                      <a:noFill/>
                    </a:rPr>
                    <a:t> </a:t>
                  </a:r>
                </a:p>
              </p:txBody>
            </p:sp>
          </mc:Fallback>
        </mc:AlternateContent>
      </p:grpSp>
      <p:grpSp>
        <p:nvGrpSpPr>
          <p:cNvPr id="60" name="Group 59">
            <a:extLst>
              <a:ext uri="{FF2B5EF4-FFF2-40B4-BE49-F238E27FC236}">
                <a16:creationId xmlns:a16="http://schemas.microsoft.com/office/drawing/2014/main" id="{731D37FD-42DC-AB4B-955E-BDB2E31543A3}"/>
              </a:ext>
            </a:extLst>
          </p:cNvPr>
          <p:cNvGrpSpPr/>
          <p:nvPr/>
        </p:nvGrpSpPr>
        <p:grpSpPr>
          <a:xfrm>
            <a:off x="10038978" y="1972457"/>
            <a:ext cx="1792697" cy="661388"/>
            <a:chOff x="4566260" y="1717898"/>
            <a:chExt cx="1792697" cy="661388"/>
          </a:xfrm>
        </p:grpSpPr>
        <p:sp>
          <p:nvSpPr>
            <p:cNvPr id="24" name="Rounded Rectangle 23">
              <a:extLst>
                <a:ext uri="{FF2B5EF4-FFF2-40B4-BE49-F238E27FC236}">
                  <a16:creationId xmlns:a16="http://schemas.microsoft.com/office/drawing/2014/main" id="{8F3A7500-6304-4345-BD45-E6E44C8A279E}"/>
                </a:ext>
              </a:extLst>
            </p:cNvPr>
            <p:cNvSpPr/>
            <p:nvPr/>
          </p:nvSpPr>
          <p:spPr>
            <a:xfrm>
              <a:off x="4566260"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AB</a:t>
              </a:r>
            </a:p>
          </p:txBody>
        </p:sp>
        <p:sp>
          <p:nvSpPr>
            <p:cNvPr id="25" name="Rounded Rectangle 24">
              <a:extLst>
                <a:ext uri="{FF2B5EF4-FFF2-40B4-BE49-F238E27FC236}">
                  <a16:creationId xmlns:a16="http://schemas.microsoft.com/office/drawing/2014/main" id="{D33CA6E4-F6C2-6C46-865D-430D1EB2B2E4}"/>
                </a:ext>
              </a:extLst>
            </p:cNvPr>
            <p:cNvSpPr/>
            <p:nvPr/>
          </p:nvSpPr>
          <p:spPr>
            <a:xfrm>
              <a:off x="5740648"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BC</a:t>
              </a:r>
            </a:p>
          </p:txBody>
        </p:sp>
        <p:cxnSp>
          <p:nvCxnSpPr>
            <p:cNvPr id="26" name="Straight Connector 25">
              <a:extLst>
                <a:ext uri="{FF2B5EF4-FFF2-40B4-BE49-F238E27FC236}">
                  <a16:creationId xmlns:a16="http://schemas.microsoft.com/office/drawing/2014/main" id="{1629450F-FF2E-3F4A-9143-BC8DDF3CD976}"/>
                </a:ext>
              </a:extLst>
            </p:cNvPr>
            <p:cNvCxnSpPr>
              <a:cxnSpLocks/>
              <a:stCxn id="25" idx="1"/>
              <a:endCxn id="24" idx="3"/>
            </p:cNvCxnSpPr>
            <p:nvPr/>
          </p:nvCxnSpPr>
          <p:spPr>
            <a:xfrm flipH="1">
              <a:off x="5184569" y="1981203"/>
              <a:ext cx="55607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B98C89A8-11C8-3947-AD76-A34ED55D68F2}"/>
                    </a:ext>
                  </a:extLst>
                </p:cNvPr>
                <p:cNvSpPr txBox="1"/>
                <p:nvPr/>
              </p:nvSpPr>
              <p:spPr>
                <a:xfrm>
                  <a:off x="4687330" y="2071509"/>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34" name="TextBox 33">
                  <a:extLst>
                    <a:ext uri="{FF2B5EF4-FFF2-40B4-BE49-F238E27FC236}">
                      <a16:creationId xmlns:a16="http://schemas.microsoft.com/office/drawing/2014/main" id="{B98C89A8-11C8-3947-AD76-A34ED55D68F2}"/>
                    </a:ext>
                  </a:extLst>
                </p:cNvPr>
                <p:cNvSpPr txBox="1">
                  <a:spLocks noRot="1" noChangeAspect="1" noMove="1" noResize="1" noEditPoints="1" noAdjustHandles="1" noChangeArrowheads="1" noChangeShapeType="1" noTextEdit="1"/>
                </p:cNvSpPr>
                <p:nvPr/>
              </p:nvSpPr>
              <p:spPr>
                <a:xfrm>
                  <a:off x="4687330" y="2071509"/>
                  <a:ext cx="374718" cy="307777"/>
                </a:xfrm>
                <a:prstGeom prst="rect">
                  <a:avLst/>
                </a:prstGeom>
                <a:blipFill>
                  <a:blip r:embed="rId8"/>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1A1C53FE-BD09-A443-BC0F-D6BF327C3DA4}"/>
                    </a:ext>
                  </a:extLst>
                </p:cNvPr>
                <p:cNvSpPr txBox="1"/>
                <p:nvPr/>
              </p:nvSpPr>
              <p:spPr>
                <a:xfrm>
                  <a:off x="5749880" y="2071509"/>
                  <a:ext cx="599844"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0</m:t>
                            </m:r>
                          </m:sub>
                        </m:sSub>
                        <m:r>
                          <a:rPr lang="de-DE" sz="1400" i="1">
                            <a:latin typeface="Cambria Math" panose="02040503050406030204" pitchFamily="18" charset="0"/>
                          </a:rPr>
                          <m:t>,</m:t>
                        </m:r>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2</m:t>
                            </m:r>
                          </m:sub>
                        </m:sSub>
                      </m:oMath>
                    </m:oMathPara>
                  </a14:m>
                  <a:endParaRPr lang="en-GB" sz="1400" dirty="0"/>
                </a:p>
              </p:txBody>
            </p:sp>
          </mc:Choice>
          <mc:Fallback xmlns="">
            <p:sp>
              <p:nvSpPr>
                <p:cNvPr id="35" name="TextBox 34">
                  <a:extLst>
                    <a:ext uri="{FF2B5EF4-FFF2-40B4-BE49-F238E27FC236}">
                      <a16:creationId xmlns:a16="http://schemas.microsoft.com/office/drawing/2014/main" id="{1A1C53FE-BD09-A443-BC0F-D6BF327C3DA4}"/>
                    </a:ext>
                  </a:extLst>
                </p:cNvPr>
                <p:cNvSpPr txBox="1">
                  <a:spLocks noRot="1" noChangeAspect="1" noMove="1" noResize="1" noEditPoints="1" noAdjustHandles="1" noChangeArrowheads="1" noChangeShapeType="1" noTextEdit="1"/>
                </p:cNvSpPr>
                <p:nvPr/>
              </p:nvSpPr>
              <p:spPr>
                <a:xfrm>
                  <a:off x="5749880" y="2071509"/>
                  <a:ext cx="599844" cy="307777"/>
                </a:xfrm>
                <a:prstGeom prst="rect">
                  <a:avLst/>
                </a:prstGeom>
                <a:blipFill>
                  <a:blip r:embed="rId9"/>
                  <a:stretch>
                    <a:fillRect b="-8000"/>
                  </a:stretch>
                </a:blipFill>
              </p:spPr>
              <p:txBody>
                <a:bodyPr/>
                <a:lstStyle/>
                <a:p>
                  <a:r>
                    <a:rPr lang="en-GB">
                      <a:noFill/>
                    </a:rPr>
                    <a:t> </a:t>
                  </a:r>
                </a:p>
              </p:txBody>
            </p:sp>
          </mc:Fallback>
        </mc:AlternateContent>
        <p:sp>
          <p:nvSpPr>
            <p:cNvPr id="59" name="TextBox 58">
              <a:extLst>
                <a:ext uri="{FF2B5EF4-FFF2-40B4-BE49-F238E27FC236}">
                  <a16:creationId xmlns:a16="http://schemas.microsoft.com/office/drawing/2014/main" id="{8D5D6F24-9CF1-0E47-96AD-DC6A091F08FC}"/>
                </a:ext>
              </a:extLst>
            </p:cNvPr>
            <p:cNvSpPr txBox="1"/>
            <p:nvPr/>
          </p:nvSpPr>
          <p:spPr>
            <a:xfrm>
              <a:off x="5321383" y="1717898"/>
              <a:ext cx="282450" cy="307777"/>
            </a:xfrm>
            <a:prstGeom prst="rect">
              <a:avLst/>
            </a:prstGeom>
            <a:noFill/>
          </p:spPr>
          <p:txBody>
            <a:bodyPr wrap="none" rtlCol="0">
              <a:spAutoFit/>
            </a:bodyPr>
            <a:lstStyle/>
            <a:p>
              <a:r>
                <a:rPr lang="en-GB" sz="1400" dirty="0"/>
                <a:t>B</a:t>
              </a:r>
            </a:p>
          </p:txBody>
        </p:sp>
      </p:grpSp>
      <p:grpSp>
        <p:nvGrpSpPr>
          <p:cNvPr id="61" name="Group 60">
            <a:extLst>
              <a:ext uri="{FF2B5EF4-FFF2-40B4-BE49-F238E27FC236}">
                <a16:creationId xmlns:a16="http://schemas.microsoft.com/office/drawing/2014/main" id="{DD332992-B256-9F40-AE99-29BAD77DCFB0}"/>
              </a:ext>
            </a:extLst>
          </p:cNvPr>
          <p:cNvGrpSpPr/>
          <p:nvPr/>
        </p:nvGrpSpPr>
        <p:grpSpPr>
          <a:xfrm>
            <a:off x="10038977" y="2598372"/>
            <a:ext cx="1792697" cy="661388"/>
            <a:chOff x="4566260" y="1717898"/>
            <a:chExt cx="1792697" cy="661388"/>
          </a:xfrm>
        </p:grpSpPr>
        <p:sp>
          <p:nvSpPr>
            <p:cNvPr id="62" name="Rounded Rectangle 61">
              <a:extLst>
                <a:ext uri="{FF2B5EF4-FFF2-40B4-BE49-F238E27FC236}">
                  <a16:creationId xmlns:a16="http://schemas.microsoft.com/office/drawing/2014/main" id="{FFEB7B6D-596C-2042-BA5A-AD0200372F7E}"/>
                </a:ext>
              </a:extLst>
            </p:cNvPr>
            <p:cNvSpPr/>
            <p:nvPr/>
          </p:nvSpPr>
          <p:spPr>
            <a:xfrm>
              <a:off x="4566260"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AB</a:t>
              </a:r>
            </a:p>
          </p:txBody>
        </p:sp>
        <p:sp>
          <p:nvSpPr>
            <p:cNvPr id="63" name="Rounded Rectangle 62">
              <a:extLst>
                <a:ext uri="{FF2B5EF4-FFF2-40B4-BE49-F238E27FC236}">
                  <a16:creationId xmlns:a16="http://schemas.microsoft.com/office/drawing/2014/main" id="{CD7FC22C-80CA-F148-B110-A723988EB526}"/>
                </a:ext>
              </a:extLst>
            </p:cNvPr>
            <p:cNvSpPr/>
            <p:nvPr/>
          </p:nvSpPr>
          <p:spPr>
            <a:xfrm>
              <a:off x="5740648"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BC</a:t>
              </a:r>
            </a:p>
          </p:txBody>
        </p:sp>
        <p:cxnSp>
          <p:nvCxnSpPr>
            <p:cNvPr id="64" name="Straight Connector 63">
              <a:extLst>
                <a:ext uri="{FF2B5EF4-FFF2-40B4-BE49-F238E27FC236}">
                  <a16:creationId xmlns:a16="http://schemas.microsoft.com/office/drawing/2014/main" id="{9BFCAB47-6424-C543-9983-4C2BDB92D952}"/>
                </a:ext>
              </a:extLst>
            </p:cNvPr>
            <p:cNvCxnSpPr>
              <a:cxnSpLocks/>
              <a:stCxn id="63" idx="1"/>
              <a:endCxn id="62" idx="3"/>
            </p:cNvCxnSpPr>
            <p:nvPr/>
          </p:nvCxnSpPr>
          <p:spPr>
            <a:xfrm flipH="1">
              <a:off x="5184569" y="1981203"/>
              <a:ext cx="55607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C6993E2C-6330-5F47-8E44-88ADCC1E97E2}"/>
                    </a:ext>
                  </a:extLst>
                </p:cNvPr>
                <p:cNvSpPr txBox="1"/>
                <p:nvPr/>
              </p:nvSpPr>
              <p:spPr>
                <a:xfrm>
                  <a:off x="4687330" y="2071509"/>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65" name="TextBox 64">
                  <a:extLst>
                    <a:ext uri="{FF2B5EF4-FFF2-40B4-BE49-F238E27FC236}">
                      <a16:creationId xmlns:a16="http://schemas.microsoft.com/office/drawing/2014/main" id="{C6993E2C-6330-5F47-8E44-88ADCC1E97E2}"/>
                    </a:ext>
                  </a:extLst>
                </p:cNvPr>
                <p:cNvSpPr txBox="1">
                  <a:spLocks noRot="1" noChangeAspect="1" noMove="1" noResize="1" noEditPoints="1" noAdjustHandles="1" noChangeArrowheads="1" noChangeShapeType="1" noTextEdit="1"/>
                </p:cNvSpPr>
                <p:nvPr/>
              </p:nvSpPr>
              <p:spPr>
                <a:xfrm>
                  <a:off x="4687330" y="2071509"/>
                  <a:ext cx="374718" cy="307777"/>
                </a:xfrm>
                <a:prstGeom prst="rect">
                  <a:avLst/>
                </a:prstGeom>
                <a:blipFill>
                  <a:blip r:embed="rId8"/>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B3B450F6-4E6F-2245-A70F-BEF7CDB6CF9A}"/>
                    </a:ext>
                  </a:extLst>
                </p:cNvPr>
                <p:cNvSpPr txBox="1"/>
                <p:nvPr/>
              </p:nvSpPr>
              <p:spPr>
                <a:xfrm>
                  <a:off x="5855293" y="2071509"/>
                  <a:ext cx="3890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a:latin typeface="Cambria Math" panose="02040503050406030204" pitchFamily="18" charset="0"/>
                              </a:rPr>
                            </m:ctrlPr>
                          </m:sSubSupPr>
                          <m:e>
                            <m:r>
                              <a:rPr lang="de-DE" sz="1400" i="1">
                                <a:latin typeface="Cambria Math" panose="02040503050406030204" pitchFamily="18" charset="0"/>
                              </a:rPr>
                              <m:t>𝑓</m:t>
                            </m:r>
                          </m:e>
                          <m:sub>
                            <m:r>
                              <a:rPr lang="de-DE" sz="1400" i="1">
                                <a:latin typeface="Cambria Math" panose="02040503050406030204" pitchFamily="18" charset="0"/>
                              </a:rPr>
                              <m:t>2</m:t>
                            </m:r>
                          </m:sub>
                          <m:sup>
                            <m:r>
                              <a:rPr lang="de-DE" sz="1400" i="1">
                                <a:latin typeface="Cambria Math" panose="02040503050406030204" pitchFamily="18" charset="0"/>
                              </a:rPr>
                              <m:t>′</m:t>
                            </m:r>
                          </m:sup>
                        </m:sSubSup>
                      </m:oMath>
                    </m:oMathPara>
                  </a14:m>
                  <a:endParaRPr lang="en-GB" sz="1400" dirty="0"/>
                </a:p>
              </p:txBody>
            </p:sp>
          </mc:Choice>
          <mc:Fallback xmlns="">
            <p:sp>
              <p:nvSpPr>
                <p:cNvPr id="66" name="TextBox 65">
                  <a:extLst>
                    <a:ext uri="{FF2B5EF4-FFF2-40B4-BE49-F238E27FC236}">
                      <a16:creationId xmlns:a16="http://schemas.microsoft.com/office/drawing/2014/main" id="{B3B450F6-4E6F-2245-A70F-BEF7CDB6CF9A}"/>
                    </a:ext>
                  </a:extLst>
                </p:cNvPr>
                <p:cNvSpPr txBox="1">
                  <a:spLocks noRot="1" noChangeAspect="1" noMove="1" noResize="1" noEditPoints="1" noAdjustHandles="1" noChangeArrowheads="1" noChangeShapeType="1" noTextEdit="1"/>
                </p:cNvSpPr>
                <p:nvPr/>
              </p:nvSpPr>
              <p:spPr>
                <a:xfrm>
                  <a:off x="5855293" y="2071509"/>
                  <a:ext cx="389017" cy="307777"/>
                </a:xfrm>
                <a:prstGeom prst="rect">
                  <a:avLst/>
                </a:prstGeom>
                <a:blipFill>
                  <a:blip r:embed="rId10"/>
                  <a:stretch>
                    <a:fillRect b="-8000"/>
                  </a:stretch>
                </a:blipFill>
              </p:spPr>
              <p:txBody>
                <a:bodyPr/>
                <a:lstStyle/>
                <a:p>
                  <a:r>
                    <a:rPr lang="en-GB">
                      <a:noFill/>
                    </a:rPr>
                    <a:t> </a:t>
                  </a:r>
                </a:p>
              </p:txBody>
            </p:sp>
          </mc:Fallback>
        </mc:AlternateContent>
        <p:sp>
          <p:nvSpPr>
            <p:cNvPr id="67" name="TextBox 66">
              <a:extLst>
                <a:ext uri="{FF2B5EF4-FFF2-40B4-BE49-F238E27FC236}">
                  <a16:creationId xmlns:a16="http://schemas.microsoft.com/office/drawing/2014/main" id="{1C6C9C34-10C3-6644-9DCE-59B20A2236AC}"/>
                </a:ext>
              </a:extLst>
            </p:cNvPr>
            <p:cNvSpPr txBox="1"/>
            <p:nvPr/>
          </p:nvSpPr>
          <p:spPr>
            <a:xfrm>
              <a:off x="5321383" y="1717898"/>
              <a:ext cx="282450" cy="307777"/>
            </a:xfrm>
            <a:prstGeom prst="rect">
              <a:avLst/>
            </a:prstGeom>
            <a:noFill/>
          </p:spPr>
          <p:txBody>
            <a:bodyPr wrap="none" rtlCol="0">
              <a:spAutoFit/>
            </a:bodyPr>
            <a:lstStyle/>
            <a:p>
              <a:r>
                <a:rPr lang="en-GB" sz="1400" dirty="0"/>
                <a:t>B</a:t>
              </a:r>
            </a:p>
          </p:txBody>
        </p:sp>
      </p:grpSp>
      <p:grpSp>
        <p:nvGrpSpPr>
          <p:cNvPr id="68" name="Group 67">
            <a:extLst>
              <a:ext uri="{FF2B5EF4-FFF2-40B4-BE49-F238E27FC236}">
                <a16:creationId xmlns:a16="http://schemas.microsoft.com/office/drawing/2014/main" id="{A7CEC3E4-6040-D04C-8810-1C408778C423}"/>
              </a:ext>
            </a:extLst>
          </p:cNvPr>
          <p:cNvGrpSpPr/>
          <p:nvPr/>
        </p:nvGrpSpPr>
        <p:grpSpPr>
          <a:xfrm>
            <a:off x="10038977" y="3178712"/>
            <a:ext cx="1792697" cy="661388"/>
            <a:chOff x="4566260" y="1717898"/>
            <a:chExt cx="1792697" cy="661388"/>
          </a:xfrm>
        </p:grpSpPr>
        <p:sp>
          <p:nvSpPr>
            <p:cNvPr id="69" name="Rounded Rectangle 68">
              <a:extLst>
                <a:ext uri="{FF2B5EF4-FFF2-40B4-BE49-F238E27FC236}">
                  <a16:creationId xmlns:a16="http://schemas.microsoft.com/office/drawing/2014/main" id="{A1B0A1BC-231C-4D48-AA9C-13589F37676A}"/>
                </a:ext>
              </a:extLst>
            </p:cNvPr>
            <p:cNvSpPr/>
            <p:nvPr/>
          </p:nvSpPr>
          <p:spPr>
            <a:xfrm>
              <a:off x="4566260"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AB</a:t>
              </a:r>
            </a:p>
          </p:txBody>
        </p:sp>
        <p:sp>
          <p:nvSpPr>
            <p:cNvPr id="70" name="Rounded Rectangle 69">
              <a:extLst>
                <a:ext uri="{FF2B5EF4-FFF2-40B4-BE49-F238E27FC236}">
                  <a16:creationId xmlns:a16="http://schemas.microsoft.com/office/drawing/2014/main" id="{91769C11-304B-EE45-A73B-88F094CA85FA}"/>
                </a:ext>
              </a:extLst>
            </p:cNvPr>
            <p:cNvSpPr/>
            <p:nvPr/>
          </p:nvSpPr>
          <p:spPr>
            <a:xfrm>
              <a:off x="5740648"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BC</a:t>
              </a:r>
            </a:p>
          </p:txBody>
        </p:sp>
        <p:cxnSp>
          <p:nvCxnSpPr>
            <p:cNvPr id="71" name="Straight Connector 70">
              <a:extLst>
                <a:ext uri="{FF2B5EF4-FFF2-40B4-BE49-F238E27FC236}">
                  <a16:creationId xmlns:a16="http://schemas.microsoft.com/office/drawing/2014/main" id="{40D6F5BB-4008-FF4E-965F-CFE8EA64C83C}"/>
                </a:ext>
              </a:extLst>
            </p:cNvPr>
            <p:cNvCxnSpPr>
              <a:cxnSpLocks/>
              <a:stCxn id="70" idx="1"/>
              <a:endCxn id="69" idx="3"/>
            </p:cNvCxnSpPr>
            <p:nvPr/>
          </p:nvCxnSpPr>
          <p:spPr>
            <a:xfrm flipH="1">
              <a:off x="5184569" y="1981203"/>
              <a:ext cx="556079" cy="0"/>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0412334D-4121-044B-9501-FE66077E1B3D}"/>
                    </a:ext>
                  </a:extLst>
                </p:cNvPr>
                <p:cNvSpPr txBox="1"/>
                <p:nvPr/>
              </p:nvSpPr>
              <p:spPr>
                <a:xfrm>
                  <a:off x="4687330" y="2071509"/>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72" name="TextBox 71">
                  <a:extLst>
                    <a:ext uri="{FF2B5EF4-FFF2-40B4-BE49-F238E27FC236}">
                      <a16:creationId xmlns:a16="http://schemas.microsoft.com/office/drawing/2014/main" id="{0412334D-4121-044B-9501-FE66077E1B3D}"/>
                    </a:ext>
                  </a:extLst>
                </p:cNvPr>
                <p:cNvSpPr txBox="1">
                  <a:spLocks noRot="1" noChangeAspect="1" noMove="1" noResize="1" noEditPoints="1" noAdjustHandles="1" noChangeArrowheads="1" noChangeShapeType="1" noTextEdit="1"/>
                </p:cNvSpPr>
                <p:nvPr/>
              </p:nvSpPr>
              <p:spPr>
                <a:xfrm>
                  <a:off x="4687330" y="2071509"/>
                  <a:ext cx="374718" cy="307777"/>
                </a:xfrm>
                <a:prstGeom prst="rect">
                  <a:avLst/>
                </a:prstGeom>
                <a:blipFill>
                  <a:blip r:embed="rId11"/>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254EF3AC-3F07-FA47-BCA9-F3766372B078}"/>
                    </a:ext>
                  </a:extLst>
                </p:cNvPr>
                <p:cNvSpPr txBox="1"/>
                <p:nvPr/>
              </p:nvSpPr>
              <p:spPr>
                <a:xfrm>
                  <a:off x="5855293" y="2071509"/>
                  <a:ext cx="3890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a:latin typeface="Cambria Math" panose="02040503050406030204" pitchFamily="18" charset="0"/>
                              </a:rPr>
                            </m:ctrlPr>
                          </m:sSubSupPr>
                          <m:e>
                            <m:r>
                              <a:rPr lang="de-DE" sz="1400" i="1">
                                <a:latin typeface="Cambria Math" panose="02040503050406030204" pitchFamily="18" charset="0"/>
                              </a:rPr>
                              <m:t>𝑓</m:t>
                            </m:r>
                          </m:e>
                          <m:sub>
                            <m:r>
                              <a:rPr lang="de-DE" sz="1400" i="1">
                                <a:latin typeface="Cambria Math" panose="02040503050406030204" pitchFamily="18" charset="0"/>
                              </a:rPr>
                              <m:t>2</m:t>
                            </m:r>
                          </m:sub>
                          <m:sup>
                            <m:r>
                              <a:rPr lang="de-DE" sz="1400" i="1">
                                <a:latin typeface="Cambria Math" panose="02040503050406030204" pitchFamily="18" charset="0"/>
                              </a:rPr>
                              <m:t>′</m:t>
                            </m:r>
                          </m:sup>
                        </m:sSubSup>
                      </m:oMath>
                    </m:oMathPara>
                  </a14:m>
                  <a:endParaRPr lang="en-GB" sz="1400" dirty="0"/>
                </a:p>
              </p:txBody>
            </p:sp>
          </mc:Choice>
          <mc:Fallback xmlns="">
            <p:sp>
              <p:nvSpPr>
                <p:cNvPr id="73" name="TextBox 72">
                  <a:extLst>
                    <a:ext uri="{FF2B5EF4-FFF2-40B4-BE49-F238E27FC236}">
                      <a16:creationId xmlns:a16="http://schemas.microsoft.com/office/drawing/2014/main" id="{254EF3AC-3F07-FA47-BCA9-F3766372B078}"/>
                    </a:ext>
                  </a:extLst>
                </p:cNvPr>
                <p:cNvSpPr txBox="1">
                  <a:spLocks noRot="1" noChangeAspect="1" noMove="1" noResize="1" noEditPoints="1" noAdjustHandles="1" noChangeArrowheads="1" noChangeShapeType="1" noTextEdit="1"/>
                </p:cNvSpPr>
                <p:nvPr/>
              </p:nvSpPr>
              <p:spPr>
                <a:xfrm>
                  <a:off x="5855293" y="2071509"/>
                  <a:ext cx="389017" cy="307777"/>
                </a:xfrm>
                <a:prstGeom prst="rect">
                  <a:avLst/>
                </a:prstGeom>
                <a:blipFill>
                  <a:blip r:embed="rId12"/>
                  <a:stretch>
                    <a:fillRect b="-8000"/>
                  </a:stretch>
                </a:blipFill>
              </p:spPr>
              <p:txBody>
                <a:bodyPr/>
                <a:lstStyle/>
                <a:p>
                  <a:r>
                    <a:rPr lang="en-GB">
                      <a:noFill/>
                    </a:rPr>
                    <a:t> </a:t>
                  </a:r>
                </a:p>
              </p:txBody>
            </p:sp>
          </mc:Fallback>
        </mc:AlternateContent>
        <p:sp>
          <p:nvSpPr>
            <p:cNvPr id="74" name="TextBox 73">
              <a:extLst>
                <a:ext uri="{FF2B5EF4-FFF2-40B4-BE49-F238E27FC236}">
                  <a16:creationId xmlns:a16="http://schemas.microsoft.com/office/drawing/2014/main" id="{5C7772E2-0BA6-7E42-A0E8-EC1BE5DA5FCE}"/>
                </a:ext>
              </a:extLst>
            </p:cNvPr>
            <p:cNvSpPr txBox="1"/>
            <p:nvPr/>
          </p:nvSpPr>
          <p:spPr>
            <a:xfrm>
              <a:off x="5321383" y="1717898"/>
              <a:ext cx="282450" cy="307777"/>
            </a:xfrm>
            <a:prstGeom prst="rect">
              <a:avLst/>
            </a:prstGeom>
            <a:noFill/>
          </p:spPr>
          <p:txBody>
            <a:bodyPr wrap="none" rtlCol="0">
              <a:spAutoFit/>
            </a:bodyPr>
            <a:lstStyle/>
            <a:p>
              <a:r>
                <a:rPr lang="en-GB" sz="1400" dirty="0"/>
                <a:t>B</a:t>
              </a:r>
            </a:p>
          </p:txBody>
        </p:sp>
      </p:grpSp>
      <mc:AlternateContent xmlns:mc="http://schemas.openxmlformats.org/markup-compatibility/2006" xmlns:a14="http://schemas.microsoft.com/office/drawing/2010/main">
        <mc:Choice Requires="a14">
          <p:graphicFrame>
            <p:nvGraphicFramePr>
              <p:cNvPr id="75" name="Table 74">
                <a:extLst>
                  <a:ext uri="{FF2B5EF4-FFF2-40B4-BE49-F238E27FC236}">
                    <a16:creationId xmlns:a16="http://schemas.microsoft.com/office/drawing/2014/main" id="{E9580C51-B420-154B-9532-E2C453843CD8}"/>
                  </a:ext>
                </a:extLst>
              </p:cNvPr>
              <p:cNvGraphicFramePr>
                <a:graphicFrameLocks noGrp="1"/>
              </p:cNvGraphicFramePr>
              <p:nvPr>
                <p:extLst>
                  <p:ext uri="{D42A27DB-BD31-4B8C-83A1-F6EECF244321}">
                    <p14:modId xmlns:p14="http://schemas.microsoft.com/office/powerpoint/2010/main" val="3082301127"/>
                  </p:ext>
                </p:extLst>
              </p:nvPr>
            </p:nvGraphicFramePr>
            <p:xfrm>
              <a:off x="3676908" y="4051714"/>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1</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75" name="Table 74">
                <a:extLst>
                  <a:ext uri="{FF2B5EF4-FFF2-40B4-BE49-F238E27FC236}">
                    <a16:creationId xmlns:a16="http://schemas.microsoft.com/office/drawing/2014/main" id="{E9580C51-B420-154B-9532-E2C453843CD8}"/>
                  </a:ext>
                </a:extLst>
              </p:cNvPr>
              <p:cNvGraphicFramePr>
                <a:graphicFrameLocks noGrp="1"/>
              </p:cNvGraphicFramePr>
              <p:nvPr>
                <p:extLst>
                  <p:ext uri="{D42A27DB-BD31-4B8C-83A1-F6EECF244321}">
                    <p14:modId xmlns:p14="http://schemas.microsoft.com/office/powerpoint/2010/main" val="3082301127"/>
                  </p:ext>
                </p:extLst>
              </p:nvPr>
            </p:nvGraphicFramePr>
            <p:xfrm>
              <a:off x="3676908" y="4051714"/>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3"/>
                          <a:stretch>
                            <a:fillRect l="-320588" t="-10345" r="-5882"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3"/>
                          <a:stretch>
                            <a:fillRect l="-1852" t="-106667" r="-166667" b="-296667"/>
                          </a:stretch>
                        </a:blipFill>
                      </a:tcPr>
                    </a:tc>
                    <a:tc>
                      <a:txBody>
                        <a:bodyPr/>
                        <a:lstStyle/>
                        <a:p>
                          <a:endParaRPr lang="en-DE"/>
                        </a:p>
                      </a:txBody>
                      <a:tcPr>
                        <a:blipFill>
                          <a:blip r:embed="rId13"/>
                          <a:stretch>
                            <a:fillRect l="-101852" t="-106667" r="-66667" b="-296667"/>
                          </a:stretch>
                        </a:blipFill>
                      </a:tcPr>
                    </a:tc>
                    <a:tc>
                      <a:txBody>
                        <a:bodyPr/>
                        <a:lstStyle/>
                        <a:p>
                          <a:endParaRPr lang="en-DE"/>
                        </a:p>
                      </a:txBody>
                      <a:tcPr>
                        <a:blipFill>
                          <a:blip r:embed="rId13"/>
                          <a:stretch>
                            <a:fillRect l="-320588" t="-106667" r="-5882"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3"/>
                          <a:stretch>
                            <a:fillRect l="-1852" t="-213793" r="-166667" b="-206897"/>
                          </a:stretch>
                        </a:blipFill>
                      </a:tcPr>
                    </a:tc>
                    <a:tc>
                      <a:txBody>
                        <a:bodyPr/>
                        <a:lstStyle/>
                        <a:p>
                          <a:endParaRPr lang="en-DE"/>
                        </a:p>
                      </a:txBody>
                      <a:tcPr>
                        <a:blipFill>
                          <a:blip r:embed="rId13"/>
                          <a:stretch>
                            <a:fillRect l="-101852" t="-213793" r="-66667" b="-206897"/>
                          </a:stretch>
                        </a:blipFill>
                      </a:tcPr>
                    </a:tc>
                    <a:tc>
                      <a:txBody>
                        <a:bodyPr/>
                        <a:lstStyle/>
                        <a:p>
                          <a:endParaRPr lang="en-DE"/>
                        </a:p>
                      </a:txBody>
                      <a:tcPr>
                        <a:blipFill>
                          <a:blip r:embed="rId13"/>
                          <a:stretch>
                            <a:fillRect l="-320588" t="-213793" r="-5882"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3"/>
                          <a:stretch>
                            <a:fillRect l="-1852" t="-303333" r="-166667" b="-100000"/>
                          </a:stretch>
                        </a:blipFill>
                      </a:tcPr>
                    </a:tc>
                    <a:tc>
                      <a:txBody>
                        <a:bodyPr/>
                        <a:lstStyle/>
                        <a:p>
                          <a:endParaRPr lang="en-DE"/>
                        </a:p>
                      </a:txBody>
                      <a:tcPr>
                        <a:blipFill>
                          <a:blip r:embed="rId13"/>
                          <a:stretch>
                            <a:fillRect l="-101852" t="-303333" r="-66667" b="-100000"/>
                          </a:stretch>
                        </a:blipFill>
                      </a:tcPr>
                    </a:tc>
                    <a:tc>
                      <a:txBody>
                        <a:bodyPr/>
                        <a:lstStyle/>
                        <a:p>
                          <a:endParaRPr lang="en-DE"/>
                        </a:p>
                      </a:txBody>
                      <a:tcPr>
                        <a:blipFill>
                          <a:blip r:embed="rId13"/>
                          <a:stretch>
                            <a:fillRect l="-320588" t="-303333" r="-5882"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3"/>
                          <a:stretch>
                            <a:fillRect l="-1852" t="-417241" r="-166667" b="-3448"/>
                          </a:stretch>
                        </a:blipFill>
                      </a:tcPr>
                    </a:tc>
                    <a:tc>
                      <a:txBody>
                        <a:bodyPr/>
                        <a:lstStyle/>
                        <a:p>
                          <a:endParaRPr lang="en-DE"/>
                        </a:p>
                      </a:txBody>
                      <a:tcPr>
                        <a:blipFill>
                          <a:blip r:embed="rId13"/>
                          <a:stretch>
                            <a:fillRect l="-101852" t="-417241" r="-66667" b="-3448"/>
                          </a:stretch>
                        </a:blipFill>
                      </a:tcPr>
                    </a:tc>
                    <a:tc>
                      <a:txBody>
                        <a:bodyPr/>
                        <a:lstStyle/>
                        <a:p>
                          <a:endParaRPr lang="en-DE"/>
                        </a:p>
                      </a:txBody>
                      <a:tcPr>
                        <a:blipFill>
                          <a:blip r:embed="rId13"/>
                          <a:stretch>
                            <a:fillRect l="-320588" t="-417241" r="-5882"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9" name="Table 78">
                <a:extLst>
                  <a:ext uri="{FF2B5EF4-FFF2-40B4-BE49-F238E27FC236}">
                    <a16:creationId xmlns:a16="http://schemas.microsoft.com/office/drawing/2014/main" id="{A9B93B50-A6E5-304F-B652-840EBCE77A3E}"/>
                  </a:ext>
                </a:extLst>
              </p:cNvPr>
              <p:cNvGraphicFramePr>
                <a:graphicFrameLocks noGrp="1"/>
              </p:cNvGraphicFramePr>
              <p:nvPr>
                <p:extLst>
                  <p:ext uri="{D42A27DB-BD31-4B8C-83A1-F6EECF244321}">
                    <p14:modId xmlns:p14="http://schemas.microsoft.com/office/powerpoint/2010/main" val="1770234250"/>
                  </p:ext>
                </p:extLst>
              </p:nvPr>
            </p:nvGraphicFramePr>
            <p:xfrm>
              <a:off x="5590102"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1</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0.1</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m:t>
                                </m:r>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m:t>
                                </m:r>
                                <m:r>
                                  <a:rPr lang="en-GB"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m:t>
                                </m:r>
                                <m:r>
                                  <a:rPr lang="en-GB"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79" name="Table 78">
                <a:extLst>
                  <a:ext uri="{FF2B5EF4-FFF2-40B4-BE49-F238E27FC236}">
                    <a16:creationId xmlns:a16="http://schemas.microsoft.com/office/drawing/2014/main" id="{A9B93B50-A6E5-304F-B652-840EBCE77A3E}"/>
                  </a:ext>
                </a:extLst>
              </p:cNvPr>
              <p:cNvGraphicFramePr>
                <a:graphicFrameLocks noGrp="1"/>
              </p:cNvGraphicFramePr>
              <p:nvPr>
                <p:extLst>
                  <p:ext uri="{D42A27DB-BD31-4B8C-83A1-F6EECF244321}">
                    <p14:modId xmlns:p14="http://schemas.microsoft.com/office/powerpoint/2010/main" val="1770234250"/>
                  </p:ext>
                </p:extLst>
              </p:nvPr>
            </p:nvGraphicFramePr>
            <p:xfrm>
              <a:off x="5590102"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4"/>
                          <a:stretch>
                            <a:fillRect l="-218000" t="-10345" r="-4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4"/>
                          <a:stretch>
                            <a:fillRect l="-1852" t="-106667" r="-196296" b="-296667"/>
                          </a:stretch>
                        </a:blipFill>
                      </a:tcPr>
                    </a:tc>
                    <a:tc>
                      <a:txBody>
                        <a:bodyPr/>
                        <a:lstStyle/>
                        <a:p>
                          <a:endParaRPr lang="en-DE"/>
                        </a:p>
                      </a:txBody>
                      <a:tcPr>
                        <a:blipFill>
                          <a:blip r:embed="rId14"/>
                          <a:stretch>
                            <a:fillRect l="-101852" t="-106667" r="-96296" b="-296667"/>
                          </a:stretch>
                        </a:blipFill>
                      </a:tcPr>
                    </a:tc>
                    <a:tc>
                      <a:txBody>
                        <a:bodyPr/>
                        <a:lstStyle/>
                        <a:p>
                          <a:endParaRPr lang="en-DE"/>
                        </a:p>
                      </a:txBody>
                      <a:tcPr>
                        <a:blipFill>
                          <a:blip r:embed="rId14"/>
                          <a:stretch>
                            <a:fillRect l="-218000" t="-106667" r="-4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4"/>
                          <a:stretch>
                            <a:fillRect l="-1852" t="-213793" r="-196296" b="-206897"/>
                          </a:stretch>
                        </a:blipFill>
                      </a:tcPr>
                    </a:tc>
                    <a:tc>
                      <a:txBody>
                        <a:bodyPr/>
                        <a:lstStyle/>
                        <a:p>
                          <a:endParaRPr lang="en-DE"/>
                        </a:p>
                      </a:txBody>
                      <a:tcPr>
                        <a:blipFill>
                          <a:blip r:embed="rId14"/>
                          <a:stretch>
                            <a:fillRect l="-101852" t="-213793" r="-96296" b="-206897"/>
                          </a:stretch>
                        </a:blipFill>
                      </a:tcPr>
                    </a:tc>
                    <a:tc>
                      <a:txBody>
                        <a:bodyPr/>
                        <a:lstStyle/>
                        <a:p>
                          <a:endParaRPr lang="en-DE"/>
                        </a:p>
                      </a:txBody>
                      <a:tcPr>
                        <a:blipFill>
                          <a:blip r:embed="rId14"/>
                          <a:stretch>
                            <a:fillRect l="-218000" t="-213793" r="-4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4"/>
                          <a:stretch>
                            <a:fillRect l="-1852" t="-303333" r="-196296" b="-100000"/>
                          </a:stretch>
                        </a:blipFill>
                      </a:tcPr>
                    </a:tc>
                    <a:tc>
                      <a:txBody>
                        <a:bodyPr/>
                        <a:lstStyle/>
                        <a:p>
                          <a:endParaRPr lang="en-DE"/>
                        </a:p>
                      </a:txBody>
                      <a:tcPr>
                        <a:blipFill>
                          <a:blip r:embed="rId14"/>
                          <a:stretch>
                            <a:fillRect l="-101852" t="-303333" r="-96296" b="-100000"/>
                          </a:stretch>
                        </a:blipFill>
                      </a:tcPr>
                    </a:tc>
                    <a:tc>
                      <a:txBody>
                        <a:bodyPr/>
                        <a:lstStyle/>
                        <a:p>
                          <a:endParaRPr lang="en-DE"/>
                        </a:p>
                      </a:txBody>
                      <a:tcPr>
                        <a:blipFill>
                          <a:blip r:embed="rId14"/>
                          <a:stretch>
                            <a:fillRect l="-218000" t="-303333" r="-4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4"/>
                          <a:stretch>
                            <a:fillRect l="-1852" t="-417241" r="-196296" b="-3448"/>
                          </a:stretch>
                        </a:blipFill>
                      </a:tcPr>
                    </a:tc>
                    <a:tc>
                      <a:txBody>
                        <a:bodyPr/>
                        <a:lstStyle/>
                        <a:p>
                          <a:endParaRPr lang="en-DE"/>
                        </a:p>
                      </a:txBody>
                      <a:tcPr>
                        <a:blipFill>
                          <a:blip r:embed="rId14"/>
                          <a:stretch>
                            <a:fillRect l="-101852" t="-417241" r="-96296" b="-3448"/>
                          </a:stretch>
                        </a:blipFill>
                      </a:tcPr>
                    </a:tc>
                    <a:tc>
                      <a:txBody>
                        <a:bodyPr/>
                        <a:lstStyle/>
                        <a:p>
                          <a:endParaRPr lang="en-DE"/>
                        </a:p>
                      </a:txBody>
                      <a:tcPr>
                        <a:blipFill>
                          <a:blip r:embed="rId14"/>
                          <a:stretch>
                            <a:fillRect l="-218000" t="-417241" r="-4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0" name="Table 79">
                <a:extLst>
                  <a:ext uri="{FF2B5EF4-FFF2-40B4-BE49-F238E27FC236}">
                    <a16:creationId xmlns:a16="http://schemas.microsoft.com/office/drawing/2014/main" id="{8EAA9BA9-062B-D041-9E6B-EB8AC6C465E9}"/>
                  </a:ext>
                </a:extLst>
              </p:cNvPr>
              <p:cNvGraphicFramePr>
                <a:graphicFrameLocks noGrp="1"/>
              </p:cNvGraphicFramePr>
              <p:nvPr>
                <p:extLst>
                  <p:ext uri="{D42A27DB-BD31-4B8C-83A1-F6EECF244321}">
                    <p14:modId xmlns:p14="http://schemas.microsoft.com/office/powerpoint/2010/main" val="1563665743"/>
                  </p:ext>
                </p:extLst>
              </p:nvPr>
            </p:nvGraphicFramePr>
            <p:xfrm>
              <a:off x="7920514" y="4051714"/>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2</m:t>
                                    </m:r>
                                  </m:sub>
                                  <m:sup>
                                    <m:r>
                                      <a:rPr lang="de-DE" b="0" i="1" smtClean="0">
                                        <a:latin typeface="Cambria Math" panose="02040503050406030204" pitchFamily="18" charset="0"/>
                                      </a:rPr>
                                      <m:t>′</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accent1"/>
                                    </a:solidFill>
                                    <a:latin typeface="Cambria Math" panose="02040503050406030204" pitchFamily="18" charset="0"/>
                                  </a:rPr>
                                  <m:t>false</m:t>
                                </m:r>
                              </m:oMath>
                            </m:oMathPara>
                          </a14:m>
                          <a:endParaRPr lang="en-GB" i="0" dirty="0">
                            <a:solidFill>
                              <a:schemeClr val="accent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6</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accent1"/>
                                    </a:solidFill>
                                    <a:latin typeface="Cambria Math" panose="02040503050406030204" pitchFamily="18" charset="0"/>
                                  </a:rPr>
                                  <m:t>false</m:t>
                                </m:r>
                              </m:oMath>
                            </m:oMathPara>
                          </a14:m>
                          <a:endParaRPr lang="en-GB" dirty="0">
                            <a:solidFill>
                              <a:schemeClr val="accent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rgbClr val="FFC000"/>
                                    </a:solidFill>
                                    <a:latin typeface="Cambria Math" panose="02040503050406030204" pitchFamily="18" charset="0"/>
                                  </a:rPr>
                                  <m:t>true</m:t>
                                </m:r>
                              </m:oMath>
                            </m:oMathPara>
                          </a14:m>
                          <a:endParaRPr lang="en-GB" i="0" dirty="0">
                            <a:solidFill>
                              <a:srgbClr val="FFC000"/>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rgbClr val="FFC000"/>
                                    </a:solidFill>
                                    <a:latin typeface="Cambria Math" panose="02040503050406030204" pitchFamily="18" charset="0"/>
                                  </a:rPr>
                                  <m:t>true</m:t>
                                </m:r>
                              </m:oMath>
                            </m:oMathPara>
                          </a14:m>
                          <a:endParaRPr lang="en-GB" i="0" dirty="0">
                            <a:solidFill>
                              <a:srgbClr val="FFC000"/>
                            </a:solidFill>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80" name="Table 79">
                <a:extLst>
                  <a:ext uri="{FF2B5EF4-FFF2-40B4-BE49-F238E27FC236}">
                    <a16:creationId xmlns:a16="http://schemas.microsoft.com/office/drawing/2014/main" id="{8EAA9BA9-062B-D041-9E6B-EB8AC6C465E9}"/>
                  </a:ext>
                </a:extLst>
              </p:cNvPr>
              <p:cNvGraphicFramePr>
                <a:graphicFrameLocks noGrp="1"/>
              </p:cNvGraphicFramePr>
              <p:nvPr>
                <p:extLst>
                  <p:ext uri="{D42A27DB-BD31-4B8C-83A1-F6EECF244321}">
                    <p14:modId xmlns:p14="http://schemas.microsoft.com/office/powerpoint/2010/main" val="1563665743"/>
                  </p:ext>
                </p:extLst>
              </p:nvPr>
            </p:nvGraphicFramePr>
            <p:xfrm>
              <a:off x="7920514" y="4051714"/>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endParaRPr lang="en-DE"/>
                        </a:p>
                      </a:txBody>
                      <a:tcPr>
                        <a:blipFill>
                          <a:blip r:embed="rId15"/>
                          <a:stretch>
                            <a:fillRect l="-320588" t="-10345" r="-5882"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5"/>
                          <a:stretch>
                            <a:fillRect t="-106667" r="-163636" b="-296667"/>
                          </a:stretch>
                        </a:blipFill>
                      </a:tcPr>
                    </a:tc>
                    <a:tc>
                      <a:txBody>
                        <a:bodyPr/>
                        <a:lstStyle/>
                        <a:p>
                          <a:endParaRPr lang="en-DE"/>
                        </a:p>
                      </a:txBody>
                      <a:tcPr>
                        <a:blipFill>
                          <a:blip r:embed="rId15"/>
                          <a:stretch>
                            <a:fillRect l="-101852" t="-106667" r="-66667" b="-296667"/>
                          </a:stretch>
                        </a:blipFill>
                      </a:tcPr>
                    </a:tc>
                    <a:tc>
                      <a:txBody>
                        <a:bodyPr/>
                        <a:lstStyle/>
                        <a:p>
                          <a:endParaRPr lang="en-DE"/>
                        </a:p>
                      </a:txBody>
                      <a:tcPr>
                        <a:blipFill>
                          <a:blip r:embed="rId15"/>
                          <a:stretch>
                            <a:fillRect l="-320588" t="-106667" r="-5882"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5"/>
                          <a:stretch>
                            <a:fillRect t="-213793" r="-163636" b="-206897"/>
                          </a:stretch>
                        </a:blipFill>
                      </a:tcPr>
                    </a:tc>
                    <a:tc>
                      <a:txBody>
                        <a:bodyPr/>
                        <a:lstStyle/>
                        <a:p>
                          <a:endParaRPr lang="en-DE"/>
                        </a:p>
                      </a:txBody>
                      <a:tcPr>
                        <a:blipFill>
                          <a:blip r:embed="rId15"/>
                          <a:stretch>
                            <a:fillRect l="-101852" t="-213793" r="-66667" b="-206897"/>
                          </a:stretch>
                        </a:blipFill>
                      </a:tcPr>
                    </a:tc>
                    <a:tc>
                      <a:txBody>
                        <a:bodyPr/>
                        <a:lstStyle/>
                        <a:p>
                          <a:endParaRPr lang="en-DE"/>
                        </a:p>
                      </a:txBody>
                      <a:tcPr>
                        <a:blipFill>
                          <a:blip r:embed="rId15"/>
                          <a:stretch>
                            <a:fillRect l="-320588" t="-213793" r="-5882"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5"/>
                          <a:stretch>
                            <a:fillRect t="-303333" r="-163636" b="-100000"/>
                          </a:stretch>
                        </a:blipFill>
                      </a:tcPr>
                    </a:tc>
                    <a:tc>
                      <a:txBody>
                        <a:bodyPr/>
                        <a:lstStyle/>
                        <a:p>
                          <a:endParaRPr lang="en-DE"/>
                        </a:p>
                      </a:txBody>
                      <a:tcPr>
                        <a:blipFill>
                          <a:blip r:embed="rId15"/>
                          <a:stretch>
                            <a:fillRect l="-101852" t="-303333" r="-66667" b="-100000"/>
                          </a:stretch>
                        </a:blipFill>
                      </a:tcPr>
                    </a:tc>
                    <a:tc>
                      <a:txBody>
                        <a:bodyPr/>
                        <a:lstStyle/>
                        <a:p>
                          <a:endParaRPr lang="en-DE"/>
                        </a:p>
                      </a:txBody>
                      <a:tcPr>
                        <a:blipFill>
                          <a:blip r:embed="rId15"/>
                          <a:stretch>
                            <a:fillRect l="-320588" t="-303333" r="-5882"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5"/>
                          <a:stretch>
                            <a:fillRect t="-417241" r="-163636" b="-3448"/>
                          </a:stretch>
                        </a:blipFill>
                      </a:tcPr>
                    </a:tc>
                    <a:tc>
                      <a:txBody>
                        <a:bodyPr/>
                        <a:lstStyle/>
                        <a:p>
                          <a:endParaRPr lang="en-DE"/>
                        </a:p>
                      </a:txBody>
                      <a:tcPr>
                        <a:blipFill>
                          <a:blip r:embed="rId15"/>
                          <a:stretch>
                            <a:fillRect l="-101852" t="-417241" r="-66667" b="-3448"/>
                          </a:stretch>
                        </a:blipFill>
                      </a:tcPr>
                    </a:tc>
                    <a:tc>
                      <a:txBody>
                        <a:bodyPr/>
                        <a:lstStyle/>
                        <a:p>
                          <a:endParaRPr lang="en-DE"/>
                        </a:p>
                      </a:txBody>
                      <a:tcPr>
                        <a:blipFill>
                          <a:blip r:embed="rId15"/>
                          <a:stretch>
                            <a:fillRect l="-320588" t="-417241" r="-5882"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1" name="Table 80">
                <a:extLst>
                  <a:ext uri="{FF2B5EF4-FFF2-40B4-BE49-F238E27FC236}">
                    <a16:creationId xmlns:a16="http://schemas.microsoft.com/office/drawing/2014/main" id="{90099D5D-FCA9-554A-91EC-D09D04A4EFB4}"/>
                  </a:ext>
                </a:extLst>
              </p:cNvPr>
              <p:cNvGraphicFramePr>
                <a:graphicFrameLocks noGrp="1"/>
              </p:cNvGraphicFramePr>
              <p:nvPr>
                <p:extLst>
                  <p:ext uri="{D42A27DB-BD31-4B8C-83A1-F6EECF244321}">
                    <p14:modId xmlns:p14="http://schemas.microsoft.com/office/powerpoint/2010/main" val="4008260418"/>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2</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accent1"/>
                                    </a:solidFill>
                                    <a:latin typeface="Cambria Math" panose="02040503050406030204" pitchFamily="18" charset="0"/>
                                  </a:rPr>
                                  <m:t>false</m:t>
                                </m:r>
                              </m:oMath>
                            </m:oMathPara>
                          </a14:m>
                          <a:endParaRPr lang="en-GB" i="0" dirty="0">
                            <a:solidFill>
                              <a:schemeClr val="accent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0.6</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accent1"/>
                                    </a:solidFill>
                                    <a:latin typeface="Cambria Math" panose="02040503050406030204" pitchFamily="18" charset="0"/>
                                  </a:rPr>
                                  <m:t>false</m:t>
                                </m:r>
                              </m:oMath>
                            </m:oMathPara>
                          </a14:m>
                          <a:endParaRPr lang="en-GB" dirty="0">
                            <a:solidFill>
                              <a:schemeClr val="accent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0.4</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rgbClr val="FFC000"/>
                                    </a:solidFill>
                                    <a:latin typeface="Cambria Math" panose="02040503050406030204" pitchFamily="18" charset="0"/>
                                  </a:rPr>
                                  <m:t>true</m:t>
                                </m:r>
                              </m:oMath>
                            </m:oMathPara>
                          </a14:m>
                          <a:endParaRPr lang="en-GB" i="0" dirty="0">
                            <a:solidFill>
                              <a:srgbClr val="FFC000"/>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0.8</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rgbClr val="FFC000"/>
                                    </a:solidFill>
                                    <a:latin typeface="Cambria Math" panose="02040503050406030204" pitchFamily="18" charset="0"/>
                                  </a:rPr>
                                  <m:t>true</m:t>
                                </m:r>
                              </m:oMath>
                            </m:oMathPara>
                          </a14:m>
                          <a:endParaRPr lang="en-GB" i="0" dirty="0">
                            <a:solidFill>
                              <a:srgbClr val="FFC000"/>
                            </a:solidFill>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0.2</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81" name="Table 80">
                <a:extLst>
                  <a:ext uri="{FF2B5EF4-FFF2-40B4-BE49-F238E27FC236}">
                    <a16:creationId xmlns:a16="http://schemas.microsoft.com/office/drawing/2014/main" id="{90099D5D-FCA9-554A-91EC-D09D04A4EFB4}"/>
                  </a:ext>
                </a:extLst>
              </p:cNvPr>
              <p:cNvGraphicFramePr>
                <a:graphicFrameLocks noGrp="1"/>
              </p:cNvGraphicFramePr>
              <p:nvPr>
                <p:extLst>
                  <p:ext uri="{D42A27DB-BD31-4B8C-83A1-F6EECF244321}">
                    <p14:modId xmlns:p14="http://schemas.microsoft.com/office/powerpoint/2010/main" val="4008260418"/>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endParaRPr lang="en-DE"/>
                        </a:p>
                      </a:txBody>
                      <a:tcPr>
                        <a:blipFill>
                          <a:blip r:embed="rId16"/>
                          <a:stretch>
                            <a:fillRect l="-216000" t="-10345" r="-6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6"/>
                          <a:stretch>
                            <a:fillRect t="-106667" r="-198148" b="-296667"/>
                          </a:stretch>
                        </a:blipFill>
                      </a:tcPr>
                    </a:tc>
                    <a:tc>
                      <a:txBody>
                        <a:bodyPr/>
                        <a:lstStyle/>
                        <a:p>
                          <a:endParaRPr lang="en-DE"/>
                        </a:p>
                      </a:txBody>
                      <a:tcPr>
                        <a:blipFill>
                          <a:blip r:embed="rId16"/>
                          <a:stretch>
                            <a:fillRect l="-100000" t="-106667" r="-98148" b="-296667"/>
                          </a:stretch>
                        </a:blipFill>
                      </a:tcPr>
                    </a:tc>
                    <a:tc>
                      <a:txBody>
                        <a:bodyPr/>
                        <a:lstStyle/>
                        <a:p>
                          <a:endParaRPr lang="en-DE"/>
                        </a:p>
                      </a:txBody>
                      <a:tcPr>
                        <a:blipFill>
                          <a:blip r:embed="rId16"/>
                          <a:stretch>
                            <a:fillRect l="-216000" t="-106667" r="-6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6"/>
                          <a:stretch>
                            <a:fillRect t="-213793" r="-198148" b="-206897"/>
                          </a:stretch>
                        </a:blipFill>
                      </a:tcPr>
                    </a:tc>
                    <a:tc>
                      <a:txBody>
                        <a:bodyPr/>
                        <a:lstStyle/>
                        <a:p>
                          <a:endParaRPr lang="en-DE"/>
                        </a:p>
                      </a:txBody>
                      <a:tcPr>
                        <a:blipFill>
                          <a:blip r:embed="rId16"/>
                          <a:stretch>
                            <a:fillRect l="-100000" t="-213793" r="-98148" b="-206897"/>
                          </a:stretch>
                        </a:blipFill>
                      </a:tcPr>
                    </a:tc>
                    <a:tc>
                      <a:txBody>
                        <a:bodyPr/>
                        <a:lstStyle/>
                        <a:p>
                          <a:endParaRPr lang="en-DE"/>
                        </a:p>
                      </a:txBody>
                      <a:tcPr>
                        <a:blipFill>
                          <a:blip r:embed="rId16"/>
                          <a:stretch>
                            <a:fillRect l="-216000" t="-213793" r="-6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6"/>
                          <a:stretch>
                            <a:fillRect t="-303333" r="-198148" b="-100000"/>
                          </a:stretch>
                        </a:blipFill>
                      </a:tcPr>
                    </a:tc>
                    <a:tc>
                      <a:txBody>
                        <a:bodyPr/>
                        <a:lstStyle/>
                        <a:p>
                          <a:endParaRPr lang="en-DE"/>
                        </a:p>
                      </a:txBody>
                      <a:tcPr>
                        <a:blipFill>
                          <a:blip r:embed="rId16"/>
                          <a:stretch>
                            <a:fillRect l="-100000" t="-303333" r="-98148" b="-100000"/>
                          </a:stretch>
                        </a:blipFill>
                      </a:tcPr>
                    </a:tc>
                    <a:tc>
                      <a:txBody>
                        <a:bodyPr/>
                        <a:lstStyle/>
                        <a:p>
                          <a:endParaRPr lang="en-DE"/>
                        </a:p>
                      </a:txBody>
                      <a:tcPr>
                        <a:blipFill>
                          <a:blip r:embed="rId16"/>
                          <a:stretch>
                            <a:fillRect l="-216000" t="-303333" r="-6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6"/>
                          <a:stretch>
                            <a:fillRect t="-417241" r="-198148" b="-3448"/>
                          </a:stretch>
                        </a:blipFill>
                      </a:tcPr>
                    </a:tc>
                    <a:tc>
                      <a:txBody>
                        <a:bodyPr/>
                        <a:lstStyle/>
                        <a:p>
                          <a:endParaRPr lang="en-DE"/>
                        </a:p>
                      </a:txBody>
                      <a:tcPr>
                        <a:blipFill>
                          <a:blip r:embed="rId16"/>
                          <a:stretch>
                            <a:fillRect l="-100000" t="-417241" r="-98148" b="-3448"/>
                          </a:stretch>
                        </a:blipFill>
                      </a:tcPr>
                    </a:tc>
                    <a:tc>
                      <a:txBody>
                        <a:bodyPr/>
                        <a:lstStyle/>
                        <a:p>
                          <a:endParaRPr lang="en-DE"/>
                        </a:p>
                      </a:txBody>
                      <a:tcPr>
                        <a:blipFill>
                          <a:blip r:embed="rId16"/>
                          <a:stretch>
                            <a:fillRect l="-216000" t="-417241" r="-6000" b="-3448"/>
                          </a:stretch>
                        </a:blipFill>
                      </a:tcPr>
                    </a:tc>
                    <a:extLst>
                      <a:ext uri="{0D108BD9-81ED-4DB2-BD59-A6C34878D82A}">
                        <a16:rowId xmlns:a16="http://schemas.microsoft.com/office/drawing/2014/main" val="786113009"/>
                      </a:ext>
                    </a:extLst>
                  </a:tr>
                </a:tbl>
              </a:graphicData>
            </a:graphic>
          </p:graphicFrame>
        </mc:Fallback>
      </mc:AlternateContent>
    </p:spTree>
    <p:extLst>
      <p:ext uri="{BB962C8B-B14F-4D97-AF65-F5344CB8AC3E}">
        <p14:creationId xmlns:p14="http://schemas.microsoft.com/office/powerpoint/2010/main" val="461978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7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79"/>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FB1C4-A0C5-5C47-9630-893091E13BEC}"/>
              </a:ext>
            </a:extLst>
          </p:cNvPr>
          <p:cNvSpPr>
            <a:spLocks noGrp="1"/>
          </p:cNvSpPr>
          <p:nvPr>
            <p:ph type="title"/>
          </p:nvPr>
        </p:nvSpPr>
        <p:spPr/>
        <p:txBody>
          <a:bodyPr/>
          <a:lstStyle/>
          <a:p>
            <a:r>
              <a:rPr lang="en-GB"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351BB6-BC6A-0A47-BAC1-0100E29D131A}"/>
                  </a:ext>
                </a:extLst>
              </p:cNvPr>
              <p:cNvSpPr>
                <a:spLocks noGrp="1"/>
              </p:cNvSpPr>
              <p:nvPr>
                <p:ph idx="1"/>
              </p:nvPr>
            </p:nvSpPr>
            <p:spPr>
              <a:xfrm>
                <a:off x="359626" y="1665066"/>
                <a:ext cx="6219717" cy="4240848"/>
              </a:xfrm>
            </p:spPr>
            <p:txBody>
              <a:bodyPr>
                <a:normAutofit/>
              </a:bodyPr>
              <a:lstStyle/>
              <a:p>
                <a:r>
                  <a:rPr lang="en-GB" dirty="0"/>
                  <a:t>Ordering of AB, C</a:t>
                </a:r>
              </a:p>
              <a:p>
                <a:r>
                  <a:rPr lang="en-GB" dirty="0"/>
                  <a:t>Sample values for AB from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𝑓</m:t>
                        </m:r>
                      </m:e>
                      <m:sub>
                        <m:r>
                          <a:rPr lang="de-DE" i="1">
                            <a:latin typeface="Cambria Math" panose="02040503050406030204" pitchFamily="18" charset="0"/>
                          </a:rPr>
                          <m:t>1</m:t>
                        </m:r>
                      </m:sub>
                      <m:sup>
                        <m:r>
                          <a:rPr lang="de-DE" i="1">
                            <a:latin typeface="Cambria Math" panose="02040503050406030204" pitchFamily="18" charset="0"/>
                          </a:rPr>
                          <m:t>𝐵𝑁</m:t>
                        </m:r>
                      </m:sup>
                    </m:sSubSup>
                  </m:oMath>
                </a14:m>
                <a:endParaRPr lang="en-GB" dirty="0"/>
              </a:p>
              <a:p>
                <a:pPr lvl="1"/>
                <a:r>
                  <a:rPr lang="en-GB" dirty="0"/>
                  <a:t>Since it is a distribution</a:t>
                </a:r>
              </a:p>
              <a:p>
                <a:pPr lvl="2"/>
                <a:r>
                  <a:rPr lang="en-GB" dirty="0"/>
                  <a:t>Generate a random number </a:t>
                </a:r>
                <a14:m>
                  <m:oMath xmlns:m="http://schemas.openxmlformats.org/officeDocument/2006/math">
                    <m:r>
                      <a:rPr lang="en-GB" i="1" dirty="0" smtClean="0">
                        <a:latin typeface="Cambria Math" panose="02040503050406030204" pitchFamily="18" charset="0"/>
                      </a:rPr>
                      <m:t>𝑣</m:t>
                    </m:r>
                  </m:oMath>
                </a14:m>
                <a:r>
                  <a:rPr lang="en-GB" dirty="0"/>
                  <a:t> between </a:t>
                </a:r>
                <a14:m>
                  <m:oMath xmlns:m="http://schemas.openxmlformats.org/officeDocument/2006/math">
                    <m:r>
                      <a:rPr lang="en-GB" i="1" dirty="0" smtClean="0">
                        <a:latin typeface="Cambria Math" panose="02040503050406030204" pitchFamily="18" charset="0"/>
                      </a:rPr>
                      <m:t>0</m:t>
                    </m:r>
                  </m:oMath>
                </a14:m>
                <a:r>
                  <a:rPr lang="en-GB" dirty="0"/>
                  <a:t> and </a:t>
                </a:r>
                <a14:m>
                  <m:oMath xmlns:m="http://schemas.openxmlformats.org/officeDocument/2006/math">
                    <m:r>
                      <a:rPr lang="en-GB" i="1" dirty="0" smtClean="0">
                        <a:latin typeface="Cambria Math" panose="02040503050406030204" pitchFamily="18" charset="0"/>
                      </a:rPr>
                      <m:t>1</m:t>
                    </m:r>
                  </m:oMath>
                </a14:m>
                <a:r>
                  <a:rPr lang="en-GB" dirty="0"/>
                  <a:t> and take values for AB where </a:t>
                </a:r>
                <a14:m>
                  <m:oMath xmlns:m="http://schemas.openxmlformats.org/officeDocument/2006/math">
                    <m:r>
                      <a:rPr lang="en-GB" i="1" dirty="0" smtClean="0">
                        <a:latin typeface="Cambria Math" panose="02040503050406030204" pitchFamily="18" charset="0"/>
                      </a:rPr>
                      <m:t>𝑣</m:t>
                    </m:r>
                  </m:oMath>
                </a14:m>
                <a:r>
                  <a:rPr lang="en-GB" dirty="0"/>
                  <a:t> lies in the corresponding interval</a:t>
                </a:r>
              </a:p>
              <a:p>
                <a:pPr lvl="2"/>
                <a:endParaRPr lang="en-GB" dirty="0"/>
              </a:p>
              <a:p>
                <a:pPr lvl="2"/>
                <a:endParaRPr lang="en-GB" dirty="0"/>
              </a:p>
              <a:p>
                <a:pPr lvl="2"/>
                <a:endParaRPr lang="en-GB" dirty="0"/>
              </a:p>
              <a:p>
                <a:pPr lvl="2"/>
                <a:r>
                  <a:rPr lang="en-GB" dirty="0"/>
                  <a:t>E.g., </a:t>
                </a:r>
                <a14:m>
                  <m:oMath xmlns:m="http://schemas.openxmlformats.org/officeDocument/2006/math">
                    <m:r>
                      <a:rPr lang="en-GB" i="1" dirty="0" smtClean="0">
                        <a:solidFill>
                          <a:srgbClr val="FFC000"/>
                        </a:solidFill>
                        <a:latin typeface="Cambria Math" panose="02040503050406030204" pitchFamily="18" charset="0"/>
                      </a:rPr>
                      <m:t>𝑣</m:t>
                    </m:r>
                    <m:r>
                      <a:rPr lang="de-DE" b="0" i="1" dirty="0" smtClean="0">
                        <a:solidFill>
                          <a:srgbClr val="FFC000"/>
                        </a:solidFill>
                        <a:latin typeface="Cambria Math" panose="02040503050406030204" pitchFamily="18" charset="0"/>
                      </a:rPr>
                      <m:t>=0.8</m:t>
                    </m:r>
                  </m:oMath>
                </a14:m>
                <a:r>
                  <a:rPr lang="en-GB" dirty="0">
                    <a:solidFill>
                      <a:srgbClr val="FFC000"/>
                    </a:solidFill>
                  </a:rPr>
                  <a:t> </a:t>
                </a:r>
                <a:r>
                  <a:rPr lang="en-GB" dirty="0"/>
                  <a:t>➝ </a:t>
                </a:r>
                <a:r>
                  <a:rPr lang="en-GB" dirty="0" err="1"/>
                  <a:t>tt</a:t>
                </a:r>
                <a:endParaRPr lang="en-GB" dirty="0"/>
              </a:p>
              <a:p>
                <a:pPr lvl="1"/>
                <a:r>
                  <a:rPr lang="en-GB" dirty="0"/>
                  <a:t>Map to separator random variables </a:t>
                </a:r>
                <a:br>
                  <a:rPr lang="en-GB" dirty="0"/>
                </a:br>
                <a:r>
                  <a:rPr lang="en-GB" dirty="0"/>
                  <a:t>➝ B = t</a:t>
                </a:r>
              </a:p>
            </p:txBody>
          </p:sp>
        </mc:Choice>
        <mc:Fallback xmlns="">
          <p:sp>
            <p:nvSpPr>
              <p:cNvPr id="3" name="Content Placeholder 2">
                <a:extLst>
                  <a:ext uri="{FF2B5EF4-FFF2-40B4-BE49-F238E27FC236}">
                    <a16:creationId xmlns:a16="http://schemas.microsoft.com/office/drawing/2014/main" id="{74351BB6-BC6A-0A47-BAC1-0100E29D131A}"/>
                  </a:ext>
                </a:extLst>
              </p:cNvPr>
              <p:cNvSpPr>
                <a:spLocks noGrp="1" noRot="1" noChangeAspect="1" noMove="1" noResize="1" noEditPoints="1" noAdjustHandles="1" noChangeArrowheads="1" noChangeShapeType="1" noTextEdit="1"/>
              </p:cNvSpPr>
              <p:nvPr>
                <p:ph idx="1"/>
              </p:nvPr>
            </p:nvSpPr>
            <p:spPr>
              <a:xfrm>
                <a:off x="359626" y="1665066"/>
                <a:ext cx="6219717" cy="4240848"/>
              </a:xfrm>
              <a:blipFill>
                <a:blip r:embed="rId2"/>
                <a:stretch>
                  <a:fillRect l="-2857" t="-2985" r="-2449"/>
                </a:stretch>
              </a:blipFill>
            </p:spPr>
            <p:txBody>
              <a:bodyPr/>
              <a:lstStyle/>
              <a:p>
                <a:r>
                  <a:rPr lang="en-DE">
                    <a:noFill/>
                  </a:rPr>
                  <a:t> </a:t>
                </a:r>
              </a:p>
            </p:txBody>
          </p:sp>
        </mc:Fallback>
      </mc:AlternateContent>
      <p:sp>
        <p:nvSpPr>
          <p:cNvPr id="12" name="Date Placeholder 11">
            <a:extLst>
              <a:ext uri="{FF2B5EF4-FFF2-40B4-BE49-F238E27FC236}">
                <a16:creationId xmlns:a16="http://schemas.microsoft.com/office/drawing/2014/main" id="{02DB3EC6-73FD-8440-B364-4269F395442D}"/>
              </a:ext>
            </a:extLst>
          </p:cNvPr>
          <p:cNvSpPr>
            <a:spLocks noGrp="1"/>
          </p:cNvSpPr>
          <p:nvPr>
            <p:ph type="dt" sz="half" idx="2"/>
          </p:nvPr>
        </p:nvSpPr>
        <p:spPr/>
        <p:txBody>
          <a:bodyPr/>
          <a:lstStyle/>
          <a:p>
            <a:r>
              <a:rPr lang="de-DE"/>
              <a:t>Approximate</a:t>
            </a:r>
            <a:endParaRPr lang="en-US" dirty="0"/>
          </a:p>
        </p:txBody>
      </p:sp>
      <p:sp>
        <p:nvSpPr>
          <p:cNvPr id="17" name="Footer Placeholder 16">
            <a:extLst>
              <a:ext uri="{FF2B5EF4-FFF2-40B4-BE49-F238E27FC236}">
                <a16:creationId xmlns:a16="http://schemas.microsoft.com/office/drawing/2014/main" id="{9829C95C-3987-ED4C-AE60-7F891776383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1249481-E5B7-7D44-9B02-3332B3288CCE}"/>
              </a:ext>
            </a:extLst>
          </p:cNvPr>
          <p:cNvSpPr>
            <a:spLocks noGrp="1"/>
          </p:cNvSpPr>
          <p:nvPr>
            <p:ph type="sldNum" sz="quarter" idx="4"/>
          </p:nvPr>
        </p:nvSpPr>
        <p:spPr/>
        <p:txBody>
          <a:bodyPr/>
          <a:lstStyle/>
          <a:p>
            <a:fld id="{67C9959E-8E6B-B04C-9955-EA096F41CA7A}" type="slidenum">
              <a:rPr lang="en-GB" smtClean="0"/>
              <a:t>41</a:t>
            </a:fld>
            <a:endParaRPr lang="en-GB"/>
          </a:p>
        </p:txBody>
      </p:sp>
      <p:grpSp>
        <p:nvGrpSpPr>
          <p:cNvPr id="33" name="Group 32">
            <a:extLst>
              <a:ext uri="{FF2B5EF4-FFF2-40B4-BE49-F238E27FC236}">
                <a16:creationId xmlns:a16="http://schemas.microsoft.com/office/drawing/2014/main" id="{1277673C-5687-C74D-A5D1-C8DB524EE208}"/>
              </a:ext>
            </a:extLst>
          </p:cNvPr>
          <p:cNvGrpSpPr/>
          <p:nvPr/>
        </p:nvGrpSpPr>
        <p:grpSpPr>
          <a:xfrm>
            <a:off x="7692345" y="1089754"/>
            <a:ext cx="2060302" cy="723339"/>
            <a:chOff x="928007" y="1424867"/>
            <a:chExt cx="2060302" cy="723339"/>
          </a:xfrm>
        </p:grpSpPr>
        <p:sp>
          <p:nvSpPr>
            <p:cNvPr id="6" name="Oval 5">
              <a:extLst>
                <a:ext uri="{FF2B5EF4-FFF2-40B4-BE49-F238E27FC236}">
                  <a16:creationId xmlns:a16="http://schemas.microsoft.com/office/drawing/2014/main" id="{B092C914-C54B-EE49-BEFA-460825FDA570}"/>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7" name="Oval 6">
              <a:extLst>
                <a:ext uri="{FF2B5EF4-FFF2-40B4-BE49-F238E27FC236}">
                  <a16:creationId xmlns:a16="http://schemas.microsoft.com/office/drawing/2014/main" id="{380C8E3D-47EE-CD49-8048-586CFF75F242}"/>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sp>
          <p:nvSpPr>
            <p:cNvPr id="8" name="Oval 7">
              <a:extLst>
                <a:ext uri="{FF2B5EF4-FFF2-40B4-BE49-F238E27FC236}">
                  <a16:creationId xmlns:a16="http://schemas.microsoft.com/office/drawing/2014/main" id="{DFB5DD1F-8C23-2245-9EC4-C3B2DBA251D7}"/>
                </a:ext>
              </a:extLst>
            </p:cNvPr>
            <p:cNvSpPr/>
            <p:nvPr/>
          </p:nvSpPr>
          <p:spPr>
            <a:xfrm>
              <a:off x="2628309" y="1788206"/>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C</a:t>
              </a:r>
            </a:p>
          </p:txBody>
        </p:sp>
        <p:cxnSp>
          <p:nvCxnSpPr>
            <p:cNvPr id="10" name="Straight Connector 9">
              <a:extLst>
                <a:ext uri="{FF2B5EF4-FFF2-40B4-BE49-F238E27FC236}">
                  <a16:creationId xmlns:a16="http://schemas.microsoft.com/office/drawing/2014/main" id="{8362823A-BCAF-9944-B933-23BDA91FE17E}"/>
                </a:ext>
              </a:extLst>
            </p:cNvPr>
            <p:cNvCxnSpPr>
              <a:stCxn id="6" idx="6"/>
              <a:endCxn id="7"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BEF3659-4FE7-734D-98D4-08384E7C7E42}"/>
                </a:ext>
              </a:extLst>
            </p:cNvPr>
            <p:cNvCxnSpPr>
              <a:cxnSpLocks/>
              <a:stCxn id="7" idx="6"/>
              <a:endCxn id="8" idx="2"/>
            </p:cNvCxnSpPr>
            <p:nvPr/>
          </p:nvCxnSpPr>
          <p:spPr>
            <a:xfrm>
              <a:off x="2138158" y="1965257"/>
              <a:ext cx="490151" cy="29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4F9B5D9-57FD-3548-96C3-783F8DD4004A}"/>
                </a:ext>
              </a:extLst>
            </p:cNvPr>
            <p:cNvSpPr/>
            <p:nvPr/>
          </p:nvSpPr>
          <p:spPr>
            <a:xfrm>
              <a:off x="1479082"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Rectangle 13">
              <a:extLst>
                <a:ext uri="{FF2B5EF4-FFF2-40B4-BE49-F238E27FC236}">
                  <a16:creationId xmlns:a16="http://schemas.microsoft.com/office/drawing/2014/main" id="{6F463637-9B90-2948-9C08-A6FC6282B1C0}"/>
                </a:ext>
              </a:extLst>
            </p:cNvPr>
            <p:cNvSpPr/>
            <p:nvPr/>
          </p:nvSpPr>
          <p:spPr>
            <a:xfrm>
              <a:off x="2329233"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18" name="Straight Connector 17">
              <a:extLst>
                <a:ext uri="{FF2B5EF4-FFF2-40B4-BE49-F238E27FC236}">
                  <a16:creationId xmlns:a16="http://schemas.microsoft.com/office/drawing/2014/main" id="{EB51FE49-81BE-B442-9189-1E18CD88E5CA}"/>
                </a:ext>
              </a:extLst>
            </p:cNvPr>
            <p:cNvCxnSpPr>
              <a:cxnSpLocks/>
              <a:stCxn id="19" idx="2"/>
              <a:endCxn id="7" idx="0"/>
            </p:cNvCxnSpPr>
            <p:nvPr/>
          </p:nvCxnSpPr>
          <p:spPr>
            <a:xfrm>
              <a:off x="1958158" y="1652859"/>
              <a:ext cx="0" cy="13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4E04E0-B391-884D-ACF3-8DCBA76C2856}"/>
                </a:ext>
              </a:extLst>
            </p:cNvPr>
            <p:cNvSpPr/>
            <p:nvPr/>
          </p:nvSpPr>
          <p:spPr>
            <a:xfrm>
              <a:off x="1904158" y="1544859"/>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10BC575-D882-BC4E-9DCF-A46AFA4E1EA2}"/>
                    </a:ext>
                  </a:extLst>
                </p:cNvPr>
                <p:cNvSpPr txBox="1"/>
                <p:nvPr/>
              </p:nvSpPr>
              <p:spPr>
                <a:xfrm>
                  <a:off x="1345723" y="1640675"/>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30" name="TextBox 29">
                  <a:extLst>
                    <a:ext uri="{FF2B5EF4-FFF2-40B4-BE49-F238E27FC236}">
                      <a16:creationId xmlns:a16="http://schemas.microsoft.com/office/drawing/2014/main" id="{E10BC575-D882-BC4E-9DCF-A46AFA4E1EA2}"/>
                    </a:ext>
                  </a:extLst>
                </p:cNvPr>
                <p:cNvSpPr txBox="1">
                  <a:spLocks noRot="1" noChangeAspect="1" noMove="1" noResize="1" noEditPoints="1" noAdjustHandles="1" noChangeArrowheads="1" noChangeShapeType="1" noTextEdit="1"/>
                </p:cNvSpPr>
                <p:nvPr/>
              </p:nvSpPr>
              <p:spPr>
                <a:xfrm>
                  <a:off x="1345723" y="1640675"/>
                  <a:ext cx="374718" cy="307777"/>
                </a:xfrm>
                <a:prstGeom prst="rect">
                  <a:avLst/>
                </a:prstGeom>
                <a:blipFill>
                  <a:blip r:embed="rId3"/>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DABC88BA-C903-9F42-8E1D-D3230A6AD933}"/>
                    </a:ext>
                  </a:extLst>
                </p:cNvPr>
                <p:cNvSpPr txBox="1"/>
                <p:nvPr/>
              </p:nvSpPr>
              <p:spPr>
                <a:xfrm>
                  <a:off x="2194665" y="1640674"/>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2</m:t>
                            </m:r>
                          </m:sub>
                        </m:sSub>
                      </m:oMath>
                    </m:oMathPara>
                  </a14:m>
                  <a:endParaRPr lang="en-GB" sz="1400" dirty="0"/>
                </a:p>
              </p:txBody>
            </p:sp>
          </mc:Choice>
          <mc:Fallback xmlns="">
            <p:sp>
              <p:nvSpPr>
                <p:cNvPr id="31" name="TextBox 30">
                  <a:extLst>
                    <a:ext uri="{FF2B5EF4-FFF2-40B4-BE49-F238E27FC236}">
                      <a16:creationId xmlns:a16="http://schemas.microsoft.com/office/drawing/2014/main" id="{DABC88BA-C903-9F42-8E1D-D3230A6AD933}"/>
                    </a:ext>
                  </a:extLst>
                </p:cNvPr>
                <p:cNvSpPr txBox="1">
                  <a:spLocks noRot="1" noChangeAspect="1" noMove="1" noResize="1" noEditPoints="1" noAdjustHandles="1" noChangeArrowheads="1" noChangeShapeType="1" noTextEdit="1"/>
                </p:cNvSpPr>
                <p:nvPr/>
              </p:nvSpPr>
              <p:spPr>
                <a:xfrm>
                  <a:off x="2194665" y="1640674"/>
                  <a:ext cx="378886" cy="307777"/>
                </a:xfrm>
                <a:prstGeom prst="rect">
                  <a:avLst/>
                </a:prstGeom>
                <a:blipFill>
                  <a:blip r:embed="rId4"/>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id="{B463487B-36A1-6245-BE47-A0E2D5E63D18}"/>
                    </a:ext>
                  </a:extLst>
                </p:cNvPr>
                <p:cNvSpPr txBox="1"/>
                <p:nvPr/>
              </p:nvSpPr>
              <p:spPr>
                <a:xfrm>
                  <a:off x="1948715" y="1424867"/>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0</m:t>
                            </m:r>
                          </m:sub>
                        </m:sSub>
                      </m:oMath>
                    </m:oMathPara>
                  </a14:m>
                  <a:endParaRPr lang="en-GB" sz="1400" dirty="0"/>
                </a:p>
              </p:txBody>
            </p:sp>
          </mc:Choice>
          <mc:Fallback xmlns="">
            <p:sp>
              <p:nvSpPr>
                <p:cNvPr id="32" name="TextBox 31">
                  <a:extLst>
                    <a:ext uri="{FF2B5EF4-FFF2-40B4-BE49-F238E27FC236}">
                      <a16:creationId xmlns:a16="http://schemas.microsoft.com/office/drawing/2014/main" id="{B463487B-36A1-6245-BE47-A0E2D5E63D18}"/>
                    </a:ext>
                  </a:extLst>
                </p:cNvPr>
                <p:cNvSpPr txBox="1">
                  <a:spLocks noRot="1" noChangeAspect="1" noMove="1" noResize="1" noEditPoints="1" noAdjustHandles="1" noChangeArrowheads="1" noChangeShapeType="1" noTextEdit="1"/>
                </p:cNvSpPr>
                <p:nvPr/>
              </p:nvSpPr>
              <p:spPr>
                <a:xfrm>
                  <a:off x="1948715" y="1424867"/>
                  <a:ext cx="378886" cy="307777"/>
                </a:xfrm>
                <a:prstGeom prst="rect">
                  <a:avLst/>
                </a:prstGeom>
                <a:blipFill>
                  <a:blip r:embed="rId5"/>
                  <a:stretch>
                    <a:fillRect b="-4167"/>
                  </a:stretch>
                </a:blipFill>
              </p:spPr>
              <p:txBody>
                <a:bodyPr/>
                <a:lstStyle/>
                <a:p>
                  <a:r>
                    <a:rPr lang="en-GB">
                      <a:noFill/>
                    </a:rPr>
                    <a:t> </a:t>
                  </a:r>
                </a:p>
              </p:txBody>
            </p:sp>
          </mc:Fallback>
        </mc:AlternateContent>
      </p:grpSp>
      <p:grpSp>
        <p:nvGrpSpPr>
          <p:cNvPr id="68" name="Group 67">
            <a:extLst>
              <a:ext uri="{FF2B5EF4-FFF2-40B4-BE49-F238E27FC236}">
                <a16:creationId xmlns:a16="http://schemas.microsoft.com/office/drawing/2014/main" id="{A7CEC3E4-6040-D04C-8810-1C408778C423}"/>
              </a:ext>
            </a:extLst>
          </p:cNvPr>
          <p:cNvGrpSpPr/>
          <p:nvPr/>
        </p:nvGrpSpPr>
        <p:grpSpPr>
          <a:xfrm>
            <a:off x="10038978" y="1346004"/>
            <a:ext cx="1792697" cy="661388"/>
            <a:chOff x="4566260" y="1717898"/>
            <a:chExt cx="1792697" cy="661388"/>
          </a:xfrm>
        </p:grpSpPr>
        <p:sp>
          <p:nvSpPr>
            <p:cNvPr id="69" name="Rounded Rectangle 68">
              <a:extLst>
                <a:ext uri="{FF2B5EF4-FFF2-40B4-BE49-F238E27FC236}">
                  <a16:creationId xmlns:a16="http://schemas.microsoft.com/office/drawing/2014/main" id="{A1B0A1BC-231C-4D48-AA9C-13589F37676A}"/>
                </a:ext>
              </a:extLst>
            </p:cNvPr>
            <p:cNvSpPr/>
            <p:nvPr/>
          </p:nvSpPr>
          <p:spPr>
            <a:xfrm>
              <a:off x="4566260"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AB</a:t>
              </a:r>
            </a:p>
          </p:txBody>
        </p:sp>
        <p:sp>
          <p:nvSpPr>
            <p:cNvPr id="70" name="Rounded Rectangle 69">
              <a:extLst>
                <a:ext uri="{FF2B5EF4-FFF2-40B4-BE49-F238E27FC236}">
                  <a16:creationId xmlns:a16="http://schemas.microsoft.com/office/drawing/2014/main" id="{91769C11-304B-EE45-A73B-88F094CA85FA}"/>
                </a:ext>
              </a:extLst>
            </p:cNvPr>
            <p:cNvSpPr/>
            <p:nvPr/>
          </p:nvSpPr>
          <p:spPr>
            <a:xfrm>
              <a:off x="5740648"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BC</a:t>
              </a:r>
            </a:p>
          </p:txBody>
        </p:sp>
        <p:cxnSp>
          <p:nvCxnSpPr>
            <p:cNvPr id="71" name="Straight Connector 70">
              <a:extLst>
                <a:ext uri="{FF2B5EF4-FFF2-40B4-BE49-F238E27FC236}">
                  <a16:creationId xmlns:a16="http://schemas.microsoft.com/office/drawing/2014/main" id="{40D6F5BB-4008-FF4E-965F-CFE8EA64C83C}"/>
                </a:ext>
              </a:extLst>
            </p:cNvPr>
            <p:cNvCxnSpPr>
              <a:cxnSpLocks/>
              <a:stCxn id="70" idx="1"/>
              <a:endCxn id="69" idx="3"/>
            </p:cNvCxnSpPr>
            <p:nvPr/>
          </p:nvCxnSpPr>
          <p:spPr>
            <a:xfrm flipH="1">
              <a:off x="5184569" y="1981203"/>
              <a:ext cx="556079" cy="0"/>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2" name="TextBox 71">
                  <a:extLst>
                    <a:ext uri="{FF2B5EF4-FFF2-40B4-BE49-F238E27FC236}">
                      <a16:creationId xmlns:a16="http://schemas.microsoft.com/office/drawing/2014/main" id="{0412334D-4121-044B-9501-FE66077E1B3D}"/>
                    </a:ext>
                  </a:extLst>
                </p:cNvPr>
                <p:cNvSpPr txBox="1"/>
                <p:nvPr/>
              </p:nvSpPr>
              <p:spPr>
                <a:xfrm>
                  <a:off x="4687330" y="2071509"/>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72" name="TextBox 71">
                  <a:extLst>
                    <a:ext uri="{FF2B5EF4-FFF2-40B4-BE49-F238E27FC236}">
                      <a16:creationId xmlns:a16="http://schemas.microsoft.com/office/drawing/2014/main" id="{0412334D-4121-044B-9501-FE66077E1B3D}"/>
                    </a:ext>
                  </a:extLst>
                </p:cNvPr>
                <p:cNvSpPr txBox="1">
                  <a:spLocks noRot="1" noChangeAspect="1" noMove="1" noResize="1" noEditPoints="1" noAdjustHandles="1" noChangeArrowheads="1" noChangeShapeType="1" noTextEdit="1"/>
                </p:cNvSpPr>
                <p:nvPr/>
              </p:nvSpPr>
              <p:spPr>
                <a:xfrm>
                  <a:off x="4687330" y="2071509"/>
                  <a:ext cx="374718" cy="307777"/>
                </a:xfrm>
                <a:prstGeom prst="rect">
                  <a:avLst/>
                </a:prstGeom>
                <a:blipFill>
                  <a:blip r:embed="rId6"/>
                  <a:stretch>
                    <a:fillRect b="-41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3" name="TextBox 72">
                  <a:extLst>
                    <a:ext uri="{FF2B5EF4-FFF2-40B4-BE49-F238E27FC236}">
                      <a16:creationId xmlns:a16="http://schemas.microsoft.com/office/drawing/2014/main" id="{254EF3AC-3F07-FA47-BCA9-F3766372B078}"/>
                    </a:ext>
                  </a:extLst>
                </p:cNvPr>
                <p:cNvSpPr txBox="1"/>
                <p:nvPr/>
              </p:nvSpPr>
              <p:spPr>
                <a:xfrm>
                  <a:off x="5855293" y="2071509"/>
                  <a:ext cx="3890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a:latin typeface="Cambria Math" panose="02040503050406030204" pitchFamily="18" charset="0"/>
                              </a:rPr>
                            </m:ctrlPr>
                          </m:sSubSupPr>
                          <m:e>
                            <m:r>
                              <a:rPr lang="de-DE" sz="1400" i="1">
                                <a:latin typeface="Cambria Math" panose="02040503050406030204" pitchFamily="18" charset="0"/>
                              </a:rPr>
                              <m:t>𝑓</m:t>
                            </m:r>
                          </m:e>
                          <m:sub>
                            <m:r>
                              <a:rPr lang="de-DE" sz="1400" i="1">
                                <a:latin typeface="Cambria Math" panose="02040503050406030204" pitchFamily="18" charset="0"/>
                              </a:rPr>
                              <m:t>2</m:t>
                            </m:r>
                          </m:sub>
                          <m:sup>
                            <m:r>
                              <a:rPr lang="de-DE" sz="1400" i="1">
                                <a:latin typeface="Cambria Math" panose="02040503050406030204" pitchFamily="18" charset="0"/>
                              </a:rPr>
                              <m:t>′</m:t>
                            </m:r>
                          </m:sup>
                        </m:sSubSup>
                      </m:oMath>
                    </m:oMathPara>
                  </a14:m>
                  <a:endParaRPr lang="en-GB" sz="1400" dirty="0"/>
                </a:p>
              </p:txBody>
            </p:sp>
          </mc:Choice>
          <mc:Fallback xmlns="">
            <p:sp>
              <p:nvSpPr>
                <p:cNvPr id="73" name="TextBox 72">
                  <a:extLst>
                    <a:ext uri="{FF2B5EF4-FFF2-40B4-BE49-F238E27FC236}">
                      <a16:creationId xmlns:a16="http://schemas.microsoft.com/office/drawing/2014/main" id="{254EF3AC-3F07-FA47-BCA9-F3766372B078}"/>
                    </a:ext>
                  </a:extLst>
                </p:cNvPr>
                <p:cNvSpPr txBox="1">
                  <a:spLocks noRot="1" noChangeAspect="1" noMove="1" noResize="1" noEditPoints="1" noAdjustHandles="1" noChangeArrowheads="1" noChangeShapeType="1" noTextEdit="1"/>
                </p:cNvSpPr>
                <p:nvPr/>
              </p:nvSpPr>
              <p:spPr>
                <a:xfrm>
                  <a:off x="5855293" y="2071509"/>
                  <a:ext cx="389017" cy="307777"/>
                </a:xfrm>
                <a:prstGeom prst="rect">
                  <a:avLst/>
                </a:prstGeom>
                <a:blipFill>
                  <a:blip r:embed="rId7"/>
                  <a:stretch>
                    <a:fillRect b="-4167"/>
                  </a:stretch>
                </a:blipFill>
              </p:spPr>
              <p:txBody>
                <a:bodyPr/>
                <a:lstStyle/>
                <a:p>
                  <a:r>
                    <a:rPr lang="en-GB">
                      <a:noFill/>
                    </a:rPr>
                    <a:t> </a:t>
                  </a:r>
                </a:p>
              </p:txBody>
            </p:sp>
          </mc:Fallback>
        </mc:AlternateContent>
        <p:sp>
          <p:nvSpPr>
            <p:cNvPr id="74" name="TextBox 73">
              <a:extLst>
                <a:ext uri="{FF2B5EF4-FFF2-40B4-BE49-F238E27FC236}">
                  <a16:creationId xmlns:a16="http://schemas.microsoft.com/office/drawing/2014/main" id="{5C7772E2-0BA6-7E42-A0E8-EC1BE5DA5FCE}"/>
                </a:ext>
              </a:extLst>
            </p:cNvPr>
            <p:cNvSpPr txBox="1"/>
            <p:nvPr/>
          </p:nvSpPr>
          <p:spPr>
            <a:xfrm>
              <a:off x="5321383" y="1717898"/>
              <a:ext cx="282450" cy="307777"/>
            </a:xfrm>
            <a:prstGeom prst="rect">
              <a:avLst/>
            </a:prstGeom>
            <a:noFill/>
          </p:spPr>
          <p:txBody>
            <a:bodyPr wrap="none" rtlCol="0">
              <a:spAutoFit/>
            </a:bodyPr>
            <a:lstStyle/>
            <a:p>
              <a:r>
                <a:rPr lang="en-GB" sz="1400" dirty="0"/>
                <a:t>B</a:t>
              </a:r>
            </a:p>
          </p:txBody>
        </p:sp>
      </p:grpSp>
      <mc:AlternateContent xmlns:mc="http://schemas.openxmlformats.org/markup-compatibility/2006" xmlns:a14="http://schemas.microsoft.com/office/drawing/2010/main">
        <mc:Choice Requires="a14">
          <p:graphicFrame>
            <p:nvGraphicFramePr>
              <p:cNvPr id="54" name="Table 53">
                <a:extLst>
                  <a:ext uri="{FF2B5EF4-FFF2-40B4-BE49-F238E27FC236}">
                    <a16:creationId xmlns:a16="http://schemas.microsoft.com/office/drawing/2014/main" id="{29482E35-0315-6C43-85A7-88DFDC3EF579}"/>
                  </a:ext>
                </a:extLst>
              </p:cNvPr>
              <p:cNvGraphicFramePr>
                <a:graphicFrameLocks noGrp="1"/>
              </p:cNvGraphicFramePr>
              <p:nvPr>
                <p:extLst>
                  <p:ext uri="{D42A27DB-BD31-4B8C-83A1-F6EECF244321}">
                    <p14:modId xmlns:p14="http://schemas.microsoft.com/office/powerpoint/2010/main" val="2335060652"/>
                  </p:ext>
                </p:extLst>
              </p:nvPr>
            </p:nvGraphicFramePr>
            <p:xfrm>
              <a:off x="6865674" y="2044723"/>
              <a:ext cx="1110552" cy="111252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0</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54" name="Table 53">
                <a:extLst>
                  <a:ext uri="{FF2B5EF4-FFF2-40B4-BE49-F238E27FC236}">
                    <a16:creationId xmlns:a16="http://schemas.microsoft.com/office/drawing/2014/main" id="{29482E35-0315-6C43-85A7-88DFDC3EF579}"/>
                  </a:ext>
                </a:extLst>
              </p:cNvPr>
              <p:cNvGraphicFramePr>
                <a:graphicFrameLocks noGrp="1"/>
              </p:cNvGraphicFramePr>
              <p:nvPr>
                <p:extLst>
                  <p:ext uri="{D42A27DB-BD31-4B8C-83A1-F6EECF244321}">
                    <p14:modId xmlns:p14="http://schemas.microsoft.com/office/powerpoint/2010/main" val="2335060652"/>
                  </p:ext>
                </p:extLst>
              </p:nvPr>
            </p:nvGraphicFramePr>
            <p:xfrm>
              <a:off x="6865674" y="2044723"/>
              <a:ext cx="1110552" cy="111252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endParaRPr lang="en-DE"/>
                        </a:p>
                      </a:txBody>
                      <a:tcPr>
                        <a:blipFill>
                          <a:blip r:embed="rId8"/>
                          <a:stretch>
                            <a:fillRect l="-161765" t="-10345" r="-5882" b="-2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8"/>
                          <a:stretch>
                            <a:fillRect t="-106667" r="-65455" b="-103333"/>
                          </a:stretch>
                        </a:blipFill>
                      </a:tcPr>
                    </a:tc>
                    <a:tc>
                      <a:txBody>
                        <a:bodyPr/>
                        <a:lstStyle/>
                        <a:p>
                          <a:endParaRPr lang="en-DE"/>
                        </a:p>
                      </a:txBody>
                      <a:tcPr>
                        <a:blipFill>
                          <a:blip r:embed="rId8"/>
                          <a:stretch>
                            <a:fillRect l="-161765" t="-106667" r="-5882" b="-103333"/>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8"/>
                          <a:stretch>
                            <a:fillRect t="-213793" r="-65455" b="-6897"/>
                          </a:stretch>
                        </a:blipFill>
                      </a:tcPr>
                    </a:tc>
                    <a:tc>
                      <a:txBody>
                        <a:bodyPr/>
                        <a:lstStyle/>
                        <a:p>
                          <a:endParaRPr lang="en-DE"/>
                        </a:p>
                      </a:txBody>
                      <a:tcPr>
                        <a:blipFill>
                          <a:blip r:embed="rId8"/>
                          <a:stretch>
                            <a:fillRect l="-161765" t="-213793" r="-5882" b="-6897"/>
                          </a:stretch>
                        </a:blipFill>
                      </a:tcPr>
                    </a:tc>
                    <a:extLst>
                      <a:ext uri="{0D108BD9-81ED-4DB2-BD59-A6C34878D82A}">
                        <a16:rowId xmlns:a16="http://schemas.microsoft.com/office/drawing/2014/main" val="786113009"/>
                      </a:ext>
                    </a:extLst>
                  </a:tr>
                </a:tbl>
              </a:graphicData>
            </a:graphic>
          </p:graphicFrame>
        </mc:Fallback>
      </mc:AlternateContent>
      <p:grpSp>
        <p:nvGrpSpPr>
          <p:cNvPr id="23" name="Group 22">
            <a:extLst>
              <a:ext uri="{FF2B5EF4-FFF2-40B4-BE49-F238E27FC236}">
                <a16:creationId xmlns:a16="http://schemas.microsoft.com/office/drawing/2014/main" id="{6099375C-B050-B442-B712-D2751F17F1B3}"/>
              </a:ext>
            </a:extLst>
          </p:cNvPr>
          <p:cNvGrpSpPr/>
          <p:nvPr/>
        </p:nvGrpSpPr>
        <p:grpSpPr>
          <a:xfrm>
            <a:off x="1679928" y="3750535"/>
            <a:ext cx="3984660" cy="914310"/>
            <a:chOff x="1688181" y="3702867"/>
            <a:chExt cx="3984660" cy="914310"/>
          </a:xfrm>
        </p:grpSpPr>
        <p:cxnSp>
          <p:nvCxnSpPr>
            <p:cNvPr id="9" name="Straight Connector 8">
              <a:extLst>
                <a:ext uri="{FF2B5EF4-FFF2-40B4-BE49-F238E27FC236}">
                  <a16:creationId xmlns:a16="http://schemas.microsoft.com/office/drawing/2014/main" id="{09E3AFAA-B20E-9D42-B6C1-A3ADDE8AA763}"/>
                </a:ext>
              </a:extLst>
            </p:cNvPr>
            <p:cNvCxnSpPr>
              <a:cxnSpLocks/>
            </p:cNvCxnSpPr>
            <p:nvPr/>
          </p:nvCxnSpPr>
          <p:spPr>
            <a:xfrm>
              <a:off x="1863634" y="4206240"/>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FEAC32-2ED0-E242-93EF-486DD2EC3726}"/>
                </a:ext>
              </a:extLst>
            </p:cNvPr>
            <p:cNvCxnSpPr/>
            <p:nvPr/>
          </p:nvCxnSpPr>
          <p:spPr>
            <a:xfrm>
              <a:off x="1871084" y="4122728"/>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40BEBFF-1D1B-2649-B84F-1BACEEE707FB}"/>
                </a:ext>
              </a:extLst>
            </p:cNvPr>
            <p:cNvCxnSpPr/>
            <p:nvPr/>
          </p:nvCxnSpPr>
          <p:spPr>
            <a:xfrm>
              <a:off x="475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6BC439F-9F08-314B-A2C3-66780021831E}"/>
                    </a:ext>
                  </a:extLst>
                </p:cNvPr>
                <p:cNvSpPr txBox="1"/>
                <p:nvPr/>
              </p:nvSpPr>
              <p:spPr>
                <a:xfrm>
                  <a:off x="1688181" y="4247845"/>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0</m:t>
                        </m:r>
                      </m:oMath>
                    </m:oMathPara>
                  </a14:m>
                  <a:endParaRPr lang="en-GB" dirty="0"/>
                </a:p>
              </p:txBody>
            </p:sp>
          </mc:Choice>
          <mc:Fallback xmlns="">
            <p:sp>
              <p:nvSpPr>
                <p:cNvPr id="16" name="TextBox 15">
                  <a:extLst>
                    <a:ext uri="{FF2B5EF4-FFF2-40B4-BE49-F238E27FC236}">
                      <a16:creationId xmlns:a16="http://schemas.microsoft.com/office/drawing/2014/main" id="{86BC439F-9F08-314B-A2C3-66780021831E}"/>
                    </a:ext>
                  </a:extLst>
                </p:cNvPr>
                <p:cNvSpPr txBox="1">
                  <a:spLocks noRot="1" noChangeAspect="1" noMove="1" noResize="1" noEditPoints="1" noAdjustHandles="1" noChangeArrowheads="1" noChangeShapeType="1" noTextEdit="1"/>
                </p:cNvSpPr>
                <p:nvPr/>
              </p:nvSpPr>
              <p:spPr>
                <a:xfrm>
                  <a:off x="1688181" y="4247845"/>
                  <a:ext cx="365806" cy="369332"/>
                </a:xfrm>
                <a:prstGeom prst="rect">
                  <a:avLst/>
                </a:prstGeom>
                <a:blipFill>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C4658811-4EBF-CC49-BD59-2705B4735304}"/>
                    </a:ext>
                  </a:extLst>
                </p:cNvPr>
                <p:cNvSpPr txBox="1"/>
                <p:nvPr/>
              </p:nvSpPr>
              <p:spPr>
                <a:xfrm>
                  <a:off x="5307035" y="4247845"/>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rPr>
                          <m:t>1</m:t>
                        </m:r>
                      </m:oMath>
                    </m:oMathPara>
                  </a14:m>
                  <a:endParaRPr lang="en-GB" dirty="0"/>
                </a:p>
              </p:txBody>
            </p:sp>
          </mc:Choice>
          <mc:Fallback xmlns="">
            <p:sp>
              <p:nvSpPr>
                <p:cNvPr id="77" name="TextBox 76">
                  <a:extLst>
                    <a:ext uri="{FF2B5EF4-FFF2-40B4-BE49-F238E27FC236}">
                      <a16:creationId xmlns:a16="http://schemas.microsoft.com/office/drawing/2014/main" id="{C4658811-4EBF-CC49-BD59-2705B4735304}"/>
                    </a:ext>
                  </a:extLst>
                </p:cNvPr>
                <p:cNvSpPr txBox="1">
                  <a:spLocks noRot="1" noChangeAspect="1" noMove="1" noResize="1" noEditPoints="1" noAdjustHandles="1" noChangeArrowheads="1" noChangeShapeType="1" noTextEdit="1"/>
                </p:cNvSpPr>
                <p:nvPr/>
              </p:nvSpPr>
              <p:spPr>
                <a:xfrm>
                  <a:off x="5307035" y="4247845"/>
                  <a:ext cx="365806" cy="369332"/>
                </a:xfrm>
                <a:prstGeom prst="rect">
                  <a:avLst/>
                </a:prstGeom>
                <a:blipFill>
                  <a:blip r:embed="rId13"/>
                  <a:stretch>
                    <a:fillRect/>
                  </a:stretch>
                </a:blipFill>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3DAC95F3-75C4-1F44-97FE-FFC81901FE13}"/>
                </a:ext>
              </a:extLst>
            </p:cNvPr>
            <p:cNvCxnSpPr/>
            <p:nvPr/>
          </p:nvCxnSpPr>
          <p:spPr>
            <a:xfrm>
              <a:off x="223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A7F27F9-DD1B-A74F-85EA-FBD2DAE4C5E2}"/>
                </a:ext>
              </a:extLst>
            </p:cNvPr>
            <p:cNvCxnSpPr/>
            <p:nvPr/>
          </p:nvCxnSpPr>
          <p:spPr>
            <a:xfrm>
              <a:off x="259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44D219B-CAAA-1440-8385-13D02B306D1B}"/>
                </a:ext>
              </a:extLst>
            </p:cNvPr>
            <p:cNvCxnSpPr/>
            <p:nvPr/>
          </p:nvCxnSpPr>
          <p:spPr>
            <a:xfrm>
              <a:off x="295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93825CD-20E2-9747-9707-6B1284BCF211}"/>
                </a:ext>
              </a:extLst>
            </p:cNvPr>
            <p:cNvCxnSpPr/>
            <p:nvPr/>
          </p:nvCxnSpPr>
          <p:spPr>
            <a:xfrm>
              <a:off x="3313158"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C009CCF-8902-754F-8334-656086EE4DEF}"/>
                </a:ext>
              </a:extLst>
            </p:cNvPr>
            <p:cNvCxnSpPr/>
            <p:nvPr/>
          </p:nvCxnSpPr>
          <p:spPr>
            <a:xfrm>
              <a:off x="3672000" y="4122728"/>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08FED89-B16D-0A4D-9F89-E9AF811573D9}"/>
                </a:ext>
              </a:extLst>
            </p:cNvPr>
            <p:cNvCxnSpPr/>
            <p:nvPr/>
          </p:nvCxnSpPr>
          <p:spPr>
            <a:xfrm>
              <a:off x="403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60D258D-3951-EB4A-822D-560FC03F1575}"/>
                </a:ext>
              </a:extLst>
            </p:cNvPr>
            <p:cNvCxnSpPr/>
            <p:nvPr/>
          </p:nvCxnSpPr>
          <p:spPr>
            <a:xfrm>
              <a:off x="439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5CB4C0E-3EBB-724C-93DB-8C4EB5BECAB9}"/>
                </a:ext>
              </a:extLst>
            </p:cNvPr>
            <p:cNvCxnSpPr/>
            <p:nvPr/>
          </p:nvCxnSpPr>
          <p:spPr>
            <a:xfrm>
              <a:off x="5491096" y="4122000"/>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A0C0292-B1C8-A64F-ADC7-D62E52D0AF66}"/>
                </a:ext>
              </a:extLst>
            </p:cNvPr>
            <p:cNvCxnSpPr/>
            <p:nvPr/>
          </p:nvCxnSpPr>
          <p:spPr>
            <a:xfrm>
              <a:off x="5131096" y="4153716"/>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E45A986E-8C71-B245-B61F-FF6AA7533D2B}"/>
                    </a:ext>
                  </a:extLst>
                </p:cNvPr>
                <p:cNvSpPr txBox="1"/>
                <p:nvPr/>
              </p:nvSpPr>
              <p:spPr>
                <a:xfrm>
                  <a:off x="3410896" y="4244213"/>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0</m:t>
                        </m:r>
                        <m:r>
                          <a:rPr lang="de-DE" i="1" dirty="0">
                            <a:latin typeface="Cambria Math" panose="02040503050406030204" pitchFamily="18" charset="0"/>
                          </a:rPr>
                          <m:t>.5</m:t>
                        </m:r>
                      </m:oMath>
                    </m:oMathPara>
                  </a14:m>
                  <a:endParaRPr lang="en-GB" dirty="0"/>
                </a:p>
              </p:txBody>
            </p:sp>
          </mc:Choice>
          <mc:Fallback xmlns="">
            <p:sp>
              <p:nvSpPr>
                <p:cNvPr id="90" name="TextBox 89">
                  <a:extLst>
                    <a:ext uri="{FF2B5EF4-FFF2-40B4-BE49-F238E27FC236}">
                      <a16:creationId xmlns:a16="http://schemas.microsoft.com/office/drawing/2014/main" id="{E45A986E-8C71-B245-B61F-FF6AA7533D2B}"/>
                    </a:ext>
                  </a:extLst>
                </p:cNvPr>
                <p:cNvSpPr txBox="1">
                  <a:spLocks noRot="1" noChangeAspect="1" noMove="1" noResize="1" noEditPoints="1" noAdjustHandles="1" noChangeArrowheads="1" noChangeShapeType="1" noTextEdit="1"/>
                </p:cNvSpPr>
                <p:nvPr/>
              </p:nvSpPr>
              <p:spPr>
                <a:xfrm>
                  <a:off x="3410896" y="4244213"/>
                  <a:ext cx="542136" cy="369332"/>
                </a:xfrm>
                <a:prstGeom prst="rect">
                  <a:avLst/>
                </a:prstGeom>
                <a:blipFill>
                  <a:blip r:embed="rId14"/>
                  <a:stretch>
                    <a:fillRect/>
                  </a:stretch>
                </a:blipFill>
              </p:spPr>
              <p:txBody>
                <a:bodyPr/>
                <a:lstStyle/>
                <a:p>
                  <a:r>
                    <a:rPr lang="en-GB">
                      <a:noFill/>
                    </a:rPr>
                    <a:t> </a:t>
                  </a:r>
                </a:p>
              </p:txBody>
            </p:sp>
          </mc:Fallback>
        </mc:AlternateContent>
        <p:sp>
          <p:nvSpPr>
            <p:cNvPr id="21" name="Left Brace 20">
              <a:extLst>
                <a:ext uri="{FF2B5EF4-FFF2-40B4-BE49-F238E27FC236}">
                  <a16:creationId xmlns:a16="http://schemas.microsoft.com/office/drawing/2014/main" id="{F380EE53-0D8C-8F40-B59A-A74332D6754C}"/>
                </a:ext>
              </a:extLst>
            </p:cNvPr>
            <p:cNvSpPr/>
            <p:nvPr/>
          </p:nvSpPr>
          <p:spPr>
            <a:xfrm rot="5400000">
              <a:off x="1997819" y="3878989"/>
              <a:ext cx="99995" cy="36836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1" name="Left Brace 90">
              <a:extLst>
                <a:ext uri="{FF2B5EF4-FFF2-40B4-BE49-F238E27FC236}">
                  <a16:creationId xmlns:a16="http://schemas.microsoft.com/office/drawing/2014/main" id="{FCD7019A-30C6-2646-B60D-D4E8AD9539E6}"/>
                </a:ext>
              </a:extLst>
            </p:cNvPr>
            <p:cNvSpPr/>
            <p:nvPr/>
          </p:nvSpPr>
          <p:spPr>
            <a:xfrm rot="5400000">
              <a:off x="2539669" y="3700836"/>
              <a:ext cx="104662" cy="720000"/>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2" name="Left Brace 91">
              <a:extLst>
                <a:ext uri="{FF2B5EF4-FFF2-40B4-BE49-F238E27FC236}">
                  <a16:creationId xmlns:a16="http://schemas.microsoft.com/office/drawing/2014/main" id="{3397F7BD-9C88-0644-9246-107A659121BC}"/>
                </a:ext>
              </a:extLst>
            </p:cNvPr>
            <p:cNvSpPr/>
            <p:nvPr/>
          </p:nvSpPr>
          <p:spPr>
            <a:xfrm rot="5400000">
              <a:off x="3439052" y="3520219"/>
              <a:ext cx="105896" cy="1080000"/>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3" name="Left Brace 92">
              <a:extLst>
                <a:ext uri="{FF2B5EF4-FFF2-40B4-BE49-F238E27FC236}">
                  <a16:creationId xmlns:a16="http://schemas.microsoft.com/office/drawing/2014/main" id="{1F19DE7B-0432-AA41-9040-07AC0E5A91C8}"/>
                </a:ext>
              </a:extLst>
            </p:cNvPr>
            <p:cNvSpPr/>
            <p:nvPr/>
          </p:nvSpPr>
          <p:spPr>
            <a:xfrm rot="5400000">
              <a:off x="4708421" y="3329764"/>
              <a:ext cx="106253" cy="1459096"/>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923C263A-438F-EA42-B138-22DBC2B32C9D}"/>
                </a:ext>
              </a:extLst>
            </p:cNvPr>
            <p:cNvSpPr txBox="1"/>
            <p:nvPr/>
          </p:nvSpPr>
          <p:spPr>
            <a:xfrm>
              <a:off x="1882532" y="3706496"/>
              <a:ext cx="323486" cy="369332"/>
            </a:xfrm>
            <a:prstGeom prst="rect">
              <a:avLst/>
            </a:prstGeom>
            <a:noFill/>
          </p:spPr>
          <p:txBody>
            <a:bodyPr wrap="none" rtlCol="0">
              <a:spAutoFit/>
            </a:bodyPr>
            <a:lstStyle/>
            <a:p>
              <a:r>
                <a:rPr lang="en-GB" dirty="0"/>
                <a:t>ff</a:t>
              </a:r>
            </a:p>
          </p:txBody>
        </p:sp>
        <p:sp>
          <p:nvSpPr>
            <p:cNvPr id="94" name="TextBox 93">
              <a:extLst>
                <a:ext uri="{FF2B5EF4-FFF2-40B4-BE49-F238E27FC236}">
                  <a16:creationId xmlns:a16="http://schemas.microsoft.com/office/drawing/2014/main" id="{5D9CAFCE-011C-C946-86DA-98BA74A7E4F2}"/>
                </a:ext>
              </a:extLst>
            </p:cNvPr>
            <p:cNvSpPr txBox="1"/>
            <p:nvPr/>
          </p:nvSpPr>
          <p:spPr>
            <a:xfrm>
              <a:off x="2427280" y="3709048"/>
              <a:ext cx="332142" cy="369332"/>
            </a:xfrm>
            <a:prstGeom prst="rect">
              <a:avLst/>
            </a:prstGeom>
            <a:noFill/>
          </p:spPr>
          <p:txBody>
            <a:bodyPr wrap="none" rtlCol="0">
              <a:spAutoFit/>
            </a:bodyPr>
            <a:lstStyle/>
            <a:p>
              <a:r>
                <a:rPr lang="en-GB" dirty="0"/>
                <a:t>ft</a:t>
              </a:r>
            </a:p>
          </p:txBody>
        </p:sp>
        <p:sp>
          <p:nvSpPr>
            <p:cNvPr id="95" name="TextBox 94">
              <a:extLst>
                <a:ext uri="{FF2B5EF4-FFF2-40B4-BE49-F238E27FC236}">
                  <a16:creationId xmlns:a16="http://schemas.microsoft.com/office/drawing/2014/main" id="{F1F6707D-C033-6144-9406-C62E48BF03F7}"/>
                </a:ext>
              </a:extLst>
            </p:cNvPr>
            <p:cNvSpPr txBox="1"/>
            <p:nvPr/>
          </p:nvSpPr>
          <p:spPr>
            <a:xfrm>
              <a:off x="3328159" y="3706496"/>
              <a:ext cx="332142" cy="369332"/>
            </a:xfrm>
            <a:prstGeom prst="rect">
              <a:avLst/>
            </a:prstGeom>
            <a:noFill/>
          </p:spPr>
          <p:txBody>
            <a:bodyPr wrap="none" rtlCol="0">
              <a:spAutoFit/>
            </a:bodyPr>
            <a:lstStyle/>
            <a:p>
              <a:r>
                <a:rPr lang="en-GB" dirty="0" err="1"/>
                <a:t>tf</a:t>
              </a:r>
              <a:endParaRPr lang="en-GB" dirty="0"/>
            </a:p>
          </p:txBody>
        </p:sp>
        <p:sp>
          <p:nvSpPr>
            <p:cNvPr id="96" name="TextBox 95">
              <a:extLst>
                <a:ext uri="{FF2B5EF4-FFF2-40B4-BE49-F238E27FC236}">
                  <a16:creationId xmlns:a16="http://schemas.microsoft.com/office/drawing/2014/main" id="{11E35C60-8E4A-6544-A2A2-629EE689252E}"/>
                </a:ext>
              </a:extLst>
            </p:cNvPr>
            <p:cNvSpPr txBox="1"/>
            <p:nvPr/>
          </p:nvSpPr>
          <p:spPr>
            <a:xfrm>
              <a:off x="4596264" y="3702867"/>
              <a:ext cx="335285" cy="369332"/>
            </a:xfrm>
            <a:prstGeom prst="rect">
              <a:avLst/>
            </a:prstGeom>
            <a:noFill/>
          </p:spPr>
          <p:txBody>
            <a:bodyPr wrap="none" rtlCol="0">
              <a:spAutoFit/>
            </a:bodyPr>
            <a:lstStyle/>
            <a:p>
              <a:r>
                <a:rPr lang="en-GB" dirty="0" err="1"/>
                <a:t>tt</a:t>
              </a:r>
              <a:endParaRPr lang="en-GB" dirty="0"/>
            </a:p>
          </p:txBody>
        </p:sp>
      </p:grpSp>
      <p:grpSp>
        <p:nvGrpSpPr>
          <p:cNvPr id="29" name="Group 28">
            <a:extLst>
              <a:ext uri="{FF2B5EF4-FFF2-40B4-BE49-F238E27FC236}">
                <a16:creationId xmlns:a16="http://schemas.microsoft.com/office/drawing/2014/main" id="{B789DF74-C54F-984B-B6C8-A35717FC9EC6}"/>
              </a:ext>
            </a:extLst>
          </p:cNvPr>
          <p:cNvGrpSpPr/>
          <p:nvPr/>
        </p:nvGrpSpPr>
        <p:grpSpPr>
          <a:xfrm>
            <a:off x="4559081" y="4202113"/>
            <a:ext cx="369332" cy="436123"/>
            <a:chOff x="3912592" y="4465443"/>
            <a:chExt cx="369332" cy="436123"/>
          </a:xfrm>
        </p:grpSpPr>
        <p:cxnSp>
          <p:nvCxnSpPr>
            <p:cNvPr id="97" name="Straight Connector 96">
              <a:extLst>
                <a:ext uri="{FF2B5EF4-FFF2-40B4-BE49-F238E27FC236}">
                  <a16:creationId xmlns:a16="http://schemas.microsoft.com/office/drawing/2014/main" id="{67B23C00-8ABD-B947-B44F-740A99327D85}"/>
                </a:ext>
              </a:extLst>
            </p:cNvPr>
            <p:cNvCxnSpPr>
              <a:cxnSpLocks/>
            </p:cNvCxnSpPr>
            <p:nvPr/>
          </p:nvCxnSpPr>
          <p:spPr>
            <a:xfrm flipH="1">
              <a:off x="4039374" y="4466791"/>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EA23FA03-6488-D344-930D-6B14558C2EF6}"/>
                </a:ext>
              </a:extLst>
            </p:cNvPr>
            <p:cNvCxnSpPr>
              <a:cxnSpLocks/>
            </p:cNvCxnSpPr>
            <p:nvPr/>
          </p:nvCxnSpPr>
          <p:spPr>
            <a:xfrm>
              <a:off x="4038026" y="4465443"/>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E925B873-0397-4F4D-A9F5-FB3CDB47BAC5}"/>
                    </a:ext>
                  </a:extLst>
                </p:cNvPr>
                <p:cNvSpPr/>
                <p:nvPr/>
              </p:nvSpPr>
              <p:spPr>
                <a:xfrm>
                  <a:off x="3912592" y="4532234"/>
                  <a:ext cx="3693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dirty="0" smtClean="0">
                            <a:solidFill>
                              <a:srgbClr val="FFC000"/>
                            </a:solidFill>
                            <a:latin typeface="Cambria Math" panose="02040503050406030204" pitchFamily="18" charset="0"/>
                          </a:rPr>
                          <m:t>𝑣</m:t>
                        </m:r>
                      </m:oMath>
                    </m:oMathPara>
                  </a14:m>
                  <a:endParaRPr lang="en-GB" dirty="0">
                    <a:solidFill>
                      <a:srgbClr val="C00000"/>
                    </a:solidFill>
                  </a:endParaRPr>
                </a:p>
              </p:txBody>
            </p:sp>
          </mc:Choice>
          <mc:Fallback xmlns="">
            <p:sp>
              <p:nvSpPr>
                <p:cNvPr id="28" name="Rectangle 27">
                  <a:extLst>
                    <a:ext uri="{FF2B5EF4-FFF2-40B4-BE49-F238E27FC236}">
                      <a16:creationId xmlns:a16="http://schemas.microsoft.com/office/drawing/2014/main" id="{E925B873-0397-4F4D-A9F5-FB3CDB47BAC5}"/>
                    </a:ext>
                  </a:extLst>
                </p:cNvPr>
                <p:cNvSpPr>
                  <a:spLocks noRot="1" noChangeAspect="1" noMove="1" noResize="1" noEditPoints="1" noAdjustHandles="1" noChangeArrowheads="1" noChangeShapeType="1" noTextEdit="1"/>
                </p:cNvSpPr>
                <p:nvPr/>
              </p:nvSpPr>
              <p:spPr>
                <a:xfrm>
                  <a:off x="3912592" y="4532234"/>
                  <a:ext cx="369332" cy="369332"/>
                </a:xfrm>
                <a:prstGeom prst="rect">
                  <a:avLst/>
                </a:prstGeom>
                <a:blipFill>
                  <a:blip r:embed="rId15"/>
                  <a:stretch>
                    <a:fillRect/>
                  </a:stretch>
                </a:blipFill>
              </p:spPr>
              <p:txBody>
                <a:bodyPr/>
                <a:lstStyle/>
                <a:p>
                  <a:r>
                    <a:rPr lang="en-GB">
                      <a:noFill/>
                    </a:rPr>
                    <a:t> </a:t>
                  </a:r>
                </a:p>
              </p:txBody>
            </p:sp>
          </mc:Fallback>
        </mc:AlternateContent>
      </p:grpSp>
      <p:sp>
        <p:nvSpPr>
          <p:cNvPr id="5" name="Rectangle 4">
            <a:extLst>
              <a:ext uri="{FF2B5EF4-FFF2-40B4-BE49-F238E27FC236}">
                <a16:creationId xmlns:a16="http://schemas.microsoft.com/office/drawing/2014/main" id="{508E1D26-38FD-0344-90C3-9AF00B0570F0}"/>
              </a:ext>
            </a:extLst>
          </p:cNvPr>
          <p:cNvSpPr/>
          <p:nvPr/>
        </p:nvSpPr>
        <p:spPr>
          <a:xfrm>
            <a:off x="10149071" y="1169000"/>
            <a:ext cx="335285" cy="369332"/>
          </a:xfrm>
          <a:prstGeom prst="rect">
            <a:avLst/>
          </a:prstGeom>
        </p:spPr>
        <p:txBody>
          <a:bodyPr wrap="none">
            <a:spAutoFit/>
          </a:bodyPr>
          <a:lstStyle/>
          <a:p>
            <a:r>
              <a:rPr lang="en-GB" dirty="0" err="1">
                <a:solidFill>
                  <a:srgbClr val="FFC000"/>
                </a:solidFill>
              </a:rPr>
              <a:t>tt</a:t>
            </a:r>
            <a:endParaRPr lang="en-GB" dirty="0">
              <a:solidFill>
                <a:srgbClr val="FFC000"/>
              </a:solidFill>
            </a:endParaRPr>
          </a:p>
        </p:txBody>
      </p:sp>
      <p:sp>
        <p:nvSpPr>
          <p:cNvPr id="60" name="Rectangle 59">
            <a:extLst>
              <a:ext uri="{FF2B5EF4-FFF2-40B4-BE49-F238E27FC236}">
                <a16:creationId xmlns:a16="http://schemas.microsoft.com/office/drawing/2014/main" id="{9BB16CD8-AEDF-D245-8189-D1C10272EA86}"/>
              </a:ext>
            </a:extLst>
          </p:cNvPr>
          <p:cNvSpPr/>
          <p:nvPr/>
        </p:nvSpPr>
        <p:spPr>
          <a:xfrm>
            <a:off x="10808323" y="1201842"/>
            <a:ext cx="245580" cy="307777"/>
          </a:xfrm>
          <a:prstGeom prst="rect">
            <a:avLst/>
          </a:prstGeom>
        </p:spPr>
        <p:txBody>
          <a:bodyPr wrap="none">
            <a:spAutoFit/>
          </a:bodyPr>
          <a:lstStyle/>
          <a:p>
            <a:r>
              <a:rPr lang="en-GB" sz="1400" dirty="0">
                <a:solidFill>
                  <a:srgbClr val="FFC000"/>
                </a:solidFill>
              </a:rPr>
              <a:t>t</a:t>
            </a:r>
          </a:p>
        </p:txBody>
      </p:sp>
      <mc:AlternateContent xmlns:mc="http://schemas.openxmlformats.org/markup-compatibility/2006" xmlns:a14="http://schemas.microsoft.com/office/drawing/2010/main">
        <mc:Choice Requires="a14">
          <p:graphicFrame>
            <p:nvGraphicFramePr>
              <p:cNvPr id="20" name="Table 19">
                <a:extLst>
                  <a:ext uri="{FF2B5EF4-FFF2-40B4-BE49-F238E27FC236}">
                    <a16:creationId xmlns:a16="http://schemas.microsoft.com/office/drawing/2014/main" id="{DF030C0C-2FFA-FEE3-A5DD-23E2F4791F30}"/>
                  </a:ext>
                </a:extLst>
              </p:cNvPr>
              <p:cNvGraphicFramePr>
                <a:graphicFrameLocks noGrp="1"/>
              </p:cNvGraphicFramePr>
              <p:nvPr>
                <p:extLst>
                  <p:ext uri="{D42A27DB-BD31-4B8C-83A1-F6EECF244321}">
                    <p14:modId xmlns:p14="http://schemas.microsoft.com/office/powerpoint/2010/main" val="3888698722"/>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2</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false</m:t>
                                </m:r>
                              </m:oMath>
                            </m:oMathPara>
                          </a14:m>
                          <a:endParaRPr lang="en-GB"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0.6</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false</m:t>
                                </m:r>
                              </m:oMath>
                            </m:oMathPara>
                          </a14:m>
                          <a:endParaRPr lang="en-GB"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0.4</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true</m:t>
                                </m:r>
                              </m:oMath>
                            </m:oMathPara>
                          </a14:m>
                          <a:endParaRPr lang="en-GB"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0.8</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true</m:t>
                                </m:r>
                              </m:oMath>
                            </m:oMathPara>
                          </a14:m>
                          <a:endParaRPr lang="en-GB" i="0" dirty="0">
                            <a:solidFill>
                              <a:schemeClr val="tx1"/>
                            </a:solidFill>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0.2</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20" name="Table 19">
                <a:extLst>
                  <a:ext uri="{FF2B5EF4-FFF2-40B4-BE49-F238E27FC236}">
                    <a16:creationId xmlns:a16="http://schemas.microsoft.com/office/drawing/2014/main" id="{DF030C0C-2FFA-FEE3-A5DD-23E2F4791F30}"/>
                  </a:ext>
                </a:extLst>
              </p:cNvPr>
              <p:cNvGraphicFramePr>
                <a:graphicFrameLocks noGrp="1"/>
              </p:cNvGraphicFramePr>
              <p:nvPr>
                <p:extLst>
                  <p:ext uri="{D42A27DB-BD31-4B8C-83A1-F6EECF244321}">
                    <p14:modId xmlns:p14="http://schemas.microsoft.com/office/powerpoint/2010/main" val="3888698722"/>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endParaRPr lang="en-DE"/>
                        </a:p>
                      </a:txBody>
                      <a:tcPr>
                        <a:blipFill>
                          <a:blip r:embed="rId16"/>
                          <a:stretch>
                            <a:fillRect l="-216000" t="-10345" r="-6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6"/>
                          <a:stretch>
                            <a:fillRect t="-106667" r="-198148" b="-296667"/>
                          </a:stretch>
                        </a:blipFill>
                      </a:tcPr>
                    </a:tc>
                    <a:tc>
                      <a:txBody>
                        <a:bodyPr/>
                        <a:lstStyle/>
                        <a:p>
                          <a:endParaRPr lang="en-DE"/>
                        </a:p>
                      </a:txBody>
                      <a:tcPr>
                        <a:blipFill>
                          <a:blip r:embed="rId16"/>
                          <a:stretch>
                            <a:fillRect l="-100000" t="-106667" r="-98148" b="-296667"/>
                          </a:stretch>
                        </a:blipFill>
                      </a:tcPr>
                    </a:tc>
                    <a:tc>
                      <a:txBody>
                        <a:bodyPr/>
                        <a:lstStyle/>
                        <a:p>
                          <a:endParaRPr lang="en-DE"/>
                        </a:p>
                      </a:txBody>
                      <a:tcPr>
                        <a:blipFill>
                          <a:blip r:embed="rId16"/>
                          <a:stretch>
                            <a:fillRect l="-216000" t="-106667" r="-6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6"/>
                          <a:stretch>
                            <a:fillRect t="-213793" r="-198148" b="-206897"/>
                          </a:stretch>
                        </a:blipFill>
                      </a:tcPr>
                    </a:tc>
                    <a:tc>
                      <a:txBody>
                        <a:bodyPr/>
                        <a:lstStyle/>
                        <a:p>
                          <a:endParaRPr lang="en-DE"/>
                        </a:p>
                      </a:txBody>
                      <a:tcPr>
                        <a:blipFill>
                          <a:blip r:embed="rId16"/>
                          <a:stretch>
                            <a:fillRect l="-100000" t="-213793" r="-98148" b="-206897"/>
                          </a:stretch>
                        </a:blipFill>
                      </a:tcPr>
                    </a:tc>
                    <a:tc>
                      <a:txBody>
                        <a:bodyPr/>
                        <a:lstStyle/>
                        <a:p>
                          <a:endParaRPr lang="en-DE"/>
                        </a:p>
                      </a:txBody>
                      <a:tcPr>
                        <a:blipFill>
                          <a:blip r:embed="rId16"/>
                          <a:stretch>
                            <a:fillRect l="-216000" t="-213793" r="-6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6"/>
                          <a:stretch>
                            <a:fillRect t="-303333" r="-198148" b="-100000"/>
                          </a:stretch>
                        </a:blipFill>
                      </a:tcPr>
                    </a:tc>
                    <a:tc>
                      <a:txBody>
                        <a:bodyPr/>
                        <a:lstStyle/>
                        <a:p>
                          <a:endParaRPr lang="en-DE"/>
                        </a:p>
                      </a:txBody>
                      <a:tcPr>
                        <a:blipFill>
                          <a:blip r:embed="rId16"/>
                          <a:stretch>
                            <a:fillRect l="-100000" t="-303333" r="-98148" b="-100000"/>
                          </a:stretch>
                        </a:blipFill>
                      </a:tcPr>
                    </a:tc>
                    <a:tc>
                      <a:txBody>
                        <a:bodyPr/>
                        <a:lstStyle/>
                        <a:p>
                          <a:endParaRPr lang="en-DE"/>
                        </a:p>
                      </a:txBody>
                      <a:tcPr>
                        <a:blipFill>
                          <a:blip r:embed="rId16"/>
                          <a:stretch>
                            <a:fillRect l="-216000" t="-303333" r="-6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6"/>
                          <a:stretch>
                            <a:fillRect t="-417241" r="-198148" b="-3448"/>
                          </a:stretch>
                        </a:blipFill>
                      </a:tcPr>
                    </a:tc>
                    <a:tc>
                      <a:txBody>
                        <a:bodyPr/>
                        <a:lstStyle/>
                        <a:p>
                          <a:endParaRPr lang="en-DE"/>
                        </a:p>
                      </a:txBody>
                      <a:tcPr>
                        <a:blipFill>
                          <a:blip r:embed="rId16"/>
                          <a:stretch>
                            <a:fillRect l="-100000" t="-417241" r="-98148" b="-3448"/>
                          </a:stretch>
                        </a:blipFill>
                      </a:tcPr>
                    </a:tc>
                    <a:tc>
                      <a:txBody>
                        <a:bodyPr/>
                        <a:lstStyle/>
                        <a:p>
                          <a:endParaRPr lang="en-DE"/>
                        </a:p>
                      </a:txBody>
                      <a:tcPr>
                        <a:blipFill>
                          <a:blip r:embed="rId16"/>
                          <a:stretch>
                            <a:fillRect l="-216000" t="-417241" r="-6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4" name="Table 23">
                <a:extLst>
                  <a:ext uri="{FF2B5EF4-FFF2-40B4-BE49-F238E27FC236}">
                    <a16:creationId xmlns:a16="http://schemas.microsoft.com/office/drawing/2014/main" id="{6F8D7741-1A8D-120D-17D2-83A6A7D1D9F6}"/>
                  </a:ext>
                </a:extLst>
              </p:cNvPr>
              <p:cNvGraphicFramePr>
                <a:graphicFrameLocks noGrp="1"/>
              </p:cNvGraphicFramePr>
              <p:nvPr>
                <p:extLst>
                  <p:ext uri="{D42A27DB-BD31-4B8C-83A1-F6EECF244321}">
                    <p14:modId xmlns:p14="http://schemas.microsoft.com/office/powerpoint/2010/main" val="3642170656"/>
                  </p:ext>
                </p:extLst>
              </p:nvPr>
            </p:nvGraphicFramePr>
            <p:xfrm>
              <a:off x="7709550"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1</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accent1"/>
                                    </a:solidFill>
                                    <a:latin typeface="Cambria Math" panose="02040503050406030204" pitchFamily="18" charset="0"/>
                                  </a:rPr>
                                  <m:t>0.1</m:t>
                                </m:r>
                              </m:oMath>
                            </m:oMathPara>
                          </a14:m>
                          <a:endParaRPr lang="en-GB" dirty="0">
                            <a:solidFill>
                              <a:schemeClr val="accent1"/>
                            </a:solidFill>
                          </a:endParaRPr>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accent1"/>
                                    </a:solidFill>
                                    <a:latin typeface="Cambria Math" panose="02040503050406030204" pitchFamily="18" charset="0"/>
                                  </a:rPr>
                                  <m:t>0.</m:t>
                                </m:r>
                                <m:r>
                                  <a:rPr lang="en-GB" i="1" dirty="0" smtClean="0">
                                    <a:solidFill>
                                      <a:schemeClr val="accent1"/>
                                    </a:solidFill>
                                    <a:latin typeface="Cambria Math" panose="02040503050406030204" pitchFamily="18" charset="0"/>
                                  </a:rPr>
                                  <m:t>2</m:t>
                                </m:r>
                              </m:oMath>
                            </m:oMathPara>
                          </a14:m>
                          <a:endParaRPr lang="en-GB" dirty="0">
                            <a:solidFill>
                              <a:schemeClr val="accent1"/>
                            </a:solidFill>
                          </a:endParaRPr>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accent1"/>
                                    </a:solidFill>
                                    <a:latin typeface="Cambria Math" panose="02040503050406030204" pitchFamily="18" charset="0"/>
                                  </a:rPr>
                                  <m:t>0.</m:t>
                                </m:r>
                                <m:r>
                                  <a:rPr lang="en-GB" i="1" dirty="0" smtClean="0">
                                    <a:solidFill>
                                      <a:schemeClr val="accent1"/>
                                    </a:solidFill>
                                    <a:latin typeface="Cambria Math" panose="02040503050406030204" pitchFamily="18" charset="0"/>
                                  </a:rPr>
                                  <m:t>3</m:t>
                                </m:r>
                              </m:oMath>
                            </m:oMathPara>
                          </a14:m>
                          <a:endParaRPr lang="en-GB" dirty="0">
                            <a:solidFill>
                              <a:schemeClr val="accent1"/>
                            </a:solidFill>
                          </a:endParaRPr>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accent1"/>
                                    </a:solidFill>
                                    <a:latin typeface="Cambria Math" panose="02040503050406030204" pitchFamily="18" charset="0"/>
                                  </a:rPr>
                                  <m:t>0.</m:t>
                                </m:r>
                                <m:r>
                                  <a:rPr lang="en-GB" i="1" dirty="0" smtClean="0">
                                    <a:solidFill>
                                      <a:schemeClr val="accent1"/>
                                    </a:solidFill>
                                    <a:latin typeface="Cambria Math" panose="02040503050406030204" pitchFamily="18" charset="0"/>
                                  </a:rPr>
                                  <m:t>4</m:t>
                                </m:r>
                              </m:oMath>
                            </m:oMathPara>
                          </a14:m>
                          <a:endParaRPr lang="en-GB" dirty="0">
                            <a:solidFill>
                              <a:schemeClr val="accent1"/>
                            </a:solidFill>
                          </a:endParaRPr>
                        </a:p>
                      </a:txBody>
                      <a:tcPr/>
                    </a:tc>
                    <a:extLst>
                      <a:ext uri="{0D108BD9-81ED-4DB2-BD59-A6C34878D82A}">
                        <a16:rowId xmlns:a16="http://schemas.microsoft.com/office/drawing/2014/main" val="786113009"/>
                      </a:ext>
                    </a:extLst>
                  </a:tr>
                </a:tbl>
              </a:graphicData>
            </a:graphic>
          </p:graphicFrame>
        </mc:Choice>
        <mc:Fallback xmlns="">
          <p:graphicFrame>
            <p:nvGraphicFramePr>
              <p:cNvPr id="24" name="Table 23">
                <a:extLst>
                  <a:ext uri="{FF2B5EF4-FFF2-40B4-BE49-F238E27FC236}">
                    <a16:creationId xmlns:a16="http://schemas.microsoft.com/office/drawing/2014/main" id="{6F8D7741-1A8D-120D-17D2-83A6A7D1D9F6}"/>
                  </a:ext>
                </a:extLst>
              </p:cNvPr>
              <p:cNvGraphicFramePr>
                <a:graphicFrameLocks noGrp="1"/>
              </p:cNvGraphicFramePr>
              <p:nvPr>
                <p:extLst>
                  <p:ext uri="{D42A27DB-BD31-4B8C-83A1-F6EECF244321}">
                    <p14:modId xmlns:p14="http://schemas.microsoft.com/office/powerpoint/2010/main" val="3642170656"/>
                  </p:ext>
                </p:extLst>
              </p:nvPr>
            </p:nvGraphicFramePr>
            <p:xfrm>
              <a:off x="7709550"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7"/>
                          <a:stretch>
                            <a:fillRect l="-218000" t="-10345" r="-4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7"/>
                          <a:stretch>
                            <a:fillRect l="-1852" t="-106667" r="-196296" b="-296667"/>
                          </a:stretch>
                        </a:blipFill>
                      </a:tcPr>
                    </a:tc>
                    <a:tc>
                      <a:txBody>
                        <a:bodyPr/>
                        <a:lstStyle/>
                        <a:p>
                          <a:endParaRPr lang="en-DE"/>
                        </a:p>
                      </a:txBody>
                      <a:tcPr>
                        <a:blipFill>
                          <a:blip r:embed="rId17"/>
                          <a:stretch>
                            <a:fillRect l="-101852" t="-106667" r="-96296" b="-296667"/>
                          </a:stretch>
                        </a:blipFill>
                      </a:tcPr>
                    </a:tc>
                    <a:tc>
                      <a:txBody>
                        <a:bodyPr/>
                        <a:lstStyle/>
                        <a:p>
                          <a:endParaRPr lang="en-DE"/>
                        </a:p>
                      </a:txBody>
                      <a:tcPr>
                        <a:blipFill>
                          <a:blip r:embed="rId17"/>
                          <a:stretch>
                            <a:fillRect l="-218000" t="-106667" r="-4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7"/>
                          <a:stretch>
                            <a:fillRect l="-1852" t="-213793" r="-196296" b="-206897"/>
                          </a:stretch>
                        </a:blipFill>
                      </a:tcPr>
                    </a:tc>
                    <a:tc>
                      <a:txBody>
                        <a:bodyPr/>
                        <a:lstStyle/>
                        <a:p>
                          <a:endParaRPr lang="en-DE"/>
                        </a:p>
                      </a:txBody>
                      <a:tcPr>
                        <a:blipFill>
                          <a:blip r:embed="rId17"/>
                          <a:stretch>
                            <a:fillRect l="-101852" t="-213793" r="-96296" b="-206897"/>
                          </a:stretch>
                        </a:blipFill>
                      </a:tcPr>
                    </a:tc>
                    <a:tc>
                      <a:txBody>
                        <a:bodyPr/>
                        <a:lstStyle/>
                        <a:p>
                          <a:endParaRPr lang="en-DE"/>
                        </a:p>
                      </a:txBody>
                      <a:tcPr>
                        <a:blipFill>
                          <a:blip r:embed="rId17"/>
                          <a:stretch>
                            <a:fillRect l="-218000" t="-213793" r="-4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7"/>
                          <a:stretch>
                            <a:fillRect l="-1852" t="-303333" r="-196296" b="-100000"/>
                          </a:stretch>
                        </a:blipFill>
                      </a:tcPr>
                    </a:tc>
                    <a:tc>
                      <a:txBody>
                        <a:bodyPr/>
                        <a:lstStyle/>
                        <a:p>
                          <a:endParaRPr lang="en-DE"/>
                        </a:p>
                      </a:txBody>
                      <a:tcPr>
                        <a:blipFill>
                          <a:blip r:embed="rId17"/>
                          <a:stretch>
                            <a:fillRect l="-101852" t="-303333" r="-96296" b="-100000"/>
                          </a:stretch>
                        </a:blipFill>
                      </a:tcPr>
                    </a:tc>
                    <a:tc>
                      <a:txBody>
                        <a:bodyPr/>
                        <a:lstStyle/>
                        <a:p>
                          <a:endParaRPr lang="en-DE"/>
                        </a:p>
                      </a:txBody>
                      <a:tcPr>
                        <a:blipFill>
                          <a:blip r:embed="rId17"/>
                          <a:stretch>
                            <a:fillRect l="-218000" t="-303333" r="-4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7"/>
                          <a:stretch>
                            <a:fillRect l="-1852" t="-417241" r="-196296" b="-3448"/>
                          </a:stretch>
                        </a:blipFill>
                      </a:tcPr>
                    </a:tc>
                    <a:tc>
                      <a:txBody>
                        <a:bodyPr/>
                        <a:lstStyle/>
                        <a:p>
                          <a:endParaRPr lang="en-DE"/>
                        </a:p>
                      </a:txBody>
                      <a:tcPr>
                        <a:blipFill>
                          <a:blip r:embed="rId17"/>
                          <a:stretch>
                            <a:fillRect l="-101852" t="-417241" r="-96296" b="-3448"/>
                          </a:stretch>
                        </a:blipFill>
                      </a:tcPr>
                    </a:tc>
                    <a:tc>
                      <a:txBody>
                        <a:bodyPr/>
                        <a:lstStyle/>
                        <a:p>
                          <a:endParaRPr lang="en-DE"/>
                        </a:p>
                      </a:txBody>
                      <a:tcPr>
                        <a:blipFill>
                          <a:blip r:embed="rId17"/>
                          <a:stretch>
                            <a:fillRect l="-218000" t="-417241" r="-4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3C69C785-45B9-033B-A8A7-6A7ECD574ED7}"/>
                  </a:ext>
                </a:extLst>
              </p:cNvPr>
              <p:cNvGraphicFramePr>
                <a:graphicFrameLocks noGrp="1"/>
              </p:cNvGraphicFramePr>
              <p:nvPr>
                <p:extLst>
                  <p:ext uri="{D42A27DB-BD31-4B8C-83A1-F6EECF244321}">
                    <p14:modId xmlns:p14="http://schemas.microsoft.com/office/powerpoint/2010/main" val="1844430166"/>
                  </p:ext>
                </p:extLst>
              </p:nvPr>
            </p:nvGraphicFramePr>
            <p:xfrm>
              <a:off x="8110061" y="2034106"/>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1</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25" name="Table 24">
                <a:extLst>
                  <a:ext uri="{FF2B5EF4-FFF2-40B4-BE49-F238E27FC236}">
                    <a16:creationId xmlns:a16="http://schemas.microsoft.com/office/drawing/2014/main" id="{3C69C785-45B9-033B-A8A7-6A7ECD574ED7}"/>
                  </a:ext>
                </a:extLst>
              </p:cNvPr>
              <p:cNvGraphicFramePr>
                <a:graphicFrameLocks noGrp="1"/>
              </p:cNvGraphicFramePr>
              <p:nvPr>
                <p:extLst>
                  <p:ext uri="{D42A27DB-BD31-4B8C-83A1-F6EECF244321}">
                    <p14:modId xmlns:p14="http://schemas.microsoft.com/office/powerpoint/2010/main" val="1844430166"/>
                  </p:ext>
                </p:extLst>
              </p:nvPr>
            </p:nvGraphicFramePr>
            <p:xfrm>
              <a:off x="8110061" y="2034106"/>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8"/>
                          <a:stretch>
                            <a:fillRect l="-320588" t="-10345" r="-8824"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8"/>
                          <a:stretch>
                            <a:fillRect l="-1852" t="-106667" r="-168519" b="-296667"/>
                          </a:stretch>
                        </a:blipFill>
                      </a:tcPr>
                    </a:tc>
                    <a:tc>
                      <a:txBody>
                        <a:bodyPr/>
                        <a:lstStyle/>
                        <a:p>
                          <a:endParaRPr lang="en-DE"/>
                        </a:p>
                      </a:txBody>
                      <a:tcPr>
                        <a:blipFill>
                          <a:blip r:embed="rId18"/>
                          <a:stretch>
                            <a:fillRect l="-101852" t="-106667" r="-68519" b="-296667"/>
                          </a:stretch>
                        </a:blipFill>
                      </a:tcPr>
                    </a:tc>
                    <a:tc>
                      <a:txBody>
                        <a:bodyPr/>
                        <a:lstStyle/>
                        <a:p>
                          <a:endParaRPr lang="en-DE"/>
                        </a:p>
                      </a:txBody>
                      <a:tcPr>
                        <a:blipFill>
                          <a:blip r:embed="rId18"/>
                          <a:stretch>
                            <a:fillRect l="-320588" t="-106667" r="-8824"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8"/>
                          <a:stretch>
                            <a:fillRect l="-1852" t="-213793" r="-168519" b="-206897"/>
                          </a:stretch>
                        </a:blipFill>
                      </a:tcPr>
                    </a:tc>
                    <a:tc>
                      <a:txBody>
                        <a:bodyPr/>
                        <a:lstStyle/>
                        <a:p>
                          <a:endParaRPr lang="en-DE"/>
                        </a:p>
                      </a:txBody>
                      <a:tcPr>
                        <a:blipFill>
                          <a:blip r:embed="rId18"/>
                          <a:stretch>
                            <a:fillRect l="-101852" t="-213793" r="-68519" b="-206897"/>
                          </a:stretch>
                        </a:blipFill>
                      </a:tcPr>
                    </a:tc>
                    <a:tc>
                      <a:txBody>
                        <a:bodyPr/>
                        <a:lstStyle/>
                        <a:p>
                          <a:endParaRPr lang="en-DE"/>
                        </a:p>
                      </a:txBody>
                      <a:tcPr>
                        <a:blipFill>
                          <a:blip r:embed="rId18"/>
                          <a:stretch>
                            <a:fillRect l="-320588" t="-213793" r="-8824"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8"/>
                          <a:stretch>
                            <a:fillRect l="-1852" t="-303333" r="-168519" b="-100000"/>
                          </a:stretch>
                        </a:blipFill>
                      </a:tcPr>
                    </a:tc>
                    <a:tc>
                      <a:txBody>
                        <a:bodyPr/>
                        <a:lstStyle/>
                        <a:p>
                          <a:endParaRPr lang="en-DE"/>
                        </a:p>
                      </a:txBody>
                      <a:tcPr>
                        <a:blipFill>
                          <a:blip r:embed="rId18"/>
                          <a:stretch>
                            <a:fillRect l="-101852" t="-303333" r="-68519" b="-100000"/>
                          </a:stretch>
                        </a:blipFill>
                      </a:tcPr>
                    </a:tc>
                    <a:tc>
                      <a:txBody>
                        <a:bodyPr/>
                        <a:lstStyle/>
                        <a:p>
                          <a:endParaRPr lang="en-DE"/>
                        </a:p>
                      </a:txBody>
                      <a:tcPr>
                        <a:blipFill>
                          <a:blip r:embed="rId18"/>
                          <a:stretch>
                            <a:fillRect l="-320588" t="-303333" r="-8824"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8"/>
                          <a:stretch>
                            <a:fillRect l="-1852" t="-417241" r="-168519" b="-3448"/>
                          </a:stretch>
                        </a:blipFill>
                      </a:tcPr>
                    </a:tc>
                    <a:tc>
                      <a:txBody>
                        <a:bodyPr/>
                        <a:lstStyle/>
                        <a:p>
                          <a:endParaRPr lang="en-DE"/>
                        </a:p>
                      </a:txBody>
                      <a:tcPr>
                        <a:blipFill>
                          <a:blip r:embed="rId18"/>
                          <a:stretch>
                            <a:fillRect l="-101852" t="-417241" r="-68519" b="-3448"/>
                          </a:stretch>
                        </a:blipFill>
                      </a:tcPr>
                    </a:tc>
                    <a:tc>
                      <a:txBody>
                        <a:bodyPr/>
                        <a:lstStyle/>
                        <a:p>
                          <a:endParaRPr lang="en-DE"/>
                        </a:p>
                      </a:txBody>
                      <a:tcPr>
                        <a:blipFill>
                          <a:blip r:embed="rId18"/>
                          <a:stretch>
                            <a:fillRect l="-320588" t="-417241" r="-8824"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id="{1674DB24-64B4-9C32-AAF2-12D950A6B97E}"/>
                  </a:ext>
                </a:extLst>
              </p:cNvPr>
              <p:cNvGraphicFramePr>
                <a:graphicFrameLocks noGrp="1"/>
              </p:cNvGraphicFramePr>
              <p:nvPr>
                <p:extLst>
                  <p:ext uri="{D42A27DB-BD31-4B8C-83A1-F6EECF244321}">
                    <p14:modId xmlns:p14="http://schemas.microsoft.com/office/powerpoint/2010/main" val="2074203150"/>
                  </p:ext>
                </p:extLst>
              </p:nvPr>
            </p:nvGraphicFramePr>
            <p:xfrm>
              <a:off x="10038978" y="2049618"/>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2</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26" name="Table 25">
                <a:extLst>
                  <a:ext uri="{FF2B5EF4-FFF2-40B4-BE49-F238E27FC236}">
                    <a16:creationId xmlns:a16="http://schemas.microsoft.com/office/drawing/2014/main" id="{1674DB24-64B4-9C32-AAF2-12D950A6B97E}"/>
                  </a:ext>
                </a:extLst>
              </p:cNvPr>
              <p:cNvGraphicFramePr>
                <a:graphicFrameLocks noGrp="1"/>
              </p:cNvGraphicFramePr>
              <p:nvPr>
                <p:extLst>
                  <p:ext uri="{D42A27DB-BD31-4B8C-83A1-F6EECF244321}">
                    <p14:modId xmlns:p14="http://schemas.microsoft.com/office/powerpoint/2010/main" val="2074203150"/>
                  </p:ext>
                </p:extLst>
              </p:nvPr>
            </p:nvGraphicFramePr>
            <p:xfrm>
              <a:off x="10038978" y="2049618"/>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9"/>
                          <a:stretch>
                            <a:fillRect l="-320588" t="-6897" r="-8824"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9"/>
                          <a:stretch>
                            <a:fillRect l="-1852" t="-103333" r="-168519" b="-296667"/>
                          </a:stretch>
                        </a:blipFill>
                      </a:tcPr>
                    </a:tc>
                    <a:tc>
                      <a:txBody>
                        <a:bodyPr/>
                        <a:lstStyle/>
                        <a:p>
                          <a:endParaRPr lang="en-DE"/>
                        </a:p>
                      </a:txBody>
                      <a:tcPr>
                        <a:blipFill>
                          <a:blip r:embed="rId19"/>
                          <a:stretch>
                            <a:fillRect l="-101852" t="-103333" r="-68519" b="-296667"/>
                          </a:stretch>
                        </a:blipFill>
                      </a:tcPr>
                    </a:tc>
                    <a:tc>
                      <a:txBody>
                        <a:bodyPr/>
                        <a:lstStyle/>
                        <a:p>
                          <a:endParaRPr lang="en-DE"/>
                        </a:p>
                      </a:txBody>
                      <a:tcPr>
                        <a:blipFill>
                          <a:blip r:embed="rId19"/>
                          <a:stretch>
                            <a:fillRect l="-320588" t="-103333" r="-8824"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9"/>
                          <a:stretch>
                            <a:fillRect l="-1852" t="-210345" r="-168519" b="-206897"/>
                          </a:stretch>
                        </a:blipFill>
                      </a:tcPr>
                    </a:tc>
                    <a:tc>
                      <a:txBody>
                        <a:bodyPr/>
                        <a:lstStyle/>
                        <a:p>
                          <a:endParaRPr lang="en-DE"/>
                        </a:p>
                      </a:txBody>
                      <a:tcPr>
                        <a:blipFill>
                          <a:blip r:embed="rId19"/>
                          <a:stretch>
                            <a:fillRect l="-101852" t="-210345" r="-68519" b="-206897"/>
                          </a:stretch>
                        </a:blipFill>
                      </a:tcPr>
                    </a:tc>
                    <a:tc>
                      <a:txBody>
                        <a:bodyPr/>
                        <a:lstStyle/>
                        <a:p>
                          <a:endParaRPr lang="en-DE"/>
                        </a:p>
                      </a:txBody>
                      <a:tcPr>
                        <a:blipFill>
                          <a:blip r:embed="rId19"/>
                          <a:stretch>
                            <a:fillRect l="-320588" t="-210345" r="-8824"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9"/>
                          <a:stretch>
                            <a:fillRect l="-1852" t="-300000" r="-168519" b="-100000"/>
                          </a:stretch>
                        </a:blipFill>
                      </a:tcPr>
                    </a:tc>
                    <a:tc>
                      <a:txBody>
                        <a:bodyPr/>
                        <a:lstStyle/>
                        <a:p>
                          <a:endParaRPr lang="en-DE"/>
                        </a:p>
                      </a:txBody>
                      <a:tcPr>
                        <a:blipFill>
                          <a:blip r:embed="rId19"/>
                          <a:stretch>
                            <a:fillRect l="-101852" t="-300000" r="-68519" b="-100000"/>
                          </a:stretch>
                        </a:blipFill>
                      </a:tcPr>
                    </a:tc>
                    <a:tc>
                      <a:txBody>
                        <a:bodyPr/>
                        <a:lstStyle/>
                        <a:p>
                          <a:endParaRPr lang="en-DE"/>
                        </a:p>
                      </a:txBody>
                      <a:tcPr>
                        <a:blipFill>
                          <a:blip r:embed="rId19"/>
                          <a:stretch>
                            <a:fillRect l="-320588" t="-300000" r="-8824"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9"/>
                          <a:stretch>
                            <a:fillRect l="-1852" t="-413793" r="-168519" b="-3448"/>
                          </a:stretch>
                        </a:blipFill>
                      </a:tcPr>
                    </a:tc>
                    <a:tc>
                      <a:txBody>
                        <a:bodyPr/>
                        <a:lstStyle/>
                        <a:p>
                          <a:endParaRPr lang="en-DE"/>
                        </a:p>
                      </a:txBody>
                      <a:tcPr>
                        <a:blipFill>
                          <a:blip r:embed="rId19"/>
                          <a:stretch>
                            <a:fillRect l="-101852" t="-413793" r="-68519" b="-3448"/>
                          </a:stretch>
                        </a:blipFill>
                      </a:tcPr>
                    </a:tc>
                    <a:tc>
                      <a:txBody>
                        <a:bodyPr/>
                        <a:lstStyle/>
                        <a:p>
                          <a:endParaRPr lang="en-DE"/>
                        </a:p>
                      </a:txBody>
                      <a:tcPr>
                        <a:blipFill>
                          <a:blip r:embed="rId19"/>
                          <a:stretch>
                            <a:fillRect l="-320588" t="-413793" r="-8824" b="-3448"/>
                          </a:stretch>
                        </a:blipFill>
                      </a:tcPr>
                    </a:tc>
                    <a:extLst>
                      <a:ext uri="{0D108BD9-81ED-4DB2-BD59-A6C34878D82A}">
                        <a16:rowId xmlns:a16="http://schemas.microsoft.com/office/drawing/2014/main" val="786113009"/>
                      </a:ext>
                    </a:extLst>
                  </a:tr>
                </a:tbl>
              </a:graphicData>
            </a:graphic>
          </p:graphicFrame>
        </mc:Fallback>
      </mc:AlternateContent>
    </p:spTree>
    <p:extLst>
      <p:ext uri="{BB962C8B-B14F-4D97-AF65-F5344CB8AC3E}">
        <p14:creationId xmlns:p14="http://schemas.microsoft.com/office/powerpoint/2010/main" val="1660868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0"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FB1C4-A0C5-5C47-9630-893091E13BEC}"/>
              </a:ext>
            </a:extLst>
          </p:cNvPr>
          <p:cNvSpPr>
            <a:spLocks noGrp="1"/>
          </p:cNvSpPr>
          <p:nvPr>
            <p:ph type="title"/>
          </p:nvPr>
        </p:nvSpPr>
        <p:spPr/>
        <p:txBody>
          <a:bodyPr/>
          <a:lstStyle/>
          <a:p>
            <a:r>
              <a:rPr lang="en-GB"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351BB6-BC6A-0A47-BAC1-0100E29D131A}"/>
                  </a:ext>
                </a:extLst>
              </p:cNvPr>
              <p:cNvSpPr>
                <a:spLocks noGrp="1"/>
              </p:cNvSpPr>
              <p:nvPr>
                <p:ph idx="1"/>
              </p:nvPr>
            </p:nvSpPr>
            <p:spPr>
              <a:xfrm>
                <a:off x="359625" y="1665066"/>
                <a:ext cx="5948269" cy="4240848"/>
              </a:xfrm>
            </p:spPr>
            <p:txBody>
              <a:bodyPr>
                <a:noAutofit/>
              </a:bodyPr>
              <a:lstStyle/>
              <a:p>
                <a:r>
                  <a:rPr lang="en-GB" dirty="0"/>
                  <a:t>Ordering of AB, C</a:t>
                </a:r>
              </a:p>
              <a:p>
                <a:r>
                  <a:rPr lang="en-GB" dirty="0"/>
                  <a:t>Sample values for BC\B conditioned on B = t from </a:t>
                </a:r>
                <a14:m>
                  <m:oMath xmlns:m="http://schemas.openxmlformats.org/officeDocument/2006/math">
                    <m:sSubSup>
                      <m:sSubSupPr>
                        <m:ctrlPr>
                          <a:rPr lang="de-DE" i="1">
                            <a:latin typeface="Cambria Math" panose="02040503050406030204" pitchFamily="18" charset="0"/>
                          </a:rPr>
                        </m:ctrlPr>
                      </m:sSubSupPr>
                      <m:e>
                        <m:r>
                          <a:rPr lang="de-DE" i="1">
                            <a:latin typeface="Cambria Math" panose="02040503050406030204" pitchFamily="18" charset="0"/>
                          </a:rPr>
                          <m:t>𝑓</m:t>
                        </m:r>
                      </m:e>
                      <m:sub>
                        <m:r>
                          <a:rPr lang="de-DE" i="1">
                            <a:latin typeface="Cambria Math" panose="02040503050406030204" pitchFamily="18" charset="0"/>
                          </a:rPr>
                          <m:t>2</m:t>
                        </m:r>
                      </m:sub>
                      <m:sup>
                        <m:r>
                          <a:rPr lang="de-DE" i="1">
                            <a:latin typeface="Cambria Math" panose="02040503050406030204" pitchFamily="18" charset="0"/>
                          </a:rPr>
                          <m:t>𝐵𝑁</m:t>
                        </m:r>
                      </m:sup>
                    </m:sSubSup>
                  </m:oMath>
                </a14:m>
                <a:endParaRPr lang="en-GB" dirty="0"/>
              </a:p>
              <a:p>
                <a:pPr lvl="1"/>
                <a:r>
                  <a:rPr lang="en-GB" dirty="0"/>
                  <a:t>With B = t, it is a distribution</a:t>
                </a:r>
              </a:p>
              <a:p>
                <a:pPr lvl="2"/>
                <a:endParaRPr lang="en-GB" dirty="0"/>
              </a:p>
              <a:p>
                <a:pPr lvl="2"/>
                <a:endParaRPr lang="en-GB" dirty="0"/>
              </a:p>
              <a:p>
                <a:pPr lvl="2"/>
                <a:r>
                  <a:rPr lang="en-GB" dirty="0"/>
                  <a:t>E.g., </a:t>
                </a:r>
                <a14:m>
                  <m:oMath xmlns:m="http://schemas.openxmlformats.org/officeDocument/2006/math">
                    <m:r>
                      <a:rPr lang="en-GB" i="1" dirty="0" smtClean="0">
                        <a:solidFill>
                          <a:srgbClr val="FFC000"/>
                        </a:solidFill>
                        <a:latin typeface="Cambria Math" panose="02040503050406030204" pitchFamily="18" charset="0"/>
                      </a:rPr>
                      <m:t>𝑣</m:t>
                    </m:r>
                    <m:r>
                      <a:rPr lang="de-DE" b="0" i="1" dirty="0" smtClean="0">
                        <a:solidFill>
                          <a:srgbClr val="FFC000"/>
                        </a:solidFill>
                        <a:latin typeface="Cambria Math" panose="02040503050406030204" pitchFamily="18" charset="0"/>
                      </a:rPr>
                      <m:t>=0.35</m:t>
                    </m:r>
                  </m:oMath>
                </a14:m>
                <a:r>
                  <a:rPr lang="en-GB" dirty="0">
                    <a:solidFill>
                      <a:srgbClr val="FFC000"/>
                    </a:solidFill>
                  </a:rPr>
                  <a:t> </a:t>
                </a:r>
                <a:r>
                  <a:rPr lang="en-GB" dirty="0"/>
                  <a:t>➝ 0</a:t>
                </a:r>
              </a:p>
              <a:p>
                <a:r>
                  <a:rPr lang="en-GB" dirty="0"/>
                  <a:t>Sample: </a:t>
                </a:r>
                <a14:m>
                  <m:oMath xmlns:m="http://schemas.openxmlformats.org/officeDocument/2006/math">
                    <m:d>
                      <m:dPr>
                        <m:begChr m:val="["/>
                        <m:endChr m:val="]"/>
                        <m:ctrlPr>
                          <a:rPr lang="de-DE" b="0" i="1" smtClean="0">
                            <a:latin typeface="Cambria Math" panose="02040503050406030204" pitchFamily="18" charset="0"/>
                          </a:rPr>
                        </m:ctrlPr>
                      </m:dPr>
                      <m:e>
                        <m:r>
                          <m:rPr>
                            <m:sty m:val="p"/>
                          </m:rPr>
                          <a:rPr lang="de-DE" b="0" i="0" smtClean="0">
                            <a:solidFill>
                              <a:srgbClr val="FFC000"/>
                            </a:solidFill>
                            <a:latin typeface="Cambria Math" panose="02040503050406030204" pitchFamily="18" charset="0"/>
                          </a:rPr>
                          <m:t>t</m:t>
                        </m:r>
                        <m:r>
                          <a:rPr lang="de-DE" b="0" i="0" smtClean="0">
                            <a:latin typeface="Cambria Math" panose="02040503050406030204" pitchFamily="18" charset="0"/>
                          </a:rPr>
                          <m:t>,</m:t>
                        </m:r>
                        <m:r>
                          <m:rPr>
                            <m:sty m:val="p"/>
                          </m:rPr>
                          <a:rPr lang="de-DE" b="0" i="0" smtClean="0">
                            <a:solidFill>
                              <a:srgbClr val="FFC000"/>
                            </a:solidFill>
                            <a:latin typeface="Cambria Math" panose="02040503050406030204" pitchFamily="18" charset="0"/>
                          </a:rPr>
                          <m:t>t</m:t>
                        </m:r>
                        <m:r>
                          <a:rPr lang="de-DE" b="0" i="0" smtClean="0">
                            <a:latin typeface="Cambria Math" panose="02040503050406030204" pitchFamily="18" charset="0"/>
                          </a:rPr>
                          <m:t>,</m:t>
                        </m:r>
                        <m:r>
                          <m:rPr>
                            <m:sty m:val="p"/>
                          </m:rPr>
                          <a:rPr lang="de-DE" b="0" i="0" smtClean="0">
                            <a:solidFill>
                              <a:srgbClr val="FFC000"/>
                            </a:solidFill>
                            <a:latin typeface="Cambria Math" panose="02040503050406030204" pitchFamily="18" charset="0"/>
                          </a:rPr>
                          <m:t>f</m:t>
                        </m:r>
                      </m:e>
                    </m:d>
                  </m:oMath>
                </a14:m>
                <a:endParaRPr lang="en-GB" dirty="0"/>
              </a:p>
              <a:p>
                <a:pPr lvl="1"/>
                <a14:m>
                  <m:oMath xmlns:m="http://schemas.openxmlformats.org/officeDocument/2006/math">
                    <m:r>
                      <a:rPr lang="en-GB" i="1" dirty="0">
                        <a:latin typeface="Cambria Math" panose="02040503050406030204" pitchFamily="18" charset="0"/>
                      </a:rPr>
                      <m:t>𝑄</m:t>
                    </m:r>
                  </m:oMath>
                </a14:m>
                <a:r>
                  <a:rPr lang="en-GB" dirty="0"/>
                  <a:t> weight: </a:t>
                </a:r>
                <a14:m>
                  <m:oMath xmlns:m="http://schemas.openxmlformats.org/officeDocument/2006/math">
                    <m:r>
                      <a:rPr lang="en-GB" i="1" dirty="0" smtClean="0">
                        <a:latin typeface="Cambria Math" panose="02040503050406030204" pitchFamily="18" charset="0"/>
                      </a:rPr>
                      <m:t>𝑄</m:t>
                    </m:r>
                    <m:d>
                      <m:dPr>
                        <m:ctrlPr>
                          <a:rPr lang="de-DE" b="0" i="1" dirty="0" smtClean="0">
                            <a:latin typeface="Cambria Math" panose="02040503050406030204" pitchFamily="18" charset="0"/>
                          </a:rPr>
                        </m:ctrlPr>
                      </m:dPr>
                      <m:e>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rPr>
                              <m:t>t</m:t>
                            </m:r>
                            <m:r>
                              <a:rPr lang="de-DE" i="0">
                                <a:latin typeface="Cambria Math" panose="02040503050406030204" pitchFamily="18" charset="0"/>
                              </a:rPr>
                              <m:t>,</m:t>
                            </m:r>
                            <m:r>
                              <m:rPr>
                                <m:sty m:val="p"/>
                              </m:rPr>
                              <a:rPr lang="de-DE" b="0" i="0" smtClean="0">
                                <a:latin typeface="Cambria Math" panose="02040503050406030204" pitchFamily="18" charset="0"/>
                              </a:rPr>
                              <m:t>t</m:t>
                            </m:r>
                            <m:r>
                              <a:rPr lang="de-DE" i="0">
                                <a:latin typeface="Cambria Math" panose="02040503050406030204" pitchFamily="18" charset="0"/>
                              </a:rPr>
                              <m:t>,</m:t>
                            </m:r>
                            <m:r>
                              <m:rPr>
                                <m:sty m:val="p"/>
                              </m:rPr>
                              <a:rPr lang="de-DE" b="0" i="0" smtClean="0">
                                <a:latin typeface="Cambria Math" panose="02040503050406030204" pitchFamily="18" charset="0"/>
                              </a:rPr>
                              <m:t>f</m:t>
                            </m:r>
                          </m:e>
                        </m:d>
                      </m:e>
                    </m:d>
                    <m:r>
                      <a:rPr lang="de-DE" b="0" i="1" dirty="0" smtClean="0">
                        <a:latin typeface="Cambria Math" panose="02040503050406030204" pitchFamily="18" charset="0"/>
                      </a:rPr>
                      <m:t>=0.4</m:t>
                    </m:r>
                    <m:r>
                      <a:rPr lang="de-DE" b="0" i="1" dirty="0" smtClean="0">
                        <a:latin typeface="Cambria Math" panose="02040503050406030204" pitchFamily="18" charset="0"/>
                        <a:ea typeface="Cambria Math" panose="02040503050406030204" pitchFamily="18" charset="0"/>
                      </a:rPr>
                      <m:t>∙0.8</m:t>
                    </m:r>
                  </m:oMath>
                </a14:m>
                <a:endParaRPr lang="en-GB" dirty="0"/>
              </a:p>
              <a:p>
                <a:pPr lvl="1"/>
                <a14:m>
                  <m:oMath xmlns:m="http://schemas.openxmlformats.org/officeDocument/2006/math">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oMath>
                </a14:m>
                <a:r>
                  <a:rPr lang="en-GB" dirty="0"/>
                  <a:t> weight: </a:t>
                </a:r>
                <a14:m>
                  <m:oMath xmlns:m="http://schemas.openxmlformats.org/officeDocument/2006/math">
                    <m:acc>
                      <m:accPr>
                        <m:chr m:val="̃"/>
                        <m:ctrlPr>
                          <a:rPr lang="de-DE" i="1">
                            <a:latin typeface="Cambria Math" panose="02040503050406030204" pitchFamily="18" charset="0"/>
                            <a:ea typeface="Cambria Math" panose="02040503050406030204" pitchFamily="18" charset="0"/>
                          </a:rPr>
                        </m:ctrlPr>
                      </m:accPr>
                      <m:e>
                        <m:r>
                          <a:rPr lang="de-DE" i="1">
                            <a:latin typeface="Cambria Math" panose="02040503050406030204" pitchFamily="18" charset="0"/>
                            <a:ea typeface="Cambria Math" panose="02040503050406030204" pitchFamily="18" charset="0"/>
                          </a:rPr>
                          <m:t>𝑃</m:t>
                        </m:r>
                      </m:e>
                    </m:acc>
                    <m:d>
                      <m:dPr>
                        <m:ctrlPr>
                          <a:rPr lang="de-DE" b="0" i="1" smtClean="0">
                            <a:latin typeface="Cambria Math" panose="02040503050406030204" pitchFamily="18" charset="0"/>
                            <a:ea typeface="Cambria Math" panose="02040503050406030204" pitchFamily="18" charset="0"/>
                          </a:rPr>
                        </m:ctrlPr>
                      </m:dPr>
                      <m:e>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rPr>
                              <m:t>t</m:t>
                            </m:r>
                            <m:r>
                              <a:rPr lang="de-DE" i="0">
                                <a:latin typeface="Cambria Math" panose="02040503050406030204" pitchFamily="18" charset="0"/>
                              </a:rPr>
                              <m:t>,</m:t>
                            </m:r>
                            <m:r>
                              <m:rPr>
                                <m:sty m:val="p"/>
                              </m:rPr>
                              <a:rPr lang="de-DE" b="0" i="0" smtClean="0">
                                <a:latin typeface="Cambria Math" panose="02040503050406030204" pitchFamily="18" charset="0"/>
                              </a:rPr>
                              <m:t>t</m:t>
                            </m:r>
                            <m:r>
                              <a:rPr lang="de-DE" i="0">
                                <a:latin typeface="Cambria Math" panose="02040503050406030204" pitchFamily="18" charset="0"/>
                              </a:rPr>
                              <m:t>,</m:t>
                            </m:r>
                            <m:r>
                              <m:rPr>
                                <m:sty m:val="p"/>
                              </m:rPr>
                              <a:rPr lang="de-DE" b="0" i="0" smtClean="0">
                                <a:latin typeface="Cambria Math" panose="02040503050406030204" pitchFamily="18" charset="0"/>
                              </a:rPr>
                              <m:t>f</m:t>
                            </m:r>
                          </m:e>
                        </m:d>
                      </m:e>
                    </m:d>
                    <m:r>
                      <a:rPr lang="de-DE" b="0" i="1" smtClean="0">
                        <a:latin typeface="Cambria Math" panose="02040503050406030204" pitchFamily="18" charset="0"/>
                        <a:ea typeface="Cambria Math" panose="02040503050406030204" pitchFamily="18" charset="0"/>
                      </a:rPr>
                      <m:t>=1∙4∙4</m:t>
                    </m:r>
                  </m:oMath>
                </a14:m>
                <a:endParaRPr lang="en-GB" dirty="0"/>
              </a:p>
              <a:p>
                <a:pPr lvl="1"/>
                <a14:m>
                  <m:oMath xmlns:m="http://schemas.openxmlformats.org/officeDocument/2006/math">
                    <m:r>
                      <a:rPr lang="de-DE" b="0" i="1" smtClean="0">
                        <a:latin typeface="Cambria Math" panose="02040503050406030204" pitchFamily="18" charset="0"/>
                      </a:rPr>
                      <m:t>𝑤</m:t>
                    </m:r>
                    <m:d>
                      <m:dPr>
                        <m:ctrlPr>
                          <a:rPr lang="de-DE" b="0" i="1" smtClean="0">
                            <a:latin typeface="Cambria Math" panose="02040503050406030204" pitchFamily="18" charset="0"/>
                          </a:rPr>
                        </m:ctrlPr>
                      </m:dPr>
                      <m:e>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rPr>
                              <m:t>t</m:t>
                            </m:r>
                            <m:r>
                              <a:rPr lang="de-DE" b="0" i="0" smtClean="0">
                                <a:latin typeface="Cambria Math" panose="02040503050406030204" pitchFamily="18" charset="0"/>
                              </a:rPr>
                              <m:t>,</m:t>
                            </m:r>
                            <m:r>
                              <m:rPr>
                                <m:sty m:val="p"/>
                              </m:rPr>
                              <a:rPr lang="de-DE" b="0" i="0" smtClean="0">
                                <a:latin typeface="Cambria Math" panose="02040503050406030204" pitchFamily="18" charset="0"/>
                              </a:rPr>
                              <m:t>t</m:t>
                            </m:r>
                            <m:r>
                              <a:rPr lang="de-DE" b="0" i="0" smtClean="0">
                                <a:latin typeface="Cambria Math" panose="02040503050406030204" pitchFamily="18" charset="0"/>
                              </a:rPr>
                              <m:t>,</m:t>
                            </m:r>
                            <m:r>
                              <m:rPr>
                                <m:sty m:val="p"/>
                              </m:rPr>
                              <a:rPr lang="de-DE" b="0" i="0" smtClean="0">
                                <a:latin typeface="Cambria Math" panose="02040503050406030204" pitchFamily="18" charset="0"/>
                              </a:rPr>
                              <m:t>f</m:t>
                            </m:r>
                          </m:e>
                        </m:d>
                      </m:e>
                    </m:d>
                    <m:r>
                      <a:rPr lang="de-DE" b="0" i="0" smtClean="0">
                        <a:latin typeface="Cambria Math" panose="02040503050406030204" pitchFamily="18" charset="0"/>
                      </a:rPr>
                      <m:t>=</m:t>
                    </m:r>
                    <m:f>
                      <m:fPr>
                        <m:ctrlPr>
                          <a:rPr lang="de-DE" b="0" i="1" smtClean="0">
                            <a:latin typeface="Cambria Math" panose="02040503050406030204" pitchFamily="18" charset="0"/>
                          </a:rPr>
                        </m:ctrlPr>
                      </m:fPr>
                      <m:num>
                        <m:r>
                          <a:rPr lang="de-DE" b="0" i="0" smtClean="0">
                            <a:latin typeface="Cambria Math" panose="02040503050406030204" pitchFamily="18" charset="0"/>
                          </a:rPr>
                          <m:t>16</m:t>
                        </m:r>
                      </m:num>
                      <m:den>
                        <m:r>
                          <a:rPr lang="de-DE" b="0" i="1" smtClean="0">
                            <a:latin typeface="Cambria Math" panose="02040503050406030204" pitchFamily="18" charset="0"/>
                          </a:rPr>
                          <m:t>0.32</m:t>
                        </m:r>
                      </m:den>
                    </m:f>
                    <m:r>
                      <a:rPr lang="de-DE" b="0" i="1" smtClean="0">
                        <a:latin typeface="Cambria Math" panose="02040503050406030204" pitchFamily="18" charset="0"/>
                      </a:rPr>
                      <m:t>=50</m:t>
                    </m:r>
                  </m:oMath>
                </a14:m>
                <a:endParaRPr lang="en-GB" dirty="0"/>
              </a:p>
            </p:txBody>
          </p:sp>
        </mc:Choice>
        <mc:Fallback xmlns="">
          <p:sp>
            <p:nvSpPr>
              <p:cNvPr id="3" name="Content Placeholder 2">
                <a:extLst>
                  <a:ext uri="{FF2B5EF4-FFF2-40B4-BE49-F238E27FC236}">
                    <a16:creationId xmlns:a16="http://schemas.microsoft.com/office/drawing/2014/main" id="{74351BB6-BC6A-0A47-BAC1-0100E29D131A}"/>
                  </a:ext>
                </a:extLst>
              </p:cNvPr>
              <p:cNvSpPr>
                <a:spLocks noGrp="1" noRot="1" noChangeAspect="1" noMove="1" noResize="1" noEditPoints="1" noAdjustHandles="1" noChangeArrowheads="1" noChangeShapeType="1" noTextEdit="1"/>
              </p:cNvSpPr>
              <p:nvPr>
                <p:ph idx="1"/>
              </p:nvPr>
            </p:nvSpPr>
            <p:spPr>
              <a:xfrm>
                <a:off x="359625" y="1665066"/>
                <a:ext cx="5948269" cy="4240848"/>
              </a:xfrm>
              <a:blipFill>
                <a:blip r:embed="rId2"/>
                <a:stretch>
                  <a:fillRect l="-2985" t="-2985"/>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80180BBB-049C-2A4F-AA25-7A003C821483}"/>
              </a:ext>
            </a:extLst>
          </p:cNvPr>
          <p:cNvSpPr>
            <a:spLocks noGrp="1"/>
          </p:cNvSpPr>
          <p:nvPr>
            <p:ph type="dt" sz="half" idx="2"/>
          </p:nvPr>
        </p:nvSpPr>
        <p:spPr/>
        <p:txBody>
          <a:bodyPr/>
          <a:lstStyle/>
          <a:p>
            <a:r>
              <a:rPr lang="de-DE"/>
              <a:t>Approximate</a:t>
            </a:r>
            <a:endParaRPr lang="en-US" dirty="0"/>
          </a:p>
        </p:txBody>
      </p:sp>
      <p:sp>
        <p:nvSpPr>
          <p:cNvPr id="12" name="Footer Placeholder 11">
            <a:extLst>
              <a:ext uri="{FF2B5EF4-FFF2-40B4-BE49-F238E27FC236}">
                <a16:creationId xmlns:a16="http://schemas.microsoft.com/office/drawing/2014/main" id="{A3A00497-FA38-814D-A8E9-9BE26E9B8D7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1249481-E5B7-7D44-9B02-3332B3288CCE}"/>
              </a:ext>
            </a:extLst>
          </p:cNvPr>
          <p:cNvSpPr>
            <a:spLocks noGrp="1"/>
          </p:cNvSpPr>
          <p:nvPr>
            <p:ph type="sldNum" sz="quarter" idx="4"/>
          </p:nvPr>
        </p:nvSpPr>
        <p:spPr/>
        <p:txBody>
          <a:bodyPr/>
          <a:lstStyle/>
          <a:p>
            <a:fld id="{67C9959E-8E6B-B04C-9955-EA096F41CA7A}" type="slidenum">
              <a:rPr lang="en-GB" smtClean="0"/>
              <a:t>42</a:t>
            </a:fld>
            <a:endParaRPr lang="en-GB"/>
          </a:p>
        </p:txBody>
      </p:sp>
      <p:grpSp>
        <p:nvGrpSpPr>
          <p:cNvPr id="23" name="Group 22">
            <a:extLst>
              <a:ext uri="{FF2B5EF4-FFF2-40B4-BE49-F238E27FC236}">
                <a16:creationId xmlns:a16="http://schemas.microsoft.com/office/drawing/2014/main" id="{6099375C-B050-B442-B712-D2751F17F1B3}"/>
              </a:ext>
            </a:extLst>
          </p:cNvPr>
          <p:cNvGrpSpPr/>
          <p:nvPr/>
        </p:nvGrpSpPr>
        <p:grpSpPr>
          <a:xfrm>
            <a:off x="1698339" y="2986909"/>
            <a:ext cx="3984660" cy="901397"/>
            <a:chOff x="1688181" y="3715780"/>
            <a:chExt cx="3984660" cy="901397"/>
          </a:xfrm>
        </p:grpSpPr>
        <p:cxnSp>
          <p:nvCxnSpPr>
            <p:cNvPr id="9" name="Straight Connector 8">
              <a:extLst>
                <a:ext uri="{FF2B5EF4-FFF2-40B4-BE49-F238E27FC236}">
                  <a16:creationId xmlns:a16="http://schemas.microsoft.com/office/drawing/2014/main" id="{09E3AFAA-B20E-9D42-B6C1-A3ADDE8AA763}"/>
                </a:ext>
              </a:extLst>
            </p:cNvPr>
            <p:cNvCxnSpPr>
              <a:cxnSpLocks/>
            </p:cNvCxnSpPr>
            <p:nvPr/>
          </p:nvCxnSpPr>
          <p:spPr>
            <a:xfrm>
              <a:off x="1863634" y="4206240"/>
              <a:ext cx="3627462" cy="32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DFEAC32-2ED0-E242-93EF-486DD2EC3726}"/>
                </a:ext>
              </a:extLst>
            </p:cNvPr>
            <p:cNvCxnSpPr/>
            <p:nvPr/>
          </p:nvCxnSpPr>
          <p:spPr>
            <a:xfrm>
              <a:off x="1871084" y="4122728"/>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40BEBFF-1D1B-2649-B84F-1BACEEE707FB}"/>
                </a:ext>
              </a:extLst>
            </p:cNvPr>
            <p:cNvCxnSpPr/>
            <p:nvPr/>
          </p:nvCxnSpPr>
          <p:spPr>
            <a:xfrm>
              <a:off x="475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86BC439F-9F08-314B-A2C3-66780021831E}"/>
                    </a:ext>
                  </a:extLst>
                </p:cNvPr>
                <p:cNvSpPr txBox="1"/>
                <p:nvPr/>
              </p:nvSpPr>
              <p:spPr>
                <a:xfrm>
                  <a:off x="1688181" y="4247845"/>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0</m:t>
                        </m:r>
                      </m:oMath>
                    </m:oMathPara>
                  </a14:m>
                  <a:endParaRPr lang="en-GB" dirty="0"/>
                </a:p>
              </p:txBody>
            </p:sp>
          </mc:Choice>
          <mc:Fallback xmlns="">
            <p:sp>
              <p:nvSpPr>
                <p:cNvPr id="16" name="TextBox 15">
                  <a:extLst>
                    <a:ext uri="{FF2B5EF4-FFF2-40B4-BE49-F238E27FC236}">
                      <a16:creationId xmlns:a16="http://schemas.microsoft.com/office/drawing/2014/main" id="{86BC439F-9F08-314B-A2C3-66780021831E}"/>
                    </a:ext>
                  </a:extLst>
                </p:cNvPr>
                <p:cNvSpPr txBox="1">
                  <a:spLocks noRot="1" noChangeAspect="1" noMove="1" noResize="1" noEditPoints="1" noAdjustHandles="1" noChangeArrowheads="1" noChangeShapeType="1" noTextEdit="1"/>
                </p:cNvSpPr>
                <p:nvPr/>
              </p:nvSpPr>
              <p:spPr>
                <a:xfrm>
                  <a:off x="1688181" y="4247845"/>
                  <a:ext cx="365806" cy="369332"/>
                </a:xfrm>
                <a:prstGeom prst="rect">
                  <a:avLst/>
                </a:prstGeom>
                <a:blipFill>
                  <a:blip r:embed="rId1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7" name="TextBox 76">
                  <a:extLst>
                    <a:ext uri="{FF2B5EF4-FFF2-40B4-BE49-F238E27FC236}">
                      <a16:creationId xmlns:a16="http://schemas.microsoft.com/office/drawing/2014/main" id="{C4658811-4EBF-CC49-BD59-2705B4735304}"/>
                    </a:ext>
                  </a:extLst>
                </p:cNvPr>
                <p:cNvSpPr txBox="1"/>
                <p:nvPr/>
              </p:nvSpPr>
              <p:spPr>
                <a:xfrm>
                  <a:off x="5307035" y="4247845"/>
                  <a:ext cx="36580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i="1" dirty="0">
                            <a:latin typeface="Cambria Math" panose="02040503050406030204" pitchFamily="18" charset="0"/>
                          </a:rPr>
                          <m:t>1</m:t>
                        </m:r>
                      </m:oMath>
                    </m:oMathPara>
                  </a14:m>
                  <a:endParaRPr lang="en-GB" dirty="0"/>
                </a:p>
              </p:txBody>
            </p:sp>
          </mc:Choice>
          <mc:Fallback xmlns="">
            <p:sp>
              <p:nvSpPr>
                <p:cNvPr id="77" name="TextBox 76">
                  <a:extLst>
                    <a:ext uri="{FF2B5EF4-FFF2-40B4-BE49-F238E27FC236}">
                      <a16:creationId xmlns:a16="http://schemas.microsoft.com/office/drawing/2014/main" id="{C4658811-4EBF-CC49-BD59-2705B4735304}"/>
                    </a:ext>
                  </a:extLst>
                </p:cNvPr>
                <p:cNvSpPr txBox="1">
                  <a:spLocks noRot="1" noChangeAspect="1" noMove="1" noResize="1" noEditPoints="1" noAdjustHandles="1" noChangeArrowheads="1" noChangeShapeType="1" noTextEdit="1"/>
                </p:cNvSpPr>
                <p:nvPr/>
              </p:nvSpPr>
              <p:spPr>
                <a:xfrm>
                  <a:off x="5307035" y="4247845"/>
                  <a:ext cx="365806" cy="369332"/>
                </a:xfrm>
                <a:prstGeom prst="rect">
                  <a:avLst/>
                </a:prstGeom>
                <a:blipFill>
                  <a:blip r:embed="rId14"/>
                  <a:stretch>
                    <a:fillRect/>
                  </a:stretch>
                </a:blipFill>
              </p:spPr>
              <p:txBody>
                <a:bodyPr/>
                <a:lstStyle/>
                <a:p>
                  <a:r>
                    <a:rPr lang="en-GB">
                      <a:noFill/>
                    </a:rPr>
                    <a:t> </a:t>
                  </a:r>
                </a:p>
              </p:txBody>
            </p:sp>
          </mc:Fallback>
        </mc:AlternateContent>
        <p:cxnSp>
          <p:nvCxnSpPr>
            <p:cNvPr id="78" name="Straight Connector 77">
              <a:extLst>
                <a:ext uri="{FF2B5EF4-FFF2-40B4-BE49-F238E27FC236}">
                  <a16:creationId xmlns:a16="http://schemas.microsoft.com/office/drawing/2014/main" id="{3DAC95F3-75C4-1F44-97FE-FFC81901FE13}"/>
                </a:ext>
              </a:extLst>
            </p:cNvPr>
            <p:cNvCxnSpPr/>
            <p:nvPr/>
          </p:nvCxnSpPr>
          <p:spPr>
            <a:xfrm>
              <a:off x="223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7A7F27F9-DD1B-A74F-85EA-FBD2DAE4C5E2}"/>
                </a:ext>
              </a:extLst>
            </p:cNvPr>
            <p:cNvCxnSpPr/>
            <p:nvPr/>
          </p:nvCxnSpPr>
          <p:spPr>
            <a:xfrm>
              <a:off x="259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A44D219B-CAAA-1440-8385-13D02B306D1B}"/>
                </a:ext>
              </a:extLst>
            </p:cNvPr>
            <p:cNvCxnSpPr/>
            <p:nvPr/>
          </p:nvCxnSpPr>
          <p:spPr>
            <a:xfrm>
              <a:off x="295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C93825CD-20E2-9747-9707-6B1284BCF211}"/>
                </a:ext>
              </a:extLst>
            </p:cNvPr>
            <p:cNvCxnSpPr/>
            <p:nvPr/>
          </p:nvCxnSpPr>
          <p:spPr>
            <a:xfrm>
              <a:off x="3313158"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FC009CCF-8902-754F-8334-656086EE4DEF}"/>
                </a:ext>
              </a:extLst>
            </p:cNvPr>
            <p:cNvCxnSpPr/>
            <p:nvPr/>
          </p:nvCxnSpPr>
          <p:spPr>
            <a:xfrm>
              <a:off x="3672000" y="4122728"/>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708FED89-B16D-0A4D-9F89-E9AF811573D9}"/>
                </a:ext>
              </a:extLst>
            </p:cNvPr>
            <p:cNvCxnSpPr/>
            <p:nvPr/>
          </p:nvCxnSpPr>
          <p:spPr>
            <a:xfrm>
              <a:off x="403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60D258D-3951-EB4A-822D-560FC03F1575}"/>
                </a:ext>
              </a:extLst>
            </p:cNvPr>
            <p:cNvCxnSpPr/>
            <p:nvPr/>
          </p:nvCxnSpPr>
          <p:spPr>
            <a:xfrm>
              <a:off x="4392000" y="4154444"/>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5CB4C0E-3EBB-724C-93DB-8C4EB5BECAB9}"/>
                </a:ext>
              </a:extLst>
            </p:cNvPr>
            <p:cNvCxnSpPr/>
            <p:nvPr/>
          </p:nvCxnSpPr>
          <p:spPr>
            <a:xfrm>
              <a:off x="5491096" y="4122000"/>
              <a:ext cx="0" cy="16913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9A0C0292-B1C8-A64F-ADC7-D62E52D0AF66}"/>
                </a:ext>
              </a:extLst>
            </p:cNvPr>
            <p:cNvCxnSpPr/>
            <p:nvPr/>
          </p:nvCxnSpPr>
          <p:spPr>
            <a:xfrm>
              <a:off x="5131096" y="4153716"/>
              <a:ext cx="0" cy="1080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0" name="TextBox 89">
                  <a:extLst>
                    <a:ext uri="{FF2B5EF4-FFF2-40B4-BE49-F238E27FC236}">
                      <a16:creationId xmlns:a16="http://schemas.microsoft.com/office/drawing/2014/main" id="{E45A986E-8C71-B245-B61F-FF6AA7533D2B}"/>
                    </a:ext>
                  </a:extLst>
                </p:cNvPr>
                <p:cNvSpPr txBox="1"/>
                <p:nvPr/>
              </p:nvSpPr>
              <p:spPr>
                <a:xfrm>
                  <a:off x="3410896" y="4244213"/>
                  <a:ext cx="54213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i="1" dirty="0">
                            <a:latin typeface="Cambria Math" panose="02040503050406030204" pitchFamily="18" charset="0"/>
                          </a:rPr>
                          <m:t>0</m:t>
                        </m:r>
                        <m:r>
                          <a:rPr lang="de-DE" i="1" dirty="0">
                            <a:latin typeface="Cambria Math" panose="02040503050406030204" pitchFamily="18" charset="0"/>
                          </a:rPr>
                          <m:t>.5</m:t>
                        </m:r>
                      </m:oMath>
                    </m:oMathPara>
                  </a14:m>
                  <a:endParaRPr lang="en-GB" dirty="0"/>
                </a:p>
              </p:txBody>
            </p:sp>
          </mc:Choice>
          <mc:Fallback xmlns="">
            <p:sp>
              <p:nvSpPr>
                <p:cNvPr id="90" name="TextBox 89">
                  <a:extLst>
                    <a:ext uri="{FF2B5EF4-FFF2-40B4-BE49-F238E27FC236}">
                      <a16:creationId xmlns:a16="http://schemas.microsoft.com/office/drawing/2014/main" id="{E45A986E-8C71-B245-B61F-FF6AA7533D2B}"/>
                    </a:ext>
                  </a:extLst>
                </p:cNvPr>
                <p:cNvSpPr txBox="1">
                  <a:spLocks noRot="1" noChangeAspect="1" noMove="1" noResize="1" noEditPoints="1" noAdjustHandles="1" noChangeArrowheads="1" noChangeShapeType="1" noTextEdit="1"/>
                </p:cNvSpPr>
                <p:nvPr/>
              </p:nvSpPr>
              <p:spPr>
                <a:xfrm>
                  <a:off x="3410896" y="4244213"/>
                  <a:ext cx="542136" cy="369332"/>
                </a:xfrm>
                <a:prstGeom prst="rect">
                  <a:avLst/>
                </a:prstGeom>
                <a:blipFill>
                  <a:blip r:embed="rId15"/>
                  <a:stretch>
                    <a:fillRect/>
                  </a:stretch>
                </a:blipFill>
              </p:spPr>
              <p:txBody>
                <a:bodyPr/>
                <a:lstStyle/>
                <a:p>
                  <a:r>
                    <a:rPr lang="en-GB">
                      <a:noFill/>
                    </a:rPr>
                    <a:t> </a:t>
                  </a:r>
                </a:p>
              </p:txBody>
            </p:sp>
          </mc:Fallback>
        </mc:AlternateContent>
        <p:sp>
          <p:nvSpPr>
            <p:cNvPr id="21" name="Left Brace 20">
              <a:extLst>
                <a:ext uri="{FF2B5EF4-FFF2-40B4-BE49-F238E27FC236}">
                  <a16:creationId xmlns:a16="http://schemas.microsoft.com/office/drawing/2014/main" id="{F380EE53-0D8C-8F40-B59A-A74332D6754C}"/>
                </a:ext>
              </a:extLst>
            </p:cNvPr>
            <p:cNvSpPr/>
            <p:nvPr/>
          </p:nvSpPr>
          <p:spPr>
            <a:xfrm rot="5400000">
              <a:off x="3249926" y="2626883"/>
              <a:ext cx="109554" cy="2882139"/>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93" name="Left Brace 92">
              <a:extLst>
                <a:ext uri="{FF2B5EF4-FFF2-40B4-BE49-F238E27FC236}">
                  <a16:creationId xmlns:a16="http://schemas.microsoft.com/office/drawing/2014/main" id="{1F19DE7B-0432-AA41-9040-07AC0E5A91C8}"/>
                </a:ext>
              </a:extLst>
            </p:cNvPr>
            <p:cNvSpPr/>
            <p:nvPr/>
          </p:nvSpPr>
          <p:spPr>
            <a:xfrm rot="5400000">
              <a:off x="5060527" y="3691432"/>
              <a:ext cx="115816" cy="745323"/>
            </a:xfrm>
            <a:prstGeom prst="leftBrace">
              <a:avLst/>
            </a:prstGeom>
            <a:ln w="1905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923C263A-438F-EA42-B138-22DBC2B32C9D}"/>
                </a:ext>
              </a:extLst>
            </p:cNvPr>
            <p:cNvSpPr txBox="1"/>
            <p:nvPr/>
          </p:nvSpPr>
          <p:spPr>
            <a:xfrm>
              <a:off x="3184349" y="3715780"/>
              <a:ext cx="255198" cy="369332"/>
            </a:xfrm>
            <a:prstGeom prst="rect">
              <a:avLst/>
            </a:prstGeom>
            <a:noFill/>
          </p:spPr>
          <p:txBody>
            <a:bodyPr wrap="none" rtlCol="0">
              <a:spAutoFit/>
            </a:bodyPr>
            <a:lstStyle/>
            <a:p>
              <a:r>
                <a:rPr lang="en-GB" dirty="0"/>
                <a:t>f</a:t>
              </a:r>
            </a:p>
          </p:txBody>
        </p:sp>
        <p:sp>
          <p:nvSpPr>
            <p:cNvPr id="96" name="TextBox 95">
              <a:extLst>
                <a:ext uri="{FF2B5EF4-FFF2-40B4-BE49-F238E27FC236}">
                  <a16:creationId xmlns:a16="http://schemas.microsoft.com/office/drawing/2014/main" id="{11E35C60-8E4A-6544-A2A2-629EE689252E}"/>
                </a:ext>
              </a:extLst>
            </p:cNvPr>
            <p:cNvSpPr txBox="1"/>
            <p:nvPr/>
          </p:nvSpPr>
          <p:spPr>
            <a:xfrm>
              <a:off x="4989626" y="3715780"/>
              <a:ext cx="261610" cy="369332"/>
            </a:xfrm>
            <a:prstGeom prst="rect">
              <a:avLst/>
            </a:prstGeom>
            <a:noFill/>
          </p:spPr>
          <p:txBody>
            <a:bodyPr wrap="none" rtlCol="0">
              <a:spAutoFit/>
            </a:bodyPr>
            <a:lstStyle/>
            <a:p>
              <a:r>
                <a:rPr lang="en-GB" dirty="0"/>
                <a:t>t</a:t>
              </a:r>
            </a:p>
          </p:txBody>
        </p:sp>
      </p:grpSp>
      <p:grpSp>
        <p:nvGrpSpPr>
          <p:cNvPr id="29" name="Group 28">
            <a:extLst>
              <a:ext uri="{FF2B5EF4-FFF2-40B4-BE49-F238E27FC236}">
                <a16:creationId xmlns:a16="http://schemas.microsoft.com/office/drawing/2014/main" id="{B789DF74-C54F-984B-B6C8-A35717FC9EC6}"/>
              </a:ext>
            </a:extLst>
          </p:cNvPr>
          <p:cNvGrpSpPr/>
          <p:nvPr/>
        </p:nvGrpSpPr>
        <p:grpSpPr>
          <a:xfrm>
            <a:off x="2950968" y="3424845"/>
            <a:ext cx="369332" cy="436123"/>
            <a:chOff x="3912592" y="4465443"/>
            <a:chExt cx="369332" cy="436123"/>
          </a:xfrm>
        </p:grpSpPr>
        <p:cxnSp>
          <p:nvCxnSpPr>
            <p:cNvPr id="97" name="Straight Connector 96">
              <a:extLst>
                <a:ext uri="{FF2B5EF4-FFF2-40B4-BE49-F238E27FC236}">
                  <a16:creationId xmlns:a16="http://schemas.microsoft.com/office/drawing/2014/main" id="{67B23C00-8ABD-B947-B44F-740A99327D85}"/>
                </a:ext>
              </a:extLst>
            </p:cNvPr>
            <p:cNvCxnSpPr>
              <a:cxnSpLocks/>
            </p:cNvCxnSpPr>
            <p:nvPr/>
          </p:nvCxnSpPr>
          <p:spPr>
            <a:xfrm flipH="1">
              <a:off x="4039374" y="4466791"/>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EA23FA03-6488-D344-930D-6B14558C2EF6}"/>
                </a:ext>
              </a:extLst>
            </p:cNvPr>
            <p:cNvCxnSpPr>
              <a:cxnSpLocks/>
            </p:cNvCxnSpPr>
            <p:nvPr/>
          </p:nvCxnSpPr>
          <p:spPr>
            <a:xfrm>
              <a:off x="4046118" y="4465443"/>
              <a:ext cx="108000" cy="108000"/>
            </a:xfrm>
            <a:prstGeom prst="line">
              <a:avLst/>
            </a:prstGeom>
            <a:ln w="2540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Rectangle 27">
                  <a:extLst>
                    <a:ext uri="{FF2B5EF4-FFF2-40B4-BE49-F238E27FC236}">
                      <a16:creationId xmlns:a16="http://schemas.microsoft.com/office/drawing/2014/main" id="{E925B873-0397-4F4D-A9F5-FB3CDB47BAC5}"/>
                    </a:ext>
                  </a:extLst>
                </p:cNvPr>
                <p:cNvSpPr/>
                <p:nvPr/>
              </p:nvSpPr>
              <p:spPr>
                <a:xfrm>
                  <a:off x="3912592" y="4532234"/>
                  <a:ext cx="36933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GB" i="1" dirty="0" smtClean="0">
                            <a:solidFill>
                              <a:srgbClr val="FFC000"/>
                            </a:solidFill>
                            <a:latin typeface="Cambria Math" panose="02040503050406030204" pitchFamily="18" charset="0"/>
                          </a:rPr>
                          <m:t>𝑣</m:t>
                        </m:r>
                      </m:oMath>
                    </m:oMathPara>
                  </a14:m>
                  <a:endParaRPr lang="en-GB" dirty="0">
                    <a:solidFill>
                      <a:srgbClr val="FFC000"/>
                    </a:solidFill>
                  </a:endParaRPr>
                </a:p>
              </p:txBody>
            </p:sp>
          </mc:Choice>
          <mc:Fallback xmlns="">
            <p:sp>
              <p:nvSpPr>
                <p:cNvPr id="28" name="Rectangle 27">
                  <a:extLst>
                    <a:ext uri="{FF2B5EF4-FFF2-40B4-BE49-F238E27FC236}">
                      <a16:creationId xmlns:a16="http://schemas.microsoft.com/office/drawing/2014/main" id="{E925B873-0397-4F4D-A9F5-FB3CDB47BAC5}"/>
                    </a:ext>
                  </a:extLst>
                </p:cNvPr>
                <p:cNvSpPr>
                  <a:spLocks noRot="1" noChangeAspect="1" noMove="1" noResize="1" noEditPoints="1" noAdjustHandles="1" noChangeArrowheads="1" noChangeShapeType="1" noTextEdit="1"/>
                </p:cNvSpPr>
                <p:nvPr/>
              </p:nvSpPr>
              <p:spPr>
                <a:xfrm>
                  <a:off x="3912592" y="4532234"/>
                  <a:ext cx="369332" cy="369332"/>
                </a:xfrm>
                <a:prstGeom prst="rect">
                  <a:avLst/>
                </a:prstGeom>
                <a:blipFill>
                  <a:blip r:embed="rId16"/>
                  <a:stretch>
                    <a:fillRect/>
                  </a:stretch>
                </a:blipFill>
              </p:spPr>
              <p:txBody>
                <a:bodyPr/>
                <a:lstStyle/>
                <a:p>
                  <a:r>
                    <a:rPr lang="en-GB">
                      <a:noFill/>
                    </a:rPr>
                    <a:t> </a:t>
                  </a:r>
                </a:p>
              </p:txBody>
            </p:sp>
          </mc:Fallback>
        </mc:AlternateContent>
      </p:grpSp>
      <p:sp>
        <p:nvSpPr>
          <p:cNvPr id="57" name="Rectangle 56">
            <a:extLst>
              <a:ext uri="{FF2B5EF4-FFF2-40B4-BE49-F238E27FC236}">
                <a16:creationId xmlns:a16="http://schemas.microsoft.com/office/drawing/2014/main" id="{2F7502FF-560E-1345-A006-6D5C68B2F730}"/>
              </a:ext>
            </a:extLst>
          </p:cNvPr>
          <p:cNvSpPr/>
          <p:nvPr/>
        </p:nvSpPr>
        <p:spPr>
          <a:xfrm>
            <a:off x="11328774" y="1172418"/>
            <a:ext cx="332142" cy="369332"/>
          </a:xfrm>
          <a:prstGeom prst="rect">
            <a:avLst/>
          </a:prstGeom>
        </p:spPr>
        <p:txBody>
          <a:bodyPr wrap="none">
            <a:spAutoFit/>
          </a:bodyPr>
          <a:lstStyle/>
          <a:p>
            <a:r>
              <a:rPr lang="en-GB" dirty="0" err="1">
                <a:solidFill>
                  <a:srgbClr val="FFC000"/>
                </a:solidFill>
              </a:rPr>
              <a:t>tf</a:t>
            </a:r>
            <a:endParaRPr lang="en-GB" dirty="0">
              <a:solidFill>
                <a:srgbClr val="FFC000"/>
              </a:solidFill>
            </a:endParaRPr>
          </a:p>
        </p:txBody>
      </p:sp>
      <p:grpSp>
        <p:nvGrpSpPr>
          <p:cNvPr id="59" name="Group 58">
            <a:extLst>
              <a:ext uri="{FF2B5EF4-FFF2-40B4-BE49-F238E27FC236}">
                <a16:creationId xmlns:a16="http://schemas.microsoft.com/office/drawing/2014/main" id="{D2423D5F-A19F-1940-8A93-59B9BAFDB472}"/>
              </a:ext>
            </a:extLst>
          </p:cNvPr>
          <p:cNvGrpSpPr/>
          <p:nvPr/>
        </p:nvGrpSpPr>
        <p:grpSpPr>
          <a:xfrm>
            <a:off x="7692345" y="1089754"/>
            <a:ext cx="2060302" cy="723339"/>
            <a:chOff x="928007" y="1424867"/>
            <a:chExt cx="2060302" cy="723339"/>
          </a:xfrm>
        </p:grpSpPr>
        <p:sp>
          <p:nvSpPr>
            <p:cNvPr id="60" name="Oval 59">
              <a:extLst>
                <a:ext uri="{FF2B5EF4-FFF2-40B4-BE49-F238E27FC236}">
                  <a16:creationId xmlns:a16="http://schemas.microsoft.com/office/drawing/2014/main" id="{F8E48D6A-6639-0A4E-B407-6E67D60E9616}"/>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61" name="Oval 60">
              <a:extLst>
                <a:ext uri="{FF2B5EF4-FFF2-40B4-BE49-F238E27FC236}">
                  <a16:creationId xmlns:a16="http://schemas.microsoft.com/office/drawing/2014/main" id="{BC70FB96-5AD4-CC41-89A1-FBB8E9C41430}"/>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sp>
          <p:nvSpPr>
            <p:cNvPr id="62" name="Oval 61">
              <a:extLst>
                <a:ext uri="{FF2B5EF4-FFF2-40B4-BE49-F238E27FC236}">
                  <a16:creationId xmlns:a16="http://schemas.microsoft.com/office/drawing/2014/main" id="{9739ADDE-88D6-4C46-9D5F-56BC537EAB53}"/>
                </a:ext>
              </a:extLst>
            </p:cNvPr>
            <p:cNvSpPr/>
            <p:nvPr/>
          </p:nvSpPr>
          <p:spPr>
            <a:xfrm>
              <a:off x="2628309" y="1788206"/>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C</a:t>
              </a:r>
            </a:p>
          </p:txBody>
        </p:sp>
        <p:cxnSp>
          <p:nvCxnSpPr>
            <p:cNvPr id="63" name="Straight Connector 62">
              <a:extLst>
                <a:ext uri="{FF2B5EF4-FFF2-40B4-BE49-F238E27FC236}">
                  <a16:creationId xmlns:a16="http://schemas.microsoft.com/office/drawing/2014/main" id="{61C045B6-E354-7244-942A-7AE9166273FF}"/>
                </a:ext>
              </a:extLst>
            </p:cNvPr>
            <p:cNvCxnSpPr>
              <a:stCxn id="60" idx="6"/>
              <a:endCxn id="61"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784CE0FC-803B-AC43-AD4D-66153E6098E3}"/>
                </a:ext>
              </a:extLst>
            </p:cNvPr>
            <p:cNvCxnSpPr>
              <a:cxnSpLocks/>
              <a:stCxn id="61" idx="6"/>
              <a:endCxn id="62" idx="2"/>
            </p:cNvCxnSpPr>
            <p:nvPr/>
          </p:nvCxnSpPr>
          <p:spPr>
            <a:xfrm>
              <a:off x="2138158" y="1965257"/>
              <a:ext cx="490151" cy="29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2C7B6D8D-F800-C043-9926-3F56ED9F4EA8}"/>
                </a:ext>
              </a:extLst>
            </p:cNvPr>
            <p:cNvSpPr/>
            <p:nvPr/>
          </p:nvSpPr>
          <p:spPr>
            <a:xfrm>
              <a:off x="1479082"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6" name="Rectangle 65">
              <a:extLst>
                <a:ext uri="{FF2B5EF4-FFF2-40B4-BE49-F238E27FC236}">
                  <a16:creationId xmlns:a16="http://schemas.microsoft.com/office/drawing/2014/main" id="{9ED05891-7416-CD48-B9EB-BAF82D277C16}"/>
                </a:ext>
              </a:extLst>
            </p:cNvPr>
            <p:cNvSpPr/>
            <p:nvPr/>
          </p:nvSpPr>
          <p:spPr>
            <a:xfrm>
              <a:off x="2329233"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67" name="Straight Connector 66">
              <a:extLst>
                <a:ext uri="{FF2B5EF4-FFF2-40B4-BE49-F238E27FC236}">
                  <a16:creationId xmlns:a16="http://schemas.microsoft.com/office/drawing/2014/main" id="{80A1003C-5044-2F4A-B6A7-022719ABDB4F}"/>
                </a:ext>
              </a:extLst>
            </p:cNvPr>
            <p:cNvCxnSpPr>
              <a:cxnSpLocks/>
              <a:stCxn id="80" idx="2"/>
              <a:endCxn id="61" idx="0"/>
            </p:cNvCxnSpPr>
            <p:nvPr/>
          </p:nvCxnSpPr>
          <p:spPr>
            <a:xfrm>
              <a:off x="1958158" y="1652859"/>
              <a:ext cx="0" cy="13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80" name="Rectangle 79">
              <a:extLst>
                <a:ext uri="{FF2B5EF4-FFF2-40B4-BE49-F238E27FC236}">
                  <a16:creationId xmlns:a16="http://schemas.microsoft.com/office/drawing/2014/main" id="{18A0C13D-82E1-C841-92B9-7B5F7DEA9349}"/>
                </a:ext>
              </a:extLst>
            </p:cNvPr>
            <p:cNvSpPr/>
            <p:nvPr/>
          </p:nvSpPr>
          <p:spPr>
            <a:xfrm>
              <a:off x="1904158" y="1544859"/>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E500EB2C-AD61-394B-8C4C-4E4936D4ADA5}"/>
                    </a:ext>
                  </a:extLst>
                </p:cNvPr>
                <p:cNvSpPr txBox="1"/>
                <p:nvPr/>
              </p:nvSpPr>
              <p:spPr>
                <a:xfrm>
                  <a:off x="1345723" y="1640675"/>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30" name="TextBox 29">
                  <a:extLst>
                    <a:ext uri="{FF2B5EF4-FFF2-40B4-BE49-F238E27FC236}">
                      <a16:creationId xmlns:a16="http://schemas.microsoft.com/office/drawing/2014/main" id="{E10BC575-D882-BC4E-9DCF-A46AFA4E1EA2}"/>
                    </a:ext>
                  </a:extLst>
                </p:cNvPr>
                <p:cNvSpPr txBox="1">
                  <a:spLocks noRot="1" noChangeAspect="1" noMove="1" noResize="1" noEditPoints="1" noAdjustHandles="1" noChangeArrowheads="1" noChangeShapeType="1" noTextEdit="1"/>
                </p:cNvSpPr>
                <p:nvPr/>
              </p:nvSpPr>
              <p:spPr>
                <a:xfrm>
                  <a:off x="1345723" y="1640675"/>
                  <a:ext cx="374718" cy="307777"/>
                </a:xfrm>
                <a:prstGeom prst="rect">
                  <a:avLst/>
                </a:prstGeom>
                <a:blipFill>
                  <a:blip r:embed="rId3"/>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2" name="TextBox 91">
                  <a:extLst>
                    <a:ext uri="{FF2B5EF4-FFF2-40B4-BE49-F238E27FC236}">
                      <a16:creationId xmlns:a16="http://schemas.microsoft.com/office/drawing/2014/main" id="{00D0D552-B6D4-EA4C-8847-FE264F828619}"/>
                    </a:ext>
                  </a:extLst>
                </p:cNvPr>
                <p:cNvSpPr txBox="1"/>
                <p:nvPr/>
              </p:nvSpPr>
              <p:spPr>
                <a:xfrm>
                  <a:off x="2194665" y="1640674"/>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2</m:t>
                            </m:r>
                          </m:sub>
                        </m:sSub>
                      </m:oMath>
                    </m:oMathPara>
                  </a14:m>
                  <a:endParaRPr lang="en-GB" sz="1400" dirty="0"/>
                </a:p>
              </p:txBody>
            </p:sp>
          </mc:Choice>
          <mc:Fallback xmlns="">
            <p:sp>
              <p:nvSpPr>
                <p:cNvPr id="31" name="TextBox 30">
                  <a:extLst>
                    <a:ext uri="{FF2B5EF4-FFF2-40B4-BE49-F238E27FC236}">
                      <a16:creationId xmlns:a16="http://schemas.microsoft.com/office/drawing/2014/main" id="{DABC88BA-C903-9F42-8E1D-D3230A6AD933}"/>
                    </a:ext>
                  </a:extLst>
                </p:cNvPr>
                <p:cNvSpPr txBox="1">
                  <a:spLocks noRot="1" noChangeAspect="1" noMove="1" noResize="1" noEditPoints="1" noAdjustHandles="1" noChangeArrowheads="1" noChangeShapeType="1" noTextEdit="1"/>
                </p:cNvSpPr>
                <p:nvPr/>
              </p:nvSpPr>
              <p:spPr>
                <a:xfrm>
                  <a:off x="2194665" y="1640674"/>
                  <a:ext cx="378886" cy="307777"/>
                </a:xfrm>
                <a:prstGeom prst="rect">
                  <a:avLst/>
                </a:prstGeom>
                <a:blipFill>
                  <a:blip r:embed="rId4"/>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4" name="TextBox 93">
                  <a:extLst>
                    <a:ext uri="{FF2B5EF4-FFF2-40B4-BE49-F238E27FC236}">
                      <a16:creationId xmlns:a16="http://schemas.microsoft.com/office/drawing/2014/main" id="{2DF85D43-D85B-E04E-B53A-F052E04AE8BF}"/>
                    </a:ext>
                  </a:extLst>
                </p:cNvPr>
                <p:cNvSpPr txBox="1"/>
                <p:nvPr/>
              </p:nvSpPr>
              <p:spPr>
                <a:xfrm>
                  <a:off x="1948715" y="1424867"/>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0</m:t>
                            </m:r>
                          </m:sub>
                        </m:sSub>
                      </m:oMath>
                    </m:oMathPara>
                  </a14:m>
                  <a:endParaRPr lang="en-GB" sz="1400" dirty="0"/>
                </a:p>
              </p:txBody>
            </p:sp>
          </mc:Choice>
          <mc:Fallback xmlns="">
            <p:sp>
              <p:nvSpPr>
                <p:cNvPr id="32" name="TextBox 31">
                  <a:extLst>
                    <a:ext uri="{FF2B5EF4-FFF2-40B4-BE49-F238E27FC236}">
                      <a16:creationId xmlns:a16="http://schemas.microsoft.com/office/drawing/2014/main" id="{B463487B-36A1-6245-BE47-A0E2D5E63D18}"/>
                    </a:ext>
                  </a:extLst>
                </p:cNvPr>
                <p:cNvSpPr txBox="1">
                  <a:spLocks noRot="1" noChangeAspect="1" noMove="1" noResize="1" noEditPoints="1" noAdjustHandles="1" noChangeArrowheads="1" noChangeShapeType="1" noTextEdit="1"/>
                </p:cNvSpPr>
                <p:nvPr/>
              </p:nvSpPr>
              <p:spPr>
                <a:xfrm>
                  <a:off x="1948715" y="1424867"/>
                  <a:ext cx="378886" cy="307777"/>
                </a:xfrm>
                <a:prstGeom prst="rect">
                  <a:avLst/>
                </a:prstGeom>
                <a:blipFill>
                  <a:blip r:embed="rId5"/>
                  <a:stretch>
                    <a:fillRect b="-4167"/>
                  </a:stretch>
                </a:blipFill>
              </p:spPr>
              <p:txBody>
                <a:bodyPr/>
                <a:lstStyle/>
                <a:p>
                  <a:r>
                    <a:rPr lang="en-GB">
                      <a:noFill/>
                    </a:rPr>
                    <a:t> </a:t>
                  </a:r>
                </a:p>
              </p:txBody>
            </p:sp>
          </mc:Fallback>
        </mc:AlternateContent>
      </p:grpSp>
      <p:grpSp>
        <p:nvGrpSpPr>
          <p:cNvPr id="95" name="Group 94">
            <a:extLst>
              <a:ext uri="{FF2B5EF4-FFF2-40B4-BE49-F238E27FC236}">
                <a16:creationId xmlns:a16="http://schemas.microsoft.com/office/drawing/2014/main" id="{3BB7A38B-222C-9C4E-BF64-20C21CEEE7D5}"/>
              </a:ext>
            </a:extLst>
          </p:cNvPr>
          <p:cNvGrpSpPr/>
          <p:nvPr/>
        </p:nvGrpSpPr>
        <p:grpSpPr>
          <a:xfrm>
            <a:off x="10038978" y="1346004"/>
            <a:ext cx="1792697" cy="661388"/>
            <a:chOff x="4566260" y="1717898"/>
            <a:chExt cx="1792697" cy="661388"/>
          </a:xfrm>
        </p:grpSpPr>
        <p:sp>
          <p:nvSpPr>
            <p:cNvPr id="99" name="Rounded Rectangle 98">
              <a:extLst>
                <a:ext uri="{FF2B5EF4-FFF2-40B4-BE49-F238E27FC236}">
                  <a16:creationId xmlns:a16="http://schemas.microsoft.com/office/drawing/2014/main" id="{E2D7F81B-C8DF-EB44-9767-D85369EB3A46}"/>
                </a:ext>
              </a:extLst>
            </p:cNvPr>
            <p:cNvSpPr/>
            <p:nvPr/>
          </p:nvSpPr>
          <p:spPr>
            <a:xfrm>
              <a:off x="4566260"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AB</a:t>
              </a:r>
            </a:p>
          </p:txBody>
        </p:sp>
        <p:sp>
          <p:nvSpPr>
            <p:cNvPr id="100" name="Rounded Rectangle 99">
              <a:extLst>
                <a:ext uri="{FF2B5EF4-FFF2-40B4-BE49-F238E27FC236}">
                  <a16:creationId xmlns:a16="http://schemas.microsoft.com/office/drawing/2014/main" id="{4C600E81-0929-3C44-BF18-EB96789D0327}"/>
                </a:ext>
              </a:extLst>
            </p:cNvPr>
            <p:cNvSpPr/>
            <p:nvPr/>
          </p:nvSpPr>
          <p:spPr>
            <a:xfrm>
              <a:off x="5740648"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BC</a:t>
              </a:r>
            </a:p>
          </p:txBody>
        </p:sp>
        <p:cxnSp>
          <p:nvCxnSpPr>
            <p:cNvPr id="101" name="Straight Connector 100">
              <a:extLst>
                <a:ext uri="{FF2B5EF4-FFF2-40B4-BE49-F238E27FC236}">
                  <a16:creationId xmlns:a16="http://schemas.microsoft.com/office/drawing/2014/main" id="{18F8963D-BDCE-8448-BD0D-B92D96138A9A}"/>
                </a:ext>
              </a:extLst>
            </p:cNvPr>
            <p:cNvCxnSpPr>
              <a:cxnSpLocks/>
              <a:stCxn id="100" idx="1"/>
              <a:endCxn id="99" idx="3"/>
            </p:cNvCxnSpPr>
            <p:nvPr/>
          </p:nvCxnSpPr>
          <p:spPr>
            <a:xfrm flipH="1">
              <a:off x="5184569" y="1981203"/>
              <a:ext cx="556079" cy="0"/>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2" name="TextBox 101">
                  <a:extLst>
                    <a:ext uri="{FF2B5EF4-FFF2-40B4-BE49-F238E27FC236}">
                      <a16:creationId xmlns:a16="http://schemas.microsoft.com/office/drawing/2014/main" id="{F8340DA9-5B8E-8143-9FC0-54D7884A217C}"/>
                    </a:ext>
                  </a:extLst>
                </p:cNvPr>
                <p:cNvSpPr txBox="1"/>
                <p:nvPr/>
              </p:nvSpPr>
              <p:spPr>
                <a:xfrm>
                  <a:off x="4687330" y="2071509"/>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72" name="TextBox 71">
                  <a:extLst>
                    <a:ext uri="{FF2B5EF4-FFF2-40B4-BE49-F238E27FC236}">
                      <a16:creationId xmlns:a16="http://schemas.microsoft.com/office/drawing/2014/main" id="{0412334D-4121-044B-9501-FE66077E1B3D}"/>
                    </a:ext>
                  </a:extLst>
                </p:cNvPr>
                <p:cNvSpPr txBox="1">
                  <a:spLocks noRot="1" noChangeAspect="1" noMove="1" noResize="1" noEditPoints="1" noAdjustHandles="1" noChangeArrowheads="1" noChangeShapeType="1" noTextEdit="1"/>
                </p:cNvSpPr>
                <p:nvPr/>
              </p:nvSpPr>
              <p:spPr>
                <a:xfrm>
                  <a:off x="4687330" y="2071509"/>
                  <a:ext cx="374718" cy="307777"/>
                </a:xfrm>
                <a:prstGeom prst="rect">
                  <a:avLst/>
                </a:prstGeom>
                <a:blipFill>
                  <a:blip r:embed="rId6"/>
                  <a:stretch>
                    <a:fillRect b="-41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3" name="TextBox 102">
                  <a:extLst>
                    <a:ext uri="{FF2B5EF4-FFF2-40B4-BE49-F238E27FC236}">
                      <a16:creationId xmlns:a16="http://schemas.microsoft.com/office/drawing/2014/main" id="{0A3DBAE7-21D7-1444-BAC2-FC63607A329C}"/>
                    </a:ext>
                  </a:extLst>
                </p:cNvPr>
                <p:cNvSpPr txBox="1"/>
                <p:nvPr/>
              </p:nvSpPr>
              <p:spPr>
                <a:xfrm>
                  <a:off x="5855293" y="2071509"/>
                  <a:ext cx="3890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a:latin typeface="Cambria Math" panose="02040503050406030204" pitchFamily="18" charset="0"/>
                              </a:rPr>
                            </m:ctrlPr>
                          </m:sSubSupPr>
                          <m:e>
                            <m:r>
                              <a:rPr lang="de-DE" sz="1400" i="1">
                                <a:latin typeface="Cambria Math" panose="02040503050406030204" pitchFamily="18" charset="0"/>
                              </a:rPr>
                              <m:t>𝑓</m:t>
                            </m:r>
                          </m:e>
                          <m:sub>
                            <m:r>
                              <a:rPr lang="de-DE" sz="1400" i="1">
                                <a:latin typeface="Cambria Math" panose="02040503050406030204" pitchFamily="18" charset="0"/>
                              </a:rPr>
                              <m:t>2</m:t>
                            </m:r>
                          </m:sub>
                          <m:sup>
                            <m:r>
                              <a:rPr lang="de-DE" sz="1400" i="1">
                                <a:latin typeface="Cambria Math" panose="02040503050406030204" pitchFamily="18" charset="0"/>
                              </a:rPr>
                              <m:t>′</m:t>
                            </m:r>
                          </m:sup>
                        </m:sSubSup>
                      </m:oMath>
                    </m:oMathPara>
                  </a14:m>
                  <a:endParaRPr lang="en-GB" sz="1400" dirty="0"/>
                </a:p>
              </p:txBody>
            </p:sp>
          </mc:Choice>
          <mc:Fallback xmlns="">
            <p:sp>
              <p:nvSpPr>
                <p:cNvPr id="73" name="TextBox 72">
                  <a:extLst>
                    <a:ext uri="{FF2B5EF4-FFF2-40B4-BE49-F238E27FC236}">
                      <a16:creationId xmlns:a16="http://schemas.microsoft.com/office/drawing/2014/main" id="{254EF3AC-3F07-FA47-BCA9-F3766372B078}"/>
                    </a:ext>
                  </a:extLst>
                </p:cNvPr>
                <p:cNvSpPr txBox="1">
                  <a:spLocks noRot="1" noChangeAspect="1" noMove="1" noResize="1" noEditPoints="1" noAdjustHandles="1" noChangeArrowheads="1" noChangeShapeType="1" noTextEdit="1"/>
                </p:cNvSpPr>
                <p:nvPr/>
              </p:nvSpPr>
              <p:spPr>
                <a:xfrm>
                  <a:off x="5855293" y="2071509"/>
                  <a:ext cx="389017" cy="307777"/>
                </a:xfrm>
                <a:prstGeom prst="rect">
                  <a:avLst/>
                </a:prstGeom>
                <a:blipFill>
                  <a:blip r:embed="rId7"/>
                  <a:stretch>
                    <a:fillRect b="-4167"/>
                  </a:stretch>
                </a:blipFill>
              </p:spPr>
              <p:txBody>
                <a:bodyPr/>
                <a:lstStyle/>
                <a:p>
                  <a:r>
                    <a:rPr lang="en-GB">
                      <a:noFill/>
                    </a:rPr>
                    <a:t> </a:t>
                  </a:r>
                </a:p>
              </p:txBody>
            </p:sp>
          </mc:Fallback>
        </mc:AlternateContent>
        <p:sp>
          <p:nvSpPr>
            <p:cNvPr id="104" name="TextBox 103">
              <a:extLst>
                <a:ext uri="{FF2B5EF4-FFF2-40B4-BE49-F238E27FC236}">
                  <a16:creationId xmlns:a16="http://schemas.microsoft.com/office/drawing/2014/main" id="{A6455BCC-B4F2-834A-9D97-263B782D3024}"/>
                </a:ext>
              </a:extLst>
            </p:cNvPr>
            <p:cNvSpPr txBox="1"/>
            <p:nvPr/>
          </p:nvSpPr>
          <p:spPr>
            <a:xfrm>
              <a:off x="5321383" y="1717898"/>
              <a:ext cx="282450" cy="307777"/>
            </a:xfrm>
            <a:prstGeom prst="rect">
              <a:avLst/>
            </a:prstGeom>
            <a:noFill/>
          </p:spPr>
          <p:txBody>
            <a:bodyPr wrap="none" rtlCol="0">
              <a:spAutoFit/>
            </a:bodyPr>
            <a:lstStyle/>
            <a:p>
              <a:r>
                <a:rPr lang="en-GB" sz="1400" dirty="0"/>
                <a:t>B</a:t>
              </a:r>
            </a:p>
          </p:txBody>
        </p:sp>
      </p:grpSp>
      <p:sp>
        <p:nvSpPr>
          <p:cNvPr id="110" name="Rectangle 109">
            <a:extLst>
              <a:ext uri="{FF2B5EF4-FFF2-40B4-BE49-F238E27FC236}">
                <a16:creationId xmlns:a16="http://schemas.microsoft.com/office/drawing/2014/main" id="{B4D2BB30-CDA4-8744-96D3-4A7F9C7BC385}"/>
              </a:ext>
            </a:extLst>
          </p:cNvPr>
          <p:cNvSpPr/>
          <p:nvPr/>
        </p:nvSpPr>
        <p:spPr>
          <a:xfrm>
            <a:off x="10149071" y="1169000"/>
            <a:ext cx="335285" cy="369332"/>
          </a:xfrm>
          <a:prstGeom prst="rect">
            <a:avLst/>
          </a:prstGeom>
        </p:spPr>
        <p:txBody>
          <a:bodyPr wrap="none">
            <a:spAutoFit/>
          </a:bodyPr>
          <a:lstStyle/>
          <a:p>
            <a:r>
              <a:rPr lang="en-GB" dirty="0" err="1">
                <a:solidFill>
                  <a:srgbClr val="FFC000"/>
                </a:solidFill>
              </a:rPr>
              <a:t>tt</a:t>
            </a:r>
            <a:endParaRPr lang="en-GB" dirty="0">
              <a:solidFill>
                <a:srgbClr val="FFC000"/>
              </a:solidFill>
            </a:endParaRPr>
          </a:p>
        </p:txBody>
      </p:sp>
      <p:sp>
        <p:nvSpPr>
          <p:cNvPr id="111" name="Rectangle 110">
            <a:extLst>
              <a:ext uri="{FF2B5EF4-FFF2-40B4-BE49-F238E27FC236}">
                <a16:creationId xmlns:a16="http://schemas.microsoft.com/office/drawing/2014/main" id="{9D3AD031-CC81-AD43-BF29-D93FF24A9B91}"/>
              </a:ext>
            </a:extLst>
          </p:cNvPr>
          <p:cNvSpPr/>
          <p:nvPr/>
        </p:nvSpPr>
        <p:spPr>
          <a:xfrm>
            <a:off x="10808323" y="1201842"/>
            <a:ext cx="245580" cy="307777"/>
          </a:xfrm>
          <a:prstGeom prst="rect">
            <a:avLst/>
          </a:prstGeom>
        </p:spPr>
        <p:txBody>
          <a:bodyPr wrap="none">
            <a:spAutoFit/>
          </a:bodyPr>
          <a:lstStyle/>
          <a:p>
            <a:r>
              <a:rPr lang="en-GB" sz="1400" dirty="0">
                <a:solidFill>
                  <a:srgbClr val="FFC000"/>
                </a:solidFill>
              </a:rPr>
              <a:t>t</a:t>
            </a:r>
          </a:p>
        </p:txBody>
      </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B6E95F3F-C5D1-67D7-AE73-E2778820E97C}"/>
                  </a:ext>
                </a:extLst>
              </p:cNvPr>
              <p:cNvGraphicFramePr>
                <a:graphicFrameLocks noGrp="1"/>
              </p:cNvGraphicFramePr>
              <p:nvPr>
                <p:extLst>
                  <p:ext uri="{D42A27DB-BD31-4B8C-83A1-F6EECF244321}">
                    <p14:modId xmlns:p14="http://schemas.microsoft.com/office/powerpoint/2010/main" val="3661779805"/>
                  </p:ext>
                </p:extLst>
              </p:nvPr>
            </p:nvGraphicFramePr>
            <p:xfrm>
              <a:off x="6865674" y="2044723"/>
              <a:ext cx="1110552" cy="111252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0</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6" name="Table 5">
                <a:extLst>
                  <a:ext uri="{FF2B5EF4-FFF2-40B4-BE49-F238E27FC236}">
                    <a16:creationId xmlns:a16="http://schemas.microsoft.com/office/drawing/2014/main" id="{B6E95F3F-C5D1-67D7-AE73-E2778820E97C}"/>
                  </a:ext>
                </a:extLst>
              </p:cNvPr>
              <p:cNvGraphicFramePr>
                <a:graphicFrameLocks noGrp="1"/>
              </p:cNvGraphicFramePr>
              <p:nvPr>
                <p:extLst>
                  <p:ext uri="{D42A27DB-BD31-4B8C-83A1-F6EECF244321}">
                    <p14:modId xmlns:p14="http://schemas.microsoft.com/office/powerpoint/2010/main" val="3661779805"/>
                  </p:ext>
                </p:extLst>
              </p:nvPr>
            </p:nvGraphicFramePr>
            <p:xfrm>
              <a:off x="6865674" y="2044723"/>
              <a:ext cx="1110552" cy="111252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endParaRPr lang="en-DE"/>
                        </a:p>
                      </a:txBody>
                      <a:tcPr>
                        <a:blipFill>
                          <a:blip r:embed="rId17"/>
                          <a:stretch>
                            <a:fillRect l="-161765" t="-10345" r="-5882" b="-2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7"/>
                          <a:stretch>
                            <a:fillRect t="-106667" r="-65455" b="-103333"/>
                          </a:stretch>
                        </a:blipFill>
                      </a:tcPr>
                    </a:tc>
                    <a:tc>
                      <a:txBody>
                        <a:bodyPr/>
                        <a:lstStyle/>
                        <a:p>
                          <a:endParaRPr lang="en-DE"/>
                        </a:p>
                      </a:txBody>
                      <a:tcPr>
                        <a:blipFill>
                          <a:blip r:embed="rId17"/>
                          <a:stretch>
                            <a:fillRect l="-161765" t="-106667" r="-5882" b="-103333"/>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7"/>
                          <a:stretch>
                            <a:fillRect t="-213793" r="-65455" b="-6897"/>
                          </a:stretch>
                        </a:blipFill>
                      </a:tcPr>
                    </a:tc>
                    <a:tc>
                      <a:txBody>
                        <a:bodyPr/>
                        <a:lstStyle/>
                        <a:p>
                          <a:endParaRPr lang="en-DE"/>
                        </a:p>
                      </a:txBody>
                      <a:tcPr>
                        <a:blipFill>
                          <a:blip r:embed="rId17"/>
                          <a:stretch>
                            <a:fillRect l="-161765" t="-213793" r="-5882" b="-6897"/>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024262F1-00D9-7932-318A-9B2708DEDE1E}"/>
                  </a:ext>
                </a:extLst>
              </p:cNvPr>
              <p:cNvGraphicFramePr>
                <a:graphicFrameLocks noGrp="1"/>
              </p:cNvGraphicFramePr>
              <p:nvPr>
                <p:extLst>
                  <p:ext uri="{D42A27DB-BD31-4B8C-83A1-F6EECF244321}">
                    <p14:modId xmlns:p14="http://schemas.microsoft.com/office/powerpoint/2010/main" val="2087430944"/>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2</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false</m:t>
                                </m:r>
                              </m:oMath>
                            </m:oMathPara>
                          </a14:m>
                          <a:endParaRPr lang="en-GB"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0.6</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false</m:t>
                                </m:r>
                              </m:oMath>
                            </m:oMathPara>
                          </a14:m>
                          <a:endParaRPr lang="en-GB"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0.4</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true</m:t>
                                </m:r>
                              </m:oMath>
                            </m:oMathPara>
                          </a14:m>
                          <a:endParaRPr lang="en-GB"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0.8</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true</m:t>
                                </m:r>
                              </m:oMath>
                            </m:oMathPara>
                          </a14:m>
                          <a:endParaRPr lang="en-GB" i="0" dirty="0">
                            <a:solidFill>
                              <a:schemeClr val="tx1"/>
                            </a:solidFill>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0.2</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7" name="Table 6">
                <a:extLst>
                  <a:ext uri="{FF2B5EF4-FFF2-40B4-BE49-F238E27FC236}">
                    <a16:creationId xmlns:a16="http://schemas.microsoft.com/office/drawing/2014/main" id="{024262F1-00D9-7932-318A-9B2708DEDE1E}"/>
                  </a:ext>
                </a:extLst>
              </p:cNvPr>
              <p:cNvGraphicFramePr>
                <a:graphicFrameLocks noGrp="1"/>
              </p:cNvGraphicFramePr>
              <p:nvPr>
                <p:extLst>
                  <p:ext uri="{D42A27DB-BD31-4B8C-83A1-F6EECF244321}">
                    <p14:modId xmlns:p14="http://schemas.microsoft.com/office/powerpoint/2010/main" val="2087430944"/>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endParaRPr lang="en-DE"/>
                        </a:p>
                      </a:txBody>
                      <a:tcPr>
                        <a:blipFill>
                          <a:blip r:embed="rId18"/>
                          <a:stretch>
                            <a:fillRect l="-216000" t="-10345" r="-6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8"/>
                          <a:stretch>
                            <a:fillRect t="-106667" r="-198148" b="-296667"/>
                          </a:stretch>
                        </a:blipFill>
                      </a:tcPr>
                    </a:tc>
                    <a:tc>
                      <a:txBody>
                        <a:bodyPr/>
                        <a:lstStyle/>
                        <a:p>
                          <a:endParaRPr lang="en-DE"/>
                        </a:p>
                      </a:txBody>
                      <a:tcPr>
                        <a:blipFill>
                          <a:blip r:embed="rId18"/>
                          <a:stretch>
                            <a:fillRect l="-100000" t="-106667" r="-98148" b="-296667"/>
                          </a:stretch>
                        </a:blipFill>
                      </a:tcPr>
                    </a:tc>
                    <a:tc>
                      <a:txBody>
                        <a:bodyPr/>
                        <a:lstStyle/>
                        <a:p>
                          <a:endParaRPr lang="en-DE"/>
                        </a:p>
                      </a:txBody>
                      <a:tcPr>
                        <a:blipFill>
                          <a:blip r:embed="rId18"/>
                          <a:stretch>
                            <a:fillRect l="-216000" t="-106667" r="-6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8"/>
                          <a:stretch>
                            <a:fillRect t="-213793" r="-198148" b="-206897"/>
                          </a:stretch>
                        </a:blipFill>
                      </a:tcPr>
                    </a:tc>
                    <a:tc>
                      <a:txBody>
                        <a:bodyPr/>
                        <a:lstStyle/>
                        <a:p>
                          <a:endParaRPr lang="en-DE"/>
                        </a:p>
                      </a:txBody>
                      <a:tcPr>
                        <a:blipFill>
                          <a:blip r:embed="rId18"/>
                          <a:stretch>
                            <a:fillRect l="-100000" t="-213793" r="-98148" b="-206897"/>
                          </a:stretch>
                        </a:blipFill>
                      </a:tcPr>
                    </a:tc>
                    <a:tc>
                      <a:txBody>
                        <a:bodyPr/>
                        <a:lstStyle/>
                        <a:p>
                          <a:endParaRPr lang="en-DE"/>
                        </a:p>
                      </a:txBody>
                      <a:tcPr>
                        <a:blipFill>
                          <a:blip r:embed="rId18"/>
                          <a:stretch>
                            <a:fillRect l="-216000" t="-213793" r="-6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8"/>
                          <a:stretch>
                            <a:fillRect t="-303333" r="-198148" b="-100000"/>
                          </a:stretch>
                        </a:blipFill>
                      </a:tcPr>
                    </a:tc>
                    <a:tc>
                      <a:txBody>
                        <a:bodyPr/>
                        <a:lstStyle/>
                        <a:p>
                          <a:endParaRPr lang="en-DE"/>
                        </a:p>
                      </a:txBody>
                      <a:tcPr>
                        <a:blipFill>
                          <a:blip r:embed="rId18"/>
                          <a:stretch>
                            <a:fillRect l="-100000" t="-303333" r="-98148" b="-100000"/>
                          </a:stretch>
                        </a:blipFill>
                      </a:tcPr>
                    </a:tc>
                    <a:tc>
                      <a:txBody>
                        <a:bodyPr/>
                        <a:lstStyle/>
                        <a:p>
                          <a:endParaRPr lang="en-DE"/>
                        </a:p>
                      </a:txBody>
                      <a:tcPr>
                        <a:blipFill>
                          <a:blip r:embed="rId18"/>
                          <a:stretch>
                            <a:fillRect l="-216000" t="-303333" r="-6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8"/>
                          <a:stretch>
                            <a:fillRect t="-417241" r="-198148" b="-3448"/>
                          </a:stretch>
                        </a:blipFill>
                      </a:tcPr>
                    </a:tc>
                    <a:tc>
                      <a:txBody>
                        <a:bodyPr/>
                        <a:lstStyle/>
                        <a:p>
                          <a:endParaRPr lang="en-DE"/>
                        </a:p>
                      </a:txBody>
                      <a:tcPr>
                        <a:blipFill>
                          <a:blip r:embed="rId18"/>
                          <a:stretch>
                            <a:fillRect l="-100000" t="-417241" r="-98148" b="-3448"/>
                          </a:stretch>
                        </a:blipFill>
                      </a:tcPr>
                    </a:tc>
                    <a:tc>
                      <a:txBody>
                        <a:bodyPr/>
                        <a:lstStyle/>
                        <a:p>
                          <a:endParaRPr lang="en-DE"/>
                        </a:p>
                      </a:txBody>
                      <a:tcPr>
                        <a:blipFill>
                          <a:blip r:embed="rId18"/>
                          <a:stretch>
                            <a:fillRect l="-216000" t="-417241" r="-6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A6CE1779-1C44-0734-62F3-7E2B45F793E0}"/>
                  </a:ext>
                </a:extLst>
              </p:cNvPr>
              <p:cNvGraphicFramePr>
                <a:graphicFrameLocks noGrp="1"/>
              </p:cNvGraphicFramePr>
              <p:nvPr>
                <p:extLst>
                  <p:ext uri="{D42A27DB-BD31-4B8C-83A1-F6EECF244321}">
                    <p14:modId xmlns:p14="http://schemas.microsoft.com/office/powerpoint/2010/main" val="2081444222"/>
                  </p:ext>
                </p:extLst>
              </p:nvPr>
            </p:nvGraphicFramePr>
            <p:xfrm>
              <a:off x="7709550"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1</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0.1</m:t>
                                </m:r>
                              </m:oMath>
                            </m:oMathPara>
                          </a14:m>
                          <a:endParaRPr lang="en-GB" dirty="0">
                            <a:solidFill>
                              <a:schemeClr val="tx1"/>
                            </a:solidFill>
                          </a:endParaRPr>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m:t>
                                </m:r>
                                <m:r>
                                  <a:rPr lang="en-GB" i="1" dirty="0" smtClean="0">
                                    <a:solidFill>
                                      <a:schemeClr val="tx1"/>
                                    </a:solidFill>
                                    <a:latin typeface="Cambria Math" panose="02040503050406030204" pitchFamily="18" charset="0"/>
                                  </a:rPr>
                                  <m:t>2</m:t>
                                </m:r>
                              </m:oMath>
                            </m:oMathPara>
                          </a14:m>
                          <a:endParaRPr lang="en-GB" dirty="0">
                            <a:solidFill>
                              <a:schemeClr val="tx1"/>
                            </a:solidFill>
                          </a:endParaRPr>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m:t>
                                </m:r>
                                <m:r>
                                  <a:rPr lang="en-GB" i="1" dirty="0" smtClean="0">
                                    <a:solidFill>
                                      <a:schemeClr val="tx1"/>
                                    </a:solidFill>
                                    <a:latin typeface="Cambria Math" panose="02040503050406030204" pitchFamily="18" charset="0"/>
                                  </a:rPr>
                                  <m:t>3</m:t>
                                </m:r>
                              </m:oMath>
                            </m:oMathPara>
                          </a14:m>
                          <a:endParaRPr lang="en-GB" dirty="0">
                            <a:solidFill>
                              <a:schemeClr val="tx1"/>
                            </a:solidFill>
                          </a:endParaRPr>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m:t>
                                </m:r>
                                <m:r>
                                  <a:rPr lang="en-GB" i="1" dirty="0" smtClean="0">
                                    <a:solidFill>
                                      <a:schemeClr val="tx1"/>
                                    </a:solidFill>
                                    <a:latin typeface="Cambria Math" panose="02040503050406030204" pitchFamily="18" charset="0"/>
                                  </a:rPr>
                                  <m:t>4</m:t>
                                </m:r>
                              </m:oMath>
                            </m:oMathPara>
                          </a14:m>
                          <a:endParaRPr lang="en-GB" dirty="0">
                            <a:solidFill>
                              <a:schemeClr val="tx1"/>
                            </a:solidFill>
                          </a:endParaRPr>
                        </a:p>
                      </a:txBody>
                      <a:tcPr/>
                    </a:tc>
                    <a:extLst>
                      <a:ext uri="{0D108BD9-81ED-4DB2-BD59-A6C34878D82A}">
                        <a16:rowId xmlns:a16="http://schemas.microsoft.com/office/drawing/2014/main" val="786113009"/>
                      </a:ext>
                    </a:extLst>
                  </a:tr>
                </a:tbl>
              </a:graphicData>
            </a:graphic>
          </p:graphicFrame>
        </mc:Choice>
        <mc:Fallback xmlns="">
          <p:graphicFrame>
            <p:nvGraphicFramePr>
              <p:cNvPr id="8" name="Table 7">
                <a:extLst>
                  <a:ext uri="{FF2B5EF4-FFF2-40B4-BE49-F238E27FC236}">
                    <a16:creationId xmlns:a16="http://schemas.microsoft.com/office/drawing/2014/main" id="{A6CE1779-1C44-0734-62F3-7E2B45F793E0}"/>
                  </a:ext>
                </a:extLst>
              </p:cNvPr>
              <p:cNvGraphicFramePr>
                <a:graphicFrameLocks noGrp="1"/>
              </p:cNvGraphicFramePr>
              <p:nvPr>
                <p:extLst>
                  <p:ext uri="{D42A27DB-BD31-4B8C-83A1-F6EECF244321}">
                    <p14:modId xmlns:p14="http://schemas.microsoft.com/office/powerpoint/2010/main" val="2081444222"/>
                  </p:ext>
                </p:extLst>
              </p:nvPr>
            </p:nvGraphicFramePr>
            <p:xfrm>
              <a:off x="7709550"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9"/>
                          <a:stretch>
                            <a:fillRect l="-218000" t="-10345" r="-4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9"/>
                          <a:stretch>
                            <a:fillRect l="-1852" t="-106667" r="-196296" b="-296667"/>
                          </a:stretch>
                        </a:blipFill>
                      </a:tcPr>
                    </a:tc>
                    <a:tc>
                      <a:txBody>
                        <a:bodyPr/>
                        <a:lstStyle/>
                        <a:p>
                          <a:endParaRPr lang="en-DE"/>
                        </a:p>
                      </a:txBody>
                      <a:tcPr>
                        <a:blipFill>
                          <a:blip r:embed="rId19"/>
                          <a:stretch>
                            <a:fillRect l="-101852" t="-106667" r="-96296" b="-296667"/>
                          </a:stretch>
                        </a:blipFill>
                      </a:tcPr>
                    </a:tc>
                    <a:tc>
                      <a:txBody>
                        <a:bodyPr/>
                        <a:lstStyle/>
                        <a:p>
                          <a:endParaRPr lang="en-DE"/>
                        </a:p>
                      </a:txBody>
                      <a:tcPr>
                        <a:blipFill>
                          <a:blip r:embed="rId19"/>
                          <a:stretch>
                            <a:fillRect l="-218000" t="-106667" r="-4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9"/>
                          <a:stretch>
                            <a:fillRect l="-1852" t="-213793" r="-196296" b="-206897"/>
                          </a:stretch>
                        </a:blipFill>
                      </a:tcPr>
                    </a:tc>
                    <a:tc>
                      <a:txBody>
                        <a:bodyPr/>
                        <a:lstStyle/>
                        <a:p>
                          <a:endParaRPr lang="en-DE"/>
                        </a:p>
                      </a:txBody>
                      <a:tcPr>
                        <a:blipFill>
                          <a:blip r:embed="rId19"/>
                          <a:stretch>
                            <a:fillRect l="-101852" t="-213793" r="-96296" b="-206897"/>
                          </a:stretch>
                        </a:blipFill>
                      </a:tcPr>
                    </a:tc>
                    <a:tc>
                      <a:txBody>
                        <a:bodyPr/>
                        <a:lstStyle/>
                        <a:p>
                          <a:endParaRPr lang="en-DE"/>
                        </a:p>
                      </a:txBody>
                      <a:tcPr>
                        <a:blipFill>
                          <a:blip r:embed="rId19"/>
                          <a:stretch>
                            <a:fillRect l="-218000" t="-213793" r="-4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9"/>
                          <a:stretch>
                            <a:fillRect l="-1852" t="-303333" r="-196296" b="-100000"/>
                          </a:stretch>
                        </a:blipFill>
                      </a:tcPr>
                    </a:tc>
                    <a:tc>
                      <a:txBody>
                        <a:bodyPr/>
                        <a:lstStyle/>
                        <a:p>
                          <a:endParaRPr lang="en-DE"/>
                        </a:p>
                      </a:txBody>
                      <a:tcPr>
                        <a:blipFill>
                          <a:blip r:embed="rId19"/>
                          <a:stretch>
                            <a:fillRect l="-101852" t="-303333" r="-96296" b="-100000"/>
                          </a:stretch>
                        </a:blipFill>
                      </a:tcPr>
                    </a:tc>
                    <a:tc>
                      <a:txBody>
                        <a:bodyPr/>
                        <a:lstStyle/>
                        <a:p>
                          <a:endParaRPr lang="en-DE"/>
                        </a:p>
                      </a:txBody>
                      <a:tcPr>
                        <a:blipFill>
                          <a:blip r:embed="rId19"/>
                          <a:stretch>
                            <a:fillRect l="-218000" t="-303333" r="-4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9"/>
                          <a:stretch>
                            <a:fillRect l="-1852" t="-417241" r="-196296" b="-3448"/>
                          </a:stretch>
                        </a:blipFill>
                      </a:tcPr>
                    </a:tc>
                    <a:tc>
                      <a:txBody>
                        <a:bodyPr/>
                        <a:lstStyle/>
                        <a:p>
                          <a:endParaRPr lang="en-DE"/>
                        </a:p>
                      </a:txBody>
                      <a:tcPr>
                        <a:blipFill>
                          <a:blip r:embed="rId19"/>
                          <a:stretch>
                            <a:fillRect l="-101852" t="-417241" r="-96296" b="-3448"/>
                          </a:stretch>
                        </a:blipFill>
                      </a:tcPr>
                    </a:tc>
                    <a:tc>
                      <a:txBody>
                        <a:bodyPr/>
                        <a:lstStyle/>
                        <a:p>
                          <a:endParaRPr lang="en-DE"/>
                        </a:p>
                      </a:txBody>
                      <a:tcPr>
                        <a:blipFill>
                          <a:blip r:embed="rId19"/>
                          <a:stretch>
                            <a:fillRect l="-218000" t="-417241" r="-4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DDA408AD-70C3-B62F-76E6-A80078EACE5B}"/>
                  </a:ext>
                </a:extLst>
              </p:cNvPr>
              <p:cNvGraphicFramePr>
                <a:graphicFrameLocks noGrp="1"/>
              </p:cNvGraphicFramePr>
              <p:nvPr>
                <p:extLst>
                  <p:ext uri="{D42A27DB-BD31-4B8C-83A1-F6EECF244321}">
                    <p14:modId xmlns:p14="http://schemas.microsoft.com/office/powerpoint/2010/main" val="1757700286"/>
                  </p:ext>
                </p:extLst>
              </p:nvPr>
            </p:nvGraphicFramePr>
            <p:xfrm>
              <a:off x="8110061" y="2034106"/>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1</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10" name="Table 9">
                <a:extLst>
                  <a:ext uri="{FF2B5EF4-FFF2-40B4-BE49-F238E27FC236}">
                    <a16:creationId xmlns:a16="http://schemas.microsoft.com/office/drawing/2014/main" id="{DDA408AD-70C3-B62F-76E6-A80078EACE5B}"/>
                  </a:ext>
                </a:extLst>
              </p:cNvPr>
              <p:cNvGraphicFramePr>
                <a:graphicFrameLocks noGrp="1"/>
              </p:cNvGraphicFramePr>
              <p:nvPr>
                <p:extLst>
                  <p:ext uri="{D42A27DB-BD31-4B8C-83A1-F6EECF244321}">
                    <p14:modId xmlns:p14="http://schemas.microsoft.com/office/powerpoint/2010/main" val="1757700286"/>
                  </p:ext>
                </p:extLst>
              </p:nvPr>
            </p:nvGraphicFramePr>
            <p:xfrm>
              <a:off x="8110061" y="2034106"/>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20"/>
                          <a:stretch>
                            <a:fillRect l="-320588" t="-10345" r="-8824"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20"/>
                          <a:stretch>
                            <a:fillRect l="-1852" t="-106667" r="-168519" b="-296667"/>
                          </a:stretch>
                        </a:blipFill>
                      </a:tcPr>
                    </a:tc>
                    <a:tc>
                      <a:txBody>
                        <a:bodyPr/>
                        <a:lstStyle/>
                        <a:p>
                          <a:endParaRPr lang="en-DE"/>
                        </a:p>
                      </a:txBody>
                      <a:tcPr>
                        <a:blipFill>
                          <a:blip r:embed="rId20"/>
                          <a:stretch>
                            <a:fillRect l="-101852" t="-106667" r="-68519" b="-296667"/>
                          </a:stretch>
                        </a:blipFill>
                      </a:tcPr>
                    </a:tc>
                    <a:tc>
                      <a:txBody>
                        <a:bodyPr/>
                        <a:lstStyle/>
                        <a:p>
                          <a:endParaRPr lang="en-DE"/>
                        </a:p>
                      </a:txBody>
                      <a:tcPr>
                        <a:blipFill>
                          <a:blip r:embed="rId20"/>
                          <a:stretch>
                            <a:fillRect l="-320588" t="-106667" r="-8824"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20"/>
                          <a:stretch>
                            <a:fillRect l="-1852" t="-213793" r="-168519" b="-206897"/>
                          </a:stretch>
                        </a:blipFill>
                      </a:tcPr>
                    </a:tc>
                    <a:tc>
                      <a:txBody>
                        <a:bodyPr/>
                        <a:lstStyle/>
                        <a:p>
                          <a:endParaRPr lang="en-DE"/>
                        </a:p>
                      </a:txBody>
                      <a:tcPr>
                        <a:blipFill>
                          <a:blip r:embed="rId20"/>
                          <a:stretch>
                            <a:fillRect l="-101852" t="-213793" r="-68519" b="-206897"/>
                          </a:stretch>
                        </a:blipFill>
                      </a:tcPr>
                    </a:tc>
                    <a:tc>
                      <a:txBody>
                        <a:bodyPr/>
                        <a:lstStyle/>
                        <a:p>
                          <a:endParaRPr lang="en-DE"/>
                        </a:p>
                      </a:txBody>
                      <a:tcPr>
                        <a:blipFill>
                          <a:blip r:embed="rId20"/>
                          <a:stretch>
                            <a:fillRect l="-320588" t="-213793" r="-8824"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20"/>
                          <a:stretch>
                            <a:fillRect l="-1852" t="-303333" r="-168519" b="-100000"/>
                          </a:stretch>
                        </a:blipFill>
                      </a:tcPr>
                    </a:tc>
                    <a:tc>
                      <a:txBody>
                        <a:bodyPr/>
                        <a:lstStyle/>
                        <a:p>
                          <a:endParaRPr lang="en-DE"/>
                        </a:p>
                      </a:txBody>
                      <a:tcPr>
                        <a:blipFill>
                          <a:blip r:embed="rId20"/>
                          <a:stretch>
                            <a:fillRect l="-101852" t="-303333" r="-68519" b="-100000"/>
                          </a:stretch>
                        </a:blipFill>
                      </a:tcPr>
                    </a:tc>
                    <a:tc>
                      <a:txBody>
                        <a:bodyPr/>
                        <a:lstStyle/>
                        <a:p>
                          <a:endParaRPr lang="en-DE"/>
                        </a:p>
                      </a:txBody>
                      <a:tcPr>
                        <a:blipFill>
                          <a:blip r:embed="rId20"/>
                          <a:stretch>
                            <a:fillRect l="-320588" t="-303333" r="-8824"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20"/>
                          <a:stretch>
                            <a:fillRect l="-1852" t="-417241" r="-168519" b="-3448"/>
                          </a:stretch>
                        </a:blipFill>
                      </a:tcPr>
                    </a:tc>
                    <a:tc>
                      <a:txBody>
                        <a:bodyPr/>
                        <a:lstStyle/>
                        <a:p>
                          <a:endParaRPr lang="en-DE"/>
                        </a:p>
                      </a:txBody>
                      <a:tcPr>
                        <a:blipFill>
                          <a:blip r:embed="rId20"/>
                          <a:stretch>
                            <a:fillRect l="-101852" t="-417241" r="-68519" b="-3448"/>
                          </a:stretch>
                        </a:blipFill>
                      </a:tcPr>
                    </a:tc>
                    <a:tc>
                      <a:txBody>
                        <a:bodyPr/>
                        <a:lstStyle/>
                        <a:p>
                          <a:endParaRPr lang="en-DE"/>
                        </a:p>
                      </a:txBody>
                      <a:tcPr>
                        <a:blipFill>
                          <a:blip r:embed="rId20"/>
                          <a:stretch>
                            <a:fillRect l="-320588" t="-417241" r="-8824"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9122998D-8988-DC7C-29B5-9DC862E31773}"/>
                  </a:ext>
                </a:extLst>
              </p:cNvPr>
              <p:cNvGraphicFramePr>
                <a:graphicFrameLocks noGrp="1"/>
              </p:cNvGraphicFramePr>
              <p:nvPr>
                <p:extLst>
                  <p:ext uri="{D42A27DB-BD31-4B8C-83A1-F6EECF244321}">
                    <p14:modId xmlns:p14="http://schemas.microsoft.com/office/powerpoint/2010/main" val="3883026489"/>
                  </p:ext>
                </p:extLst>
              </p:nvPr>
            </p:nvGraphicFramePr>
            <p:xfrm>
              <a:off x="10038978" y="2049618"/>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2</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11" name="Table 10">
                <a:extLst>
                  <a:ext uri="{FF2B5EF4-FFF2-40B4-BE49-F238E27FC236}">
                    <a16:creationId xmlns:a16="http://schemas.microsoft.com/office/drawing/2014/main" id="{9122998D-8988-DC7C-29B5-9DC862E31773}"/>
                  </a:ext>
                </a:extLst>
              </p:cNvPr>
              <p:cNvGraphicFramePr>
                <a:graphicFrameLocks noGrp="1"/>
              </p:cNvGraphicFramePr>
              <p:nvPr>
                <p:extLst>
                  <p:ext uri="{D42A27DB-BD31-4B8C-83A1-F6EECF244321}">
                    <p14:modId xmlns:p14="http://schemas.microsoft.com/office/powerpoint/2010/main" val="3883026489"/>
                  </p:ext>
                </p:extLst>
              </p:nvPr>
            </p:nvGraphicFramePr>
            <p:xfrm>
              <a:off x="10038978" y="2049618"/>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21"/>
                          <a:stretch>
                            <a:fillRect l="-320588" t="-6897" r="-8824"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21"/>
                          <a:stretch>
                            <a:fillRect l="-1852" t="-103333" r="-168519" b="-296667"/>
                          </a:stretch>
                        </a:blipFill>
                      </a:tcPr>
                    </a:tc>
                    <a:tc>
                      <a:txBody>
                        <a:bodyPr/>
                        <a:lstStyle/>
                        <a:p>
                          <a:endParaRPr lang="en-DE"/>
                        </a:p>
                      </a:txBody>
                      <a:tcPr>
                        <a:blipFill>
                          <a:blip r:embed="rId21"/>
                          <a:stretch>
                            <a:fillRect l="-101852" t="-103333" r="-68519" b="-296667"/>
                          </a:stretch>
                        </a:blipFill>
                      </a:tcPr>
                    </a:tc>
                    <a:tc>
                      <a:txBody>
                        <a:bodyPr/>
                        <a:lstStyle/>
                        <a:p>
                          <a:endParaRPr lang="en-DE"/>
                        </a:p>
                      </a:txBody>
                      <a:tcPr>
                        <a:blipFill>
                          <a:blip r:embed="rId21"/>
                          <a:stretch>
                            <a:fillRect l="-320588" t="-103333" r="-8824"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21"/>
                          <a:stretch>
                            <a:fillRect l="-1852" t="-210345" r="-168519" b="-206897"/>
                          </a:stretch>
                        </a:blipFill>
                      </a:tcPr>
                    </a:tc>
                    <a:tc>
                      <a:txBody>
                        <a:bodyPr/>
                        <a:lstStyle/>
                        <a:p>
                          <a:endParaRPr lang="en-DE"/>
                        </a:p>
                      </a:txBody>
                      <a:tcPr>
                        <a:blipFill>
                          <a:blip r:embed="rId21"/>
                          <a:stretch>
                            <a:fillRect l="-101852" t="-210345" r="-68519" b="-206897"/>
                          </a:stretch>
                        </a:blipFill>
                      </a:tcPr>
                    </a:tc>
                    <a:tc>
                      <a:txBody>
                        <a:bodyPr/>
                        <a:lstStyle/>
                        <a:p>
                          <a:endParaRPr lang="en-DE"/>
                        </a:p>
                      </a:txBody>
                      <a:tcPr>
                        <a:blipFill>
                          <a:blip r:embed="rId21"/>
                          <a:stretch>
                            <a:fillRect l="-320588" t="-210345" r="-8824"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21"/>
                          <a:stretch>
                            <a:fillRect l="-1852" t="-300000" r="-168519" b="-100000"/>
                          </a:stretch>
                        </a:blipFill>
                      </a:tcPr>
                    </a:tc>
                    <a:tc>
                      <a:txBody>
                        <a:bodyPr/>
                        <a:lstStyle/>
                        <a:p>
                          <a:endParaRPr lang="en-DE"/>
                        </a:p>
                      </a:txBody>
                      <a:tcPr>
                        <a:blipFill>
                          <a:blip r:embed="rId21"/>
                          <a:stretch>
                            <a:fillRect l="-101852" t="-300000" r="-68519" b="-100000"/>
                          </a:stretch>
                        </a:blipFill>
                      </a:tcPr>
                    </a:tc>
                    <a:tc>
                      <a:txBody>
                        <a:bodyPr/>
                        <a:lstStyle/>
                        <a:p>
                          <a:endParaRPr lang="en-DE"/>
                        </a:p>
                      </a:txBody>
                      <a:tcPr>
                        <a:blipFill>
                          <a:blip r:embed="rId21"/>
                          <a:stretch>
                            <a:fillRect l="-320588" t="-300000" r="-8824"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21"/>
                          <a:stretch>
                            <a:fillRect l="-1852" t="-413793" r="-168519" b="-3448"/>
                          </a:stretch>
                        </a:blipFill>
                      </a:tcPr>
                    </a:tc>
                    <a:tc>
                      <a:txBody>
                        <a:bodyPr/>
                        <a:lstStyle/>
                        <a:p>
                          <a:endParaRPr lang="en-DE"/>
                        </a:p>
                      </a:txBody>
                      <a:tcPr>
                        <a:blipFill>
                          <a:blip r:embed="rId21"/>
                          <a:stretch>
                            <a:fillRect l="-101852" t="-413793" r="-68519" b="-3448"/>
                          </a:stretch>
                        </a:blipFill>
                      </a:tcPr>
                    </a:tc>
                    <a:tc>
                      <a:txBody>
                        <a:bodyPr/>
                        <a:lstStyle/>
                        <a:p>
                          <a:endParaRPr lang="en-DE"/>
                        </a:p>
                      </a:txBody>
                      <a:tcPr>
                        <a:blipFill>
                          <a:blip r:embed="rId21"/>
                          <a:stretch>
                            <a:fillRect l="-320588" t="-413793" r="-8824" b="-3448"/>
                          </a:stretch>
                        </a:blipFill>
                      </a:tcPr>
                    </a:tc>
                    <a:extLst>
                      <a:ext uri="{0D108BD9-81ED-4DB2-BD59-A6C34878D82A}">
                        <a16:rowId xmlns:a16="http://schemas.microsoft.com/office/drawing/2014/main" val="786113009"/>
                      </a:ext>
                    </a:extLst>
                  </a:tr>
                </a:tbl>
              </a:graphicData>
            </a:graphic>
          </p:graphicFrame>
        </mc:Fallback>
      </mc:AlternateContent>
      <p:sp>
        <p:nvSpPr>
          <p:cNvPr id="68" name="Rectangle 67">
            <a:extLst>
              <a:ext uri="{FF2B5EF4-FFF2-40B4-BE49-F238E27FC236}">
                <a16:creationId xmlns:a16="http://schemas.microsoft.com/office/drawing/2014/main" id="{842EC3F6-08B4-2F4B-80C5-8F1E95294D78}"/>
              </a:ext>
            </a:extLst>
          </p:cNvPr>
          <p:cNvSpPr/>
          <p:nvPr/>
        </p:nvSpPr>
        <p:spPr>
          <a:xfrm>
            <a:off x="7736375" y="5536547"/>
            <a:ext cx="1992722" cy="371922"/>
          </a:xfrm>
          <a:prstGeom prst="rect">
            <a:avLst/>
          </a:prstGeom>
          <a:solidFill>
            <a:srgbClr val="FFC000">
              <a:alpha val="15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39C3DD31-10FB-C948-97D4-DA1499B6AF75}"/>
              </a:ext>
            </a:extLst>
          </p:cNvPr>
          <p:cNvSpPr/>
          <p:nvPr/>
        </p:nvSpPr>
        <p:spPr>
          <a:xfrm>
            <a:off x="9838953" y="5166503"/>
            <a:ext cx="1992722" cy="371922"/>
          </a:xfrm>
          <a:prstGeom prst="rect">
            <a:avLst/>
          </a:prstGeom>
          <a:solidFill>
            <a:srgbClr val="FFC000">
              <a:alpha val="15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a:extLst>
              <a:ext uri="{FF2B5EF4-FFF2-40B4-BE49-F238E27FC236}">
                <a16:creationId xmlns:a16="http://schemas.microsoft.com/office/drawing/2014/main" id="{099C07D9-EED7-694B-8FAC-C1E3A682EBCA}"/>
              </a:ext>
            </a:extLst>
          </p:cNvPr>
          <p:cNvSpPr/>
          <p:nvPr/>
        </p:nvSpPr>
        <p:spPr>
          <a:xfrm>
            <a:off x="8128220" y="3496386"/>
            <a:ext cx="1772680" cy="371922"/>
          </a:xfrm>
          <a:prstGeom prst="rect">
            <a:avLst/>
          </a:prstGeom>
          <a:solidFill>
            <a:srgbClr val="FFC000">
              <a:alpha val="15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a:extLst>
              <a:ext uri="{FF2B5EF4-FFF2-40B4-BE49-F238E27FC236}">
                <a16:creationId xmlns:a16="http://schemas.microsoft.com/office/drawing/2014/main" id="{40AEB708-A13A-C848-BDD8-0BB07EBE2D1A}"/>
              </a:ext>
            </a:extLst>
          </p:cNvPr>
          <p:cNvSpPr/>
          <p:nvPr/>
        </p:nvSpPr>
        <p:spPr>
          <a:xfrm>
            <a:off x="10038978" y="3153914"/>
            <a:ext cx="1778171" cy="371922"/>
          </a:xfrm>
          <a:prstGeom prst="rect">
            <a:avLst/>
          </a:prstGeom>
          <a:solidFill>
            <a:srgbClr val="FFC000">
              <a:alpha val="15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Rectangle 71">
            <a:extLst>
              <a:ext uri="{FF2B5EF4-FFF2-40B4-BE49-F238E27FC236}">
                <a16:creationId xmlns:a16="http://schemas.microsoft.com/office/drawing/2014/main" id="{73FB802C-0572-3F47-9FE8-DA5DEA316BA1}"/>
              </a:ext>
            </a:extLst>
          </p:cNvPr>
          <p:cNvSpPr/>
          <p:nvPr/>
        </p:nvSpPr>
        <p:spPr>
          <a:xfrm>
            <a:off x="6863973" y="2783665"/>
            <a:ext cx="1110552" cy="371922"/>
          </a:xfrm>
          <a:prstGeom prst="rect">
            <a:avLst/>
          </a:prstGeom>
          <a:solidFill>
            <a:srgbClr val="FFC000">
              <a:alpha val="15000"/>
            </a:srgbClr>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54284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8" grpId="0" animBg="1"/>
      <p:bldP spid="69" grpId="0" animBg="1"/>
      <p:bldP spid="70" grpId="0" animBg="1"/>
      <p:bldP spid="71" grpId="0" animBg="1"/>
      <p:bldP spid="72"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FB1C4-A0C5-5C47-9630-893091E13BEC}"/>
              </a:ext>
            </a:extLst>
          </p:cNvPr>
          <p:cNvSpPr>
            <a:spLocks noGrp="1"/>
          </p:cNvSpPr>
          <p:nvPr>
            <p:ph type="title"/>
          </p:nvPr>
        </p:nvSpPr>
        <p:spPr/>
        <p:txBody>
          <a:bodyPr/>
          <a:lstStyle/>
          <a:p>
            <a:r>
              <a:rPr lang="en-GB" dirty="0"/>
              <a:t>Example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4351BB6-BC6A-0A47-BAC1-0100E29D131A}"/>
                  </a:ext>
                </a:extLst>
              </p:cNvPr>
              <p:cNvSpPr>
                <a:spLocks noGrp="1"/>
              </p:cNvSpPr>
              <p:nvPr>
                <p:ph idx="1"/>
              </p:nvPr>
            </p:nvSpPr>
            <p:spPr>
              <a:xfrm>
                <a:off x="359626" y="1665066"/>
                <a:ext cx="6448332" cy="4240848"/>
              </a:xfrm>
            </p:spPr>
            <p:txBody>
              <a:bodyPr>
                <a:normAutofit/>
              </a:bodyPr>
              <a:lstStyle/>
              <a:p>
                <a:r>
                  <a:rPr lang="en-GB" dirty="0"/>
                  <a:t>Ordering of AB, C</a:t>
                </a:r>
              </a:p>
              <a:p>
                <a:r>
                  <a:rPr lang="en-GB" dirty="0"/>
                  <a:t>Set of </a:t>
                </a:r>
                <a14:m>
                  <m:oMath xmlns:m="http://schemas.openxmlformats.org/officeDocument/2006/math">
                    <m:r>
                      <a:rPr lang="de-DE" i="1">
                        <a:latin typeface="Cambria Math" panose="02040503050406030204" pitchFamily="18" charset="0"/>
                        <a:ea typeface="Cambria Math" panose="02040503050406030204" pitchFamily="18" charset="0"/>
                      </a:rPr>
                      <m:t>𝑁</m:t>
                    </m:r>
                    <m:r>
                      <a:rPr lang="de-DE" i="1">
                        <a:latin typeface="Cambria Math" panose="02040503050406030204" pitchFamily="18" charset="0"/>
                        <a:ea typeface="Cambria Math" panose="02040503050406030204" pitchFamily="18" charset="0"/>
                      </a:rPr>
                      <m:t> </m:t>
                    </m:r>
                  </m:oMath>
                </a14:m>
                <a:r>
                  <a:rPr lang="en-GB" dirty="0"/>
                  <a:t>samples </a:t>
                </a:r>
                <a14:m>
                  <m:oMath xmlns:m="http://schemas.openxmlformats.org/officeDocument/2006/math">
                    <m:sSub>
                      <m:sSubPr>
                        <m:ctrlPr>
                          <a:rPr lang="de-DE" b="0" i="1" dirty="0" smtClean="0">
                            <a:latin typeface="Cambria Math" panose="02040503050406030204" pitchFamily="18" charset="0"/>
                          </a:rPr>
                        </m:ctrlPr>
                      </m:sSubPr>
                      <m:e>
                        <m:r>
                          <a:rPr lang="en-GB" b="1" i="1" dirty="0" smtClean="0">
                            <a:latin typeface="Cambria Math" panose="02040503050406030204" pitchFamily="18" charset="0"/>
                          </a:rPr>
                          <m:t>𝒓</m:t>
                        </m:r>
                      </m:e>
                      <m:sub>
                        <m:r>
                          <a:rPr lang="de-DE" b="0" i="1" dirty="0" smtClean="0">
                            <a:latin typeface="Cambria Math" panose="02040503050406030204" pitchFamily="18" charset="0"/>
                          </a:rPr>
                          <m:t>𝑖</m:t>
                        </m:r>
                      </m:sub>
                    </m:sSub>
                  </m:oMath>
                </a14:m>
                <a:r>
                  <a:rPr lang="en-GB" dirty="0"/>
                  <a:t> with weights </a:t>
                </a:r>
                <a14:m>
                  <m:oMath xmlns:m="http://schemas.openxmlformats.org/officeDocument/2006/math">
                    <m:r>
                      <a:rPr lang="en-GB" i="1" dirty="0" smtClean="0">
                        <a:latin typeface="Cambria Math" panose="02040503050406030204" pitchFamily="18" charset="0"/>
                      </a:rPr>
                      <m:t>𝑤</m:t>
                    </m:r>
                    <m:d>
                      <m:dPr>
                        <m:ctrlPr>
                          <a:rPr lang="de-DE" b="0" i="1" dirty="0" smtClean="0">
                            <a:latin typeface="Cambria Math" panose="02040503050406030204" pitchFamily="18" charset="0"/>
                          </a:rPr>
                        </m:ctrlPr>
                      </m:dPr>
                      <m:e>
                        <m:sSub>
                          <m:sSubPr>
                            <m:ctrlPr>
                              <a:rPr lang="de-DE" i="1" dirty="0">
                                <a:latin typeface="Cambria Math" panose="02040503050406030204" pitchFamily="18" charset="0"/>
                              </a:rPr>
                            </m:ctrlPr>
                          </m:sSubPr>
                          <m:e>
                            <m:r>
                              <a:rPr lang="en-GB" b="1" i="1" dirty="0">
                                <a:latin typeface="Cambria Math" panose="02040503050406030204" pitchFamily="18" charset="0"/>
                              </a:rPr>
                              <m:t>𝒓</m:t>
                            </m:r>
                          </m:e>
                          <m:sub>
                            <m:r>
                              <a:rPr lang="de-DE" i="1" dirty="0">
                                <a:latin typeface="Cambria Math" panose="02040503050406030204" pitchFamily="18" charset="0"/>
                              </a:rPr>
                              <m:t>𝑖</m:t>
                            </m:r>
                          </m:sub>
                        </m:sSub>
                      </m:e>
                    </m:d>
                  </m:oMath>
                </a14:m>
                <a:endParaRPr lang="en-GB" dirty="0"/>
              </a:p>
              <a:p>
                <a:pPr lvl="1"/>
                <a:r>
                  <a:rPr lang="en-GB" dirty="0"/>
                  <a:t>E.g., sample </a:t>
                </a:r>
                <a14:m>
                  <m:oMath xmlns:m="http://schemas.openxmlformats.org/officeDocument/2006/math">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rPr>
                          <m:t>t</m:t>
                        </m:r>
                        <m:r>
                          <a:rPr lang="de-DE" b="0" i="0" smtClean="0">
                            <a:latin typeface="Cambria Math" panose="02040503050406030204" pitchFamily="18" charset="0"/>
                          </a:rPr>
                          <m:t>,</m:t>
                        </m:r>
                        <m:r>
                          <m:rPr>
                            <m:sty m:val="p"/>
                          </m:rPr>
                          <a:rPr lang="de-DE" b="0" i="0" smtClean="0">
                            <a:latin typeface="Cambria Math" panose="02040503050406030204" pitchFamily="18" charset="0"/>
                          </a:rPr>
                          <m:t>t</m:t>
                        </m:r>
                        <m:r>
                          <a:rPr lang="de-DE" b="0" i="0" smtClean="0">
                            <a:latin typeface="Cambria Math" panose="02040503050406030204" pitchFamily="18" charset="0"/>
                          </a:rPr>
                          <m:t>,</m:t>
                        </m:r>
                        <m:r>
                          <m:rPr>
                            <m:sty m:val="p"/>
                          </m:rPr>
                          <a:rPr lang="de-DE" b="0" i="0" smtClean="0">
                            <a:latin typeface="Cambria Math" panose="02040503050406030204" pitchFamily="18" charset="0"/>
                          </a:rPr>
                          <m:t>f</m:t>
                        </m:r>
                      </m:e>
                    </m:d>
                  </m:oMath>
                </a14:m>
                <a:endParaRPr lang="de-DE" dirty="0"/>
              </a:p>
              <a:p>
                <a:pPr lvl="2"/>
                <a14:m>
                  <m:oMath xmlns:m="http://schemas.openxmlformats.org/officeDocument/2006/math">
                    <m:r>
                      <a:rPr lang="de-DE" i="1">
                        <a:latin typeface="Cambria Math" panose="02040503050406030204" pitchFamily="18" charset="0"/>
                      </a:rPr>
                      <m:t>𝑤</m:t>
                    </m:r>
                    <m:d>
                      <m:dPr>
                        <m:ctrlPr>
                          <a:rPr lang="de-DE" i="1">
                            <a:latin typeface="Cambria Math" panose="02040503050406030204" pitchFamily="18" charset="0"/>
                          </a:rPr>
                        </m:ctrlPr>
                      </m:dPr>
                      <m:e>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rPr>
                              <m:t>t</m:t>
                            </m:r>
                            <m:r>
                              <a:rPr lang="de-DE" b="0" i="0" smtClean="0">
                                <a:latin typeface="Cambria Math" panose="02040503050406030204" pitchFamily="18" charset="0"/>
                              </a:rPr>
                              <m:t>,</m:t>
                            </m:r>
                            <m:r>
                              <m:rPr>
                                <m:sty m:val="p"/>
                              </m:rPr>
                              <a:rPr lang="de-DE" b="0" i="0" smtClean="0">
                                <a:latin typeface="Cambria Math" panose="02040503050406030204" pitchFamily="18" charset="0"/>
                              </a:rPr>
                              <m:t>t</m:t>
                            </m:r>
                            <m:r>
                              <a:rPr lang="de-DE" b="0" i="0" smtClean="0">
                                <a:latin typeface="Cambria Math" panose="02040503050406030204" pitchFamily="18" charset="0"/>
                              </a:rPr>
                              <m:t>,</m:t>
                            </m:r>
                            <m:r>
                              <m:rPr>
                                <m:sty m:val="p"/>
                              </m:rPr>
                              <a:rPr lang="de-DE" b="0" i="0" smtClean="0">
                                <a:latin typeface="Cambria Math" panose="02040503050406030204" pitchFamily="18" charset="0"/>
                              </a:rPr>
                              <m:t>f</m:t>
                            </m:r>
                          </m:e>
                        </m:d>
                      </m:e>
                    </m:d>
                    <m:r>
                      <a:rPr lang="de-DE" b="0" i="1" smtClean="0">
                        <a:latin typeface="Cambria Math" panose="02040503050406030204" pitchFamily="18" charset="0"/>
                      </a:rPr>
                      <m:t>=50</m:t>
                    </m:r>
                  </m:oMath>
                </a14:m>
                <a:endParaRPr lang="en-GB" dirty="0"/>
              </a:p>
              <a:p>
                <a:r>
                  <a:rPr lang="en-GB" dirty="0"/>
                  <a:t>Assume query for </a:t>
                </a:r>
                <a14:m>
                  <m:oMath xmlns:m="http://schemas.openxmlformats.org/officeDocument/2006/math">
                    <m:r>
                      <a:rPr lang="en-GB" i="1" dirty="0" smtClean="0">
                        <a:latin typeface="Cambria Math" panose="02040503050406030204" pitchFamily="18" charset="0"/>
                      </a:rPr>
                      <m:t>𝑃</m:t>
                    </m:r>
                    <m:d>
                      <m:dPr>
                        <m:ctrlPr>
                          <a:rPr lang="de-DE" b="0" i="1" dirty="0" smtClean="0">
                            <a:latin typeface="Cambria Math" panose="02040503050406030204" pitchFamily="18" charset="0"/>
                          </a:rPr>
                        </m:ctrlPr>
                      </m:dPr>
                      <m:e>
                        <m:r>
                          <a:rPr lang="de-DE" b="0" i="1" dirty="0" smtClean="0">
                            <a:latin typeface="Cambria Math" panose="02040503050406030204" pitchFamily="18" charset="0"/>
                          </a:rPr>
                          <m:t>𝐶</m:t>
                        </m:r>
                        <m:r>
                          <a:rPr lang="de-DE" b="0" i="1" dirty="0" smtClean="0">
                            <a:latin typeface="Cambria Math" panose="02040503050406030204" pitchFamily="18" charset="0"/>
                          </a:rPr>
                          <m:t>=</m:t>
                        </m:r>
                        <m:r>
                          <m:rPr>
                            <m:sty m:val="p"/>
                          </m:rPr>
                          <a:rPr lang="de-DE" b="0" i="0" dirty="0" smtClean="0">
                            <a:latin typeface="Cambria Math" panose="02040503050406030204" pitchFamily="18" charset="0"/>
                          </a:rPr>
                          <m:t>true</m:t>
                        </m:r>
                      </m:e>
                    </m:d>
                  </m:oMath>
                </a14:m>
                <a:endParaRPr lang="en-GB" dirty="0"/>
              </a:p>
              <a:p>
                <a:r>
                  <a:rPr lang="en-GB" dirty="0"/>
                  <a:t>Estimate</a:t>
                </a:r>
              </a:p>
              <a:p>
                <a:pPr marL="0" indent="0">
                  <a:buNone/>
                </a:pPr>
                <a14:m>
                  <m:oMathPara xmlns:m="http://schemas.openxmlformats.org/officeDocument/2006/math">
                    <m:oMathParaPr>
                      <m:jc m:val="centerGroup"/>
                    </m:oMathParaPr>
                    <m:oMath xmlns:m="http://schemas.openxmlformats.org/officeDocument/2006/math">
                      <m:r>
                        <a:rPr lang="de-DE" sz="2400" i="1">
                          <a:latin typeface="Cambria Math" panose="02040503050406030204" pitchFamily="18" charset="0"/>
                        </a:rPr>
                        <m:t>𝑃</m:t>
                      </m:r>
                      <m:d>
                        <m:dPr>
                          <m:ctrlPr>
                            <a:rPr lang="de-DE" sz="2400" i="1">
                              <a:latin typeface="Cambria Math" panose="02040503050406030204" pitchFamily="18" charset="0"/>
                            </a:rPr>
                          </m:ctrlPr>
                        </m:dPr>
                        <m:e>
                          <m:r>
                            <a:rPr lang="de-DE" sz="2400" i="1">
                              <a:latin typeface="Cambria Math" panose="02040503050406030204" pitchFamily="18" charset="0"/>
                            </a:rPr>
                            <m:t>𝐶</m:t>
                          </m:r>
                        </m:e>
                      </m:d>
                      <m:r>
                        <a:rPr lang="de-DE" sz="2400" i="1">
                          <a:latin typeface="Cambria Math" panose="02040503050406030204" pitchFamily="18" charset="0"/>
                          <a:ea typeface="Cambria Math" panose="02040503050406030204" pitchFamily="18" charset="0"/>
                        </a:rPr>
                        <m:t>≈</m:t>
                      </m:r>
                      <m:f>
                        <m:fPr>
                          <m:ctrlPr>
                            <a:rPr lang="de-DE" sz="2400" i="1">
                              <a:latin typeface="Cambria Math" panose="02040503050406030204" pitchFamily="18" charset="0"/>
                              <a:ea typeface="Cambria Math" panose="02040503050406030204" pitchFamily="18" charset="0"/>
                            </a:rPr>
                          </m:ctrlPr>
                        </m:fPr>
                        <m:num>
                          <m:nary>
                            <m:naryPr>
                              <m:chr m:val="∑"/>
                              <m:ctrlPr>
                                <a:rPr lang="de-DE" sz="2400" i="1">
                                  <a:latin typeface="Cambria Math" panose="02040503050406030204" pitchFamily="18" charset="0"/>
                                  <a:ea typeface="Cambria Math" panose="02040503050406030204" pitchFamily="18" charset="0"/>
                                </a:rPr>
                              </m:ctrlPr>
                            </m:naryPr>
                            <m:sub>
                              <m:r>
                                <m:rPr>
                                  <m:brk m:alnAt="23"/>
                                </m:rPr>
                                <a:rPr lang="de-DE" sz="2400" i="1">
                                  <a:latin typeface="Cambria Math" panose="02040503050406030204" pitchFamily="18" charset="0"/>
                                  <a:ea typeface="Cambria Math" panose="02040503050406030204" pitchFamily="18" charset="0"/>
                                </a:rPr>
                                <m:t>𝑖</m:t>
                              </m:r>
                              <m:r>
                                <a:rPr lang="de-DE" sz="2400" i="1">
                                  <a:latin typeface="Cambria Math" panose="02040503050406030204" pitchFamily="18" charset="0"/>
                                  <a:ea typeface="Cambria Math" panose="02040503050406030204" pitchFamily="18" charset="0"/>
                                </a:rPr>
                                <m:t>=1</m:t>
                              </m:r>
                            </m:sub>
                            <m:sup>
                              <m:r>
                                <a:rPr lang="de-DE" sz="2400" i="1">
                                  <a:latin typeface="Cambria Math" panose="02040503050406030204" pitchFamily="18" charset="0"/>
                                  <a:ea typeface="Cambria Math" panose="02040503050406030204" pitchFamily="18" charset="0"/>
                                </a:rPr>
                                <m:t>𝑁</m:t>
                              </m:r>
                            </m:sup>
                            <m:e>
                              <m:r>
                                <a:rPr lang="de-DE" sz="2400" b="1" i="1">
                                  <a:latin typeface="Cambria Math" panose="02040503050406030204" pitchFamily="18" charset="0"/>
                                  <a:ea typeface="Cambria Math" panose="02040503050406030204" pitchFamily="18" charset="0"/>
                                </a:rPr>
                                <m:t>𝟏</m:t>
                              </m:r>
                              <m:d>
                                <m:dPr>
                                  <m:ctrlPr>
                                    <a:rPr lang="de-DE" sz="2400" i="1">
                                      <a:latin typeface="Cambria Math" panose="02040503050406030204" pitchFamily="18" charset="0"/>
                                      <a:ea typeface="Cambria Math" panose="02040503050406030204" pitchFamily="18" charset="0"/>
                                    </a:rPr>
                                  </m:ctrlPr>
                                </m:dPr>
                                <m:e>
                                  <m:sSub>
                                    <m:sSubPr>
                                      <m:ctrlPr>
                                        <a:rPr lang="de-DE" sz="2400" i="1">
                                          <a:latin typeface="Cambria Math" panose="02040503050406030204" pitchFamily="18" charset="0"/>
                                          <a:ea typeface="Cambria Math" panose="02040503050406030204" pitchFamily="18" charset="0"/>
                                        </a:rPr>
                                      </m:ctrlPr>
                                    </m:sSubPr>
                                    <m:e>
                                      <m:r>
                                        <a:rPr lang="de-DE" sz="2400" b="1" i="1">
                                          <a:latin typeface="Cambria Math" panose="02040503050406030204" pitchFamily="18" charset="0"/>
                                          <a:ea typeface="Cambria Math" panose="02040503050406030204" pitchFamily="18" charset="0"/>
                                        </a:rPr>
                                        <m:t>𝒓</m:t>
                                      </m:r>
                                    </m:e>
                                    <m:sub>
                                      <m:r>
                                        <a:rPr lang="de-DE" sz="2400" i="1">
                                          <a:latin typeface="Cambria Math" panose="02040503050406030204" pitchFamily="18" charset="0"/>
                                          <a:ea typeface="Cambria Math" panose="02040503050406030204" pitchFamily="18" charset="0"/>
                                        </a:rPr>
                                        <m:t>𝑖</m:t>
                                      </m:r>
                                    </m:sub>
                                  </m:sSub>
                                  <m:r>
                                    <a:rPr lang="de-DE" sz="2400" i="1">
                                      <a:latin typeface="Cambria Math" panose="02040503050406030204" pitchFamily="18" charset="0"/>
                                      <a:ea typeface="Cambria Math" panose="02040503050406030204" pitchFamily="18" charset="0"/>
                                    </a:rPr>
                                    <m:t>,</m:t>
                                  </m:r>
                                  <m:r>
                                    <a:rPr lang="de-DE" sz="2400" i="1">
                                      <a:latin typeface="Cambria Math" panose="02040503050406030204" pitchFamily="18" charset="0"/>
                                      <a:ea typeface="Cambria Math" panose="02040503050406030204" pitchFamily="18" charset="0"/>
                                    </a:rPr>
                                    <m:t>𝐶</m:t>
                                  </m:r>
                                  <m:r>
                                    <a:rPr lang="de-DE" sz="2400" i="1">
                                      <a:latin typeface="Cambria Math" panose="02040503050406030204" pitchFamily="18" charset="0"/>
                                      <a:ea typeface="Cambria Math" panose="02040503050406030204" pitchFamily="18" charset="0"/>
                                    </a:rPr>
                                    <m:t>=</m:t>
                                  </m:r>
                                  <m:r>
                                    <m:rPr>
                                      <m:sty m:val="p"/>
                                    </m:rPr>
                                    <a:rPr lang="de-DE" sz="2400" b="0" i="0" smtClean="0">
                                      <a:latin typeface="Cambria Math" panose="02040503050406030204" pitchFamily="18" charset="0"/>
                                      <a:ea typeface="Cambria Math" panose="02040503050406030204" pitchFamily="18" charset="0"/>
                                    </a:rPr>
                                    <m:t>true</m:t>
                                  </m:r>
                                </m:e>
                              </m:d>
                              <m:r>
                                <a:rPr lang="en-GB" sz="2400" i="1" dirty="0">
                                  <a:latin typeface="Cambria Math" panose="02040503050406030204" pitchFamily="18" charset="0"/>
                                </a:rPr>
                                <m:t>𝑤</m:t>
                              </m:r>
                              <m:d>
                                <m:dPr>
                                  <m:ctrlPr>
                                    <a:rPr lang="de-DE" sz="2400" i="1" dirty="0">
                                      <a:latin typeface="Cambria Math" panose="02040503050406030204" pitchFamily="18" charset="0"/>
                                    </a:rPr>
                                  </m:ctrlPr>
                                </m:dPr>
                                <m:e>
                                  <m:sSub>
                                    <m:sSubPr>
                                      <m:ctrlPr>
                                        <a:rPr lang="de-DE" sz="2400" i="1" dirty="0">
                                          <a:latin typeface="Cambria Math" panose="02040503050406030204" pitchFamily="18" charset="0"/>
                                        </a:rPr>
                                      </m:ctrlPr>
                                    </m:sSubPr>
                                    <m:e>
                                      <m:r>
                                        <a:rPr lang="en-GB" sz="2400" b="1" i="1" dirty="0">
                                          <a:latin typeface="Cambria Math" panose="02040503050406030204" pitchFamily="18" charset="0"/>
                                        </a:rPr>
                                        <m:t>𝒓</m:t>
                                      </m:r>
                                    </m:e>
                                    <m:sub>
                                      <m:r>
                                        <a:rPr lang="de-DE" sz="2400" i="1" dirty="0">
                                          <a:latin typeface="Cambria Math" panose="02040503050406030204" pitchFamily="18" charset="0"/>
                                        </a:rPr>
                                        <m:t>𝑖</m:t>
                                      </m:r>
                                    </m:sub>
                                  </m:sSub>
                                </m:e>
                              </m:d>
                            </m:e>
                          </m:nary>
                        </m:num>
                        <m:den>
                          <m:nary>
                            <m:naryPr>
                              <m:chr m:val="∑"/>
                              <m:ctrlPr>
                                <a:rPr lang="de-DE" sz="2400" i="1">
                                  <a:latin typeface="Cambria Math" panose="02040503050406030204" pitchFamily="18" charset="0"/>
                                  <a:ea typeface="Cambria Math" panose="02040503050406030204" pitchFamily="18" charset="0"/>
                                </a:rPr>
                              </m:ctrlPr>
                            </m:naryPr>
                            <m:sub>
                              <m:r>
                                <m:rPr>
                                  <m:brk m:alnAt="23"/>
                                </m:rPr>
                                <a:rPr lang="de-DE" sz="2400" i="1">
                                  <a:latin typeface="Cambria Math" panose="02040503050406030204" pitchFamily="18" charset="0"/>
                                  <a:ea typeface="Cambria Math" panose="02040503050406030204" pitchFamily="18" charset="0"/>
                                </a:rPr>
                                <m:t>𝑖</m:t>
                              </m:r>
                              <m:r>
                                <a:rPr lang="de-DE" sz="2400" i="1">
                                  <a:latin typeface="Cambria Math" panose="02040503050406030204" pitchFamily="18" charset="0"/>
                                  <a:ea typeface="Cambria Math" panose="02040503050406030204" pitchFamily="18" charset="0"/>
                                </a:rPr>
                                <m:t>=1</m:t>
                              </m:r>
                            </m:sub>
                            <m:sup>
                              <m:r>
                                <a:rPr lang="de-DE" sz="2400" i="1">
                                  <a:latin typeface="Cambria Math" panose="02040503050406030204" pitchFamily="18" charset="0"/>
                                  <a:ea typeface="Cambria Math" panose="02040503050406030204" pitchFamily="18" charset="0"/>
                                </a:rPr>
                                <m:t>𝑁</m:t>
                              </m:r>
                            </m:sup>
                            <m:e>
                              <m:r>
                                <a:rPr lang="en-GB" sz="2400" i="1" dirty="0">
                                  <a:latin typeface="Cambria Math" panose="02040503050406030204" pitchFamily="18" charset="0"/>
                                </a:rPr>
                                <m:t>𝑤</m:t>
                              </m:r>
                              <m:d>
                                <m:dPr>
                                  <m:ctrlPr>
                                    <a:rPr lang="de-DE" sz="2400" i="1" dirty="0">
                                      <a:latin typeface="Cambria Math" panose="02040503050406030204" pitchFamily="18" charset="0"/>
                                    </a:rPr>
                                  </m:ctrlPr>
                                </m:dPr>
                                <m:e>
                                  <m:sSub>
                                    <m:sSubPr>
                                      <m:ctrlPr>
                                        <a:rPr lang="de-DE" sz="2400" i="1" dirty="0">
                                          <a:latin typeface="Cambria Math" panose="02040503050406030204" pitchFamily="18" charset="0"/>
                                        </a:rPr>
                                      </m:ctrlPr>
                                    </m:sSubPr>
                                    <m:e>
                                      <m:r>
                                        <a:rPr lang="en-GB" sz="2400" b="1" i="1" dirty="0">
                                          <a:latin typeface="Cambria Math" panose="02040503050406030204" pitchFamily="18" charset="0"/>
                                        </a:rPr>
                                        <m:t>𝒓</m:t>
                                      </m:r>
                                    </m:e>
                                    <m:sub>
                                      <m:r>
                                        <a:rPr lang="de-DE" sz="2400" i="1" dirty="0">
                                          <a:latin typeface="Cambria Math" panose="02040503050406030204" pitchFamily="18" charset="0"/>
                                        </a:rPr>
                                        <m:t>𝑖</m:t>
                                      </m:r>
                                    </m:sub>
                                  </m:sSub>
                                </m:e>
                              </m:d>
                            </m:e>
                          </m:nary>
                        </m:den>
                      </m:f>
                    </m:oMath>
                  </m:oMathPara>
                </a14:m>
                <a:endParaRPr lang="en-GB" sz="2400" dirty="0"/>
              </a:p>
              <a:p>
                <a:pPr marL="7938" lvl="1" indent="0">
                  <a:buNone/>
                </a:pPr>
                <a:endParaRPr lang="de-DE" sz="2000" b="1" i="1" dirty="0">
                  <a:latin typeface="Cambria Math" panose="02040503050406030204" pitchFamily="18" charset="0"/>
                  <a:ea typeface="Cambria Math" panose="02040503050406030204" pitchFamily="18" charset="0"/>
                </a:endParaRPr>
              </a:p>
              <a:p>
                <a:pPr marL="7938" lvl="1" indent="0">
                  <a:buNone/>
                </a:pPr>
                <a14:m>
                  <m:oMathPara xmlns:m="http://schemas.openxmlformats.org/officeDocument/2006/math">
                    <m:oMathParaPr>
                      <m:jc m:val="centerGroup"/>
                    </m:oMathParaPr>
                    <m:oMath xmlns:m="http://schemas.openxmlformats.org/officeDocument/2006/math">
                      <m:r>
                        <a:rPr lang="de-DE" sz="2000" b="1" i="1">
                          <a:latin typeface="Cambria Math" panose="02040503050406030204" pitchFamily="18" charset="0"/>
                          <a:ea typeface="Cambria Math" panose="02040503050406030204" pitchFamily="18" charset="0"/>
                        </a:rPr>
                        <m:t>𝟏</m:t>
                      </m:r>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𝒓</m:t>
                              </m:r>
                            </m:e>
                            <m:sub>
                              <m:r>
                                <a:rPr lang="de-DE" sz="2000" i="1">
                                  <a:latin typeface="Cambria Math" panose="02040503050406030204" pitchFamily="18" charset="0"/>
                                  <a:ea typeface="Cambria Math" panose="02040503050406030204" pitchFamily="18" charset="0"/>
                                </a:rPr>
                                <m:t>𝑖</m:t>
                              </m:r>
                            </m:sub>
                          </m:sSub>
                          <m:r>
                            <a:rPr lang="de-DE" sz="2000" i="1">
                              <a:latin typeface="Cambria Math" panose="02040503050406030204" pitchFamily="18" charset="0"/>
                              <a:ea typeface="Cambria Math" panose="02040503050406030204" pitchFamily="18" charset="0"/>
                            </a:rPr>
                            <m:t>,</m:t>
                          </m:r>
                          <m:r>
                            <a:rPr lang="de-DE" sz="2000" i="1">
                              <a:latin typeface="Cambria Math" panose="02040503050406030204" pitchFamily="18" charset="0"/>
                              <a:ea typeface="Cambria Math" panose="02040503050406030204" pitchFamily="18" charset="0"/>
                            </a:rPr>
                            <m:t>𝐶</m:t>
                          </m:r>
                          <m:r>
                            <a:rPr lang="de-DE" sz="2000" i="1">
                              <a:latin typeface="Cambria Math" panose="02040503050406030204" pitchFamily="18" charset="0"/>
                              <a:ea typeface="Cambria Math" panose="02040503050406030204" pitchFamily="18" charset="0"/>
                            </a:rPr>
                            <m:t>=</m:t>
                          </m:r>
                          <m:r>
                            <m:rPr>
                              <m:sty m:val="p"/>
                            </m:rPr>
                            <a:rPr lang="de-DE" sz="2000" b="0" i="0" smtClean="0">
                              <a:latin typeface="Cambria Math" panose="02040503050406030204" pitchFamily="18" charset="0"/>
                              <a:ea typeface="Cambria Math" panose="02040503050406030204" pitchFamily="18" charset="0"/>
                            </a:rPr>
                            <m:t>true</m:t>
                          </m:r>
                        </m:e>
                      </m:d>
                      <m:r>
                        <a:rPr lang="de-DE" sz="2000" i="1">
                          <a:latin typeface="Cambria Math" panose="02040503050406030204" pitchFamily="18" charset="0"/>
                          <a:ea typeface="Cambria Math" panose="02040503050406030204" pitchFamily="18" charset="0"/>
                        </a:rPr>
                        <m:t>=</m:t>
                      </m:r>
                      <m:d>
                        <m:dPr>
                          <m:begChr m:val="{"/>
                          <m:endChr m:val=""/>
                          <m:ctrlPr>
                            <a:rPr lang="de-DE" sz="2000" i="1">
                              <a:latin typeface="Cambria Math" panose="02040503050406030204" pitchFamily="18" charset="0"/>
                              <a:ea typeface="Cambria Math" panose="02040503050406030204" pitchFamily="18" charset="0"/>
                            </a:rPr>
                          </m:ctrlPr>
                        </m:dPr>
                        <m:e>
                          <m:m>
                            <m:mPr>
                              <m:mcs>
                                <m:mc>
                                  <m:mcPr>
                                    <m:count m:val="1"/>
                                    <m:mcJc m:val="center"/>
                                  </m:mcPr>
                                </m:mc>
                              </m:mcs>
                              <m:ctrlPr>
                                <a:rPr lang="de-DE" sz="2000" i="1">
                                  <a:latin typeface="Cambria Math" panose="02040503050406030204" pitchFamily="18" charset="0"/>
                                  <a:ea typeface="Cambria Math" panose="02040503050406030204" pitchFamily="18" charset="0"/>
                                </a:rPr>
                              </m:ctrlPr>
                            </m:mPr>
                            <m:mr>
                              <m:e>
                                <m:m>
                                  <m:mPr>
                                    <m:mcs>
                                      <m:mc>
                                        <m:mcPr>
                                          <m:count m:val="2"/>
                                          <m:mcJc m:val="center"/>
                                        </m:mcPr>
                                      </m:mc>
                                    </m:mcs>
                                    <m:ctrlPr>
                                      <a:rPr lang="de-DE" sz="2000" i="1">
                                        <a:latin typeface="Cambria Math" panose="02040503050406030204" pitchFamily="18" charset="0"/>
                                        <a:ea typeface="Cambria Math" panose="02040503050406030204" pitchFamily="18" charset="0"/>
                                      </a:rPr>
                                    </m:ctrlPr>
                                  </m:mPr>
                                  <m:mr>
                                    <m:e>
                                      <m:r>
                                        <m:rPr>
                                          <m:brk m:alnAt="7"/>
                                        </m:rPr>
                                        <a:rPr lang="de-DE" sz="2000" i="1">
                                          <a:latin typeface="Cambria Math" panose="02040503050406030204" pitchFamily="18" charset="0"/>
                                          <a:ea typeface="Cambria Math" panose="02040503050406030204" pitchFamily="18" charset="0"/>
                                        </a:rPr>
                                        <m:t>1</m:t>
                                      </m:r>
                                    </m:e>
                                    <m:e>
                                      <m:sSub>
                                        <m:sSubPr>
                                          <m:ctrlPr>
                                            <a:rPr lang="de-DE" sz="2000" i="1">
                                              <a:latin typeface="Cambria Math" panose="02040503050406030204" pitchFamily="18" charset="0"/>
                                              <a:ea typeface="Cambria Math" panose="02040503050406030204" pitchFamily="18" charset="0"/>
                                            </a:rPr>
                                          </m:ctrlPr>
                                        </m:sSubPr>
                                        <m:e>
                                          <m:r>
                                            <a:rPr lang="de-DE" sz="2000" i="1">
                                              <a:latin typeface="Cambria Math" panose="02040503050406030204" pitchFamily="18" charset="0"/>
                                              <a:ea typeface="Cambria Math" panose="02040503050406030204" pitchFamily="18" charset="0"/>
                                            </a:rPr>
                                            <m:t>𝜋</m:t>
                                          </m:r>
                                        </m:e>
                                        <m:sub>
                                          <m:r>
                                            <a:rPr lang="de-DE" sz="2000" i="1">
                                              <a:latin typeface="Cambria Math" panose="02040503050406030204" pitchFamily="18" charset="0"/>
                                              <a:ea typeface="Cambria Math" panose="02040503050406030204" pitchFamily="18" charset="0"/>
                                            </a:rPr>
                                            <m:t>𝐶</m:t>
                                          </m:r>
                                        </m:sub>
                                      </m:sSub>
                                      <m:d>
                                        <m:dPr>
                                          <m:ctrlPr>
                                            <a:rPr lang="de-DE" sz="2000" i="1">
                                              <a:latin typeface="Cambria Math" panose="02040503050406030204" pitchFamily="18" charset="0"/>
                                              <a:ea typeface="Cambria Math" panose="02040503050406030204" pitchFamily="18" charset="0"/>
                                            </a:rPr>
                                          </m:ctrlPr>
                                        </m:dPr>
                                        <m:e>
                                          <m:sSub>
                                            <m:sSubPr>
                                              <m:ctrlPr>
                                                <a:rPr lang="de-DE" sz="2000" i="1">
                                                  <a:latin typeface="Cambria Math" panose="02040503050406030204" pitchFamily="18" charset="0"/>
                                                  <a:ea typeface="Cambria Math" panose="02040503050406030204" pitchFamily="18" charset="0"/>
                                                </a:rPr>
                                              </m:ctrlPr>
                                            </m:sSubPr>
                                            <m:e>
                                              <m:r>
                                                <a:rPr lang="de-DE" sz="2000" b="1" i="1">
                                                  <a:latin typeface="Cambria Math" panose="02040503050406030204" pitchFamily="18" charset="0"/>
                                                  <a:ea typeface="Cambria Math" panose="02040503050406030204" pitchFamily="18" charset="0"/>
                                                </a:rPr>
                                                <m:t>𝒓</m:t>
                                              </m:r>
                                            </m:e>
                                            <m:sub>
                                              <m:r>
                                                <a:rPr lang="de-DE" sz="2000" i="1">
                                                  <a:latin typeface="Cambria Math" panose="02040503050406030204" pitchFamily="18" charset="0"/>
                                                  <a:ea typeface="Cambria Math" panose="02040503050406030204" pitchFamily="18" charset="0"/>
                                                </a:rPr>
                                                <m:t>𝑖</m:t>
                                              </m:r>
                                            </m:sub>
                                          </m:sSub>
                                        </m:e>
                                      </m:d>
                                      <m:r>
                                        <a:rPr lang="de-DE" sz="2000" i="1">
                                          <a:latin typeface="Cambria Math" panose="02040503050406030204" pitchFamily="18" charset="0"/>
                                          <a:ea typeface="Cambria Math" panose="02040503050406030204" pitchFamily="18" charset="0"/>
                                        </a:rPr>
                                        <m:t>=</m:t>
                                      </m:r>
                                      <m:r>
                                        <m:rPr>
                                          <m:sty m:val="p"/>
                                        </m:rPr>
                                        <a:rPr lang="de-DE" sz="2000" b="0" i="0" smtClean="0">
                                          <a:latin typeface="Cambria Math" panose="02040503050406030204" pitchFamily="18" charset="0"/>
                                          <a:ea typeface="Cambria Math" panose="02040503050406030204" pitchFamily="18" charset="0"/>
                                        </a:rPr>
                                        <m:t>true</m:t>
                                      </m:r>
                                    </m:e>
                                  </m:mr>
                                </m:m>
                              </m:e>
                            </m:mr>
                            <m:mr>
                              <m:e>
                                <m:m>
                                  <m:mPr>
                                    <m:mcs>
                                      <m:mc>
                                        <m:mcPr>
                                          <m:count m:val="2"/>
                                          <m:mcJc m:val="center"/>
                                        </m:mcPr>
                                      </m:mc>
                                    </m:mcs>
                                    <m:ctrlPr>
                                      <a:rPr lang="de-DE" sz="2000" i="1">
                                        <a:latin typeface="Cambria Math" panose="02040503050406030204" pitchFamily="18" charset="0"/>
                                        <a:ea typeface="Cambria Math" panose="02040503050406030204" pitchFamily="18" charset="0"/>
                                      </a:rPr>
                                    </m:ctrlPr>
                                  </m:mPr>
                                  <m:mr>
                                    <m:e>
                                      <m:r>
                                        <m:rPr>
                                          <m:brk m:alnAt="7"/>
                                        </m:rPr>
                                        <a:rPr lang="de-DE" sz="2000" i="1">
                                          <a:latin typeface="Cambria Math" panose="02040503050406030204" pitchFamily="18" charset="0"/>
                                          <a:ea typeface="Cambria Math" panose="02040503050406030204" pitchFamily="18" charset="0"/>
                                        </a:rPr>
                                        <m:t>0</m:t>
                                      </m:r>
                                    </m:e>
                                    <m:e>
                                      <m:r>
                                        <a:rPr lang="de-DE" sz="2000" i="1">
                                          <a:latin typeface="Cambria Math" panose="02040503050406030204" pitchFamily="18" charset="0"/>
                                          <a:ea typeface="Cambria Math" panose="02040503050406030204" pitchFamily="18" charset="0"/>
                                        </a:rPr>
                                        <m:t>𝑜𝑡h𝑒𝑟𝑤𝑖𝑠𝑒</m:t>
                                      </m:r>
                                    </m:e>
                                  </m:mr>
                                </m:m>
                              </m:e>
                            </m:mr>
                          </m:m>
                        </m:e>
                      </m:d>
                    </m:oMath>
                  </m:oMathPara>
                </a14:m>
                <a:endParaRPr lang="en-GB" dirty="0"/>
              </a:p>
              <a:p>
                <a:endParaRPr lang="en-GB" dirty="0"/>
              </a:p>
            </p:txBody>
          </p:sp>
        </mc:Choice>
        <mc:Fallback xmlns="">
          <p:sp>
            <p:nvSpPr>
              <p:cNvPr id="3" name="Content Placeholder 2">
                <a:extLst>
                  <a:ext uri="{FF2B5EF4-FFF2-40B4-BE49-F238E27FC236}">
                    <a16:creationId xmlns:a16="http://schemas.microsoft.com/office/drawing/2014/main" id="{74351BB6-BC6A-0A47-BAC1-0100E29D131A}"/>
                  </a:ext>
                </a:extLst>
              </p:cNvPr>
              <p:cNvSpPr>
                <a:spLocks noGrp="1" noRot="1" noChangeAspect="1" noMove="1" noResize="1" noEditPoints="1" noAdjustHandles="1" noChangeArrowheads="1" noChangeShapeType="1" noTextEdit="1"/>
              </p:cNvSpPr>
              <p:nvPr>
                <p:ph idx="1"/>
              </p:nvPr>
            </p:nvSpPr>
            <p:spPr>
              <a:xfrm>
                <a:off x="359626" y="1665066"/>
                <a:ext cx="6448332" cy="4240848"/>
              </a:xfrm>
              <a:blipFill>
                <a:blip r:embed="rId2"/>
                <a:stretch>
                  <a:fillRect l="-2750" t="-2985" b="-46269"/>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74411277-3891-F748-B6FE-7B36C8E7375B}"/>
              </a:ext>
            </a:extLst>
          </p:cNvPr>
          <p:cNvSpPr>
            <a:spLocks noGrp="1"/>
          </p:cNvSpPr>
          <p:nvPr>
            <p:ph type="dt" sz="half" idx="2"/>
          </p:nvPr>
        </p:nvSpPr>
        <p:spPr/>
        <p:txBody>
          <a:bodyPr/>
          <a:lstStyle/>
          <a:p>
            <a:r>
              <a:rPr lang="de-DE"/>
              <a:t>Approximate</a:t>
            </a:r>
            <a:endParaRPr lang="en-US" dirty="0"/>
          </a:p>
        </p:txBody>
      </p:sp>
      <p:sp>
        <p:nvSpPr>
          <p:cNvPr id="9" name="Footer Placeholder 8">
            <a:extLst>
              <a:ext uri="{FF2B5EF4-FFF2-40B4-BE49-F238E27FC236}">
                <a16:creationId xmlns:a16="http://schemas.microsoft.com/office/drawing/2014/main" id="{8FAD6B03-452A-B44D-9E11-B3A3C3E8D9E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A1249481-E5B7-7D44-9B02-3332B3288CCE}"/>
              </a:ext>
            </a:extLst>
          </p:cNvPr>
          <p:cNvSpPr>
            <a:spLocks noGrp="1"/>
          </p:cNvSpPr>
          <p:nvPr>
            <p:ph type="sldNum" sz="quarter" idx="4"/>
          </p:nvPr>
        </p:nvSpPr>
        <p:spPr/>
        <p:txBody>
          <a:bodyPr/>
          <a:lstStyle/>
          <a:p>
            <a:fld id="{67C9959E-8E6B-B04C-9955-EA096F41CA7A}" type="slidenum">
              <a:rPr lang="en-GB" smtClean="0"/>
              <a:t>43</a:t>
            </a:fld>
            <a:endParaRPr lang="en-GB"/>
          </a:p>
        </p:txBody>
      </p:sp>
      <p:grpSp>
        <p:nvGrpSpPr>
          <p:cNvPr id="34" name="Group 33">
            <a:extLst>
              <a:ext uri="{FF2B5EF4-FFF2-40B4-BE49-F238E27FC236}">
                <a16:creationId xmlns:a16="http://schemas.microsoft.com/office/drawing/2014/main" id="{E9B42D8C-35D3-B34F-A13C-7F63F1F4F018}"/>
              </a:ext>
            </a:extLst>
          </p:cNvPr>
          <p:cNvGrpSpPr/>
          <p:nvPr/>
        </p:nvGrpSpPr>
        <p:grpSpPr>
          <a:xfrm>
            <a:off x="7692345" y="1089754"/>
            <a:ext cx="2060302" cy="723339"/>
            <a:chOff x="928007" y="1424867"/>
            <a:chExt cx="2060302" cy="723339"/>
          </a:xfrm>
        </p:grpSpPr>
        <p:sp>
          <p:nvSpPr>
            <p:cNvPr id="35" name="Oval 34">
              <a:extLst>
                <a:ext uri="{FF2B5EF4-FFF2-40B4-BE49-F238E27FC236}">
                  <a16:creationId xmlns:a16="http://schemas.microsoft.com/office/drawing/2014/main" id="{B2021CBE-BE91-8F4D-A313-AA990725B0FE}"/>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36" name="Oval 35">
              <a:extLst>
                <a:ext uri="{FF2B5EF4-FFF2-40B4-BE49-F238E27FC236}">
                  <a16:creationId xmlns:a16="http://schemas.microsoft.com/office/drawing/2014/main" id="{328F72F2-6525-4F4B-8373-85934171D5D4}"/>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sp>
          <p:nvSpPr>
            <p:cNvPr id="37" name="Oval 36">
              <a:extLst>
                <a:ext uri="{FF2B5EF4-FFF2-40B4-BE49-F238E27FC236}">
                  <a16:creationId xmlns:a16="http://schemas.microsoft.com/office/drawing/2014/main" id="{747D1E65-FFF4-0440-9F32-56955AC553D9}"/>
                </a:ext>
              </a:extLst>
            </p:cNvPr>
            <p:cNvSpPr/>
            <p:nvPr/>
          </p:nvSpPr>
          <p:spPr>
            <a:xfrm>
              <a:off x="2628309" y="1788206"/>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C</a:t>
              </a:r>
            </a:p>
          </p:txBody>
        </p:sp>
        <p:cxnSp>
          <p:nvCxnSpPr>
            <p:cNvPr id="38" name="Straight Connector 37">
              <a:extLst>
                <a:ext uri="{FF2B5EF4-FFF2-40B4-BE49-F238E27FC236}">
                  <a16:creationId xmlns:a16="http://schemas.microsoft.com/office/drawing/2014/main" id="{74225079-E319-EE48-9C04-F8925783C167}"/>
                </a:ext>
              </a:extLst>
            </p:cNvPr>
            <p:cNvCxnSpPr>
              <a:stCxn id="35" idx="6"/>
              <a:endCxn id="36"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47E32D7-1721-AB42-A066-253817B7D41A}"/>
                </a:ext>
              </a:extLst>
            </p:cNvPr>
            <p:cNvCxnSpPr>
              <a:cxnSpLocks/>
              <a:stCxn id="36" idx="6"/>
              <a:endCxn id="37" idx="2"/>
            </p:cNvCxnSpPr>
            <p:nvPr/>
          </p:nvCxnSpPr>
          <p:spPr>
            <a:xfrm>
              <a:off x="2138158" y="1965257"/>
              <a:ext cx="490151" cy="294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Rectangle 39">
              <a:extLst>
                <a:ext uri="{FF2B5EF4-FFF2-40B4-BE49-F238E27FC236}">
                  <a16:creationId xmlns:a16="http://schemas.microsoft.com/office/drawing/2014/main" id="{CE350C43-9517-734A-8FD1-3C6D51E6CCEF}"/>
                </a:ext>
              </a:extLst>
            </p:cNvPr>
            <p:cNvSpPr/>
            <p:nvPr/>
          </p:nvSpPr>
          <p:spPr>
            <a:xfrm>
              <a:off x="1479082"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1" name="Rectangle 40">
              <a:extLst>
                <a:ext uri="{FF2B5EF4-FFF2-40B4-BE49-F238E27FC236}">
                  <a16:creationId xmlns:a16="http://schemas.microsoft.com/office/drawing/2014/main" id="{5B19988C-449E-F94F-9EBD-E03195ED6517}"/>
                </a:ext>
              </a:extLst>
            </p:cNvPr>
            <p:cNvSpPr/>
            <p:nvPr/>
          </p:nvSpPr>
          <p:spPr>
            <a:xfrm>
              <a:off x="2329233" y="1911257"/>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42" name="Straight Connector 41">
              <a:extLst>
                <a:ext uri="{FF2B5EF4-FFF2-40B4-BE49-F238E27FC236}">
                  <a16:creationId xmlns:a16="http://schemas.microsoft.com/office/drawing/2014/main" id="{C3C77CAD-4096-934E-82E1-0FBA853C1046}"/>
                </a:ext>
              </a:extLst>
            </p:cNvPr>
            <p:cNvCxnSpPr>
              <a:cxnSpLocks/>
              <a:stCxn id="43" idx="2"/>
              <a:endCxn id="36" idx="0"/>
            </p:cNvCxnSpPr>
            <p:nvPr/>
          </p:nvCxnSpPr>
          <p:spPr>
            <a:xfrm>
              <a:off x="1958158" y="1652859"/>
              <a:ext cx="0" cy="13239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1E88861F-7A4B-0C48-AD3E-F0845518D868}"/>
                </a:ext>
              </a:extLst>
            </p:cNvPr>
            <p:cNvSpPr/>
            <p:nvPr/>
          </p:nvSpPr>
          <p:spPr>
            <a:xfrm>
              <a:off x="1904158" y="1544859"/>
              <a:ext cx="108000" cy="108000"/>
            </a:xfrm>
            <a:prstGeom prst="rect">
              <a:avLst/>
            </a:prstGeom>
            <a:solidFill>
              <a:schemeClr val="tx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FA1B9520-970B-1C4F-9FD4-7F0A532093EA}"/>
                    </a:ext>
                  </a:extLst>
                </p:cNvPr>
                <p:cNvSpPr txBox="1"/>
                <p:nvPr/>
              </p:nvSpPr>
              <p:spPr>
                <a:xfrm>
                  <a:off x="1345723" y="1640675"/>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30" name="TextBox 29">
                  <a:extLst>
                    <a:ext uri="{FF2B5EF4-FFF2-40B4-BE49-F238E27FC236}">
                      <a16:creationId xmlns:a16="http://schemas.microsoft.com/office/drawing/2014/main" id="{E10BC575-D882-BC4E-9DCF-A46AFA4E1EA2}"/>
                    </a:ext>
                  </a:extLst>
                </p:cNvPr>
                <p:cNvSpPr txBox="1">
                  <a:spLocks noRot="1" noChangeAspect="1" noMove="1" noResize="1" noEditPoints="1" noAdjustHandles="1" noChangeArrowheads="1" noChangeShapeType="1" noTextEdit="1"/>
                </p:cNvSpPr>
                <p:nvPr/>
              </p:nvSpPr>
              <p:spPr>
                <a:xfrm>
                  <a:off x="1345723" y="1640675"/>
                  <a:ext cx="374718" cy="307777"/>
                </a:xfrm>
                <a:prstGeom prst="rect">
                  <a:avLst/>
                </a:prstGeom>
                <a:blipFill>
                  <a:blip r:embed="rId3"/>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5" name="TextBox 44">
                  <a:extLst>
                    <a:ext uri="{FF2B5EF4-FFF2-40B4-BE49-F238E27FC236}">
                      <a16:creationId xmlns:a16="http://schemas.microsoft.com/office/drawing/2014/main" id="{F0D3E535-178D-FD4B-BDD5-553B39EC3C00}"/>
                    </a:ext>
                  </a:extLst>
                </p:cNvPr>
                <p:cNvSpPr txBox="1"/>
                <p:nvPr/>
              </p:nvSpPr>
              <p:spPr>
                <a:xfrm>
                  <a:off x="2194665" y="1640674"/>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2</m:t>
                            </m:r>
                          </m:sub>
                        </m:sSub>
                      </m:oMath>
                    </m:oMathPara>
                  </a14:m>
                  <a:endParaRPr lang="en-GB" sz="1400" dirty="0"/>
                </a:p>
              </p:txBody>
            </p:sp>
          </mc:Choice>
          <mc:Fallback xmlns="">
            <p:sp>
              <p:nvSpPr>
                <p:cNvPr id="31" name="TextBox 30">
                  <a:extLst>
                    <a:ext uri="{FF2B5EF4-FFF2-40B4-BE49-F238E27FC236}">
                      <a16:creationId xmlns:a16="http://schemas.microsoft.com/office/drawing/2014/main" id="{DABC88BA-C903-9F42-8E1D-D3230A6AD933}"/>
                    </a:ext>
                  </a:extLst>
                </p:cNvPr>
                <p:cNvSpPr txBox="1">
                  <a:spLocks noRot="1" noChangeAspect="1" noMove="1" noResize="1" noEditPoints="1" noAdjustHandles="1" noChangeArrowheads="1" noChangeShapeType="1" noTextEdit="1"/>
                </p:cNvSpPr>
                <p:nvPr/>
              </p:nvSpPr>
              <p:spPr>
                <a:xfrm>
                  <a:off x="2194665" y="1640674"/>
                  <a:ext cx="378886" cy="307777"/>
                </a:xfrm>
                <a:prstGeom prst="rect">
                  <a:avLst/>
                </a:prstGeom>
                <a:blipFill>
                  <a:blip r:embed="rId4"/>
                  <a:stretch>
                    <a:fillRect b="-4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6" name="TextBox 45">
                  <a:extLst>
                    <a:ext uri="{FF2B5EF4-FFF2-40B4-BE49-F238E27FC236}">
                      <a16:creationId xmlns:a16="http://schemas.microsoft.com/office/drawing/2014/main" id="{4A31BD0E-2C9E-9542-ADE0-61362A91041B}"/>
                    </a:ext>
                  </a:extLst>
                </p:cNvPr>
                <p:cNvSpPr txBox="1"/>
                <p:nvPr/>
              </p:nvSpPr>
              <p:spPr>
                <a:xfrm>
                  <a:off x="1948715" y="1424867"/>
                  <a:ext cx="378886"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0</m:t>
                            </m:r>
                          </m:sub>
                        </m:sSub>
                      </m:oMath>
                    </m:oMathPara>
                  </a14:m>
                  <a:endParaRPr lang="en-GB" sz="1400" dirty="0"/>
                </a:p>
              </p:txBody>
            </p:sp>
          </mc:Choice>
          <mc:Fallback xmlns="">
            <p:sp>
              <p:nvSpPr>
                <p:cNvPr id="32" name="TextBox 31">
                  <a:extLst>
                    <a:ext uri="{FF2B5EF4-FFF2-40B4-BE49-F238E27FC236}">
                      <a16:creationId xmlns:a16="http://schemas.microsoft.com/office/drawing/2014/main" id="{B463487B-36A1-6245-BE47-A0E2D5E63D18}"/>
                    </a:ext>
                  </a:extLst>
                </p:cNvPr>
                <p:cNvSpPr txBox="1">
                  <a:spLocks noRot="1" noChangeAspect="1" noMove="1" noResize="1" noEditPoints="1" noAdjustHandles="1" noChangeArrowheads="1" noChangeShapeType="1" noTextEdit="1"/>
                </p:cNvSpPr>
                <p:nvPr/>
              </p:nvSpPr>
              <p:spPr>
                <a:xfrm>
                  <a:off x="1948715" y="1424867"/>
                  <a:ext cx="378886" cy="307777"/>
                </a:xfrm>
                <a:prstGeom prst="rect">
                  <a:avLst/>
                </a:prstGeom>
                <a:blipFill>
                  <a:blip r:embed="rId5"/>
                  <a:stretch>
                    <a:fillRect b="-4167"/>
                  </a:stretch>
                </a:blipFill>
              </p:spPr>
              <p:txBody>
                <a:bodyPr/>
                <a:lstStyle/>
                <a:p>
                  <a:r>
                    <a:rPr lang="en-GB">
                      <a:noFill/>
                    </a:rPr>
                    <a:t> </a:t>
                  </a:r>
                </a:p>
              </p:txBody>
            </p:sp>
          </mc:Fallback>
        </mc:AlternateContent>
      </p:grpSp>
      <p:grpSp>
        <p:nvGrpSpPr>
          <p:cNvPr id="47" name="Group 46">
            <a:extLst>
              <a:ext uri="{FF2B5EF4-FFF2-40B4-BE49-F238E27FC236}">
                <a16:creationId xmlns:a16="http://schemas.microsoft.com/office/drawing/2014/main" id="{B3A14C18-3C07-8D4F-895B-C6BA4733D7D6}"/>
              </a:ext>
            </a:extLst>
          </p:cNvPr>
          <p:cNvGrpSpPr/>
          <p:nvPr/>
        </p:nvGrpSpPr>
        <p:grpSpPr>
          <a:xfrm>
            <a:off x="10038978" y="1346004"/>
            <a:ext cx="1792697" cy="661388"/>
            <a:chOff x="4566260" y="1717898"/>
            <a:chExt cx="1792697" cy="661388"/>
          </a:xfrm>
        </p:grpSpPr>
        <p:sp>
          <p:nvSpPr>
            <p:cNvPr id="48" name="Rounded Rectangle 47">
              <a:extLst>
                <a:ext uri="{FF2B5EF4-FFF2-40B4-BE49-F238E27FC236}">
                  <a16:creationId xmlns:a16="http://schemas.microsoft.com/office/drawing/2014/main" id="{9E0CA372-8730-E34B-900C-EDF9A95C13F9}"/>
                </a:ext>
              </a:extLst>
            </p:cNvPr>
            <p:cNvSpPr/>
            <p:nvPr/>
          </p:nvSpPr>
          <p:spPr>
            <a:xfrm>
              <a:off x="4566260"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AB</a:t>
              </a:r>
            </a:p>
          </p:txBody>
        </p:sp>
        <p:sp>
          <p:nvSpPr>
            <p:cNvPr id="49" name="Rounded Rectangle 48">
              <a:extLst>
                <a:ext uri="{FF2B5EF4-FFF2-40B4-BE49-F238E27FC236}">
                  <a16:creationId xmlns:a16="http://schemas.microsoft.com/office/drawing/2014/main" id="{0D97C238-336F-E149-85FE-CF32FD1A11CA}"/>
                </a:ext>
              </a:extLst>
            </p:cNvPr>
            <p:cNvSpPr/>
            <p:nvPr/>
          </p:nvSpPr>
          <p:spPr>
            <a:xfrm>
              <a:off x="5740648" y="1837509"/>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BC</a:t>
              </a:r>
            </a:p>
          </p:txBody>
        </p:sp>
        <p:cxnSp>
          <p:nvCxnSpPr>
            <p:cNvPr id="50" name="Straight Connector 49">
              <a:extLst>
                <a:ext uri="{FF2B5EF4-FFF2-40B4-BE49-F238E27FC236}">
                  <a16:creationId xmlns:a16="http://schemas.microsoft.com/office/drawing/2014/main" id="{AC5A3A94-B53A-2540-B3E4-47818134C3C4}"/>
                </a:ext>
              </a:extLst>
            </p:cNvPr>
            <p:cNvCxnSpPr>
              <a:cxnSpLocks/>
              <a:stCxn id="49" idx="1"/>
              <a:endCxn id="48" idx="3"/>
            </p:cNvCxnSpPr>
            <p:nvPr/>
          </p:nvCxnSpPr>
          <p:spPr>
            <a:xfrm flipH="1">
              <a:off x="5184569" y="1981203"/>
              <a:ext cx="556079" cy="0"/>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1" name="TextBox 50">
                  <a:extLst>
                    <a:ext uri="{FF2B5EF4-FFF2-40B4-BE49-F238E27FC236}">
                      <a16:creationId xmlns:a16="http://schemas.microsoft.com/office/drawing/2014/main" id="{2C360FE7-A4C2-9E44-B0D1-35D222412954}"/>
                    </a:ext>
                  </a:extLst>
                </p:cNvPr>
                <p:cNvSpPr txBox="1"/>
                <p:nvPr/>
              </p:nvSpPr>
              <p:spPr>
                <a:xfrm>
                  <a:off x="4687330" y="2071509"/>
                  <a:ext cx="374718"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de-DE" sz="1400" i="1">
                                <a:latin typeface="Cambria Math" panose="02040503050406030204" pitchFamily="18" charset="0"/>
                              </a:rPr>
                            </m:ctrlPr>
                          </m:sSubPr>
                          <m:e>
                            <m:r>
                              <a:rPr lang="de-DE" sz="1400" i="1">
                                <a:latin typeface="Cambria Math" panose="02040503050406030204" pitchFamily="18" charset="0"/>
                              </a:rPr>
                              <m:t>𝑓</m:t>
                            </m:r>
                          </m:e>
                          <m:sub>
                            <m:r>
                              <a:rPr lang="de-DE" sz="1400" i="1">
                                <a:latin typeface="Cambria Math" panose="02040503050406030204" pitchFamily="18" charset="0"/>
                              </a:rPr>
                              <m:t>1</m:t>
                            </m:r>
                          </m:sub>
                        </m:sSub>
                      </m:oMath>
                    </m:oMathPara>
                  </a14:m>
                  <a:endParaRPr lang="en-GB" sz="1400" dirty="0"/>
                </a:p>
              </p:txBody>
            </p:sp>
          </mc:Choice>
          <mc:Fallback xmlns="">
            <p:sp>
              <p:nvSpPr>
                <p:cNvPr id="72" name="TextBox 71">
                  <a:extLst>
                    <a:ext uri="{FF2B5EF4-FFF2-40B4-BE49-F238E27FC236}">
                      <a16:creationId xmlns:a16="http://schemas.microsoft.com/office/drawing/2014/main" id="{0412334D-4121-044B-9501-FE66077E1B3D}"/>
                    </a:ext>
                  </a:extLst>
                </p:cNvPr>
                <p:cNvSpPr txBox="1">
                  <a:spLocks noRot="1" noChangeAspect="1" noMove="1" noResize="1" noEditPoints="1" noAdjustHandles="1" noChangeArrowheads="1" noChangeShapeType="1" noTextEdit="1"/>
                </p:cNvSpPr>
                <p:nvPr/>
              </p:nvSpPr>
              <p:spPr>
                <a:xfrm>
                  <a:off x="4687330" y="2071509"/>
                  <a:ext cx="374718" cy="307777"/>
                </a:xfrm>
                <a:prstGeom prst="rect">
                  <a:avLst/>
                </a:prstGeom>
                <a:blipFill>
                  <a:blip r:embed="rId6"/>
                  <a:stretch>
                    <a:fillRect b="-41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TextBox 51">
                  <a:extLst>
                    <a:ext uri="{FF2B5EF4-FFF2-40B4-BE49-F238E27FC236}">
                      <a16:creationId xmlns:a16="http://schemas.microsoft.com/office/drawing/2014/main" id="{13FF3128-7524-6C40-AC2A-3B6B4F9A619D}"/>
                    </a:ext>
                  </a:extLst>
                </p:cNvPr>
                <p:cNvSpPr txBox="1"/>
                <p:nvPr/>
              </p:nvSpPr>
              <p:spPr>
                <a:xfrm>
                  <a:off x="5855293" y="2071509"/>
                  <a:ext cx="389017" cy="30777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Sup>
                          <m:sSubSupPr>
                            <m:ctrlPr>
                              <a:rPr lang="de-DE" sz="1400" i="1">
                                <a:latin typeface="Cambria Math" panose="02040503050406030204" pitchFamily="18" charset="0"/>
                              </a:rPr>
                            </m:ctrlPr>
                          </m:sSubSupPr>
                          <m:e>
                            <m:r>
                              <a:rPr lang="de-DE" sz="1400" i="1">
                                <a:latin typeface="Cambria Math" panose="02040503050406030204" pitchFamily="18" charset="0"/>
                              </a:rPr>
                              <m:t>𝑓</m:t>
                            </m:r>
                          </m:e>
                          <m:sub>
                            <m:r>
                              <a:rPr lang="de-DE" sz="1400" i="1">
                                <a:latin typeface="Cambria Math" panose="02040503050406030204" pitchFamily="18" charset="0"/>
                              </a:rPr>
                              <m:t>2</m:t>
                            </m:r>
                          </m:sub>
                          <m:sup>
                            <m:r>
                              <a:rPr lang="de-DE" sz="1400" i="1">
                                <a:latin typeface="Cambria Math" panose="02040503050406030204" pitchFamily="18" charset="0"/>
                              </a:rPr>
                              <m:t>′</m:t>
                            </m:r>
                          </m:sup>
                        </m:sSubSup>
                      </m:oMath>
                    </m:oMathPara>
                  </a14:m>
                  <a:endParaRPr lang="en-GB" sz="1400" dirty="0"/>
                </a:p>
              </p:txBody>
            </p:sp>
          </mc:Choice>
          <mc:Fallback xmlns="">
            <p:sp>
              <p:nvSpPr>
                <p:cNvPr id="73" name="TextBox 72">
                  <a:extLst>
                    <a:ext uri="{FF2B5EF4-FFF2-40B4-BE49-F238E27FC236}">
                      <a16:creationId xmlns:a16="http://schemas.microsoft.com/office/drawing/2014/main" id="{254EF3AC-3F07-FA47-BCA9-F3766372B078}"/>
                    </a:ext>
                  </a:extLst>
                </p:cNvPr>
                <p:cNvSpPr txBox="1">
                  <a:spLocks noRot="1" noChangeAspect="1" noMove="1" noResize="1" noEditPoints="1" noAdjustHandles="1" noChangeArrowheads="1" noChangeShapeType="1" noTextEdit="1"/>
                </p:cNvSpPr>
                <p:nvPr/>
              </p:nvSpPr>
              <p:spPr>
                <a:xfrm>
                  <a:off x="5855293" y="2071509"/>
                  <a:ext cx="389017" cy="307777"/>
                </a:xfrm>
                <a:prstGeom prst="rect">
                  <a:avLst/>
                </a:prstGeom>
                <a:blipFill>
                  <a:blip r:embed="rId7"/>
                  <a:stretch>
                    <a:fillRect b="-4167"/>
                  </a:stretch>
                </a:blipFill>
              </p:spPr>
              <p:txBody>
                <a:bodyPr/>
                <a:lstStyle/>
                <a:p>
                  <a:r>
                    <a:rPr lang="en-GB">
                      <a:noFill/>
                    </a:rPr>
                    <a:t> </a:t>
                  </a:r>
                </a:p>
              </p:txBody>
            </p:sp>
          </mc:Fallback>
        </mc:AlternateContent>
        <p:sp>
          <p:nvSpPr>
            <p:cNvPr id="55" name="TextBox 54">
              <a:extLst>
                <a:ext uri="{FF2B5EF4-FFF2-40B4-BE49-F238E27FC236}">
                  <a16:creationId xmlns:a16="http://schemas.microsoft.com/office/drawing/2014/main" id="{E1DF0448-C210-7145-AABC-9F0F518EE543}"/>
                </a:ext>
              </a:extLst>
            </p:cNvPr>
            <p:cNvSpPr txBox="1"/>
            <p:nvPr/>
          </p:nvSpPr>
          <p:spPr>
            <a:xfrm>
              <a:off x="5321383" y="1717898"/>
              <a:ext cx="282450" cy="307777"/>
            </a:xfrm>
            <a:prstGeom prst="rect">
              <a:avLst/>
            </a:prstGeom>
            <a:noFill/>
          </p:spPr>
          <p:txBody>
            <a:bodyPr wrap="none" rtlCol="0">
              <a:spAutoFit/>
            </a:bodyPr>
            <a:lstStyle/>
            <a:p>
              <a:r>
                <a:rPr lang="en-GB" sz="1400" dirty="0"/>
                <a:t>B</a:t>
              </a:r>
            </a:p>
          </p:txBody>
        </p:sp>
      </p:grpSp>
      <mc:AlternateContent xmlns:mc="http://schemas.openxmlformats.org/markup-compatibility/2006" xmlns:a14="http://schemas.microsoft.com/office/drawing/2010/main">
        <mc:Choice Requires="a14">
          <p:graphicFrame>
            <p:nvGraphicFramePr>
              <p:cNvPr id="6" name="Table 5">
                <a:extLst>
                  <a:ext uri="{FF2B5EF4-FFF2-40B4-BE49-F238E27FC236}">
                    <a16:creationId xmlns:a16="http://schemas.microsoft.com/office/drawing/2014/main" id="{C9C7DF6F-0E8E-0D01-2BE2-69E2E0A883A3}"/>
                  </a:ext>
                </a:extLst>
              </p:cNvPr>
              <p:cNvGraphicFramePr>
                <a:graphicFrameLocks noGrp="1"/>
              </p:cNvGraphicFramePr>
              <p:nvPr>
                <p:extLst>
                  <p:ext uri="{D42A27DB-BD31-4B8C-83A1-F6EECF244321}">
                    <p14:modId xmlns:p14="http://schemas.microsoft.com/office/powerpoint/2010/main" val="496498784"/>
                  </p:ext>
                </p:extLst>
              </p:nvPr>
            </p:nvGraphicFramePr>
            <p:xfrm>
              <a:off x="6865674" y="2044723"/>
              <a:ext cx="1110552" cy="111252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0</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6" name="Table 5">
                <a:extLst>
                  <a:ext uri="{FF2B5EF4-FFF2-40B4-BE49-F238E27FC236}">
                    <a16:creationId xmlns:a16="http://schemas.microsoft.com/office/drawing/2014/main" id="{C9C7DF6F-0E8E-0D01-2BE2-69E2E0A883A3}"/>
                  </a:ext>
                </a:extLst>
              </p:cNvPr>
              <p:cNvGraphicFramePr>
                <a:graphicFrameLocks noGrp="1"/>
              </p:cNvGraphicFramePr>
              <p:nvPr>
                <p:extLst>
                  <p:ext uri="{D42A27DB-BD31-4B8C-83A1-F6EECF244321}">
                    <p14:modId xmlns:p14="http://schemas.microsoft.com/office/powerpoint/2010/main" val="496498784"/>
                  </p:ext>
                </p:extLst>
              </p:nvPr>
            </p:nvGraphicFramePr>
            <p:xfrm>
              <a:off x="6865674" y="2044723"/>
              <a:ext cx="1110552" cy="111252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endParaRPr lang="en-DE"/>
                        </a:p>
                      </a:txBody>
                      <a:tcPr>
                        <a:blipFill>
                          <a:blip r:embed="rId8"/>
                          <a:stretch>
                            <a:fillRect l="-161765" t="-10345" r="-5882" b="-2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8"/>
                          <a:stretch>
                            <a:fillRect t="-106667" r="-65455" b="-103333"/>
                          </a:stretch>
                        </a:blipFill>
                      </a:tcPr>
                    </a:tc>
                    <a:tc>
                      <a:txBody>
                        <a:bodyPr/>
                        <a:lstStyle/>
                        <a:p>
                          <a:endParaRPr lang="en-DE"/>
                        </a:p>
                      </a:txBody>
                      <a:tcPr>
                        <a:blipFill>
                          <a:blip r:embed="rId8"/>
                          <a:stretch>
                            <a:fillRect l="-161765" t="-106667" r="-5882" b="-103333"/>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8"/>
                          <a:stretch>
                            <a:fillRect t="-213793" r="-65455" b="-6897"/>
                          </a:stretch>
                        </a:blipFill>
                      </a:tcPr>
                    </a:tc>
                    <a:tc>
                      <a:txBody>
                        <a:bodyPr/>
                        <a:lstStyle/>
                        <a:p>
                          <a:endParaRPr lang="en-DE"/>
                        </a:p>
                      </a:txBody>
                      <a:tcPr>
                        <a:blipFill>
                          <a:blip r:embed="rId8"/>
                          <a:stretch>
                            <a:fillRect l="-161765" t="-213793" r="-5882" b="-6897"/>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E7AA453F-F9DD-764B-9FAA-50E74E810629}"/>
                  </a:ext>
                </a:extLst>
              </p:cNvPr>
              <p:cNvGraphicFramePr>
                <a:graphicFrameLocks noGrp="1"/>
              </p:cNvGraphicFramePr>
              <p:nvPr>
                <p:extLst>
                  <p:ext uri="{D42A27DB-BD31-4B8C-83A1-F6EECF244321}">
                    <p14:modId xmlns:p14="http://schemas.microsoft.com/office/powerpoint/2010/main" val="3596717070"/>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2</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false</m:t>
                                </m:r>
                              </m:oMath>
                            </m:oMathPara>
                          </a14:m>
                          <a:endParaRPr lang="en-GB"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0.6</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false</m:t>
                                </m:r>
                              </m:oMath>
                            </m:oMathPara>
                          </a14:m>
                          <a:endParaRPr lang="en-GB"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0.4</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true</m:t>
                                </m:r>
                              </m:oMath>
                            </m:oMathPara>
                          </a14:m>
                          <a:endParaRPr lang="en-GB"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accent1"/>
                                    </a:solidFill>
                                    <a:latin typeface="Cambria Math" panose="02040503050406030204" pitchFamily="18" charset="0"/>
                                  </a:rPr>
                                  <m:t>0.8</m:t>
                                </m:r>
                              </m:oMath>
                            </m:oMathPara>
                          </a14:m>
                          <a:endParaRPr lang="en-GB" dirty="0">
                            <a:solidFill>
                              <a:schemeClr val="accent1"/>
                            </a:solidFill>
                          </a:endParaRPr>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solidFill>
                                      <a:schemeClr val="tx1"/>
                                    </a:solidFill>
                                    <a:latin typeface="Cambria Math" panose="02040503050406030204" pitchFamily="18" charset="0"/>
                                  </a:rPr>
                                  <m:t>true</m:t>
                                </m:r>
                              </m:oMath>
                            </m:oMathPara>
                          </a14:m>
                          <a:endParaRPr lang="en-GB" i="0" dirty="0">
                            <a:solidFill>
                              <a:schemeClr val="tx1"/>
                            </a:solidFill>
                          </a:endParaRPr>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accent1"/>
                                    </a:solidFill>
                                    <a:latin typeface="Cambria Math" panose="02040503050406030204" pitchFamily="18" charset="0"/>
                                  </a:rPr>
                                  <m:t>0.2</m:t>
                                </m:r>
                              </m:oMath>
                            </m:oMathPara>
                          </a14:m>
                          <a:endParaRPr lang="en-GB" dirty="0">
                            <a:solidFill>
                              <a:schemeClr val="accent1"/>
                            </a:solidFill>
                          </a:endParaRPr>
                        </a:p>
                      </a:txBody>
                      <a:tcPr/>
                    </a:tc>
                    <a:extLst>
                      <a:ext uri="{0D108BD9-81ED-4DB2-BD59-A6C34878D82A}">
                        <a16:rowId xmlns:a16="http://schemas.microsoft.com/office/drawing/2014/main" val="786113009"/>
                      </a:ext>
                    </a:extLst>
                  </a:tr>
                </a:tbl>
              </a:graphicData>
            </a:graphic>
          </p:graphicFrame>
        </mc:Choice>
        <mc:Fallback xmlns="">
          <p:graphicFrame>
            <p:nvGraphicFramePr>
              <p:cNvPr id="7" name="Table 6">
                <a:extLst>
                  <a:ext uri="{FF2B5EF4-FFF2-40B4-BE49-F238E27FC236}">
                    <a16:creationId xmlns:a16="http://schemas.microsoft.com/office/drawing/2014/main" id="{E7AA453F-F9DD-764B-9FAA-50E74E810629}"/>
                  </a:ext>
                </a:extLst>
              </p:cNvPr>
              <p:cNvGraphicFramePr>
                <a:graphicFrameLocks noGrp="1"/>
              </p:cNvGraphicFramePr>
              <p:nvPr>
                <p:extLst>
                  <p:ext uri="{D42A27DB-BD31-4B8C-83A1-F6EECF244321}">
                    <p14:modId xmlns:p14="http://schemas.microsoft.com/office/powerpoint/2010/main" val="3596717070"/>
                  </p:ext>
                </p:extLst>
              </p:nvPr>
            </p:nvGraphicFramePr>
            <p:xfrm>
              <a:off x="9839298"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B</a:t>
                          </a:r>
                        </a:p>
                      </a:txBody>
                      <a:tcPr/>
                    </a:tc>
                    <a:tc>
                      <a:txBody>
                        <a:bodyPr/>
                        <a:lstStyle/>
                        <a:p>
                          <a:pPr algn="ctr"/>
                          <a:r>
                            <a:rPr lang="en-GB" b="0" dirty="0"/>
                            <a:t>C</a:t>
                          </a:r>
                        </a:p>
                      </a:txBody>
                      <a:tcPr/>
                    </a:tc>
                    <a:tc>
                      <a:txBody>
                        <a:bodyPr/>
                        <a:lstStyle/>
                        <a:p>
                          <a:endParaRPr lang="en-DE"/>
                        </a:p>
                      </a:txBody>
                      <a:tcPr>
                        <a:blipFill>
                          <a:blip r:embed="rId9"/>
                          <a:stretch>
                            <a:fillRect l="-216000" t="-10345" r="-6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9"/>
                          <a:stretch>
                            <a:fillRect t="-106667" r="-198148" b="-296667"/>
                          </a:stretch>
                        </a:blipFill>
                      </a:tcPr>
                    </a:tc>
                    <a:tc>
                      <a:txBody>
                        <a:bodyPr/>
                        <a:lstStyle/>
                        <a:p>
                          <a:endParaRPr lang="en-DE"/>
                        </a:p>
                      </a:txBody>
                      <a:tcPr>
                        <a:blipFill>
                          <a:blip r:embed="rId9"/>
                          <a:stretch>
                            <a:fillRect l="-100000" t="-106667" r="-98148" b="-296667"/>
                          </a:stretch>
                        </a:blipFill>
                      </a:tcPr>
                    </a:tc>
                    <a:tc>
                      <a:txBody>
                        <a:bodyPr/>
                        <a:lstStyle/>
                        <a:p>
                          <a:endParaRPr lang="en-DE"/>
                        </a:p>
                      </a:txBody>
                      <a:tcPr>
                        <a:blipFill>
                          <a:blip r:embed="rId9"/>
                          <a:stretch>
                            <a:fillRect l="-216000" t="-106667" r="-6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9"/>
                          <a:stretch>
                            <a:fillRect t="-213793" r="-198148" b="-206897"/>
                          </a:stretch>
                        </a:blipFill>
                      </a:tcPr>
                    </a:tc>
                    <a:tc>
                      <a:txBody>
                        <a:bodyPr/>
                        <a:lstStyle/>
                        <a:p>
                          <a:endParaRPr lang="en-DE"/>
                        </a:p>
                      </a:txBody>
                      <a:tcPr>
                        <a:blipFill>
                          <a:blip r:embed="rId9"/>
                          <a:stretch>
                            <a:fillRect l="-100000" t="-213793" r="-98148" b="-206897"/>
                          </a:stretch>
                        </a:blipFill>
                      </a:tcPr>
                    </a:tc>
                    <a:tc>
                      <a:txBody>
                        <a:bodyPr/>
                        <a:lstStyle/>
                        <a:p>
                          <a:endParaRPr lang="en-DE"/>
                        </a:p>
                      </a:txBody>
                      <a:tcPr>
                        <a:blipFill>
                          <a:blip r:embed="rId9"/>
                          <a:stretch>
                            <a:fillRect l="-216000" t="-213793" r="-6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9"/>
                          <a:stretch>
                            <a:fillRect t="-303333" r="-198148" b="-100000"/>
                          </a:stretch>
                        </a:blipFill>
                      </a:tcPr>
                    </a:tc>
                    <a:tc>
                      <a:txBody>
                        <a:bodyPr/>
                        <a:lstStyle/>
                        <a:p>
                          <a:endParaRPr lang="en-DE"/>
                        </a:p>
                      </a:txBody>
                      <a:tcPr>
                        <a:blipFill>
                          <a:blip r:embed="rId9"/>
                          <a:stretch>
                            <a:fillRect l="-100000" t="-303333" r="-98148" b="-100000"/>
                          </a:stretch>
                        </a:blipFill>
                      </a:tcPr>
                    </a:tc>
                    <a:tc>
                      <a:txBody>
                        <a:bodyPr/>
                        <a:lstStyle/>
                        <a:p>
                          <a:endParaRPr lang="en-DE"/>
                        </a:p>
                      </a:txBody>
                      <a:tcPr>
                        <a:blipFill>
                          <a:blip r:embed="rId9"/>
                          <a:stretch>
                            <a:fillRect l="-216000" t="-303333" r="-6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9"/>
                          <a:stretch>
                            <a:fillRect t="-417241" r="-198148" b="-3448"/>
                          </a:stretch>
                        </a:blipFill>
                      </a:tcPr>
                    </a:tc>
                    <a:tc>
                      <a:txBody>
                        <a:bodyPr/>
                        <a:lstStyle/>
                        <a:p>
                          <a:endParaRPr lang="en-DE"/>
                        </a:p>
                      </a:txBody>
                      <a:tcPr>
                        <a:blipFill>
                          <a:blip r:embed="rId9"/>
                          <a:stretch>
                            <a:fillRect l="-100000" t="-417241" r="-98148" b="-3448"/>
                          </a:stretch>
                        </a:blipFill>
                      </a:tcPr>
                    </a:tc>
                    <a:tc>
                      <a:txBody>
                        <a:bodyPr/>
                        <a:lstStyle/>
                        <a:p>
                          <a:endParaRPr lang="en-DE"/>
                        </a:p>
                      </a:txBody>
                      <a:tcPr>
                        <a:blipFill>
                          <a:blip r:embed="rId9"/>
                          <a:stretch>
                            <a:fillRect l="-216000" t="-417241" r="-6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8" name="Table 7">
                <a:extLst>
                  <a:ext uri="{FF2B5EF4-FFF2-40B4-BE49-F238E27FC236}">
                    <a16:creationId xmlns:a16="http://schemas.microsoft.com/office/drawing/2014/main" id="{4C374F6C-B183-75E0-6AB3-AF0BCC8A1B11}"/>
                  </a:ext>
                </a:extLst>
              </p:cNvPr>
              <p:cNvGraphicFramePr>
                <a:graphicFrameLocks noGrp="1"/>
              </p:cNvGraphicFramePr>
              <p:nvPr>
                <p:extLst>
                  <p:ext uri="{D42A27DB-BD31-4B8C-83A1-F6EECF244321}">
                    <p14:modId xmlns:p14="http://schemas.microsoft.com/office/powerpoint/2010/main" val="2551837660"/>
                  </p:ext>
                </p:extLst>
              </p:nvPr>
            </p:nvGraphicFramePr>
            <p:xfrm>
              <a:off x="7709550"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Sup>
                                  <m:sSubSupPr>
                                    <m:ctrlPr>
                                      <a:rPr lang="de-DE" b="0" i="1" smtClean="0">
                                        <a:latin typeface="Cambria Math" panose="02040503050406030204" pitchFamily="18" charset="0"/>
                                      </a:rPr>
                                    </m:ctrlPr>
                                  </m:sSubSupPr>
                                  <m:e>
                                    <m:r>
                                      <a:rPr lang="de-DE" b="0" i="1" smtClean="0">
                                        <a:latin typeface="Cambria Math" panose="02040503050406030204" pitchFamily="18" charset="0"/>
                                      </a:rPr>
                                      <m:t>𝑓</m:t>
                                    </m:r>
                                  </m:e>
                                  <m:sub>
                                    <m:r>
                                      <a:rPr lang="de-DE" b="0" i="1" smtClean="0">
                                        <a:latin typeface="Cambria Math" panose="02040503050406030204" pitchFamily="18" charset="0"/>
                                      </a:rPr>
                                      <m:t>1</m:t>
                                    </m:r>
                                  </m:sub>
                                  <m:sup>
                                    <m:r>
                                      <a:rPr lang="de-DE" b="0" i="1" smtClean="0">
                                        <a:latin typeface="Cambria Math" panose="02040503050406030204" pitchFamily="18" charset="0"/>
                                      </a:rPr>
                                      <m:t>𝐵𝑁</m:t>
                                    </m:r>
                                  </m:sup>
                                </m:sSubSup>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0.1</m:t>
                                </m:r>
                              </m:oMath>
                            </m:oMathPara>
                          </a14:m>
                          <a:endParaRPr lang="en-GB" dirty="0">
                            <a:solidFill>
                              <a:schemeClr val="tx1"/>
                            </a:solidFill>
                          </a:endParaRPr>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m:t>
                                </m:r>
                                <m:r>
                                  <a:rPr lang="en-GB" i="1" dirty="0" smtClean="0">
                                    <a:solidFill>
                                      <a:schemeClr val="tx1"/>
                                    </a:solidFill>
                                    <a:latin typeface="Cambria Math" panose="02040503050406030204" pitchFamily="18" charset="0"/>
                                  </a:rPr>
                                  <m:t>2</m:t>
                                </m:r>
                              </m:oMath>
                            </m:oMathPara>
                          </a14:m>
                          <a:endParaRPr lang="en-GB" dirty="0">
                            <a:solidFill>
                              <a:schemeClr val="tx1"/>
                            </a:solidFill>
                          </a:endParaRPr>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m:t>
                                </m:r>
                                <m:r>
                                  <a:rPr lang="en-GB" i="1" dirty="0" smtClean="0">
                                    <a:solidFill>
                                      <a:schemeClr val="tx1"/>
                                    </a:solidFill>
                                    <a:latin typeface="Cambria Math" panose="02040503050406030204" pitchFamily="18" charset="0"/>
                                  </a:rPr>
                                  <m:t>3</m:t>
                                </m:r>
                              </m:oMath>
                            </m:oMathPara>
                          </a14:m>
                          <a:endParaRPr lang="en-GB" dirty="0">
                            <a:solidFill>
                              <a:schemeClr val="tx1"/>
                            </a:solidFill>
                          </a:endParaRPr>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solidFill>
                                      <a:schemeClr val="tx1"/>
                                    </a:solidFill>
                                    <a:latin typeface="Cambria Math" panose="02040503050406030204" pitchFamily="18" charset="0"/>
                                  </a:rPr>
                                  <m:t>0.</m:t>
                                </m:r>
                                <m:r>
                                  <a:rPr lang="en-GB" i="1" dirty="0" smtClean="0">
                                    <a:solidFill>
                                      <a:schemeClr val="tx1"/>
                                    </a:solidFill>
                                    <a:latin typeface="Cambria Math" panose="02040503050406030204" pitchFamily="18" charset="0"/>
                                  </a:rPr>
                                  <m:t>4</m:t>
                                </m:r>
                              </m:oMath>
                            </m:oMathPara>
                          </a14:m>
                          <a:endParaRPr lang="en-GB" dirty="0">
                            <a:solidFill>
                              <a:schemeClr val="tx1"/>
                            </a:solidFill>
                          </a:endParaRPr>
                        </a:p>
                      </a:txBody>
                      <a:tcPr/>
                    </a:tc>
                    <a:extLst>
                      <a:ext uri="{0D108BD9-81ED-4DB2-BD59-A6C34878D82A}">
                        <a16:rowId xmlns:a16="http://schemas.microsoft.com/office/drawing/2014/main" val="786113009"/>
                      </a:ext>
                    </a:extLst>
                  </a:tr>
                </a:tbl>
              </a:graphicData>
            </a:graphic>
          </p:graphicFrame>
        </mc:Choice>
        <mc:Fallback xmlns="">
          <p:graphicFrame>
            <p:nvGraphicFramePr>
              <p:cNvPr id="8" name="Table 7">
                <a:extLst>
                  <a:ext uri="{FF2B5EF4-FFF2-40B4-BE49-F238E27FC236}">
                    <a16:creationId xmlns:a16="http://schemas.microsoft.com/office/drawing/2014/main" id="{4C374F6C-B183-75E0-6AB3-AF0BCC8A1B11}"/>
                  </a:ext>
                </a:extLst>
              </p:cNvPr>
              <p:cNvGraphicFramePr>
                <a:graphicFrameLocks noGrp="1"/>
              </p:cNvGraphicFramePr>
              <p:nvPr>
                <p:extLst>
                  <p:ext uri="{D42A27DB-BD31-4B8C-83A1-F6EECF244321}">
                    <p14:modId xmlns:p14="http://schemas.microsoft.com/office/powerpoint/2010/main" val="2551837660"/>
                  </p:ext>
                </p:extLst>
              </p:nvPr>
            </p:nvGraphicFramePr>
            <p:xfrm>
              <a:off x="7709550" y="4051714"/>
              <a:ext cx="1995106"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626046">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0"/>
                          <a:stretch>
                            <a:fillRect l="-218000" t="-10345" r="-4000"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0"/>
                          <a:stretch>
                            <a:fillRect l="-1852" t="-106667" r="-196296" b="-296667"/>
                          </a:stretch>
                        </a:blipFill>
                      </a:tcPr>
                    </a:tc>
                    <a:tc>
                      <a:txBody>
                        <a:bodyPr/>
                        <a:lstStyle/>
                        <a:p>
                          <a:endParaRPr lang="en-DE"/>
                        </a:p>
                      </a:txBody>
                      <a:tcPr>
                        <a:blipFill>
                          <a:blip r:embed="rId10"/>
                          <a:stretch>
                            <a:fillRect l="-101852" t="-106667" r="-96296" b="-296667"/>
                          </a:stretch>
                        </a:blipFill>
                      </a:tcPr>
                    </a:tc>
                    <a:tc>
                      <a:txBody>
                        <a:bodyPr/>
                        <a:lstStyle/>
                        <a:p>
                          <a:endParaRPr lang="en-DE"/>
                        </a:p>
                      </a:txBody>
                      <a:tcPr>
                        <a:blipFill>
                          <a:blip r:embed="rId10"/>
                          <a:stretch>
                            <a:fillRect l="-218000" t="-106667" r="-4000"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0"/>
                          <a:stretch>
                            <a:fillRect l="-1852" t="-213793" r="-196296" b="-206897"/>
                          </a:stretch>
                        </a:blipFill>
                      </a:tcPr>
                    </a:tc>
                    <a:tc>
                      <a:txBody>
                        <a:bodyPr/>
                        <a:lstStyle/>
                        <a:p>
                          <a:endParaRPr lang="en-DE"/>
                        </a:p>
                      </a:txBody>
                      <a:tcPr>
                        <a:blipFill>
                          <a:blip r:embed="rId10"/>
                          <a:stretch>
                            <a:fillRect l="-101852" t="-213793" r="-96296" b="-206897"/>
                          </a:stretch>
                        </a:blipFill>
                      </a:tcPr>
                    </a:tc>
                    <a:tc>
                      <a:txBody>
                        <a:bodyPr/>
                        <a:lstStyle/>
                        <a:p>
                          <a:endParaRPr lang="en-DE"/>
                        </a:p>
                      </a:txBody>
                      <a:tcPr>
                        <a:blipFill>
                          <a:blip r:embed="rId10"/>
                          <a:stretch>
                            <a:fillRect l="-218000" t="-213793" r="-4000"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0"/>
                          <a:stretch>
                            <a:fillRect l="-1852" t="-303333" r="-196296" b="-100000"/>
                          </a:stretch>
                        </a:blipFill>
                      </a:tcPr>
                    </a:tc>
                    <a:tc>
                      <a:txBody>
                        <a:bodyPr/>
                        <a:lstStyle/>
                        <a:p>
                          <a:endParaRPr lang="en-DE"/>
                        </a:p>
                      </a:txBody>
                      <a:tcPr>
                        <a:blipFill>
                          <a:blip r:embed="rId10"/>
                          <a:stretch>
                            <a:fillRect l="-101852" t="-303333" r="-96296" b="-100000"/>
                          </a:stretch>
                        </a:blipFill>
                      </a:tcPr>
                    </a:tc>
                    <a:tc>
                      <a:txBody>
                        <a:bodyPr/>
                        <a:lstStyle/>
                        <a:p>
                          <a:endParaRPr lang="en-DE"/>
                        </a:p>
                      </a:txBody>
                      <a:tcPr>
                        <a:blipFill>
                          <a:blip r:embed="rId10"/>
                          <a:stretch>
                            <a:fillRect l="-218000" t="-303333" r="-4000"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0"/>
                          <a:stretch>
                            <a:fillRect l="-1852" t="-417241" r="-196296" b="-3448"/>
                          </a:stretch>
                        </a:blipFill>
                      </a:tcPr>
                    </a:tc>
                    <a:tc>
                      <a:txBody>
                        <a:bodyPr/>
                        <a:lstStyle/>
                        <a:p>
                          <a:endParaRPr lang="en-DE"/>
                        </a:p>
                      </a:txBody>
                      <a:tcPr>
                        <a:blipFill>
                          <a:blip r:embed="rId10"/>
                          <a:stretch>
                            <a:fillRect l="-101852" t="-417241" r="-96296" b="-3448"/>
                          </a:stretch>
                        </a:blipFill>
                      </a:tcPr>
                    </a:tc>
                    <a:tc>
                      <a:txBody>
                        <a:bodyPr/>
                        <a:lstStyle/>
                        <a:p>
                          <a:endParaRPr lang="en-DE"/>
                        </a:p>
                      </a:txBody>
                      <a:tcPr>
                        <a:blipFill>
                          <a:blip r:embed="rId10"/>
                          <a:stretch>
                            <a:fillRect l="-218000" t="-417241" r="-4000"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0" name="Table 9">
                <a:extLst>
                  <a:ext uri="{FF2B5EF4-FFF2-40B4-BE49-F238E27FC236}">
                    <a16:creationId xmlns:a16="http://schemas.microsoft.com/office/drawing/2014/main" id="{7A197EF4-CE78-FC09-9AA5-EB6901BC2977}"/>
                  </a:ext>
                </a:extLst>
              </p:cNvPr>
              <p:cNvGraphicFramePr>
                <a:graphicFrameLocks noGrp="1"/>
              </p:cNvGraphicFramePr>
              <p:nvPr>
                <p:extLst>
                  <p:ext uri="{D42A27DB-BD31-4B8C-83A1-F6EECF244321}">
                    <p14:modId xmlns:p14="http://schemas.microsoft.com/office/powerpoint/2010/main" val="3502361739"/>
                  </p:ext>
                </p:extLst>
              </p:nvPr>
            </p:nvGraphicFramePr>
            <p:xfrm>
              <a:off x="8110061" y="2034106"/>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1</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10" name="Table 9">
                <a:extLst>
                  <a:ext uri="{FF2B5EF4-FFF2-40B4-BE49-F238E27FC236}">
                    <a16:creationId xmlns:a16="http://schemas.microsoft.com/office/drawing/2014/main" id="{7A197EF4-CE78-FC09-9AA5-EB6901BC2977}"/>
                  </a:ext>
                </a:extLst>
              </p:cNvPr>
              <p:cNvGraphicFramePr>
                <a:graphicFrameLocks noGrp="1"/>
              </p:cNvGraphicFramePr>
              <p:nvPr>
                <p:extLst>
                  <p:ext uri="{D42A27DB-BD31-4B8C-83A1-F6EECF244321}">
                    <p14:modId xmlns:p14="http://schemas.microsoft.com/office/powerpoint/2010/main" val="3502361739"/>
                  </p:ext>
                </p:extLst>
              </p:nvPr>
            </p:nvGraphicFramePr>
            <p:xfrm>
              <a:off x="8110061" y="2034106"/>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1"/>
                          <a:stretch>
                            <a:fillRect l="-320588" t="-10345" r="-8824"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1"/>
                          <a:stretch>
                            <a:fillRect l="-1852" t="-106667" r="-168519" b="-296667"/>
                          </a:stretch>
                        </a:blipFill>
                      </a:tcPr>
                    </a:tc>
                    <a:tc>
                      <a:txBody>
                        <a:bodyPr/>
                        <a:lstStyle/>
                        <a:p>
                          <a:endParaRPr lang="en-DE"/>
                        </a:p>
                      </a:txBody>
                      <a:tcPr>
                        <a:blipFill>
                          <a:blip r:embed="rId11"/>
                          <a:stretch>
                            <a:fillRect l="-101852" t="-106667" r="-68519" b="-296667"/>
                          </a:stretch>
                        </a:blipFill>
                      </a:tcPr>
                    </a:tc>
                    <a:tc>
                      <a:txBody>
                        <a:bodyPr/>
                        <a:lstStyle/>
                        <a:p>
                          <a:endParaRPr lang="en-DE"/>
                        </a:p>
                      </a:txBody>
                      <a:tcPr>
                        <a:blipFill>
                          <a:blip r:embed="rId11"/>
                          <a:stretch>
                            <a:fillRect l="-320588" t="-106667" r="-8824"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1"/>
                          <a:stretch>
                            <a:fillRect l="-1852" t="-213793" r="-168519" b="-206897"/>
                          </a:stretch>
                        </a:blipFill>
                      </a:tcPr>
                    </a:tc>
                    <a:tc>
                      <a:txBody>
                        <a:bodyPr/>
                        <a:lstStyle/>
                        <a:p>
                          <a:endParaRPr lang="en-DE"/>
                        </a:p>
                      </a:txBody>
                      <a:tcPr>
                        <a:blipFill>
                          <a:blip r:embed="rId11"/>
                          <a:stretch>
                            <a:fillRect l="-101852" t="-213793" r="-68519" b="-206897"/>
                          </a:stretch>
                        </a:blipFill>
                      </a:tcPr>
                    </a:tc>
                    <a:tc>
                      <a:txBody>
                        <a:bodyPr/>
                        <a:lstStyle/>
                        <a:p>
                          <a:endParaRPr lang="en-DE"/>
                        </a:p>
                      </a:txBody>
                      <a:tcPr>
                        <a:blipFill>
                          <a:blip r:embed="rId11"/>
                          <a:stretch>
                            <a:fillRect l="-320588" t="-213793" r="-8824"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1"/>
                          <a:stretch>
                            <a:fillRect l="-1852" t="-303333" r="-168519" b="-100000"/>
                          </a:stretch>
                        </a:blipFill>
                      </a:tcPr>
                    </a:tc>
                    <a:tc>
                      <a:txBody>
                        <a:bodyPr/>
                        <a:lstStyle/>
                        <a:p>
                          <a:endParaRPr lang="en-DE"/>
                        </a:p>
                      </a:txBody>
                      <a:tcPr>
                        <a:blipFill>
                          <a:blip r:embed="rId11"/>
                          <a:stretch>
                            <a:fillRect l="-101852" t="-303333" r="-68519" b="-100000"/>
                          </a:stretch>
                        </a:blipFill>
                      </a:tcPr>
                    </a:tc>
                    <a:tc>
                      <a:txBody>
                        <a:bodyPr/>
                        <a:lstStyle/>
                        <a:p>
                          <a:endParaRPr lang="en-DE"/>
                        </a:p>
                      </a:txBody>
                      <a:tcPr>
                        <a:blipFill>
                          <a:blip r:embed="rId11"/>
                          <a:stretch>
                            <a:fillRect l="-320588" t="-303333" r="-8824"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1"/>
                          <a:stretch>
                            <a:fillRect l="-1852" t="-417241" r="-168519" b="-3448"/>
                          </a:stretch>
                        </a:blipFill>
                      </a:tcPr>
                    </a:tc>
                    <a:tc>
                      <a:txBody>
                        <a:bodyPr/>
                        <a:lstStyle/>
                        <a:p>
                          <a:endParaRPr lang="en-DE"/>
                        </a:p>
                      </a:txBody>
                      <a:tcPr>
                        <a:blipFill>
                          <a:blip r:embed="rId11"/>
                          <a:stretch>
                            <a:fillRect l="-101852" t="-417241" r="-68519" b="-3448"/>
                          </a:stretch>
                        </a:blipFill>
                      </a:tcPr>
                    </a:tc>
                    <a:tc>
                      <a:txBody>
                        <a:bodyPr/>
                        <a:lstStyle/>
                        <a:p>
                          <a:endParaRPr lang="en-DE"/>
                        </a:p>
                      </a:txBody>
                      <a:tcPr>
                        <a:blipFill>
                          <a:blip r:embed="rId11"/>
                          <a:stretch>
                            <a:fillRect l="-320588" t="-417241" r="-8824"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4F226E6A-97ED-FF60-FB9E-61295E2A2E63}"/>
                  </a:ext>
                </a:extLst>
              </p:cNvPr>
              <p:cNvGraphicFramePr>
                <a:graphicFrameLocks noGrp="1"/>
              </p:cNvGraphicFramePr>
              <p:nvPr>
                <p:extLst>
                  <p:ext uri="{D42A27DB-BD31-4B8C-83A1-F6EECF244321}">
                    <p14:modId xmlns:p14="http://schemas.microsoft.com/office/powerpoint/2010/main" val="4205218067"/>
                  </p:ext>
                </p:extLst>
              </p:nvPr>
            </p:nvGraphicFramePr>
            <p:xfrm>
              <a:off x="10038978" y="2049618"/>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pPr algn="ct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rPr>
                                    </m:ctrlPr>
                                  </m:sSubPr>
                                  <m:e>
                                    <m:r>
                                      <a:rPr lang="de-DE" b="0" i="1" smtClean="0">
                                        <a:latin typeface="Cambria Math" panose="02040503050406030204" pitchFamily="18" charset="0"/>
                                      </a:rPr>
                                      <m:t>𝑓</m:t>
                                    </m:r>
                                  </m:e>
                                  <m:sub>
                                    <m:r>
                                      <a:rPr lang="de-DE" b="0" i="1" smtClean="0">
                                        <a:latin typeface="Cambria Math" panose="02040503050406030204" pitchFamily="18" charset="0"/>
                                      </a:rPr>
                                      <m:t>2</m:t>
                                    </m:r>
                                  </m:sub>
                                </m:sSub>
                              </m:oMath>
                            </m:oMathPara>
                          </a14:m>
                          <a:endParaRPr lang="en-GB" b="0" dirty="0"/>
                        </a:p>
                      </a:txBody>
                      <a:tcPr/>
                    </a:tc>
                    <a:extLst>
                      <a:ext uri="{0D108BD9-81ED-4DB2-BD59-A6C34878D82A}">
                        <a16:rowId xmlns:a16="http://schemas.microsoft.com/office/drawing/2014/main" val="3284369343"/>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3</m:t>
                                </m:r>
                              </m:oMath>
                            </m:oMathPara>
                          </a14:m>
                          <a:endParaRPr lang="en-GB" dirty="0"/>
                        </a:p>
                      </a:txBody>
                      <a:tcPr/>
                    </a:tc>
                    <a:extLst>
                      <a:ext uri="{0D108BD9-81ED-4DB2-BD59-A6C34878D82A}">
                        <a16:rowId xmlns:a16="http://schemas.microsoft.com/office/drawing/2014/main" val="3957218565"/>
                      </a:ext>
                    </a:extLst>
                  </a:tr>
                  <a:tr h="370840">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1"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2</m:t>
                                </m:r>
                              </m:oMath>
                            </m:oMathPara>
                          </a14:m>
                          <a:endParaRPr lang="en-GB" dirty="0"/>
                        </a:p>
                      </a:txBody>
                      <a:tcPr/>
                    </a:tc>
                    <a:extLst>
                      <a:ext uri="{0D108BD9-81ED-4DB2-BD59-A6C34878D82A}">
                        <a16:rowId xmlns:a16="http://schemas.microsoft.com/office/drawing/2014/main" val="4050047261"/>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false</m:t>
                                </m:r>
                              </m:oMath>
                            </m:oMathPara>
                          </a14:m>
                          <a:endParaRPr lang="en-GB"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4</m:t>
                                </m:r>
                              </m:oMath>
                            </m:oMathPara>
                          </a14:m>
                          <a:endParaRPr lang="en-GB" dirty="0"/>
                        </a:p>
                      </a:txBody>
                      <a:tcPr/>
                    </a:tc>
                    <a:extLst>
                      <a:ext uri="{0D108BD9-81ED-4DB2-BD59-A6C34878D82A}">
                        <a16:rowId xmlns:a16="http://schemas.microsoft.com/office/drawing/2014/main" val="3897719904"/>
                      </a:ext>
                    </a:extLst>
                  </a:tr>
                  <a:tr h="370840">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marL="0" marR="0" lvl="0" indent="0" algn="l" defTabSz="913463"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true</m:t>
                                </m:r>
                              </m:oMath>
                            </m:oMathPara>
                          </a14:m>
                          <a:endParaRPr lang="en-GB" i="0" dirty="0"/>
                        </a:p>
                      </a:txBody>
                      <a:tcPr/>
                    </a:tc>
                    <a:tc>
                      <a:txBody>
                        <a:bodyPr/>
                        <a:lstStyle/>
                        <a:p>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1</m:t>
                                </m:r>
                              </m:oMath>
                            </m:oMathPara>
                          </a14:m>
                          <a:endParaRPr lang="en-GB" dirty="0"/>
                        </a:p>
                      </a:txBody>
                      <a:tcPr/>
                    </a:tc>
                    <a:extLst>
                      <a:ext uri="{0D108BD9-81ED-4DB2-BD59-A6C34878D82A}">
                        <a16:rowId xmlns:a16="http://schemas.microsoft.com/office/drawing/2014/main" val="786113009"/>
                      </a:ext>
                    </a:extLst>
                  </a:tr>
                </a:tbl>
              </a:graphicData>
            </a:graphic>
          </p:graphicFrame>
        </mc:Choice>
        <mc:Fallback xmlns="">
          <p:graphicFrame>
            <p:nvGraphicFramePr>
              <p:cNvPr id="11" name="Table 10">
                <a:extLst>
                  <a:ext uri="{FF2B5EF4-FFF2-40B4-BE49-F238E27FC236}">
                    <a16:creationId xmlns:a16="http://schemas.microsoft.com/office/drawing/2014/main" id="{4F226E6A-97ED-FF60-FB9E-61295E2A2E63}"/>
                  </a:ext>
                </a:extLst>
              </p:cNvPr>
              <p:cNvGraphicFramePr>
                <a:graphicFrameLocks noGrp="1"/>
              </p:cNvGraphicFramePr>
              <p:nvPr>
                <p:extLst>
                  <p:ext uri="{D42A27DB-BD31-4B8C-83A1-F6EECF244321}">
                    <p14:modId xmlns:p14="http://schemas.microsoft.com/office/powerpoint/2010/main" val="4205218067"/>
                  </p:ext>
                </p:extLst>
              </p:nvPr>
            </p:nvGraphicFramePr>
            <p:xfrm>
              <a:off x="10038978" y="2049618"/>
              <a:ext cx="1795082" cy="1854200"/>
            </p:xfrm>
            <a:graphic>
              <a:graphicData uri="http://schemas.openxmlformats.org/drawingml/2006/table">
                <a:tbl>
                  <a:tblPr firstRow="1" bandRow="1">
                    <a:tableStyleId>{073A0DAA-6AF3-43AB-8588-CEC1D06C72B9}</a:tableStyleId>
                  </a:tblPr>
                  <a:tblGrid>
                    <a:gridCol w="684530">
                      <a:extLst>
                        <a:ext uri="{9D8B030D-6E8A-4147-A177-3AD203B41FA5}">
                          <a16:colId xmlns:a16="http://schemas.microsoft.com/office/drawing/2014/main" val="1252835988"/>
                        </a:ext>
                      </a:extLst>
                    </a:gridCol>
                    <a:gridCol w="684530">
                      <a:extLst>
                        <a:ext uri="{9D8B030D-6E8A-4147-A177-3AD203B41FA5}">
                          <a16:colId xmlns:a16="http://schemas.microsoft.com/office/drawing/2014/main" val="1459982919"/>
                        </a:ext>
                      </a:extLst>
                    </a:gridCol>
                    <a:gridCol w="426022">
                      <a:extLst>
                        <a:ext uri="{9D8B030D-6E8A-4147-A177-3AD203B41FA5}">
                          <a16:colId xmlns:a16="http://schemas.microsoft.com/office/drawing/2014/main" val="1665552486"/>
                        </a:ext>
                      </a:extLst>
                    </a:gridCol>
                  </a:tblGrid>
                  <a:tr h="370840">
                    <a:tc>
                      <a:txBody>
                        <a:bodyPr/>
                        <a:lstStyle/>
                        <a:p>
                          <a:pPr algn="ctr"/>
                          <a:r>
                            <a:rPr lang="en-GB" b="0" dirty="0"/>
                            <a:t>A</a:t>
                          </a:r>
                        </a:p>
                      </a:txBody>
                      <a:tcPr/>
                    </a:tc>
                    <a:tc>
                      <a:txBody>
                        <a:bodyPr/>
                        <a:lstStyle/>
                        <a:p>
                          <a:pPr algn="ctr"/>
                          <a:r>
                            <a:rPr lang="en-GB" b="0" dirty="0"/>
                            <a:t>B</a:t>
                          </a:r>
                        </a:p>
                      </a:txBody>
                      <a:tcPr/>
                    </a:tc>
                    <a:tc>
                      <a:txBody>
                        <a:bodyPr/>
                        <a:lstStyle/>
                        <a:p>
                          <a:endParaRPr lang="en-DE"/>
                        </a:p>
                      </a:txBody>
                      <a:tcPr>
                        <a:blipFill>
                          <a:blip r:embed="rId12"/>
                          <a:stretch>
                            <a:fillRect l="-320588" t="-6897" r="-8824" b="-410345"/>
                          </a:stretch>
                        </a:blipFill>
                      </a:tcPr>
                    </a:tc>
                    <a:extLst>
                      <a:ext uri="{0D108BD9-81ED-4DB2-BD59-A6C34878D82A}">
                        <a16:rowId xmlns:a16="http://schemas.microsoft.com/office/drawing/2014/main" val="3284369343"/>
                      </a:ext>
                    </a:extLst>
                  </a:tr>
                  <a:tr h="370840">
                    <a:tc>
                      <a:txBody>
                        <a:bodyPr/>
                        <a:lstStyle/>
                        <a:p>
                          <a:endParaRPr lang="en-DE"/>
                        </a:p>
                      </a:txBody>
                      <a:tcPr>
                        <a:blipFill>
                          <a:blip r:embed="rId12"/>
                          <a:stretch>
                            <a:fillRect l="-1852" t="-103333" r="-168519" b="-296667"/>
                          </a:stretch>
                        </a:blipFill>
                      </a:tcPr>
                    </a:tc>
                    <a:tc>
                      <a:txBody>
                        <a:bodyPr/>
                        <a:lstStyle/>
                        <a:p>
                          <a:endParaRPr lang="en-DE"/>
                        </a:p>
                      </a:txBody>
                      <a:tcPr>
                        <a:blipFill>
                          <a:blip r:embed="rId12"/>
                          <a:stretch>
                            <a:fillRect l="-101852" t="-103333" r="-68519" b="-296667"/>
                          </a:stretch>
                        </a:blipFill>
                      </a:tcPr>
                    </a:tc>
                    <a:tc>
                      <a:txBody>
                        <a:bodyPr/>
                        <a:lstStyle/>
                        <a:p>
                          <a:endParaRPr lang="en-DE"/>
                        </a:p>
                      </a:txBody>
                      <a:tcPr>
                        <a:blipFill>
                          <a:blip r:embed="rId12"/>
                          <a:stretch>
                            <a:fillRect l="-320588" t="-103333" r="-8824" b="-296667"/>
                          </a:stretch>
                        </a:blipFill>
                      </a:tcPr>
                    </a:tc>
                    <a:extLst>
                      <a:ext uri="{0D108BD9-81ED-4DB2-BD59-A6C34878D82A}">
                        <a16:rowId xmlns:a16="http://schemas.microsoft.com/office/drawing/2014/main" val="3957218565"/>
                      </a:ext>
                    </a:extLst>
                  </a:tr>
                  <a:tr h="370840">
                    <a:tc>
                      <a:txBody>
                        <a:bodyPr/>
                        <a:lstStyle/>
                        <a:p>
                          <a:endParaRPr lang="en-DE"/>
                        </a:p>
                      </a:txBody>
                      <a:tcPr>
                        <a:blipFill>
                          <a:blip r:embed="rId12"/>
                          <a:stretch>
                            <a:fillRect l="-1852" t="-210345" r="-168519" b="-206897"/>
                          </a:stretch>
                        </a:blipFill>
                      </a:tcPr>
                    </a:tc>
                    <a:tc>
                      <a:txBody>
                        <a:bodyPr/>
                        <a:lstStyle/>
                        <a:p>
                          <a:endParaRPr lang="en-DE"/>
                        </a:p>
                      </a:txBody>
                      <a:tcPr>
                        <a:blipFill>
                          <a:blip r:embed="rId12"/>
                          <a:stretch>
                            <a:fillRect l="-101852" t="-210345" r="-68519" b="-206897"/>
                          </a:stretch>
                        </a:blipFill>
                      </a:tcPr>
                    </a:tc>
                    <a:tc>
                      <a:txBody>
                        <a:bodyPr/>
                        <a:lstStyle/>
                        <a:p>
                          <a:endParaRPr lang="en-DE"/>
                        </a:p>
                      </a:txBody>
                      <a:tcPr>
                        <a:blipFill>
                          <a:blip r:embed="rId12"/>
                          <a:stretch>
                            <a:fillRect l="-320588" t="-210345" r="-8824" b="-206897"/>
                          </a:stretch>
                        </a:blipFill>
                      </a:tcPr>
                    </a:tc>
                    <a:extLst>
                      <a:ext uri="{0D108BD9-81ED-4DB2-BD59-A6C34878D82A}">
                        <a16:rowId xmlns:a16="http://schemas.microsoft.com/office/drawing/2014/main" val="4050047261"/>
                      </a:ext>
                    </a:extLst>
                  </a:tr>
                  <a:tr h="370840">
                    <a:tc>
                      <a:txBody>
                        <a:bodyPr/>
                        <a:lstStyle/>
                        <a:p>
                          <a:endParaRPr lang="en-DE"/>
                        </a:p>
                      </a:txBody>
                      <a:tcPr>
                        <a:blipFill>
                          <a:blip r:embed="rId12"/>
                          <a:stretch>
                            <a:fillRect l="-1852" t="-300000" r="-168519" b="-100000"/>
                          </a:stretch>
                        </a:blipFill>
                      </a:tcPr>
                    </a:tc>
                    <a:tc>
                      <a:txBody>
                        <a:bodyPr/>
                        <a:lstStyle/>
                        <a:p>
                          <a:endParaRPr lang="en-DE"/>
                        </a:p>
                      </a:txBody>
                      <a:tcPr>
                        <a:blipFill>
                          <a:blip r:embed="rId12"/>
                          <a:stretch>
                            <a:fillRect l="-101852" t="-300000" r="-68519" b="-100000"/>
                          </a:stretch>
                        </a:blipFill>
                      </a:tcPr>
                    </a:tc>
                    <a:tc>
                      <a:txBody>
                        <a:bodyPr/>
                        <a:lstStyle/>
                        <a:p>
                          <a:endParaRPr lang="en-DE"/>
                        </a:p>
                      </a:txBody>
                      <a:tcPr>
                        <a:blipFill>
                          <a:blip r:embed="rId12"/>
                          <a:stretch>
                            <a:fillRect l="-320588" t="-300000" r="-8824" b="-100000"/>
                          </a:stretch>
                        </a:blipFill>
                      </a:tcPr>
                    </a:tc>
                    <a:extLst>
                      <a:ext uri="{0D108BD9-81ED-4DB2-BD59-A6C34878D82A}">
                        <a16:rowId xmlns:a16="http://schemas.microsoft.com/office/drawing/2014/main" val="3897719904"/>
                      </a:ext>
                    </a:extLst>
                  </a:tr>
                  <a:tr h="370840">
                    <a:tc>
                      <a:txBody>
                        <a:bodyPr/>
                        <a:lstStyle/>
                        <a:p>
                          <a:endParaRPr lang="en-DE"/>
                        </a:p>
                      </a:txBody>
                      <a:tcPr>
                        <a:blipFill>
                          <a:blip r:embed="rId12"/>
                          <a:stretch>
                            <a:fillRect l="-1852" t="-413793" r="-168519" b="-3448"/>
                          </a:stretch>
                        </a:blipFill>
                      </a:tcPr>
                    </a:tc>
                    <a:tc>
                      <a:txBody>
                        <a:bodyPr/>
                        <a:lstStyle/>
                        <a:p>
                          <a:endParaRPr lang="en-DE"/>
                        </a:p>
                      </a:txBody>
                      <a:tcPr>
                        <a:blipFill>
                          <a:blip r:embed="rId12"/>
                          <a:stretch>
                            <a:fillRect l="-101852" t="-413793" r="-68519" b="-3448"/>
                          </a:stretch>
                        </a:blipFill>
                      </a:tcPr>
                    </a:tc>
                    <a:tc>
                      <a:txBody>
                        <a:bodyPr/>
                        <a:lstStyle/>
                        <a:p>
                          <a:endParaRPr lang="en-DE"/>
                        </a:p>
                      </a:txBody>
                      <a:tcPr>
                        <a:blipFill>
                          <a:blip r:embed="rId12"/>
                          <a:stretch>
                            <a:fillRect l="-320588" t="-413793" r="-8824" b="-3448"/>
                          </a:stretch>
                        </a:blipFill>
                      </a:tcPr>
                    </a:tc>
                    <a:extLst>
                      <a:ext uri="{0D108BD9-81ED-4DB2-BD59-A6C34878D82A}">
                        <a16:rowId xmlns:a16="http://schemas.microsoft.com/office/drawing/2014/main" val="786113009"/>
                      </a:ext>
                    </a:extLst>
                  </a:tr>
                </a:tbl>
              </a:graphicData>
            </a:graphic>
          </p:graphicFrame>
        </mc:Fallback>
      </mc:AlternateContent>
    </p:spTree>
    <p:extLst>
      <p:ext uri="{BB962C8B-B14F-4D97-AF65-F5344CB8AC3E}">
        <p14:creationId xmlns:p14="http://schemas.microsoft.com/office/powerpoint/2010/main" val="232010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9DE4-FCC3-CB4D-9CD7-EE0642767968}"/>
              </a:ext>
            </a:extLst>
          </p:cNvPr>
          <p:cNvSpPr>
            <a:spLocks noGrp="1"/>
          </p:cNvSpPr>
          <p:nvPr>
            <p:ph type="title"/>
          </p:nvPr>
        </p:nvSpPr>
        <p:spPr/>
        <p:txBody>
          <a:bodyPr/>
          <a:lstStyle/>
          <a:p>
            <a:r>
              <a:rPr lang="en-GB" dirty="0"/>
              <a:t>Lifted Importance Sampling (LIS)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E49C5-EE29-114B-A621-DF690C4BDE19}"/>
                  </a:ext>
                </a:extLst>
              </p:cNvPr>
              <p:cNvSpPr>
                <a:spLocks noGrp="1"/>
              </p:cNvSpPr>
              <p:nvPr>
                <p:ph sz="half" idx="1"/>
              </p:nvPr>
            </p:nvSpPr>
            <p:spPr/>
            <p:txBody>
              <a:bodyPr>
                <a:normAutofit/>
              </a:bodyPr>
              <a:lstStyle/>
              <a:p>
                <a:r>
                  <a:rPr lang="en-GB" dirty="0"/>
                  <a:t>Consider an MLN </a:t>
                </a:r>
                <a14:m>
                  <m:oMath xmlns:m="http://schemas.openxmlformats.org/officeDocument/2006/math">
                    <m:r>
                      <a:rPr lang="en-GB" i="1">
                        <a:latin typeface="Cambria Math" panose="02040503050406030204" pitchFamily="18" charset="0"/>
                        <a:ea typeface="Cambria Math" panose="02040503050406030204" pitchFamily="18" charset="0"/>
                      </a:rPr>
                      <m:t>𝛹</m:t>
                    </m:r>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rPr>
                        </m:ctrlPr>
                      </m:sSubSupPr>
                      <m:e>
                        <m:d>
                          <m:dPr>
                            <m:begChr m:val="{"/>
                            <m:endChr m:val="}"/>
                            <m:ctrlPr>
                              <a:rPr lang="en-GB" i="1">
                                <a:latin typeface="Cambria Math" panose="02040503050406030204" pitchFamily="18" charset="0"/>
                              </a:rPr>
                            </m:ctrlPr>
                          </m:d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𝑤</m:t>
                                    </m:r>
                                  </m:e>
                                  <m:sub>
                                    <m:r>
                                      <a:rPr lang="en-GB" i="1">
                                        <a:latin typeface="Cambria Math" panose="02040503050406030204" pitchFamily="18" charset="0"/>
                                      </a:rPr>
                                      <m:t>𝑖</m:t>
                                    </m:r>
                                  </m:sub>
                                </m:sSub>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𝜓</m:t>
                                    </m:r>
                                  </m:e>
                                  <m:sub>
                                    <m:r>
                                      <a:rPr lang="en-GB" i="1">
                                        <a:latin typeface="Cambria Math" panose="02040503050406030204" pitchFamily="18" charset="0"/>
                                      </a:rPr>
                                      <m:t>𝑖</m:t>
                                    </m:r>
                                  </m:sub>
                                </m:sSub>
                              </m:e>
                            </m:d>
                          </m:e>
                        </m:d>
                      </m:e>
                      <m:sub>
                        <m:r>
                          <a:rPr lang="en-GB" i="1">
                            <a:latin typeface="Cambria Math" panose="02040503050406030204" pitchFamily="18" charset="0"/>
                          </a:rPr>
                          <m:t>𝑖</m:t>
                        </m:r>
                        <m:r>
                          <a:rPr lang="en-GB" i="1">
                            <a:latin typeface="Cambria Math" panose="02040503050406030204" pitchFamily="18" charset="0"/>
                          </a:rPr>
                          <m:t>=1</m:t>
                        </m:r>
                      </m:sub>
                      <m:sup>
                        <m:r>
                          <a:rPr lang="en-GB" i="1">
                            <a:latin typeface="Cambria Math" panose="02040503050406030204" pitchFamily="18" charset="0"/>
                          </a:rPr>
                          <m:t>𝑛</m:t>
                        </m:r>
                      </m:sup>
                    </m:sSubSup>
                    <m:r>
                      <a:rPr lang="en-GB" i="1">
                        <a:latin typeface="Cambria Math" panose="02040503050406030204" pitchFamily="18" charset="0"/>
                      </a:rPr>
                      <m:t> </m:t>
                    </m:r>
                  </m:oMath>
                </a14:m>
                <a:endParaRPr lang="de-DE" dirty="0"/>
              </a:p>
              <a:p>
                <a:pPr lvl="1"/>
                <a:r>
                  <a:rPr lang="en-GB" dirty="0">
                    <a:solidFill>
                      <a:schemeClr val="tx1"/>
                    </a:solidFill>
                  </a:rPr>
                  <a:t>Probability of a world </a:t>
                </a:r>
                <a14:m>
                  <m:oMath xmlns:m="http://schemas.openxmlformats.org/officeDocument/2006/math">
                    <m:r>
                      <m:rPr>
                        <m:brk m:alnAt="7"/>
                      </m:rP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 </m:t>
                    </m:r>
                  </m:oMath>
                </a14:m>
                <a:r>
                  <a:rPr lang="en-GB" dirty="0">
                    <a:solidFill>
                      <a:schemeClr val="tx1"/>
                    </a:solidFill>
                  </a:rPr>
                  <a:t>:</a:t>
                </a:r>
              </a:p>
              <a:p>
                <a:pPr marL="258503" lvl="1" indent="0">
                  <a:buNone/>
                </a:pPr>
                <a14:m>
                  <m:oMathPara xmlns:m="http://schemas.openxmlformats.org/officeDocument/2006/math">
                    <m:oMathParaPr>
                      <m:jc m:val="centerGroup"/>
                    </m:oMathParaPr>
                    <m:oMath xmlns:m="http://schemas.openxmlformats.org/officeDocument/2006/math">
                      <m:sSub>
                        <m:sSubPr>
                          <m:ctrlPr>
                            <a:rPr lang="de-DE" b="0" i="1" smtClean="0">
                              <a:solidFill>
                                <a:schemeClr val="tx1"/>
                              </a:solidFill>
                              <a:latin typeface="Cambria Math" panose="02040503050406030204" pitchFamily="18" charset="0"/>
                            </a:rPr>
                          </m:ctrlPr>
                        </m:sSubPr>
                        <m:e>
                          <m:r>
                            <a:rPr lang="en-GB" i="1" smtClean="0">
                              <a:solidFill>
                                <a:schemeClr val="tx1"/>
                              </a:solidFill>
                              <a:latin typeface="Cambria Math" panose="02040503050406030204" pitchFamily="18" charset="0"/>
                            </a:rPr>
                            <m:t>𝑃</m:t>
                          </m:r>
                        </m:e>
                        <m:sub>
                          <m:r>
                            <a:rPr lang="en-GB" i="1">
                              <a:latin typeface="Cambria Math" panose="02040503050406030204" pitchFamily="18" charset="0"/>
                              <a:ea typeface="Cambria Math" panose="02040503050406030204" pitchFamily="18" charset="0"/>
                            </a:rPr>
                            <m:t>𝛹</m:t>
                          </m:r>
                        </m:sub>
                      </m:sSub>
                      <m:d>
                        <m:dPr>
                          <m:ctrlPr>
                            <a:rPr lang="en-GB" i="1">
                              <a:solidFill>
                                <a:schemeClr val="tx1"/>
                              </a:solidFill>
                              <a:latin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𝜔</m:t>
                          </m:r>
                        </m:e>
                      </m:d>
                      <m:r>
                        <m:rPr>
                          <m:aln/>
                        </m:rPr>
                        <a:rPr lang="en-GB" i="1">
                          <a:solidFill>
                            <a:schemeClr val="tx1"/>
                          </a:solidFill>
                          <a:latin typeface="Cambria Math" panose="02040503050406030204" pitchFamily="18" charset="0"/>
                          <a:ea typeface="Cambria Math" panose="02040503050406030204" pitchFamily="18" charset="0"/>
                        </a:rPr>
                        <m:t>=</m:t>
                      </m:r>
                      <m:f>
                        <m:fPr>
                          <m:ctrlPr>
                            <a:rPr lang="en-GB" i="1">
                              <a:solidFill>
                                <a:schemeClr val="tx1"/>
                              </a:solidFill>
                              <a:latin typeface="Cambria Math" panose="02040503050406030204" pitchFamily="18" charset="0"/>
                              <a:ea typeface="Cambria Math" panose="02040503050406030204" pitchFamily="18" charset="0"/>
                            </a:rPr>
                          </m:ctrlPr>
                        </m:fPr>
                        <m:num>
                          <m:r>
                            <a:rPr lang="en-GB">
                              <a:solidFill>
                                <a:schemeClr val="tx1"/>
                              </a:solidFill>
                              <a:latin typeface="Cambria Math" panose="02040503050406030204" pitchFamily="18" charset="0"/>
                              <a:ea typeface="Cambria Math" panose="02040503050406030204" pitchFamily="18" charset="0"/>
                            </a:rPr>
                            <m:t>1</m:t>
                          </m:r>
                        </m:num>
                        <m:den>
                          <m:sSub>
                            <m:sSubPr>
                              <m:ctrlPr>
                                <a:rPr lang="de-DE" b="0" i="1" smtClean="0">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den>
                      </m:f>
                      <m:r>
                        <m:rPr>
                          <m:sty m:val="p"/>
                        </m:rPr>
                        <a:rPr lang="en-GB">
                          <a:solidFill>
                            <a:schemeClr val="tx1"/>
                          </a:solidFill>
                          <a:latin typeface="Cambria Math" panose="02040503050406030204" pitchFamily="18" charset="0"/>
                          <a:ea typeface="Cambria Math" panose="02040503050406030204" pitchFamily="18" charset="0"/>
                        </a:rPr>
                        <m:t>exp</m:t>
                      </m:r>
                      <m:d>
                        <m:dPr>
                          <m:ctrlPr>
                            <a:rPr lang="en-GB" i="1">
                              <a:solidFill>
                                <a:schemeClr val="tx1"/>
                              </a:solidFill>
                              <a:latin typeface="Cambria Math" panose="02040503050406030204" pitchFamily="18" charset="0"/>
                              <a:ea typeface="Cambria Math" panose="02040503050406030204" pitchFamily="18" charset="0"/>
                            </a:rPr>
                          </m:ctrlPr>
                        </m:dPr>
                        <m:e>
                          <m:nary>
                            <m:naryPr>
                              <m:chr m:val="∑"/>
                              <m:ctrlPr>
                                <a:rPr lang="en-GB" i="1">
                                  <a:solidFill>
                                    <a:schemeClr val="tx1"/>
                                  </a:solidFill>
                                  <a:latin typeface="Cambria Math" panose="02040503050406030204" pitchFamily="18" charset="0"/>
                                  <a:ea typeface="Cambria Math" panose="02040503050406030204" pitchFamily="18" charset="0"/>
                                </a:rPr>
                              </m:ctrlPr>
                            </m:naryPr>
                            <m:sub>
                              <m:r>
                                <m:rPr>
                                  <m:brk m:alnAt="7"/>
                                </m:rPr>
                                <a:rPr lang="en-GB" i="1">
                                  <a:solidFill>
                                    <a:schemeClr val="tx1"/>
                                  </a:solidFill>
                                  <a:latin typeface="Cambria Math" panose="02040503050406030204" pitchFamily="18" charset="0"/>
                                  <a:ea typeface="Cambria Math" panose="02040503050406030204" pitchFamily="18" charset="0"/>
                                </a:rPr>
                                <m:t>𝑖</m:t>
                              </m:r>
                              <m:r>
                                <a:rPr lang="en-GB" i="1">
                                  <a:solidFill>
                                    <a:schemeClr val="tx1"/>
                                  </a:solidFill>
                                  <a:latin typeface="Cambria Math" panose="02040503050406030204" pitchFamily="18" charset="0"/>
                                  <a:ea typeface="Cambria Math" panose="02040503050406030204" pitchFamily="18" charset="0"/>
                                </a:rPr>
                                <m:t>=1</m:t>
                              </m:r>
                            </m:sub>
                            <m:sup>
                              <m:r>
                                <a:rPr lang="en-GB" i="1">
                                  <a:solidFill>
                                    <a:schemeClr val="tx1"/>
                                  </a:solidFill>
                                  <a:latin typeface="Cambria Math" panose="02040503050406030204" pitchFamily="18" charset="0"/>
                                  <a:ea typeface="Cambria Math" panose="02040503050406030204" pitchFamily="18" charset="0"/>
                                </a:rPr>
                                <m:t>𝑛</m:t>
                              </m:r>
                            </m:sup>
                            <m:e>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𝑤</m:t>
                                  </m:r>
                                </m:e>
                                <m:sub>
                                  <m:r>
                                    <a:rPr lang="en-GB" i="1">
                                      <a:solidFill>
                                        <a:schemeClr val="tx1"/>
                                      </a:solidFill>
                                      <a:latin typeface="Cambria Math" panose="02040503050406030204" pitchFamily="18" charset="0"/>
                                      <a:ea typeface="Cambria Math" panose="02040503050406030204" pitchFamily="18" charset="0"/>
                                    </a:rPr>
                                    <m:t>𝑖</m:t>
                                  </m:r>
                                </m:sub>
                              </m:sSub>
                              <m:sSub>
                                <m:sSubPr>
                                  <m:ctrlPr>
                                    <a:rPr lang="en-GB" i="1">
                                      <a:solidFill>
                                        <a:schemeClr val="tx1"/>
                                      </a:solidFill>
                                      <a:latin typeface="Cambria Math" panose="02040503050406030204" pitchFamily="18" charset="0"/>
                                      <a:ea typeface="Cambria Math" panose="02040503050406030204" pitchFamily="18" charset="0"/>
                                    </a:rPr>
                                  </m:ctrlPr>
                                </m:sSubPr>
                                <m:e>
                                  <m:r>
                                    <a:rPr lang="en-GB" i="1">
                                      <a:solidFill>
                                        <a:schemeClr val="tx1"/>
                                      </a:solidFill>
                                      <a:latin typeface="Cambria Math" panose="02040503050406030204" pitchFamily="18" charset="0"/>
                                      <a:ea typeface="Cambria Math" panose="02040503050406030204" pitchFamily="18" charset="0"/>
                                    </a:rPr>
                                    <m:t>𝑛</m:t>
                                  </m:r>
                                </m:e>
                                <m:sub>
                                  <m:r>
                                    <a:rPr lang="en-GB" i="1">
                                      <a:solidFill>
                                        <a:schemeClr val="tx1"/>
                                      </a:solidFill>
                                      <a:latin typeface="Cambria Math" panose="02040503050406030204" pitchFamily="18" charset="0"/>
                                      <a:ea typeface="Cambria Math" panose="02040503050406030204" pitchFamily="18" charset="0"/>
                                    </a:rPr>
                                    <m:t>𝑖</m:t>
                                  </m:r>
                                </m:sub>
                              </m:sSub>
                              <m:d>
                                <m:dPr>
                                  <m:ctrlPr>
                                    <a:rPr lang="en-GB" i="1">
                                      <a:solidFill>
                                        <a:schemeClr val="tx1"/>
                                      </a:solidFill>
                                      <a:latin typeface="Cambria Math" panose="02040503050406030204" pitchFamily="18" charset="0"/>
                                      <a:ea typeface="Cambria Math" panose="02040503050406030204" pitchFamily="18" charset="0"/>
                                    </a:rPr>
                                  </m:ctrlPr>
                                </m:dPr>
                                <m:e>
                                  <m:r>
                                    <a:rPr lang="en-GB" i="1">
                                      <a:solidFill>
                                        <a:schemeClr val="tx1"/>
                                      </a:solidFill>
                                      <a:latin typeface="Cambria Math" panose="02040503050406030204" pitchFamily="18" charset="0"/>
                                      <a:ea typeface="Cambria Math" panose="02040503050406030204" pitchFamily="18" charset="0"/>
                                    </a:rPr>
                                    <m:t>𝜔</m:t>
                                  </m:r>
                                </m:e>
                              </m:d>
                            </m:e>
                          </m:nary>
                        </m:e>
                      </m:d>
                    </m:oMath>
                  </m:oMathPara>
                </a14:m>
                <a:endParaRPr lang="en-GB" dirty="0">
                  <a:solidFill>
                    <a:schemeClr val="tx1"/>
                  </a:solidFill>
                </a:endParaRPr>
              </a:p>
              <a:p>
                <a:pPr lvl="1"/>
                <a:r>
                  <a:rPr lang="en-GB" dirty="0"/>
                  <a:t>Normalisation:</a:t>
                </a:r>
              </a:p>
              <a:p>
                <a:pPr marL="258503" lvl="1" indent="0">
                  <a:buNone/>
                </a:pPr>
                <a14:m>
                  <m:oMathPara xmlns:m="http://schemas.openxmlformats.org/officeDocument/2006/math">
                    <m:oMathParaPr>
                      <m:jc m:val="centerGroup"/>
                    </m:oMathParaPr>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r>
                        <a:rPr lang="en-GB" i="1">
                          <a:latin typeface="Cambria Math" panose="02040503050406030204" pitchFamily="18" charset="0"/>
                          <a:ea typeface="Cambria Math" panose="02040503050406030204" pitchFamily="18" charset="0"/>
                        </a:rPr>
                        <m:t>=</m:t>
                      </m:r>
                      <m:nary>
                        <m:naryPr>
                          <m:chr m:val="∑"/>
                          <m:supHide m:val="on"/>
                          <m:ctrlPr>
                            <a:rPr lang="en-GB" i="1">
                              <a:latin typeface="Cambria Math" panose="02040503050406030204" pitchFamily="18" charset="0"/>
                              <a:ea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𝜔</m:t>
                          </m:r>
                        </m:sub>
                        <m:sup/>
                        <m:e>
                          <m:r>
                            <m:rPr>
                              <m:sty m:val="p"/>
                            </m:rPr>
                            <a:rPr lang="en-GB">
                              <a:latin typeface="Cambria Math" panose="02040503050406030204" pitchFamily="18" charset="0"/>
                              <a:ea typeface="Cambria Math" panose="02040503050406030204" pitchFamily="18" charset="0"/>
                            </a:rPr>
                            <m:t>exp</m:t>
                          </m:r>
                          <m:d>
                            <m:dPr>
                              <m:ctrlPr>
                                <a:rPr lang="en-GB" i="1">
                                  <a:latin typeface="Cambria Math" panose="02040503050406030204" pitchFamily="18" charset="0"/>
                                  <a:ea typeface="Cambria Math" panose="02040503050406030204" pitchFamily="18" charset="0"/>
                                </a:rPr>
                              </m:ctrlPr>
                            </m:dPr>
                            <m:e>
                              <m:nary>
                                <m:naryPr>
                                  <m:chr m:val="∑"/>
                                  <m:ctrlPr>
                                    <a:rPr lang="en-GB" i="1">
                                      <a:latin typeface="Cambria Math" panose="02040503050406030204" pitchFamily="18" charset="0"/>
                                      <a:ea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𝑛</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𝑤</m:t>
                                      </m:r>
                                    </m:e>
                                    <m:sub>
                                      <m:r>
                                        <a:rPr lang="en-GB" i="1">
                                          <a:latin typeface="Cambria Math" panose="02040503050406030204" pitchFamily="18" charset="0"/>
                                          <a:ea typeface="Cambria Math" panose="02040503050406030204" pitchFamily="18" charset="0"/>
                                        </a:rPr>
                                        <m:t>𝑖</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𝑖</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e>
                                  </m:d>
                                </m:e>
                              </m:nary>
                            </m:e>
                          </m:d>
                        </m:e>
                      </m:nary>
                    </m:oMath>
                  </m:oMathPara>
                </a14:m>
                <a:endParaRPr lang="de-DE" dirty="0">
                  <a:ea typeface="Cambria Math" panose="02040503050406030204" pitchFamily="18" charset="0"/>
                </a:endParaRPr>
              </a:p>
            </p:txBody>
          </p:sp>
        </mc:Choice>
        <mc:Fallback xmlns="">
          <p:sp>
            <p:nvSpPr>
              <p:cNvPr id="3" name="Content Placeholder 2">
                <a:extLst>
                  <a:ext uri="{FF2B5EF4-FFF2-40B4-BE49-F238E27FC236}">
                    <a16:creationId xmlns:a16="http://schemas.microsoft.com/office/drawing/2014/main" id="{D68E49C5-EE29-114B-A621-DF690C4BDE19}"/>
                  </a:ext>
                </a:extLst>
              </p:cNvPr>
              <p:cNvSpPr>
                <a:spLocks noGrp="1" noRot="1" noChangeAspect="1" noMove="1" noResize="1" noEditPoints="1" noAdjustHandles="1" noChangeArrowheads="1" noChangeShapeType="1" noTextEdit="1"/>
              </p:cNvSpPr>
              <p:nvPr>
                <p:ph sz="half" idx="1"/>
              </p:nvPr>
            </p:nvSpPr>
            <p:spPr>
              <a:blipFill>
                <a:blip r:embed="rId2"/>
                <a:stretch>
                  <a:fillRect l="-3016" t="-11343" b="-4478"/>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85B03E84-82DC-4D4B-A561-705900D01C59}"/>
                  </a:ext>
                </a:extLst>
              </p:cNvPr>
              <p:cNvSpPr>
                <a:spLocks noGrp="1"/>
              </p:cNvSpPr>
              <p:nvPr>
                <p:ph sz="half" idx="2"/>
              </p:nvPr>
            </p:nvSpPr>
            <p:spPr/>
            <p:txBody>
              <a:bodyPr/>
              <a:lstStyle/>
              <a:p>
                <a:r>
                  <a:rPr lang="en-GB" dirty="0"/>
                  <a:t>MLN in a </a:t>
                </a:r>
                <a:r>
                  <a:rPr lang="en-GB" i="1" dirty="0"/>
                  <a:t>normal</a:t>
                </a:r>
                <a:r>
                  <a:rPr lang="en-GB" dirty="0"/>
                  <a:t> </a:t>
                </a:r>
                <a:r>
                  <a:rPr lang="en-GB" i="1" dirty="0"/>
                  <a:t>form</a:t>
                </a:r>
                <a:r>
                  <a:rPr lang="en-GB" dirty="0"/>
                  <a:t>: </a:t>
                </a:r>
              </a:p>
              <a:p>
                <a:pPr lvl="1"/>
                <a:r>
                  <a:rPr lang="en-GB" dirty="0"/>
                  <a:t>No constants in any formula</a:t>
                </a:r>
              </a:p>
              <a:p>
                <a:pPr lvl="1"/>
                <a:r>
                  <a:rPr lang="en-GB" dirty="0"/>
                  <a:t>If any distinct atoms with the same predicate symbol have variables </a:t>
                </a:r>
                <a14:m>
                  <m:oMath xmlns:m="http://schemas.openxmlformats.org/officeDocument/2006/math">
                    <m:r>
                      <a:rPr lang="en-GB" i="1" dirty="0">
                        <a:latin typeface="Cambria Math" panose="02040503050406030204" pitchFamily="18" charset="0"/>
                      </a:rPr>
                      <m:t>𝑥</m:t>
                    </m:r>
                    <m:r>
                      <a:rPr lang="en-GB" i="1" dirty="0">
                        <a:latin typeface="Cambria Math" panose="02040503050406030204" pitchFamily="18" charset="0"/>
                      </a:rPr>
                      <m:t>,</m:t>
                    </m:r>
                    <m:r>
                      <a:rPr lang="en-GB" i="1" dirty="0">
                        <a:latin typeface="Cambria Math" panose="02040503050406030204" pitchFamily="18" charset="0"/>
                      </a:rPr>
                      <m:t>𝑦</m:t>
                    </m:r>
                  </m:oMath>
                </a14:m>
                <a:r>
                  <a:rPr lang="en-GB" dirty="0"/>
                  <a:t> in the same position, then </a:t>
                </a:r>
                <a14:m>
                  <m:oMath xmlns:m="http://schemas.openxmlformats.org/officeDocument/2006/math">
                    <m:r>
                      <a:rPr lang="en-GB" i="1" dirty="0">
                        <a:latin typeface="Cambria Math" panose="02040503050406030204" pitchFamily="18" charset="0"/>
                      </a:rPr>
                      <m:t>𝑥</m:t>
                    </m:r>
                    <m:r>
                      <a:rPr lang="en-GB" i="1" dirty="0">
                        <a:latin typeface="Cambria Math" panose="02040503050406030204" pitchFamily="18" charset="0"/>
                      </a:rPr>
                      <m:t>,</m:t>
                    </m:r>
                    <m:r>
                      <a:rPr lang="en-GB" i="1" dirty="0">
                        <a:latin typeface="Cambria Math" panose="02040503050406030204" pitchFamily="18" charset="0"/>
                      </a:rPr>
                      <m:t>𝑦</m:t>
                    </m:r>
                  </m:oMath>
                </a14:m>
                <a:r>
                  <a:rPr lang="en-GB" dirty="0"/>
                  <a:t> have the same domain</a:t>
                </a:r>
              </a:p>
              <a:p>
                <a:r>
                  <a:rPr lang="en-GB" dirty="0"/>
                  <a:t>Idea</a:t>
                </a:r>
              </a:p>
              <a:p>
                <a:pPr lvl="1"/>
                <a:r>
                  <a:rPr lang="en-GB" dirty="0"/>
                  <a:t>Sample a value for one predicate</a:t>
                </a:r>
              </a:p>
              <a:p>
                <a:pPr lvl="2"/>
                <a:r>
                  <a:rPr lang="en-GB" dirty="0"/>
                  <a:t>Value applies to all instances of predicate under the same evidence (group)</a:t>
                </a:r>
              </a:p>
              <a:p>
                <a:pPr lvl="1"/>
                <a:r>
                  <a:rPr lang="en-GB" dirty="0"/>
                  <a:t>Use value to estimate quantities defined over the group</a:t>
                </a:r>
              </a:p>
              <a:p>
                <a:endParaRPr lang="en-GB" dirty="0"/>
              </a:p>
            </p:txBody>
          </p:sp>
        </mc:Choice>
        <mc:Fallback xmlns="">
          <p:sp>
            <p:nvSpPr>
              <p:cNvPr id="8" name="Content Placeholder 7">
                <a:extLst>
                  <a:ext uri="{FF2B5EF4-FFF2-40B4-BE49-F238E27FC236}">
                    <a16:creationId xmlns:a16="http://schemas.microsoft.com/office/drawing/2014/main" id="{85B03E84-82DC-4D4B-A561-705900D01C59}"/>
                  </a:ext>
                </a:extLst>
              </p:cNvPr>
              <p:cNvSpPr>
                <a:spLocks noGrp="1" noRot="1" noChangeAspect="1" noMove="1" noResize="1" noEditPoints="1" noAdjustHandles="1" noChangeArrowheads="1" noChangeShapeType="1" noTextEdit="1"/>
              </p:cNvSpPr>
              <p:nvPr>
                <p:ph sz="half" idx="2"/>
              </p:nvPr>
            </p:nvSpPr>
            <p:spPr>
              <a:blipFill>
                <a:blip r:embed="rId3"/>
                <a:stretch>
                  <a:fillRect l="-2955"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ABA9BF4C-0FAF-DB47-AA60-6AF8A9E7A414}"/>
              </a:ext>
            </a:extLst>
          </p:cNvPr>
          <p:cNvSpPr>
            <a:spLocks noGrp="1"/>
          </p:cNvSpPr>
          <p:nvPr>
            <p:ph type="dt" sz="half" idx="10"/>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5506D5F9-18AD-CC46-BE7B-278E87E9277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41EF86A-148E-A043-AB08-09D7644F1A9E}"/>
              </a:ext>
            </a:extLst>
          </p:cNvPr>
          <p:cNvSpPr>
            <a:spLocks noGrp="1"/>
          </p:cNvSpPr>
          <p:nvPr>
            <p:ph type="sldNum" sz="quarter" idx="4"/>
          </p:nvPr>
        </p:nvSpPr>
        <p:spPr/>
        <p:txBody>
          <a:bodyPr/>
          <a:lstStyle/>
          <a:p>
            <a:fld id="{67C9959E-8E6B-B04C-9955-EA096F41CA7A}" type="slidenum">
              <a:rPr lang="en-GB" smtClean="0"/>
              <a:t>44</a:t>
            </a:fld>
            <a:endParaRPr lang="en-GB"/>
          </a:p>
        </p:txBody>
      </p:sp>
      <p:sp>
        <p:nvSpPr>
          <p:cNvPr id="5" name="Rectangle 4">
            <a:extLst>
              <a:ext uri="{FF2B5EF4-FFF2-40B4-BE49-F238E27FC236}">
                <a16:creationId xmlns:a16="http://schemas.microsoft.com/office/drawing/2014/main" id="{FD974494-3F8C-104B-A960-2935D611A2CB}"/>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a:t>
            </a:r>
          </a:p>
        </p:txBody>
      </p:sp>
    </p:spTree>
    <p:extLst>
      <p:ext uri="{BB962C8B-B14F-4D97-AF65-F5344CB8AC3E}">
        <p14:creationId xmlns:p14="http://schemas.microsoft.com/office/powerpoint/2010/main" val="31573178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FF5E51-983F-2B4E-8C6C-6B42E228DBAB}"/>
              </a:ext>
            </a:extLst>
          </p:cNvPr>
          <p:cNvSpPr>
            <a:spLocks noGrp="1"/>
          </p:cNvSpPr>
          <p:nvPr>
            <p:ph type="title"/>
          </p:nvPr>
        </p:nvSpPr>
        <p:spPr/>
        <p:txBody>
          <a:bodyPr>
            <a:normAutofit/>
          </a:bodyPr>
          <a:lstStyle/>
          <a:p>
            <a:r>
              <a:rPr lang="en-GB" dirty="0"/>
              <a:t>Problems with Importance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35D5C08-10E5-5540-9CE8-6DACDD9C9F9C}"/>
                  </a:ext>
                </a:extLst>
              </p:cNvPr>
              <p:cNvSpPr>
                <a:spLocks noGrp="1"/>
              </p:cNvSpPr>
              <p:nvPr>
                <p:ph idx="1"/>
              </p:nvPr>
            </p:nvSpPr>
            <p:spPr/>
            <p:txBody>
              <a:bodyPr>
                <a:noAutofit/>
              </a:bodyPr>
              <a:lstStyle/>
              <a:p>
                <a:r>
                  <a:rPr lang="en-US" altLang="ko-KR" dirty="0"/>
                  <a:t>Requires a reasonably fitting proposal distribution </a:t>
                </a:r>
                <a14:m>
                  <m:oMath xmlns:m="http://schemas.openxmlformats.org/officeDocument/2006/math">
                    <m:r>
                      <a:rPr lang="en-US" altLang="ko-KR" i="1" dirty="0" smtClean="0">
                        <a:latin typeface="Cambria Math" panose="02040503050406030204" pitchFamily="18" charset="0"/>
                      </a:rPr>
                      <m:t>𝑄</m:t>
                    </m:r>
                  </m:oMath>
                </a14:m>
                <a:endParaRPr lang="en-US" altLang="ko-KR" dirty="0"/>
              </a:p>
              <a:p>
                <a:pPr lvl="1"/>
                <a:r>
                  <a:rPr lang="en-US" altLang="ko-KR" dirty="0"/>
                  <a:t>Can be hard to construct/find if we deal with something other than directed models</a:t>
                </a:r>
              </a:p>
              <a:p>
                <a:r>
                  <a:rPr lang="en-US" altLang="ko-KR" dirty="0"/>
                  <a:t>Cannot estimate distributions well for evidence in leaves</a:t>
                </a:r>
              </a:p>
              <a:p>
                <a:pPr lvl="1"/>
                <a:r>
                  <a:rPr lang="en-US" altLang="ko-KR" dirty="0"/>
                  <a:t>Independent of whether we deal with directed or undirected models</a:t>
                </a:r>
              </a:p>
              <a:p>
                <a:pPr lvl="1"/>
                <a:r>
                  <a:rPr lang="en-US" altLang="ko-KR" dirty="0"/>
                  <a:t>Consider two extreme cases in BNs (the easy model type)</a:t>
                </a:r>
              </a:p>
              <a:p>
                <a:pPr lvl="2"/>
                <a:r>
                  <a:rPr lang="en-US" altLang="ko-KR" dirty="0"/>
                  <a:t>All evidence at </a:t>
                </a:r>
                <a:r>
                  <a:rPr lang="en-US" altLang="ko-KR" dirty="0">
                    <a:solidFill>
                      <a:schemeClr val="accent2"/>
                    </a:solidFill>
                  </a:rPr>
                  <a:t>roots</a:t>
                </a:r>
                <a:r>
                  <a:rPr lang="en-US" altLang="ko-KR" dirty="0"/>
                  <a:t> </a:t>
                </a:r>
              </a:p>
              <a:p>
                <a:pPr lvl="3">
                  <a:buFont typeface="Zapf Dingbats"/>
                  <a:buChar char="➝"/>
                </a:pPr>
                <a:r>
                  <a:rPr lang="en-US" altLang="ko-KR" dirty="0"/>
                  <a:t>Proposal distribution = posterior distribution</a:t>
                </a:r>
              </a:p>
              <a:p>
                <a:pPr lvl="3">
                  <a:buFont typeface="Zapf Dingbats"/>
                  <a:buChar char="➝"/>
                </a:pPr>
                <a:r>
                  <a:rPr lang="en-US" altLang="ko-KR" dirty="0"/>
                  <a:t>No weighting necessary (for all, </a:t>
                </a:r>
                <a14:m>
                  <m:oMath xmlns:m="http://schemas.openxmlformats.org/officeDocument/2006/math">
                    <m:r>
                      <a:rPr lang="de-DE" altLang="ko-KR" b="0" i="1" dirty="0" smtClean="0">
                        <a:latin typeface="Cambria Math" panose="02040503050406030204" pitchFamily="18" charset="0"/>
                      </a:rPr>
                      <m:t>𝑤</m:t>
                    </m:r>
                    <m:r>
                      <a:rPr lang="de-DE" altLang="ko-KR" b="0" i="0" dirty="0" smtClean="0">
                        <a:latin typeface="Cambria Math" panose="02040503050406030204" pitchFamily="18" charset="0"/>
                      </a:rPr>
                      <m:t>=</m:t>
                    </m:r>
                    <m:r>
                      <a:rPr lang="en-US" altLang="ko-KR" i="1" dirty="0" smtClean="0">
                        <a:latin typeface="Cambria Math" panose="02040503050406030204" pitchFamily="18" charset="0"/>
                      </a:rPr>
                      <m:t>𝑃</m:t>
                    </m:r>
                    <m:d>
                      <m:dPr>
                        <m:ctrlPr>
                          <a:rPr lang="de-DE" altLang="ko-KR" b="0" i="1" dirty="0" smtClean="0">
                            <a:latin typeface="Cambria Math" panose="02040503050406030204" pitchFamily="18" charset="0"/>
                          </a:rPr>
                        </m:ctrlPr>
                      </m:dPr>
                      <m:e>
                        <m:r>
                          <a:rPr lang="de-DE" altLang="ko-KR" b="1" i="1" dirty="0" smtClean="0">
                            <a:latin typeface="Cambria Math" panose="02040503050406030204" pitchFamily="18" charset="0"/>
                          </a:rPr>
                          <m:t>𝒆</m:t>
                        </m:r>
                      </m:e>
                    </m:d>
                  </m:oMath>
                </a14:m>
                <a:r>
                  <a:rPr lang="en-US" altLang="ko-KR" dirty="0"/>
                  <a:t>)</a:t>
                </a:r>
              </a:p>
              <a:p>
                <a:pPr lvl="2"/>
                <a:r>
                  <a:rPr lang="en-US" altLang="ko-KR" dirty="0"/>
                  <a:t>All evidence at </a:t>
                </a:r>
                <a:r>
                  <a:rPr lang="en-US" altLang="ko-KR" dirty="0">
                    <a:solidFill>
                      <a:schemeClr val="accent1"/>
                    </a:solidFill>
                  </a:rPr>
                  <a:t>leaves</a:t>
                </a:r>
              </a:p>
              <a:p>
                <a:pPr lvl="3">
                  <a:buFont typeface="Zapf Dingbats"/>
                  <a:buChar char="➝"/>
                </a:pPr>
                <a:r>
                  <a:rPr lang="en-US" altLang="ko-KR" dirty="0"/>
                  <a:t>Proposal distribution = prior distribution</a:t>
                </a:r>
              </a:p>
              <a:p>
                <a:pPr lvl="3">
                  <a:buFont typeface="Zapf Dingbats"/>
                  <a:buChar char="➝"/>
                </a:pPr>
                <a:r>
                  <a:rPr lang="en-US" altLang="ko-KR" dirty="0"/>
                  <a:t>Correction purely by weights, yielding high variance</a:t>
                </a:r>
              </a:p>
              <a:p>
                <a:pPr lvl="3">
                  <a:buFont typeface="Zapf Dingbats"/>
                  <a:buChar char="➝"/>
                </a:pPr>
                <a:r>
                  <a:rPr lang="en-US" altLang="ko-KR" dirty="0"/>
                  <a:t>Will only work well if prior similar to posterior distribution; </a:t>
                </a:r>
                <a:br>
                  <a:rPr lang="en-US" altLang="ko-KR" dirty="0"/>
                </a:br>
                <a:r>
                  <a:rPr lang="en-US" altLang="ko-KR" dirty="0"/>
                  <a:t>otherwise most samples are irrelevant, evidenced by a low weight</a:t>
                </a:r>
              </a:p>
              <a:p>
                <a:endParaRPr lang="en-US" altLang="ko-KR" dirty="0"/>
              </a:p>
              <a:p>
                <a:endParaRPr lang="en-GB" dirty="0"/>
              </a:p>
            </p:txBody>
          </p:sp>
        </mc:Choice>
        <mc:Fallback xmlns="">
          <p:sp>
            <p:nvSpPr>
              <p:cNvPr id="3" name="Content Placeholder 2">
                <a:extLst>
                  <a:ext uri="{FF2B5EF4-FFF2-40B4-BE49-F238E27FC236}">
                    <a16:creationId xmlns:a16="http://schemas.microsoft.com/office/drawing/2014/main" id="{635D5C08-10E5-5540-9CE8-6DACDD9C9F9C}"/>
                  </a:ext>
                </a:extLst>
              </p:cNvPr>
              <p:cNvSpPr>
                <a:spLocks noGrp="1" noRot="1" noChangeAspect="1" noMove="1" noResize="1" noEditPoints="1" noAdjustHandles="1" noChangeArrowheads="1" noChangeShapeType="1" noTextEdit="1"/>
              </p:cNvSpPr>
              <p:nvPr>
                <p:ph idx="1"/>
              </p:nvPr>
            </p:nvSpPr>
            <p:spPr>
              <a:blipFill>
                <a:blip r:embed="rId2"/>
                <a:stretch>
                  <a:fillRect l="-1436" t="-2687" b="-4478"/>
                </a:stretch>
              </a:blipFill>
            </p:spPr>
            <p:txBody>
              <a:bodyPr/>
              <a:lstStyle/>
              <a:p>
                <a:r>
                  <a:rPr lang="en-GB">
                    <a:noFill/>
                  </a:rPr>
                  <a:t> </a:t>
                </a:r>
              </a:p>
            </p:txBody>
          </p:sp>
        </mc:Fallback>
      </mc:AlternateContent>
      <p:sp>
        <p:nvSpPr>
          <p:cNvPr id="14" name="Date Placeholder 13">
            <a:extLst>
              <a:ext uri="{FF2B5EF4-FFF2-40B4-BE49-F238E27FC236}">
                <a16:creationId xmlns:a16="http://schemas.microsoft.com/office/drawing/2014/main" id="{6E6303FB-5A93-0948-986A-DA79E405B1F0}"/>
              </a:ext>
            </a:extLst>
          </p:cNvPr>
          <p:cNvSpPr>
            <a:spLocks noGrp="1"/>
          </p:cNvSpPr>
          <p:nvPr>
            <p:ph type="dt" sz="half" idx="2"/>
          </p:nvPr>
        </p:nvSpPr>
        <p:spPr/>
        <p:txBody>
          <a:bodyPr/>
          <a:lstStyle/>
          <a:p>
            <a:r>
              <a:rPr lang="de-DE"/>
              <a:t>Approximate</a:t>
            </a:r>
            <a:endParaRPr lang="en-US" dirty="0"/>
          </a:p>
        </p:txBody>
      </p:sp>
      <p:sp>
        <p:nvSpPr>
          <p:cNvPr id="15" name="Footer Placeholder 14">
            <a:extLst>
              <a:ext uri="{FF2B5EF4-FFF2-40B4-BE49-F238E27FC236}">
                <a16:creationId xmlns:a16="http://schemas.microsoft.com/office/drawing/2014/main" id="{F500F28F-042D-F243-B0DD-0033D8B4B214}"/>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4126E2B-FE4F-5B48-8AA6-9E3348F6B530}"/>
              </a:ext>
            </a:extLst>
          </p:cNvPr>
          <p:cNvSpPr>
            <a:spLocks noGrp="1"/>
          </p:cNvSpPr>
          <p:nvPr>
            <p:ph type="sldNum" sz="quarter" idx="4"/>
          </p:nvPr>
        </p:nvSpPr>
        <p:spPr/>
        <p:txBody>
          <a:bodyPr/>
          <a:lstStyle/>
          <a:p>
            <a:fld id="{67C9959E-8E6B-B04C-9955-EA096F41CA7A}" type="slidenum">
              <a:rPr lang="en-GB" smtClean="0"/>
              <a:t>45</a:t>
            </a:fld>
            <a:endParaRPr lang="en-GB"/>
          </a:p>
        </p:txBody>
      </p:sp>
      <p:grpSp>
        <p:nvGrpSpPr>
          <p:cNvPr id="5" name="Group 4">
            <a:extLst>
              <a:ext uri="{FF2B5EF4-FFF2-40B4-BE49-F238E27FC236}">
                <a16:creationId xmlns:a16="http://schemas.microsoft.com/office/drawing/2014/main" id="{C7E2C25F-6168-D84F-8BF9-804E640DC092}"/>
              </a:ext>
            </a:extLst>
          </p:cNvPr>
          <p:cNvGrpSpPr/>
          <p:nvPr/>
        </p:nvGrpSpPr>
        <p:grpSpPr>
          <a:xfrm>
            <a:off x="9385625" y="4703540"/>
            <a:ext cx="2446050" cy="1202374"/>
            <a:chOff x="4455974" y="1641603"/>
            <a:chExt cx="2446050" cy="1202374"/>
          </a:xfrm>
        </p:grpSpPr>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D116D277-D250-544E-95C8-C825653B518E}"/>
                    </a:ext>
                  </a:extLst>
                </p:cNvPr>
                <p:cNvSpPr/>
                <p:nvPr/>
              </p:nvSpPr>
              <p:spPr>
                <a:xfrm>
                  <a:off x="5156999" y="1641603"/>
                  <a:ext cx="1044000" cy="288000"/>
                </a:xfrm>
                <a:prstGeom prst="ellipse">
                  <a:avLst/>
                </a:prstGeom>
                <a:pattFill prst="wdDnDiag">
                  <a:fgClr>
                    <a:schemeClr val="accent2">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de-DE" sz="1400" i="1">
                            <a:latin typeface="Cambria Math" panose="02040503050406030204" pitchFamily="18" charset="0"/>
                          </a:rPr>
                          <m:t>𝐶𝑙𝑜𝑢𝑑𝑦</m:t>
                        </m:r>
                      </m:oMath>
                    </m:oMathPara>
                  </a14:m>
                  <a:endParaRPr lang="en-GB" sz="1400" dirty="0"/>
                </a:p>
              </p:txBody>
            </p:sp>
          </mc:Choice>
          <mc:Fallback xmlns="">
            <p:sp>
              <p:nvSpPr>
                <p:cNvPr id="6" name="Oval 5">
                  <a:extLst>
                    <a:ext uri="{FF2B5EF4-FFF2-40B4-BE49-F238E27FC236}">
                      <a16:creationId xmlns:a16="http://schemas.microsoft.com/office/drawing/2014/main" id="{D116D277-D250-544E-95C8-C825653B518E}"/>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3"/>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6F328773-A5E7-2A45-A62C-D65795223A2B}"/>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de-DE" sz="1400" i="1">
                            <a:latin typeface="Cambria Math" panose="02040503050406030204" pitchFamily="18" charset="0"/>
                          </a:rPr>
                          <m:t>𝑅𝑎𝑖𝑛</m:t>
                        </m:r>
                      </m:oMath>
                    </m:oMathPara>
                  </a14:m>
                  <a:endParaRPr lang="en-GB" sz="1400" dirty="0"/>
                </a:p>
              </p:txBody>
            </p:sp>
          </mc:Choice>
          <mc:Fallback xmlns="">
            <p:sp>
              <p:nvSpPr>
                <p:cNvPr id="12" name="Oval 11">
                  <a:extLst>
                    <a:ext uri="{FF2B5EF4-FFF2-40B4-BE49-F238E27FC236}">
                      <a16:creationId xmlns:a16="http://schemas.microsoft.com/office/drawing/2014/main" id="{F378402C-7C5F-E845-8AD7-EFD7DAEF0338}"/>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55797DE3-FA94-894D-97F6-2D37B94BA124}"/>
                    </a:ext>
                  </a:extLst>
                </p:cNvPr>
                <p:cNvSpPr/>
                <p:nvPr/>
              </p:nvSpPr>
              <p:spPr>
                <a:xfrm>
                  <a:off x="445597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de-DE" sz="1400" i="1">
                            <a:solidFill>
                              <a:schemeClr val="tx1"/>
                            </a:solidFill>
                            <a:latin typeface="Cambria Math" panose="02040503050406030204" pitchFamily="18" charset="0"/>
                          </a:rPr>
                          <m:t>𝑆𝑝𝑟𝑖𝑛𝑘𝑙𝑒𝑟</m:t>
                        </m:r>
                      </m:oMath>
                    </m:oMathPara>
                  </a14:m>
                  <a:endParaRPr lang="en-GB" sz="1400" dirty="0">
                    <a:solidFill>
                      <a:schemeClr val="tx1"/>
                    </a:solidFill>
                  </a:endParaRPr>
                </a:p>
              </p:txBody>
            </p:sp>
          </mc:Choice>
          <mc:Fallback xmlns="">
            <p:sp>
              <p:nvSpPr>
                <p:cNvPr id="8" name="Oval 7">
                  <a:extLst>
                    <a:ext uri="{FF2B5EF4-FFF2-40B4-BE49-F238E27FC236}">
                      <a16:creationId xmlns:a16="http://schemas.microsoft.com/office/drawing/2014/main" id="{55797DE3-FA94-894D-97F6-2D37B94BA124}"/>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5"/>
                  <a:stretch>
                    <a:fillRect b="-3846"/>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Oval 8">
                  <a:extLst>
                    <a:ext uri="{FF2B5EF4-FFF2-40B4-BE49-F238E27FC236}">
                      <a16:creationId xmlns:a16="http://schemas.microsoft.com/office/drawing/2014/main" id="{650B0E69-40AA-D746-8012-DF0F856F4C71}"/>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de-DE" sz="1400" i="1">
                            <a:solidFill>
                              <a:schemeClr val="tx1"/>
                            </a:solidFill>
                            <a:latin typeface="Cambria Math" panose="02040503050406030204" pitchFamily="18" charset="0"/>
                          </a:rPr>
                          <m:t>𝑊𝑒𝑡𝐺𝑟𝑎𝑠𝑠</m:t>
                        </m:r>
                      </m:oMath>
                    </m:oMathPara>
                  </a14:m>
                  <a:endParaRPr lang="en-GB" sz="1400" dirty="0">
                    <a:solidFill>
                      <a:schemeClr val="tx1"/>
                    </a:solidFill>
                  </a:endParaRPr>
                </a:p>
              </p:txBody>
            </p:sp>
          </mc:Choice>
          <mc:Fallback xmlns="">
            <p:sp>
              <p:nvSpPr>
                <p:cNvPr id="9" name="Oval 8">
                  <a:extLst>
                    <a:ext uri="{FF2B5EF4-FFF2-40B4-BE49-F238E27FC236}">
                      <a16:creationId xmlns:a16="http://schemas.microsoft.com/office/drawing/2014/main" id="{650B0E69-40AA-D746-8012-DF0F856F4C71}"/>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0" name="Straight Arrow Connector 9">
              <a:extLst>
                <a:ext uri="{FF2B5EF4-FFF2-40B4-BE49-F238E27FC236}">
                  <a16:creationId xmlns:a16="http://schemas.microsoft.com/office/drawing/2014/main" id="{9E58D54C-3AB1-A747-A325-5F3B162B97B1}"/>
                </a:ext>
              </a:extLst>
            </p:cNvPr>
            <p:cNvCxnSpPr>
              <a:stCxn id="6" idx="3"/>
              <a:endCxn id="8"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6DA185BB-42D4-C745-A99D-E7BD1B094EF9}"/>
                </a:ext>
              </a:extLst>
            </p:cNvPr>
            <p:cNvCxnSpPr>
              <a:cxnSpLocks/>
              <a:stCxn id="8" idx="4"/>
              <a:endCxn id="9"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F8BD7D53-6949-3048-9288-BF808AE3B3F3}"/>
                </a:ext>
              </a:extLst>
            </p:cNvPr>
            <p:cNvCxnSpPr>
              <a:cxnSpLocks/>
              <a:stCxn id="7" idx="4"/>
              <a:endCxn id="9"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3" name="Straight Arrow Connector 12">
              <a:extLst>
                <a:ext uri="{FF2B5EF4-FFF2-40B4-BE49-F238E27FC236}">
                  <a16:creationId xmlns:a16="http://schemas.microsoft.com/office/drawing/2014/main" id="{4A1AC141-ECAC-5148-BE88-72CF46B2E7FA}"/>
                </a:ext>
              </a:extLst>
            </p:cNvPr>
            <p:cNvCxnSpPr>
              <a:cxnSpLocks/>
              <a:stCxn id="6" idx="5"/>
              <a:endCxn id="7"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7608291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9164B-4273-C244-AC6B-F1BFB0490D1B}"/>
              </a:ext>
            </a:extLst>
          </p:cNvPr>
          <p:cNvSpPr>
            <a:spLocks noGrp="1"/>
          </p:cNvSpPr>
          <p:nvPr>
            <p:ph type="title"/>
          </p:nvPr>
        </p:nvSpPr>
        <p:spPr/>
        <p:txBody>
          <a:bodyPr/>
          <a:lstStyle/>
          <a:p>
            <a:r>
              <a:rPr lang="en-GB" dirty="0"/>
              <a:t>Markov Chain </a:t>
            </a:r>
            <a:br>
              <a:rPr lang="en-GB" dirty="0"/>
            </a:br>
            <a:r>
              <a:rPr lang="en-GB" dirty="0"/>
              <a:t>Monte Carlo (MCMC) </a:t>
            </a:r>
            <a:br>
              <a:rPr lang="en-GB" dirty="0"/>
            </a:br>
            <a:r>
              <a:rPr lang="en-GB" dirty="0"/>
              <a:t>Sampling</a:t>
            </a:r>
          </a:p>
        </p:txBody>
      </p:sp>
      <p:sp>
        <p:nvSpPr>
          <p:cNvPr id="3" name="Text Placeholder 2">
            <a:extLst>
              <a:ext uri="{FF2B5EF4-FFF2-40B4-BE49-F238E27FC236}">
                <a16:creationId xmlns:a16="http://schemas.microsoft.com/office/drawing/2014/main" id="{00261387-6A64-6144-9D1D-264B9897F010}"/>
              </a:ext>
            </a:extLst>
          </p:cNvPr>
          <p:cNvSpPr>
            <a:spLocks noGrp="1"/>
          </p:cNvSpPr>
          <p:nvPr>
            <p:ph type="body" idx="1"/>
          </p:nvPr>
        </p:nvSpPr>
        <p:spPr/>
        <p:txBody>
          <a:bodyPr/>
          <a:lstStyle/>
          <a:p>
            <a:r>
              <a:rPr lang="en-GB" dirty="0"/>
              <a:t>Gibbs Sampling, Metropolis-Hastings Sampling</a:t>
            </a:r>
          </a:p>
          <a:p>
            <a:endParaRPr lang="en-GB" dirty="0"/>
          </a:p>
          <a:p>
            <a:r>
              <a:rPr lang="en-GB" dirty="0"/>
              <a:t>Lifted Gibbs Sampling, Lifted Metropolis-Hastings Sampling</a:t>
            </a:r>
          </a:p>
        </p:txBody>
      </p:sp>
      <p:sp>
        <p:nvSpPr>
          <p:cNvPr id="4" name="Date Placeholder 3">
            <a:extLst>
              <a:ext uri="{FF2B5EF4-FFF2-40B4-BE49-F238E27FC236}">
                <a16:creationId xmlns:a16="http://schemas.microsoft.com/office/drawing/2014/main" id="{7A0C1F86-EE78-AF46-9D8A-9FE0381099D5}"/>
              </a:ext>
            </a:extLst>
          </p:cNvPr>
          <p:cNvSpPr>
            <a:spLocks noGrp="1"/>
          </p:cNvSpPr>
          <p:nvPr>
            <p:ph type="dt" sz="half" idx="2"/>
          </p:nvPr>
        </p:nvSpPr>
        <p:spPr/>
        <p:txBody>
          <a:bodyPr/>
          <a:lstStyle/>
          <a:p>
            <a:r>
              <a:rPr lang="de-DE"/>
              <a:t>Approximate</a:t>
            </a:r>
            <a:endParaRPr lang="en-US" dirty="0"/>
          </a:p>
        </p:txBody>
      </p:sp>
      <p:sp>
        <p:nvSpPr>
          <p:cNvPr id="5" name="Footer Placeholder 4">
            <a:extLst>
              <a:ext uri="{FF2B5EF4-FFF2-40B4-BE49-F238E27FC236}">
                <a16:creationId xmlns:a16="http://schemas.microsoft.com/office/drawing/2014/main" id="{8A6AEBD6-6D68-9F4D-B9E6-570091B0DEA6}"/>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C6BD660E-FB2B-6B4C-BD4E-915180E137B8}"/>
              </a:ext>
            </a:extLst>
          </p:cNvPr>
          <p:cNvSpPr>
            <a:spLocks noGrp="1"/>
          </p:cNvSpPr>
          <p:nvPr>
            <p:ph type="sldNum" sz="quarter" idx="4"/>
          </p:nvPr>
        </p:nvSpPr>
        <p:spPr/>
        <p:txBody>
          <a:bodyPr/>
          <a:lstStyle/>
          <a:p>
            <a:fld id="{67C9959E-8E6B-B04C-9955-EA096F41CA7A}" type="slidenum">
              <a:rPr lang="en-GB" smtClean="0"/>
              <a:t>46</a:t>
            </a:fld>
            <a:endParaRPr lang="en-GB"/>
          </a:p>
        </p:txBody>
      </p:sp>
      <p:grpSp>
        <p:nvGrpSpPr>
          <p:cNvPr id="7" name="Group 6">
            <a:extLst>
              <a:ext uri="{FF2B5EF4-FFF2-40B4-BE49-F238E27FC236}">
                <a16:creationId xmlns:a16="http://schemas.microsoft.com/office/drawing/2014/main" id="{DDADB3A4-E904-A04E-ADB5-FC20E08D7EA7}"/>
              </a:ext>
            </a:extLst>
          </p:cNvPr>
          <p:cNvGrpSpPr/>
          <p:nvPr/>
        </p:nvGrpSpPr>
        <p:grpSpPr>
          <a:xfrm>
            <a:off x="7599483" y="1356252"/>
            <a:ext cx="3872566" cy="2135757"/>
            <a:chOff x="5605943" y="2479134"/>
            <a:chExt cx="6238057" cy="3440347"/>
          </a:xfrm>
        </p:grpSpPr>
        <p:grpSp>
          <p:nvGrpSpPr>
            <p:cNvPr id="8" name="Group 7">
              <a:extLst>
                <a:ext uri="{FF2B5EF4-FFF2-40B4-BE49-F238E27FC236}">
                  <a16:creationId xmlns:a16="http://schemas.microsoft.com/office/drawing/2014/main" id="{C3F8113A-F268-4442-966B-964A5CB0247A}"/>
                </a:ext>
              </a:extLst>
            </p:cNvPr>
            <p:cNvGrpSpPr/>
            <p:nvPr/>
          </p:nvGrpSpPr>
          <p:grpSpPr>
            <a:xfrm>
              <a:off x="9198113" y="2481361"/>
              <a:ext cx="2645887" cy="1446789"/>
              <a:chOff x="1514716" y="1970407"/>
              <a:chExt cx="2645887" cy="1446789"/>
            </a:xfrm>
          </p:grpSpPr>
          <p:grpSp>
            <p:nvGrpSpPr>
              <p:cNvPr id="55" name="Group 54">
                <a:extLst>
                  <a:ext uri="{FF2B5EF4-FFF2-40B4-BE49-F238E27FC236}">
                    <a16:creationId xmlns:a16="http://schemas.microsoft.com/office/drawing/2014/main" id="{FF3ED5FB-D88E-3C4B-B0C4-AE68C936AF0A}"/>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57" name="Oval 56">
                      <a:extLst>
                        <a:ext uri="{FF2B5EF4-FFF2-40B4-BE49-F238E27FC236}">
                          <a16:creationId xmlns:a16="http://schemas.microsoft.com/office/drawing/2014/main" id="{50FFA136-3B62-BE43-8969-FEEE6B4E9846}"/>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𝐶𝑙𝑜𝑢𝑑𝑦</m:t>
                            </m:r>
                          </m:oMath>
                        </m:oMathPara>
                      </a14:m>
                      <a:endParaRPr lang="en-GB" sz="900">
                        <a:solidFill>
                          <a:srgbClr val="FFC000"/>
                        </a:solidFill>
                      </a:endParaRPr>
                    </a:p>
                  </p:txBody>
                </p:sp>
              </mc:Choice>
              <mc:Fallback xmlns="">
                <p:sp>
                  <p:nvSpPr>
                    <p:cNvPr id="9" name="Oval 8">
                      <a:extLst>
                        <a:ext uri="{FF2B5EF4-FFF2-40B4-BE49-F238E27FC236}">
                          <a16:creationId xmlns:a16="http://schemas.microsoft.com/office/drawing/2014/main" id="{E8DEE9E1-45D8-4E43-847C-D2A7E8ED8581}"/>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2"/>
                      <a:stretch>
                        <a:fillRect b="-588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8" name="Oval 57">
                      <a:extLst>
                        <a:ext uri="{FF2B5EF4-FFF2-40B4-BE49-F238E27FC236}">
                          <a16:creationId xmlns:a16="http://schemas.microsoft.com/office/drawing/2014/main" id="{62164518-C50D-4942-A5AA-314CE4417F08}"/>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𝑅𝑎𝑖𝑛</m:t>
                            </m:r>
                          </m:oMath>
                        </m:oMathPara>
                      </a14:m>
                      <a:endParaRPr lang="en-GB" sz="900">
                        <a:solidFill>
                          <a:srgbClr val="FFC000"/>
                        </a:solidFill>
                      </a:endParaRPr>
                    </a:p>
                  </p:txBody>
                </p:sp>
              </mc:Choice>
              <mc:Fallback xmlns="">
                <p:sp>
                  <p:nvSpPr>
                    <p:cNvPr id="10" name="Oval 9">
                      <a:extLst>
                        <a:ext uri="{FF2B5EF4-FFF2-40B4-BE49-F238E27FC236}">
                          <a16:creationId xmlns:a16="http://schemas.microsoft.com/office/drawing/2014/main" id="{D524FE87-862E-8347-9FD8-6DBBBF98C109}"/>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Oval 58">
                      <a:extLst>
                        <a:ext uri="{FF2B5EF4-FFF2-40B4-BE49-F238E27FC236}">
                          <a16:creationId xmlns:a16="http://schemas.microsoft.com/office/drawing/2014/main" id="{6F125442-2984-9646-975C-62C12C6E42AC}"/>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11" name="Oval 10">
                      <a:extLst>
                        <a:ext uri="{FF2B5EF4-FFF2-40B4-BE49-F238E27FC236}">
                          <a16:creationId xmlns:a16="http://schemas.microsoft.com/office/drawing/2014/main" id="{57FDA66D-94A3-AC42-A0D4-93D18BB1C8E1}"/>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Oval 59">
                      <a:extLst>
                        <a:ext uri="{FF2B5EF4-FFF2-40B4-BE49-F238E27FC236}">
                          <a16:creationId xmlns:a16="http://schemas.microsoft.com/office/drawing/2014/main" id="{1F39E2CF-A58B-5441-98D7-C5C892223C15}"/>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12" name="Oval 11">
                      <a:extLst>
                        <a:ext uri="{FF2B5EF4-FFF2-40B4-BE49-F238E27FC236}">
                          <a16:creationId xmlns:a16="http://schemas.microsoft.com/office/drawing/2014/main" id="{1BE4C7BB-5072-FD4A-BF7F-ACCA06F3929D}"/>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61" name="Straight Arrow Connector 60">
                  <a:extLst>
                    <a:ext uri="{FF2B5EF4-FFF2-40B4-BE49-F238E27FC236}">
                      <a16:creationId xmlns:a16="http://schemas.microsoft.com/office/drawing/2014/main" id="{92245030-86DD-9441-98CC-C0DE721E1AE6}"/>
                    </a:ext>
                  </a:extLst>
                </p:cNvPr>
                <p:cNvCxnSpPr>
                  <a:stCxn id="57" idx="3"/>
                  <a:endCxn id="59"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AB4C78B7-B3BC-CF4F-BA5D-74775F105178}"/>
                    </a:ext>
                  </a:extLst>
                </p:cNvPr>
                <p:cNvCxnSpPr>
                  <a:cxnSpLocks/>
                  <a:stCxn id="59" idx="4"/>
                  <a:endCxn id="60"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3" name="Straight Arrow Connector 62">
                  <a:extLst>
                    <a:ext uri="{FF2B5EF4-FFF2-40B4-BE49-F238E27FC236}">
                      <a16:creationId xmlns:a16="http://schemas.microsoft.com/office/drawing/2014/main" id="{0114F914-C034-7445-AF36-F53FCE8DB56A}"/>
                    </a:ext>
                  </a:extLst>
                </p:cNvPr>
                <p:cNvCxnSpPr>
                  <a:cxnSpLocks/>
                  <a:stCxn id="58" idx="4"/>
                  <a:endCxn id="60"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E1FFB314-DD5E-424B-A21A-5F423B41CAA0}"/>
                    </a:ext>
                  </a:extLst>
                </p:cNvPr>
                <p:cNvCxnSpPr>
                  <a:cxnSpLocks/>
                  <a:stCxn id="57" idx="5"/>
                  <a:endCxn id="58"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56" name="Rectangle 31">
                <a:extLst>
                  <a:ext uri="{FF2B5EF4-FFF2-40B4-BE49-F238E27FC236}">
                    <a16:creationId xmlns:a16="http://schemas.microsoft.com/office/drawing/2014/main" id="{E1763E43-E6A9-894E-9C09-72E19AECA708}"/>
                  </a:ext>
                </a:extLst>
              </p:cNvPr>
              <p:cNvSpPr/>
              <p:nvPr/>
            </p:nvSpPr>
            <p:spPr>
              <a:xfrm>
                <a:off x="1514716" y="1970407"/>
                <a:ext cx="2645887" cy="1446789"/>
              </a:xfrm>
              <a:custGeom>
                <a:avLst/>
                <a:gdLst>
                  <a:gd name="connsiteX0" fmla="*/ 0 w 2645243"/>
                  <a:gd name="connsiteY0" fmla="*/ 0 h 1446789"/>
                  <a:gd name="connsiteX1" fmla="*/ 2645243 w 2645243"/>
                  <a:gd name="connsiteY1" fmla="*/ 0 h 1446789"/>
                  <a:gd name="connsiteX2" fmla="*/ 2645243 w 2645243"/>
                  <a:gd name="connsiteY2" fmla="*/ 1446789 h 1446789"/>
                  <a:gd name="connsiteX3" fmla="*/ 0 w 2645243"/>
                  <a:gd name="connsiteY3" fmla="*/ 1446789 h 1446789"/>
                  <a:gd name="connsiteX4" fmla="*/ 0 w 2645243"/>
                  <a:gd name="connsiteY4" fmla="*/ 0 h 1446789"/>
                  <a:gd name="connsiteX0" fmla="*/ 6403 w 2651646"/>
                  <a:gd name="connsiteY0" fmla="*/ 0 h 1446789"/>
                  <a:gd name="connsiteX1" fmla="*/ 2651646 w 2651646"/>
                  <a:gd name="connsiteY1" fmla="*/ 0 h 1446789"/>
                  <a:gd name="connsiteX2" fmla="*/ 2651646 w 2651646"/>
                  <a:gd name="connsiteY2" fmla="*/ 1446789 h 1446789"/>
                  <a:gd name="connsiteX3" fmla="*/ 6403 w 2651646"/>
                  <a:gd name="connsiteY3" fmla="*/ 1446789 h 1446789"/>
                  <a:gd name="connsiteX4" fmla="*/ 0 w 2651646"/>
                  <a:gd name="connsiteY4" fmla="*/ 399227 h 1446789"/>
                  <a:gd name="connsiteX5" fmla="*/ 6403 w 2651646"/>
                  <a:gd name="connsiteY5" fmla="*/ 0 h 1446789"/>
                  <a:gd name="connsiteX0" fmla="*/ 633 w 2645876"/>
                  <a:gd name="connsiteY0" fmla="*/ 0 h 1446789"/>
                  <a:gd name="connsiteX1" fmla="*/ 2645876 w 2645876"/>
                  <a:gd name="connsiteY1" fmla="*/ 0 h 1446789"/>
                  <a:gd name="connsiteX2" fmla="*/ 2645876 w 2645876"/>
                  <a:gd name="connsiteY2" fmla="*/ 1446789 h 1446789"/>
                  <a:gd name="connsiteX3" fmla="*/ 633 w 2645876"/>
                  <a:gd name="connsiteY3" fmla="*/ 1446789 h 1446789"/>
                  <a:gd name="connsiteX4" fmla="*/ 493 w 2645876"/>
                  <a:gd name="connsiteY4" fmla="*/ 405490 h 1446789"/>
                  <a:gd name="connsiteX5" fmla="*/ 633 w 2645876"/>
                  <a:gd name="connsiteY5" fmla="*/ 0 h 1446789"/>
                  <a:gd name="connsiteX0" fmla="*/ 12666 w 2657909"/>
                  <a:gd name="connsiteY0" fmla="*/ 0 h 1446789"/>
                  <a:gd name="connsiteX1" fmla="*/ 2657909 w 2657909"/>
                  <a:gd name="connsiteY1" fmla="*/ 0 h 1446789"/>
                  <a:gd name="connsiteX2" fmla="*/ 2657909 w 2657909"/>
                  <a:gd name="connsiteY2" fmla="*/ 1446789 h 1446789"/>
                  <a:gd name="connsiteX3" fmla="*/ 12666 w 2657909"/>
                  <a:gd name="connsiteY3" fmla="*/ 1446789 h 1446789"/>
                  <a:gd name="connsiteX4" fmla="*/ 0 w 2657909"/>
                  <a:gd name="connsiteY4" fmla="*/ 405490 h 1446789"/>
                  <a:gd name="connsiteX5" fmla="*/ 12666 w 2657909"/>
                  <a:gd name="connsiteY5" fmla="*/ 0 h 1446789"/>
                  <a:gd name="connsiteX0" fmla="*/ 291 w 2645534"/>
                  <a:gd name="connsiteY0" fmla="*/ 0 h 1446789"/>
                  <a:gd name="connsiteX1" fmla="*/ 2645534 w 2645534"/>
                  <a:gd name="connsiteY1" fmla="*/ 0 h 1446789"/>
                  <a:gd name="connsiteX2" fmla="*/ 2645534 w 2645534"/>
                  <a:gd name="connsiteY2" fmla="*/ 1446789 h 1446789"/>
                  <a:gd name="connsiteX3" fmla="*/ 291 w 2645534"/>
                  <a:gd name="connsiteY3" fmla="*/ 1446789 h 1446789"/>
                  <a:gd name="connsiteX4" fmla="*/ 6414 w 2645534"/>
                  <a:gd name="connsiteY4" fmla="*/ 411753 h 1446789"/>
                  <a:gd name="connsiteX5" fmla="*/ 291 w 2645534"/>
                  <a:gd name="connsiteY5" fmla="*/ 0 h 1446789"/>
                  <a:gd name="connsiteX0" fmla="*/ 399 w 2645642"/>
                  <a:gd name="connsiteY0" fmla="*/ 0 h 1446789"/>
                  <a:gd name="connsiteX1" fmla="*/ 2645642 w 2645642"/>
                  <a:gd name="connsiteY1" fmla="*/ 0 h 1446789"/>
                  <a:gd name="connsiteX2" fmla="*/ 2645642 w 2645642"/>
                  <a:gd name="connsiteY2" fmla="*/ 1446789 h 1446789"/>
                  <a:gd name="connsiteX3" fmla="*/ 399 w 2645642"/>
                  <a:gd name="connsiteY3" fmla="*/ 1446789 h 1446789"/>
                  <a:gd name="connsiteX4" fmla="*/ 3347 w 2645642"/>
                  <a:gd name="connsiteY4" fmla="*/ 418103 h 1446789"/>
                  <a:gd name="connsiteX5" fmla="*/ 399 w 2645642"/>
                  <a:gd name="connsiteY5" fmla="*/ 0 h 1446789"/>
                  <a:gd name="connsiteX0" fmla="*/ 6577 w 2651820"/>
                  <a:gd name="connsiteY0" fmla="*/ 0 h 1446789"/>
                  <a:gd name="connsiteX1" fmla="*/ 2651820 w 2651820"/>
                  <a:gd name="connsiteY1" fmla="*/ 0 h 1446789"/>
                  <a:gd name="connsiteX2" fmla="*/ 2651820 w 2651820"/>
                  <a:gd name="connsiteY2" fmla="*/ 1446789 h 1446789"/>
                  <a:gd name="connsiteX3" fmla="*/ 6577 w 2651820"/>
                  <a:gd name="connsiteY3" fmla="*/ 1446789 h 1446789"/>
                  <a:gd name="connsiteX4" fmla="*/ 0 w 2651820"/>
                  <a:gd name="connsiteY4" fmla="*/ 421278 h 1446789"/>
                  <a:gd name="connsiteX5" fmla="*/ 6577 w 2651820"/>
                  <a:gd name="connsiteY5" fmla="*/ 0 h 1446789"/>
                  <a:gd name="connsiteX0" fmla="*/ 644 w 2645887"/>
                  <a:gd name="connsiteY0" fmla="*/ 0 h 1446789"/>
                  <a:gd name="connsiteX1" fmla="*/ 2645887 w 2645887"/>
                  <a:gd name="connsiteY1" fmla="*/ 0 h 1446789"/>
                  <a:gd name="connsiteX2" fmla="*/ 2645887 w 2645887"/>
                  <a:gd name="connsiteY2" fmla="*/ 1446789 h 1446789"/>
                  <a:gd name="connsiteX3" fmla="*/ 644 w 2645887"/>
                  <a:gd name="connsiteY3" fmla="*/ 1446789 h 1446789"/>
                  <a:gd name="connsiteX4" fmla="*/ 417 w 2645887"/>
                  <a:gd name="connsiteY4" fmla="*/ 421278 h 1446789"/>
                  <a:gd name="connsiteX5" fmla="*/ 644 w 2645887"/>
                  <a:gd name="connsiteY5" fmla="*/ 0 h 144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5887" h="1446789">
                    <a:moveTo>
                      <a:pt x="644" y="0"/>
                    </a:moveTo>
                    <a:lnTo>
                      <a:pt x="2645887" y="0"/>
                    </a:lnTo>
                    <a:lnTo>
                      <a:pt x="2645887" y="1446789"/>
                    </a:lnTo>
                    <a:lnTo>
                      <a:pt x="644" y="1446789"/>
                    </a:lnTo>
                    <a:cubicBezTo>
                      <a:pt x="-1490" y="1097602"/>
                      <a:pt x="2551" y="770465"/>
                      <a:pt x="417" y="421278"/>
                    </a:cubicBezTo>
                    <a:cubicBezTo>
                      <a:pt x="464" y="286115"/>
                      <a:pt x="597" y="135163"/>
                      <a:pt x="644" y="0"/>
                    </a:cubicBez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grpSp>
          <p:nvGrpSpPr>
            <p:cNvPr id="9" name="Group 8">
              <a:extLst>
                <a:ext uri="{FF2B5EF4-FFF2-40B4-BE49-F238E27FC236}">
                  <a16:creationId xmlns:a16="http://schemas.microsoft.com/office/drawing/2014/main" id="{25BED55C-EE13-0B46-8742-28F09CFE23E0}"/>
                </a:ext>
              </a:extLst>
            </p:cNvPr>
            <p:cNvGrpSpPr/>
            <p:nvPr/>
          </p:nvGrpSpPr>
          <p:grpSpPr>
            <a:xfrm>
              <a:off x="9198756" y="4472692"/>
              <a:ext cx="2645243" cy="1446789"/>
              <a:chOff x="1515360" y="1970407"/>
              <a:chExt cx="2645243" cy="1446789"/>
            </a:xfrm>
          </p:grpSpPr>
          <p:grpSp>
            <p:nvGrpSpPr>
              <p:cNvPr id="45" name="Group 44">
                <a:extLst>
                  <a:ext uri="{FF2B5EF4-FFF2-40B4-BE49-F238E27FC236}">
                    <a16:creationId xmlns:a16="http://schemas.microsoft.com/office/drawing/2014/main" id="{E423D25B-A142-1145-B1DE-86B510E999E6}"/>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47" name="Oval 46">
                      <a:extLst>
                        <a:ext uri="{FF2B5EF4-FFF2-40B4-BE49-F238E27FC236}">
                          <a16:creationId xmlns:a16="http://schemas.microsoft.com/office/drawing/2014/main" id="{A269433A-15E1-E54C-84B7-11657F418A36}"/>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𝐶𝑙𝑜𝑢𝑑𝑦</m:t>
                            </m:r>
                          </m:oMath>
                        </m:oMathPara>
                      </a14:m>
                      <a:endParaRPr lang="en-GB" sz="900">
                        <a:solidFill>
                          <a:srgbClr val="C00000"/>
                        </a:solidFill>
                      </a:endParaRPr>
                    </a:p>
                  </p:txBody>
                </p:sp>
              </mc:Choice>
              <mc:Fallback xmlns="">
                <p:sp>
                  <p:nvSpPr>
                    <p:cNvPr id="20" name="Oval 19">
                      <a:extLst>
                        <a:ext uri="{FF2B5EF4-FFF2-40B4-BE49-F238E27FC236}">
                          <a16:creationId xmlns:a16="http://schemas.microsoft.com/office/drawing/2014/main" id="{01EDA508-4488-C146-A46F-7C61444A4011}"/>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8" name="Oval 47">
                      <a:extLst>
                        <a:ext uri="{FF2B5EF4-FFF2-40B4-BE49-F238E27FC236}">
                          <a16:creationId xmlns:a16="http://schemas.microsoft.com/office/drawing/2014/main" id="{AE5355AB-1730-CC4C-8F18-A4619447069B}"/>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𝑅𝑎𝑖𝑛</m:t>
                            </m:r>
                          </m:oMath>
                        </m:oMathPara>
                      </a14:m>
                      <a:endParaRPr lang="en-GB" sz="900">
                        <a:solidFill>
                          <a:srgbClr val="FFC000"/>
                        </a:solidFill>
                      </a:endParaRPr>
                    </a:p>
                  </p:txBody>
                </p:sp>
              </mc:Choice>
              <mc:Fallback xmlns="">
                <p:sp>
                  <p:nvSpPr>
                    <p:cNvPr id="21" name="Oval 20">
                      <a:extLst>
                        <a:ext uri="{FF2B5EF4-FFF2-40B4-BE49-F238E27FC236}">
                          <a16:creationId xmlns:a16="http://schemas.microsoft.com/office/drawing/2014/main" id="{A3282F62-B236-8348-A7A9-2DD1EBD10CBA}"/>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9" name="Oval 48">
                      <a:extLst>
                        <a:ext uri="{FF2B5EF4-FFF2-40B4-BE49-F238E27FC236}">
                          <a16:creationId xmlns:a16="http://schemas.microsoft.com/office/drawing/2014/main" id="{AC60BD07-335D-0F41-AD3F-0365AF4F5C2B}"/>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22" name="Oval 21">
                      <a:extLst>
                        <a:ext uri="{FF2B5EF4-FFF2-40B4-BE49-F238E27FC236}">
                          <a16:creationId xmlns:a16="http://schemas.microsoft.com/office/drawing/2014/main" id="{5BA84A83-E4C9-1447-B6F9-C2EA1A5C1CAC}"/>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8"/>
                      <a:stretch>
                        <a:fillRect b="-588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CD6DE078-A1ED-584A-A60C-007B9F5DCED5}"/>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23" name="Oval 22">
                      <a:extLst>
                        <a:ext uri="{FF2B5EF4-FFF2-40B4-BE49-F238E27FC236}">
                          <a16:creationId xmlns:a16="http://schemas.microsoft.com/office/drawing/2014/main" id="{26E39E7B-0DFF-AF43-BF10-3EF4B5D9C7B1}"/>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9"/>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51" name="Straight Arrow Connector 50">
                  <a:extLst>
                    <a:ext uri="{FF2B5EF4-FFF2-40B4-BE49-F238E27FC236}">
                      <a16:creationId xmlns:a16="http://schemas.microsoft.com/office/drawing/2014/main" id="{4AE30E6D-89C1-FD4B-9C92-0E44DEF23378}"/>
                    </a:ext>
                  </a:extLst>
                </p:cNvPr>
                <p:cNvCxnSpPr>
                  <a:stCxn id="47" idx="3"/>
                  <a:endCxn id="49"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2" name="Straight Arrow Connector 51">
                  <a:extLst>
                    <a:ext uri="{FF2B5EF4-FFF2-40B4-BE49-F238E27FC236}">
                      <a16:creationId xmlns:a16="http://schemas.microsoft.com/office/drawing/2014/main" id="{58571F32-86AE-384B-AD0E-C894FC64E89D}"/>
                    </a:ext>
                  </a:extLst>
                </p:cNvPr>
                <p:cNvCxnSpPr>
                  <a:cxnSpLocks/>
                  <a:stCxn id="49" idx="4"/>
                  <a:endCxn id="50"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011BF92B-0470-A948-9310-1565C0461423}"/>
                    </a:ext>
                  </a:extLst>
                </p:cNvPr>
                <p:cNvCxnSpPr>
                  <a:cxnSpLocks/>
                  <a:stCxn id="48" idx="4"/>
                  <a:endCxn id="50"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0EBAFFD1-B45F-9442-A268-F0542844B9A0}"/>
                    </a:ext>
                  </a:extLst>
                </p:cNvPr>
                <p:cNvCxnSpPr>
                  <a:cxnSpLocks/>
                  <a:stCxn id="47" idx="5"/>
                  <a:endCxn id="48"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46" name="Rectangle 45">
                <a:extLst>
                  <a:ext uri="{FF2B5EF4-FFF2-40B4-BE49-F238E27FC236}">
                    <a16:creationId xmlns:a16="http://schemas.microsoft.com/office/drawing/2014/main" id="{1E31DE29-AAB0-3042-8EAC-5F50AFC5C0BD}"/>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grpSp>
          <p:nvGrpSpPr>
            <p:cNvPr id="10" name="Group 9">
              <a:extLst>
                <a:ext uri="{FF2B5EF4-FFF2-40B4-BE49-F238E27FC236}">
                  <a16:creationId xmlns:a16="http://schemas.microsoft.com/office/drawing/2014/main" id="{E88B0145-450A-704A-8728-9EB76CDAF6B3}"/>
                </a:ext>
              </a:extLst>
            </p:cNvPr>
            <p:cNvGrpSpPr/>
            <p:nvPr/>
          </p:nvGrpSpPr>
          <p:grpSpPr>
            <a:xfrm>
              <a:off x="6000960" y="2479134"/>
              <a:ext cx="2645243" cy="1446789"/>
              <a:chOff x="1515360" y="1970407"/>
              <a:chExt cx="2645243" cy="1446789"/>
            </a:xfrm>
          </p:grpSpPr>
          <p:grpSp>
            <p:nvGrpSpPr>
              <p:cNvPr id="35" name="Group 34">
                <a:extLst>
                  <a:ext uri="{FF2B5EF4-FFF2-40B4-BE49-F238E27FC236}">
                    <a16:creationId xmlns:a16="http://schemas.microsoft.com/office/drawing/2014/main" id="{AC650420-2040-1845-8C79-C60CD6D6F394}"/>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37" name="Oval 36">
                      <a:extLst>
                        <a:ext uri="{FF2B5EF4-FFF2-40B4-BE49-F238E27FC236}">
                          <a16:creationId xmlns:a16="http://schemas.microsoft.com/office/drawing/2014/main" id="{382940CF-B7BC-C543-8108-CEB58DBA0B85}"/>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rgbClr val="FFC000"/>
                                </a:solidFill>
                                <a:latin typeface="Cambria Math" panose="02040503050406030204" pitchFamily="18" charset="0"/>
                              </a:rPr>
                              <m:t>𝐶𝑙𝑜𝑢𝑑𝑦</m:t>
                            </m:r>
                          </m:oMath>
                        </m:oMathPara>
                      </a14:m>
                      <a:endParaRPr lang="en-GB" sz="900">
                        <a:solidFill>
                          <a:srgbClr val="FFC000"/>
                        </a:solidFill>
                      </a:endParaRPr>
                    </a:p>
                  </p:txBody>
                </p:sp>
              </mc:Choice>
              <mc:Fallback xmlns="">
                <p:sp>
                  <p:nvSpPr>
                    <p:cNvPr id="31" name="Oval 30">
                      <a:extLst>
                        <a:ext uri="{FF2B5EF4-FFF2-40B4-BE49-F238E27FC236}">
                          <a16:creationId xmlns:a16="http://schemas.microsoft.com/office/drawing/2014/main" id="{1D764A28-88DC-394F-9D0B-C11100907672}"/>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0"/>
                      <a:stretch>
                        <a:fillRect b="-588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8" name="Oval 37">
                      <a:extLst>
                        <a:ext uri="{FF2B5EF4-FFF2-40B4-BE49-F238E27FC236}">
                          <a16:creationId xmlns:a16="http://schemas.microsoft.com/office/drawing/2014/main" id="{C513F91F-B596-2C45-A8BF-535D749F063E}"/>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𝑅𝑎𝑖𝑛</m:t>
                            </m:r>
                          </m:oMath>
                        </m:oMathPara>
                      </a14:m>
                      <a:endParaRPr lang="en-GB" sz="900">
                        <a:solidFill>
                          <a:schemeClr val="accent1"/>
                        </a:solidFill>
                      </a:endParaRPr>
                    </a:p>
                  </p:txBody>
                </p:sp>
              </mc:Choice>
              <mc:Fallback xmlns="">
                <p:sp>
                  <p:nvSpPr>
                    <p:cNvPr id="32" name="Oval 31">
                      <a:extLst>
                        <a:ext uri="{FF2B5EF4-FFF2-40B4-BE49-F238E27FC236}">
                          <a16:creationId xmlns:a16="http://schemas.microsoft.com/office/drawing/2014/main" id="{DC52E32F-6C00-864F-AA8B-1E66DA6C4D8F}"/>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11"/>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9" name="Oval 38">
                      <a:extLst>
                        <a:ext uri="{FF2B5EF4-FFF2-40B4-BE49-F238E27FC236}">
                          <a16:creationId xmlns:a16="http://schemas.microsoft.com/office/drawing/2014/main" id="{9207B46C-4765-9045-9575-21D7C88B40E4}"/>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33" name="Oval 32">
                      <a:extLst>
                        <a:ext uri="{FF2B5EF4-FFF2-40B4-BE49-F238E27FC236}">
                          <a16:creationId xmlns:a16="http://schemas.microsoft.com/office/drawing/2014/main" id="{0C5175F9-7185-2645-BC3C-7F1984C3B44A}"/>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12"/>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0" name="Oval 39">
                      <a:extLst>
                        <a:ext uri="{FF2B5EF4-FFF2-40B4-BE49-F238E27FC236}">
                          <a16:creationId xmlns:a16="http://schemas.microsoft.com/office/drawing/2014/main" id="{68AD9555-6185-1F4B-9272-C51A6EF792AE}"/>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34" name="Oval 33">
                      <a:extLst>
                        <a:ext uri="{FF2B5EF4-FFF2-40B4-BE49-F238E27FC236}">
                          <a16:creationId xmlns:a16="http://schemas.microsoft.com/office/drawing/2014/main" id="{EDB10CD5-3148-EE40-B28E-B1B1AE22AE9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41" name="Straight Arrow Connector 40">
                  <a:extLst>
                    <a:ext uri="{FF2B5EF4-FFF2-40B4-BE49-F238E27FC236}">
                      <a16:creationId xmlns:a16="http://schemas.microsoft.com/office/drawing/2014/main" id="{86AFD616-4BA1-7741-9572-044B61D3EB7C}"/>
                    </a:ext>
                  </a:extLst>
                </p:cNvPr>
                <p:cNvCxnSpPr>
                  <a:stCxn id="37" idx="3"/>
                  <a:endCxn id="39"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2E7DA136-6D6B-3849-8DCE-0FBE427A0334}"/>
                    </a:ext>
                  </a:extLst>
                </p:cNvPr>
                <p:cNvCxnSpPr>
                  <a:cxnSpLocks/>
                  <a:stCxn id="39" idx="4"/>
                  <a:endCxn id="40"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3" name="Straight Arrow Connector 42">
                  <a:extLst>
                    <a:ext uri="{FF2B5EF4-FFF2-40B4-BE49-F238E27FC236}">
                      <a16:creationId xmlns:a16="http://schemas.microsoft.com/office/drawing/2014/main" id="{2BA2877E-7FF8-1F40-A3F3-2F61003E0186}"/>
                    </a:ext>
                  </a:extLst>
                </p:cNvPr>
                <p:cNvCxnSpPr>
                  <a:cxnSpLocks/>
                  <a:stCxn id="38" idx="4"/>
                  <a:endCxn id="40"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4" name="Straight Arrow Connector 43">
                  <a:extLst>
                    <a:ext uri="{FF2B5EF4-FFF2-40B4-BE49-F238E27FC236}">
                      <a16:creationId xmlns:a16="http://schemas.microsoft.com/office/drawing/2014/main" id="{395ABFC7-54D5-5243-9F9A-F9E17F883F46}"/>
                    </a:ext>
                  </a:extLst>
                </p:cNvPr>
                <p:cNvCxnSpPr>
                  <a:cxnSpLocks/>
                  <a:stCxn id="37" idx="5"/>
                  <a:endCxn id="38"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36" name="Rectangle 35">
                <a:extLst>
                  <a:ext uri="{FF2B5EF4-FFF2-40B4-BE49-F238E27FC236}">
                    <a16:creationId xmlns:a16="http://schemas.microsoft.com/office/drawing/2014/main" id="{D07D63B1-650A-3C46-A3E8-15BC224406CD}"/>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grpSp>
          <p:nvGrpSpPr>
            <p:cNvPr id="11" name="Group 10">
              <a:extLst>
                <a:ext uri="{FF2B5EF4-FFF2-40B4-BE49-F238E27FC236}">
                  <a16:creationId xmlns:a16="http://schemas.microsoft.com/office/drawing/2014/main" id="{67736639-8520-0346-B36E-EEDBABE52E49}"/>
                </a:ext>
              </a:extLst>
            </p:cNvPr>
            <p:cNvGrpSpPr/>
            <p:nvPr/>
          </p:nvGrpSpPr>
          <p:grpSpPr>
            <a:xfrm>
              <a:off x="6000959" y="4470465"/>
              <a:ext cx="2645243" cy="1446789"/>
              <a:chOff x="1515360" y="1970407"/>
              <a:chExt cx="2645243" cy="1446789"/>
            </a:xfrm>
          </p:grpSpPr>
          <p:grpSp>
            <p:nvGrpSpPr>
              <p:cNvPr id="25" name="Group 24">
                <a:extLst>
                  <a:ext uri="{FF2B5EF4-FFF2-40B4-BE49-F238E27FC236}">
                    <a16:creationId xmlns:a16="http://schemas.microsoft.com/office/drawing/2014/main" id="{A9B86A8A-6A20-D448-A7C7-9DD126E0280F}"/>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27" name="Oval 26">
                      <a:extLst>
                        <a:ext uri="{FF2B5EF4-FFF2-40B4-BE49-F238E27FC236}">
                          <a16:creationId xmlns:a16="http://schemas.microsoft.com/office/drawing/2014/main" id="{45AA6CC7-B2F7-3842-972A-D5E19266F3B8}"/>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𝐶𝑙𝑜𝑢𝑑𝑦</m:t>
                            </m:r>
                          </m:oMath>
                        </m:oMathPara>
                      </a14:m>
                      <a:endParaRPr lang="en-GB" sz="900">
                        <a:solidFill>
                          <a:srgbClr val="C00000"/>
                        </a:solidFill>
                      </a:endParaRPr>
                    </a:p>
                  </p:txBody>
                </p:sp>
              </mc:Choice>
              <mc:Fallback xmlns="">
                <p:sp>
                  <p:nvSpPr>
                    <p:cNvPr id="42" name="Oval 41">
                      <a:extLst>
                        <a:ext uri="{FF2B5EF4-FFF2-40B4-BE49-F238E27FC236}">
                          <a16:creationId xmlns:a16="http://schemas.microsoft.com/office/drawing/2014/main" id="{BEA73706-9865-5845-A6FE-92EE1FFAC728}"/>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Oval 27">
                      <a:extLst>
                        <a:ext uri="{FF2B5EF4-FFF2-40B4-BE49-F238E27FC236}">
                          <a16:creationId xmlns:a16="http://schemas.microsoft.com/office/drawing/2014/main" id="{0077BB9F-FA25-4044-A84D-6A73F8521A92}"/>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𝑅𝑎𝑖𝑛</m:t>
                            </m:r>
                          </m:oMath>
                        </m:oMathPara>
                      </a14:m>
                      <a:endParaRPr lang="en-GB" sz="900">
                        <a:solidFill>
                          <a:schemeClr val="accent1"/>
                        </a:solidFill>
                      </a:endParaRPr>
                    </a:p>
                  </p:txBody>
                </p:sp>
              </mc:Choice>
              <mc:Fallback xmlns="">
                <p:sp>
                  <p:nvSpPr>
                    <p:cNvPr id="43" name="Oval 42">
                      <a:extLst>
                        <a:ext uri="{FF2B5EF4-FFF2-40B4-BE49-F238E27FC236}">
                          <a16:creationId xmlns:a16="http://schemas.microsoft.com/office/drawing/2014/main" id="{7974A345-8295-7C45-B26D-124E6B35F731}"/>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1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Oval 28">
                      <a:extLst>
                        <a:ext uri="{FF2B5EF4-FFF2-40B4-BE49-F238E27FC236}">
                          <a16:creationId xmlns:a16="http://schemas.microsoft.com/office/drawing/2014/main" id="{24F0A027-36CA-B24F-BD36-F592EFE8FB8A}"/>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𝑆𝑝𝑟𝑖𝑛𝑘𝑙𝑒𝑟</m:t>
                            </m:r>
                          </m:oMath>
                        </m:oMathPara>
                      </a14:m>
                      <a:endParaRPr lang="en-GB" sz="900">
                        <a:solidFill>
                          <a:schemeClr val="accent1"/>
                        </a:solidFill>
                      </a:endParaRPr>
                    </a:p>
                  </p:txBody>
                </p:sp>
              </mc:Choice>
              <mc:Fallback xmlns="">
                <p:sp>
                  <p:nvSpPr>
                    <p:cNvPr id="44" name="Oval 43">
                      <a:extLst>
                        <a:ext uri="{FF2B5EF4-FFF2-40B4-BE49-F238E27FC236}">
                          <a16:creationId xmlns:a16="http://schemas.microsoft.com/office/drawing/2014/main" id="{BB164398-93F9-A84D-B2DF-065B5C99A54A}"/>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1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4272F4DC-D6F5-C645-96D1-F74940F79718}"/>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900" i="1" smtClean="0">
                                <a:solidFill>
                                  <a:schemeClr val="accent1"/>
                                </a:solidFill>
                                <a:latin typeface="Cambria Math" panose="02040503050406030204" pitchFamily="18" charset="0"/>
                              </a:rPr>
                              <m:t>𝑊𝑒𝑡𝐺𝑟𝑎𝑠𝑠</m:t>
                            </m:r>
                          </m:oMath>
                        </m:oMathPara>
                      </a14:m>
                      <a:endParaRPr lang="en-GB" sz="900">
                        <a:solidFill>
                          <a:schemeClr val="accent1"/>
                        </a:solidFill>
                      </a:endParaRPr>
                    </a:p>
                  </p:txBody>
                </p:sp>
              </mc:Choice>
              <mc:Fallback xmlns="">
                <p:sp>
                  <p:nvSpPr>
                    <p:cNvPr id="45" name="Oval 44">
                      <a:extLst>
                        <a:ext uri="{FF2B5EF4-FFF2-40B4-BE49-F238E27FC236}">
                          <a16:creationId xmlns:a16="http://schemas.microsoft.com/office/drawing/2014/main" id="{58673D5D-C83D-3349-81D5-4D7F555313FE}"/>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31" name="Straight Arrow Connector 30">
                  <a:extLst>
                    <a:ext uri="{FF2B5EF4-FFF2-40B4-BE49-F238E27FC236}">
                      <a16:creationId xmlns:a16="http://schemas.microsoft.com/office/drawing/2014/main" id="{D7506004-700B-364E-8E0E-93FDC3CCD1CA}"/>
                    </a:ext>
                  </a:extLst>
                </p:cNvPr>
                <p:cNvCxnSpPr>
                  <a:stCxn id="27" idx="3"/>
                  <a:endCxn id="29"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2" name="Straight Arrow Connector 31">
                  <a:extLst>
                    <a:ext uri="{FF2B5EF4-FFF2-40B4-BE49-F238E27FC236}">
                      <a16:creationId xmlns:a16="http://schemas.microsoft.com/office/drawing/2014/main" id="{DD98FD25-7F70-FA42-B1D5-71819DD662AD}"/>
                    </a:ext>
                  </a:extLst>
                </p:cNvPr>
                <p:cNvCxnSpPr>
                  <a:cxnSpLocks/>
                  <a:stCxn id="29" idx="4"/>
                  <a:endCxn id="30"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3" name="Straight Arrow Connector 32">
                  <a:extLst>
                    <a:ext uri="{FF2B5EF4-FFF2-40B4-BE49-F238E27FC236}">
                      <a16:creationId xmlns:a16="http://schemas.microsoft.com/office/drawing/2014/main" id="{799C9EE0-F886-EC4C-BA44-C197243A8BB5}"/>
                    </a:ext>
                  </a:extLst>
                </p:cNvPr>
                <p:cNvCxnSpPr>
                  <a:cxnSpLocks/>
                  <a:stCxn id="28" idx="4"/>
                  <a:endCxn id="30"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34" name="Straight Arrow Connector 33">
                  <a:extLst>
                    <a:ext uri="{FF2B5EF4-FFF2-40B4-BE49-F238E27FC236}">
                      <a16:creationId xmlns:a16="http://schemas.microsoft.com/office/drawing/2014/main" id="{12AD5B62-CE4B-8A4A-83CE-F3C2B8234829}"/>
                    </a:ext>
                  </a:extLst>
                </p:cNvPr>
                <p:cNvCxnSpPr>
                  <a:cxnSpLocks/>
                  <a:stCxn id="27" idx="5"/>
                  <a:endCxn id="28"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26" name="Rectangle 25">
                <a:extLst>
                  <a:ext uri="{FF2B5EF4-FFF2-40B4-BE49-F238E27FC236}">
                    <a16:creationId xmlns:a16="http://schemas.microsoft.com/office/drawing/2014/main" id="{96E698F0-B36D-3C4B-BE53-642D9D325CB7}"/>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050"/>
              </a:p>
            </p:txBody>
          </p:sp>
        </p:grpSp>
        <p:cxnSp>
          <p:nvCxnSpPr>
            <p:cNvPr id="12" name="Straight Arrow Connector 11">
              <a:extLst>
                <a:ext uri="{FF2B5EF4-FFF2-40B4-BE49-F238E27FC236}">
                  <a16:creationId xmlns:a16="http://schemas.microsoft.com/office/drawing/2014/main" id="{627BDC7C-4635-8F4A-9029-89CE845F72AD}"/>
                </a:ext>
              </a:extLst>
            </p:cNvPr>
            <p:cNvCxnSpPr>
              <a:cxnSpLocks/>
            </p:cNvCxnSpPr>
            <p:nvPr/>
          </p:nvCxnSpPr>
          <p:spPr>
            <a:xfrm>
              <a:off x="8652175" y="307841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3AD00FEA-7252-6149-8412-AAEC0C0266E2}"/>
                </a:ext>
              </a:extLst>
            </p:cNvPr>
            <p:cNvCxnSpPr>
              <a:cxnSpLocks/>
            </p:cNvCxnSpPr>
            <p:nvPr/>
          </p:nvCxnSpPr>
          <p:spPr>
            <a:xfrm flipH="1" flipV="1">
              <a:off x="8637676" y="3281792"/>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ACD7A751-A085-0044-A65A-BB0764CA097F}"/>
                </a:ext>
              </a:extLst>
            </p:cNvPr>
            <p:cNvCxnSpPr>
              <a:cxnSpLocks/>
            </p:cNvCxnSpPr>
            <p:nvPr/>
          </p:nvCxnSpPr>
          <p:spPr>
            <a:xfrm>
              <a:off x="8645784" y="512541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1A7F7A7-7892-EB46-BA13-D7B8B060B36B}"/>
                </a:ext>
              </a:extLst>
            </p:cNvPr>
            <p:cNvCxnSpPr>
              <a:cxnSpLocks/>
            </p:cNvCxnSpPr>
            <p:nvPr/>
          </p:nvCxnSpPr>
          <p:spPr>
            <a:xfrm flipH="1" flipV="1">
              <a:off x="8637676" y="533195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D6A8E47-492D-924C-AF75-06D9E93921A9}"/>
                </a:ext>
              </a:extLst>
            </p:cNvPr>
            <p:cNvCxnSpPr>
              <a:cxnSpLocks/>
            </p:cNvCxnSpPr>
            <p:nvPr/>
          </p:nvCxnSpPr>
          <p:spPr>
            <a:xfrm rot="5400000">
              <a:off x="6943198"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B670B8F-91BD-D846-9AE0-6EA85E4B79E3}"/>
                </a:ext>
              </a:extLst>
            </p:cNvPr>
            <p:cNvCxnSpPr>
              <a:cxnSpLocks/>
            </p:cNvCxnSpPr>
            <p:nvPr/>
          </p:nvCxnSpPr>
          <p:spPr>
            <a:xfrm rot="5400000" flipH="1" flipV="1">
              <a:off x="7154063"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CC50226-1C71-F24D-84CF-79549304F729}"/>
                </a:ext>
              </a:extLst>
            </p:cNvPr>
            <p:cNvCxnSpPr>
              <a:cxnSpLocks/>
            </p:cNvCxnSpPr>
            <p:nvPr/>
          </p:nvCxnSpPr>
          <p:spPr>
            <a:xfrm rot="5400000">
              <a:off x="10152520"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8142EDD0-5631-5441-B80C-08DECE52BC1A}"/>
                </a:ext>
              </a:extLst>
            </p:cNvPr>
            <p:cNvCxnSpPr>
              <a:cxnSpLocks/>
            </p:cNvCxnSpPr>
            <p:nvPr/>
          </p:nvCxnSpPr>
          <p:spPr>
            <a:xfrm rot="5400000" flipH="1" flipV="1">
              <a:off x="10368044"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0" name="Curved Connector 19">
              <a:extLst>
                <a:ext uri="{FF2B5EF4-FFF2-40B4-BE49-F238E27FC236}">
                  <a16:creationId xmlns:a16="http://schemas.microsoft.com/office/drawing/2014/main" id="{5DC629E6-3BCE-BB49-B06F-8C522F536E8E}"/>
                </a:ext>
              </a:extLst>
            </p:cNvPr>
            <p:cNvCxnSpPr>
              <a:cxnSpLocks/>
            </p:cNvCxnSpPr>
            <p:nvPr/>
          </p:nvCxnSpPr>
          <p:spPr>
            <a:xfrm rot="780000" flipH="1">
              <a:off x="8521264" y="3719419"/>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1" name="Curved Connector 20">
              <a:extLst>
                <a:ext uri="{FF2B5EF4-FFF2-40B4-BE49-F238E27FC236}">
                  <a16:creationId xmlns:a16="http://schemas.microsoft.com/office/drawing/2014/main" id="{9B3B67B7-3AA2-7C43-AA38-105C62988F75}"/>
                </a:ext>
              </a:extLst>
            </p:cNvPr>
            <p:cNvCxnSpPr>
              <a:cxnSpLocks/>
            </p:cNvCxnSpPr>
            <p:nvPr/>
          </p:nvCxnSpPr>
          <p:spPr>
            <a:xfrm rot="6180000" flipH="1">
              <a:off x="9239831" y="3759888"/>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urved Connector 21">
              <a:extLst>
                <a:ext uri="{FF2B5EF4-FFF2-40B4-BE49-F238E27FC236}">
                  <a16:creationId xmlns:a16="http://schemas.microsoft.com/office/drawing/2014/main" id="{4C254D06-E45E-7D4B-8014-554A23CDE58F}"/>
                </a:ext>
              </a:extLst>
            </p:cNvPr>
            <p:cNvCxnSpPr>
              <a:cxnSpLocks/>
            </p:cNvCxnSpPr>
            <p:nvPr/>
          </p:nvCxnSpPr>
          <p:spPr>
            <a:xfrm rot="16980000" flipH="1">
              <a:off x="8495664" y="4436175"/>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urved Connector 22">
              <a:extLst>
                <a:ext uri="{FF2B5EF4-FFF2-40B4-BE49-F238E27FC236}">
                  <a16:creationId xmlns:a16="http://schemas.microsoft.com/office/drawing/2014/main" id="{D7DBDB87-39CB-F54D-A790-B7558ACBC3D6}"/>
                </a:ext>
              </a:extLst>
            </p:cNvPr>
            <p:cNvCxnSpPr>
              <a:cxnSpLocks/>
            </p:cNvCxnSpPr>
            <p:nvPr/>
          </p:nvCxnSpPr>
          <p:spPr>
            <a:xfrm rot="11580000" flipH="1">
              <a:off x="9213837" y="4452358"/>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5CFB5681-F6AE-8F4C-8567-2E9DCAD3A319}"/>
                </a:ext>
              </a:extLst>
            </p:cNvPr>
            <p:cNvSpPr txBox="1"/>
            <p:nvPr/>
          </p:nvSpPr>
          <p:spPr>
            <a:xfrm rot="16200000">
              <a:off x="4611808" y="3991379"/>
              <a:ext cx="2409680" cy="421410"/>
            </a:xfrm>
            <a:prstGeom prst="rect">
              <a:avLst/>
            </a:prstGeom>
            <a:noFill/>
          </p:spPr>
          <p:txBody>
            <a:bodyPr wrap="none" rtlCol="0">
              <a:spAutoFit/>
            </a:bodyPr>
            <a:lstStyle/>
            <a:p>
              <a:r>
                <a:rPr lang="en-GB" sz="1050"/>
                <a:t>State transition system</a:t>
              </a:r>
            </a:p>
          </p:txBody>
        </p:sp>
      </p:grpSp>
    </p:spTree>
    <p:extLst>
      <p:ext uri="{BB962C8B-B14F-4D97-AF65-F5344CB8AC3E}">
        <p14:creationId xmlns:p14="http://schemas.microsoft.com/office/powerpoint/2010/main" val="37342077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p:txBody>
          <a:bodyPr>
            <a:normAutofit/>
          </a:bodyPr>
          <a:lstStyle/>
          <a:p>
            <a:r>
              <a:rPr lang="en-US" altLang="ko-KR" dirty="0"/>
              <a:t>Markov Chain Monte Carlo (MCMC)</a:t>
            </a:r>
            <a:endParaRPr lang="de-DE" dirty="0"/>
          </a:p>
        </p:txBody>
      </p:sp>
      <mc:AlternateContent xmlns:mc="http://schemas.openxmlformats.org/markup-compatibility/2006" xmlns:a14="http://schemas.microsoft.com/office/drawing/2010/main">
        <mc:Choice Requires="a14">
          <p:sp>
            <p:nvSpPr>
              <p:cNvPr id="63491" name="Rectangle 3"/>
              <p:cNvSpPr>
                <a:spLocks noGrp="1" noChangeArrowheads="1"/>
              </p:cNvSpPr>
              <p:nvPr>
                <p:ph idx="1"/>
              </p:nvPr>
            </p:nvSpPr>
            <p:spPr/>
            <p:txBody>
              <a:bodyPr>
                <a:normAutofit/>
              </a:bodyPr>
              <a:lstStyle/>
              <a:p>
                <a:r>
                  <a:rPr lang="en-GB" dirty="0">
                    <a:solidFill>
                      <a:schemeClr val="accent1"/>
                    </a:solidFill>
                  </a:rPr>
                  <a:t>Monte Carlo</a:t>
                </a:r>
                <a:r>
                  <a:rPr lang="en-GB" dirty="0"/>
                  <a:t> methods</a:t>
                </a:r>
              </a:p>
              <a:p>
                <a:pPr lvl="1"/>
                <a:r>
                  <a:rPr lang="en-GB" dirty="0"/>
                  <a:t>Repeated random sampling to get to some numerical result</a:t>
                </a:r>
              </a:p>
              <a:p>
                <a:endParaRPr lang="en-US" altLang="ko-KR" dirty="0"/>
              </a:p>
              <a:p>
                <a:r>
                  <a:rPr lang="en-US" altLang="ko-KR" dirty="0"/>
                  <a:t>Let us think of the model as being in a particular current state specifying a value for every variable</a:t>
                </a:r>
              </a:p>
              <a:p>
                <a:r>
                  <a:rPr lang="en-US" altLang="ko-KR" dirty="0"/>
                  <a:t>MCMC generates each compound event by making a random change to the preceding event</a:t>
                </a:r>
              </a:p>
              <a:p>
                <a:pPr lvl="1"/>
                <a:r>
                  <a:rPr lang="en-US" altLang="ko-KR" dirty="0"/>
                  <a:t>Next state generated by randomly sampling a value for one non-evidence variable </a:t>
                </a:r>
                <a14:m>
                  <m:oMath xmlns:m="http://schemas.openxmlformats.org/officeDocument/2006/math">
                    <m:sSub>
                      <m:sSubPr>
                        <m:ctrlPr>
                          <a:rPr lang="de-DE" altLang="ko-KR" b="0" i="1" dirty="0" smtClean="0">
                            <a:latin typeface="Cambria Math" panose="02040503050406030204" pitchFamily="18" charset="0"/>
                          </a:rPr>
                        </m:ctrlPr>
                      </m:sSubPr>
                      <m:e>
                        <m:r>
                          <a:rPr lang="de-DE" altLang="ko-KR" b="0" i="1" dirty="0" smtClean="0">
                            <a:latin typeface="Cambria Math" panose="02040503050406030204" pitchFamily="18" charset="0"/>
                          </a:rPr>
                          <m:t>𝑅</m:t>
                        </m:r>
                      </m:e>
                      <m:sub>
                        <m:r>
                          <a:rPr lang="de-DE" altLang="ko-KR" b="0" i="1" dirty="0" smtClean="0">
                            <a:latin typeface="Cambria Math" panose="02040503050406030204" pitchFamily="18" charset="0"/>
                          </a:rPr>
                          <m:t>𝑖</m:t>
                        </m:r>
                      </m:sub>
                    </m:sSub>
                  </m:oMath>
                </a14:m>
                <a:r>
                  <a:rPr lang="en-US" altLang="ko-KR" dirty="0"/>
                  <a:t> conditioned on the current values of the variables in </a:t>
                </a:r>
                <a:r>
                  <a:rPr lang="en-US" altLang="ko-KR" dirty="0">
                    <a:solidFill>
                      <a:schemeClr val="accent1"/>
                    </a:solidFill>
                  </a:rPr>
                  <a:t>Markov blanket </a:t>
                </a:r>
                <a:r>
                  <a:rPr lang="en-US" altLang="ko-KR" dirty="0"/>
                  <a:t>of </a:t>
                </a:r>
                <a14:m>
                  <m:oMath xmlns:m="http://schemas.openxmlformats.org/officeDocument/2006/math">
                    <m:sSub>
                      <m:sSubPr>
                        <m:ctrlPr>
                          <a:rPr lang="de-DE" altLang="ko-KR" i="1" dirty="0">
                            <a:latin typeface="Cambria Math" panose="02040503050406030204" pitchFamily="18" charset="0"/>
                          </a:rPr>
                        </m:ctrlPr>
                      </m:sSubPr>
                      <m:e>
                        <m:r>
                          <a:rPr lang="de-DE" altLang="ko-KR" i="1" dirty="0">
                            <a:latin typeface="Cambria Math" panose="02040503050406030204" pitchFamily="18" charset="0"/>
                          </a:rPr>
                          <m:t>𝑅</m:t>
                        </m:r>
                      </m:e>
                      <m:sub>
                        <m:r>
                          <a:rPr lang="de-DE" altLang="ko-KR" i="1" dirty="0">
                            <a:latin typeface="Cambria Math" panose="02040503050406030204" pitchFamily="18" charset="0"/>
                          </a:rPr>
                          <m:t>𝑖</m:t>
                        </m:r>
                      </m:sub>
                    </m:sSub>
                  </m:oMath>
                </a14:m>
                <a:endParaRPr lang="en-US" altLang="ko-KR" dirty="0"/>
              </a:p>
              <a:p>
                <a:pPr lvl="1"/>
                <a:r>
                  <a:rPr lang="en-US" altLang="ko-KR" dirty="0"/>
                  <a:t>Simplest form called </a:t>
                </a:r>
                <a:r>
                  <a:rPr lang="en-US" altLang="ko-KR" dirty="0">
                    <a:solidFill>
                      <a:schemeClr val="accent1"/>
                    </a:solidFill>
                  </a:rPr>
                  <a:t>Gibbs sampling</a:t>
                </a:r>
                <a:r>
                  <a:rPr lang="en-US" altLang="ko-KR" dirty="0"/>
                  <a:t>, which the next slides build towards</a:t>
                </a:r>
              </a:p>
              <a:p>
                <a:pPr lvl="1"/>
                <a:endParaRPr lang="en-US" altLang="ko-KR" dirty="0"/>
              </a:p>
              <a:p>
                <a:pPr lvl="2"/>
                <a:endParaRPr lang="en-US" altLang="ko-KR" dirty="0"/>
              </a:p>
            </p:txBody>
          </p:sp>
        </mc:Choice>
        <mc:Fallback xmlns="">
          <p:sp>
            <p:nvSpPr>
              <p:cNvPr id="63491" name="Rectangle 3"/>
              <p:cNvSpPr>
                <a:spLocks noGrp="1" noRot="1" noChangeAspect="1" noMove="1" noResize="1" noEditPoints="1" noAdjustHandles="1" noChangeArrowheads="1" noChangeShapeType="1" noTextEdit="1"/>
              </p:cNvSpPr>
              <p:nvPr>
                <p:ph idx="1"/>
              </p:nvPr>
            </p:nvSpPr>
            <p:spPr>
              <a:blipFill>
                <a:blip r:embed="rId2"/>
                <a:stretch>
                  <a:fillRect l="-1436" t="-2687" r="-442"/>
                </a:stretch>
              </a:blipFill>
            </p:spPr>
            <p:txBody>
              <a:bodyPr/>
              <a:lstStyle/>
              <a:p>
                <a:r>
                  <a:rPr lang="en-GB">
                    <a:noFill/>
                  </a:rPr>
                  <a:t> </a:t>
                </a:r>
              </a:p>
            </p:txBody>
          </p:sp>
        </mc:Fallback>
      </mc:AlternateContent>
      <p:sp>
        <p:nvSpPr>
          <p:cNvPr id="3" name="Date Placeholder 2">
            <a:extLst>
              <a:ext uri="{FF2B5EF4-FFF2-40B4-BE49-F238E27FC236}">
                <a16:creationId xmlns:a16="http://schemas.microsoft.com/office/drawing/2014/main" id="{D0A809A8-B444-EB4E-99D5-0A7689F77813}"/>
              </a:ext>
            </a:extLst>
          </p:cNvPr>
          <p:cNvSpPr>
            <a:spLocks noGrp="1"/>
          </p:cNvSpPr>
          <p:nvPr>
            <p:ph type="dt" sz="half" idx="2"/>
          </p:nvPr>
        </p:nvSpPr>
        <p:spPr/>
        <p:txBody>
          <a:bodyPr/>
          <a:lstStyle/>
          <a:p>
            <a:r>
              <a:rPr lang="de-DE"/>
              <a:t>Approximate</a:t>
            </a:r>
            <a:endParaRPr lang="en-US" dirty="0"/>
          </a:p>
        </p:txBody>
      </p:sp>
      <p:sp>
        <p:nvSpPr>
          <p:cNvPr id="5" name="Footer Placeholder 4">
            <a:extLst>
              <a:ext uri="{FF2B5EF4-FFF2-40B4-BE49-F238E27FC236}">
                <a16:creationId xmlns:a16="http://schemas.microsoft.com/office/drawing/2014/main" id="{6654F400-7039-C04C-B2A5-166F3D66F856}"/>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357C4DDB-3C67-A74E-A936-C46C86C142F5}"/>
              </a:ext>
            </a:extLst>
          </p:cNvPr>
          <p:cNvSpPr>
            <a:spLocks noGrp="1"/>
          </p:cNvSpPr>
          <p:nvPr>
            <p:ph type="sldNum" sz="quarter" idx="4"/>
          </p:nvPr>
        </p:nvSpPr>
        <p:spPr/>
        <p:txBody>
          <a:bodyPr/>
          <a:lstStyle/>
          <a:p>
            <a:fld id="{67C9959E-8E6B-B04C-9955-EA096F41CA7A}" type="slidenum">
              <a:rPr lang="en-GB" smtClean="0"/>
              <a:pPr/>
              <a:t>47</a:t>
            </a:fld>
            <a:endParaRPr lang="en-GB"/>
          </a:p>
        </p:txBody>
      </p:sp>
    </p:spTree>
    <p:extLst>
      <p:ext uri="{BB962C8B-B14F-4D97-AF65-F5344CB8AC3E}">
        <p14:creationId xmlns:p14="http://schemas.microsoft.com/office/powerpoint/2010/main" val="27529042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FD31932-E43E-984B-99D8-B8CF14364C9D}"/>
              </a:ext>
            </a:extLst>
          </p:cNvPr>
          <p:cNvSpPr>
            <a:spLocks noGrp="1"/>
          </p:cNvSpPr>
          <p:nvPr>
            <p:ph type="title"/>
          </p:nvPr>
        </p:nvSpPr>
        <p:spPr/>
        <p:txBody>
          <a:bodyPr/>
          <a:lstStyle/>
          <a:p>
            <a:r>
              <a:rPr lang="en-GB"/>
              <a:t>MCMC: Example</a:t>
            </a:r>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F4D33AC7-1DAB-A144-9E36-40F9B025A83C}"/>
                  </a:ext>
                </a:extLst>
              </p:cNvPr>
              <p:cNvSpPr>
                <a:spLocks noGrp="1"/>
              </p:cNvSpPr>
              <p:nvPr>
                <p:ph idx="1"/>
              </p:nvPr>
            </p:nvSpPr>
            <p:spPr>
              <a:xfrm>
                <a:off x="359626" y="1665066"/>
                <a:ext cx="5173076" cy="4240848"/>
              </a:xfrm>
            </p:spPr>
            <p:txBody>
              <a:bodyPr>
                <a:normAutofit/>
              </a:bodyPr>
              <a:lstStyle/>
              <a:p>
                <a:r>
                  <a:rPr lang="en-GB" dirty="0"/>
                  <a:t>Given </a:t>
                </a:r>
                <a14:m>
                  <m:oMath xmlns:m="http://schemas.openxmlformats.org/officeDocument/2006/math">
                    <m:r>
                      <a:rPr lang="en-GB" altLang="ko-KR" i="1" smtClean="0">
                        <a:solidFill>
                          <a:schemeClr val="accent1"/>
                        </a:solidFill>
                        <a:latin typeface="Cambria Math" panose="02040503050406030204" pitchFamily="18" charset="0"/>
                      </a:rPr>
                      <m:t>𝑆</m:t>
                    </m:r>
                    <m:r>
                      <a:rPr lang="en-GB" altLang="ko-KR" i="1">
                        <a:solidFill>
                          <a:schemeClr val="accent1"/>
                        </a:solidFill>
                        <a:latin typeface="Cambria Math" panose="02040503050406030204" pitchFamily="18" charset="0"/>
                      </a:rPr>
                      <m:t>=</m:t>
                    </m:r>
                    <m:r>
                      <m:rPr>
                        <m:sty m:val="p"/>
                      </m:rPr>
                      <a:rPr lang="en-GB" altLang="ko-KR" i="0">
                        <a:solidFill>
                          <a:schemeClr val="accent1"/>
                        </a:solidFill>
                        <a:latin typeface="Cambria Math" panose="02040503050406030204" pitchFamily="18" charset="0"/>
                      </a:rPr>
                      <m:t>true</m:t>
                    </m:r>
                    <m:r>
                      <a:rPr lang="en-GB" altLang="ko-KR" i="1">
                        <a:latin typeface="Cambria Math" panose="02040503050406030204" pitchFamily="18" charset="0"/>
                      </a:rPr>
                      <m:t>,</m:t>
                    </m:r>
                    <m:r>
                      <a:rPr lang="en-GB" altLang="ko-KR" i="1" smtClean="0">
                        <a:solidFill>
                          <a:schemeClr val="accent1"/>
                        </a:solidFill>
                        <a:latin typeface="Cambria Math" panose="02040503050406030204" pitchFamily="18" charset="0"/>
                      </a:rPr>
                      <m:t>𝑊</m:t>
                    </m:r>
                    <m:r>
                      <a:rPr lang="en-GB" altLang="ko-KR" i="1">
                        <a:solidFill>
                          <a:schemeClr val="accent1"/>
                        </a:solidFill>
                        <a:latin typeface="Cambria Math" panose="02040503050406030204" pitchFamily="18" charset="0"/>
                      </a:rPr>
                      <m:t> = </m:t>
                    </m:r>
                    <m:r>
                      <m:rPr>
                        <m:sty m:val="p"/>
                      </m:rPr>
                      <a:rPr lang="en-GB" altLang="ko-KR" i="0">
                        <a:solidFill>
                          <a:schemeClr val="accent1"/>
                        </a:solidFill>
                        <a:latin typeface="Cambria Math" panose="02040503050406030204" pitchFamily="18" charset="0"/>
                      </a:rPr>
                      <m:t>true</m:t>
                    </m:r>
                  </m:oMath>
                </a14:m>
                <a:r>
                  <a:rPr lang="en-GB" dirty="0"/>
                  <a:t>, four states (boxes) in state transition system</a:t>
                </a:r>
              </a:p>
              <a:p>
                <a:pPr lvl="1"/>
                <a:r>
                  <a:rPr lang="en-GB" dirty="0"/>
                  <a:t>Four possible combinations of range values for remaining </a:t>
                </a:r>
                <a14:m>
                  <m:oMath xmlns:m="http://schemas.openxmlformats.org/officeDocument/2006/math">
                    <m:r>
                      <a:rPr lang="en-GB" b="0" i="1" smtClean="0">
                        <a:latin typeface="Cambria Math" panose="02040503050406030204" pitchFamily="18" charset="0"/>
                      </a:rPr>
                      <m:t>𝐶</m:t>
                    </m:r>
                    <m:r>
                      <a:rPr lang="en-GB" b="0" i="1" smtClean="0">
                        <a:latin typeface="Cambria Math" panose="02040503050406030204" pitchFamily="18" charset="0"/>
                      </a:rPr>
                      <m:t>,</m:t>
                    </m:r>
                    <m:r>
                      <a:rPr lang="en-GB" b="0" i="1" smtClean="0">
                        <a:latin typeface="Cambria Math" panose="02040503050406030204" pitchFamily="18" charset="0"/>
                      </a:rPr>
                      <m:t>𝑅</m:t>
                    </m:r>
                  </m:oMath>
                </a14:m>
                <a:endParaRPr lang="en-GB" dirty="0"/>
              </a:p>
              <a:p>
                <a:pPr lvl="1"/>
                <a:r>
                  <a:rPr lang="en-GB" dirty="0"/>
                  <a:t>Arrows between states describe possible transitions</a:t>
                </a:r>
              </a:p>
              <a:p>
                <a:pPr lvl="2"/>
                <a:r>
                  <a:rPr lang="en-GB" dirty="0"/>
                  <a:t>Probabilities from model</a:t>
                </a:r>
              </a:p>
              <a:p>
                <a:pPr lvl="2"/>
                <a:r>
                  <a:rPr lang="en-GB" dirty="0"/>
                  <a:t>Leads to a (the Markov) chain of states</a:t>
                </a:r>
              </a:p>
              <a:p>
                <a:r>
                  <a:rPr lang="en-GB" dirty="0"/>
                  <a:t>Procedure:</a:t>
                </a:r>
                <a:br>
                  <a:rPr lang="en-GB" dirty="0"/>
                </a:br>
                <a:r>
                  <a:rPr lang="en-GB" dirty="0"/>
                  <a:t>Wander about for a while, average what you see</a:t>
                </a:r>
              </a:p>
            </p:txBody>
          </p:sp>
        </mc:Choice>
        <mc:Fallback xmlns="">
          <p:sp>
            <p:nvSpPr>
              <p:cNvPr id="8" name="Content Placeholder 7">
                <a:extLst>
                  <a:ext uri="{FF2B5EF4-FFF2-40B4-BE49-F238E27FC236}">
                    <a16:creationId xmlns:a16="http://schemas.microsoft.com/office/drawing/2014/main" id="{F4D33AC7-1DAB-A144-9E36-40F9B025A83C}"/>
                  </a:ext>
                </a:extLst>
              </p:cNvPr>
              <p:cNvSpPr>
                <a:spLocks noGrp="1" noRot="1" noChangeAspect="1" noMove="1" noResize="1" noEditPoints="1" noAdjustHandles="1" noChangeArrowheads="1" noChangeShapeType="1" noTextEdit="1"/>
              </p:cNvSpPr>
              <p:nvPr>
                <p:ph idx="1"/>
              </p:nvPr>
            </p:nvSpPr>
            <p:spPr>
              <a:xfrm>
                <a:off x="359626" y="1665066"/>
                <a:ext cx="5173076" cy="4240848"/>
              </a:xfrm>
              <a:blipFill>
                <a:blip r:embed="rId2"/>
                <a:stretch>
                  <a:fillRect l="-3431" t="-2985" r="-3922"/>
                </a:stretch>
              </a:blipFill>
            </p:spPr>
            <p:txBody>
              <a:bodyPr/>
              <a:lstStyle/>
              <a:p>
                <a:r>
                  <a:rPr lang="en-DE">
                    <a:noFill/>
                  </a:rPr>
                  <a:t> </a:t>
                </a:r>
              </a:p>
            </p:txBody>
          </p:sp>
        </mc:Fallback>
      </mc:AlternateContent>
      <p:sp>
        <p:nvSpPr>
          <p:cNvPr id="4" name="Date Placeholder 3">
            <a:extLst>
              <a:ext uri="{FF2B5EF4-FFF2-40B4-BE49-F238E27FC236}">
                <a16:creationId xmlns:a16="http://schemas.microsoft.com/office/drawing/2014/main" id="{D73691BD-30BF-2D4C-8894-904EF407AD5F}"/>
              </a:ext>
            </a:extLst>
          </p:cNvPr>
          <p:cNvSpPr>
            <a:spLocks noGrp="1"/>
          </p:cNvSpPr>
          <p:nvPr>
            <p:ph type="dt" sz="half" idx="2"/>
          </p:nvPr>
        </p:nvSpPr>
        <p:spPr/>
        <p:txBody>
          <a:bodyPr/>
          <a:lstStyle/>
          <a:p>
            <a:r>
              <a:rPr lang="de-DE"/>
              <a:t>Approximate</a:t>
            </a:r>
            <a:endParaRPr lang="en-GB"/>
          </a:p>
        </p:txBody>
      </p:sp>
      <p:sp>
        <p:nvSpPr>
          <p:cNvPr id="6" name="Footer Placeholder 5">
            <a:extLst>
              <a:ext uri="{FF2B5EF4-FFF2-40B4-BE49-F238E27FC236}">
                <a16:creationId xmlns:a16="http://schemas.microsoft.com/office/drawing/2014/main" id="{364992DA-27F1-1948-9E06-ECE1784DCD2F}"/>
              </a:ext>
            </a:extLst>
          </p:cNvPr>
          <p:cNvSpPr>
            <a:spLocks noGrp="1"/>
          </p:cNvSpPr>
          <p:nvPr>
            <p:ph type="ftr" sz="quarter" idx="3"/>
          </p:nvPr>
        </p:nvSpPr>
        <p:spPr/>
        <p:txBody>
          <a:bodyPr/>
          <a:lstStyle/>
          <a:p>
            <a:r>
              <a:rPr lang="en-GB"/>
              <a:t>T. Braun – StaRAI</a:t>
            </a:r>
          </a:p>
        </p:txBody>
      </p:sp>
      <p:sp>
        <p:nvSpPr>
          <p:cNvPr id="5" name="Slide Number Placeholder 4">
            <a:extLst>
              <a:ext uri="{FF2B5EF4-FFF2-40B4-BE49-F238E27FC236}">
                <a16:creationId xmlns:a16="http://schemas.microsoft.com/office/drawing/2014/main" id="{52DA3178-4418-4F4B-B43C-0549CB04D69B}"/>
              </a:ext>
            </a:extLst>
          </p:cNvPr>
          <p:cNvSpPr>
            <a:spLocks noGrp="1"/>
          </p:cNvSpPr>
          <p:nvPr>
            <p:ph type="sldNum" sz="quarter" idx="4"/>
          </p:nvPr>
        </p:nvSpPr>
        <p:spPr/>
        <p:txBody>
          <a:bodyPr/>
          <a:lstStyle/>
          <a:p>
            <a:fld id="{67C9959E-8E6B-B04C-9955-EA096F41CA7A}" type="slidenum">
              <a:rPr lang="en-GB" smtClean="0"/>
              <a:pPr/>
              <a:t>48</a:t>
            </a:fld>
            <a:endParaRPr lang="en-GB"/>
          </a:p>
        </p:txBody>
      </p:sp>
      <p:grpSp>
        <p:nvGrpSpPr>
          <p:cNvPr id="106" name="Group 105">
            <a:extLst>
              <a:ext uri="{FF2B5EF4-FFF2-40B4-BE49-F238E27FC236}">
                <a16:creationId xmlns:a16="http://schemas.microsoft.com/office/drawing/2014/main" id="{0A7EB005-072C-DB4B-9848-0C30C1A396D7}"/>
              </a:ext>
            </a:extLst>
          </p:cNvPr>
          <p:cNvGrpSpPr/>
          <p:nvPr/>
        </p:nvGrpSpPr>
        <p:grpSpPr>
          <a:xfrm>
            <a:off x="6099320" y="1171078"/>
            <a:ext cx="2446050" cy="1202374"/>
            <a:chOff x="4455974" y="1641603"/>
            <a:chExt cx="2446050" cy="1202374"/>
          </a:xfrm>
        </p:grpSpPr>
        <mc:AlternateContent xmlns:mc="http://schemas.openxmlformats.org/markup-compatibility/2006" xmlns:a14="http://schemas.microsoft.com/office/drawing/2010/main">
          <mc:Choice Requires="a14">
            <p:sp>
              <p:nvSpPr>
                <p:cNvPr id="110" name="Oval 109">
                  <a:extLst>
                    <a:ext uri="{FF2B5EF4-FFF2-40B4-BE49-F238E27FC236}">
                      <a16:creationId xmlns:a16="http://schemas.microsoft.com/office/drawing/2014/main" id="{93974863-0EC7-0D48-99D9-52564333C8F6}"/>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rPr>
                          <m:t>𝐶𝑙𝑜𝑢𝑑𝑦</m:t>
                        </m:r>
                      </m:oMath>
                    </m:oMathPara>
                  </a14:m>
                  <a:endParaRPr lang="en-GB" sz="1400"/>
                </a:p>
              </p:txBody>
            </p:sp>
          </mc:Choice>
          <mc:Fallback xmlns="">
            <p:sp>
              <p:nvSpPr>
                <p:cNvPr id="110" name="Oval 109">
                  <a:extLst>
                    <a:ext uri="{FF2B5EF4-FFF2-40B4-BE49-F238E27FC236}">
                      <a16:creationId xmlns:a16="http://schemas.microsoft.com/office/drawing/2014/main" id="{93974863-0EC7-0D48-99D9-52564333C8F6}"/>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3"/>
                  <a:stretch>
                    <a:fillRect b="-769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1" name="Oval 110">
                  <a:extLst>
                    <a:ext uri="{FF2B5EF4-FFF2-40B4-BE49-F238E27FC236}">
                      <a16:creationId xmlns:a16="http://schemas.microsoft.com/office/drawing/2014/main" id="{D9D04DA2-41B4-CD46-87AF-2D662F12D7D9}"/>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latin typeface="Cambria Math" panose="02040503050406030204" pitchFamily="18" charset="0"/>
                          </a:rPr>
                          <m:t>𝑅𝑎𝑖𝑛</m:t>
                        </m:r>
                      </m:oMath>
                    </m:oMathPara>
                  </a14:m>
                  <a:endParaRPr lang="en-GB" sz="1400"/>
                </a:p>
              </p:txBody>
            </p:sp>
          </mc:Choice>
          <mc:Fallback xmlns="">
            <p:sp>
              <p:nvSpPr>
                <p:cNvPr id="111" name="Oval 110">
                  <a:extLst>
                    <a:ext uri="{FF2B5EF4-FFF2-40B4-BE49-F238E27FC236}">
                      <a16:creationId xmlns:a16="http://schemas.microsoft.com/office/drawing/2014/main" id="{D9D04DA2-41B4-CD46-87AF-2D662F12D7D9}"/>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4"/>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F1E11CC5-4151-E049-921A-D494853B8BD0}"/>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112" name="Oval 111">
                  <a:extLst>
                    <a:ext uri="{FF2B5EF4-FFF2-40B4-BE49-F238E27FC236}">
                      <a16:creationId xmlns:a16="http://schemas.microsoft.com/office/drawing/2014/main" id="{F1E11CC5-4151-E049-921A-D494853B8BD0}"/>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5"/>
                  <a:stretch>
                    <a:fillRect b="-769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13" name="Oval 112">
                  <a:extLst>
                    <a:ext uri="{FF2B5EF4-FFF2-40B4-BE49-F238E27FC236}">
                      <a16:creationId xmlns:a16="http://schemas.microsoft.com/office/drawing/2014/main" id="{17AA3B45-A915-6143-B725-0489C2D5A84C}"/>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113" name="Oval 112">
                  <a:extLst>
                    <a:ext uri="{FF2B5EF4-FFF2-40B4-BE49-F238E27FC236}">
                      <a16:creationId xmlns:a16="http://schemas.microsoft.com/office/drawing/2014/main" id="{17AA3B45-A915-6143-B725-0489C2D5A84C}"/>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6"/>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14" name="Straight Arrow Connector 113">
              <a:extLst>
                <a:ext uri="{FF2B5EF4-FFF2-40B4-BE49-F238E27FC236}">
                  <a16:creationId xmlns:a16="http://schemas.microsoft.com/office/drawing/2014/main" id="{C76D3BEB-D8C6-9A4F-8005-3BE555284438}"/>
                </a:ext>
              </a:extLst>
            </p:cNvPr>
            <p:cNvCxnSpPr>
              <a:stCxn id="110" idx="3"/>
              <a:endCxn id="112"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5" name="Straight Arrow Connector 114">
              <a:extLst>
                <a:ext uri="{FF2B5EF4-FFF2-40B4-BE49-F238E27FC236}">
                  <a16:creationId xmlns:a16="http://schemas.microsoft.com/office/drawing/2014/main" id="{2B879142-FBD9-0C44-923E-F61FEB5101BF}"/>
                </a:ext>
              </a:extLst>
            </p:cNvPr>
            <p:cNvCxnSpPr>
              <a:cxnSpLocks/>
              <a:stCxn id="112" idx="4"/>
              <a:endCxn id="113"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6" name="Straight Arrow Connector 115">
              <a:extLst>
                <a:ext uri="{FF2B5EF4-FFF2-40B4-BE49-F238E27FC236}">
                  <a16:creationId xmlns:a16="http://schemas.microsoft.com/office/drawing/2014/main" id="{9AE6B9F0-BF9B-3D42-8629-9CB3FDC451D8}"/>
                </a:ext>
              </a:extLst>
            </p:cNvPr>
            <p:cNvCxnSpPr>
              <a:cxnSpLocks/>
              <a:stCxn id="111" idx="4"/>
              <a:endCxn id="113"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7" name="Straight Arrow Connector 116">
              <a:extLst>
                <a:ext uri="{FF2B5EF4-FFF2-40B4-BE49-F238E27FC236}">
                  <a16:creationId xmlns:a16="http://schemas.microsoft.com/office/drawing/2014/main" id="{7BDB21AF-FBA6-BB49-8870-50E630B4A1FF}"/>
                </a:ext>
              </a:extLst>
            </p:cNvPr>
            <p:cNvCxnSpPr>
              <a:cxnSpLocks/>
              <a:stCxn id="110" idx="5"/>
              <a:endCxn id="111"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118" name="Group 117">
            <a:extLst>
              <a:ext uri="{FF2B5EF4-FFF2-40B4-BE49-F238E27FC236}">
                <a16:creationId xmlns:a16="http://schemas.microsoft.com/office/drawing/2014/main" id="{E66BBE2C-DC84-9546-8E4F-FC058280B199}"/>
              </a:ext>
            </a:extLst>
          </p:cNvPr>
          <p:cNvGrpSpPr/>
          <p:nvPr/>
        </p:nvGrpSpPr>
        <p:grpSpPr>
          <a:xfrm>
            <a:off x="9198113" y="2481361"/>
            <a:ext cx="2645887" cy="1446789"/>
            <a:chOff x="1514716" y="1970407"/>
            <a:chExt cx="2645887" cy="1446789"/>
          </a:xfrm>
        </p:grpSpPr>
        <p:grpSp>
          <p:nvGrpSpPr>
            <p:cNvPr id="119" name="Group 118">
              <a:extLst>
                <a:ext uri="{FF2B5EF4-FFF2-40B4-BE49-F238E27FC236}">
                  <a16:creationId xmlns:a16="http://schemas.microsoft.com/office/drawing/2014/main" id="{465E4308-0D67-D246-9806-845CA38B0644}"/>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121" name="Oval 120">
                    <a:extLst>
                      <a:ext uri="{FF2B5EF4-FFF2-40B4-BE49-F238E27FC236}">
                        <a16:creationId xmlns:a16="http://schemas.microsoft.com/office/drawing/2014/main" id="{5592DA82-29F4-9F4E-86F8-7D851591B5E0}"/>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𝐶𝑙𝑜𝑢𝑑𝑦</m:t>
                          </m:r>
                        </m:oMath>
                      </m:oMathPara>
                    </a14:m>
                    <a:endParaRPr lang="en-GB" sz="1400">
                      <a:solidFill>
                        <a:srgbClr val="FFC000"/>
                      </a:solidFill>
                    </a:endParaRPr>
                  </a:p>
                </p:txBody>
              </p:sp>
            </mc:Choice>
            <mc:Fallback xmlns="">
              <p:sp>
                <p:nvSpPr>
                  <p:cNvPr id="121" name="Oval 120">
                    <a:extLst>
                      <a:ext uri="{FF2B5EF4-FFF2-40B4-BE49-F238E27FC236}">
                        <a16:creationId xmlns:a16="http://schemas.microsoft.com/office/drawing/2014/main" id="{5592DA82-29F4-9F4E-86F8-7D851591B5E0}"/>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7"/>
                    <a:stretch>
                      <a:fillRect b="-4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2" name="Oval 121">
                    <a:extLst>
                      <a:ext uri="{FF2B5EF4-FFF2-40B4-BE49-F238E27FC236}">
                        <a16:creationId xmlns:a16="http://schemas.microsoft.com/office/drawing/2014/main" id="{DDCB4BA5-7F14-5B4A-A6CA-06E611CBB366}"/>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𝑅𝑎𝑖𝑛</m:t>
                          </m:r>
                        </m:oMath>
                      </m:oMathPara>
                    </a14:m>
                    <a:endParaRPr lang="en-GB" sz="1400">
                      <a:solidFill>
                        <a:srgbClr val="FFC000"/>
                      </a:solidFill>
                    </a:endParaRPr>
                  </a:p>
                </p:txBody>
              </p:sp>
            </mc:Choice>
            <mc:Fallback xmlns="">
              <p:sp>
                <p:nvSpPr>
                  <p:cNvPr id="122" name="Oval 121">
                    <a:extLst>
                      <a:ext uri="{FF2B5EF4-FFF2-40B4-BE49-F238E27FC236}">
                        <a16:creationId xmlns:a16="http://schemas.microsoft.com/office/drawing/2014/main" id="{DDCB4BA5-7F14-5B4A-A6CA-06E611CBB366}"/>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8"/>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3" name="Oval 122">
                    <a:extLst>
                      <a:ext uri="{FF2B5EF4-FFF2-40B4-BE49-F238E27FC236}">
                        <a16:creationId xmlns:a16="http://schemas.microsoft.com/office/drawing/2014/main" id="{95681316-C767-3B44-9315-06134F268635}"/>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123" name="Oval 122">
                    <a:extLst>
                      <a:ext uri="{FF2B5EF4-FFF2-40B4-BE49-F238E27FC236}">
                        <a16:creationId xmlns:a16="http://schemas.microsoft.com/office/drawing/2014/main" id="{95681316-C767-3B44-9315-06134F268635}"/>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9"/>
                    <a:stretch>
                      <a:fillRect b="-4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4" name="Oval 123">
                    <a:extLst>
                      <a:ext uri="{FF2B5EF4-FFF2-40B4-BE49-F238E27FC236}">
                        <a16:creationId xmlns:a16="http://schemas.microsoft.com/office/drawing/2014/main" id="{72F67C90-7D92-B14E-81C8-3D55829E9B3E}"/>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124" name="Oval 123">
                    <a:extLst>
                      <a:ext uri="{FF2B5EF4-FFF2-40B4-BE49-F238E27FC236}">
                        <a16:creationId xmlns:a16="http://schemas.microsoft.com/office/drawing/2014/main" id="{72F67C90-7D92-B14E-81C8-3D55829E9B3E}"/>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0"/>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25" name="Straight Arrow Connector 124">
                <a:extLst>
                  <a:ext uri="{FF2B5EF4-FFF2-40B4-BE49-F238E27FC236}">
                    <a16:creationId xmlns:a16="http://schemas.microsoft.com/office/drawing/2014/main" id="{3B3798C5-0D73-1A4A-9A7D-15910D4AB1B6}"/>
                  </a:ext>
                </a:extLst>
              </p:cNvPr>
              <p:cNvCxnSpPr>
                <a:stCxn id="121" idx="3"/>
                <a:endCxn id="123"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26" name="Straight Arrow Connector 125">
                <a:extLst>
                  <a:ext uri="{FF2B5EF4-FFF2-40B4-BE49-F238E27FC236}">
                    <a16:creationId xmlns:a16="http://schemas.microsoft.com/office/drawing/2014/main" id="{D7620807-8D00-6947-B294-243A58309B44}"/>
                  </a:ext>
                </a:extLst>
              </p:cNvPr>
              <p:cNvCxnSpPr>
                <a:cxnSpLocks/>
                <a:stCxn id="123" idx="4"/>
                <a:endCxn id="124"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27" name="Straight Arrow Connector 126">
                <a:extLst>
                  <a:ext uri="{FF2B5EF4-FFF2-40B4-BE49-F238E27FC236}">
                    <a16:creationId xmlns:a16="http://schemas.microsoft.com/office/drawing/2014/main" id="{BB000BEE-77EA-8C44-B180-BEC93C3C228B}"/>
                  </a:ext>
                </a:extLst>
              </p:cNvPr>
              <p:cNvCxnSpPr>
                <a:cxnSpLocks/>
                <a:stCxn id="122" idx="4"/>
                <a:endCxn id="124"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28" name="Straight Arrow Connector 127">
                <a:extLst>
                  <a:ext uri="{FF2B5EF4-FFF2-40B4-BE49-F238E27FC236}">
                    <a16:creationId xmlns:a16="http://schemas.microsoft.com/office/drawing/2014/main" id="{D8699F85-7FB1-424F-A475-514F319911E7}"/>
                  </a:ext>
                </a:extLst>
              </p:cNvPr>
              <p:cNvCxnSpPr>
                <a:cxnSpLocks/>
                <a:stCxn id="121" idx="5"/>
                <a:endCxn id="122"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120" name="Rectangle 31">
              <a:extLst>
                <a:ext uri="{FF2B5EF4-FFF2-40B4-BE49-F238E27FC236}">
                  <a16:creationId xmlns:a16="http://schemas.microsoft.com/office/drawing/2014/main" id="{760648AC-D7C0-EA42-9B0C-7643B9C82546}"/>
                </a:ext>
              </a:extLst>
            </p:cNvPr>
            <p:cNvSpPr/>
            <p:nvPr/>
          </p:nvSpPr>
          <p:spPr>
            <a:xfrm>
              <a:off x="1514716" y="1970407"/>
              <a:ext cx="2645887" cy="1446789"/>
            </a:xfrm>
            <a:custGeom>
              <a:avLst/>
              <a:gdLst>
                <a:gd name="connsiteX0" fmla="*/ 0 w 2645243"/>
                <a:gd name="connsiteY0" fmla="*/ 0 h 1446789"/>
                <a:gd name="connsiteX1" fmla="*/ 2645243 w 2645243"/>
                <a:gd name="connsiteY1" fmla="*/ 0 h 1446789"/>
                <a:gd name="connsiteX2" fmla="*/ 2645243 w 2645243"/>
                <a:gd name="connsiteY2" fmla="*/ 1446789 h 1446789"/>
                <a:gd name="connsiteX3" fmla="*/ 0 w 2645243"/>
                <a:gd name="connsiteY3" fmla="*/ 1446789 h 1446789"/>
                <a:gd name="connsiteX4" fmla="*/ 0 w 2645243"/>
                <a:gd name="connsiteY4" fmla="*/ 0 h 1446789"/>
                <a:gd name="connsiteX0" fmla="*/ 6403 w 2651646"/>
                <a:gd name="connsiteY0" fmla="*/ 0 h 1446789"/>
                <a:gd name="connsiteX1" fmla="*/ 2651646 w 2651646"/>
                <a:gd name="connsiteY1" fmla="*/ 0 h 1446789"/>
                <a:gd name="connsiteX2" fmla="*/ 2651646 w 2651646"/>
                <a:gd name="connsiteY2" fmla="*/ 1446789 h 1446789"/>
                <a:gd name="connsiteX3" fmla="*/ 6403 w 2651646"/>
                <a:gd name="connsiteY3" fmla="*/ 1446789 h 1446789"/>
                <a:gd name="connsiteX4" fmla="*/ 0 w 2651646"/>
                <a:gd name="connsiteY4" fmla="*/ 399227 h 1446789"/>
                <a:gd name="connsiteX5" fmla="*/ 6403 w 2651646"/>
                <a:gd name="connsiteY5" fmla="*/ 0 h 1446789"/>
                <a:gd name="connsiteX0" fmla="*/ 633 w 2645876"/>
                <a:gd name="connsiteY0" fmla="*/ 0 h 1446789"/>
                <a:gd name="connsiteX1" fmla="*/ 2645876 w 2645876"/>
                <a:gd name="connsiteY1" fmla="*/ 0 h 1446789"/>
                <a:gd name="connsiteX2" fmla="*/ 2645876 w 2645876"/>
                <a:gd name="connsiteY2" fmla="*/ 1446789 h 1446789"/>
                <a:gd name="connsiteX3" fmla="*/ 633 w 2645876"/>
                <a:gd name="connsiteY3" fmla="*/ 1446789 h 1446789"/>
                <a:gd name="connsiteX4" fmla="*/ 493 w 2645876"/>
                <a:gd name="connsiteY4" fmla="*/ 405490 h 1446789"/>
                <a:gd name="connsiteX5" fmla="*/ 633 w 2645876"/>
                <a:gd name="connsiteY5" fmla="*/ 0 h 1446789"/>
                <a:gd name="connsiteX0" fmla="*/ 12666 w 2657909"/>
                <a:gd name="connsiteY0" fmla="*/ 0 h 1446789"/>
                <a:gd name="connsiteX1" fmla="*/ 2657909 w 2657909"/>
                <a:gd name="connsiteY1" fmla="*/ 0 h 1446789"/>
                <a:gd name="connsiteX2" fmla="*/ 2657909 w 2657909"/>
                <a:gd name="connsiteY2" fmla="*/ 1446789 h 1446789"/>
                <a:gd name="connsiteX3" fmla="*/ 12666 w 2657909"/>
                <a:gd name="connsiteY3" fmla="*/ 1446789 h 1446789"/>
                <a:gd name="connsiteX4" fmla="*/ 0 w 2657909"/>
                <a:gd name="connsiteY4" fmla="*/ 405490 h 1446789"/>
                <a:gd name="connsiteX5" fmla="*/ 12666 w 2657909"/>
                <a:gd name="connsiteY5" fmla="*/ 0 h 1446789"/>
                <a:gd name="connsiteX0" fmla="*/ 291 w 2645534"/>
                <a:gd name="connsiteY0" fmla="*/ 0 h 1446789"/>
                <a:gd name="connsiteX1" fmla="*/ 2645534 w 2645534"/>
                <a:gd name="connsiteY1" fmla="*/ 0 h 1446789"/>
                <a:gd name="connsiteX2" fmla="*/ 2645534 w 2645534"/>
                <a:gd name="connsiteY2" fmla="*/ 1446789 h 1446789"/>
                <a:gd name="connsiteX3" fmla="*/ 291 w 2645534"/>
                <a:gd name="connsiteY3" fmla="*/ 1446789 h 1446789"/>
                <a:gd name="connsiteX4" fmla="*/ 6414 w 2645534"/>
                <a:gd name="connsiteY4" fmla="*/ 411753 h 1446789"/>
                <a:gd name="connsiteX5" fmla="*/ 291 w 2645534"/>
                <a:gd name="connsiteY5" fmla="*/ 0 h 1446789"/>
                <a:gd name="connsiteX0" fmla="*/ 399 w 2645642"/>
                <a:gd name="connsiteY0" fmla="*/ 0 h 1446789"/>
                <a:gd name="connsiteX1" fmla="*/ 2645642 w 2645642"/>
                <a:gd name="connsiteY1" fmla="*/ 0 h 1446789"/>
                <a:gd name="connsiteX2" fmla="*/ 2645642 w 2645642"/>
                <a:gd name="connsiteY2" fmla="*/ 1446789 h 1446789"/>
                <a:gd name="connsiteX3" fmla="*/ 399 w 2645642"/>
                <a:gd name="connsiteY3" fmla="*/ 1446789 h 1446789"/>
                <a:gd name="connsiteX4" fmla="*/ 3347 w 2645642"/>
                <a:gd name="connsiteY4" fmla="*/ 418103 h 1446789"/>
                <a:gd name="connsiteX5" fmla="*/ 399 w 2645642"/>
                <a:gd name="connsiteY5" fmla="*/ 0 h 1446789"/>
                <a:gd name="connsiteX0" fmla="*/ 6577 w 2651820"/>
                <a:gd name="connsiteY0" fmla="*/ 0 h 1446789"/>
                <a:gd name="connsiteX1" fmla="*/ 2651820 w 2651820"/>
                <a:gd name="connsiteY1" fmla="*/ 0 h 1446789"/>
                <a:gd name="connsiteX2" fmla="*/ 2651820 w 2651820"/>
                <a:gd name="connsiteY2" fmla="*/ 1446789 h 1446789"/>
                <a:gd name="connsiteX3" fmla="*/ 6577 w 2651820"/>
                <a:gd name="connsiteY3" fmla="*/ 1446789 h 1446789"/>
                <a:gd name="connsiteX4" fmla="*/ 0 w 2651820"/>
                <a:gd name="connsiteY4" fmla="*/ 421278 h 1446789"/>
                <a:gd name="connsiteX5" fmla="*/ 6577 w 2651820"/>
                <a:gd name="connsiteY5" fmla="*/ 0 h 1446789"/>
                <a:gd name="connsiteX0" fmla="*/ 644 w 2645887"/>
                <a:gd name="connsiteY0" fmla="*/ 0 h 1446789"/>
                <a:gd name="connsiteX1" fmla="*/ 2645887 w 2645887"/>
                <a:gd name="connsiteY1" fmla="*/ 0 h 1446789"/>
                <a:gd name="connsiteX2" fmla="*/ 2645887 w 2645887"/>
                <a:gd name="connsiteY2" fmla="*/ 1446789 h 1446789"/>
                <a:gd name="connsiteX3" fmla="*/ 644 w 2645887"/>
                <a:gd name="connsiteY3" fmla="*/ 1446789 h 1446789"/>
                <a:gd name="connsiteX4" fmla="*/ 417 w 2645887"/>
                <a:gd name="connsiteY4" fmla="*/ 421278 h 1446789"/>
                <a:gd name="connsiteX5" fmla="*/ 644 w 2645887"/>
                <a:gd name="connsiteY5" fmla="*/ 0 h 1446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45887" h="1446789">
                  <a:moveTo>
                    <a:pt x="644" y="0"/>
                  </a:moveTo>
                  <a:lnTo>
                    <a:pt x="2645887" y="0"/>
                  </a:lnTo>
                  <a:lnTo>
                    <a:pt x="2645887" y="1446789"/>
                  </a:lnTo>
                  <a:lnTo>
                    <a:pt x="644" y="1446789"/>
                  </a:lnTo>
                  <a:cubicBezTo>
                    <a:pt x="-1490" y="1097602"/>
                    <a:pt x="2551" y="770465"/>
                    <a:pt x="417" y="421278"/>
                  </a:cubicBezTo>
                  <a:cubicBezTo>
                    <a:pt x="464" y="286115"/>
                    <a:pt x="597" y="135163"/>
                    <a:pt x="644" y="0"/>
                  </a:cubicBezTo>
                  <a:close/>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129" name="TextBox 128">
                <a:extLst>
                  <a:ext uri="{FF2B5EF4-FFF2-40B4-BE49-F238E27FC236}">
                    <a16:creationId xmlns:a16="http://schemas.microsoft.com/office/drawing/2014/main" id="{8A31063C-B695-2247-960C-B3824657F007}"/>
                  </a:ext>
                </a:extLst>
              </p:cNvPr>
              <p:cNvSpPr txBox="1"/>
              <p:nvPr/>
            </p:nvSpPr>
            <p:spPr>
              <a:xfrm>
                <a:off x="8550885" y="1202709"/>
                <a:ext cx="1482778" cy="923330"/>
              </a:xfrm>
              <a:prstGeom prst="rect">
                <a:avLst/>
              </a:prstGeom>
              <a:noFill/>
            </p:spPr>
            <p:txBody>
              <a:bodyPr wrap="none" rtlCol="0">
                <a:spAutoFit/>
              </a:bodyPr>
              <a:lstStyle/>
              <a:p>
                <a:r>
                  <a:rPr lang="en-GB" dirty="0"/>
                  <a:t>Colour coding</a:t>
                </a:r>
              </a:p>
              <a:p>
                <a:pPr/>
                <a14:m>
                  <m:oMathPara xmlns:m="http://schemas.openxmlformats.org/officeDocument/2006/math">
                    <m:oMathParaPr>
                      <m:jc m:val="centerGroup"/>
                    </m:oMathParaPr>
                    <m:oMath xmlns:m="http://schemas.openxmlformats.org/officeDocument/2006/math">
                      <m:r>
                        <m:rPr>
                          <m:sty m:val="p"/>
                        </m:rPr>
                        <a:rPr lang="en-GB" i="0" smtClean="0">
                          <a:solidFill>
                            <a:schemeClr val="accent1"/>
                          </a:solidFill>
                          <a:latin typeface="Cambria Math" panose="02040503050406030204" pitchFamily="18" charset="0"/>
                        </a:rPr>
                        <m:t>true</m:t>
                      </m:r>
                    </m:oMath>
                  </m:oMathPara>
                </a14:m>
                <a:endParaRPr lang="en-GB" dirty="0">
                  <a:solidFill>
                    <a:schemeClr val="accent1"/>
                  </a:solidFill>
                </a:endParaRPr>
              </a:p>
              <a:p>
                <a:pPr/>
                <a14:m>
                  <m:oMathPara xmlns:m="http://schemas.openxmlformats.org/officeDocument/2006/math">
                    <m:oMathParaPr>
                      <m:jc m:val="centerGroup"/>
                    </m:oMathParaPr>
                    <m:oMath xmlns:m="http://schemas.openxmlformats.org/officeDocument/2006/math">
                      <m:r>
                        <m:rPr>
                          <m:sty m:val="p"/>
                        </m:rPr>
                        <a:rPr lang="en-GB" i="0" smtClean="0">
                          <a:solidFill>
                            <a:srgbClr val="FFC000"/>
                          </a:solidFill>
                          <a:latin typeface="Cambria Math" panose="02040503050406030204" pitchFamily="18" charset="0"/>
                        </a:rPr>
                        <m:t>false</m:t>
                      </m:r>
                    </m:oMath>
                  </m:oMathPara>
                </a14:m>
                <a:endParaRPr lang="en-GB" dirty="0">
                  <a:solidFill>
                    <a:srgbClr val="C00000"/>
                  </a:solidFill>
                </a:endParaRPr>
              </a:p>
            </p:txBody>
          </p:sp>
        </mc:Choice>
        <mc:Fallback xmlns="">
          <p:sp>
            <p:nvSpPr>
              <p:cNvPr id="129" name="TextBox 128">
                <a:extLst>
                  <a:ext uri="{FF2B5EF4-FFF2-40B4-BE49-F238E27FC236}">
                    <a16:creationId xmlns:a16="http://schemas.microsoft.com/office/drawing/2014/main" id="{8A31063C-B695-2247-960C-B3824657F007}"/>
                  </a:ext>
                </a:extLst>
              </p:cNvPr>
              <p:cNvSpPr txBox="1">
                <a:spLocks noRot="1" noChangeAspect="1" noMove="1" noResize="1" noEditPoints="1" noAdjustHandles="1" noChangeArrowheads="1" noChangeShapeType="1" noTextEdit="1"/>
              </p:cNvSpPr>
              <p:nvPr/>
            </p:nvSpPr>
            <p:spPr>
              <a:xfrm>
                <a:off x="8550885" y="1202709"/>
                <a:ext cx="1482778" cy="923330"/>
              </a:xfrm>
              <a:prstGeom prst="rect">
                <a:avLst/>
              </a:prstGeom>
              <a:blipFill>
                <a:blip r:embed="rId11"/>
                <a:stretch>
                  <a:fillRect l="-3390" t="-2703" r="-1695"/>
                </a:stretch>
              </a:blipFill>
            </p:spPr>
            <p:txBody>
              <a:bodyPr/>
              <a:lstStyle/>
              <a:p>
                <a:r>
                  <a:rPr lang="en-DE">
                    <a:noFill/>
                  </a:rPr>
                  <a:t> </a:t>
                </a:r>
              </a:p>
            </p:txBody>
          </p:sp>
        </mc:Fallback>
      </mc:AlternateContent>
      <p:sp>
        <p:nvSpPr>
          <p:cNvPr id="130" name="Oval 129">
            <a:extLst>
              <a:ext uri="{FF2B5EF4-FFF2-40B4-BE49-F238E27FC236}">
                <a16:creationId xmlns:a16="http://schemas.microsoft.com/office/drawing/2014/main" id="{086BBE55-EF89-9A47-85A4-1A7586DE2633}"/>
              </a:ext>
            </a:extLst>
          </p:cNvPr>
          <p:cNvSpPr/>
          <p:nvPr/>
        </p:nvSpPr>
        <p:spPr>
          <a:xfrm>
            <a:off x="10473469" y="1663562"/>
            <a:ext cx="1044000" cy="288000"/>
          </a:xfrm>
          <a:prstGeom prst="ellipse">
            <a:avLst/>
          </a:prstGeom>
          <a:pattFill prst="wdUpDiag">
            <a:fgClr>
              <a:schemeClr val="accent3"/>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endParaRPr lang="en-GB" sz="1400">
              <a:solidFill>
                <a:schemeClr val="accent1"/>
              </a:solidFill>
            </a:endParaRPr>
          </a:p>
        </p:txBody>
      </p:sp>
      <p:sp>
        <p:nvSpPr>
          <p:cNvPr id="131" name="Rectangle 130">
            <a:extLst>
              <a:ext uri="{FF2B5EF4-FFF2-40B4-BE49-F238E27FC236}">
                <a16:creationId xmlns:a16="http://schemas.microsoft.com/office/drawing/2014/main" id="{FBF6B771-B21E-B140-B537-D96675D47CDF}"/>
              </a:ext>
            </a:extLst>
          </p:cNvPr>
          <p:cNvSpPr/>
          <p:nvPr/>
        </p:nvSpPr>
        <p:spPr>
          <a:xfrm>
            <a:off x="10210254" y="1202709"/>
            <a:ext cx="1570430" cy="369332"/>
          </a:xfrm>
          <a:prstGeom prst="rect">
            <a:avLst/>
          </a:prstGeom>
        </p:spPr>
        <p:txBody>
          <a:bodyPr wrap="none">
            <a:spAutoFit/>
          </a:bodyPr>
          <a:lstStyle/>
          <a:p>
            <a:r>
              <a:rPr lang="en-GB"/>
              <a:t>Fixed evidence</a:t>
            </a:r>
          </a:p>
        </p:txBody>
      </p:sp>
      <p:grpSp>
        <p:nvGrpSpPr>
          <p:cNvPr id="132" name="Group 131">
            <a:extLst>
              <a:ext uri="{FF2B5EF4-FFF2-40B4-BE49-F238E27FC236}">
                <a16:creationId xmlns:a16="http://schemas.microsoft.com/office/drawing/2014/main" id="{70321CBB-BE8D-4142-808E-D9F8DE364871}"/>
              </a:ext>
            </a:extLst>
          </p:cNvPr>
          <p:cNvGrpSpPr/>
          <p:nvPr/>
        </p:nvGrpSpPr>
        <p:grpSpPr>
          <a:xfrm>
            <a:off x="9198756" y="4472692"/>
            <a:ext cx="2645243" cy="1446789"/>
            <a:chOff x="1515360" y="1970407"/>
            <a:chExt cx="2645243" cy="1446789"/>
          </a:xfrm>
        </p:grpSpPr>
        <p:grpSp>
          <p:nvGrpSpPr>
            <p:cNvPr id="133" name="Group 132">
              <a:extLst>
                <a:ext uri="{FF2B5EF4-FFF2-40B4-BE49-F238E27FC236}">
                  <a16:creationId xmlns:a16="http://schemas.microsoft.com/office/drawing/2014/main" id="{F97C73EC-E995-B243-96FA-6001D99CEAAE}"/>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135" name="Oval 134">
                    <a:extLst>
                      <a:ext uri="{FF2B5EF4-FFF2-40B4-BE49-F238E27FC236}">
                        <a16:creationId xmlns:a16="http://schemas.microsoft.com/office/drawing/2014/main" id="{9FEA3D70-AE60-A54E-9F83-0F892D3BD550}"/>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𝐶𝑙𝑜𝑢𝑑𝑦</m:t>
                          </m:r>
                        </m:oMath>
                      </m:oMathPara>
                    </a14:m>
                    <a:endParaRPr lang="en-GB" sz="1400">
                      <a:solidFill>
                        <a:srgbClr val="C00000"/>
                      </a:solidFill>
                    </a:endParaRPr>
                  </a:p>
                </p:txBody>
              </p:sp>
            </mc:Choice>
            <mc:Fallback xmlns="">
              <p:sp>
                <p:nvSpPr>
                  <p:cNvPr id="135" name="Oval 134">
                    <a:extLst>
                      <a:ext uri="{FF2B5EF4-FFF2-40B4-BE49-F238E27FC236}">
                        <a16:creationId xmlns:a16="http://schemas.microsoft.com/office/drawing/2014/main" id="{9FEA3D70-AE60-A54E-9F83-0F892D3BD550}"/>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2"/>
                    <a:stretch>
                      <a:fillRect b="-8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6" name="Oval 135">
                    <a:extLst>
                      <a:ext uri="{FF2B5EF4-FFF2-40B4-BE49-F238E27FC236}">
                        <a16:creationId xmlns:a16="http://schemas.microsoft.com/office/drawing/2014/main" id="{5645C09F-06D4-7448-9DA9-5743971E9C9B}"/>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𝑅𝑎𝑖𝑛</m:t>
                          </m:r>
                        </m:oMath>
                      </m:oMathPara>
                    </a14:m>
                    <a:endParaRPr lang="en-GB" sz="1400">
                      <a:solidFill>
                        <a:srgbClr val="FFC000"/>
                      </a:solidFill>
                    </a:endParaRPr>
                  </a:p>
                </p:txBody>
              </p:sp>
            </mc:Choice>
            <mc:Fallback xmlns="">
              <p:sp>
                <p:nvSpPr>
                  <p:cNvPr id="136" name="Oval 135">
                    <a:extLst>
                      <a:ext uri="{FF2B5EF4-FFF2-40B4-BE49-F238E27FC236}">
                        <a16:creationId xmlns:a16="http://schemas.microsoft.com/office/drawing/2014/main" id="{5645C09F-06D4-7448-9DA9-5743971E9C9B}"/>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1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7" name="Oval 136">
                    <a:extLst>
                      <a:ext uri="{FF2B5EF4-FFF2-40B4-BE49-F238E27FC236}">
                        <a16:creationId xmlns:a16="http://schemas.microsoft.com/office/drawing/2014/main" id="{D8C75F5E-98F4-7749-91A2-9C016ADEDB01}"/>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137" name="Oval 136">
                    <a:extLst>
                      <a:ext uri="{FF2B5EF4-FFF2-40B4-BE49-F238E27FC236}">
                        <a16:creationId xmlns:a16="http://schemas.microsoft.com/office/drawing/2014/main" id="{D8C75F5E-98F4-7749-91A2-9C016ADEDB01}"/>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14"/>
                    <a:stretch>
                      <a:fillRect b="-8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38" name="Oval 137">
                    <a:extLst>
                      <a:ext uri="{FF2B5EF4-FFF2-40B4-BE49-F238E27FC236}">
                        <a16:creationId xmlns:a16="http://schemas.microsoft.com/office/drawing/2014/main" id="{393B1322-5E14-B040-8728-36E49697015F}"/>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138" name="Oval 137">
                    <a:extLst>
                      <a:ext uri="{FF2B5EF4-FFF2-40B4-BE49-F238E27FC236}">
                        <a16:creationId xmlns:a16="http://schemas.microsoft.com/office/drawing/2014/main" id="{393B1322-5E14-B040-8728-36E49697015F}"/>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39" name="Straight Arrow Connector 138">
                <a:extLst>
                  <a:ext uri="{FF2B5EF4-FFF2-40B4-BE49-F238E27FC236}">
                    <a16:creationId xmlns:a16="http://schemas.microsoft.com/office/drawing/2014/main" id="{25DA6DEC-2F1B-D447-AFD0-BD213A7A533D}"/>
                  </a:ext>
                </a:extLst>
              </p:cNvPr>
              <p:cNvCxnSpPr>
                <a:stCxn id="135" idx="3"/>
                <a:endCxn id="137"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0" name="Straight Arrow Connector 139">
                <a:extLst>
                  <a:ext uri="{FF2B5EF4-FFF2-40B4-BE49-F238E27FC236}">
                    <a16:creationId xmlns:a16="http://schemas.microsoft.com/office/drawing/2014/main" id="{801E28AE-DA89-DE4D-BAA3-1F9A7BD2A4CE}"/>
                  </a:ext>
                </a:extLst>
              </p:cNvPr>
              <p:cNvCxnSpPr>
                <a:cxnSpLocks/>
                <a:stCxn id="137" idx="4"/>
                <a:endCxn id="138"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1" name="Straight Arrow Connector 140">
                <a:extLst>
                  <a:ext uri="{FF2B5EF4-FFF2-40B4-BE49-F238E27FC236}">
                    <a16:creationId xmlns:a16="http://schemas.microsoft.com/office/drawing/2014/main" id="{5E8D5642-7E22-6E41-8684-F6B3CCBD1F4F}"/>
                  </a:ext>
                </a:extLst>
              </p:cNvPr>
              <p:cNvCxnSpPr>
                <a:cxnSpLocks/>
                <a:stCxn id="136" idx="4"/>
                <a:endCxn id="138"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42" name="Straight Arrow Connector 141">
                <a:extLst>
                  <a:ext uri="{FF2B5EF4-FFF2-40B4-BE49-F238E27FC236}">
                    <a16:creationId xmlns:a16="http://schemas.microsoft.com/office/drawing/2014/main" id="{179EC86E-A0DE-1A4C-A6E2-F53A682F1DF3}"/>
                  </a:ext>
                </a:extLst>
              </p:cNvPr>
              <p:cNvCxnSpPr>
                <a:cxnSpLocks/>
                <a:stCxn id="135" idx="5"/>
                <a:endCxn id="136"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134" name="Rectangle 133">
              <a:extLst>
                <a:ext uri="{FF2B5EF4-FFF2-40B4-BE49-F238E27FC236}">
                  <a16:creationId xmlns:a16="http://schemas.microsoft.com/office/drawing/2014/main" id="{9DC72BF0-8D56-C04B-8B4B-2D9EBE16B898}"/>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43" name="Group 142">
            <a:extLst>
              <a:ext uri="{FF2B5EF4-FFF2-40B4-BE49-F238E27FC236}">
                <a16:creationId xmlns:a16="http://schemas.microsoft.com/office/drawing/2014/main" id="{2049AA4B-9B02-5742-9291-B004E1E406FD}"/>
              </a:ext>
            </a:extLst>
          </p:cNvPr>
          <p:cNvGrpSpPr/>
          <p:nvPr/>
        </p:nvGrpSpPr>
        <p:grpSpPr>
          <a:xfrm>
            <a:off x="6000960" y="2479134"/>
            <a:ext cx="2645243" cy="1446789"/>
            <a:chOff x="1515360" y="1970407"/>
            <a:chExt cx="2645243" cy="1446789"/>
          </a:xfrm>
        </p:grpSpPr>
        <p:grpSp>
          <p:nvGrpSpPr>
            <p:cNvPr id="144" name="Group 143">
              <a:extLst>
                <a:ext uri="{FF2B5EF4-FFF2-40B4-BE49-F238E27FC236}">
                  <a16:creationId xmlns:a16="http://schemas.microsoft.com/office/drawing/2014/main" id="{8B65277A-A7DA-FF4D-A00F-C5094CDB4851}"/>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146" name="Oval 145">
                    <a:extLst>
                      <a:ext uri="{FF2B5EF4-FFF2-40B4-BE49-F238E27FC236}">
                        <a16:creationId xmlns:a16="http://schemas.microsoft.com/office/drawing/2014/main" id="{8662E994-3D62-3949-810C-F9A31DEAC419}"/>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𝐶𝑙𝑜𝑢𝑑𝑦</m:t>
                          </m:r>
                        </m:oMath>
                      </m:oMathPara>
                    </a14:m>
                    <a:endParaRPr lang="en-GB" sz="1400">
                      <a:solidFill>
                        <a:srgbClr val="FFC000"/>
                      </a:solidFill>
                    </a:endParaRPr>
                  </a:p>
                </p:txBody>
              </p:sp>
            </mc:Choice>
            <mc:Fallback xmlns="">
              <p:sp>
                <p:nvSpPr>
                  <p:cNvPr id="146" name="Oval 145">
                    <a:extLst>
                      <a:ext uri="{FF2B5EF4-FFF2-40B4-BE49-F238E27FC236}">
                        <a16:creationId xmlns:a16="http://schemas.microsoft.com/office/drawing/2014/main" id="{8662E994-3D62-3949-810C-F9A31DEAC419}"/>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6"/>
                    <a:stretch>
                      <a:fillRect b="-4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7" name="Oval 146">
                    <a:extLst>
                      <a:ext uri="{FF2B5EF4-FFF2-40B4-BE49-F238E27FC236}">
                        <a16:creationId xmlns:a16="http://schemas.microsoft.com/office/drawing/2014/main" id="{311215B8-8F40-3549-8DE0-4DD335954FAF}"/>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𝑅𝑎𝑖𝑛</m:t>
                          </m:r>
                        </m:oMath>
                      </m:oMathPara>
                    </a14:m>
                    <a:endParaRPr lang="en-GB" sz="1400">
                      <a:solidFill>
                        <a:schemeClr val="accent1"/>
                      </a:solidFill>
                    </a:endParaRPr>
                  </a:p>
                </p:txBody>
              </p:sp>
            </mc:Choice>
            <mc:Fallback xmlns="">
              <p:sp>
                <p:nvSpPr>
                  <p:cNvPr id="147" name="Oval 146">
                    <a:extLst>
                      <a:ext uri="{FF2B5EF4-FFF2-40B4-BE49-F238E27FC236}">
                        <a16:creationId xmlns:a16="http://schemas.microsoft.com/office/drawing/2014/main" id="{311215B8-8F40-3549-8DE0-4DD335954FAF}"/>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1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8" name="Oval 147">
                    <a:extLst>
                      <a:ext uri="{FF2B5EF4-FFF2-40B4-BE49-F238E27FC236}">
                        <a16:creationId xmlns:a16="http://schemas.microsoft.com/office/drawing/2014/main" id="{AFAA40AE-409D-6D42-9099-AF6399F8215B}"/>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148" name="Oval 147">
                    <a:extLst>
                      <a:ext uri="{FF2B5EF4-FFF2-40B4-BE49-F238E27FC236}">
                        <a16:creationId xmlns:a16="http://schemas.microsoft.com/office/drawing/2014/main" id="{AFAA40AE-409D-6D42-9099-AF6399F8215B}"/>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18"/>
                    <a:stretch>
                      <a:fillRect b="-4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9" name="Oval 148">
                    <a:extLst>
                      <a:ext uri="{FF2B5EF4-FFF2-40B4-BE49-F238E27FC236}">
                        <a16:creationId xmlns:a16="http://schemas.microsoft.com/office/drawing/2014/main" id="{FC377BB1-8E8B-144E-B07C-DC9A9993F3BB}"/>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149" name="Oval 148">
                    <a:extLst>
                      <a:ext uri="{FF2B5EF4-FFF2-40B4-BE49-F238E27FC236}">
                        <a16:creationId xmlns:a16="http://schemas.microsoft.com/office/drawing/2014/main" id="{FC377BB1-8E8B-144E-B07C-DC9A9993F3BB}"/>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9"/>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50" name="Straight Arrow Connector 149">
                <a:extLst>
                  <a:ext uri="{FF2B5EF4-FFF2-40B4-BE49-F238E27FC236}">
                    <a16:creationId xmlns:a16="http://schemas.microsoft.com/office/drawing/2014/main" id="{D17896A7-A098-0847-9B1C-FEC9C6E0F665}"/>
                  </a:ext>
                </a:extLst>
              </p:cNvPr>
              <p:cNvCxnSpPr>
                <a:stCxn id="146" idx="3"/>
                <a:endCxn id="148"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1" name="Straight Arrow Connector 150">
                <a:extLst>
                  <a:ext uri="{FF2B5EF4-FFF2-40B4-BE49-F238E27FC236}">
                    <a16:creationId xmlns:a16="http://schemas.microsoft.com/office/drawing/2014/main" id="{8CBA3B94-1C80-2448-AED3-FBEF8C1BD2CC}"/>
                  </a:ext>
                </a:extLst>
              </p:cNvPr>
              <p:cNvCxnSpPr>
                <a:cxnSpLocks/>
                <a:stCxn id="148" idx="4"/>
                <a:endCxn id="149"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2" name="Straight Arrow Connector 151">
                <a:extLst>
                  <a:ext uri="{FF2B5EF4-FFF2-40B4-BE49-F238E27FC236}">
                    <a16:creationId xmlns:a16="http://schemas.microsoft.com/office/drawing/2014/main" id="{FF5E6FCC-3EC8-2043-823F-F245C2C9C198}"/>
                  </a:ext>
                </a:extLst>
              </p:cNvPr>
              <p:cNvCxnSpPr>
                <a:cxnSpLocks/>
                <a:stCxn id="147" idx="4"/>
                <a:endCxn id="149"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53" name="Straight Arrow Connector 152">
                <a:extLst>
                  <a:ext uri="{FF2B5EF4-FFF2-40B4-BE49-F238E27FC236}">
                    <a16:creationId xmlns:a16="http://schemas.microsoft.com/office/drawing/2014/main" id="{BE98C1BA-CF2C-7A47-B84F-F452F445F13F}"/>
                  </a:ext>
                </a:extLst>
              </p:cNvPr>
              <p:cNvCxnSpPr>
                <a:cxnSpLocks/>
                <a:stCxn id="146" idx="5"/>
                <a:endCxn id="147"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145" name="Rectangle 144">
              <a:extLst>
                <a:ext uri="{FF2B5EF4-FFF2-40B4-BE49-F238E27FC236}">
                  <a16:creationId xmlns:a16="http://schemas.microsoft.com/office/drawing/2014/main" id="{8DD8C7FF-B49F-5240-BDA0-9859E8EBED39}"/>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4" name="Group 153">
            <a:extLst>
              <a:ext uri="{FF2B5EF4-FFF2-40B4-BE49-F238E27FC236}">
                <a16:creationId xmlns:a16="http://schemas.microsoft.com/office/drawing/2014/main" id="{7AE98883-144F-6942-8765-15311EE9C9E9}"/>
              </a:ext>
            </a:extLst>
          </p:cNvPr>
          <p:cNvGrpSpPr/>
          <p:nvPr/>
        </p:nvGrpSpPr>
        <p:grpSpPr>
          <a:xfrm>
            <a:off x="6000959" y="4470465"/>
            <a:ext cx="2645243" cy="1446789"/>
            <a:chOff x="1515360" y="1970407"/>
            <a:chExt cx="2645243" cy="1446789"/>
          </a:xfrm>
        </p:grpSpPr>
        <p:grpSp>
          <p:nvGrpSpPr>
            <p:cNvPr id="155" name="Group 154">
              <a:extLst>
                <a:ext uri="{FF2B5EF4-FFF2-40B4-BE49-F238E27FC236}">
                  <a16:creationId xmlns:a16="http://schemas.microsoft.com/office/drawing/2014/main" id="{D8F98C8A-C0E3-7544-A4C7-3E0F5742E78E}"/>
                </a:ext>
              </a:extLst>
            </p:cNvPr>
            <p:cNvGrpSpPr/>
            <p:nvPr/>
          </p:nvGrpSpPr>
          <p:grpSpPr>
            <a:xfrm>
              <a:off x="1620388" y="2092615"/>
              <a:ext cx="2446050" cy="1202374"/>
              <a:chOff x="4455974" y="1641603"/>
              <a:chExt cx="2446050" cy="1202374"/>
            </a:xfrm>
          </p:grpSpPr>
          <mc:AlternateContent xmlns:mc="http://schemas.openxmlformats.org/markup-compatibility/2006" xmlns:a14="http://schemas.microsoft.com/office/drawing/2010/main">
            <mc:Choice Requires="a14">
              <p:sp>
                <p:nvSpPr>
                  <p:cNvPr id="157" name="Oval 156">
                    <a:extLst>
                      <a:ext uri="{FF2B5EF4-FFF2-40B4-BE49-F238E27FC236}">
                        <a16:creationId xmlns:a16="http://schemas.microsoft.com/office/drawing/2014/main" id="{CDECE188-3195-A043-963C-D750E33D18D1}"/>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𝐶𝑙𝑜𝑢𝑑𝑦</m:t>
                          </m:r>
                        </m:oMath>
                      </m:oMathPara>
                    </a14:m>
                    <a:endParaRPr lang="en-GB" sz="1400">
                      <a:solidFill>
                        <a:srgbClr val="C00000"/>
                      </a:solidFill>
                    </a:endParaRPr>
                  </a:p>
                </p:txBody>
              </p:sp>
            </mc:Choice>
            <mc:Fallback xmlns="">
              <p:sp>
                <p:nvSpPr>
                  <p:cNvPr id="157" name="Oval 156">
                    <a:extLst>
                      <a:ext uri="{FF2B5EF4-FFF2-40B4-BE49-F238E27FC236}">
                        <a16:creationId xmlns:a16="http://schemas.microsoft.com/office/drawing/2014/main" id="{CDECE188-3195-A043-963C-D750E33D18D1}"/>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20"/>
                    <a:stretch>
                      <a:fillRect b="-8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8" name="Oval 157">
                    <a:extLst>
                      <a:ext uri="{FF2B5EF4-FFF2-40B4-BE49-F238E27FC236}">
                        <a16:creationId xmlns:a16="http://schemas.microsoft.com/office/drawing/2014/main" id="{43B42BB7-7BE5-CD42-8B78-6F1A6E50392E}"/>
                      </a:ext>
                    </a:extLst>
                  </p:cNvPr>
                  <p:cNvSpPr/>
                  <p:nvPr/>
                </p:nvSpPr>
                <p:spPr>
                  <a:xfrm>
                    <a:off x="585802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𝑅𝑎𝑖𝑛</m:t>
                          </m:r>
                        </m:oMath>
                      </m:oMathPara>
                    </a14:m>
                    <a:endParaRPr lang="en-GB" sz="1400">
                      <a:solidFill>
                        <a:schemeClr val="accent1"/>
                      </a:solidFill>
                    </a:endParaRPr>
                  </a:p>
                </p:txBody>
              </p:sp>
            </mc:Choice>
            <mc:Fallback xmlns="">
              <p:sp>
                <p:nvSpPr>
                  <p:cNvPr id="158" name="Oval 157">
                    <a:extLst>
                      <a:ext uri="{FF2B5EF4-FFF2-40B4-BE49-F238E27FC236}">
                        <a16:creationId xmlns:a16="http://schemas.microsoft.com/office/drawing/2014/main" id="{43B42BB7-7BE5-CD42-8B78-6F1A6E50392E}"/>
                      </a:ext>
                    </a:extLst>
                  </p:cNvPr>
                  <p:cNvSpPr>
                    <a:spLocks noRot="1" noChangeAspect="1" noMove="1" noResize="1" noEditPoints="1" noAdjustHandles="1" noChangeArrowheads="1" noChangeShapeType="1" noTextEdit="1"/>
                  </p:cNvSpPr>
                  <p:nvPr/>
                </p:nvSpPr>
                <p:spPr>
                  <a:xfrm>
                    <a:off x="5858024" y="2098790"/>
                    <a:ext cx="1044000" cy="288000"/>
                  </a:xfrm>
                  <a:prstGeom prst="ellipse">
                    <a:avLst/>
                  </a:prstGeom>
                  <a:blipFill>
                    <a:blip r:embed="rId21"/>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59" name="Oval 158">
                    <a:extLst>
                      <a:ext uri="{FF2B5EF4-FFF2-40B4-BE49-F238E27FC236}">
                        <a16:creationId xmlns:a16="http://schemas.microsoft.com/office/drawing/2014/main" id="{25344C24-7194-FF49-A3B0-9E2A84C7DD29}"/>
                      </a:ext>
                    </a:extLst>
                  </p:cNvPr>
                  <p:cNvSpPr/>
                  <p:nvPr/>
                </p:nvSpPr>
                <p:spPr>
                  <a:xfrm>
                    <a:off x="445597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159" name="Oval 158">
                    <a:extLst>
                      <a:ext uri="{FF2B5EF4-FFF2-40B4-BE49-F238E27FC236}">
                        <a16:creationId xmlns:a16="http://schemas.microsoft.com/office/drawing/2014/main" id="{25344C24-7194-FF49-A3B0-9E2A84C7DD29}"/>
                      </a:ext>
                    </a:extLst>
                  </p:cNvPr>
                  <p:cNvSpPr>
                    <a:spLocks noRot="1" noChangeAspect="1" noMove="1" noResize="1" noEditPoints="1" noAdjustHandles="1" noChangeArrowheads="1" noChangeShapeType="1" noTextEdit="1"/>
                  </p:cNvSpPr>
                  <p:nvPr/>
                </p:nvSpPr>
                <p:spPr>
                  <a:xfrm>
                    <a:off x="4455974" y="2098790"/>
                    <a:ext cx="1044000" cy="288000"/>
                  </a:xfrm>
                  <a:prstGeom prst="ellipse">
                    <a:avLst/>
                  </a:prstGeom>
                  <a:blipFill>
                    <a:blip r:embed="rId22"/>
                    <a:stretch>
                      <a:fillRect b="-8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0" name="Oval 159">
                    <a:extLst>
                      <a:ext uri="{FF2B5EF4-FFF2-40B4-BE49-F238E27FC236}">
                        <a16:creationId xmlns:a16="http://schemas.microsoft.com/office/drawing/2014/main" id="{A208718D-AE35-5148-AB53-B36881D18F4A}"/>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160" name="Oval 159">
                    <a:extLst>
                      <a:ext uri="{FF2B5EF4-FFF2-40B4-BE49-F238E27FC236}">
                        <a16:creationId xmlns:a16="http://schemas.microsoft.com/office/drawing/2014/main" id="{A208718D-AE35-5148-AB53-B36881D18F4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2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161" name="Straight Arrow Connector 160">
                <a:extLst>
                  <a:ext uri="{FF2B5EF4-FFF2-40B4-BE49-F238E27FC236}">
                    <a16:creationId xmlns:a16="http://schemas.microsoft.com/office/drawing/2014/main" id="{37BF1607-9FEB-814F-8343-D88CB088E1F8}"/>
                  </a:ext>
                </a:extLst>
              </p:cNvPr>
              <p:cNvCxnSpPr>
                <a:stCxn id="157" idx="3"/>
                <a:endCxn id="159" idx="0"/>
              </p:cNvCxnSpPr>
              <p:nvPr/>
            </p:nvCxnSpPr>
            <p:spPr>
              <a:xfrm flipH="1">
                <a:off x="4977974"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62" name="Straight Arrow Connector 161">
                <a:extLst>
                  <a:ext uri="{FF2B5EF4-FFF2-40B4-BE49-F238E27FC236}">
                    <a16:creationId xmlns:a16="http://schemas.microsoft.com/office/drawing/2014/main" id="{330B61E6-9357-084E-8061-0D47298776B0}"/>
                  </a:ext>
                </a:extLst>
              </p:cNvPr>
              <p:cNvCxnSpPr>
                <a:cxnSpLocks/>
                <a:stCxn id="159" idx="4"/>
                <a:endCxn id="160" idx="1"/>
              </p:cNvCxnSpPr>
              <p:nvPr/>
            </p:nvCxnSpPr>
            <p:spPr>
              <a:xfrm>
                <a:off x="4977974"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63" name="Straight Arrow Connector 162">
                <a:extLst>
                  <a:ext uri="{FF2B5EF4-FFF2-40B4-BE49-F238E27FC236}">
                    <a16:creationId xmlns:a16="http://schemas.microsoft.com/office/drawing/2014/main" id="{D4C077A0-355F-C24C-88CA-E1A3E59BFF17}"/>
                  </a:ext>
                </a:extLst>
              </p:cNvPr>
              <p:cNvCxnSpPr>
                <a:cxnSpLocks/>
                <a:stCxn id="158" idx="4"/>
                <a:endCxn id="160" idx="7"/>
              </p:cNvCxnSpPr>
              <p:nvPr/>
            </p:nvCxnSpPr>
            <p:spPr>
              <a:xfrm flipH="1">
                <a:off x="6048109" y="2386790"/>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64" name="Straight Arrow Connector 163">
                <a:extLst>
                  <a:ext uri="{FF2B5EF4-FFF2-40B4-BE49-F238E27FC236}">
                    <a16:creationId xmlns:a16="http://schemas.microsoft.com/office/drawing/2014/main" id="{E64EAF6F-4440-B840-B573-8EFC2B895FA6}"/>
                  </a:ext>
                </a:extLst>
              </p:cNvPr>
              <p:cNvCxnSpPr>
                <a:cxnSpLocks/>
                <a:stCxn id="157" idx="5"/>
                <a:endCxn id="158" idx="0"/>
              </p:cNvCxnSpPr>
              <p:nvPr/>
            </p:nvCxnSpPr>
            <p:spPr>
              <a:xfrm>
                <a:off x="6048109" y="1887426"/>
                <a:ext cx="33191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sp>
          <p:nvSpPr>
            <p:cNvPr id="156" name="Rectangle 155">
              <a:extLst>
                <a:ext uri="{FF2B5EF4-FFF2-40B4-BE49-F238E27FC236}">
                  <a16:creationId xmlns:a16="http://schemas.microsoft.com/office/drawing/2014/main" id="{CBB2DA14-89C1-5D4B-8A52-5677E2E3C6C0}"/>
                </a:ext>
              </a:extLst>
            </p:cNvPr>
            <p:cNvSpPr/>
            <p:nvPr/>
          </p:nvSpPr>
          <p:spPr>
            <a:xfrm>
              <a:off x="1515360" y="1970407"/>
              <a:ext cx="2645243" cy="144678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65" name="Straight Arrow Connector 164">
            <a:extLst>
              <a:ext uri="{FF2B5EF4-FFF2-40B4-BE49-F238E27FC236}">
                <a16:creationId xmlns:a16="http://schemas.microsoft.com/office/drawing/2014/main" id="{9164C384-05AF-B846-A2EC-8B9EC9C4524B}"/>
              </a:ext>
            </a:extLst>
          </p:cNvPr>
          <p:cNvCxnSpPr>
            <a:cxnSpLocks/>
          </p:cNvCxnSpPr>
          <p:nvPr/>
        </p:nvCxnSpPr>
        <p:spPr>
          <a:xfrm>
            <a:off x="8652175" y="307841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6" name="Straight Arrow Connector 165">
            <a:extLst>
              <a:ext uri="{FF2B5EF4-FFF2-40B4-BE49-F238E27FC236}">
                <a16:creationId xmlns:a16="http://schemas.microsoft.com/office/drawing/2014/main" id="{087573B5-7C9B-784E-B96B-5C492773A2EB}"/>
              </a:ext>
            </a:extLst>
          </p:cNvPr>
          <p:cNvCxnSpPr>
            <a:cxnSpLocks/>
          </p:cNvCxnSpPr>
          <p:nvPr/>
        </p:nvCxnSpPr>
        <p:spPr>
          <a:xfrm flipH="1" flipV="1">
            <a:off x="8637676" y="3281792"/>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7" name="Straight Arrow Connector 166">
            <a:extLst>
              <a:ext uri="{FF2B5EF4-FFF2-40B4-BE49-F238E27FC236}">
                <a16:creationId xmlns:a16="http://schemas.microsoft.com/office/drawing/2014/main" id="{2FC5A478-7A38-244D-B29D-ACF06B457F10}"/>
              </a:ext>
            </a:extLst>
          </p:cNvPr>
          <p:cNvCxnSpPr>
            <a:cxnSpLocks/>
          </p:cNvCxnSpPr>
          <p:nvPr/>
        </p:nvCxnSpPr>
        <p:spPr>
          <a:xfrm>
            <a:off x="8645784" y="512541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8" name="Straight Arrow Connector 167">
            <a:extLst>
              <a:ext uri="{FF2B5EF4-FFF2-40B4-BE49-F238E27FC236}">
                <a16:creationId xmlns:a16="http://schemas.microsoft.com/office/drawing/2014/main" id="{1C83032A-98C7-204B-9760-2B15142F85D8}"/>
              </a:ext>
            </a:extLst>
          </p:cNvPr>
          <p:cNvCxnSpPr>
            <a:cxnSpLocks/>
          </p:cNvCxnSpPr>
          <p:nvPr/>
        </p:nvCxnSpPr>
        <p:spPr>
          <a:xfrm flipH="1" flipV="1">
            <a:off x="8637676" y="5331958"/>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9" name="Straight Arrow Connector 168">
            <a:extLst>
              <a:ext uri="{FF2B5EF4-FFF2-40B4-BE49-F238E27FC236}">
                <a16:creationId xmlns:a16="http://schemas.microsoft.com/office/drawing/2014/main" id="{B96EB15D-55B0-294C-88B2-4DC155F74B1E}"/>
              </a:ext>
            </a:extLst>
          </p:cNvPr>
          <p:cNvCxnSpPr>
            <a:cxnSpLocks/>
          </p:cNvCxnSpPr>
          <p:nvPr/>
        </p:nvCxnSpPr>
        <p:spPr>
          <a:xfrm rot="5400000">
            <a:off x="6943198"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0" name="Straight Arrow Connector 169">
            <a:extLst>
              <a:ext uri="{FF2B5EF4-FFF2-40B4-BE49-F238E27FC236}">
                <a16:creationId xmlns:a16="http://schemas.microsoft.com/office/drawing/2014/main" id="{C071D7B4-59FC-114B-9A6A-4B6B0FD03EC1}"/>
              </a:ext>
            </a:extLst>
          </p:cNvPr>
          <p:cNvCxnSpPr>
            <a:cxnSpLocks/>
          </p:cNvCxnSpPr>
          <p:nvPr/>
        </p:nvCxnSpPr>
        <p:spPr>
          <a:xfrm rot="5400000" flipH="1" flipV="1">
            <a:off x="7154063"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1" name="Straight Arrow Connector 170">
            <a:extLst>
              <a:ext uri="{FF2B5EF4-FFF2-40B4-BE49-F238E27FC236}">
                <a16:creationId xmlns:a16="http://schemas.microsoft.com/office/drawing/2014/main" id="{0537FA0E-D877-6C44-BFEB-82425A72695C}"/>
              </a:ext>
            </a:extLst>
          </p:cNvPr>
          <p:cNvCxnSpPr>
            <a:cxnSpLocks/>
          </p:cNvCxnSpPr>
          <p:nvPr/>
        </p:nvCxnSpPr>
        <p:spPr>
          <a:xfrm rot="5400000">
            <a:off x="10152520"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2" name="Straight Arrow Connector 171">
            <a:extLst>
              <a:ext uri="{FF2B5EF4-FFF2-40B4-BE49-F238E27FC236}">
                <a16:creationId xmlns:a16="http://schemas.microsoft.com/office/drawing/2014/main" id="{9EB07EDB-338A-6340-97E9-0AB6C70594F7}"/>
              </a:ext>
            </a:extLst>
          </p:cNvPr>
          <p:cNvCxnSpPr>
            <a:cxnSpLocks/>
          </p:cNvCxnSpPr>
          <p:nvPr/>
        </p:nvCxnSpPr>
        <p:spPr>
          <a:xfrm rot="5400000" flipH="1" flipV="1">
            <a:off x="10368044" y="4202086"/>
            <a:ext cx="55232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3" name="Curved Connector 172">
            <a:extLst>
              <a:ext uri="{FF2B5EF4-FFF2-40B4-BE49-F238E27FC236}">
                <a16:creationId xmlns:a16="http://schemas.microsoft.com/office/drawing/2014/main" id="{93A18A36-ADF1-2E41-B5B0-16FE6CE2AA7D}"/>
              </a:ext>
            </a:extLst>
          </p:cNvPr>
          <p:cNvCxnSpPr>
            <a:cxnSpLocks/>
          </p:cNvCxnSpPr>
          <p:nvPr/>
        </p:nvCxnSpPr>
        <p:spPr>
          <a:xfrm rot="780000" flipH="1">
            <a:off x="8521264" y="3719419"/>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4" name="Curved Connector 173">
            <a:extLst>
              <a:ext uri="{FF2B5EF4-FFF2-40B4-BE49-F238E27FC236}">
                <a16:creationId xmlns:a16="http://schemas.microsoft.com/office/drawing/2014/main" id="{2C565640-B57D-6745-B23F-FAF6D8D2A502}"/>
              </a:ext>
            </a:extLst>
          </p:cNvPr>
          <p:cNvCxnSpPr>
            <a:cxnSpLocks/>
          </p:cNvCxnSpPr>
          <p:nvPr/>
        </p:nvCxnSpPr>
        <p:spPr>
          <a:xfrm rot="6180000" flipH="1">
            <a:off x="9239831" y="3759888"/>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5" name="Curved Connector 174">
            <a:extLst>
              <a:ext uri="{FF2B5EF4-FFF2-40B4-BE49-F238E27FC236}">
                <a16:creationId xmlns:a16="http://schemas.microsoft.com/office/drawing/2014/main" id="{F994F586-DAD4-5541-943D-1C39AA953789}"/>
              </a:ext>
            </a:extLst>
          </p:cNvPr>
          <p:cNvCxnSpPr>
            <a:cxnSpLocks/>
          </p:cNvCxnSpPr>
          <p:nvPr/>
        </p:nvCxnSpPr>
        <p:spPr>
          <a:xfrm rot="16980000" flipH="1">
            <a:off x="8495664" y="4436175"/>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6" name="Curved Connector 175">
            <a:extLst>
              <a:ext uri="{FF2B5EF4-FFF2-40B4-BE49-F238E27FC236}">
                <a16:creationId xmlns:a16="http://schemas.microsoft.com/office/drawing/2014/main" id="{2A836342-EDCF-E145-BE44-42653E7F71F2}"/>
              </a:ext>
            </a:extLst>
          </p:cNvPr>
          <p:cNvCxnSpPr>
            <a:cxnSpLocks/>
          </p:cNvCxnSpPr>
          <p:nvPr/>
        </p:nvCxnSpPr>
        <p:spPr>
          <a:xfrm rot="11580000" flipH="1">
            <a:off x="9213837" y="4452358"/>
            <a:ext cx="108000" cy="216000"/>
          </a:xfrm>
          <a:prstGeom prst="curvedConnector4">
            <a:avLst>
              <a:gd name="adj1" fmla="val -209827"/>
              <a:gd name="adj2" fmla="val 164473"/>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7" name="TextBox 176">
            <a:extLst>
              <a:ext uri="{FF2B5EF4-FFF2-40B4-BE49-F238E27FC236}">
                <a16:creationId xmlns:a16="http://schemas.microsoft.com/office/drawing/2014/main" id="{D52207E2-985D-B946-A843-C33C45ADD85F}"/>
              </a:ext>
            </a:extLst>
          </p:cNvPr>
          <p:cNvSpPr txBox="1"/>
          <p:nvPr/>
        </p:nvSpPr>
        <p:spPr>
          <a:xfrm rot="16200000">
            <a:off x="4657261" y="4017419"/>
            <a:ext cx="2318776" cy="369332"/>
          </a:xfrm>
          <a:prstGeom prst="rect">
            <a:avLst/>
          </a:prstGeom>
          <a:noFill/>
        </p:spPr>
        <p:txBody>
          <a:bodyPr wrap="none" rtlCol="0">
            <a:spAutoFit/>
          </a:bodyPr>
          <a:lstStyle/>
          <a:p>
            <a:r>
              <a:rPr lang="en-GB"/>
              <a:t>State transition system</a:t>
            </a:r>
          </a:p>
        </p:txBody>
      </p:sp>
    </p:spTree>
    <p:extLst>
      <p:ext uri="{BB962C8B-B14F-4D97-AF65-F5344CB8AC3E}">
        <p14:creationId xmlns:p14="http://schemas.microsoft.com/office/powerpoint/2010/main" val="85472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7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7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7"/>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6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2"/>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a:t>MCMC: Example</a:t>
            </a:r>
          </a:p>
        </p:txBody>
      </p:sp>
      <mc:AlternateContent xmlns:mc="http://schemas.openxmlformats.org/markup-compatibility/2006" xmlns:a14="http://schemas.microsoft.com/office/drawing/2010/main">
        <mc:Choice Requires="a14">
          <p:sp>
            <p:nvSpPr>
              <p:cNvPr id="61443" name="Rectangle 4"/>
              <p:cNvSpPr>
                <a:spLocks noGrp="1" noChangeArrowheads="1"/>
              </p:cNvSpPr>
              <p:nvPr>
                <p:ph idx="1"/>
              </p:nvPr>
            </p:nvSpPr>
            <p:spPr>
              <a:xfrm>
                <a:off x="359626" y="1665066"/>
                <a:ext cx="8028820" cy="4240848"/>
              </a:xfrm>
            </p:spPr>
            <p:txBody>
              <a:bodyPr>
                <a:normAutofit/>
              </a:bodyPr>
              <a:lstStyle/>
              <a:p>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b="0" i="1" smtClean="0">
                            <a:latin typeface="Cambria Math" panose="02040503050406030204" pitchFamily="18" charset="0"/>
                          </a:rPr>
                          <m:t>𝑅</m:t>
                        </m:r>
                        <m:r>
                          <a:rPr lang="en-GB" altLang="ko-KR" b="0"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𝑤</m:t>
                        </m:r>
                      </m:e>
                    </m:d>
                  </m:oMath>
                </a14:m>
                <a:r>
                  <a:rPr lang="en-GB" altLang="ko-KR" dirty="0"/>
                  <a:t>?</a:t>
                </a:r>
              </a:p>
              <a:p>
                <a:pPr lvl="1"/>
                <a:r>
                  <a:rPr lang="en-GB" altLang="ko-KR" dirty="0"/>
                  <a:t>Topological order (without evidence variables): </a:t>
                </a:r>
                <a14:m>
                  <m:oMath xmlns:m="http://schemas.openxmlformats.org/officeDocument/2006/math">
                    <m:d>
                      <m:dPr>
                        <m:ctrlPr>
                          <a:rPr lang="en-GB" altLang="ko-KR" i="1">
                            <a:latin typeface="Cambria Math" panose="02040503050406030204" pitchFamily="18" charset="0"/>
                          </a:rPr>
                        </m:ctrlPr>
                      </m:dPr>
                      <m:e>
                        <m:r>
                          <a:rPr lang="en-GB" altLang="ko-KR" i="1" smtClean="0">
                            <a:latin typeface="Cambria Math" panose="02040503050406030204" pitchFamily="18" charset="0"/>
                          </a:rPr>
                          <m:t>𝐶</m:t>
                        </m:r>
                        <m:r>
                          <a:rPr lang="en-GB" altLang="ko-KR" i="1">
                            <a:latin typeface="Cambria Math" panose="02040503050406030204" pitchFamily="18" charset="0"/>
                          </a:rPr>
                          <m:t>,</m:t>
                        </m:r>
                        <m:r>
                          <a:rPr lang="en-GB" altLang="ko-KR" i="1" smtClean="0">
                            <a:latin typeface="Cambria Math" panose="02040503050406030204" pitchFamily="18" charset="0"/>
                          </a:rPr>
                          <m:t>𝑅</m:t>
                        </m:r>
                      </m:e>
                    </m:d>
                  </m:oMath>
                </a14:m>
                <a:endParaRPr lang="en-GB" altLang="ko-KR" dirty="0"/>
              </a:p>
              <a:p>
                <a:pPr lvl="1"/>
                <a:r>
                  <a:rPr lang="en-GB" altLang="ko-KR" dirty="0"/>
                  <a:t>Random choice of next variable to sample also possible</a:t>
                </a:r>
              </a:p>
              <a:p>
                <a:r>
                  <a:rPr lang="en-GB" altLang="ko-KR" dirty="0"/>
                  <a:t>Sampling (repeat </a:t>
                </a:r>
                <a14:m>
                  <m:oMath xmlns:m="http://schemas.openxmlformats.org/officeDocument/2006/math">
                    <m:r>
                      <a:rPr lang="en-GB" altLang="ko-KR" i="1" smtClean="0">
                        <a:latin typeface="Cambria Math" panose="02040503050406030204" pitchFamily="18" charset="0"/>
                      </a:rPr>
                      <m:t>𝑁</m:t>
                    </m:r>
                  </m:oMath>
                </a14:m>
                <a:r>
                  <a:rPr lang="en-GB" altLang="ko-KR" dirty="0"/>
                  <a:t> times)</a:t>
                </a:r>
              </a:p>
              <a:p>
                <a:pPr lvl="1"/>
                <a:r>
                  <a:rPr lang="en-GB" altLang="ko-KR" dirty="0"/>
                  <a:t>Random initial state: </a:t>
                </a:r>
                <a14:m>
                  <m:oMath xmlns:m="http://schemas.openxmlformats.org/officeDocument/2006/math">
                    <m:d>
                      <m:dPr>
                        <m:begChr m:val="["/>
                        <m:endChr m:val="]"/>
                        <m:ctrlPr>
                          <a:rPr lang="en-GB" altLang="ko-KR" i="1" smtClean="0">
                            <a:latin typeface="Cambria Math" panose="02040503050406030204" pitchFamily="18" charset="0"/>
                          </a:rPr>
                        </m:ctrlPr>
                      </m:dPr>
                      <m:e>
                        <m:r>
                          <a:rPr lang="en-GB" altLang="ko-KR" i="1" smtClean="0">
                            <a:solidFill>
                              <a:schemeClr val="accent1"/>
                            </a:solidFill>
                            <a:latin typeface="Cambria Math" panose="02040503050406030204" pitchFamily="18" charset="0"/>
                          </a:rPr>
                          <m:t>𝑐</m:t>
                        </m:r>
                        <m:r>
                          <a:rPr lang="en-GB" altLang="ko-KR" i="1" smtClean="0">
                            <a:latin typeface="Cambria Math" panose="02040503050406030204" pitchFamily="18" charset="0"/>
                          </a:rPr>
                          <m:t>, </m:t>
                        </m:r>
                        <m:r>
                          <a:rPr lang="en-GB" altLang="ko-KR"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𝑟</m:t>
                        </m:r>
                        <m:r>
                          <a:rPr lang="en-GB" altLang="ko-KR" i="1" smtClean="0">
                            <a:latin typeface="Cambria Math" panose="02040503050406030204" pitchFamily="18" charset="0"/>
                          </a:rPr>
                          <m:t>, </m:t>
                        </m:r>
                        <m:r>
                          <a:rPr lang="en-GB" altLang="ko-KR" i="1" smtClean="0">
                            <a:solidFill>
                              <a:schemeClr val="accent1"/>
                            </a:solidFill>
                            <a:latin typeface="Cambria Math" panose="02040503050406030204" pitchFamily="18" charset="0"/>
                          </a:rPr>
                          <m:t>𝑤</m:t>
                        </m:r>
                      </m:e>
                    </m:d>
                  </m:oMath>
                </a14:m>
                <a:endParaRPr lang="en-GB" altLang="ko-KR" dirty="0"/>
              </a:p>
              <a:p>
                <a:pPr lvl="1"/>
                <a:r>
                  <a:rPr lang="en-GB" altLang="ko-KR" dirty="0"/>
                  <a:t>Sample </a:t>
                </a:r>
                <a14:m>
                  <m:oMath xmlns:m="http://schemas.openxmlformats.org/officeDocument/2006/math">
                    <m:r>
                      <a:rPr lang="en-GB" altLang="ko-KR" i="1" smtClean="0">
                        <a:latin typeface="Cambria Math" panose="02040503050406030204" pitchFamily="18" charset="0"/>
                      </a:rPr>
                      <m:t>𝐶</m:t>
                    </m:r>
                  </m:oMath>
                </a14:m>
                <a:r>
                  <a:rPr lang="en-GB" altLang="ko-KR" dirty="0"/>
                  <a:t> given current values of </a:t>
                </a:r>
                <a14:m>
                  <m:oMath xmlns:m="http://schemas.openxmlformats.org/officeDocument/2006/math">
                    <m:r>
                      <a:rPr lang="en-GB" altLang="ko-KR" i="1" smtClean="0">
                        <a:latin typeface="Cambria Math" panose="02040503050406030204" pitchFamily="18" charset="0"/>
                      </a:rPr>
                      <m:t>𝑀𝐵</m:t>
                    </m:r>
                    <m:d>
                      <m:dPr>
                        <m:ctrlPr>
                          <a:rPr lang="en-GB" altLang="ko-KR" i="1" smtClean="0">
                            <a:latin typeface="Cambria Math" panose="02040503050406030204" pitchFamily="18" charset="0"/>
                          </a:rPr>
                        </m:ctrlPr>
                      </m:dPr>
                      <m:e>
                        <m:r>
                          <a:rPr lang="en-GB" altLang="ko-KR" i="1" smtClean="0">
                            <a:latin typeface="Cambria Math" panose="02040503050406030204" pitchFamily="18" charset="0"/>
                          </a:rPr>
                          <m:t>𝐶</m:t>
                        </m:r>
                      </m:e>
                    </m:d>
                    <m:r>
                      <a:rPr lang="en-GB" altLang="ko-KR" i="1" smtClean="0">
                        <a:latin typeface="Cambria Math" panose="02040503050406030204" pitchFamily="18" charset="0"/>
                      </a:rPr>
                      <m:t>=</m:t>
                    </m:r>
                    <m:d>
                      <m:dPr>
                        <m:begChr m:val="{"/>
                        <m:endChr m:val="}"/>
                        <m:ctrlPr>
                          <a:rPr lang="en-GB" altLang="ko-KR" i="1" smtClean="0">
                            <a:latin typeface="Cambria Math" panose="02040503050406030204" pitchFamily="18" charset="0"/>
                          </a:rPr>
                        </m:ctrlPr>
                      </m:dPr>
                      <m:e>
                        <m:r>
                          <a:rPr lang="en-GB" altLang="ko-KR" i="1" smtClean="0">
                            <a:latin typeface="Cambria Math" panose="02040503050406030204" pitchFamily="18" charset="0"/>
                          </a:rPr>
                          <m:t>𝑆</m:t>
                        </m:r>
                        <m:r>
                          <a:rPr lang="en-GB" altLang="ko-KR" i="1" smtClean="0">
                            <a:latin typeface="Cambria Math" panose="02040503050406030204" pitchFamily="18" charset="0"/>
                          </a:rPr>
                          <m:t>,</m:t>
                        </m:r>
                        <m:r>
                          <a:rPr lang="en-GB" altLang="ko-KR" i="1" smtClean="0">
                            <a:latin typeface="Cambria Math" panose="02040503050406030204" pitchFamily="18" charset="0"/>
                          </a:rPr>
                          <m:t>𝑅</m:t>
                        </m:r>
                      </m:e>
                    </m:d>
                  </m:oMath>
                </a14:m>
                <a:r>
                  <a:rPr lang="en-GB" altLang="ko-KR" dirty="0"/>
                  <a:t>, i.e., from </a:t>
                </a:r>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i="1" smtClean="0">
                            <a:latin typeface="Cambria Math" panose="02040503050406030204" pitchFamily="18" charset="0"/>
                          </a:rPr>
                          <m:t>𝐶</m:t>
                        </m:r>
                        <m:r>
                          <a:rPr lang="en-GB" altLang="ko-KR" i="1" smtClean="0">
                            <a:latin typeface="Cambria Math" panose="02040503050406030204" pitchFamily="18" charset="0"/>
                          </a:rPr>
                          <m:t>|</m:t>
                        </m:r>
                        <m:r>
                          <a:rPr lang="en-GB" altLang="ko-KR"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𝑟</m:t>
                        </m:r>
                      </m:e>
                    </m:d>
                  </m:oMath>
                </a14:m>
                <a:endParaRPr lang="en-GB" altLang="ko-KR" dirty="0"/>
              </a:p>
              <a:p>
                <a:pPr lvl="2"/>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i="1" smtClean="0">
                            <a:latin typeface="Cambria Math" panose="02040503050406030204" pitchFamily="18" charset="0"/>
                          </a:rPr>
                          <m:t>𝐶</m:t>
                        </m:r>
                        <m:r>
                          <a:rPr lang="en-GB" altLang="ko-KR" i="1" smtClean="0">
                            <a:latin typeface="Cambria Math" panose="02040503050406030204" pitchFamily="18" charset="0"/>
                          </a:rPr>
                          <m:t>|</m:t>
                        </m:r>
                        <m:r>
                          <a:rPr lang="en-GB" altLang="ko-KR"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𝑟</m:t>
                        </m:r>
                      </m:e>
                    </m:d>
                    <m:r>
                      <a:rPr lang="en-GB" altLang="ko-KR" i="1" smtClean="0">
                        <a:latin typeface="Cambria Math" panose="02040503050406030204" pitchFamily="18" charset="0"/>
                        <a:ea typeface="Cambria Math" panose="02040503050406030204" pitchFamily="18" charset="0"/>
                      </a:rPr>
                      <m:t>=</m:t>
                    </m:r>
                    <m:r>
                      <a:rPr lang="en-GB" altLang="ko-KR" i="1" smtClean="0">
                        <a:latin typeface="Cambria Math" panose="02040503050406030204" pitchFamily="18" charset="0"/>
                        <a:ea typeface="Cambria Math" panose="02040503050406030204" pitchFamily="18" charset="0"/>
                      </a:rPr>
                      <m:t>𝑃</m:t>
                    </m:r>
                    <m:d>
                      <m:dPr>
                        <m:ctrlPr>
                          <a:rPr lang="en-GB" altLang="ko-KR" i="1" smtClean="0">
                            <a:latin typeface="Cambria Math" panose="02040503050406030204" pitchFamily="18" charset="0"/>
                            <a:ea typeface="Cambria Math" panose="02040503050406030204" pitchFamily="18" charset="0"/>
                          </a:rPr>
                        </m:ctrlPr>
                      </m:dPr>
                      <m:e>
                        <m:r>
                          <a:rPr lang="en-GB" altLang="ko-KR" i="1" smtClean="0">
                            <a:latin typeface="Cambria Math" panose="02040503050406030204" pitchFamily="18" charset="0"/>
                            <a:ea typeface="Cambria Math" panose="02040503050406030204" pitchFamily="18" charset="0"/>
                          </a:rPr>
                          <m:t>𝐶</m:t>
                        </m:r>
                      </m:e>
                    </m:d>
                    <m:r>
                      <a:rPr lang="en-GB" altLang="ko-KR" i="1" smtClean="0">
                        <a:latin typeface="Cambria Math" panose="02040503050406030204" pitchFamily="18" charset="0"/>
                        <a:ea typeface="Cambria Math" panose="02040503050406030204" pitchFamily="18" charset="0"/>
                      </a:rPr>
                      <m:t>𝑃</m:t>
                    </m:r>
                    <m:d>
                      <m:dPr>
                        <m:ctrlPr>
                          <a:rPr lang="en-GB" altLang="ko-KR" i="1" smtClean="0">
                            <a:latin typeface="Cambria Math" panose="02040503050406030204" pitchFamily="18" charset="0"/>
                            <a:ea typeface="Cambria Math" panose="02040503050406030204" pitchFamily="18" charset="0"/>
                          </a:rPr>
                        </m:ctrlPr>
                      </m:dPr>
                      <m:e>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𝑟</m:t>
                        </m:r>
                        <m:r>
                          <a:rPr lang="en-GB" altLang="ko-KR" i="1" smtClean="0">
                            <a:latin typeface="Cambria Math" panose="02040503050406030204" pitchFamily="18" charset="0"/>
                            <a:ea typeface="Cambria Math" panose="02040503050406030204" pitchFamily="18" charset="0"/>
                          </a:rPr>
                          <m:t>|</m:t>
                        </m:r>
                        <m:r>
                          <a:rPr lang="en-GB" altLang="ko-KR" i="1" smtClean="0">
                            <a:latin typeface="Cambria Math" panose="02040503050406030204" pitchFamily="18" charset="0"/>
                            <a:ea typeface="Cambria Math" panose="02040503050406030204" pitchFamily="18" charset="0"/>
                          </a:rPr>
                          <m:t>𝐶</m:t>
                        </m:r>
                      </m:e>
                    </m:d>
                    <m:r>
                      <a:rPr lang="en-GB" altLang="ko-KR" i="1" smtClean="0">
                        <a:latin typeface="Cambria Math" panose="02040503050406030204" pitchFamily="18" charset="0"/>
                        <a:ea typeface="Cambria Math" panose="02040503050406030204" pitchFamily="18" charset="0"/>
                      </a:rPr>
                      <m:t>𝑃</m:t>
                    </m:r>
                    <m:d>
                      <m:dPr>
                        <m:ctrlPr>
                          <a:rPr lang="en-GB" altLang="ko-KR" i="1" smtClean="0">
                            <a:latin typeface="Cambria Math" panose="02040503050406030204" pitchFamily="18" charset="0"/>
                            <a:ea typeface="Cambria Math" panose="02040503050406030204" pitchFamily="18" charset="0"/>
                          </a:rPr>
                        </m:ctrlPr>
                      </m:dPr>
                      <m:e>
                        <m:r>
                          <a:rPr lang="en-GB" altLang="ko-KR" i="1" smtClean="0">
                            <a:solidFill>
                              <a:schemeClr val="accent1"/>
                            </a:solidFill>
                            <a:latin typeface="Cambria Math" panose="02040503050406030204" pitchFamily="18" charset="0"/>
                            <a:ea typeface="Cambria Math" panose="02040503050406030204" pitchFamily="18" charset="0"/>
                          </a:rPr>
                          <m:t>𝑠</m:t>
                        </m:r>
                        <m:r>
                          <a:rPr lang="en-GB" altLang="ko-KR" i="1" smtClean="0">
                            <a:latin typeface="Cambria Math" panose="02040503050406030204" pitchFamily="18" charset="0"/>
                            <a:ea typeface="Cambria Math" panose="02040503050406030204" pitchFamily="18" charset="0"/>
                          </a:rPr>
                          <m:t>|</m:t>
                        </m:r>
                        <m:r>
                          <a:rPr lang="en-GB" altLang="ko-KR" i="1" smtClean="0">
                            <a:latin typeface="Cambria Math" panose="02040503050406030204" pitchFamily="18" charset="0"/>
                            <a:ea typeface="Cambria Math" panose="02040503050406030204" pitchFamily="18" charset="0"/>
                          </a:rPr>
                          <m:t>𝐶</m:t>
                        </m:r>
                      </m:e>
                    </m:d>
                    <m:r>
                      <a:rPr lang="en-GB" altLang="ko-KR" i="1" smtClean="0">
                        <a:latin typeface="Cambria Math" panose="02040503050406030204" pitchFamily="18" charset="0"/>
                        <a:ea typeface="Cambria Math" panose="02040503050406030204" pitchFamily="18" charset="0"/>
                      </a:rPr>
                      <m:t>=</m:t>
                    </m:r>
                    <m:d>
                      <m:dPr>
                        <m:ctrlPr>
                          <a:rPr lang="en-GB" altLang="ko-KR" i="1" smtClean="0">
                            <a:latin typeface="Cambria Math" panose="02040503050406030204" pitchFamily="18" charset="0"/>
                            <a:ea typeface="Cambria Math" panose="02040503050406030204" pitchFamily="18" charset="0"/>
                          </a:rPr>
                        </m:ctrlPr>
                      </m:dPr>
                      <m:e>
                        <m:r>
                          <a:rPr lang="en-GB" altLang="ko-KR" i="1" smtClean="0">
                            <a:latin typeface="Cambria Math" panose="02040503050406030204" pitchFamily="18" charset="0"/>
                            <a:ea typeface="Cambria Math" panose="02040503050406030204" pitchFamily="18" charset="0"/>
                          </a:rPr>
                          <m:t>0.5∙0.1∙0.2, 0.5∙0.5∙0.8</m:t>
                        </m:r>
                      </m:e>
                    </m:d>
                  </m:oMath>
                </a14:m>
                <a:br>
                  <a:rPr lang="de-DE" altLang="ko-KR" i="1" dirty="0">
                    <a:latin typeface="Cambria Math" panose="02040503050406030204" pitchFamily="18" charset="0"/>
                    <a:ea typeface="Cambria Math" panose="02040503050406030204" pitchFamily="18" charset="0"/>
                  </a:rPr>
                </a:br>
                <a14:m>
                  <m:oMath xmlns:m="http://schemas.openxmlformats.org/officeDocument/2006/math">
                    <m:r>
                      <a:rPr lang="en-GB" altLang="ko-KR" i="1" smtClean="0">
                        <a:latin typeface="Cambria Math" panose="02040503050406030204" pitchFamily="18" charset="0"/>
                        <a:ea typeface="Cambria Math" panose="02040503050406030204" pitchFamily="18" charset="0"/>
                      </a:rPr>
                      <m:t>=</m:t>
                    </m:r>
                    <m:d>
                      <m:dPr>
                        <m:ctrlPr>
                          <a:rPr lang="en-GB" altLang="ko-KR" i="1" smtClean="0">
                            <a:latin typeface="Cambria Math" panose="02040503050406030204" pitchFamily="18" charset="0"/>
                            <a:ea typeface="Cambria Math" panose="02040503050406030204" pitchFamily="18" charset="0"/>
                          </a:rPr>
                        </m:ctrlPr>
                      </m:dPr>
                      <m:e>
                        <m:r>
                          <a:rPr lang="en-GB" altLang="ko-KR" i="1" smtClean="0">
                            <a:latin typeface="Cambria Math" panose="02040503050406030204" pitchFamily="18" charset="0"/>
                            <a:ea typeface="Cambria Math" panose="02040503050406030204" pitchFamily="18" charset="0"/>
                          </a:rPr>
                          <m:t>0.01,0.2</m:t>
                        </m:r>
                      </m:e>
                    </m:d>
                    <m:r>
                      <a:rPr lang="en-GB" altLang="ko-KR" i="1" smtClean="0">
                        <a:latin typeface="Cambria Math" panose="02040503050406030204" pitchFamily="18" charset="0"/>
                        <a:ea typeface="Cambria Math" panose="02040503050406030204" pitchFamily="18" charset="0"/>
                      </a:rPr>
                      <m:t>=</m:t>
                    </m:r>
                    <m:d>
                      <m:dPr>
                        <m:ctrlPr>
                          <a:rPr lang="en-GB" altLang="ko-KR" i="1" smtClean="0">
                            <a:latin typeface="Cambria Math" panose="02040503050406030204" pitchFamily="18" charset="0"/>
                            <a:ea typeface="Cambria Math" panose="02040503050406030204" pitchFamily="18" charset="0"/>
                          </a:rPr>
                        </m:ctrlPr>
                      </m:dPr>
                      <m:e>
                        <m:r>
                          <a:rPr lang="en-GB" altLang="ko-KR" i="1" smtClean="0">
                            <a:latin typeface="Cambria Math" panose="02040503050406030204" pitchFamily="18" charset="0"/>
                            <a:ea typeface="Cambria Math" panose="02040503050406030204" pitchFamily="18" charset="0"/>
                          </a:rPr>
                          <m:t>0.05,0.95</m:t>
                        </m:r>
                      </m:e>
                    </m:d>
                  </m:oMath>
                </a14:m>
                <a:r>
                  <a:rPr lang="en-GB" altLang="ko-KR" dirty="0"/>
                  <a:t> </a:t>
                </a:r>
              </a:p>
              <a:p>
                <a:pPr lvl="2"/>
                <a:r>
                  <a:rPr lang="en-GB" altLang="ko-KR" dirty="0"/>
                  <a:t>Suppose result is </a:t>
                </a:r>
                <a14:m>
                  <m:oMath xmlns:m="http://schemas.openxmlformats.org/officeDocument/2006/math">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𝑐</m:t>
                    </m:r>
                  </m:oMath>
                </a14:m>
                <a:endParaRPr lang="en-GB" altLang="ko-KR" dirty="0"/>
              </a:p>
              <a:p>
                <a:pPr lvl="3"/>
                <a:r>
                  <a:rPr lang="en-GB" altLang="ko-KR" dirty="0"/>
                  <a:t>New current state: </a:t>
                </a:r>
                <a14:m>
                  <m:oMath xmlns:m="http://schemas.openxmlformats.org/officeDocument/2006/math">
                    <m:d>
                      <m:dPr>
                        <m:begChr m:val="["/>
                        <m:endChr m:val="]"/>
                        <m:ctrlPr>
                          <a:rPr lang="en-GB" altLang="ko-KR" i="1" smtClean="0">
                            <a:latin typeface="Cambria Math" panose="02040503050406030204" pitchFamily="18" charset="0"/>
                          </a:rPr>
                        </m:ctrlPr>
                      </m:dPr>
                      <m:e>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𝑐</m:t>
                        </m:r>
                        <m:r>
                          <a:rPr lang="en-GB" altLang="ko-KR" i="1" smtClean="0">
                            <a:latin typeface="Cambria Math" panose="02040503050406030204" pitchFamily="18" charset="0"/>
                          </a:rPr>
                          <m:t>, </m:t>
                        </m:r>
                        <m:r>
                          <a:rPr lang="en-GB" altLang="ko-KR"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𝑟</m:t>
                        </m:r>
                        <m:r>
                          <a:rPr lang="en-GB" altLang="ko-KR" i="1" smtClean="0">
                            <a:latin typeface="Cambria Math" panose="02040503050406030204" pitchFamily="18" charset="0"/>
                          </a:rPr>
                          <m:t>, </m:t>
                        </m:r>
                        <m:r>
                          <a:rPr lang="en-GB" altLang="ko-KR" i="1" smtClean="0">
                            <a:solidFill>
                              <a:schemeClr val="accent1"/>
                            </a:solidFill>
                            <a:latin typeface="Cambria Math" panose="02040503050406030204" pitchFamily="18" charset="0"/>
                          </a:rPr>
                          <m:t>𝑤</m:t>
                        </m:r>
                      </m:e>
                    </m:d>
                  </m:oMath>
                </a14:m>
                <a:endParaRPr lang="en-GB" altLang="ko-KR" dirty="0">
                  <a:solidFill>
                    <a:schemeClr val="accent1"/>
                  </a:solidFill>
                </a:endParaRPr>
              </a:p>
              <a:p>
                <a:pPr lvl="3"/>
                <a:r>
                  <a:rPr lang="en-GB" altLang="ko-KR" dirty="0"/>
                  <a:t>Update count: </a:t>
                </a:r>
                <a14:m>
                  <m:oMath xmlns:m="http://schemas.openxmlformats.org/officeDocument/2006/math">
                    <m:r>
                      <a:rPr lang="en-GB" altLang="ko-KR" i="1">
                        <a:latin typeface="Cambria Math" panose="02040503050406030204" pitchFamily="18" charset="0"/>
                      </a:rPr>
                      <m:t>𝑅</m:t>
                    </m:r>
                    <m:r>
                      <a:rPr lang="en-GB" altLang="ko-KR" i="1" smtClean="0">
                        <a:latin typeface="Cambria Math" panose="02040503050406030204" pitchFamily="18" charset="0"/>
                      </a:rPr>
                      <m:t>=</m:t>
                    </m:r>
                    <m:r>
                      <m:rPr>
                        <m:sty m:val="p"/>
                      </m:rPr>
                      <a:rPr lang="en-GB" altLang="ko-KR" i="0" smtClean="0">
                        <a:latin typeface="Cambria Math" panose="02040503050406030204" pitchFamily="18" charset="0"/>
                      </a:rPr>
                      <m:t>false</m:t>
                    </m:r>
                  </m:oMath>
                </a14:m>
                <a:r>
                  <a:rPr lang="en-GB" altLang="ko-KR" dirty="0"/>
                  <a:t> ➝ +1</a:t>
                </a:r>
              </a:p>
            </p:txBody>
          </p:sp>
        </mc:Choice>
        <mc:Fallback xmlns="">
          <p:sp>
            <p:nvSpPr>
              <p:cNvPr id="61443" name="Rectangle 4"/>
              <p:cNvSpPr>
                <a:spLocks noGrp="1" noRot="1" noChangeAspect="1" noMove="1" noResize="1" noEditPoints="1" noAdjustHandles="1" noChangeArrowheads="1" noChangeShapeType="1" noTextEdit="1"/>
              </p:cNvSpPr>
              <p:nvPr>
                <p:ph idx="1"/>
              </p:nvPr>
            </p:nvSpPr>
            <p:spPr>
              <a:xfrm>
                <a:off x="359626" y="1665066"/>
                <a:ext cx="8028820" cy="4240848"/>
              </a:xfrm>
              <a:blipFill>
                <a:blip r:embed="rId3"/>
                <a:stretch>
                  <a:fillRect l="-2212" t="-2985"/>
                </a:stretch>
              </a:blipFill>
            </p:spPr>
            <p:txBody>
              <a:bodyPr/>
              <a:lstStyle/>
              <a:p>
                <a:r>
                  <a:rPr lang="en-DE">
                    <a:noFill/>
                  </a:rPr>
                  <a:t> </a:t>
                </a:r>
              </a:p>
            </p:txBody>
          </p:sp>
        </mc:Fallback>
      </mc:AlternateContent>
      <p:sp>
        <p:nvSpPr>
          <p:cNvPr id="2" name="Date Placeholder 1">
            <a:extLst>
              <a:ext uri="{FF2B5EF4-FFF2-40B4-BE49-F238E27FC236}">
                <a16:creationId xmlns:a16="http://schemas.microsoft.com/office/drawing/2014/main" id="{4AC9F9FB-849B-E94C-A14E-2552DDAED8EA}"/>
              </a:ext>
            </a:extLst>
          </p:cNvPr>
          <p:cNvSpPr>
            <a:spLocks noGrp="1"/>
          </p:cNvSpPr>
          <p:nvPr>
            <p:ph type="dt" sz="half" idx="2"/>
          </p:nvPr>
        </p:nvSpPr>
        <p:spPr/>
        <p:txBody>
          <a:bodyPr/>
          <a:lstStyle/>
          <a:p>
            <a:r>
              <a:rPr lang="de-DE"/>
              <a:t>Approximate</a:t>
            </a:r>
            <a:endParaRPr lang="en-GB"/>
          </a:p>
        </p:txBody>
      </p:sp>
      <p:sp>
        <p:nvSpPr>
          <p:cNvPr id="6" name="Footer Placeholder 5">
            <a:extLst>
              <a:ext uri="{FF2B5EF4-FFF2-40B4-BE49-F238E27FC236}">
                <a16:creationId xmlns:a16="http://schemas.microsoft.com/office/drawing/2014/main" id="{F4676238-BCB3-FA4D-8F55-6AABE74195DB}"/>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A50E097-3675-A949-A38A-E65509713D4D}"/>
              </a:ext>
            </a:extLst>
          </p:cNvPr>
          <p:cNvSpPr>
            <a:spLocks noGrp="1"/>
          </p:cNvSpPr>
          <p:nvPr>
            <p:ph type="sldNum" sz="quarter" idx="4"/>
          </p:nvPr>
        </p:nvSpPr>
        <p:spPr/>
        <p:txBody>
          <a:bodyPr/>
          <a:lstStyle/>
          <a:p>
            <a:fld id="{67C9959E-8E6B-B04C-9955-EA096F41CA7A}" type="slidenum">
              <a:rPr lang="en-GB" smtClean="0"/>
              <a:t>49</a:t>
            </a:fld>
            <a:endParaRPr lang="en-GB"/>
          </a:p>
        </p:txBody>
      </p:sp>
      <p:grpSp>
        <p:nvGrpSpPr>
          <p:cNvPr id="22" name="Group 21">
            <a:extLst>
              <a:ext uri="{FF2B5EF4-FFF2-40B4-BE49-F238E27FC236}">
                <a16:creationId xmlns:a16="http://schemas.microsoft.com/office/drawing/2014/main" id="{A9772CE7-AC0E-4845-8869-FD49A8AB8C81}"/>
              </a:ext>
            </a:extLst>
          </p:cNvPr>
          <p:cNvGrpSpPr/>
          <p:nvPr/>
        </p:nvGrpSpPr>
        <p:grpSpPr>
          <a:xfrm>
            <a:off x="8403086" y="1690869"/>
            <a:ext cx="2620230" cy="1202374"/>
            <a:chOff x="4368884" y="1641603"/>
            <a:chExt cx="2620230" cy="1202374"/>
          </a:xfrm>
        </p:grpSpPr>
        <mc:AlternateContent xmlns:mc="http://schemas.openxmlformats.org/markup-compatibility/2006" xmlns:a14="http://schemas.microsoft.com/office/drawing/2010/main">
          <mc:Choice Requires="a14">
            <p:sp>
              <p:nvSpPr>
                <p:cNvPr id="23" name="Oval 22">
                  <a:extLst>
                    <a:ext uri="{FF2B5EF4-FFF2-40B4-BE49-F238E27FC236}">
                      <a16:creationId xmlns:a16="http://schemas.microsoft.com/office/drawing/2014/main" id="{EA67082E-DA1B-EE4C-89BC-42D32377F7B2}"/>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𝐶𝑙𝑜𝑢𝑑𝑦</m:t>
                        </m:r>
                      </m:oMath>
                    </m:oMathPara>
                  </a14:m>
                  <a:endParaRPr lang="en-GB" sz="1400">
                    <a:solidFill>
                      <a:schemeClr val="accent1"/>
                    </a:solidFill>
                  </a:endParaRPr>
                </a:p>
              </p:txBody>
            </p:sp>
          </mc:Choice>
          <mc:Fallback xmlns="">
            <p:sp>
              <p:nvSpPr>
                <p:cNvPr id="23" name="Oval 22">
                  <a:extLst>
                    <a:ext uri="{FF2B5EF4-FFF2-40B4-BE49-F238E27FC236}">
                      <a16:creationId xmlns:a16="http://schemas.microsoft.com/office/drawing/2014/main" id="{EA67082E-DA1B-EE4C-89BC-42D32377F7B2}"/>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4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Oval 23">
                  <a:extLst>
                    <a:ext uri="{FF2B5EF4-FFF2-40B4-BE49-F238E27FC236}">
                      <a16:creationId xmlns:a16="http://schemas.microsoft.com/office/drawing/2014/main" id="{33886F88-9E70-CA43-BBFE-8CE5633FF9AF}"/>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𝑅𝑎𝑖𝑛</m:t>
                        </m:r>
                      </m:oMath>
                    </m:oMathPara>
                  </a14:m>
                  <a:endParaRPr lang="en-GB" sz="1400">
                    <a:solidFill>
                      <a:srgbClr val="FFC000"/>
                    </a:solidFill>
                  </a:endParaRPr>
                </a:p>
              </p:txBody>
            </p:sp>
          </mc:Choice>
          <mc:Fallback xmlns="">
            <p:sp>
              <p:nvSpPr>
                <p:cNvPr id="24" name="Oval 23">
                  <a:extLst>
                    <a:ext uri="{FF2B5EF4-FFF2-40B4-BE49-F238E27FC236}">
                      <a16:creationId xmlns:a16="http://schemas.microsoft.com/office/drawing/2014/main" id="{33886F88-9E70-CA43-BBFE-8CE5633FF9AF}"/>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Oval 29">
                  <a:extLst>
                    <a:ext uri="{FF2B5EF4-FFF2-40B4-BE49-F238E27FC236}">
                      <a16:creationId xmlns:a16="http://schemas.microsoft.com/office/drawing/2014/main" id="{AE2ECB53-7CA9-BA4A-8095-0923312ABD76}"/>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30" name="Oval 29">
                  <a:extLst>
                    <a:ext uri="{FF2B5EF4-FFF2-40B4-BE49-F238E27FC236}">
                      <a16:creationId xmlns:a16="http://schemas.microsoft.com/office/drawing/2014/main" id="{AE2ECB53-7CA9-BA4A-8095-0923312ABD76}"/>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4000"/>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Oval 30">
                  <a:extLst>
                    <a:ext uri="{FF2B5EF4-FFF2-40B4-BE49-F238E27FC236}">
                      <a16:creationId xmlns:a16="http://schemas.microsoft.com/office/drawing/2014/main" id="{A4CC8F36-5CA8-804F-AD5A-A2CEC057696A}"/>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31" name="Oval 30">
                  <a:extLst>
                    <a:ext uri="{FF2B5EF4-FFF2-40B4-BE49-F238E27FC236}">
                      <a16:creationId xmlns:a16="http://schemas.microsoft.com/office/drawing/2014/main" id="{A4CC8F36-5CA8-804F-AD5A-A2CEC057696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37" name="Straight Arrow Connector 36">
              <a:extLst>
                <a:ext uri="{FF2B5EF4-FFF2-40B4-BE49-F238E27FC236}">
                  <a16:creationId xmlns:a16="http://schemas.microsoft.com/office/drawing/2014/main" id="{52AE681F-9924-E94C-9049-5B4DA9834590}"/>
                </a:ext>
              </a:extLst>
            </p:cNvPr>
            <p:cNvCxnSpPr>
              <a:cxnSpLocks/>
              <a:stCxn id="23" idx="3"/>
              <a:endCxn id="30"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0" name="Straight Arrow Connector 39">
              <a:extLst>
                <a:ext uri="{FF2B5EF4-FFF2-40B4-BE49-F238E27FC236}">
                  <a16:creationId xmlns:a16="http://schemas.microsoft.com/office/drawing/2014/main" id="{9E11A0DF-A3D5-5446-AE34-9F8E60BFCB77}"/>
                </a:ext>
              </a:extLst>
            </p:cNvPr>
            <p:cNvCxnSpPr>
              <a:cxnSpLocks/>
              <a:stCxn id="30" idx="4"/>
              <a:endCxn id="31"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F9D39C0D-3FED-AF4F-994A-0DA5D40D305D}"/>
                </a:ext>
              </a:extLst>
            </p:cNvPr>
            <p:cNvCxnSpPr>
              <a:cxnSpLocks/>
              <a:stCxn id="24" idx="4"/>
              <a:endCxn id="31"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42" name="Straight Arrow Connector 41">
              <a:extLst>
                <a:ext uri="{FF2B5EF4-FFF2-40B4-BE49-F238E27FC236}">
                  <a16:creationId xmlns:a16="http://schemas.microsoft.com/office/drawing/2014/main" id="{38CE4CAE-43F1-1146-A28E-C69ACF01B1CC}"/>
                </a:ext>
              </a:extLst>
            </p:cNvPr>
            <p:cNvCxnSpPr>
              <a:cxnSpLocks/>
              <a:stCxn id="23" idx="5"/>
              <a:endCxn id="24"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43" name="Table 42">
                <a:extLst>
                  <a:ext uri="{FF2B5EF4-FFF2-40B4-BE49-F238E27FC236}">
                    <a16:creationId xmlns:a16="http://schemas.microsoft.com/office/drawing/2014/main" id="{75F6E6F5-62FD-E548-9FFE-9DEAA153186A}"/>
                  </a:ext>
                </a:extLst>
              </p:cNvPr>
              <p:cNvGraphicFramePr>
                <a:graphicFrameLocks noGrp="1"/>
              </p:cNvGraphicFramePr>
              <p:nvPr>
                <p:extLst>
                  <p:ext uri="{D42A27DB-BD31-4B8C-83A1-F6EECF244321}">
                    <p14:modId xmlns:p14="http://schemas.microsoft.com/office/powerpoint/2010/main" val="1548481493"/>
                  </p:ext>
                </p:extLst>
              </p:nvPr>
            </p:nvGraphicFramePr>
            <p:xfrm>
              <a:off x="8585822" y="2982395"/>
              <a:ext cx="2254758" cy="1530000"/>
            </p:xfrm>
            <a:graphic>
              <a:graphicData uri="http://schemas.openxmlformats.org/drawingml/2006/table">
                <a:tbl>
                  <a:tblPr firstRow="1" bandRow="1">
                    <a:tableStyleId>{793D81CF-94F2-401A-BA57-92F5A7B2D0C5}</a:tableStyleId>
                  </a:tblPr>
                  <a:tblGrid>
                    <a:gridCol w="650367">
                      <a:extLst>
                        <a:ext uri="{9D8B030D-6E8A-4147-A177-3AD203B41FA5}">
                          <a16:colId xmlns:a16="http://schemas.microsoft.com/office/drawing/2014/main" val="2668916476"/>
                        </a:ext>
                      </a:extLst>
                    </a:gridCol>
                    <a:gridCol w="650367">
                      <a:extLst>
                        <a:ext uri="{9D8B030D-6E8A-4147-A177-3AD203B41FA5}">
                          <a16:colId xmlns:a16="http://schemas.microsoft.com/office/drawing/2014/main" val="2264147407"/>
                        </a:ext>
                      </a:extLst>
                    </a:gridCol>
                    <a:gridCol w="954024">
                      <a:extLst>
                        <a:ext uri="{9D8B030D-6E8A-4147-A177-3AD203B41FA5}">
                          <a16:colId xmlns:a16="http://schemas.microsoft.com/office/drawing/2014/main" val="3217386092"/>
                        </a:ext>
                      </a:extLst>
                    </a:gridCol>
                  </a:tblGrid>
                  <a:tr h="306000">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a:tc>
                    <a:extLst>
                      <a:ext uri="{0D108BD9-81ED-4DB2-BD59-A6C34878D82A}">
                        <a16:rowId xmlns:a16="http://schemas.microsoft.com/office/drawing/2014/main" val="2216791307"/>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a:tc>
                    <a:extLst>
                      <a:ext uri="{0D108BD9-81ED-4DB2-BD59-A6C34878D82A}">
                        <a16:rowId xmlns:a16="http://schemas.microsoft.com/office/drawing/2014/main" val="3434356460"/>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a:tc>
                    <a:extLst>
                      <a:ext uri="{0D108BD9-81ED-4DB2-BD59-A6C34878D82A}">
                        <a16:rowId xmlns:a16="http://schemas.microsoft.com/office/drawing/2014/main" val="2701488173"/>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a:tc>
                    <a:extLst>
                      <a:ext uri="{0D108BD9-81ED-4DB2-BD59-A6C34878D82A}">
                        <a16:rowId xmlns:a16="http://schemas.microsoft.com/office/drawing/2014/main" val="2213954210"/>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a:tc>
                    <a:extLst>
                      <a:ext uri="{0D108BD9-81ED-4DB2-BD59-A6C34878D82A}">
                        <a16:rowId xmlns:a16="http://schemas.microsoft.com/office/drawing/2014/main" val="2223221946"/>
                      </a:ext>
                    </a:extLst>
                  </a:tr>
                </a:tbl>
              </a:graphicData>
            </a:graphic>
          </p:graphicFrame>
        </mc:Choice>
        <mc:Fallback xmlns="">
          <p:graphicFrame>
            <p:nvGraphicFramePr>
              <p:cNvPr id="43" name="Table 42">
                <a:extLst>
                  <a:ext uri="{FF2B5EF4-FFF2-40B4-BE49-F238E27FC236}">
                    <a16:creationId xmlns:a16="http://schemas.microsoft.com/office/drawing/2014/main" id="{75F6E6F5-62FD-E548-9FFE-9DEAA153186A}"/>
                  </a:ext>
                </a:extLst>
              </p:cNvPr>
              <p:cNvGraphicFramePr>
                <a:graphicFrameLocks noGrp="1"/>
              </p:cNvGraphicFramePr>
              <p:nvPr>
                <p:extLst>
                  <p:ext uri="{D42A27DB-BD31-4B8C-83A1-F6EECF244321}">
                    <p14:modId xmlns:p14="http://schemas.microsoft.com/office/powerpoint/2010/main" val="1548481493"/>
                  </p:ext>
                </p:extLst>
              </p:nvPr>
            </p:nvGraphicFramePr>
            <p:xfrm>
              <a:off x="8585822" y="2982395"/>
              <a:ext cx="2254758" cy="1530000"/>
            </p:xfrm>
            <a:graphic>
              <a:graphicData uri="http://schemas.openxmlformats.org/drawingml/2006/table">
                <a:tbl>
                  <a:tblPr firstRow="1" bandRow="1">
                    <a:tableStyleId>{793D81CF-94F2-401A-BA57-92F5A7B2D0C5}</a:tableStyleId>
                  </a:tblPr>
                  <a:tblGrid>
                    <a:gridCol w="650367">
                      <a:extLst>
                        <a:ext uri="{9D8B030D-6E8A-4147-A177-3AD203B41FA5}">
                          <a16:colId xmlns:a16="http://schemas.microsoft.com/office/drawing/2014/main" val="2668916476"/>
                        </a:ext>
                      </a:extLst>
                    </a:gridCol>
                    <a:gridCol w="650367">
                      <a:extLst>
                        <a:ext uri="{9D8B030D-6E8A-4147-A177-3AD203B41FA5}">
                          <a16:colId xmlns:a16="http://schemas.microsoft.com/office/drawing/2014/main" val="2264147407"/>
                        </a:ext>
                      </a:extLst>
                    </a:gridCol>
                    <a:gridCol w="954024">
                      <a:extLst>
                        <a:ext uri="{9D8B030D-6E8A-4147-A177-3AD203B41FA5}">
                          <a16:colId xmlns:a16="http://schemas.microsoft.com/office/drawing/2014/main" val="3217386092"/>
                        </a:ext>
                      </a:extLst>
                    </a:gridCol>
                  </a:tblGrid>
                  <a:tr h="306000">
                    <a:tc>
                      <a:txBody>
                        <a:bodyPr/>
                        <a:lstStyle/>
                        <a:p>
                          <a:endParaRPr lang="en-DE"/>
                        </a:p>
                      </a:txBody>
                      <a:tcPr>
                        <a:blipFill>
                          <a:blip r:embed="rId8"/>
                          <a:stretch>
                            <a:fillRect l="-1961" r="-250980" b="-412500"/>
                          </a:stretch>
                        </a:blipFill>
                      </a:tcPr>
                    </a:tc>
                    <a:tc>
                      <a:txBody>
                        <a:bodyPr/>
                        <a:lstStyle/>
                        <a:p>
                          <a:endParaRPr lang="en-DE"/>
                        </a:p>
                      </a:txBody>
                      <a:tcPr>
                        <a:blipFill>
                          <a:blip r:embed="rId8"/>
                          <a:stretch>
                            <a:fillRect l="-100000" r="-146154" b="-412500"/>
                          </a:stretch>
                        </a:blipFill>
                      </a:tcPr>
                    </a:tc>
                    <a:tc>
                      <a:txBody>
                        <a:bodyPr/>
                        <a:lstStyle/>
                        <a:p>
                          <a:endParaRPr lang="en-DE"/>
                        </a:p>
                      </a:txBody>
                      <a:tcPr>
                        <a:blipFill>
                          <a:blip r:embed="rId8"/>
                          <a:stretch>
                            <a:fillRect l="-138667" r="-1333" b="-412500"/>
                          </a:stretch>
                        </a:blipFill>
                      </a:tcPr>
                    </a:tc>
                    <a:extLst>
                      <a:ext uri="{0D108BD9-81ED-4DB2-BD59-A6C34878D82A}">
                        <a16:rowId xmlns:a16="http://schemas.microsoft.com/office/drawing/2014/main" val="2216791307"/>
                      </a:ext>
                    </a:extLst>
                  </a:tr>
                  <a:tr h="306000">
                    <a:tc>
                      <a:txBody>
                        <a:bodyPr/>
                        <a:lstStyle/>
                        <a:p>
                          <a:endParaRPr lang="en-DE"/>
                        </a:p>
                      </a:txBody>
                      <a:tcPr>
                        <a:blipFill>
                          <a:blip r:embed="rId8"/>
                          <a:stretch>
                            <a:fillRect l="-1961" t="-96000" r="-250980" b="-296000"/>
                          </a:stretch>
                        </a:blipFill>
                      </a:tcPr>
                    </a:tc>
                    <a:tc>
                      <a:txBody>
                        <a:bodyPr/>
                        <a:lstStyle/>
                        <a:p>
                          <a:endParaRPr lang="en-DE"/>
                        </a:p>
                      </a:txBody>
                      <a:tcPr>
                        <a:blipFill>
                          <a:blip r:embed="rId8"/>
                          <a:stretch>
                            <a:fillRect l="-100000" t="-96000" r="-146154" b="-296000"/>
                          </a:stretch>
                        </a:blipFill>
                      </a:tcPr>
                    </a:tc>
                    <a:tc>
                      <a:txBody>
                        <a:bodyPr/>
                        <a:lstStyle/>
                        <a:p>
                          <a:endParaRPr lang="en-DE"/>
                        </a:p>
                      </a:txBody>
                      <a:tcPr>
                        <a:blipFill>
                          <a:blip r:embed="rId8"/>
                          <a:stretch>
                            <a:fillRect l="-138667" t="-96000" r="-1333" b="-296000"/>
                          </a:stretch>
                        </a:blipFill>
                      </a:tcPr>
                    </a:tc>
                    <a:extLst>
                      <a:ext uri="{0D108BD9-81ED-4DB2-BD59-A6C34878D82A}">
                        <a16:rowId xmlns:a16="http://schemas.microsoft.com/office/drawing/2014/main" val="3434356460"/>
                      </a:ext>
                    </a:extLst>
                  </a:tr>
                  <a:tr h="306000">
                    <a:tc>
                      <a:txBody>
                        <a:bodyPr/>
                        <a:lstStyle/>
                        <a:p>
                          <a:endParaRPr lang="en-DE"/>
                        </a:p>
                      </a:txBody>
                      <a:tcPr>
                        <a:blipFill>
                          <a:blip r:embed="rId8"/>
                          <a:stretch>
                            <a:fillRect l="-1961" t="-204167" r="-250980" b="-208333"/>
                          </a:stretch>
                        </a:blipFill>
                      </a:tcPr>
                    </a:tc>
                    <a:tc>
                      <a:txBody>
                        <a:bodyPr/>
                        <a:lstStyle/>
                        <a:p>
                          <a:endParaRPr lang="en-DE"/>
                        </a:p>
                      </a:txBody>
                      <a:tcPr>
                        <a:blipFill>
                          <a:blip r:embed="rId8"/>
                          <a:stretch>
                            <a:fillRect l="-100000" t="-204167" r="-146154" b="-208333"/>
                          </a:stretch>
                        </a:blipFill>
                      </a:tcPr>
                    </a:tc>
                    <a:tc>
                      <a:txBody>
                        <a:bodyPr/>
                        <a:lstStyle/>
                        <a:p>
                          <a:endParaRPr lang="en-DE"/>
                        </a:p>
                      </a:txBody>
                      <a:tcPr>
                        <a:blipFill>
                          <a:blip r:embed="rId8"/>
                          <a:stretch>
                            <a:fillRect l="-138667" t="-204167" r="-1333" b="-208333"/>
                          </a:stretch>
                        </a:blipFill>
                      </a:tcPr>
                    </a:tc>
                    <a:extLst>
                      <a:ext uri="{0D108BD9-81ED-4DB2-BD59-A6C34878D82A}">
                        <a16:rowId xmlns:a16="http://schemas.microsoft.com/office/drawing/2014/main" val="2701488173"/>
                      </a:ext>
                    </a:extLst>
                  </a:tr>
                  <a:tr h="306000">
                    <a:tc>
                      <a:txBody>
                        <a:bodyPr/>
                        <a:lstStyle/>
                        <a:p>
                          <a:endParaRPr lang="en-DE"/>
                        </a:p>
                      </a:txBody>
                      <a:tcPr>
                        <a:blipFill>
                          <a:blip r:embed="rId8"/>
                          <a:stretch>
                            <a:fillRect l="-1961" t="-292000" r="-250980" b="-100000"/>
                          </a:stretch>
                        </a:blipFill>
                      </a:tcPr>
                    </a:tc>
                    <a:tc>
                      <a:txBody>
                        <a:bodyPr/>
                        <a:lstStyle/>
                        <a:p>
                          <a:endParaRPr lang="en-DE"/>
                        </a:p>
                      </a:txBody>
                      <a:tcPr>
                        <a:blipFill>
                          <a:blip r:embed="rId8"/>
                          <a:stretch>
                            <a:fillRect l="-100000" t="-292000" r="-146154" b="-100000"/>
                          </a:stretch>
                        </a:blipFill>
                      </a:tcPr>
                    </a:tc>
                    <a:tc>
                      <a:txBody>
                        <a:bodyPr/>
                        <a:lstStyle/>
                        <a:p>
                          <a:endParaRPr lang="en-DE"/>
                        </a:p>
                      </a:txBody>
                      <a:tcPr>
                        <a:blipFill>
                          <a:blip r:embed="rId8"/>
                          <a:stretch>
                            <a:fillRect l="-138667" t="-292000" r="-1333" b="-100000"/>
                          </a:stretch>
                        </a:blipFill>
                      </a:tcPr>
                    </a:tc>
                    <a:extLst>
                      <a:ext uri="{0D108BD9-81ED-4DB2-BD59-A6C34878D82A}">
                        <a16:rowId xmlns:a16="http://schemas.microsoft.com/office/drawing/2014/main" val="2213954210"/>
                      </a:ext>
                    </a:extLst>
                  </a:tr>
                  <a:tr h="306000">
                    <a:tc>
                      <a:txBody>
                        <a:bodyPr/>
                        <a:lstStyle/>
                        <a:p>
                          <a:endParaRPr lang="en-DE"/>
                        </a:p>
                      </a:txBody>
                      <a:tcPr>
                        <a:blipFill>
                          <a:blip r:embed="rId8"/>
                          <a:stretch>
                            <a:fillRect l="-1961" t="-408333" r="-250980" b="-4167"/>
                          </a:stretch>
                        </a:blipFill>
                      </a:tcPr>
                    </a:tc>
                    <a:tc>
                      <a:txBody>
                        <a:bodyPr/>
                        <a:lstStyle/>
                        <a:p>
                          <a:endParaRPr lang="en-DE"/>
                        </a:p>
                      </a:txBody>
                      <a:tcPr>
                        <a:blipFill>
                          <a:blip r:embed="rId8"/>
                          <a:stretch>
                            <a:fillRect l="-100000" t="-408333" r="-146154" b="-4167"/>
                          </a:stretch>
                        </a:blipFill>
                      </a:tcPr>
                    </a:tc>
                    <a:tc>
                      <a:txBody>
                        <a:bodyPr/>
                        <a:lstStyle/>
                        <a:p>
                          <a:endParaRPr lang="en-DE"/>
                        </a:p>
                      </a:txBody>
                      <a:tcPr>
                        <a:blipFill>
                          <a:blip r:embed="rId8"/>
                          <a:stretch>
                            <a:fillRect l="-138667" t="-408333" r="-1333" b="-4167"/>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44" name="TextBox 43">
                <a:extLst>
                  <a:ext uri="{FF2B5EF4-FFF2-40B4-BE49-F238E27FC236}">
                    <a16:creationId xmlns:a16="http://schemas.microsoft.com/office/drawing/2014/main" id="{1BB553CA-9F6B-3A43-B66A-D61023FC5554}"/>
                  </a:ext>
                </a:extLst>
              </p:cNvPr>
              <p:cNvSpPr txBox="1"/>
              <p:nvPr/>
            </p:nvSpPr>
            <p:spPr>
              <a:xfrm>
                <a:off x="9176162" y="1325616"/>
                <a:ext cx="1074077" cy="30777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400" i="1" smtClean="0">
                          <a:solidFill>
                            <a:schemeClr val="bg1"/>
                          </a:solidFill>
                          <a:latin typeface="Cambria Math" panose="02040503050406030204" pitchFamily="18" charset="0"/>
                        </a:rPr>
                        <m:t>𝑃</m:t>
                      </m:r>
                      <m:d>
                        <m:dPr>
                          <m:ctrlPr>
                            <a:rPr lang="en-GB" sz="1400" i="1" smtClean="0">
                              <a:solidFill>
                                <a:schemeClr val="bg1"/>
                              </a:solidFill>
                              <a:latin typeface="Cambria Math" panose="02040503050406030204" pitchFamily="18" charset="0"/>
                            </a:rPr>
                          </m:ctrlPr>
                        </m:dPr>
                        <m:e>
                          <m:r>
                            <a:rPr lang="en-GB" sz="1400" i="1" smtClean="0">
                              <a:solidFill>
                                <a:schemeClr val="bg1"/>
                              </a:solidFill>
                              <a:latin typeface="Cambria Math" panose="02040503050406030204" pitchFamily="18" charset="0"/>
                            </a:rPr>
                            <m:t>𝑐</m:t>
                          </m:r>
                        </m:e>
                      </m:d>
                      <m:r>
                        <a:rPr lang="en-GB" sz="1400" i="1" smtClean="0">
                          <a:solidFill>
                            <a:schemeClr val="bg1"/>
                          </a:solidFill>
                          <a:latin typeface="Cambria Math" panose="02040503050406030204" pitchFamily="18" charset="0"/>
                        </a:rPr>
                        <m:t>=0.5</m:t>
                      </m:r>
                    </m:oMath>
                  </m:oMathPara>
                </a14:m>
                <a:endParaRPr lang="en-GB" sz="1400">
                  <a:solidFill>
                    <a:schemeClr val="bg1"/>
                  </a:solidFill>
                </a:endParaRPr>
              </a:p>
            </p:txBody>
          </p:sp>
        </mc:Choice>
        <mc:Fallback xmlns="">
          <p:sp>
            <p:nvSpPr>
              <p:cNvPr id="44" name="TextBox 43">
                <a:extLst>
                  <a:ext uri="{FF2B5EF4-FFF2-40B4-BE49-F238E27FC236}">
                    <a16:creationId xmlns:a16="http://schemas.microsoft.com/office/drawing/2014/main" id="{1BB553CA-9F6B-3A43-B66A-D61023FC5554}"/>
                  </a:ext>
                </a:extLst>
              </p:cNvPr>
              <p:cNvSpPr txBox="1">
                <a:spLocks noRot="1" noChangeAspect="1" noMove="1" noResize="1" noEditPoints="1" noAdjustHandles="1" noChangeArrowheads="1" noChangeShapeType="1" noTextEdit="1"/>
              </p:cNvSpPr>
              <p:nvPr/>
            </p:nvSpPr>
            <p:spPr>
              <a:xfrm>
                <a:off x="9176162" y="1325616"/>
                <a:ext cx="1074077" cy="30777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47" name="Table 46">
                <a:extLst>
                  <a:ext uri="{FF2B5EF4-FFF2-40B4-BE49-F238E27FC236}">
                    <a16:creationId xmlns:a16="http://schemas.microsoft.com/office/drawing/2014/main" id="{FAC35624-CB1B-8545-AE54-4509BADE2F41}"/>
                  </a:ext>
                </a:extLst>
              </p:cNvPr>
              <p:cNvGraphicFramePr>
                <a:graphicFrameLocks noGrp="1"/>
              </p:cNvGraphicFramePr>
              <p:nvPr>
                <p:extLst>
                  <p:ext uri="{D42A27DB-BD31-4B8C-83A1-F6EECF244321}">
                    <p14:modId xmlns:p14="http://schemas.microsoft.com/office/powerpoint/2010/main" val="1190115501"/>
                  </p:ext>
                </p:extLst>
              </p:nvPr>
            </p:nvGraphicFramePr>
            <p:xfrm>
              <a:off x="7601891" y="1187677"/>
              <a:ext cx="1390269" cy="918000"/>
            </p:xfrm>
            <a:graphic>
              <a:graphicData uri="http://schemas.openxmlformats.org/drawingml/2006/table">
                <a:tbl>
                  <a:tblPr firstRow="1" bandRow="1">
                    <a:tableStyleId>{793D81CF-94F2-401A-BA57-92F5A7B2D0C5}</a:tableStyleId>
                  </a:tblPr>
                  <a:tblGrid>
                    <a:gridCol w="650367">
                      <a:extLst>
                        <a:ext uri="{9D8B030D-6E8A-4147-A177-3AD203B41FA5}">
                          <a16:colId xmlns:a16="http://schemas.microsoft.com/office/drawing/2014/main" val="2668916476"/>
                        </a:ext>
                      </a:extLst>
                    </a:gridCol>
                    <a:gridCol w="739902">
                      <a:extLst>
                        <a:ext uri="{9D8B030D-6E8A-4147-A177-3AD203B41FA5}">
                          <a16:colId xmlns:a16="http://schemas.microsoft.com/office/drawing/2014/main" val="3217386092"/>
                        </a:ext>
                      </a:extLst>
                    </a:gridCol>
                  </a:tblGrid>
                  <a:tr h="306000">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a:tc>
                    <a:extLst>
                      <a:ext uri="{0D108BD9-81ED-4DB2-BD59-A6C34878D82A}">
                        <a16:rowId xmlns:a16="http://schemas.microsoft.com/office/drawing/2014/main" val="2216791307"/>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a:tc>
                    <a:extLst>
                      <a:ext uri="{0D108BD9-81ED-4DB2-BD59-A6C34878D82A}">
                        <a16:rowId xmlns:a16="http://schemas.microsoft.com/office/drawing/2014/main" val="3434356460"/>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a:tc>
                    <a:extLst>
                      <a:ext uri="{0D108BD9-81ED-4DB2-BD59-A6C34878D82A}">
                        <a16:rowId xmlns:a16="http://schemas.microsoft.com/office/drawing/2014/main" val="2701488173"/>
                      </a:ext>
                    </a:extLst>
                  </a:tr>
                </a:tbl>
              </a:graphicData>
            </a:graphic>
          </p:graphicFrame>
        </mc:Choice>
        <mc:Fallback xmlns="">
          <p:graphicFrame>
            <p:nvGraphicFramePr>
              <p:cNvPr id="47" name="Table 46">
                <a:extLst>
                  <a:ext uri="{FF2B5EF4-FFF2-40B4-BE49-F238E27FC236}">
                    <a16:creationId xmlns:a16="http://schemas.microsoft.com/office/drawing/2014/main" id="{FAC35624-CB1B-8545-AE54-4509BADE2F41}"/>
                  </a:ext>
                </a:extLst>
              </p:cNvPr>
              <p:cNvGraphicFramePr>
                <a:graphicFrameLocks noGrp="1"/>
              </p:cNvGraphicFramePr>
              <p:nvPr>
                <p:extLst>
                  <p:ext uri="{D42A27DB-BD31-4B8C-83A1-F6EECF244321}">
                    <p14:modId xmlns:p14="http://schemas.microsoft.com/office/powerpoint/2010/main" val="1190115501"/>
                  </p:ext>
                </p:extLst>
              </p:nvPr>
            </p:nvGraphicFramePr>
            <p:xfrm>
              <a:off x="7601891" y="1187677"/>
              <a:ext cx="1390269" cy="918000"/>
            </p:xfrm>
            <a:graphic>
              <a:graphicData uri="http://schemas.openxmlformats.org/drawingml/2006/table">
                <a:tbl>
                  <a:tblPr firstRow="1" bandRow="1">
                    <a:tableStyleId>{793D81CF-94F2-401A-BA57-92F5A7B2D0C5}</a:tableStyleId>
                  </a:tblPr>
                  <a:tblGrid>
                    <a:gridCol w="650367">
                      <a:extLst>
                        <a:ext uri="{9D8B030D-6E8A-4147-A177-3AD203B41FA5}">
                          <a16:colId xmlns:a16="http://schemas.microsoft.com/office/drawing/2014/main" val="2668916476"/>
                        </a:ext>
                      </a:extLst>
                    </a:gridCol>
                    <a:gridCol w="739902">
                      <a:extLst>
                        <a:ext uri="{9D8B030D-6E8A-4147-A177-3AD203B41FA5}">
                          <a16:colId xmlns:a16="http://schemas.microsoft.com/office/drawing/2014/main" val="3217386092"/>
                        </a:ext>
                      </a:extLst>
                    </a:gridCol>
                  </a:tblGrid>
                  <a:tr h="306000">
                    <a:tc>
                      <a:txBody>
                        <a:bodyPr/>
                        <a:lstStyle/>
                        <a:p>
                          <a:endParaRPr lang="en-DE"/>
                        </a:p>
                      </a:txBody>
                      <a:tcPr>
                        <a:blipFill>
                          <a:blip r:embed="rId10"/>
                          <a:stretch>
                            <a:fillRect l="-1923" t="-4167" r="-115385" b="-212500"/>
                          </a:stretch>
                        </a:blipFill>
                      </a:tcPr>
                    </a:tc>
                    <a:tc>
                      <a:txBody>
                        <a:bodyPr/>
                        <a:lstStyle/>
                        <a:p>
                          <a:endParaRPr lang="en-DE"/>
                        </a:p>
                      </a:txBody>
                      <a:tcPr>
                        <a:blipFill>
                          <a:blip r:embed="rId10"/>
                          <a:stretch>
                            <a:fillRect l="-89831" t="-4167" r="-1695" b="-212500"/>
                          </a:stretch>
                        </a:blipFill>
                      </a:tcPr>
                    </a:tc>
                    <a:extLst>
                      <a:ext uri="{0D108BD9-81ED-4DB2-BD59-A6C34878D82A}">
                        <a16:rowId xmlns:a16="http://schemas.microsoft.com/office/drawing/2014/main" val="2216791307"/>
                      </a:ext>
                    </a:extLst>
                  </a:tr>
                  <a:tr h="306000">
                    <a:tc>
                      <a:txBody>
                        <a:bodyPr/>
                        <a:lstStyle/>
                        <a:p>
                          <a:endParaRPr lang="en-DE"/>
                        </a:p>
                      </a:txBody>
                      <a:tcPr>
                        <a:blipFill>
                          <a:blip r:embed="rId10"/>
                          <a:stretch>
                            <a:fillRect l="-1923" t="-100000" r="-115385" b="-104000"/>
                          </a:stretch>
                        </a:blipFill>
                      </a:tcPr>
                    </a:tc>
                    <a:tc>
                      <a:txBody>
                        <a:bodyPr/>
                        <a:lstStyle/>
                        <a:p>
                          <a:endParaRPr lang="en-DE"/>
                        </a:p>
                      </a:txBody>
                      <a:tcPr>
                        <a:blipFill>
                          <a:blip r:embed="rId10"/>
                          <a:stretch>
                            <a:fillRect l="-89831" t="-100000" r="-1695" b="-104000"/>
                          </a:stretch>
                        </a:blipFill>
                      </a:tcPr>
                    </a:tc>
                    <a:extLst>
                      <a:ext uri="{0D108BD9-81ED-4DB2-BD59-A6C34878D82A}">
                        <a16:rowId xmlns:a16="http://schemas.microsoft.com/office/drawing/2014/main" val="3434356460"/>
                      </a:ext>
                    </a:extLst>
                  </a:tr>
                  <a:tr h="306000">
                    <a:tc>
                      <a:txBody>
                        <a:bodyPr/>
                        <a:lstStyle/>
                        <a:p>
                          <a:endParaRPr lang="en-DE"/>
                        </a:p>
                      </a:txBody>
                      <a:tcPr>
                        <a:blipFill>
                          <a:blip r:embed="rId10"/>
                          <a:stretch>
                            <a:fillRect l="-1923" t="-208333" r="-115385" b="-8333"/>
                          </a:stretch>
                        </a:blipFill>
                      </a:tcPr>
                    </a:tc>
                    <a:tc>
                      <a:txBody>
                        <a:bodyPr/>
                        <a:lstStyle/>
                        <a:p>
                          <a:endParaRPr lang="en-DE"/>
                        </a:p>
                      </a:txBody>
                      <a:tcPr>
                        <a:blipFill>
                          <a:blip r:embed="rId10"/>
                          <a:stretch>
                            <a:fillRect l="-89831" t="-208333" r="-1695" b="-8333"/>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8" name="Table 47">
                <a:extLst>
                  <a:ext uri="{FF2B5EF4-FFF2-40B4-BE49-F238E27FC236}">
                    <a16:creationId xmlns:a16="http://schemas.microsoft.com/office/drawing/2014/main" id="{318BBCBD-4A8B-7F4A-AACF-F3DCBCA890DC}"/>
                  </a:ext>
                </a:extLst>
              </p:cNvPr>
              <p:cNvGraphicFramePr>
                <a:graphicFrameLocks noGrp="1"/>
              </p:cNvGraphicFramePr>
              <p:nvPr>
                <p:extLst>
                  <p:ext uri="{D42A27DB-BD31-4B8C-83A1-F6EECF244321}">
                    <p14:modId xmlns:p14="http://schemas.microsoft.com/office/powerpoint/2010/main" val="307516313"/>
                  </p:ext>
                </p:extLst>
              </p:nvPr>
            </p:nvGraphicFramePr>
            <p:xfrm>
              <a:off x="10441406" y="1187677"/>
              <a:ext cx="1390269" cy="918000"/>
            </p:xfrm>
            <a:graphic>
              <a:graphicData uri="http://schemas.openxmlformats.org/drawingml/2006/table">
                <a:tbl>
                  <a:tblPr firstRow="1" bandRow="1">
                    <a:tableStyleId>{793D81CF-94F2-401A-BA57-92F5A7B2D0C5}</a:tableStyleId>
                  </a:tblPr>
                  <a:tblGrid>
                    <a:gridCol w="650367">
                      <a:extLst>
                        <a:ext uri="{9D8B030D-6E8A-4147-A177-3AD203B41FA5}">
                          <a16:colId xmlns:a16="http://schemas.microsoft.com/office/drawing/2014/main" val="2668916476"/>
                        </a:ext>
                      </a:extLst>
                    </a:gridCol>
                    <a:gridCol w="739902">
                      <a:extLst>
                        <a:ext uri="{9D8B030D-6E8A-4147-A177-3AD203B41FA5}">
                          <a16:colId xmlns:a16="http://schemas.microsoft.com/office/drawing/2014/main" val="3217386092"/>
                        </a:ext>
                      </a:extLst>
                    </a:gridCol>
                  </a:tblGrid>
                  <a:tr h="306000">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a:tc>
                    <a:extLst>
                      <a:ext uri="{0D108BD9-81ED-4DB2-BD59-A6C34878D82A}">
                        <a16:rowId xmlns:a16="http://schemas.microsoft.com/office/drawing/2014/main" val="2216791307"/>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a:tc>
                    <a:extLst>
                      <a:ext uri="{0D108BD9-81ED-4DB2-BD59-A6C34878D82A}">
                        <a16:rowId xmlns:a16="http://schemas.microsoft.com/office/drawing/2014/main" val="3434356460"/>
                      </a:ext>
                    </a:extLst>
                  </a:tr>
                  <a:tr h="306000">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a:tc>
                    <a:extLst>
                      <a:ext uri="{0D108BD9-81ED-4DB2-BD59-A6C34878D82A}">
                        <a16:rowId xmlns:a16="http://schemas.microsoft.com/office/drawing/2014/main" val="2701488173"/>
                      </a:ext>
                    </a:extLst>
                  </a:tr>
                </a:tbl>
              </a:graphicData>
            </a:graphic>
          </p:graphicFrame>
        </mc:Choice>
        <mc:Fallback xmlns="">
          <p:graphicFrame>
            <p:nvGraphicFramePr>
              <p:cNvPr id="48" name="Table 47">
                <a:extLst>
                  <a:ext uri="{FF2B5EF4-FFF2-40B4-BE49-F238E27FC236}">
                    <a16:creationId xmlns:a16="http://schemas.microsoft.com/office/drawing/2014/main" id="{318BBCBD-4A8B-7F4A-AACF-F3DCBCA890DC}"/>
                  </a:ext>
                </a:extLst>
              </p:cNvPr>
              <p:cNvGraphicFramePr>
                <a:graphicFrameLocks noGrp="1"/>
              </p:cNvGraphicFramePr>
              <p:nvPr>
                <p:extLst>
                  <p:ext uri="{D42A27DB-BD31-4B8C-83A1-F6EECF244321}">
                    <p14:modId xmlns:p14="http://schemas.microsoft.com/office/powerpoint/2010/main" val="307516313"/>
                  </p:ext>
                </p:extLst>
              </p:nvPr>
            </p:nvGraphicFramePr>
            <p:xfrm>
              <a:off x="10441406" y="1187677"/>
              <a:ext cx="1390269" cy="918000"/>
            </p:xfrm>
            <a:graphic>
              <a:graphicData uri="http://schemas.openxmlformats.org/drawingml/2006/table">
                <a:tbl>
                  <a:tblPr firstRow="1" bandRow="1">
                    <a:tableStyleId>{793D81CF-94F2-401A-BA57-92F5A7B2D0C5}</a:tableStyleId>
                  </a:tblPr>
                  <a:tblGrid>
                    <a:gridCol w="650367">
                      <a:extLst>
                        <a:ext uri="{9D8B030D-6E8A-4147-A177-3AD203B41FA5}">
                          <a16:colId xmlns:a16="http://schemas.microsoft.com/office/drawing/2014/main" val="2668916476"/>
                        </a:ext>
                      </a:extLst>
                    </a:gridCol>
                    <a:gridCol w="739902">
                      <a:extLst>
                        <a:ext uri="{9D8B030D-6E8A-4147-A177-3AD203B41FA5}">
                          <a16:colId xmlns:a16="http://schemas.microsoft.com/office/drawing/2014/main" val="3217386092"/>
                        </a:ext>
                      </a:extLst>
                    </a:gridCol>
                  </a:tblGrid>
                  <a:tr h="306000">
                    <a:tc>
                      <a:txBody>
                        <a:bodyPr/>
                        <a:lstStyle/>
                        <a:p>
                          <a:endParaRPr lang="en-DE"/>
                        </a:p>
                      </a:txBody>
                      <a:tcPr>
                        <a:blipFill>
                          <a:blip r:embed="rId11"/>
                          <a:stretch>
                            <a:fillRect l="-1961" t="-4167" r="-117647" b="-212500"/>
                          </a:stretch>
                        </a:blipFill>
                      </a:tcPr>
                    </a:tc>
                    <a:tc>
                      <a:txBody>
                        <a:bodyPr/>
                        <a:lstStyle/>
                        <a:p>
                          <a:endParaRPr lang="en-DE"/>
                        </a:p>
                      </a:txBody>
                      <a:tcPr>
                        <a:blipFill>
                          <a:blip r:embed="rId11"/>
                          <a:stretch>
                            <a:fillRect l="-88136" t="-4167" r="-1695" b="-212500"/>
                          </a:stretch>
                        </a:blipFill>
                      </a:tcPr>
                    </a:tc>
                    <a:extLst>
                      <a:ext uri="{0D108BD9-81ED-4DB2-BD59-A6C34878D82A}">
                        <a16:rowId xmlns:a16="http://schemas.microsoft.com/office/drawing/2014/main" val="2216791307"/>
                      </a:ext>
                    </a:extLst>
                  </a:tr>
                  <a:tr h="306000">
                    <a:tc>
                      <a:txBody>
                        <a:bodyPr/>
                        <a:lstStyle/>
                        <a:p>
                          <a:endParaRPr lang="en-DE"/>
                        </a:p>
                      </a:txBody>
                      <a:tcPr>
                        <a:blipFill>
                          <a:blip r:embed="rId11"/>
                          <a:stretch>
                            <a:fillRect l="-1961" t="-100000" r="-117647" b="-104000"/>
                          </a:stretch>
                        </a:blipFill>
                      </a:tcPr>
                    </a:tc>
                    <a:tc>
                      <a:txBody>
                        <a:bodyPr/>
                        <a:lstStyle/>
                        <a:p>
                          <a:endParaRPr lang="en-DE"/>
                        </a:p>
                      </a:txBody>
                      <a:tcPr>
                        <a:blipFill>
                          <a:blip r:embed="rId11"/>
                          <a:stretch>
                            <a:fillRect l="-88136" t="-100000" r="-1695" b="-104000"/>
                          </a:stretch>
                        </a:blipFill>
                      </a:tcPr>
                    </a:tc>
                    <a:extLst>
                      <a:ext uri="{0D108BD9-81ED-4DB2-BD59-A6C34878D82A}">
                        <a16:rowId xmlns:a16="http://schemas.microsoft.com/office/drawing/2014/main" val="3434356460"/>
                      </a:ext>
                    </a:extLst>
                  </a:tr>
                  <a:tr h="306000">
                    <a:tc>
                      <a:txBody>
                        <a:bodyPr/>
                        <a:lstStyle/>
                        <a:p>
                          <a:endParaRPr lang="en-DE"/>
                        </a:p>
                      </a:txBody>
                      <a:tcPr>
                        <a:blipFill>
                          <a:blip r:embed="rId11"/>
                          <a:stretch>
                            <a:fillRect l="-1961" t="-208333" r="-117647" b="-8333"/>
                          </a:stretch>
                        </a:blipFill>
                      </a:tcPr>
                    </a:tc>
                    <a:tc>
                      <a:txBody>
                        <a:bodyPr/>
                        <a:lstStyle/>
                        <a:p>
                          <a:endParaRPr lang="en-DE"/>
                        </a:p>
                      </a:txBody>
                      <a:tcPr>
                        <a:blipFill>
                          <a:blip r:embed="rId11"/>
                          <a:stretch>
                            <a:fillRect l="-88136" t="-208333" r="-1695" b="-8333"/>
                          </a:stretch>
                        </a:blipFill>
                      </a:tcPr>
                    </a:tc>
                    <a:extLst>
                      <a:ext uri="{0D108BD9-81ED-4DB2-BD59-A6C34878D82A}">
                        <a16:rowId xmlns:a16="http://schemas.microsoft.com/office/drawing/2014/main" val="2701488173"/>
                      </a:ext>
                    </a:extLst>
                  </a:tr>
                </a:tbl>
              </a:graphicData>
            </a:graphic>
          </p:graphicFrame>
        </mc:Fallback>
      </mc:AlternateContent>
      <p:grpSp>
        <p:nvGrpSpPr>
          <p:cNvPr id="49" name="Group 48">
            <a:extLst>
              <a:ext uri="{FF2B5EF4-FFF2-40B4-BE49-F238E27FC236}">
                <a16:creationId xmlns:a16="http://schemas.microsoft.com/office/drawing/2014/main" id="{7D65D5B8-9983-7343-A434-DC6E97034AC5}"/>
              </a:ext>
            </a:extLst>
          </p:cNvPr>
          <p:cNvGrpSpPr/>
          <p:nvPr/>
        </p:nvGrpSpPr>
        <p:grpSpPr>
          <a:xfrm>
            <a:off x="8400480" y="4703540"/>
            <a:ext cx="2620230" cy="1202374"/>
            <a:chOff x="4368884" y="1641603"/>
            <a:chExt cx="2620230" cy="1202374"/>
          </a:xfrm>
        </p:grpSpPr>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E511E763-6ABB-1840-8F2D-664D152A1FB5}"/>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𝐶𝑙𝑜𝑢𝑑𝑦</m:t>
                        </m:r>
                      </m:oMath>
                    </m:oMathPara>
                  </a14:m>
                  <a:endParaRPr lang="en-GB" sz="1400">
                    <a:solidFill>
                      <a:schemeClr val="accent1"/>
                    </a:solidFill>
                  </a:endParaRPr>
                </a:p>
              </p:txBody>
            </p:sp>
          </mc:Choice>
          <mc:Fallback xmlns="">
            <p:sp>
              <p:nvSpPr>
                <p:cNvPr id="50" name="Oval 49">
                  <a:extLst>
                    <a:ext uri="{FF2B5EF4-FFF2-40B4-BE49-F238E27FC236}">
                      <a16:creationId xmlns:a16="http://schemas.microsoft.com/office/drawing/2014/main" id="{E511E763-6ABB-1840-8F2D-664D152A1FB5}"/>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2"/>
                  <a:stretch>
                    <a:fillRect b="-769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1" name="Oval 50">
                  <a:extLst>
                    <a:ext uri="{FF2B5EF4-FFF2-40B4-BE49-F238E27FC236}">
                      <a16:creationId xmlns:a16="http://schemas.microsoft.com/office/drawing/2014/main" id="{DCB8C999-B3DE-344B-B846-E98FB66EBB4A}"/>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rgbClr val="FFC000"/>
                            </a:solidFill>
                            <a:latin typeface="Cambria Math" panose="02040503050406030204" pitchFamily="18" charset="0"/>
                          </a:rPr>
                          <m:t>𝑅𝑎𝑖𝑛</m:t>
                        </m:r>
                      </m:oMath>
                    </m:oMathPara>
                  </a14:m>
                  <a:endParaRPr lang="en-GB" sz="1400">
                    <a:solidFill>
                      <a:srgbClr val="FFC000"/>
                    </a:solidFill>
                  </a:endParaRPr>
                </a:p>
              </p:txBody>
            </p:sp>
          </mc:Choice>
          <mc:Fallback xmlns="">
            <p:sp>
              <p:nvSpPr>
                <p:cNvPr id="51" name="Oval 50">
                  <a:extLst>
                    <a:ext uri="{FF2B5EF4-FFF2-40B4-BE49-F238E27FC236}">
                      <a16:creationId xmlns:a16="http://schemas.microsoft.com/office/drawing/2014/main" id="{DCB8C999-B3DE-344B-B846-E98FB66EBB4A}"/>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13"/>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2" name="Oval 51">
                  <a:extLst>
                    <a:ext uri="{FF2B5EF4-FFF2-40B4-BE49-F238E27FC236}">
                      <a16:creationId xmlns:a16="http://schemas.microsoft.com/office/drawing/2014/main" id="{AFF8DF78-03A3-3B41-BEA6-7BDE9BD9CFC0}"/>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𝑆𝑝𝑟𝑖𝑛𝑘𝑙𝑒𝑟</m:t>
                        </m:r>
                      </m:oMath>
                    </m:oMathPara>
                  </a14:m>
                  <a:endParaRPr lang="en-GB" sz="1400">
                    <a:solidFill>
                      <a:schemeClr val="accent1"/>
                    </a:solidFill>
                  </a:endParaRPr>
                </a:p>
              </p:txBody>
            </p:sp>
          </mc:Choice>
          <mc:Fallback xmlns="">
            <p:sp>
              <p:nvSpPr>
                <p:cNvPr id="52" name="Oval 51">
                  <a:extLst>
                    <a:ext uri="{FF2B5EF4-FFF2-40B4-BE49-F238E27FC236}">
                      <a16:creationId xmlns:a16="http://schemas.microsoft.com/office/drawing/2014/main" id="{AFF8DF78-03A3-3B41-BEA6-7BDE9BD9CFC0}"/>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14"/>
                  <a:stretch>
                    <a:fillRect b="-7692"/>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Oval 52">
                  <a:extLst>
                    <a:ext uri="{FF2B5EF4-FFF2-40B4-BE49-F238E27FC236}">
                      <a16:creationId xmlns:a16="http://schemas.microsoft.com/office/drawing/2014/main" id="{4A14D186-646C-DB4D-9D8C-88C47BD1B83A}"/>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6000" rtlCol="0" anchor="ctr"/>
                <a:lstStyle/>
                <a:p>
                  <a:pPr algn="ctr"/>
                  <a14:m>
                    <m:oMathPara xmlns:m="http://schemas.openxmlformats.org/officeDocument/2006/math">
                      <m:oMathParaPr>
                        <m:jc m:val="centerGroup"/>
                      </m:oMathParaPr>
                      <m:oMath xmlns:m="http://schemas.openxmlformats.org/officeDocument/2006/math">
                        <m:r>
                          <a:rPr lang="en-GB" sz="1400" i="1" smtClean="0">
                            <a:solidFill>
                              <a:schemeClr val="accent1"/>
                            </a:solidFill>
                            <a:latin typeface="Cambria Math" panose="02040503050406030204" pitchFamily="18" charset="0"/>
                          </a:rPr>
                          <m:t>𝑊𝑒𝑡𝐺𝑟𝑎𝑠𝑠</m:t>
                        </m:r>
                      </m:oMath>
                    </m:oMathPara>
                  </a14:m>
                  <a:endParaRPr lang="en-GB" sz="1400">
                    <a:solidFill>
                      <a:schemeClr val="accent1"/>
                    </a:solidFill>
                  </a:endParaRPr>
                </a:p>
              </p:txBody>
            </p:sp>
          </mc:Choice>
          <mc:Fallback xmlns="">
            <p:sp>
              <p:nvSpPr>
                <p:cNvPr id="53" name="Oval 52">
                  <a:extLst>
                    <a:ext uri="{FF2B5EF4-FFF2-40B4-BE49-F238E27FC236}">
                      <a16:creationId xmlns:a16="http://schemas.microsoft.com/office/drawing/2014/main" id="{4A14D186-646C-DB4D-9D8C-88C47BD1B83A}"/>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5"/>
                  <a:stretch>
                    <a:fillRect/>
                  </a:stretch>
                </a:blipFill>
                <a:ln w="19050" cap="flat" cmpd="sng" algn="ctr">
                  <a:solidFill>
                    <a:schemeClr val="dk1"/>
                  </a:solidFill>
                  <a:prstDash val="solid"/>
                  <a:round/>
                  <a:headEnd type="none" w="med" len="med"/>
                  <a:tailEnd type="none" w="med" len="med"/>
                </a:ln>
              </p:spPr>
              <p:txBody>
                <a:bodyPr/>
                <a:lstStyle/>
                <a:p>
                  <a:r>
                    <a:rPr lang="en-GB">
                      <a:noFill/>
                    </a:rPr>
                    <a:t> </a:t>
                  </a:r>
                </a:p>
              </p:txBody>
            </p:sp>
          </mc:Fallback>
        </mc:AlternateContent>
        <p:cxnSp>
          <p:nvCxnSpPr>
            <p:cNvPr id="54" name="Straight Arrow Connector 53">
              <a:extLst>
                <a:ext uri="{FF2B5EF4-FFF2-40B4-BE49-F238E27FC236}">
                  <a16:creationId xmlns:a16="http://schemas.microsoft.com/office/drawing/2014/main" id="{3EC11033-2736-BB45-BFDC-72F1B5FB7D4C}"/>
                </a:ext>
              </a:extLst>
            </p:cNvPr>
            <p:cNvCxnSpPr>
              <a:cxnSpLocks/>
              <a:stCxn id="50" idx="3"/>
              <a:endCxn id="52"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8DF92EA6-88EF-FA46-B5C6-051E1410F086}"/>
                </a:ext>
              </a:extLst>
            </p:cNvPr>
            <p:cNvCxnSpPr>
              <a:cxnSpLocks/>
              <a:stCxn id="52" idx="4"/>
              <a:endCxn id="53"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2DBD515B-3C12-F744-B515-01E5E52BFC73}"/>
                </a:ext>
              </a:extLst>
            </p:cNvPr>
            <p:cNvCxnSpPr>
              <a:cxnSpLocks/>
              <a:stCxn id="51" idx="4"/>
              <a:endCxn id="53"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E3AC0883-0676-3F42-A494-64084B02EDC0}"/>
                </a:ext>
              </a:extLst>
            </p:cNvPr>
            <p:cNvCxnSpPr>
              <a:cxnSpLocks/>
              <a:stCxn id="50" idx="5"/>
              <a:endCxn id="51"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cxnSp>
        <p:nvCxnSpPr>
          <p:cNvPr id="58" name="Curved Connector 57">
            <a:extLst>
              <a:ext uri="{FF2B5EF4-FFF2-40B4-BE49-F238E27FC236}">
                <a16:creationId xmlns:a16="http://schemas.microsoft.com/office/drawing/2014/main" id="{ACFA9FB2-8C6F-4947-8B29-E36B5AB29932}"/>
              </a:ext>
            </a:extLst>
          </p:cNvPr>
          <p:cNvCxnSpPr>
            <a:cxnSpLocks/>
          </p:cNvCxnSpPr>
          <p:nvPr/>
        </p:nvCxnSpPr>
        <p:spPr>
          <a:xfrm flipH="1">
            <a:off x="11311184" y="2443548"/>
            <a:ext cx="2606" cy="2736000"/>
          </a:xfrm>
          <a:prstGeom prst="curvedConnector3">
            <a:avLst>
              <a:gd name="adj1" fmla="val -11142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BC4AFDD1-69FB-FA4B-BEAE-DF0793ED6854}"/>
              </a:ext>
            </a:extLst>
          </p:cNvPr>
          <p:cNvSpPr txBox="1"/>
          <p:nvPr/>
        </p:nvSpPr>
        <p:spPr>
          <a:xfrm>
            <a:off x="5746831" y="3923923"/>
            <a:ext cx="492443" cy="307777"/>
          </a:xfrm>
          <a:prstGeom prst="rect">
            <a:avLst/>
          </a:prstGeom>
          <a:noFill/>
        </p:spPr>
        <p:txBody>
          <a:bodyPr wrap="none" rtlCol="0">
            <a:spAutoFit/>
          </a:bodyPr>
          <a:lstStyle/>
          <a:p>
            <a:r>
              <a:rPr lang="en-GB" sz="1400"/>
              <a:t>true</a:t>
            </a:r>
          </a:p>
        </p:txBody>
      </p:sp>
      <p:sp>
        <p:nvSpPr>
          <p:cNvPr id="60" name="TextBox 59">
            <a:extLst>
              <a:ext uri="{FF2B5EF4-FFF2-40B4-BE49-F238E27FC236}">
                <a16:creationId xmlns:a16="http://schemas.microsoft.com/office/drawing/2014/main" id="{24C96C20-AA3B-BD4D-8652-E8BDDE9CCEC0}"/>
              </a:ext>
            </a:extLst>
          </p:cNvPr>
          <p:cNvSpPr txBox="1"/>
          <p:nvPr/>
        </p:nvSpPr>
        <p:spPr>
          <a:xfrm>
            <a:off x="7153767" y="3916293"/>
            <a:ext cx="524182" cy="307777"/>
          </a:xfrm>
          <a:prstGeom prst="rect">
            <a:avLst/>
          </a:prstGeom>
          <a:noFill/>
        </p:spPr>
        <p:txBody>
          <a:bodyPr wrap="none" rtlCol="0">
            <a:spAutoFit/>
          </a:bodyPr>
          <a:lstStyle/>
          <a:p>
            <a:r>
              <a:rPr lang="en-GB" sz="1400"/>
              <a:t>false</a:t>
            </a:r>
          </a:p>
        </p:txBody>
      </p:sp>
    </p:spTree>
    <p:extLst>
      <p:ext uri="{BB962C8B-B14F-4D97-AF65-F5344CB8AC3E}">
        <p14:creationId xmlns:p14="http://schemas.microsoft.com/office/powerpoint/2010/main" val="10452537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3">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144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144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144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a:t>MCMC: Example</a:t>
            </a:r>
          </a:p>
        </p:txBody>
      </p:sp>
      <mc:AlternateContent xmlns:mc="http://schemas.openxmlformats.org/markup-compatibility/2006" xmlns:a14="http://schemas.microsoft.com/office/drawing/2010/main">
        <mc:Choice Requires="a14">
          <p:sp>
            <p:nvSpPr>
              <p:cNvPr id="61443" name="Rectangle 4"/>
              <p:cNvSpPr>
                <a:spLocks noGrp="1" noChangeArrowheads="1"/>
              </p:cNvSpPr>
              <p:nvPr>
                <p:ph idx="1"/>
              </p:nvPr>
            </p:nvSpPr>
            <p:spPr>
              <a:xfrm>
                <a:off x="359625" y="1666902"/>
                <a:ext cx="8044425" cy="4236435"/>
              </a:xfrm>
            </p:spPr>
            <p:txBody>
              <a:bodyPr>
                <a:normAutofit/>
              </a:bodyPr>
              <a:lstStyle/>
              <a:p>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b="0" i="1" smtClean="0">
                            <a:latin typeface="Cambria Math" panose="02040503050406030204" pitchFamily="18" charset="0"/>
                          </a:rPr>
                          <m:t>𝑅</m:t>
                        </m:r>
                        <m:r>
                          <a:rPr lang="en-GB" altLang="ko-KR" b="0"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𝑤</m:t>
                        </m:r>
                      </m:e>
                    </m:d>
                  </m:oMath>
                </a14:m>
                <a:r>
                  <a:rPr lang="en-GB" altLang="ko-KR" dirty="0"/>
                  <a:t>?</a:t>
                </a:r>
              </a:p>
              <a:p>
                <a:pPr lvl="1"/>
                <a:r>
                  <a:rPr lang="en-GB" altLang="ko-KR" dirty="0"/>
                  <a:t>Topological order (without evidence variables): </a:t>
                </a:r>
                <a14:m>
                  <m:oMath xmlns:m="http://schemas.openxmlformats.org/officeDocument/2006/math">
                    <m:d>
                      <m:dPr>
                        <m:ctrlPr>
                          <a:rPr lang="en-GB" altLang="ko-KR" i="1">
                            <a:latin typeface="Cambria Math" panose="02040503050406030204" pitchFamily="18" charset="0"/>
                          </a:rPr>
                        </m:ctrlPr>
                      </m:dPr>
                      <m:e>
                        <m:r>
                          <a:rPr lang="en-GB" altLang="ko-KR" i="1">
                            <a:latin typeface="Cambria Math" panose="02040503050406030204" pitchFamily="18" charset="0"/>
                          </a:rPr>
                          <m:t>𝐶</m:t>
                        </m:r>
                        <m:r>
                          <a:rPr lang="en-GB" altLang="ko-KR" i="1">
                            <a:latin typeface="Cambria Math" panose="02040503050406030204" pitchFamily="18" charset="0"/>
                          </a:rPr>
                          <m:t>,</m:t>
                        </m:r>
                        <m:r>
                          <a:rPr lang="en-GB" altLang="ko-KR" i="1">
                            <a:latin typeface="Cambria Math" panose="02040503050406030204" pitchFamily="18" charset="0"/>
                          </a:rPr>
                          <m:t>𝑅</m:t>
                        </m:r>
                      </m:e>
                    </m:d>
                  </m:oMath>
                </a14:m>
                <a:endParaRPr lang="en-GB" altLang="ko-KR" dirty="0"/>
              </a:p>
              <a:p>
                <a:pPr lvl="1"/>
                <a:r>
                  <a:rPr lang="en-GB" altLang="ko-KR" dirty="0"/>
                  <a:t>Random choice of next variable to sample also possible</a:t>
                </a:r>
              </a:p>
              <a:p>
                <a:r>
                  <a:rPr lang="en-GB" altLang="ko-KR" dirty="0"/>
                  <a:t>Sampling (repeat </a:t>
                </a:r>
                <a14:m>
                  <m:oMath xmlns:m="http://schemas.openxmlformats.org/officeDocument/2006/math">
                    <m:r>
                      <a:rPr lang="en-GB" altLang="ko-KR" i="1">
                        <a:latin typeface="Cambria Math" panose="02040503050406030204" pitchFamily="18" charset="0"/>
                      </a:rPr>
                      <m:t>𝑁</m:t>
                    </m:r>
                  </m:oMath>
                </a14:m>
                <a:r>
                  <a:rPr lang="en-GB" altLang="ko-KR" dirty="0"/>
                  <a:t> times)</a:t>
                </a:r>
              </a:p>
              <a:p>
                <a:pPr lvl="1"/>
                <a:r>
                  <a:rPr lang="en-GB" altLang="ko-KR" dirty="0"/>
                  <a:t>Current state: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oMath>
                </a14:m>
                <a:endParaRPr lang="en-GB" altLang="ko-KR" dirty="0"/>
              </a:p>
              <a:p>
                <a:pPr lvl="1"/>
                <a:r>
                  <a:rPr lang="en-GB" altLang="ko-KR" b="0" dirty="0"/>
                  <a:t>Sample </a:t>
                </a:r>
                <a14:m>
                  <m:oMath xmlns:m="http://schemas.openxmlformats.org/officeDocument/2006/math">
                    <m:r>
                      <a:rPr lang="en-GB" altLang="ko-KR" b="0" i="1" smtClean="0">
                        <a:latin typeface="Cambria Math" panose="02040503050406030204" pitchFamily="18" charset="0"/>
                      </a:rPr>
                      <m:t>𝑅</m:t>
                    </m:r>
                  </m:oMath>
                </a14:m>
                <a:r>
                  <a:rPr lang="en-GB" altLang="ko-KR" dirty="0"/>
                  <a:t> given current values of </a:t>
                </a:r>
                <a14:m>
                  <m:oMath xmlns:m="http://schemas.openxmlformats.org/officeDocument/2006/math">
                    <m:r>
                      <a:rPr lang="en-GB" altLang="ko-KR" i="1">
                        <a:latin typeface="Cambria Math" panose="02040503050406030204" pitchFamily="18" charset="0"/>
                      </a:rPr>
                      <m:t>𝑀𝐵</m:t>
                    </m:r>
                    <m:d>
                      <m:dPr>
                        <m:ctrlPr>
                          <a:rPr lang="en-GB" altLang="ko-KR" i="1">
                            <a:latin typeface="Cambria Math" panose="02040503050406030204" pitchFamily="18" charset="0"/>
                          </a:rPr>
                        </m:ctrlPr>
                      </m:dPr>
                      <m:e>
                        <m:r>
                          <a:rPr lang="en-GB" altLang="ko-KR" b="0" i="1" smtClean="0">
                            <a:latin typeface="Cambria Math" panose="02040503050406030204" pitchFamily="18" charset="0"/>
                          </a:rPr>
                          <m:t>𝑅</m:t>
                        </m:r>
                      </m:e>
                    </m:d>
                    <m:r>
                      <a:rPr lang="en-GB" altLang="ko-KR" i="1">
                        <a:latin typeface="Cambria Math" panose="02040503050406030204" pitchFamily="18" charset="0"/>
                      </a:rPr>
                      <m:t>=</m:t>
                    </m:r>
                    <m:d>
                      <m:dPr>
                        <m:begChr m:val="{"/>
                        <m:endChr m:val="}"/>
                        <m:ctrlPr>
                          <a:rPr lang="en-GB" altLang="ko-KR" i="1">
                            <a:latin typeface="Cambria Math" panose="02040503050406030204" pitchFamily="18" charset="0"/>
                          </a:rPr>
                        </m:ctrlPr>
                      </m:dPr>
                      <m:e>
                        <m:r>
                          <a:rPr lang="en-GB" altLang="ko-KR" b="0" i="1" smtClean="0">
                            <a:latin typeface="Cambria Math" panose="02040503050406030204" pitchFamily="18" charset="0"/>
                          </a:rPr>
                          <m:t>𝐶</m:t>
                        </m:r>
                        <m:r>
                          <a:rPr lang="en-GB" altLang="ko-KR" b="0" i="1" smtClean="0">
                            <a:latin typeface="Cambria Math" panose="02040503050406030204" pitchFamily="18" charset="0"/>
                          </a:rPr>
                          <m:t>,</m:t>
                        </m:r>
                        <m:r>
                          <a:rPr lang="en-GB" altLang="ko-KR" i="1">
                            <a:latin typeface="Cambria Math" panose="02040503050406030204" pitchFamily="18" charset="0"/>
                          </a:rPr>
                          <m:t>𝑆</m:t>
                        </m:r>
                        <m:r>
                          <a:rPr lang="en-GB" altLang="ko-KR" i="1">
                            <a:latin typeface="Cambria Math" panose="02040503050406030204" pitchFamily="18" charset="0"/>
                          </a:rPr>
                          <m:t>,</m:t>
                        </m:r>
                        <m:r>
                          <a:rPr lang="en-GB" altLang="ko-KR" b="0" i="1" smtClean="0">
                            <a:latin typeface="Cambria Math" panose="02040503050406030204" pitchFamily="18" charset="0"/>
                          </a:rPr>
                          <m:t>𝑊</m:t>
                        </m:r>
                      </m:e>
                    </m:d>
                  </m:oMath>
                </a14:m>
                <a:r>
                  <a:rPr lang="en-GB" altLang="ko-KR" dirty="0"/>
                  <a:t>, i.e., from </a:t>
                </a:r>
                <a14:m>
                  <m:oMath xmlns:m="http://schemas.openxmlformats.org/officeDocument/2006/math">
                    <m:r>
                      <a:rPr lang="en-GB" altLang="ko-KR" i="1" smtClean="0">
                        <a:latin typeface="Cambria Math" panose="02040503050406030204" pitchFamily="18" charset="0"/>
                      </a:rPr>
                      <m:t>𝑃</m:t>
                    </m:r>
                    <m:d>
                      <m:dPr>
                        <m:ctrlPr>
                          <a:rPr lang="en-GB" altLang="ko-KR" i="1" smtClean="0">
                            <a:solidFill>
                              <a:schemeClr val="tx1"/>
                            </a:solidFill>
                            <a:latin typeface="Cambria Math" panose="02040503050406030204" pitchFamily="18" charset="0"/>
                          </a:rPr>
                        </m:ctrlPr>
                      </m:dPr>
                      <m:e>
                        <m:r>
                          <a:rPr lang="en-GB" altLang="ko-KR" b="0" i="1" smtClean="0">
                            <a:solidFill>
                              <a:schemeClr val="tx1"/>
                            </a:solidFill>
                            <a:latin typeface="Cambria Math" panose="02040503050406030204" pitchFamily="18" charset="0"/>
                          </a:rPr>
                          <m:t>𝑅</m:t>
                        </m:r>
                        <m:r>
                          <a:rPr lang="en-GB" altLang="ko-KR" i="1">
                            <a:solidFill>
                              <a:schemeClr val="tx1"/>
                            </a:solidFill>
                            <a:latin typeface="Cambria Math" panose="02040503050406030204" pitchFamily="18" charset="0"/>
                          </a:rPr>
                          <m:t>|</m:t>
                        </m:r>
                        <m:r>
                          <a:rPr lang="en-GB" altLang="ko-KR" i="1" smtClean="0">
                            <a:solidFill>
                              <a:srgbClr val="FFC000"/>
                            </a:solidFill>
                            <a:latin typeface="Cambria Math" panose="02040503050406030204" pitchFamily="18" charset="0"/>
                            <a:ea typeface="Cambria Math" panose="02040503050406030204" pitchFamily="18" charset="0"/>
                          </a:rPr>
                          <m:t>¬</m:t>
                        </m:r>
                        <m:r>
                          <a:rPr lang="en-GB" altLang="ko-KR" b="0" i="1" smtClean="0">
                            <a:solidFill>
                              <a:srgbClr val="FFC000"/>
                            </a:solidFill>
                            <a:latin typeface="Cambria Math" panose="02040503050406030204" pitchFamily="18" charset="0"/>
                          </a:rPr>
                          <m:t>𝑐</m:t>
                        </m:r>
                        <m:r>
                          <a:rPr lang="en-GB" altLang="ko-KR" i="1">
                            <a:solidFill>
                              <a:schemeClr val="tx1"/>
                            </a:solidFill>
                            <a:latin typeface="Cambria Math" panose="02040503050406030204" pitchFamily="18" charset="0"/>
                          </a:rPr>
                          <m:t>,</m:t>
                        </m:r>
                        <m:r>
                          <a:rPr lang="en-GB" altLang="ko-KR" b="0" i="1" smtClean="0">
                            <a:solidFill>
                              <a:schemeClr val="accent1"/>
                            </a:solidFill>
                            <a:latin typeface="Cambria Math" panose="02040503050406030204" pitchFamily="18" charset="0"/>
                          </a:rPr>
                          <m:t>𝑠</m:t>
                        </m:r>
                        <m:r>
                          <a:rPr lang="en-GB" altLang="ko-KR" b="0" i="1" smtClean="0">
                            <a:solidFill>
                              <a:schemeClr val="tx1"/>
                            </a:solidFill>
                            <a:latin typeface="Cambria Math" panose="02040503050406030204" pitchFamily="18" charset="0"/>
                          </a:rPr>
                          <m:t>,</m:t>
                        </m:r>
                        <m:r>
                          <a:rPr lang="en-GB" altLang="ko-KR" b="0" i="1" smtClean="0">
                            <a:solidFill>
                              <a:schemeClr val="accent1"/>
                            </a:solidFill>
                            <a:latin typeface="Cambria Math" panose="02040503050406030204" pitchFamily="18" charset="0"/>
                          </a:rPr>
                          <m:t>𝑤</m:t>
                        </m:r>
                      </m:e>
                    </m:d>
                  </m:oMath>
                </a14:m>
                <a:endParaRPr lang="en-GB" altLang="ko-KR" b="0" dirty="0">
                  <a:solidFill>
                    <a:schemeClr val="accent1"/>
                  </a:solidFill>
                </a:endParaRPr>
              </a:p>
              <a:p>
                <a:pPr lvl="2"/>
                <a:r>
                  <a:rPr lang="en-GB" altLang="ko-KR" dirty="0"/>
                  <a:t>Suppose result is </a:t>
                </a:r>
                <a14:m>
                  <m:oMath xmlns:m="http://schemas.openxmlformats.org/officeDocument/2006/math">
                    <m:r>
                      <a:rPr lang="en-GB" altLang="ko-KR" i="1">
                        <a:solidFill>
                          <a:schemeClr val="accent1"/>
                        </a:solidFill>
                        <a:latin typeface="Cambria Math" panose="02040503050406030204" pitchFamily="18" charset="0"/>
                      </a:rPr>
                      <m:t>𝑟</m:t>
                    </m:r>
                  </m:oMath>
                </a14:m>
                <a:endParaRPr lang="en-GB" altLang="ko-KR" b="0" u="sng" dirty="0"/>
              </a:p>
              <a:p>
                <a:pPr lvl="3"/>
                <a:r>
                  <a:rPr lang="en-GB" altLang="ko-KR" dirty="0"/>
                  <a:t>New current state: </a:t>
                </a:r>
                <a14:m>
                  <m:oMath xmlns:m="http://schemas.openxmlformats.org/officeDocument/2006/math">
                    <m:d>
                      <m:dPr>
                        <m:begChr m:val="["/>
                        <m:endChr m:val="]"/>
                        <m:ctrlPr>
                          <a:rPr lang="en-GB" altLang="ko-KR" i="1" smtClean="0">
                            <a:latin typeface="Cambria Math" panose="02040503050406030204" pitchFamily="18" charset="0"/>
                          </a:rPr>
                        </m:ctrlPr>
                      </m:dPr>
                      <m:e>
                        <m:r>
                          <a:rPr lang="en-GB" altLang="ko-KR" i="1" smtClean="0">
                            <a:solidFill>
                              <a:srgbClr val="FFC000"/>
                            </a:solidFill>
                            <a:latin typeface="Cambria Math" panose="02040503050406030204" pitchFamily="18" charset="0"/>
                            <a:ea typeface="Cambria Math" panose="02040503050406030204" pitchFamily="18" charset="0"/>
                          </a:rPr>
                          <m:t>¬</m:t>
                        </m:r>
                        <m:r>
                          <a:rPr lang="en-GB" altLang="ko-KR" b="0" i="1" smtClean="0">
                            <a:solidFill>
                              <a:srgbClr val="FFC000"/>
                            </a:solidFill>
                            <a:latin typeface="Cambria Math" panose="02040503050406030204" pitchFamily="18" charset="0"/>
                            <a:ea typeface="Cambria Math" panose="02040503050406030204" pitchFamily="18" charset="0"/>
                          </a:rPr>
                          <m:t>𝑐</m:t>
                        </m:r>
                        <m:r>
                          <a:rPr lang="en-GB" altLang="ko-KR" i="1" smtClean="0">
                            <a:latin typeface="Cambria Math" panose="02040503050406030204" pitchFamily="18" charset="0"/>
                          </a:rPr>
                          <m:t>, </m:t>
                        </m:r>
                        <m:r>
                          <a:rPr lang="en-GB" altLang="ko-KR" b="0"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 </m:t>
                        </m:r>
                        <m:r>
                          <a:rPr lang="en-GB" altLang="ko-KR" b="0" i="1" smtClean="0">
                            <a:solidFill>
                              <a:schemeClr val="accent1"/>
                            </a:solidFill>
                            <a:latin typeface="Cambria Math" panose="02040503050406030204" pitchFamily="18" charset="0"/>
                          </a:rPr>
                          <m:t>𝑟</m:t>
                        </m:r>
                        <m:r>
                          <a:rPr lang="en-GB" altLang="ko-KR" i="1" smtClean="0">
                            <a:latin typeface="Cambria Math" panose="02040503050406030204" pitchFamily="18" charset="0"/>
                          </a:rPr>
                          <m:t>, </m:t>
                        </m:r>
                        <m:r>
                          <a:rPr lang="en-GB" altLang="ko-KR" b="0" i="1" smtClean="0">
                            <a:solidFill>
                              <a:schemeClr val="accent1"/>
                            </a:solidFill>
                            <a:latin typeface="Cambria Math" panose="02040503050406030204" pitchFamily="18" charset="0"/>
                          </a:rPr>
                          <m:t>𝑤</m:t>
                        </m:r>
                      </m:e>
                    </m:d>
                  </m:oMath>
                </a14:m>
                <a:endParaRPr lang="en-GB" altLang="ko-KR" dirty="0">
                  <a:solidFill>
                    <a:schemeClr val="accent1"/>
                  </a:solidFill>
                </a:endParaRPr>
              </a:p>
              <a:p>
                <a:pPr lvl="3"/>
                <a:r>
                  <a:rPr lang="en-GB" altLang="ko-KR" dirty="0"/>
                  <a:t>Update count: </a:t>
                </a:r>
                <a14:m>
                  <m:oMath xmlns:m="http://schemas.openxmlformats.org/officeDocument/2006/math">
                    <m:r>
                      <a:rPr lang="en-GB" altLang="ko-KR" i="1" smtClean="0">
                        <a:latin typeface="Cambria Math" panose="02040503050406030204" pitchFamily="18" charset="0"/>
                      </a:rPr>
                      <m:t>𝑅</m:t>
                    </m:r>
                    <m:r>
                      <a:rPr lang="en-GB" altLang="ko-KR" i="1">
                        <a:latin typeface="Cambria Math" panose="02040503050406030204" pitchFamily="18" charset="0"/>
                      </a:rPr>
                      <m:t>=</m:t>
                    </m:r>
                    <m:r>
                      <m:rPr>
                        <m:sty m:val="p"/>
                      </m:rPr>
                      <a:rPr lang="en-GB" altLang="ko-KR" i="0">
                        <a:latin typeface="Cambria Math" panose="02040503050406030204" pitchFamily="18" charset="0"/>
                      </a:rPr>
                      <m:t>true</m:t>
                    </m:r>
                  </m:oMath>
                </a14:m>
                <a:r>
                  <a:rPr lang="en-GB" altLang="ko-KR" dirty="0"/>
                  <a:t> ➝ +1</a:t>
                </a:r>
              </a:p>
              <a:p>
                <a:pPr lvl="1"/>
                <a:r>
                  <a:rPr lang="en-GB" altLang="ko-KR" dirty="0"/>
                  <a:t>Sample </a:t>
                </a:r>
                <a14:m>
                  <m:oMath xmlns:m="http://schemas.openxmlformats.org/officeDocument/2006/math">
                    <m:r>
                      <a:rPr lang="en-GB" altLang="ko-KR" i="1">
                        <a:latin typeface="Cambria Math" panose="02040503050406030204" pitchFamily="18" charset="0"/>
                      </a:rPr>
                      <m:t>𝐶</m:t>
                    </m:r>
                    <m:r>
                      <a:rPr lang="en-GB" altLang="ko-KR" i="1">
                        <a:latin typeface="Cambria Math" panose="02040503050406030204" pitchFamily="18" charset="0"/>
                      </a:rPr>
                      <m:t> </m:t>
                    </m:r>
                  </m:oMath>
                </a14:m>
                <a:r>
                  <a:rPr lang="en-GB" altLang="ko-KR" dirty="0"/>
                  <a:t>from </a:t>
                </a:r>
                <a14:m>
                  <m:oMath xmlns:m="http://schemas.openxmlformats.org/officeDocument/2006/math">
                    <m:r>
                      <a:rPr lang="en-GB" altLang="ko-KR" i="1">
                        <a:latin typeface="Cambria Math" panose="02040503050406030204" pitchFamily="18" charset="0"/>
                      </a:rPr>
                      <m:t>𝑃</m:t>
                    </m:r>
                    <m:d>
                      <m:dPr>
                        <m:ctrlPr>
                          <a:rPr lang="en-GB" altLang="ko-KR" i="1">
                            <a:latin typeface="Cambria Math" panose="02040503050406030204" pitchFamily="18" charset="0"/>
                          </a:rPr>
                        </m:ctrlPr>
                      </m:dPr>
                      <m:e>
                        <m:r>
                          <a:rPr lang="en-GB" altLang="ko-KR" i="1">
                            <a:latin typeface="Cambria Math" panose="02040503050406030204" pitchFamily="18" charset="0"/>
                          </a:rPr>
                          <m:t>𝐶</m:t>
                        </m:r>
                        <m:r>
                          <a:rPr lang="en-GB" altLang="ko-KR" i="1">
                            <a:latin typeface="Cambria Math" panose="02040503050406030204" pitchFamily="18" charset="0"/>
                          </a:rPr>
                          <m:t>|</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chemeClr val="accent1"/>
                            </a:solidFill>
                            <a:latin typeface="Cambria Math" panose="02040503050406030204" pitchFamily="18" charset="0"/>
                          </a:rPr>
                          <m:t>𝑟</m:t>
                        </m:r>
                      </m:e>
                    </m:d>
                  </m:oMath>
                </a14:m>
                <a:r>
                  <a:rPr lang="en-GB" altLang="ko-KR" dirty="0"/>
                  <a:t> ➝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chemeClr val="accent1"/>
                            </a:solidFill>
                            <a:latin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oMath>
                </a14:m>
                <a:r>
                  <a:rPr lang="en-GB" altLang="ko-KR" dirty="0"/>
                  <a:t>, </a:t>
                </a:r>
                <a14:m>
                  <m:oMath xmlns:m="http://schemas.openxmlformats.org/officeDocument/2006/math">
                    <m:r>
                      <a:rPr lang="en-GB" altLang="ko-KR" i="1">
                        <a:latin typeface="Cambria Math" panose="02040503050406030204" pitchFamily="18" charset="0"/>
                      </a:rPr>
                      <m:t>𝑅</m:t>
                    </m:r>
                    <m:r>
                      <a:rPr lang="en-GB" altLang="ko-KR" i="1">
                        <a:latin typeface="Cambria Math" panose="02040503050406030204" pitchFamily="18" charset="0"/>
                      </a:rPr>
                      <m:t>=</m:t>
                    </m:r>
                    <m:r>
                      <m:rPr>
                        <m:sty m:val="p"/>
                      </m:rPr>
                      <a:rPr lang="en-GB" altLang="ko-KR" i="0">
                        <a:latin typeface="Cambria Math" panose="02040503050406030204" pitchFamily="18" charset="0"/>
                      </a:rPr>
                      <m:t>true</m:t>
                    </m:r>
                  </m:oMath>
                </a14:m>
                <a:r>
                  <a:rPr lang="en-GB" altLang="ko-KR" dirty="0"/>
                  <a:t> ➝ +1</a:t>
                </a:r>
              </a:p>
              <a:p>
                <a:pPr lvl="1"/>
                <a:r>
                  <a:rPr lang="en-GB" altLang="ko-KR" dirty="0"/>
                  <a:t>Sample </a:t>
                </a:r>
                <a14:m>
                  <m:oMath xmlns:m="http://schemas.openxmlformats.org/officeDocument/2006/math">
                    <m:r>
                      <a:rPr lang="en-GB" altLang="ko-KR" i="1">
                        <a:latin typeface="Cambria Math" panose="02040503050406030204" pitchFamily="18" charset="0"/>
                      </a:rPr>
                      <m:t>𝑅</m:t>
                    </m:r>
                  </m:oMath>
                </a14:m>
                <a:r>
                  <a:rPr lang="en-GB" altLang="ko-KR" dirty="0"/>
                  <a:t> from </a:t>
                </a:r>
                <a14:m>
                  <m:oMath xmlns:m="http://schemas.openxmlformats.org/officeDocument/2006/math">
                    <m:r>
                      <a:rPr lang="en-GB" altLang="ko-KR" i="1">
                        <a:latin typeface="Cambria Math" panose="02040503050406030204" pitchFamily="18" charset="0"/>
                      </a:rPr>
                      <m:t>𝑃</m:t>
                    </m:r>
                    <m:d>
                      <m:dPr>
                        <m:ctrlPr>
                          <a:rPr lang="en-GB" altLang="ko-KR" i="1">
                            <a:latin typeface="Cambria Math" panose="02040503050406030204" pitchFamily="18" charset="0"/>
                          </a:rPr>
                        </m:ctrlPr>
                      </m:dPr>
                      <m:e>
                        <m:r>
                          <a:rPr lang="en-GB" altLang="ko-KR" i="1">
                            <a:latin typeface="Cambria Math" panose="02040503050406030204" pitchFamily="18" charset="0"/>
                          </a:rPr>
                          <m:t>𝑅</m:t>
                        </m:r>
                        <m:r>
                          <a:rPr lang="en-GB" altLang="ko-KR" i="1">
                            <a:latin typeface="Cambria Math" panose="02040503050406030204" pitchFamily="18" charset="0"/>
                          </a:rPr>
                          <m:t>|¬</m:t>
                        </m:r>
                        <m:r>
                          <a:rPr lang="en-GB" altLang="ko-KR" i="1">
                            <a:solidFill>
                              <a:srgbClr val="FFC000"/>
                            </a:solidFill>
                            <a:latin typeface="Cambria Math" panose="02040503050406030204" pitchFamily="18" charset="0"/>
                          </a:rPr>
                          <m:t>𝑐</m:t>
                        </m:r>
                        <m:r>
                          <a:rPr lang="en-GB" altLang="ko-KR" i="1">
                            <a:latin typeface="Cambria Math" panose="02040503050406030204" pitchFamily="18" charset="0"/>
                          </a:rPr>
                          <m:t>,</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chemeClr val="accent1"/>
                            </a:solidFill>
                            <a:latin typeface="Cambria Math" panose="02040503050406030204" pitchFamily="18" charset="0"/>
                          </a:rPr>
                          <m:t>𝑤</m:t>
                        </m:r>
                      </m:e>
                    </m:d>
                    <m:r>
                      <a:rPr lang="en-GB" altLang="ko-KR" i="1">
                        <a:solidFill>
                          <a:schemeClr val="accent1"/>
                        </a:solidFill>
                        <a:latin typeface="Cambria Math" panose="02040503050406030204" pitchFamily="18" charset="0"/>
                      </a:rPr>
                      <m:t> </m:t>
                    </m:r>
                  </m:oMath>
                </a14:m>
                <a:r>
                  <a:rPr lang="en-GB" altLang="ko-KR" dirty="0"/>
                  <a:t>➝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oMath>
                </a14:m>
                <a:r>
                  <a:rPr lang="en-GB" altLang="ko-KR" dirty="0"/>
                  <a:t>, </a:t>
                </a:r>
                <a14:m>
                  <m:oMath xmlns:m="http://schemas.openxmlformats.org/officeDocument/2006/math">
                    <m:r>
                      <a:rPr lang="en-GB" altLang="ko-KR" i="1">
                        <a:latin typeface="Cambria Math" panose="02040503050406030204" pitchFamily="18" charset="0"/>
                      </a:rPr>
                      <m:t>𝑅</m:t>
                    </m:r>
                    <m:r>
                      <a:rPr lang="en-GB" altLang="ko-KR" i="1">
                        <a:latin typeface="Cambria Math" panose="02040503050406030204" pitchFamily="18" charset="0"/>
                      </a:rPr>
                      <m:t>=</m:t>
                    </m:r>
                    <m:r>
                      <m:rPr>
                        <m:sty m:val="p"/>
                      </m:rPr>
                      <a:rPr lang="en-GB" altLang="ko-KR" b="0" i="0" smtClean="0">
                        <a:latin typeface="Cambria Math" panose="02040503050406030204" pitchFamily="18" charset="0"/>
                      </a:rPr>
                      <m:t>false</m:t>
                    </m:r>
                  </m:oMath>
                </a14:m>
                <a:r>
                  <a:rPr lang="en-GB" altLang="ko-KR" dirty="0"/>
                  <a:t> ➝ +1</a:t>
                </a:r>
              </a:p>
            </p:txBody>
          </p:sp>
        </mc:Choice>
        <mc:Fallback xmlns="">
          <p:sp>
            <p:nvSpPr>
              <p:cNvPr id="61443" name="Rectangle 4"/>
              <p:cNvSpPr>
                <a:spLocks noGrp="1" noRot="1" noChangeAspect="1" noMove="1" noResize="1" noEditPoints="1" noAdjustHandles="1" noChangeArrowheads="1" noChangeShapeType="1" noTextEdit="1"/>
              </p:cNvSpPr>
              <p:nvPr>
                <p:ph idx="1"/>
              </p:nvPr>
            </p:nvSpPr>
            <p:spPr>
              <a:xfrm>
                <a:off x="359625" y="1666902"/>
                <a:ext cx="8044425" cy="4236435"/>
              </a:xfrm>
              <a:blipFill>
                <a:blip r:embed="rId3"/>
                <a:stretch>
                  <a:fillRect l="-2208" t="-2994" b="-2695"/>
                </a:stretch>
              </a:blipFill>
            </p:spPr>
            <p:txBody>
              <a:bodyPr/>
              <a:lstStyle/>
              <a:p>
                <a:r>
                  <a:rPr lang="en-DE">
                    <a:noFill/>
                  </a:rPr>
                  <a:t> </a:t>
                </a:r>
              </a:p>
            </p:txBody>
          </p:sp>
        </mc:Fallback>
      </mc:AlternateContent>
      <p:sp>
        <p:nvSpPr>
          <p:cNvPr id="2" name="Date Placeholder 1">
            <a:extLst>
              <a:ext uri="{FF2B5EF4-FFF2-40B4-BE49-F238E27FC236}">
                <a16:creationId xmlns:a16="http://schemas.microsoft.com/office/drawing/2014/main" id="{10E6B98A-A6E6-FA42-8F12-0A892FBF411F}"/>
              </a:ext>
            </a:extLst>
          </p:cNvPr>
          <p:cNvSpPr>
            <a:spLocks noGrp="1"/>
          </p:cNvSpPr>
          <p:nvPr>
            <p:ph type="dt" sz="half" idx="2"/>
          </p:nvPr>
        </p:nvSpPr>
        <p:spPr/>
        <p:txBody>
          <a:bodyPr/>
          <a:lstStyle/>
          <a:p>
            <a:r>
              <a:rPr lang="de-DE"/>
              <a:t>Approximate</a:t>
            </a:r>
            <a:endParaRPr lang="en-GB" dirty="0"/>
          </a:p>
        </p:txBody>
      </p:sp>
      <p:sp>
        <p:nvSpPr>
          <p:cNvPr id="6" name="Footer Placeholder 5">
            <a:extLst>
              <a:ext uri="{FF2B5EF4-FFF2-40B4-BE49-F238E27FC236}">
                <a16:creationId xmlns:a16="http://schemas.microsoft.com/office/drawing/2014/main" id="{3941B137-2391-B144-97F5-58EF1C34BBA5}"/>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A50E097-3675-A949-A38A-E65509713D4D}"/>
              </a:ext>
            </a:extLst>
          </p:cNvPr>
          <p:cNvSpPr>
            <a:spLocks noGrp="1"/>
          </p:cNvSpPr>
          <p:nvPr>
            <p:ph type="sldNum" sz="quarter" idx="4"/>
          </p:nvPr>
        </p:nvSpPr>
        <p:spPr/>
        <p:txBody>
          <a:bodyPr/>
          <a:lstStyle/>
          <a:p>
            <a:fld id="{67C9959E-8E6B-B04C-9955-EA096F41CA7A}" type="slidenum">
              <a:rPr lang="en-GB" smtClean="0"/>
              <a:t>50</a:t>
            </a:fld>
            <a:endParaRPr lang="en-GB" dirty="0"/>
          </a:p>
        </p:txBody>
      </p:sp>
      <p:sp>
        <p:nvSpPr>
          <p:cNvPr id="29" name="Rectangle 28">
            <a:extLst>
              <a:ext uri="{FF2B5EF4-FFF2-40B4-BE49-F238E27FC236}">
                <a16:creationId xmlns:a16="http://schemas.microsoft.com/office/drawing/2014/main" id="{27D276E4-BF5E-334B-8CD1-5433BD473DA2}"/>
              </a:ext>
            </a:extLst>
          </p:cNvPr>
          <p:cNvSpPr/>
          <p:nvPr/>
        </p:nvSpPr>
        <p:spPr>
          <a:xfrm>
            <a:off x="1235330" y="1709366"/>
            <a:ext cx="513271" cy="261122"/>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5" name="Rectangle 24">
            <a:extLst>
              <a:ext uri="{FF2B5EF4-FFF2-40B4-BE49-F238E27FC236}">
                <a16:creationId xmlns:a16="http://schemas.microsoft.com/office/drawing/2014/main" id="{10BEF772-4663-4B45-A9DF-30CEB1013960}"/>
              </a:ext>
            </a:extLst>
          </p:cNvPr>
          <p:cNvSpPr/>
          <p:nvPr/>
        </p:nvSpPr>
        <p:spPr>
          <a:xfrm>
            <a:off x="3039534" y="3224172"/>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6" name="Rectangle 25">
            <a:extLst>
              <a:ext uri="{FF2B5EF4-FFF2-40B4-BE49-F238E27FC236}">
                <a16:creationId xmlns:a16="http://schemas.microsoft.com/office/drawing/2014/main" id="{D7C115ED-F4BC-2845-8EB6-5497D6A77775}"/>
              </a:ext>
            </a:extLst>
          </p:cNvPr>
          <p:cNvSpPr/>
          <p:nvPr/>
        </p:nvSpPr>
        <p:spPr>
          <a:xfrm>
            <a:off x="3723324" y="3224171"/>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7" name="Rectangle 26">
            <a:extLst>
              <a:ext uri="{FF2B5EF4-FFF2-40B4-BE49-F238E27FC236}">
                <a16:creationId xmlns:a16="http://schemas.microsoft.com/office/drawing/2014/main" id="{055625C7-9C4C-8443-90E8-30EC2B0AF742}"/>
              </a:ext>
            </a:extLst>
          </p:cNvPr>
          <p:cNvSpPr/>
          <p:nvPr/>
        </p:nvSpPr>
        <p:spPr>
          <a:xfrm>
            <a:off x="3620931" y="4554165"/>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8" name="Rectangle 27">
            <a:extLst>
              <a:ext uri="{FF2B5EF4-FFF2-40B4-BE49-F238E27FC236}">
                <a16:creationId xmlns:a16="http://schemas.microsoft.com/office/drawing/2014/main" id="{F56DE285-F15D-7143-A537-6AD2417D473D}"/>
              </a:ext>
            </a:extLst>
          </p:cNvPr>
          <p:cNvSpPr/>
          <p:nvPr/>
        </p:nvSpPr>
        <p:spPr>
          <a:xfrm>
            <a:off x="4010866" y="4554164"/>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19" name="Rectangle 118">
            <a:extLst>
              <a:ext uri="{FF2B5EF4-FFF2-40B4-BE49-F238E27FC236}">
                <a16:creationId xmlns:a16="http://schemas.microsoft.com/office/drawing/2014/main" id="{1B74E110-2D3D-C94A-A8A9-AA1765F25AEF}"/>
              </a:ext>
            </a:extLst>
          </p:cNvPr>
          <p:cNvSpPr/>
          <p:nvPr/>
        </p:nvSpPr>
        <p:spPr>
          <a:xfrm>
            <a:off x="5195531" y="5572133"/>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0" name="Rectangle 119">
            <a:extLst>
              <a:ext uri="{FF2B5EF4-FFF2-40B4-BE49-F238E27FC236}">
                <a16:creationId xmlns:a16="http://schemas.microsoft.com/office/drawing/2014/main" id="{864D463C-7490-6245-AF22-7F112E03F0D5}"/>
              </a:ext>
            </a:extLst>
          </p:cNvPr>
          <p:cNvSpPr/>
          <p:nvPr/>
        </p:nvSpPr>
        <p:spPr>
          <a:xfrm>
            <a:off x="5863810" y="5572132"/>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1" name="Rectangle 120">
            <a:extLst>
              <a:ext uri="{FF2B5EF4-FFF2-40B4-BE49-F238E27FC236}">
                <a16:creationId xmlns:a16="http://schemas.microsoft.com/office/drawing/2014/main" id="{1A21C2FD-C4C7-8949-A48B-93151B673852}"/>
              </a:ext>
            </a:extLst>
          </p:cNvPr>
          <p:cNvSpPr/>
          <p:nvPr/>
        </p:nvSpPr>
        <p:spPr>
          <a:xfrm>
            <a:off x="4628890" y="5214088"/>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122" name="Rectangle 121">
            <a:extLst>
              <a:ext uri="{FF2B5EF4-FFF2-40B4-BE49-F238E27FC236}">
                <a16:creationId xmlns:a16="http://schemas.microsoft.com/office/drawing/2014/main" id="{393A7D16-8B93-4741-89A1-A839489D9DA8}"/>
              </a:ext>
            </a:extLst>
          </p:cNvPr>
          <p:cNvSpPr/>
          <p:nvPr/>
        </p:nvSpPr>
        <p:spPr>
          <a:xfrm>
            <a:off x="5124351" y="5214087"/>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cxnSp>
        <p:nvCxnSpPr>
          <p:cNvPr id="96" name="Curved Connector 95">
            <a:extLst>
              <a:ext uri="{FF2B5EF4-FFF2-40B4-BE49-F238E27FC236}">
                <a16:creationId xmlns:a16="http://schemas.microsoft.com/office/drawing/2014/main" id="{6BFCE6AB-4AC6-C248-9F94-390FBD259DB1}"/>
              </a:ext>
            </a:extLst>
          </p:cNvPr>
          <p:cNvCxnSpPr>
            <a:cxnSpLocks/>
          </p:cNvCxnSpPr>
          <p:nvPr/>
        </p:nvCxnSpPr>
        <p:spPr>
          <a:xfrm flipH="1">
            <a:off x="11311725" y="2444574"/>
            <a:ext cx="2603" cy="2733153"/>
          </a:xfrm>
          <a:prstGeom prst="curvedConnector3">
            <a:avLst>
              <a:gd name="adj1" fmla="val -11142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nvGrpSpPr>
          <p:cNvPr id="97" name="Group 96">
            <a:extLst>
              <a:ext uri="{FF2B5EF4-FFF2-40B4-BE49-F238E27FC236}">
                <a16:creationId xmlns:a16="http://schemas.microsoft.com/office/drawing/2014/main" id="{77BC9CC8-CD80-6742-8A54-825052443444}"/>
              </a:ext>
            </a:extLst>
          </p:cNvPr>
          <p:cNvGrpSpPr/>
          <p:nvPr/>
        </p:nvGrpSpPr>
        <p:grpSpPr>
          <a:xfrm>
            <a:off x="8406653" y="1692678"/>
            <a:ext cx="2617503" cy="1201123"/>
            <a:chOff x="4368884" y="1641603"/>
            <a:chExt cx="2620230" cy="1202374"/>
          </a:xfrm>
        </p:grpSpPr>
        <mc:AlternateContent xmlns:mc="http://schemas.openxmlformats.org/markup-compatibility/2006" xmlns:a14="http://schemas.microsoft.com/office/drawing/2010/main">
          <mc:Choice Requires="a14">
            <p:sp>
              <p:nvSpPr>
                <p:cNvPr id="98" name="Oval 97">
                  <a:extLst>
                    <a:ext uri="{FF2B5EF4-FFF2-40B4-BE49-F238E27FC236}">
                      <a16:creationId xmlns:a16="http://schemas.microsoft.com/office/drawing/2014/main" id="{CB128658-EE21-DC43-B5AC-B56FC43541E4}"/>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𝐶𝑙𝑜𝑢𝑑𝑦</m:t>
                        </m:r>
                      </m:oMath>
                    </m:oMathPara>
                  </a14:m>
                  <a:endParaRPr lang="en-GB" sz="1399" dirty="0">
                    <a:solidFill>
                      <a:schemeClr val="accent1"/>
                    </a:solidFill>
                  </a:endParaRPr>
                </a:p>
              </p:txBody>
            </p:sp>
          </mc:Choice>
          <mc:Fallback xmlns="">
            <p:sp>
              <p:nvSpPr>
                <p:cNvPr id="98" name="Oval 97">
                  <a:extLst>
                    <a:ext uri="{FF2B5EF4-FFF2-40B4-BE49-F238E27FC236}">
                      <a16:creationId xmlns:a16="http://schemas.microsoft.com/office/drawing/2014/main" id="{CB128658-EE21-DC43-B5AC-B56FC43541E4}"/>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9" name="Oval 98">
                  <a:extLst>
                    <a:ext uri="{FF2B5EF4-FFF2-40B4-BE49-F238E27FC236}">
                      <a16:creationId xmlns:a16="http://schemas.microsoft.com/office/drawing/2014/main" id="{D1BBB178-40B8-D14C-B170-272B5E61CB68}"/>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𝑅𝑎𝑖𝑛</m:t>
                        </m:r>
                      </m:oMath>
                    </m:oMathPara>
                  </a14:m>
                  <a:endParaRPr lang="en-GB" sz="1399" dirty="0">
                    <a:solidFill>
                      <a:srgbClr val="FFC000"/>
                    </a:solidFill>
                  </a:endParaRPr>
                </a:p>
              </p:txBody>
            </p:sp>
          </mc:Choice>
          <mc:Fallback xmlns="">
            <p:sp>
              <p:nvSpPr>
                <p:cNvPr id="99" name="Oval 98">
                  <a:extLst>
                    <a:ext uri="{FF2B5EF4-FFF2-40B4-BE49-F238E27FC236}">
                      <a16:creationId xmlns:a16="http://schemas.microsoft.com/office/drawing/2014/main" id="{D1BBB178-40B8-D14C-B170-272B5E61CB68}"/>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0" name="Oval 99">
                  <a:extLst>
                    <a:ext uri="{FF2B5EF4-FFF2-40B4-BE49-F238E27FC236}">
                      <a16:creationId xmlns:a16="http://schemas.microsoft.com/office/drawing/2014/main" id="{54184F71-4699-8745-8B10-371110DA0946}"/>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100" name="Oval 99">
                  <a:extLst>
                    <a:ext uri="{FF2B5EF4-FFF2-40B4-BE49-F238E27FC236}">
                      <a16:creationId xmlns:a16="http://schemas.microsoft.com/office/drawing/2014/main" id="{54184F71-4699-8745-8B10-371110DA0946}"/>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01" name="Oval 100">
                  <a:extLst>
                    <a:ext uri="{FF2B5EF4-FFF2-40B4-BE49-F238E27FC236}">
                      <a16:creationId xmlns:a16="http://schemas.microsoft.com/office/drawing/2014/main" id="{87E1DA4F-C785-7B44-9A84-40B435789F57}"/>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101" name="Oval 100">
                  <a:extLst>
                    <a:ext uri="{FF2B5EF4-FFF2-40B4-BE49-F238E27FC236}">
                      <a16:creationId xmlns:a16="http://schemas.microsoft.com/office/drawing/2014/main" id="{87E1DA4F-C785-7B44-9A84-40B435789F57}"/>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102" name="Straight Arrow Connector 101">
              <a:extLst>
                <a:ext uri="{FF2B5EF4-FFF2-40B4-BE49-F238E27FC236}">
                  <a16:creationId xmlns:a16="http://schemas.microsoft.com/office/drawing/2014/main" id="{9CC2E076-91C6-2345-A0D6-9D81394C1AA9}"/>
                </a:ext>
              </a:extLst>
            </p:cNvPr>
            <p:cNvCxnSpPr>
              <a:cxnSpLocks/>
              <a:stCxn id="98" idx="3"/>
              <a:endCxn id="100"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3" name="Straight Arrow Connector 102">
              <a:extLst>
                <a:ext uri="{FF2B5EF4-FFF2-40B4-BE49-F238E27FC236}">
                  <a16:creationId xmlns:a16="http://schemas.microsoft.com/office/drawing/2014/main" id="{C0905015-B6C2-934C-8F41-5BA72D6F0196}"/>
                </a:ext>
              </a:extLst>
            </p:cNvPr>
            <p:cNvCxnSpPr>
              <a:cxnSpLocks/>
              <a:stCxn id="100" idx="4"/>
              <a:endCxn id="101"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4" name="Straight Arrow Connector 103">
              <a:extLst>
                <a:ext uri="{FF2B5EF4-FFF2-40B4-BE49-F238E27FC236}">
                  <a16:creationId xmlns:a16="http://schemas.microsoft.com/office/drawing/2014/main" id="{82CC3949-7369-6948-8C8D-EF7C6F49F2F5}"/>
                </a:ext>
              </a:extLst>
            </p:cNvPr>
            <p:cNvCxnSpPr>
              <a:cxnSpLocks/>
              <a:stCxn id="99" idx="4"/>
              <a:endCxn id="101"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05" name="Straight Arrow Connector 104">
              <a:extLst>
                <a:ext uri="{FF2B5EF4-FFF2-40B4-BE49-F238E27FC236}">
                  <a16:creationId xmlns:a16="http://schemas.microsoft.com/office/drawing/2014/main" id="{36BBB3E9-77F8-424D-A4FF-FA1D5D831031}"/>
                </a:ext>
              </a:extLst>
            </p:cNvPr>
            <p:cNvCxnSpPr>
              <a:cxnSpLocks/>
              <a:stCxn id="98" idx="5"/>
              <a:endCxn id="99"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mc:AlternateContent xmlns:mc="http://schemas.openxmlformats.org/markup-compatibility/2006" xmlns:a14="http://schemas.microsoft.com/office/drawing/2010/main">
        <mc:Choice Requires="a14">
          <p:graphicFrame>
            <p:nvGraphicFramePr>
              <p:cNvPr id="106" name="Table 105">
                <a:extLst>
                  <a:ext uri="{FF2B5EF4-FFF2-40B4-BE49-F238E27FC236}">
                    <a16:creationId xmlns:a16="http://schemas.microsoft.com/office/drawing/2014/main" id="{EE9F62E3-B900-DA42-9058-7AF3F0505024}"/>
                  </a:ext>
                </a:extLst>
              </p:cNvPr>
              <p:cNvGraphicFramePr>
                <a:graphicFrameLocks noGrp="1"/>
              </p:cNvGraphicFramePr>
              <p:nvPr>
                <p:extLst>
                  <p:ext uri="{D42A27DB-BD31-4B8C-83A1-F6EECF244321}">
                    <p14:modId xmlns:p14="http://schemas.microsoft.com/office/powerpoint/2010/main" val="2107754832"/>
                  </p:ext>
                </p:extLst>
              </p:nvPr>
            </p:nvGraphicFramePr>
            <p:xfrm>
              <a:off x="8589199" y="2982860"/>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𝑆</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𝑅</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𝑤</m:t>
                                    </m:r>
                                    <m:r>
                                      <a:rPr lang="de-DE" sz="1400" dirty="0" smtClean="0">
                                        <a:latin typeface="Cambria Math" panose="02040503050406030204" pitchFamily="18" charset="0"/>
                                      </a:rPr>
                                      <m:t>|</m:t>
                                    </m:r>
                                    <m:r>
                                      <a:rPr lang="de-DE" sz="1400" dirty="0" smtClean="0">
                                        <a:latin typeface="Cambria Math" panose="02040503050406030204" pitchFamily="18" charset="0"/>
                                      </a:rPr>
                                      <m:t>𝑆</m:t>
                                    </m:r>
                                    <m:r>
                                      <a:rPr lang="de-DE" sz="1400" dirty="0" smtClean="0">
                                        <a:latin typeface="Cambria Math" panose="02040503050406030204" pitchFamily="18" charset="0"/>
                                      </a:rPr>
                                      <m:t>,</m:t>
                                    </m:r>
                                    <m:r>
                                      <a:rPr lang="de-DE" sz="1400" dirty="0" smtClean="0">
                                        <a:latin typeface="Cambria Math" panose="02040503050406030204" pitchFamily="18" charset="0"/>
                                      </a:rPr>
                                      <m:t>𝑅</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701488173"/>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solidFill>
                              <a:schemeClr val="tx1"/>
                            </a:solidFill>
                          </a:endParaRPr>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1395421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en-GB"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0.99</m:t>
                                </m:r>
                              </m:oMath>
                            </m:oMathPara>
                          </a14:m>
                          <a:endParaRPr lang="en-GB" sz="1400" b="0" dirty="0">
                            <a:solidFill>
                              <a:schemeClr val="tx1"/>
                            </a:solidFill>
                          </a:endParaRPr>
                        </a:p>
                      </a:txBody>
                      <a:tcPr marL="91345" marR="91345" marT="45672" marB="45672"/>
                    </a:tc>
                    <a:extLst>
                      <a:ext uri="{0D108BD9-81ED-4DB2-BD59-A6C34878D82A}">
                        <a16:rowId xmlns:a16="http://schemas.microsoft.com/office/drawing/2014/main" val="2223221946"/>
                      </a:ext>
                    </a:extLst>
                  </a:tr>
                </a:tbl>
              </a:graphicData>
            </a:graphic>
          </p:graphicFrame>
        </mc:Choice>
        <mc:Fallback xmlns="">
          <p:graphicFrame>
            <p:nvGraphicFramePr>
              <p:cNvPr id="106" name="Table 105">
                <a:extLst>
                  <a:ext uri="{FF2B5EF4-FFF2-40B4-BE49-F238E27FC236}">
                    <a16:creationId xmlns:a16="http://schemas.microsoft.com/office/drawing/2014/main" id="{EE9F62E3-B900-DA42-9058-7AF3F0505024}"/>
                  </a:ext>
                </a:extLst>
              </p:cNvPr>
              <p:cNvGraphicFramePr>
                <a:graphicFrameLocks noGrp="1"/>
              </p:cNvGraphicFramePr>
              <p:nvPr>
                <p:extLst>
                  <p:ext uri="{D42A27DB-BD31-4B8C-83A1-F6EECF244321}">
                    <p14:modId xmlns:p14="http://schemas.microsoft.com/office/powerpoint/2010/main" val="2107754832"/>
                  </p:ext>
                </p:extLst>
              </p:nvPr>
            </p:nvGraphicFramePr>
            <p:xfrm>
              <a:off x="8589199" y="2982860"/>
              <a:ext cx="2252411" cy="1528410"/>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649690">
                      <a:extLst>
                        <a:ext uri="{9D8B030D-6E8A-4147-A177-3AD203B41FA5}">
                          <a16:colId xmlns:a16="http://schemas.microsoft.com/office/drawing/2014/main" val="2264147407"/>
                        </a:ext>
                      </a:extLst>
                    </a:gridCol>
                    <a:gridCol w="953031">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8"/>
                          <a:stretch>
                            <a:fillRect l="-1961" r="-250980" b="-412500"/>
                          </a:stretch>
                        </a:blipFill>
                      </a:tcPr>
                    </a:tc>
                    <a:tc>
                      <a:txBody>
                        <a:bodyPr/>
                        <a:lstStyle/>
                        <a:p>
                          <a:endParaRPr lang="en-DE"/>
                        </a:p>
                      </a:txBody>
                      <a:tcPr marL="91345" marR="91345" marT="45672" marB="45672">
                        <a:blipFill>
                          <a:blip r:embed="rId8"/>
                          <a:stretch>
                            <a:fillRect l="-100000" r="-146154" b="-412500"/>
                          </a:stretch>
                        </a:blipFill>
                      </a:tcPr>
                    </a:tc>
                    <a:tc>
                      <a:txBody>
                        <a:bodyPr/>
                        <a:lstStyle/>
                        <a:p>
                          <a:endParaRPr lang="en-DE"/>
                        </a:p>
                      </a:txBody>
                      <a:tcPr marL="91345" marR="91345" marT="45672" marB="45672">
                        <a:blipFill>
                          <a:blip r:embed="rId8"/>
                          <a:stretch>
                            <a:fillRect l="-138667" r="-1333" b="-4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8"/>
                          <a:stretch>
                            <a:fillRect l="-1961" t="-96000" r="-250980" b="-296000"/>
                          </a:stretch>
                        </a:blipFill>
                      </a:tcPr>
                    </a:tc>
                    <a:tc>
                      <a:txBody>
                        <a:bodyPr/>
                        <a:lstStyle/>
                        <a:p>
                          <a:endParaRPr lang="en-DE"/>
                        </a:p>
                      </a:txBody>
                      <a:tcPr marL="91345" marR="91345" marT="45672" marB="45672">
                        <a:blipFill>
                          <a:blip r:embed="rId8"/>
                          <a:stretch>
                            <a:fillRect l="-100000" t="-96000" r="-146154" b="-296000"/>
                          </a:stretch>
                        </a:blipFill>
                      </a:tcPr>
                    </a:tc>
                    <a:tc>
                      <a:txBody>
                        <a:bodyPr/>
                        <a:lstStyle/>
                        <a:p>
                          <a:endParaRPr lang="en-DE"/>
                        </a:p>
                      </a:txBody>
                      <a:tcPr marL="91345" marR="91345" marT="45672" marB="45672">
                        <a:blipFill>
                          <a:blip r:embed="rId8"/>
                          <a:stretch>
                            <a:fillRect l="-138667" t="-96000" r="-1333" b="-296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8"/>
                          <a:stretch>
                            <a:fillRect l="-1961" t="-204167" r="-250980" b="-208333"/>
                          </a:stretch>
                        </a:blipFill>
                      </a:tcPr>
                    </a:tc>
                    <a:tc>
                      <a:txBody>
                        <a:bodyPr/>
                        <a:lstStyle/>
                        <a:p>
                          <a:endParaRPr lang="en-DE"/>
                        </a:p>
                      </a:txBody>
                      <a:tcPr marL="91345" marR="91345" marT="45672" marB="45672">
                        <a:blipFill>
                          <a:blip r:embed="rId8"/>
                          <a:stretch>
                            <a:fillRect l="-100000" t="-204167" r="-146154" b="-208333"/>
                          </a:stretch>
                        </a:blipFill>
                      </a:tcPr>
                    </a:tc>
                    <a:tc>
                      <a:txBody>
                        <a:bodyPr/>
                        <a:lstStyle/>
                        <a:p>
                          <a:endParaRPr lang="en-DE"/>
                        </a:p>
                      </a:txBody>
                      <a:tcPr marL="91345" marR="91345" marT="45672" marB="45672">
                        <a:blipFill>
                          <a:blip r:embed="rId8"/>
                          <a:stretch>
                            <a:fillRect l="-138667" t="-204167" r="-1333" b="-208333"/>
                          </a:stretch>
                        </a:blipFill>
                      </a:tcPr>
                    </a:tc>
                    <a:extLst>
                      <a:ext uri="{0D108BD9-81ED-4DB2-BD59-A6C34878D82A}">
                        <a16:rowId xmlns:a16="http://schemas.microsoft.com/office/drawing/2014/main" val="2701488173"/>
                      </a:ext>
                    </a:extLst>
                  </a:tr>
                  <a:tr h="305682">
                    <a:tc>
                      <a:txBody>
                        <a:bodyPr/>
                        <a:lstStyle/>
                        <a:p>
                          <a:endParaRPr lang="en-DE"/>
                        </a:p>
                      </a:txBody>
                      <a:tcPr marL="91345" marR="91345" marT="45672" marB="45672">
                        <a:blipFill>
                          <a:blip r:embed="rId8"/>
                          <a:stretch>
                            <a:fillRect l="-1961" t="-292000" r="-250980" b="-100000"/>
                          </a:stretch>
                        </a:blipFill>
                      </a:tcPr>
                    </a:tc>
                    <a:tc>
                      <a:txBody>
                        <a:bodyPr/>
                        <a:lstStyle/>
                        <a:p>
                          <a:endParaRPr lang="en-DE"/>
                        </a:p>
                      </a:txBody>
                      <a:tcPr marL="91345" marR="91345" marT="45672" marB="45672">
                        <a:blipFill>
                          <a:blip r:embed="rId8"/>
                          <a:stretch>
                            <a:fillRect l="-100000" t="-292000" r="-146154" b="-100000"/>
                          </a:stretch>
                        </a:blipFill>
                      </a:tcPr>
                    </a:tc>
                    <a:tc>
                      <a:txBody>
                        <a:bodyPr/>
                        <a:lstStyle/>
                        <a:p>
                          <a:endParaRPr lang="en-DE"/>
                        </a:p>
                      </a:txBody>
                      <a:tcPr marL="91345" marR="91345" marT="45672" marB="45672">
                        <a:blipFill>
                          <a:blip r:embed="rId8"/>
                          <a:stretch>
                            <a:fillRect l="-138667" t="-292000" r="-1333" b="-100000"/>
                          </a:stretch>
                        </a:blipFill>
                      </a:tcPr>
                    </a:tc>
                    <a:extLst>
                      <a:ext uri="{0D108BD9-81ED-4DB2-BD59-A6C34878D82A}">
                        <a16:rowId xmlns:a16="http://schemas.microsoft.com/office/drawing/2014/main" val="2213954210"/>
                      </a:ext>
                    </a:extLst>
                  </a:tr>
                  <a:tr h="305682">
                    <a:tc>
                      <a:txBody>
                        <a:bodyPr/>
                        <a:lstStyle/>
                        <a:p>
                          <a:endParaRPr lang="en-DE"/>
                        </a:p>
                      </a:txBody>
                      <a:tcPr marL="91345" marR="91345" marT="45672" marB="45672">
                        <a:blipFill>
                          <a:blip r:embed="rId8"/>
                          <a:stretch>
                            <a:fillRect l="-1961" t="-408333" r="-250980" b="-4167"/>
                          </a:stretch>
                        </a:blipFill>
                      </a:tcPr>
                    </a:tc>
                    <a:tc>
                      <a:txBody>
                        <a:bodyPr/>
                        <a:lstStyle/>
                        <a:p>
                          <a:endParaRPr lang="en-DE"/>
                        </a:p>
                      </a:txBody>
                      <a:tcPr marL="91345" marR="91345" marT="45672" marB="45672">
                        <a:blipFill>
                          <a:blip r:embed="rId8"/>
                          <a:stretch>
                            <a:fillRect l="-100000" t="-408333" r="-146154" b="-4167"/>
                          </a:stretch>
                        </a:blipFill>
                      </a:tcPr>
                    </a:tc>
                    <a:tc>
                      <a:txBody>
                        <a:bodyPr/>
                        <a:lstStyle/>
                        <a:p>
                          <a:endParaRPr lang="en-DE"/>
                        </a:p>
                      </a:txBody>
                      <a:tcPr marL="91345" marR="91345" marT="45672" marB="45672">
                        <a:blipFill>
                          <a:blip r:embed="rId8"/>
                          <a:stretch>
                            <a:fillRect l="-138667" t="-408333" r="-1333" b="-4167"/>
                          </a:stretch>
                        </a:blipFill>
                      </a:tcPr>
                    </a:tc>
                    <a:extLst>
                      <a:ext uri="{0D108BD9-81ED-4DB2-BD59-A6C34878D82A}">
                        <a16:rowId xmlns:a16="http://schemas.microsoft.com/office/drawing/2014/main" val="2223221946"/>
                      </a:ext>
                    </a:extLst>
                  </a:tr>
                </a:tbl>
              </a:graphicData>
            </a:graphic>
          </p:graphicFrame>
        </mc:Fallback>
      </mc:AlternateContent>
      <mc:AlternateContent xmlns:mc="http://schemas.openxmlformats.org/markup-compatibility/2006" xmlns:a14="http://schemas.microsoft.com/office/drawing/2010/main">
        <mc:Choice Requires="a14">
          <p:sp>
            <p:nvSpPr>
              <p:cNvPr id="107" name="TextBox 106">
                <a:extLst>
                  <a:ext uri="{FF2B5EF4-FFF2-40B4-BE49-F238E27FC236}">
                    <a16:creationId xmlns:a16="http://schemas.microsoft.com/office/drawing/2014/main" id="{B86CD917-5A4F-DF45-9E2C-07D468E42236}"/>
                  </a:ext>
                </a:extLst>
              </p:cNvPr>
              <p:cNvSpPr txBox="1"/>
              <p:nvPr/>
            </p:nvSpPr>
            <p:spPr>
              <a:xfrm>
                <a:off x="9178925" y="1327805"/>
                <a:ext cx="1072959" cy="307457"/>
              </a:xfrm>
              <a:prstGeom prst="rect">
                <a:avLst/>
              </a:prstGeom>
              <a:solidFill>
                <a:schemeClr val="tx1"/>
              </a:solid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solidFill>
                            <a:schemeClr val="bg1"/>
                          </a:solidFill>
                          <a:latin typeface="Cambria Math" panose="02040503050406030204" pitchFamily="18" charset="0"/>
                        </a:rPr>
                        <m:t>𝑃</m:t>
                      </m:r>
                      <m:d>
                        <m:dPr>
                          <m:ctrlPr>
                            <a:rPr lang="en-GB" sz="1399" i="1">
                              <a:solidFill>
                                <a:schemeClr val="bg1"/>
                              </a:solidFill>
                              <a:latin typeface="Cambria Math" panose="02040503050406030204" pitchFamily="18" charset="0"/>
                            </a:rPr>
                          </m:ctrlPr>
                        </m:dPr>
                        <m:e>
                          <m:r>
                            <a:rPr lang="en-GB" sz="1399" i="1">
                              <a:solidFill>
                                <a:schemeClr val="bg1"/>
                              </a:solidFill>
                              <a:latin typeface="Cambria Math" panose="02040503050406030204" pitchFamily="18" charset="0"/>
                            </a:rPr>
                            <m:t>𝑐</m:t>
                          </m:r>
                        </m:e>
                      </m:d>
                      <m:r>
                        <a:rPr lang="en-GB" sz="1399" i="1">
                          <a:solidFill>
                            <a:schemeClr val="bg1"/>
                          </a:solidFill>
                          <a:latin typeface="Cambria Math" panose="02040503050406030204" pitchFamily="18" charset="0"/>
                        </a:rPr>
                        <m:t>=0.5</m:t>
                      </m:r>
                    </m:oMath>
                  </m:oMathPara>
                </a14:m>
                <a:endParaRPr lang="en-GB" sz="1399" dirty="0">
                  <a:solidFill>
                    <a:schemeClr val="bg1"/>
                  </a:solidFill>
                </a:endParaRPr>
              </a:p>
            </p:txBody>
          </p:sp>
        </mc:Choice>
        <mc:Fallback xmlns="">
          <p:sp>
            <p:nvSpPr>
              <p:cNvPr id="107" name="TextBox 106">
                <a:extLst>
                  <a:ext uri="{FF2B5EF4-FFF2-40B4-BE49-F238E27FC236}">
                    <a16:creationId xmlns:a16="http://schemas.microsoft.com/office/drawing/2014/main" id="{B86CD917-5A4F-DF45-9E2C-07D468E42236}"/>
                  </a:ext>
                </a:extLst>
              </p:cNvPr>
              <p:cNvSpPr txBox="1">
                <a:spLocks noRot="1" noChangeAspect="1" noMove="1" noResize="1" noEditPoints="1" noAdjustHandles="1" noChangeArrowheads="1" noChangeShapeType="1" noTextEdit="1"/>
              </p:cNvSpPr>
              <p:nvPr/>
            </p:nvSpPr>
            <p:spPr>
              <a:xfrm>
                <a:off x="9178925" y="1327805"/>
                <a:ext cx="1072959" cy="307457"/>
              </a:xfrm>
              <a:prstGeom prst="rect">
                <a:avLst/>
              </a:prstGeom>
              <a:blipFill>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08" name="Table 107">
                <a:extLst>
                  <a:ext uri="{FF2B5EF4-FFF2-40B4-BE49-F238E27FC236}">
                    <a16:creationId xmlns:a16="http://schemas.microsoft.com/office/drawing/2014/main" id="{2769B55E-4E57-074B-9600-928A6621A0FF}"/>
                  </a:ext>
                </a:extLst>
              </p:cNvPr>
              <p:cNvGraphicFramePr>
                <a:graphicFrameLocks noGrp="1"/>
              </p:cNvGraphicFramePr>
              <p:nvPr>
                <p:extLst>
                  <p:ext uri="{D42A27DB-BD31-4B8C-83A1-F6EECF244321}">
                    <p14:modId xmlns:p14="http://schemas.microsoft.com/office/powerpoint/2010/main" val="1017538632"/>
                  </p:ext>
                </p:extLst>
              </p:nvPr>
            </p:nvGraphicFramePr>
            <p:xfrm>
              <a:off x="7606292" y="1190010"/>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𝐶</m:t>
                                </m:r>
                              </m:oMath>
                            </m:oMathPara>
                          </a14:m>
                          <a:endParaRPr lang="en-GB" sz="14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𝑠</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solidFill>
                              <a:schemeClr val="bg1"/>
                            </a:solidFill>
                          </a:endParaRPr>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0.5</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0.1</m:t>
                                </m:r>
                              </m:oMath>
                            </m:oMathPara>
                          </a14:m>
                          <a:endParaRPr lang="en-GB" sz="1400" dirty="0">
                            <a:solidFill>
                              <a:schemeClr val="tx1"/>
                            </a:solidFill>
                          </a:endParaRPr>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08" name="Table 107">
                <a:extLst>
                  <a:ext uri="{FF2B5EF4-FFF2-40B4-BE49-F238E27FC236}">
                    <a16:creationId xmlns:a16="http://schemas.microsoft.com/office/drawing/2014/main" id="{2769B55E-4E57-074B-9600-928A6621A0FF}"/>
                  </a:ext>
                </a:extLst>
              </p:cNvPr>
              <p:cNvGraphicFramePr>
                <a:graphicFrameLocks noGrp="1"/>
              </p:cNvGraphicFramePr>
              <p:nvPr>
                <p:extLst>
                  <p:ext uri="{D42A27DB-BD31-4B8C-83A1-F6EECF244321}">
                    <p14:modId xmlns:p14="http://schemas.microsoft.com/office/powerpoint/2010/main" val="1017538632"/>
                  </p:ext>
                </p:extLst>
              </p:nvPr>
            </p:nvGraphicFramePr>
            <p:xfrm>
              <a:off x="7606292" y="1190010"/>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10"/>
                          <a:stretch>
                            <a:fillRect r="-115385" b="-212500"/>
                          </a:stretch>
                        </a:blipFill>
                      </a:tcPr>
                    </a:tc>
                    <a:tc>
                      <a:txBody>
                        <a:bodyPr/>
                        <a:lstStyle/>
                        <a:p>
                          <a:endParaRPr lang="en-DE"/>
                        </a:p>
                      </a:txBody>
                      <a:tcPr marL="91345" marR="91345" marT="45672" marB="45672">
                        <a:blipFill>
                          <a:blip r:embed="rId10"/>
                          <a:stretch>
                            <a:fillRect l="-88136" r="-1695" b="-2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10"/>
                          <a:stretch>
                            <a:fillRect t="-96000" r="-115385" b="-104000"/>
                          </a:stretch>
                        </a:blipFill>
                      </a:tcPr>
                    </a:tc>
                    <a:tc>
                      <a:txBody>
                        <a:bodyPr/>
                        <a:lstStyle/>
                        <a:p>
                          <a:endParaRPr lang="en-DE"/>
                        </a:p>
                      </a:txBody>
                      <a:tcPr marL="91345" marR="91345" marT="45672" marB="45672">
                        <a:blipFill>
                          <a:blip r:embed="rId10"/>
                          <a:stretch>
                            <a:fillRect l="-88136" t="-96000" r="-1695" b="-104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10"/>
                          <a:stretch>
                            <a:fillRect t="-204167" r="-115385" b="-8333"/>
                          </a:stretch>
                        </a:blipFill>
                      </a:tcPr>
                    </a:tc>
                    <a:tc>
                      <a:txBody>
                        <a:bodyPr/>
                        <a:lstStyle/>
                        <a:p>
                          <a:endParaRPr lang="en-DE"/>
                        </a:p>
                      </a:txBody>
                      <a:tcPr marL="91345" marR="91345" marT="45672" marB="45672">
                        <a:blipFill>
                          <a:blip r:embed="rId10"/>
                          <a:stretch>
                            <a:fillRect l="-88136" t="-204167" r="-1695" b="-8333"/>
                          </a:stretch>
                        </a:blipFill>
                      </a:tcPr>
                    </a:tc>
                    <a:extLst>
                      <a:ext uri="{0D108BD9-81ED-4DB2-BD59-A6C34878D82A}">
                        <a16:rowId xmlns:a16="http://schemas.microsoft.com/office/drawing/2014/main" val="2701488173"/>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09" name="Table 108">
                <a:extLst>
                  <a:ext uri="{FF2B5EF4-FFF2-40B4-BE49-F238E27FC236}">
                    <a16:creationId xmlns:a16="http://schemas.microsoft.com/office/drawing/2014/main" id="{1EDB0DA3-302E-1D43-9963-4B2C98B53895}"/>
                  </a:ext>
                </a:extLst>
              </p:cNvPr>
              <p:cNvGraphicFramePr>
                <a:graphicFrameLocks noGrp="1"/>
              </p:cNvGraphicFramePr>
              <p:nvPr>
                <p:extLst>
                  <p:ext uri="{D42A27DB-BD31-4B8C-83A1-F6EECF244321}">
                    <p14:modId xmlns:p14="http://schemas.microsoft.com/office/powerpoint/2010/main" val="2152668247"/>
                  </p:ext>
                </p:extLst>
              </p:nvPr>
            </p:nvGraphicFramePr>
            <p:xfrm>
              <a:off x="10442853" y="1190010"/>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dirty="0" smtClean="0">
                                    <a:latin typeface="Cambria Math" panose="02040503050406030204" pitchFamily="18" charset="0"/>
                                  </a:rPr>
                                  <m:t>𝐶</m:t>
                                </m:r>
                              </m:oMath>
                            </m:oMathPara>
                          </a14:m>
                          <a:endParaRPr lang="en-GB" sz="1400" b="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400" dirty="0" smtClean="0">
                                    <a:latin typeface="Cambria Math" panose="02040503050406030204" pitchFamily="18" charset="0"/>
                                  </a:rPr>
                                  <m:t>𝑃</m:t>
                                </m:r>
                                <m:d>
                                  <m:dPr>
                                    <m:ctrlPr>
                                      <a:rPr lang="de-DE" sz="1400" i="1" dirty="0" smtClean="0">
                                        <a:latin typeface="Cambria Math" panose="02040503050406030204" pitchFamily="18" charset="0"/>
                                      </a:rPr>
                                    </m:ctrlPr>
                                  </m:dPr>
                                  <m:e>
                                    <m:r>
                                      <a:rPr lang="de-DE" sz="1400" dirty="0" smtClean="0">
                                        <a:latin typeface="Cambria Math" panose="02040503050406030204" pitchFamily="18" charset="0"/>
                                      </a:rPr>
                                      <m:t>𝑟</m:t>
                                    </m:r>
                                    <m:r>
                                      <a:rPr lang="de-DE" sz="1400" dirty="0" smtClean="0">
                                        <a:latin typeface="Cambria Math" panose="02040503050406030204" pitchFamily="18" charset="0"/>
                                      </a:rPr>
                                      <m:t>|</m:t>
                                    </m:r>
                                    <m:r>
                                      <a:rPr lang="de-DE" sz="1400" dirty="0" smtClean="0">
                                        <a:latin typeface="Cambria Math" panose="02040503050406030204" pitchFamily="18" charset="0"/>
                                      </a:rPr>
                                      <m:t>𝐶</m:t>
                                    </m:r>
                                  </m:e>
                                </m:d>
                              </m:oMath>
                            </m:oMathPara>
                          </a14:m>
                          <a:endParaRPr lang="en-GB" sz="1400" b="0" dirty="0"/>
                        </a:p>
                      </a:txBody>
                      <a:tcPr marL="91345" marR="91345" marT="45672" marB="45672"/>
                    </a:tc>
                    <a:extLst>
                      <a:ext uri="{0D108BD9-81ED-4DB2-BD59-A6C34878D82A}">
                        <a16:rowId xmlns:a16="http://schemas.microsoft.com/office/drawing/2014/main" val="2216791307"/>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false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0.2</m:t>
                                </m:r>
                              </m:oMath>
                            </m:oMathPara>
                          </a14:m>
                          <a:endParaRPr lang="en-GB" sz="1400" dirty="0"/>
                        </a:p>
                      </a:txBody>
                      <a:tcPr marL="91345" marR="91345" marT="45672" marB="45672"/>
                    </a:tc>
                    <a:extLst>
                      <a:ext uri="{0D108BD9-81ED-4DB2-BD59-A6C34878D82A}">
                        <a16:rowId xmlns:a16="http://schemas.microsoft.com/office/drawing/2014/main" val="3434356460"/>
                      </a:ext>
                    </a:extLst>
                  </a:tr>
                  <a:tr h="305682">
                    <a:tc>
                      <a:txBody>
                        <a:bodyPr/>
                        <a:lstStyle/>
                        <a:p>
                          <a:pPr/>
                          <a14:m>
                            <m:oMathPara xmlns:m="http://schemas.openxmlformats.org/officeDocument/2006/math">
                              <m:oMathParaPr>
                                <m:jc m:val="centerGroup"/>
                              </m:oMathParaPr>
                              <m:oMath xmlns:m="http://schemas.openxmlformats.org/officeDocument/2006/math">
                                <m:r>
                                  <m:rPr>
                                    <m:sty m:val="p"/>
                                  </m:rPr>
                                  <a:rPr lang="de-DE" sz="1400" i="0" dirty="0" smtClean="0">
                                    <a:latin typeface="Cambria Math" panose="02040503050406030204" pitchFamily="18" charset="0"/>
                                  </a:rPr>
                                  <m:t>true</m:t>
                                </m:r>
                              </m:oMath>
                            </m:oMathPara>
                          </a14:m>
                          <a:endParaRPr lang="en-GB" sz="1400" i="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400" smtClean="0">
                                    <a:latin typeface="Cambria Math" panose="02040503050406030204" pitchFamily="18" charset="0"/>
                                  </a:rPr>
                                  <m:t>0.8</m:t>
                                </m:r>
                              </m:oMath>
                            </m:oMathPara>
                          </a14:m>
                          <a:endParaRPr lang="en-GB" sz="1400" dirty="0"/>
                        </a:p>
                      </a:txBody>
                      <a:tcPr marL="91345" marR="91345" marT="45672" marB="45672"/>
                    </a:tc>
                    <a:extLst>
                      <a:ext uri="{0D108BD9-81ED-4DB2-BD59-A6C34878D82A}">
                        <a16:rowId xmlns:a16="http://schemas.microsoft.com/office/drawing/2014/main" val="2701488173"/>
                      </a:ext>
                    </a:extLst>
                  </a:tr>
                </a:tbl>
              </a:graphicData>
            </a:graphic>
          </p:graphicFrame>
        </mc:Choice>
        <mc:Fallback xmlns="">
          <p:graphicFrame>
            <p:nvGraphicFramePr>
              <p:cNvPr id="109" name="Table 108">
                <a:extLst>
                  <a:ext uri="{FF2B5EF4-FFF2-40B4-BE49-F238E27FC236}">
                    <a16:creationId xmlns:a16="http://schemas.microsoft.com/office/drawing/2014/main" id="{1EDB0DA3-302E-1D43-9963-4B2C98B53895}"/>
                  </a:ext>
                </a:extLst>
              </p:cNvPr>
              <p:cNvGraphicFramePr>
                <a:graphicFrameLocks noGrp="1"/>
              </p:cNvGraphicFramePr>
              <p:nvPr>
                <p:extLst>
                  <p:ext uri="{D42A27DB-BD31-4B8C-83A1-F6EECF244321}">
                    <p14:modId xmlns:p14="http://schemas.microsoft.com/office/powerpoint/2010/main" val="2152668247"/>
                  </p:ext>
                </p:extLst>
              </p:nvPr>
            </p:nvGraphicFramePr>
            <p:xfrm>
              <a:off x="10442853" y="1190010"/>
              <a:ext cx="1388822" cy="917046"/>
            </p:xfrm>
            <a:graphic>
              <a:graphicData uri="http://schemas.openxmlformats.org/drawingml/2006/table">
                <a:tbl>
                  <a:tblPr firstRow="1" bandRow="1">
                    <a:tableStyleId>{793D81CF-94F2-401A-BA57-92F5A7B2D0C5}</a:tableStyleId>
                  </a:tblPr>
                  <a:tblGrid>
                    <a:gridCol w="649690">
                      <a:extLst>
                        <a:ext uri="{9D8B030D-6E8A-4147-A177-3AD203B41FA5}">
                          <a16:colId xmlns:a16="http://schemas.microsoft.com/office/drawing/2014/main" val="2668916476"/>
                        </a:ext>
                      </a:extLst>
                    </a:gridCol>
                    <a:gridCol w="739132">
                      <a:extLst>
                        <a:ext uri="{9D8B030D-6E8A-4147-A177-3AD203B41FA5}">
                          <a16:colId xmlns:a16="http://schemas.microsoft.com/office/drawing/2014/main" val="3217386092"/>
                        </a:ext>
                      </a:extLst>
                    </a:gridCol>
                  </a:tblGrid>
                  <a:tr h="305682">
                    <a:tc>
                      <a:txBody>
                        <a:bodyPr/>
                        <a:lstStyle/>
                        <a:p>
                          <a:endParaRPr lang="en-DE"/>
                        </a:p>
                      </a:txBody>
                      <a:tcPr marL="91345" marR="91345" marT="45672" marB="45672">
                        <a:blipFill>
                          <a:blip r:embed="rId11"/>
                          <a:stretch>
                            <a:fillRect l="-1961" r="-117647" b="-212500"/>
                          </a:stretch>
                        </a:blipFill>
                      </a:tcPr>
                    </a:tc>
                    <a:tc>
                      <a:txBody>
                        <a:bodyPr/>
                        <a:lstStyle/>
                        <a:p>
                          <a:endParaRPr lang="en-DE"/>
                        </a:p>
                      </a:txBody>
                      <a:tcPr marL="91345" marR="91345" marT="45672" marB="45672">
                        <a:blipFill>
                          <a:blip r:embed="rId11"/>
                          <a:stretch>
                            <a:fillRect l="-88136" r="-1695" b="-212500"/>
                          </a:stretch>
                        </a:blipFill>
                      </a:tcPr>
                    </a:tc>
                    <a:extLst>
                      <a:ext uri="{0D108BD9-81ED-4DB2-BD59-A6C34878D82A}">
                        <a16:rowId xmlns:a16="http://schemas.microsoft.com/office/drawing/2014/main" val="2216791307"/>
                      </a:ext>
                    </a:extLst>
                  </a:tr>
                  <a:tr h="305682">
                    <a:tc>
                      <a:txBody>
                        <a:bodyPr/>
                        <a:lstStyle/>
                        <a:p>
                          <a:endParaRPr lang="en-DE"/>
                        </a:p>
                      </a:txBody>
                      <a:tcPr marL="91345" marR="91345" marT="45672" marB="45672">
                        <a:blipFill>
                          <a:blip r:embed="rId11"/>
                          <a:stretch>
                            <a:fillRect l="-1961" t="-96000" r="-117647" b="-104000"/>
                          </a:stretch>
                        </a:blipFill>
                      </a:tcPr>
                    </a:tc>
                    <a:tc>
                      <a:txBody>
                        <a:bodyPr/>
                        <a:lstStyle/>
                        <a:p>
                          <a:endParaRPr lang="en-DE"/>
                        </a:p>
                      </a:txBody>
                      <a:tcPr marL="91345" marR="91345" marT="45672" marB="45672">
                        <a:blipFill>
                          <a:blip r:embed="rId11"/>
                          <a:stretch>
                            <a:fillRect l="-88136" t="-96000" r="-1695" b="-104000"/>
                          </a:stretch>
                        </a:blipFill>
                      </a:tcPr>
                    </a:tc>
                    <a:extLst>
                      <a:ext uri="{0D108BD9-81ED-4DB2-BD59-A6C34878D82A}">
                        <a16:rowId xmlns:a16="http://schemas.microsoft.com/office/drawing/2014/main" val="3434356460"/>
                      </a:ext>
                    </a:extLst>
                  </a:tr>
                  <a:tr h="305682">
                    <a:tc>
                      <a:txBody>
                        <a:bodyPr/>
                        <a:lstStyle/>
                        <a:p>
                          <a:endParaRPr lang="en-DE"/>
                        </a:p>
                      </a:txBody>
                      <a:tcPr marL="91345" marR="91345" marT="45672" marB="45672">
                        <a:blipFill>
                          <a:blip r:embed="rId11"/>
                          <a:stretch>
                            <a:fillRect l="-1961" t="-204167" r="-117647" b="-8333"/>
                          </a:stretch>
                        </a:blipFill>
                      </a:tcPr>
                    </a:tc>
                    <a:tc>
                      <a:txBody>
                        <a:bodyPr/>
                        <a:lstStyle/>
                        <a:p>
                          <a:endParaRPr lang="en-DE"/>
                        </a:p>
                      </a:txBody>
                      <a:tcPr marL="91345" marR="91345" marT="45672" marB="45672">
                        <a:blipFill>
                          <a:blip r:embed="rId11"/>
                          <a:stretch>
                            <a:fillRect l="-88136" t="-204167" r="-1695" b="-8333"/>
                          </a:stretch>
                        </a:blipFill>
                      </a:tcPr>
                    </a:tc>
                    <a:extLst>
                      <a:ext uri="{0D108BD9-81ED-4DB2-BD59-A6C34878D82A}">
                        <a16:rowId xmlns:a16="http://schemas.microsoft.com/office/drawing/2014/main" val="2701488173"/>
                      </a:ext>
                    </a:extLst>
                  </a:tr>
                </a:tbl>
              </a:graphicData>
            </a:graphic>
          </p:graphicFrame>
        </mc:Fallback>
      </mc:AlternateContent>
      <p:grpSp>
        <p:nvGrpSpPr>
          <p:cNvPr id="110" name="Group 109">
            <a:extLst>
              <a:ext uri="{FF2B5EF4-FFF2-40B4-BE49-F238E27FC236}">
                <a16:creationId xmlns:a16="http://schemas.microsoft.com/office/drawing/2014/main" id="{B9DC34F5-5A2C-5744-9C7C-5F6A50F39FDD}"/>
              </a:ext>
            </a:extLst>
          </p:cNvPr>
          <p:cNvGrpSpPr/>
          <p:nvPr/>
        </p:nvGrpSpPr>
        <p:grpSpPr>
          <a:xfrm>
            <a:off x="8404050" y="4702214"/>
            <a:ext cx="2617503" cy="1201123"/>
            <a:chOff x="4368884" y="1641603"/>
            <a:chExt cx="2620230" cy="1202374"/>
          </a:xfrm>
        </p:grpSpPr>
        <mc:AlternateContent xmlns:mc="http://schemas.openxmlformats.org/markup-compatibility/2006" xmlns:a14="http://schemas.microsoft.com/office/drawing/2010/main">
          <mc:Choice Requires="a14">
            <p:sp>
              <p:nvSpPr>
                <p:cNvPr id="111" name="Oval 110">
                  <a:extLst>
                    <a:ext uri="{FF2B5EF4-FFF2-40B4-BE49-F238E27FC236}">
                      <a16:creationId xmlns:a16="http://schemas.microsoft.com/office/drawing/2014/main" id="{D900103A-5298-8842-AA18-068ABDC0EF34}"/>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𝐶𝑙𝑜𝑢𝑑𝑦</m:t>
                        </m:r>
                      </m:oMath>
                    </m:oMathPara>
                  </a14:m>
                  <a:endParaRPr lang="en-GB" sz="1399" dirty="0">
                    <a:solidFill>
                      <a:schemeClr val="accent1"/>
                    </a:solidFill>
                  </a:endParaRPr>
                </a:p>
              </p:txBody>
            </p:sp>
          </mc:Choice>
          <mc:Fallback xmlns="">
            <p:sp>
              <p:nvSpPr>
                <p:cNvPr id="111" name="Oval 110">
                  <a:extLst>
                    <a:ext uri="{FF2B5EF4-FFF2-40B4-BE49-F238E27FC236}">
                      <a16:creationId xmlns:a16="http://schemas.microsoft.com/office/drawing/2014/main" id="{D900103A-5298-8842-AA18-068ABDC0EF34}"/>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2"/>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2" name="Oval 111">
                  <a:extLst>
                    <a:ext uri="{FF2B5EF4-FFF2-40B4-BE49-F238E27FC236}">
                      <a16:creationId xmlns:a16="http://schemas.microsoft.com/office/drawing/2014/main" id="{CE2E6D51-90CF-6042-8D48-5D2D385EAE1C}"/>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𝑅𝑎𝑖𝑛</m:t>
                        </m:r>
                      </m:oMath>
                    </m:oMathPara>
                  </a14:m>
                  <a:endParaRPr lang="en-GB" sz="1399" dirty="0">
                    <a:solidFill>
                      <a:srgbClr val="FFC000"/>
                    </a:solidFill>
                  </a:endParaRPr>
                </a:p>
              </p:txBody>
            </p:sp>
          </mc:Choice>
          <mc:Fallback xmlns="">
            <p:sp>
              <p:nvSpPr>
                <p:cNvPr id="112" name="Oval 111">
                  <a:extLst>
                    <a:ext uri="{FF2B5EF4-FFF2-40B4-BE49-F238E27FC236}">
                      <a16:creationId xmlns:a16="http://schemas.microsoft.com/office/drawing/2014/main" id="{CE2E6D51-90CF-6042-8D48-5D2D385EAE1C}"/>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13"/>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3" name="Oval 112">
                  <a:extLst>
                    <a:ext uri="{FF2B5EF4-FFF2-40B4-BE49-F238E27FC236}">
                      <a16:creationId xmlns:a16="http://schemas.microsoft.com/office/drawing/2014/main" id="{BF09958A-D478-E743-A228-36503529FE3C}"/>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113" name="Oval 112">
                  <a:extLst>
                    <a:ext uri="{FF2B5EF4-FFF2-40B4-BE49-F238E27FC236}">
                      <a16:creationId xmlns:a16="http://schemas.microsoft.com/office/drawing/2014/main" id="{BF09958A-D478-E743-A228-36503529FE3C}"/>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14"/>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114" name="Oval 113">
                  <a:extLst>
                    <a:ext uri="{FF2B5EF4-FFF2-40B4-BE49-F238E27FC236}">
                      <a16:creationId xmlns:a16="http://schemas.microsoft.com/office/drawing/2014/main" id="{F0C90D13-1981-084B-BB61-7D56CB47244B}"/>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114" name="Oval 113">
                  <a:extLst>
                    <a:ext uri="{FF2B5EF4-FFF2-40B4-BE49-F238E27FC236}">
                      <a16:creationId xmlns:a16="http://schemas.microsoft.com/office/drawing/2014/main" id="{F0C90D13-1981-084B-BB61-7D56CB47244B}"/>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5"/>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115" name="Straight Arrow Connector 114">
              <a:extLst>
                <a:ext uri="{FF2B5EF4-FFF2-40B4-BE49-F238E27FC236}">
                  <a16:creationId xmlns:a16="http://schemas.microsoft.com/office/drawing/2014/main" id="{7628F2ED-2A6B-AD4D-8843-56FF74A74081}"/>
                </a:ext>
              </a:extLst>
            </p:cNvPr>
            <p:cNvCxnSpPr>
              <a:cxnSpLocks/>
              <a:stCxn id="111" idx="3"/>
              <a:endCxn id="113"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6" name="Straight Arrow Connector 115">
              <a:extLst>
                <a:ext uri="{FF2B5EF4-FFF2-40B4-BE49-F238E27FC236}">
                  <a16:creationId xmlns:a16="http://schemas.microsoft.com/office/drawing/2014/main" id="{0CD2FEF3-1164-6943-949F-032DEE27D661}"/>
                </a:ext>
              </a:extLst>
            </p:cNvPr>
            <p:cNvCxnSpPr>
              <a:cxnSpLocks/>
              <a:stCxn id="113" idx="4"/>
              <a:endCxn id="114"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7" name="Straight Arrow Connector 116">
              <a:extLst>
                <a:ext uri="{FF2B5EF4-FFF2-40B4-BE49-F238E27FC236}">
                  <a16:creationId xmlns:a16="http://schemas.microsoft.com/office/drawing/2014/main" id="{E379BE4D-69BA-FE42-BAE9-790F1B096C5D}"/>
                </a:ext>
              </a:extLst>
            </p:cNvPr>
            <p:cNvCxnSpPr>
              <a:cxnSpLocks/>
              <a:stCxn id="112" idx="4"/>
              <a:endCxn id="114"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118" name="Straight Arrow Connector 117">
              <a:extLst>
                <a:ext uri="{FF2B5EF4-FFF2-40B4-BE49-F238E27FC236}">
                  <a16:creationId xmlns:a16="http://schemas.microsoft.com/office/drawing/2014/main" id="{0CA0F068-7C46-D448-9E97-81A11B3A7DB2}"/>
                </a:ext>
              </a:extLst>
            </p:cNvPr>
            <p:cNvCxnSpPr>
              <a:cxnSpLocks/>
              <a:stCxn id="111" idx="5"/>
              <a:endCxn id="112"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cxnSp>
        <p:nvCxnSpPr>
          <p:cNvPr id="124" name="Straight Connector 123">
            <a:extLst>
              <a:ext uri="{FF2B5EF4-FFF2-40B4-BE49-F238E27FC236}">
                <a16:creationId xmlns:a16="http://schemas.microsoft.com/office/drawing/2014/main" id="{39A770F9-C96C-D246-9C62-AB10E36DDD52}"/>
              </a:ext>
            </a:extLst>
          </p:cNvPr>
          <p:cNvCxnSpPr>
            <a:cxnSpLocks/>
          </p:cNvCxnSpPr>
          <p:nvPr/>
        </p:nvCxnSpPr>
        <p:spPr>
          <a:xfrm>
            <a:off x="4182346" y="5422355"/>
            <a:ext cx="4101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CC2F1A9A-C892-EE41-8911-929F80F6D58A}"/>
              </a:ext>
            </a:extLst>
          </p:cNvPr>
          <p:cNvCxnSpPr>
            <a:cxnSpLocks/>
          </p:cNvCxnSpPr>
          <p:nvPr/>
        </p:nvCxnSpPr>
        <p:spPr>
          <a:xfrm>
            <a:off x="5419292" y="5805088"/>
            <a:ext cx="353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291CE617-BB37-544C-8488-81664082D6D8}"/>
              </a:ext>
            </a:extLst>
          </p:cNvPr>
          <p:cNvCxnSpPr>
            <a:cxnSpLocks/>
          </p:cNvCxnSpPr>
          <p:nvPr/>
        </p:nvCxnSpPr>
        <p:spPr>
          <a:xfrm>
            <a:off x="3801893" y="4762431"/>
            <a:ext cx="14881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1074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1443">
                                            <p:txEl>
                                              <p:pRg st="6" end="6"/>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3">
                                            <p:txEl>
                                              <p:pRg st="7" end="7"/>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43">
                                            <p:txEl>
                                              <p:pRg st="8" end="8"/>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1443">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144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19" grpId="0" animBg="1"/>
      <p:bldP spid="120" grpId="0" animBg="1"/>
      <p:bldP spid="121" grpId="0" animBg="1"/>
      <p:bldP spid="122"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a:t>MCMC: Example</a:t>
            </a:r>
          </a:p>
        </p:txBody>
      </p:sp>
      <mc:AlternateContent xmlns:mc="http://schemas.openxmlformats.org/markup-compatibility/2006" xmlns:a14="http://schemas.microsoft.com/office/drawing/2010/main">
        <mc:Choice Requires="a14">
          <p:sp>
            <p:nvSpPr>
              <p:cNvPr id="61443" name="Rectangle 4"/>
              <p:cNvSpPr>
                <a:spLocks noGrp="1" noChangeArrowheads="1"/>
              </p:cNvSpPr>
              <p:nvPr>
                <p:ph idx="1"/>
              </p:nvPr>
            </p:nvSpPr>
            <p:spPr>
              <a:xfrm>
                <a:off x="359625" y="1666902"/>
                <a:ext cx="6863747" cy="4236435"/>
              </a:xfrm>
            </p:spPr>
            <p:txBody>
              <a:bodyPr>
                <a:noAutofit/>
              </a:bodyPr>
              <a:lstStyle/>
              <a:p>
                <a14:m>
                  <m:oMath xmlns:m="http://schemas.openxmlformats.org/officeDocument/2006/math">
                    <m:r>
                      <a:rPr lang="en-GB" altLang="ko-KR" i="1" smtClean="0">
                        <a:latin typeface="Cambria Math" panose="02040503050406030204" pitchFamily="18" charset="0"/>
                      </a:rPr>
                      <m:t>𝑃</m:t>
                    </m:r>
                    <m:d>
                      <m:dPr>
                        <m:ctrlPr>
                          <a:rPr lang="en-GB" altLang="ko-KR" i="1" smtClean="0">
                            <a:latin typeface="Cambria Math" panose="02040503050406030204" pitchFamily="18" charset="0"/>
                          </a:rPr>
                        </m:ctrlPr>
                      </m:dPr>
                      <m:e>
                        <m:r>
                          <a:rPr lang="en-GB" altLang="ko-KR" b="0" i="1" smtClean="0">
                            <a:latin typeface="Cambria Math" panose="02040503050406030204" pitchFamily="18" charset="0"/>
                          </a:rPr>
                          <m:t>𝑅</m:t>
                        </m:r>
                        <m:r>
                          <a:rPr lang="en-GB" altLang="ko-KR" b="0"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b="0" i="1" smtClean="0">
                            <a:solidFill>
                              <a:schemeClr val="accent1"/>
                            </a:solidFill>
                            <a:latin typeface="Cambria Math" panose="02040503050406030204" pitchFamily="18" charset="0"/>
                          </a:rPr>
                          <m:t>𝑤</m:t>
                        </m:r>
                      </m:e>
                    </m:d>
                  </m:oMath>
                </a14:m>
                <a:r>
                  <a:rPr lang="en-GB" altLang="ko-KR" dirty="0"/>
                  <a:t>?</a:t>
                </a:r>
              </a:p>
              <a:p>
                <a:pPr lvl="1"/>
                <a:r>
                  <a:rPr lang="en-GB" altLang="ko-KR" dirty="0"/>
                  <a:t>Topological order (without evidence variables): </a:t>
                </a:r>
                <a14:m>
                  <m:oMath xmlns:m="http://schemas.openxmlformats.org/officeDocument/2006/math">
                    <m:d>
                      <m:dPr>
                        <m:ctrlPr>
                          <a:rPr lang="en-GB" altLang="ko-KR" i="1">
                            <a:latin typeface="Cambria Math" panose="02040503050406030204" pitchFamily="18" charset="0"/>
                          </a:rPr>
                        </m:ctrlPr>
                      </m:dPr>
                      <m:e>
                        <m:r>
                          <a:rPr lang="en-GB" altLang="ko-KR" i="1">
                            <a:latin typeface="Cambria Math" panose="02040503050406030204" pitchFamily="18" charset="0"/>
                          </a:rPr>
                          <m:t>𝐶</m:t>
                        </m:r>
                        <m:r>
                          <a:rPr lang="en-GB" altLang="ko-KR" i="1">
                            <a:latin typeface="Cambria Math" panose="02040503050406030204" pitchFamily="18" charset="0"/>
                          </a:rPr>
                          <m:t>,</m:t>
                        </m:r>
                        <m:r>
                          <a:rPr lang="en-GB" altLang="ko-KR" i="1">
                            <a:latin typeface="Cambria Math" panose="02040503050406030204" pitchFamily="18" charset="0"/>
                          </a:rPr>
                          <m:t>𝑅</m:t>
                        </m:r>
                      </m:e>
                    </m:d>
                  </m:oMath>
                </a14:m>
                <a:endParaRPr lang="en-GB" altLang="ko-KR" dirty="0"/>
              </a:p>
              <a:p>
                <a:pPr lvl="1"/>
                <a:r>
                  <a:rPr lang="en-GB" altLang="ko-KR" dirty="0"/>
                  <a:t>Random choice of next variable to sample also possible</a:t>
                </a:r>
              </a:p>
              <a:p>
                <a:r>
                  <a:rPr lang="en-GB" altLang="ko-KR" dirty="0"/>
                  <a:t>Random initial state: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chemeClr val="accent1"/>
                            </a:solidFill>
                            <a:latin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r>
                      <a:rPr lang="en-GB" altLang="ko-KR" i="1">
                        <a:solidFill>
                          <a:schemeClr val="accent1"/>
                        </a:solidFill>
                        <a:latin typeface="Cambria Math" panose="02040503050406030204" pitchFamily="18" charset="0"/>
                      </a:rPr>
                      <m:t> </m:t>
                    </m:r>
                  </m:oMath>
                </a14:m>
                <a:endParaRPr lang="en-GB" altLang="ko-KR" dirty="0"/>
              </a:p>
              <a:p>
                <a:pPr lvl="1"/>
                <a:r>
                  <a:rPr lang="en-GB" altLang="ko-KR" dirty="0"/>
                  <a:t>Next state: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oMath>
                </a14:m>
                <a:endParaRPr lang="en-GB" altLang="ko-KR" dirty="0"/>
              </a:p>
              <a:p>
                <a:pPr lvl="1"/>
                <a:r>
                  <a:rPr lang="en-GB" altLang="ko-KR" dirty="0"/>
                  <a:t>Next state : </a:t>
                </a:r>
                <a14:m>
                  <m:oMath xmlns:m="http://schemas.openxmlformats.org/officeDocument/2006/math">
                    <m:d>
                      <m:dPr>
                        <m:begChr m:val="["/>
                        <m:endChr m:val="]"/>
                        <m:ctrlPr>
                          <a:rPr lang="en-GB" altLang="ko-KR" i="1" smtClean="0">
                            <a:latin typeface="Cambria Math" panose="02040503050406030204" pitchFamily="18" charset="0"/>
                          </a:rPr>
                        </m:ctrlPr>
                      </m:dPr>
                      <m:e>
                        <m:r>
                          <a:rPr lang="en-GB" altLang="ko-KR" i="1" smtClean="0">
                            <a:solidFill>
                              <a:srgbClr val="FFC000"/>
                            </a:solidFill>
                            <a:latin typeface="Cambria Math" panose="02040503050406030204" pitchFamily="18" charset="0"/>
                            <a:ea typeface="Cambria Math" panose="02040503050406030204" pitchFamily="18" charset="0"/>
                          </a:rPr>
                          <m:t>¬</m:t>
                        </m:r>
                        <m:r>
                          <a:rPr lang="en-GB" altLang="ko-KR" b="0" i="1" smtClean="0">
                            <a:solidFill>
                              <a:srgbClr val="FFC000"/>
                            </a:solidFill>
                            <a:latin typeface="Cambria Math" panose="02040503050406030204" pitchFamily="18" charset="0"/>
                            <a:ea typeface="Cambria Math" panose="02040503050406030204" pitchFamily="18" charset="0"/>
                          </a:rPr>
                          <m:t>𝑐</m:t>
                        </m:r>
                        <m:r>
                          <a:rPr lang="en-GB" altLang="ko-KR" i="1" smtClean="0">
                            <a:latin typeface="Cambria Math" panose="02040503050406030204" pitchFamily="18" charset="0"/>
                          </a:rPr>
                          <m:t>, </m:t>
                        </m:r>
                        <m:r>
                          <a:rPr lang="en-GB" altLang="ko-KR" b="0" i="1" smtClean="0">
                            <a:solidFill>
                              <a:schemeClr val="accent1"/>
                            </a:solidFill>
                            <a:latin typeface="Cambria Math" panose="02040503050406030204" pitchFamily="18" charset="0"/>
                          </a:rPr>
                          <m:t>𝑠</m:t>
                        </m:r>
                        <m:r>
                          <a:rPr lang="en-GB" altLang="ko-KR" i="1" smtClean="0">
                            <a:latin typeface="Cambria Math" panose="02040503050406030204" pitchFamily="18" charset="0"/>
                          </a:rPr>
                          <m:t>,</m:t>
                        </m:r>
                        <m:r>
                          <a:rPr lang="en-GB" altLang="ko-KR" i="1">
                            <a:solidFill>
                              <a:schemeClr val="bg1"/>
                            </a:solidFill>
                            <a:latin typeface="Cambria Math" panose="02040503050406030204" pitchFamily="18" charset="0"/>
                            <a:ea typeface="Cambria Math" panose="02040503050406030204" pitchFamily="18" charset="0"/>
                          </a:rPr>
                          <m:t>¬</m:t>
                        </m:r>
                        <m:r>
                          <a:rPr lang="en-GB" altLang="ko-KR" b="0" i="1" smtClean="0">
                            <a:solidFill>
                              <a:schemeClr val="accent1"/>
                            </a:solidFill>
                            <a:latin typeface="Cambria Math" panose="02040503050406030204" pitchFamily="18" charset="0"/>
                          </a:rPr>
                          <m:t>𝑟</m:t>
                        </m:r>
                        <m:r>
                          <a:rPr lang="en-GB" altLang="ko-KR" i="1" smtClean="0">
                            <a:latin typeface="Cambria Math" panose="02040503050406030204" pitchFamily="18" charset="0"/>
                          </a:rPr>
                          <m:t>, </m:t>
                        </m:r>
                        <m:r>
                          <a:rPr lang="en-GB" altLang="ko-KR" b="0" i="1" smtClean="0">
                            <a:solidFill>
                              <a:schemeClr val="accent1"/>
                            </a:solidFill>
                            <a:latin typeface="Cambria Math" panose="02040503050406030204" pitchFamily="18" charset="0"/>
                          </a:rPr>
                          <m:t>𝑤</m:t>
                        </m:r>
                      </m:e>
                    </m:d>
                  </m:oMath>
                </a14:m>
                <a:endParaRPr lang="en-GB" altLang="ko-KR" dirty="0">
                  <a:solidFill>
                    <a:schemeClr val="accent1"/>
                  </a:solidFill>
                </a:endParaRPr>
              </a:p>
              <a:p>
                <a:pPr lvl="1"/>
                <a:r>
                  <a:rPr lang="en-GB" altLang="ko-KR" dirty="0"/>
                  <a:t>Next state :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chemeClr val="bg1"/>
                            </a:solidFill>
                            <a:latin typeface="Cambria Math" panose="02040503050406030204" pitchFamily="18" charset="0"/>
                            <a:ea typeface="Cambria Math" panose="02040503050406030204" pitchFamily="18" charset="0"/>
                          </a:rPr>
                          <m:t>¬</m:t>
                        </m:r>
                        <m:r>
                          <a:rPr lang="en-GB" altLang="ko-KR" i="1">
                            <a:solidFill>
                              <a:schemeClr val="accent1"/>
                            </a:solidFill>
                            <a:latin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oMath>
                </a14:m>
                <a:endParaRPr lang="en-GB" altLang="ko-KR" dirty="0"/>
              </a:p>
              <a:p>
                <a:pPr lvl="1"/>
                <a:r>
                  <a:rPr lang="en-GB" altLang="ko-KR" dirty="0"/>
                  <a:t>Next state : </a:t>
                </a:r>
                <a14:m>
                  <m:oMath xmlns:m="http://schemas.openxmlformats.org/officeDocument/2006/math">
                    <m:d>
                      <m:dPr>
                        <m:begChr m:val="["/>
                        <m:endChr m:val="]"/>
                        <m:ctrlPr>
                          <a:rPr lang="en-GB" altLang="ko-KR" i="1">
                            <a:latin typeface="Cambria Math" panose="02040503050406030204" pitchFamily="18" charset="0"/>
                          </a:rPr>
                        </m:ctrlPr>
                      </m:dPr>
                      <m:e>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𝑐</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𝑠</m:t>
                        </m:r>
                        <m:r>
                          <a:rPr lang="en-GB" altLang="ko-KR" i="1">
                            <a:latin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m:t>
                        </m:r>
                        <m:r>
                          <a:rPr lang="en-GB" altLang="ko-KR" i="1">
                            <a:solidFill>
                              <a:srgbClr val="FFC000"/>
                            </a:solidFill>
                            <a:latin typeface="Cambria Math" panose="02040503050406030204" pitchFamily="18" charset="0"/>
                            <a:ea typeface="Cambria Math" panose="02040503050406030204" pitchFamily="18" charset="0"/>
                          </a:rPr>
                          <m:t>𝑟</m:t>
                        </m:r>
                        <m:r>
                          <a:rPr lang="en-GB" altLang="ko-KR" i="1">
                            <a:latin typeface="Cambria Math" panose="02040503050406030204" pitchFamily="18" charset="0"/>
                          </a:rPr>
                          <m:t>, </m:t>
                        </m:r>
                        <m:r>
                          <a:rPr lang="en-GB" altLang="ko-KR" i="1">
                            <a:solidFill>
                              <a:schemeClr val="accent1"/>
                            </a:solidFill>
                            <a:latin typeface="Cambria Math" panose="02040503050406030204" pitchFamily="18" charset="0"/>
                          </a:rPr>
                          <m:t>𝑤</m:t>
                        </m:r>
                      </m:e>
                    </m:d>
                  </m:oMath>
                </a14:m>
                <a:endParaRPr lang="en-GB" altLang="ko-KR" dirty="0"/>
              </a:p>
              <a:p>
                <a:r>
                  <a:rPr lang="en-GB" altLang="ko-KR" dirty="0"/>
                  <a:t>Suppose that after </a:t>
                </a:r>
                <a14:m>
                  <m:oMath xmlns:m="http://schemas.openxmlformats.org/officeDocument/2006/math">
                    <m:r>
                      <a:rPr lang="en-GB" altLang="ko-KR" i="1">
                        <a:latin typeface="Cambria Math" panose="02040503050406030204" pitchFamily="18" charset="0"/>
                      </a:rPr>
                      <m:t>𝑁</m:t>
                    </m:r>
                    <m:r>
                      <a:rPr lang="en-GB" altLang="ko-KR" i="1">
                        <a:latin typeface="Cambria Math" panose="02040503050406030204" pitchFamily="18" charset="0"/>
                      </a:rPr>
                      <m:t>=80</m:t>
                    </m:r>
                  </m:oMath>
                </a14:m>
                <a:r>
                  <a:rPr lang="en-GB" altLang="ko-KR" dirty="0"/>
                  <a:t> iterations, the process has visited </a:t>
                </a:r>
                <a14:m>
                  <m:oMath xmlns:m="http://schemas.openxmlformats.org/officeDocument/2006/math">
                    <m:r>
                      <a:rPr lang="en-GB" altLang="ko-KR" i="1">
                        <a:latin typeface="Cambria Math" panose="02040503050406030204" pitchFamily="18" charset="0"/>
                      </a:rPr>
                      <m:t>20</m:t>
                    </m:r>
                  </m:oMath>
                </a14:m>
                <a:r>
                  <a:rPr lang="en-GB" altLang="ko-KR" dirty="0"/>
                  <a:t> states with </a:t>
                </a:r>
                <a14:m>
                  <m:oMath xmlns:m="http://schemas.openxmlformats.org/officeDocument/2006/math">
                    <m:r>
                      <a:rPr lang="en-GB" altLang="ko-KR" i="1">
                        <a:latin typeface="Cambria Math" panose="02040503050406030204" pitchFamily="18" charset="0"/>
                      </a:rPr>
                      <m:t>𝑅</m:t>
                    </m:r>
                    <m:r>
                      <a:rPr lang="en-GB" altLang="ko-KR" i="1">
                        <a:latin typeface="Cambria Math" panose="02040503050406030204" pitchFamily="18" charset="0"/>
                      </a:rPr>
                      <m:t>=</m:t>
                    </m:r>
                    <m:r>
                      <m:rPr>
                        <m:sty m:val="p"/>
                      </m:rPr>
                      <a:rPr lang="en-GB" altLang="ko-KR" i="0">
                        <a:latin typeface="Cambria Math" panose="02040503050406030204" pitchFamily="18" charset="0"/>
                      </a:rPr>
                      <m:t>true</m:t>
                    </m:r>
                  </m:oMath>
                </a14:m>
                <a:r>
                  <a:rPr lang="en-GB" altLang="ko-KR" dirty="0"/>
                  <a:t> and </a:t>
                </a:r>
                <a14:m>
                  <m:oMath xmlns:m="http://schemas.openxmlformats.org/officeDocument/2006/math">
                    <m:r>
                      <a:rPr lang="en-GB" altLang="ko-KR" i="1">
                        <a:latin typeface="Cambria Math" panose="02040503050406030204" pitchFamily="18" charset="0"/>
                      </a:rPr>
                      <m:t>60</m:t>
                    </m:r>
                  </m:oMath>
                </a14:m>
                <a:r>
                  <a:rPr lang="en-GB" altLang="ko-KR" dirty="0"/>
                  <a:t> states with </a:t>
                </a:r>
                <a14:m>
                  <m:oMath xmlns:m="http://schemas.openxmlformats.org/officeDocument/2006/math">
                    <m:r>
                      <a:rPr lang="en-GB" altLang="ko-KR" i="1">
                        <a:latin typeface="Cambria Math" panose="02040503050406030204" pitchFamily="18" charset="0"/>
                      </a:rPr>
                      <m:t>𝑅</m:t>
                    </m:r>
                    <m:r>
                      <a:rPr lang="en-GB" altLang="ko-KR" i="1">
                        <a:latin typeface="Cambria Math" panose="02040503050406030204" pitchFamily="18" charset="0"/>
                      </a:rPr>
                      <m:t>=</m:t>
                    </m:r>
                    <m:r>
                      <m:rPr>
                        <m:sty m:val="p"/>
                      </m:rPr>
                      <a:rPr lang="en-GB" altLang="ko-KR" i="0">
                        <a:latin typeface="Cambria Math" panose="02040503050406030204" pitchFamily="18" charset="0"/>
                      </a:rPr>
                      <m:t>false</m:t>
                    </m:r>
                  </m:oMath>
                </a14:m>
                <a:r>
                  <a:rPr lang="en-GB" altLang="ko-KR" dirty="0"/>
                  <a:t>; query result: </a:t>
                </a:r>
                <a:br>
                  <a:rPr lang="en-GB" altLang="ko-KR" dirty="0">
                    <a:latin typeface="Cambria Math" panose="02040503050406030204" pitchFamily="18" charset="0"/>
                  </a:rPr>
                </a:br>
                <a14:m>
                  <m:oMath xmlns:m="http://schemas.openxmlformats.org/officeDocument/2006/math">
                    <m:r>
                      <m:rPr>
                        <m:nor/>
                      </m:rPr>
                      <a:rPr lang="en-GB" altLang="ko-KR">
                        <a:latin typeface="Cambria Math" panose="02040503050406030204" pitchFamily="18" charset="0"/>
                      </a:rPr>
                      <m:t>Normalise</m:t>
                    </m:r>
                    <m:d>
                      <m:dPr>
                        <m:ctrlPr>
                          <a:rPr lang="en-GB" altLang="ko-KR" i="1">
                            <a:latin typeface="Cambria Math" panose="02040503050406030204" pitchFamily="18" charset="0"/>
                          </a:rPr>
                        </m:ctrlPr>
                      </m:dPr>
                      <m:e>
                        <m:d>
                          <m:dPr>
                            <m:ctrlPr>
                              <a:rPr lang="en-GB" altLang="ko-KR" b="0" i="1" smtClean="0">
                                <a:latin typeface="Cambria Math" panose="02040503050406030204" pitchFamily="18" charset="0"/>
                              </a:rPr>
                            </m:ctrlPr>
                          </m:dPr>
                          <m:e>
                            <m:r>
                              <a:rPr lang="en-GB" altLang="ko-KR" i="1">
                                <a:latin typeface="Cambria Math" panose="02040503050406030204" pitchFamily="18" charset="0"/>
                              </a:rPr>
                              <m:t>20,60</m:t>
                            </m:r>
                          </m:e>
                        </m:d>
                      </m:e>
                    </m:d>
                    <m:r>
                      <a:rPr lang="en-GB" altLang="ko-KR" i="1">
                        <a:latin typeface="Cambria Math" panose="02040503050406030204" pitchFamily="18" charset="0"/>
                      </a:rPr>
                      <m:t>=</m:t>
                    </m:r>
                    <m:d>
                      <m:dPr>
                        <m:ctrlPr>
                          <a:rPr lang="en-GB" altLang="ko-KR" i="1">
                            <a:latin typeface="Cambria Math" panose="02040503050406030204" pitchFamily="18" charset="0"/>
                          </a:rPr>
                        </m:ctrlPr>
                      </m:dPr>
                      <m:e>
                        <m:r>
                          <a:rPr lang="en-GB" altLang="ko-KR" i="1">
                            <a:latin typeface="Cambria Math" panose="02040503050406030204" pitchFamily="18" charset="0"/>
                          </a:rPr>
                          <m:t>0.25,0.75</m:t>
                        </m:r>
                      </m:e>
                    </m:d>
                  </m:oMath>
                </a14:m>
                <a:endParaRPr lang="en-GB" altLang="ko-KR" dirty="0"/>
              </a:p>
            </p:txBody>
          </p:sp>
        </mc:Choice>
        <mc:Fallback xmlns="">
          <p:sp>
            <p:nvSpPr>
              <p:cNvPr id="61443" name="Rectangle 4"/>
              <p:cNvSpPr>
                <a:spLocks noGrp="1" noRot="1" noChangeAspect="1" noMove="1" noResize="1" noEditPoints="1" noAdjustHandles="1" noChangeArrowheads="1" noChangeShapeType="1" noTextEdit="1"/>
              </p:cNvSpPr>
              <p:nvPr>
                <p:ph idx="1"/>
              </p:nvPr>
            </p:nvSpPr>
            <p:spPr>
              <a:xfrm>
                <a:off x="359625" y="1666902"/>
                <a:ext cx="6863747" cy="4236435"/>
              </a:xfrm>
              <a:blipFill>
                <a:blip r:embed="rId3"/>
                <a:stretch>
                  <a:fillRect l="-2588" t="-2994" r="-1294" b="-2695"/>
                </a:stretch>
              </a:blipFill>
            </p:spPr>
            <p:txBody>
              <a:bodyPr/>
              <a:lstStyle/>
              <a:p>
                <a:r>
                  <a:rPr lang="en-DE">
                    <a:noFill/>
                  </a:rPr>
                  <a:t> </a:t>
                </a:r>
              </a:p>
            </p:txBody>
          </p:sp>
        </mc:Fallback>
      </mc:AlternateContent>
      <p:sp>
        <p:nvSpPr>
          <p:cNvPr id="2" name="Date Placeholder 1">
            <a:extLst>
              <a:ext uri="{FF2B5EF4-FFF2-40B4-BE49-F238E27FC236}">
                <a16:creationId xmlns:a16="http://schemas.microsoft.com/office/drawing/2014/main" id="{10E6B98A-A6E6-FA42-8F12-0A892FBF411F}"/>
              </a:ext>
            </a:extLst>
          </p:cNvPr>
          <p:cNvSpPr>
            <a:spLocks noGrp="1"/>
          </p:cNvSpPr>
          <p:nvPr>
            <p:ph type="dt" sz="half" idx="2"/>
          </p:nvPr>
        </p:nvSpPr>
        <p:spPr/>
        <p:txBody>
          <a:bodyPr/>
          <a:lstStyle/>
          <a:p>
            <a:r>
              <a:rPr lang="de-DE"/>
              <a:t>Approximate</a:t>
            </a:r>
            <a:endParaRPr lang="en-GB" dirty="0"/>
          </a:p>
        </p:txBody>
      </p:sp>
      <p:sp>
        <p:nvSpPr>
          <p:cNvPr id="6" name="Footer Placeholder 5">
            <a:extLst>
              <a:ext uri="{FF2B5EF4-FFF2-40B4-BE49-F238E27FC236}">
                <a16:creationId xmlns:a16="http://schemas.microsoft.com/office/drawing/2014/main" id="{3941B137-2391-B144-97F5-58EF1C34BBA5}"/>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5A50E097-3675-A949-A38A-E65509713D4D}"/>
              </a:ext>
            </a:extLst>
          </p:cNvPr>
          <p:cNvSpPr>
            <a:spLocks noGrp="1"/>
          </p:cNvSpPr>
          <p:nvPr>
            <p:ph type="sldNum" sz="quarter" idx="4"/>
          </p:nvPr>
        </p:nvSpPr>
        <p:spPr/>
        <p:txBody>
          <a:bodyPr/>
          <a:lstStyle/>
          <a:p>
            <a:fld id="{67C9959E-8E6B-B04C-9955-EA096F41CA7A}" type="slidenum">
              <a:rPr lang="en-GB" smtClean="0"/>
              <a:t>51</a:t>
            </a:fld>
            <a:endParaRPr lang="en-GB" dirty="0"/>
          </a:p>
        </p:txBody>
      </p:sp>
      <p:sp>
        <p:nvSpPr>
          <p:cNvPr id="97" name="Rectangle 96">
            <a:extLst>
              <a:ext uri="{FF2B5EF4-FFF2-40B4-BE49-F238E27FC236}">
                <a16:creationId xmlns:a16="http://schemas.microsoft.com/office/drawing/2014/main" id="{1E16DFA0-E26F-DA48-8DD6-48E40C4EDE53}"/>
              </a:ext>
            </a:extLst>
          </p:cNvPr>
          <p:cNvSpPr/>
          <p:nvPr/>
        </p:nvSpPr>
        <p:spPr>
          <a:xfrm>
            <a:off x="2718760" y="3233657"/>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98" name="Rectangle 97">
            <a:extLst>
              <a:ext uri="{FF2B5EF4-FFF2-40B4-BE49-F238E27FC236}">
                <a16:creationId xmlns:a16="http://schemas.microsoft.com/office/drawing/2014/main" id="{9188B91C-D978-624C-9433-080C959A848B}"/>
              </a:ext>
            </a:extLst>
          </p:cNvPr>
          <p:cNvSpPr/>
          <p:nvPr/>
        </p:nvSpPr>
        <p:spPr>
          <a:xfrm>
            <a:off x="3403338" y="3233656"/>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9" name="Rectangle 28">
            <a:extLst>
              <a:ext uri="{FF2B5EF4-FFF2-40B4-BE49-F238E27FC236}">
                <a16:creationId xmlns:a16="http://schemas.microsoft.com/office/drawing/2014/main" id="{27D276E4-BF5E-334B-8CD1-5433BD473DA2}"/>
              </a:ext>
            </a:extLst>
          </p:cNvPr>
          <p:cNvSpPr/>
          <p:nvPr/>
        </p:nvSpPr>
        <p:spPr>
          <a:xfrm>
            <a:off x="1235330" y="1709366"/>
            <a:ext cx="513271" cy="261122"/>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5" name="Rectangle 24">
            <a:extLst>
              <a:ext uri="{FF2B5EF4-FFF2-40B4-BE49-F238E27FC236}">
                <a16:creationId xmlns:a16="http://schemas.microsoft.com/office/drawing/2014/main" id="{10BEF772-4663-4B45-A9DF-30CEB1013960}"/>
              </a:ext>
            </a:extLst>
          </p:cNvPr>
          <p:cNvSpPr/>
          <p:nvPr/>
        </p:nvSpPr>
        <p:spPr>
          <a:xfrm>
            <a:off x="3604133" y="2845550"/>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6" name="Rectangle 25">
            <a:extLst>
              <a:ext uri="{FF2B5EF4-FFF2-40B4-BE49-F238E27FC236}">
                <a16:creationId xmlns:a16="http://schemas.microsoft.com/office/drawing/2014/main" id="{D7C115ED-F4BC-2845-8EB6-5497D6A77775}"/>
              </a:ext>
            </a:extLst>
          </p:cNvPr>
          <p:cNvSpPr/>
          <p:nvPr/>
        </p:nvSpPr>
        <p:spPr>
          <a:xfrm>
            <a:off x="4372122" y="2845549"/>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7" name="Rectangle 26">
            <a:extLst>
              <a:ext uri="{FF2B5EF4-FFF2-40B4-BE49-F238E27FC236}">
                <a16:creationId xmlns:a16="http://schemas.microsoft.com/office/drawing/2014/main" id="{055625C7-9C4C-8443-90E8-30EC2B0AF742}"/>
              </a:ext>
            </a:extLst>
          </p:cNvPr>
          <p:cNvSpPr/>
          <p:nvPr/>
        </p:nvSpPr>
        <p:spPr>
          <a:xfrm>
            <a:off x="2785601" y="3591196"/>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28" name="Rectangle 27">
            <a:extLst>
              <a:ext uri="{FF2B5EF4-FFF2-40B4-BE49-F238E27FC236}">
                <a16:creationId xmlns:a16="http://schemas.microsoft.com/office/drawing/2014/main" id="{F56DE285-F15D-7143-A537-6AD2417D473D}"/>
              </a:ext>
            </a:extLst>
          </p:cNvPr>
          <p:cNvSpPr/>
          <p:nvPr/>
        </p:nvSpPr>
        <p:spPr>
          <a:xfrm>
            <a:off x="3466495" y="3591195"/>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32" name="Rectangle 31">
            <a:extLst>
              <a:ext uri="{FF2B5EF4-FFF2-40B4-BE49-F238E27FC236}">
                <a16:creationId xmlns:a16="http://schemas.microsoft.com/office/drawing/2014/main" id="{303BC901-1CB0-F74F-8887-E34584544BCD}"/>
              </a:ext>
            </a:extLst>
          </p:cNvPr>
          <p:cNvSpPr/>
          <p:nvPr/>
        </p:nvSpPr>
        <p:spPr>
          <a:xfrm>
            <a:off x="2783799" y="4309746"/>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33" name="Rectangle 32">
            <a:extLst>
              <a:ext uri="{FF2B5EF4-FFF2-40B4-BE49-F238E27FC236}">
                <a16:creationId xmlns:a16="http://schemas.microsoft.com/office/drawing/2014/main" id="{BE0357F9-39DD-2243-A667-5967B3E8F82A}"/>
              </a:ext>
            </a:extLst>
          </p:cNvPr>
          <p:cNvSpPr/>
          <p:nvPr/>
        </p:nvSpPr>
        <p:spPr>
          <a:xfrm>
            <a:off x="3476766" y="4309745"/>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35" name="Rectangle 34">
            <a:extLst>
              <a:ext uri="{FF2B5EF4-FFF2-40B4-BE49-F238E27FC236}">
                <a16:creationId xmlns:a16="http://schemas.microsoft.com/office/drawing/2014/main" id="{BB10CA92-974C-624A-8CD4-5427534D9481}"/>
              </a:ext>
            </a:extLst>
          </p:cNvPr>
          <p:cNvSpPr/>
          <p:nvPr/>
        </p:nvSpPr>
        <p:spPr>
          <a:xfrm>
            <a:off x="2785601" y="3951700"/>
            <a:ext cx="151878"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sp>
        <p:nvSpPr>
          <p:cNvPr id="36" name="Rectangle 35">
            <a:extLst>
              <a:ext uri="{FF2B5EF4-FFF2-40B4-BE49-F238E27FC236}">
                <a16:creationId xmlns:a16="http://schemas.microsoft.com/office/drawing/2014/main" id="{5E0A7F0B-AEE7-814F-B8A8-AD0759A52349}"/>
              </a:ext>
            </a:extLst>
          </p:cNvPr>
          <p:cNvSpPr/>
          <p:nvPr/>
        </p:nvSpPr>
        <p:spPr>
          <a:xfrm>
            <a:off x="3474613" y="3951699"/>
            <a:ext cx="226916" cy="208268"/>
          </a:xfrm>
          <a:prstGeom prst="rect">
            <a:avLst/>
          </a:prstGeom>
          <a:pattFill prst="wdUpDiag">
            <a:fgClr>
              <a:schemeClr val="accent1">
                <a:lumMod val="20000"/>
                <a:lumOff val="8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dirty="0"/>
          </a:p>
        </p:txBody>
      </p:sp>
      <p:cxnSp>
        <p:nvCxnSpPr>
          <p:cNvPr id="34" name="Straight Connector 33">
            <a:extLst>
              <a:ext uri="{FF2B5EF4-FFF2-40B4-BE49-F238E27FC236}">
                <a16:creationId xmlns:a16="http://schemas.microsoft.com/office/drawing/2014/main" id="{9798A685-A764-A845-BAC3-6821E0ED567C}"/>
              </a:ext>
            </a:extLst>
          </p:cNvPr>
          <p:cNvCxnSpPr>
            <a:cxnSpLocks/>
          </p:cNvCxnSpPr>
          <p:nvPr/>
        </p:nvCxnSpPr>
        <p:spPr>
          <a:xfrm>
            <a:off x="2239346" y="3432696"/>
            <a:ext cx="39126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87493BA-A070-5848-9D35-B74B495961CD}"/>
              </a:ext>
            </a:extLst>
          </p:cNvPr>
          <p:cNvCxnSpPr>
            <a:cxnSpLocks/>
          </p:cNvCxnSpPr>
          <p:nvPr/>
        </p:nvCxnSpPr>
        <p:spPr>
          <a:xfrm>
            <a:off x="2298069" y="4159967"/>
            <a:ext cx="410178"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8D9E9A8A-6787-F240-AE06-98FAFBF94FCE}"/>
              </a:ext>
            </a:extLst>
          </p:cNvPr>
          <p:cNvGrpSpPr/>
          <p:nvPr/>
        </p:nvGrpSpPr>
        <p:grpSpPr>
          <a:xfrm>
            <a:off x="6918469" y="468723"/>
            <a:ext cx="2617503" cy="1201123"/>
            <a:chOff x="4368884" y="1641603"/>
            <a:chExt cx="2620230" cy="1202374"/>
          </a:xfrm>
        </p:grpSpPr>
        <mc:AlternateContent xmlns:mc="http://schemas.openxmlformats.org/markup-compatibility/2006" xmlns:a14="http://schemas.microsoft.com/office/drawing/2010/main">
          <mc:Choice Requires="a14">
            <p:sp>
              <p:nvSpPr>
                <p:cNvPr id="45" name="Oval 44">
                  <a:extLst>
                    <a:ext uri="{FF2B5EF4-FFF2-40B4-BE49-F238E27FC236}">
                      <a16:creationId xmlns:a16="http://schemas.microsoft.com/office/drawing/2014/main" id="{68919DC8-9FF1-144E-B495-01041ED390F5}"/>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𝐶𝑙𝑜𝑢𝑑𝑦</m:t>
                        </m:r>
                      </m:oMath>
                    </m:oMathPara>
                  </a14:m>
                  <a:endParaRPr lang="en-GB" sz="1399" dirty="0">
                    <a:solidFill>
                      <a:schemeClr val="accent1"/>
                    </a:solidFill>
                  </a:endParaRPr>
                </a:p>
              </p:txBody>
            </p:sp>
          </mc:Choice>
          <mc:Fallback xmlns="">
            <p:sp>
              <p:nvSpPr>
                <p:cNvPr id="45" name="Oval 44">
                  <a:extLst>
                    <a:ext uri="{FF2B5EF4-FFF2-40B4-BE49-F238E27FC236}">
                      <a16:creationId xmlns:a16="http://schemas.microsoft.com/office/drawing/2014/main" id="{68919DC8-9FF1-144E-B495-01041ED390F5}"/>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4"/>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47" name="Oval 46">
                  <a:extLst>
                    <a:ext uri="{FF2B5EF4-FFF2-40B4-BE49-F238E27FC236}">
                      <a16:creationId xmlns:a16="http://schemas.microsoft.com/office/drawing/2014/main" id="{A53F72A8-DFC0-FD43-A3CF-D8029D0D4029}"/>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𝑅𝑎𝑖𝑛</m:t>
                        </m:r>
                      </m:oMath>
                    </m:oMathPara>
                  </a14:m>
                  <a:endParaRPr lang="en-GB" sz="1399" dirty="0">
                    <a:solidFill>
                      <a:srgbClr val="FFC000"/>
                    </a:solidFill>
                  </a:endParaRPr>
                </a:p>
              </p:txBody>
            </p:sp>
          </mc:Choice>
          <mc:Fallback xmlns="">
            <p:sp>
              <p:nvSpPr>
                <p:cNvPr id="47" name="Oval 46">
                  <a:extLst>
                    <a:ext uri="{FF2B5EF4-FFF2-40B4-BE49-F238E27FC236}">
                      <a16:creationId xmlns:a16="http://schemas.microsoft.com/office/drawing/2014/main" id="{A53F72A8-DFC0-FD43-A3CF-D8029D0D4029}"/>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5"/>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0" name="Oval 49">
                  <a:extLst>
                    <a:ext uri="{FF2B5EF4-FFF2-40B4-BE49-F238E27FC236}">
                      <a16:creationId xmlns:a16="http://schemas.microsoft.com/office/drawing/2014/main" id="{C8AF8A3C-B2D5-F642-A6D0-9674E97A497D}"/>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50" name="Oval 49">
                  <a:extLst>
                    <a:ext uri="{FF2B5EF4-FFF2-40B4-BE49-F238E27FC236}">
                      <a16:creationId xmlns:a16="http://schemas.microsoft.com/office/drawing/2014/main" id="{C8AF8A3C-B2D5-F642-A6D0-9674E97A497D}"/>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6"/>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51" name="Oval 50">
                  <a:extLst>
                    <a:ext uri="{FF2B5EF4-FFF2-40B4-BE49-F238E27FC236}">
                      <a16:creationId xmlns:a16="http://schemas.microsoft.com/office/drawing/2014/main" id="{C24619C9-3FFE-C849-BDCE-655A1F6ADC63}"/>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51" name="Oval 50">
                  <a:extLst>
                    <a:ext uri="{FF2B5EF4-FFF2-40B4-BE49-F238E27FC236}">
                      <a16:creationId xmlns:a16="http://schemas.microsoft.com/office/drawing/2014/main" id="{C24619C9-3FFE-C849-BDCE-655A1F6ADC63}"/>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7"/>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52" name="Straight Arrow Connector 51">
              <a:extLst>
                <a:ext uri="{FF2B5EF4-FFF2-40B4-BE49-F238E27FC236}">
                  <a16:creationId xmlns:a16="http://schemas.microsoft.com/office/drawing/2014/main" id="{75C222ED-AA9A-C948-BADE-7770AD39EB0E}"/>
                </a:ext>
              </a:extLst>
            </p:cNvPr>
            <p:cNvCxnSpPr>
              <a:cxnSpLocks/>
              <a:stCxn id="45" idx="3"/>
              <a:endCxn id="50"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3" name="Straight Arrow Connector 52">
              <a:extLst>
                <a:ext uri="{FF2B5EF4-FFF2-40B4-BE49-F238E27FC236}">
                  <a16:creationId xmlns:a16="http://schemas.microsoft.com/office/drawing/2014/main" id="{0C4E3188-9867-6646-BF15-7C0E39AA7090}"/>
                </a:ext>
              </a:extLst>
            </p:cNvPr>
            <p:cNvCxnSpPr>
              <a:cxnSpLocks/>
              <a:stCxn id="50" idx="4"/>
              <a:endCxn id="51"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4" name="Straight Arrow Connector 53">
              <a:extLst>
                <a:ext uri="{FF2B5EF4-FFF2-40B4-BE49-F238E27FC236}">
                  <a16:creationId xmlns:a16="http://schemas.microsoft.com/office/drawing/2014/main" id="{FF832319-3153-8D47-A4E0-A28CEC5C55E9}"/>
                </a:ext>
              </a:extLst>
            </p:cNvPr>
            <p:cNvCxnSpPr>
              <a:cxnSpLocks/>
              <a:stCxn id="47" idx="4"/>
              <a:endCxn id="51"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55" name="Straight Arrow Connector 54">
              <a:extLst>
                <a:ext uri="{FF2B5EF4-FFF2-40B4-BE49-F238E27FC236}">
                  <a16:creationId xmlns:a16="http://schemas.microsoft.com/office/drawing/2014/main" id="{1C45EDA4-46CB-3D4D-9737-D50B23DD798D}"/>
                </a:ext>
              </a:extLst>
            </p:cNvPr>
            <p:cNvCxnSpPr>
              <a:cxnSpLocks/>
              <a:stCxn id="45" idx="5"/>
              <a:endCxn id="47"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60" name="Group 59">
            <a:extLst>
              <a:ext uri="{FF2B5EF4-FFF2-40B4-BE49-F238E27FC236}">
                <a16:creationId xmlns:a16="http://schemas.microsoft.com/office/drawing/2014/main" id="{E381A5D9-75FF-724D-88FE-DBBFDE54498D}"/>
              </a:ext>
            </a:extLst>
          </p:cNvPr>
          <p:cNvGrpSpPr/>
          <p:nvPr/>
        </p:nvGrpSpPr>
        <p:grpSpPr>
          <a:xfrm>
            <a:off x="9217550" y="1615536"/>
            <a:ext cx="2617503" cy="1201123"/>
            <a:chOff x="4368884" y="1641603"/>
            <a:chExt cx="2620230" cy="1202374"/>
          </a:xfrm>
        </p:grpSpPr>
        <mc:AlternateContent xmlns:mc="http://schemas.openxmlformats.org/markup-compatibility/2006" xmlns:a14="http://schemas.microsoft.com/office/drawing/2010/main">
          <mc:Choice Requires="a14">
            <p:sp>
              <p:nvSpPr>
                <p:cNvPr id="61" name="Oval 60">
                  <a:extLst>
                    <a:ext uri="{FF2B5EF4-FFF2-40B4-BE49-F238E27FC236}">
                      <a16:creationId xmlns:a16="http://schemas.microsoft.com/office/drawing/2014/main" id="{5274A358-5ED8-1C41-8A40-E7D9812BB9B6}"/>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𝐶𝑙𝑜𝑢𝑑𝑦</m:t>
                        </m:r>
                      </m:oMath>
                    </m:oMathPara>
                  </a14:m>
                  <a:endParaRPr lang="en-GB" sz="1399" dirty="0">
                    <a:solidFill>
                      <a:schemeClr val="accent1"/>
                    </a:solidFill>
                  </a:endParaRPr>
                </a:p>
              </p:txBody>
            </p:sp>
          </mc:Choice>
          <mc:Fallback xmlns="">
            <p:sp>
              <p:nvSpPr>
                <p:cNvPr id="61" name="Oval 60">
                  <a:extLst>
                    <a:ext uri="{FF2B5EF4-FFF2-40B4-BE49-F238E27FC236}">
                      <a16:creationId xmlns:a16="http://schemas.microsoft.com/office/drawing/2014/main" id="{5274A358-5ED8-1C41-8A40-E7D9812BB9B6}"/>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8"/>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2" name="Oval 61">
                  <a:extLst>
                    <a:ext uri="{FF2B5EF4-FFF2-40B4-BE49-F238E27FC236}">
                      <a16:creationId xmlns:a16="http://schemas.microsoft.com/office/drawing/2014/main" id="{07CBF188-9BC9-654B-B20E-B205F4869DCD}"/>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𝑅𝑎𝑖𝑛</m:t>
                        </m:r>
                      </m:oMath>
                    </m:oMathPara>
                  </a14:m>
                  <a:endParaRPr lang="en-GB" sz="1399" dirty="0">
                    <a:solidFill>
                      <a:srgbClr val="FFC000"/>
                    </a:solidFill>
                  </a:endParaRPr>
                </a:p>
              </p:txBody>
            </p:sp>
          </mc:Choice>
          <mc:Fallback xmlns="">
            <p:sp>
              <p:nvSpPr>
                <p:cNvPr id="62" name="Oval 61">
                  <a:extLst>
                    <a:ext uri="{FF2B5EF4-FFF2-40B4-BE49-F238E27FC236}">
                      <a16:creationId xmlns:a16="http://schemas.microsoft.com/office/drawing/2014/main" id="{07CBF188-9BC9-654B-B20E-B205F4869DCD}"/>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9"/>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3" name="Oval 62">
                  <a:extLst>
                    <a:ext uri="{FF2B5EF4-FFF2-40B4-BE49-F238E27FC236}">
                      <a16:creationId xmlns:a16="http://schemas.microsoft.com/office/drawing/2014/main" id="{BB68AA66-1A0E-2A41-BA88-4647EA98969E}"/>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63" name="Oval 62">
                  <a:extLst>
                    <a:ext uri="{FF2B5EF4-FFF2-40B4-BE49-F238E27FC236}">
                      <a16:creationId xmlns:a16="http://schemas.microsoft.com/office/drawing/2014/main" id="{BB68AA66-1A0E-2A41-BA88-4647EA98969E}"/>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10"/>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64" name="Oval 63">
                  <a:extLst>
                    <a:ext uri="{FF2B5EF4-FFF2-40B4-BE49-F238E27FC236}">
                      <a16:creationId xmlns:a16="http://schemas.microsoft.com/office/drawing/2014/main" id="{CDBF3B2C-29C0-CE46-A76B-0E52AF015CFD}"/>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64" name="Oval 63">
                  <a:extLst>
                    <a:ext uri="{FF2B5EF4-FFF2-40B4-BE49-F238E27FC236}">
                      <a16:creationId xmlns:a16="http://schemas.microsoft.com/office/drawing/2014/main" id="{CDBF3B2C-29C0-CE46-A76B-0E52AF015CFD}"/>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1"/>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65" name="Straight Arrow Connector 64">
              <a:extLst>
                <a:ext uri="{FF2B5EF4-FFF2-40B4-BE49-F238E27FC236}">
                  <a16:creationId xmlns:a16="http://schemas.microsoft.com/office/drawing/2014/main" id="{9A2C1838-55BD-3D4C-BE59-0F0F7D044C93}"/>
                </a:ext>
              </a:extLst>
            </p:cNvPr>
            <p:cNvCxnSpPr>
              <a:cxnSpLocks/>
              <a:stCxn id="61" idx="3"/>
              <a:endCxn id="63"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6" name="Straight Arrow Connector 65">
              <a:extLst>
                <a:ext uri="{FF2B5EF4-FFF2-40B4-BE49-F238E27FC236}">
                  <a16:creationId xmlns:a16="http://schemas.microsoft.com/office/drawing/2014/main" id="{F4FADDC3-3DF5-0E4E-ADAD-498F3A841B22}"/>
                </a:ext>
              </a:extLst>
            </p:cNvPr>
            <p:cNvCxnSpPr>
              <a:cxnSpLocks/>
              <a:stCxn id="63" idx="4"/>
              <a:endCxn id="64"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7" name="Straight Arrow Connector 66">
              <a:extLst>
                <a:ext uri="{FF2B5EF4-FFF2-40B4-BE49-F238E27FC236}">
                  <a16:creationId xmlns:a16="http://schemas.microsoft.com/office/drawing/2014/main" id="{130F5E0A-FD94-A34B-9FBA-28DA8C6B3C10}"/>
                </a:ext>
              </a:extLst>
            </p:cNvPr>
            <p:cNvCxnSpPr>
              <a:cxnSpLocks/>
              <a:stCxn id="62" idx="4"/>
              <a:endCxn id="64"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DD8686A7-6153-B74C-84C1-20C9F60C6396}"/>
                </a:ext>
              </a:extLst>
            </p:cNvPr>
            <p:cNvCxnSpPr>
              <a:cxnSpLocks/>
              <a:stCxn id="61" idx="5"/>
              <a:endCxn id="62"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69" name="Group 68">
            <a:extLst>
              <a:ext uri="{FF2B5EF4-FFF2-40B4-BE49-F238E27FC236}">
                <a16:creationId xmlns:a16="http://schemas.microsoft.com/office/drawing/2014/main" id="{A97F8E44-13F2-0142-BF47-FE50F7D4A1AB}"/>
              </a:ext>
            </a:extLst>
          </p:cNvPr>
          <p:cNvGrpSpPr/>
          <p:nvPr/>
        </p:nvGrpSpPr>
        <p:grpSpPr>
          <a:xfrm>
            <a:off x="6918470" y="2675029"/>
            <a:ext cx="2617503" cy="1201123"/>
            <a:chOff x="4368884" y="1641603"/>
            <a:chExt cx="2620230" cy="1202374"/>
          </a:xfrm>
        </p:grpSpPr>
        <mc:AlternateContent xmlns:mc="http://schemas.openxmlformats.org/markup-compatibility/2006" xmlns:a14="http://schemas.microsoft.com/office/drawing/2010/main">
          <mc:Choice Requires="a14">
            <p:sp>
              <p:nvSpPr>
                <p:cNvPr id="70" name="Oval 69">
                  <a:extLst>
                    <a:ext uri="{FF2B5EF4-FFF2-40B4-BE49-F238E27FC236}">
                      <a16:creationId xmlns:a16="http://schemas.microsoft.com/office/drawing/2014/main" id="{60BEC945-073F-EB49-B995-0FB2FCCE36AD}"/>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𝐶𝑙𝑜𝑢𝑑𝑦</m:t>
                        </m:r>
                      </m:oMath>
                    </m:oMathPara>
                  </a14:m>
                  <a:endParaRPr lang="en-GB" sz="1399" dirty="0">
                    <a:solidFill>
                      <a:schemeClr val="accent1"/>
                    </a:solidFill>
                  </a:endParaRPr>
                </a:p>
              </p:txBody>
            </p:sp>
          </mc:Choice>
          <mc:Fallback xmlns="">
            <p:sp>
              <p:nvSpPr>
                <p:cNvPr id="70" name="Oval 69">
                  <a:extLst>
                    <a:ext uri="{FF2B5EF4-FFF2-40B4-BE49-F238E27FC236}">
                      <a16:creationId xmlns:a16="http://schemas.microsoft.com/office/drawing/2014/main" id="{60BEC945-073F-EB49-B995-0FB2FCCE36AD}"/>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2"/>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1" name="Oval 70">
                  <a:extLst>
                    <a:ext uri="{FF2B5EF4-FFF2-40B4-BE49-F238E27FC236}">
                      <a16:creationId xmlns:a16="http://schemas.microsoft.com/office/drawing/2014/main" id="{430EB847-EEC4-AF41-882A-A13829FF63D4}"/>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𝑅𝑎𝑖𝑛</m:t>
                        </m:r>
                      </m:oMath>
                    </m:oMathPara>
                  </a14:m>
                  <a:endParaRPr lang="en-GB" sz="1399" dirty="0">
                    <a:solidFill>
                      <a:srgbClr val="FFC000"/>
                    </a:solidFill>
                  </a:endParaRPr>
                </a:p>
              </p:txBody>
            </p:sp>
          </mc:Choice>
          <mc:Fallback xmlns="">
            <p:sp>
              <p:nvSpPr>
                <p:cNvPr id="71" name="Oval 70">
                  <a:extLst>
                    <a:ext uri="{FF2B5EF4-FFF2-40B4-BE49-F238E27FC236}">
                      <a16:creationId xmlns:a16="http://schemas.microsoft.com/office/drawing/2014/main" id="{430EB847-EEC4-AF41-882A-A13829FF63D4}"/>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13"/>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2" name="Oval 71">
                  <a:extLst>
                    <a:ext uri="{FF2B5EF4-FFF2-40B4-BE49-F238E27FC236}">
                      <a16:creationId xmlns:a16="http://schemas.microsoft.com/office/drawing/2014/main" id="{F9506A0A-AE5E-6742-B521-C3B9D9D93B09}"/>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72" name="Oval 71">
                  <a:extLst>
                    <a:ext uri="{FF2B5EF4-FFF2-40B4-BE49-F238E27FC236}">
                      <a16:creationId xmlns:a16="http://schemas.microsoft.com/office/drawing/2014/main" id="{F9506A0A-AE5E-6742-B521-C3B9D9D93B09}"/>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14"/>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73" name="Oval 72">
                  <a:extLst>
                    <a:ext uri="{FF2B5EF4-FFF2-40B4-BE49-F238E27FC236}">
                      <a16:creationId xmlns:a16="http://schemas.microsoft.com/office/drawing/2014/main" id="{63A238F4-5D6F-2242-A7CD-3E5998CCE14E}"/>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73" name="Oval 72">
                  <a:extLst>
                    <a:ext uri="{FF2B5EF4-FFF2-40B4-BE49-F238E27FC236}">
                      <a16:creationId xmlns:a16="http://schemas.microsoft.com/office/drawing/2014/main" id="{63A238F4-5D6F-2242-A7CD-3E5998CCE14E}"/>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5"/>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74" name="Straight Arrow Connector 73">
              <a:extLst>
                <a:ext uri="{FF2B5EF4-FFF2-40B4-BE49-F238E27FC236}">
                  <a16:creationId xmlns:a16="http://schemas.microsoft.com/office/drawing/2014/main" id="{11193CCD-A0F5-8E4E-B64E-7E7C152CDA0D}"/>
                </a:ext>
              </a:extLst>
            </p:cNvPr>
            <p:cNvCxnSpPr>
              <a:cxnSpLocks/>
              <a:stCxn id="70" idx="3"/>
              <a:endCxn id="72"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59C1EB3B-9E3D-E84E-9701-A4E2B72D0B35}"/>
                </a:ext>
              </a:extLst>
            </p:cNvPr>
            <p:cNvCxnSpPr>
              <a:cxnSpLocks/>
              <a:stCxn id="72" idx="4"/>
              <a:endCxn id="73"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6" name="Straight Arrow Connector 75">
              <a:extLst>
                <a:ext uri="{FF2B5EF4-FFF2-40B4-BE49-F238E27FC236}">
                  <a16:creationId xmlns:a16="http://schemas.microsoft.com/office/drawing/2014/main" id="{83557DD0-D348-0546-90C2-95CC6D89D5FF}"/>
                </a:ext>
              </a:extLst>
            </p:cNvPr>
            <p:cNvCxnSpPr>
              <a:cxnSpLocks/>
              <a:stCxn id="71" idx="4"/>
              <a:endCxn id="73"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01C0D62D-9A1F-894F-AB7F-69A5B1807B6B}"/>
                </a:ext>
              </a:extLst>
            </p:cNvPr>
            <p:cNvCxnSpPr>
              <a:cxnSpLocks/>
              <a:stCxn id="70" idx="5"/>
              <a:endCxn id="71"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78" name="Group 77">
            <a:extLst>
              <a:ext uri="{FF2B5EF4-FFF2-40B4-BE49-F238E27FC236}">
                <a16:creationId xmlns:a16="http://schemas.microsoft.com/office/drawing/2014/main" id="{F169FF44-5CB1-F042-96C8-99724701FD11}"/>
              </a:ext>
            </a:extLst>
          </p:cNvPr>
          <p:cNvGrpSpPr/>
          <p:nvPr/>
        </p:nvGrpSpPr>
        <p:grpSpPr>
          <a:xfrm>
            <a:off x="9217550" y="3738924"/>
            <a:ext cx="2617503" cy="1201123"/>
            <a:chOff x="4368884" y="1641603"/>
            <a:chExt cx="2620230" cy="1202374"/>
          </a:xfrm>
        </p:grpSpPr>
        <mc:AlternateContent xmlns:mc="http://schemas.openxmlformats.org/markup-compatibility/2006" xmlns:a14="http://schemas.microsoft.com/office/drawing/2010/main">
          <mc:Choice Requires="a14">
            <p:sp>
              <p:nvSpPr>
                <p:cNvPr id="79" name="Oval 78">
                  <a:extLst>
                    <a:ext uri="{FF2B5EF4-FFF2-40B4-BE49-F238E27FC236}">
                      <a16:creationId xmlns:a16="http://schemas.microsoft.com/office/drawing/2014/main" id="{4F00108B-2750-F94F-AD3A-6CF24469B3BD}"/>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𝐶𝑙𝑜𝑢𝑑𝑦</m:t>
                        </m:r>
                      </m:oMath>
                    </m:oMathPara>
                  </a14:m>
                  <a:endParaRPr lang="en-GB" sz="1399" dirty="0">
                    <a:solidFill>
                      <a:srgbClr val="FFC000"/>
                    </a:solidFill>
                  </a:endParaRPr>
                </a:p>
              </p:txBody>
            </p:sp>
          </mc:Choice>
          <mc:Fallback xmlns="">
            <p:sp>
              <p:nvSpPr>
                <p:cNvPr id="79" name="Oval 78">
                  <a:extLst>
                    <a:ext uri="{FF2B5EF4-FFF2-40B4-BE49-F238E27FC236}">
                      <a16:creationId xmlns:a16="http://schemas.microsoft.com/office/drawing/2014/main" id="{4F00108B-2750-F94F-AD3A-6CF24469B3BD}"/>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16"/>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0" name="Oval 79">
                  <a:extLst>
                    <a:ext uri="{FF2B5EF4-FFF2-40B4-BE49-F238E27FC236}">
                      <a16:creationId xmlns:a16="http://schemas.microsoft.com/office/drawing/2014/main" id="{B4D76F14-707F-7244-886A-522E34FF6705}"/>
                    </a:ext>
                  </a:extLst>
                </p:cNvPr>
                <p:cNvSpPr/>
                <p:nvPr/>
              </p:nvSpPr>
              <p:spPr>
                <a:xfrm>
                  <a:off x="5945114" y="2098790"/>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𝑅𝑎𝑖𝑛</m:t>
                        </m:r>
                      </m:oMath>
                    </m:oMathPara>
                  </a14:m>
                  <a:endParaRPr lang="en-GB" sz="1399" dirty="0">
                    <a:solidFill>
                      <a:schemeClr val="accent1"/>
                    </a:solidFill>
                  </a:endParaRPr>
                </a:p>
              </p:txBody>
            </p:sp>
          </mc:Choice>
          <mc:Fallback xmlns="">
            <p:sp>
              <p:nvSpPr>
                <p:cNvPr id="80" name="Oval 79">
                  <a:extLst>
                    <a:ext uri="{FF2B5EF4-FFF2-40B4-BE49-F238E27FC236}">
                      <a16:creationId xmlns:a16="http://schemas.microsoft.com/office/drawing/2014/main" id="{B4D76F14-707F-7244-886A-522E34FF6705}"/>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17"/>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1" name="Oval 80">
                  <a:extLst>
                    <a:ext uri="{FF2B5EF4-FFF2-40B4-BE49-F238E27FC236}">
                      <a16:creationId xmlns:a16="http://schemas.microsoft.com/office/drawing/2014/main" id="{AEED6F5F-EF07-3441-9283-BC706061FC22}"/>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81" name="Oval 80">
                  <a:extLst>
                    <a:ext uri="{FF2B5EF4-FFF2-40B4-BE49-F238E27FC236}">
                      <a16:creationId xmlns:a16="http://schemas.microsoft.com/office/drawing/2014/main" id="{AEED6F5F-EF07-3441-9283-BC706061FC22}"/>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18"/>
                  <a:stretch>
                    <a:fillRect b="-3846"/>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2" name="Oval 81">
                  <a:extLst>
                    <a:ext uri="{FF2B5EF4-FFF2-40B4-BE49-F238E27FC236}">
                      <a16:creationId xmlns:a16="http://schemas.microsoft.com/office/drawing/2014/main" id="{8C0E99AE-169E-A847-83A2-45EBDBBB328F}"/>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82" name="Oval 81">
                  <a:extLst>
                    <a:ext uri="{FF2B5EF4-FFF2-40B4-BE49-F238E27FC236}">
                      <a16:creationId xmlns:a16="http://schemas.microsoft.com/office/drawing/2014/main" id="{8C0E99AE-169E-A847-83A2-45EBDBBB328F}"/>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19"/>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83" name="Straight Arrow Connector 82">
              <a:extLst>
                <a:ext uri="{FF2B5EF4-FFF2-40B4-BE49-F238E27FC236}">
                  <a16:creationId xmlns:a16="http://schemas.microsoft.com/office/drawing/2014/main" id="{BB15BFAC-5E5D-6B45-B52D-C2774485B03A}"/>
                </a:ext>
              </a:extLst>
            </p:cNvPr>
            <p:cNvCxnSpPr>
              <a:cxnSpLocks/>
              <a:stCxn id="79" idx="3"/>
              <a:endCxn id="81"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84" name="Straight Arrow Connector 83">
              <a:extLst>
                <a:ext uri="{FF2B5EF4-FFF2-40B4-BE49-F238E27FC236}">
                  <a16:creationId xmlns:a16="http://schemas.microsoft.com/office/drawing/2014/main" id="{9CE8F4CE-4111-724A-8E94-AA1FDDE7F093}"/>
                </a:ext>
              </a:extLst>
            </p:cNvPr>
            <p:cNvCxnSpPr>
              <a:cxnSpLocks/>
              <a:stCxn id="81" idx="4"/>
              <a:endCxn id="82"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85" name="Straight Arrow Connector 84">
              <a:extLst>
                <a:ext uri="{FF2B5EF4-FFF2-40B4-BE49-F238E27FC236}">
                  <a16:creationId xmlns:a16="http://schemas.microsoft.com/office/drawing/2014/main" id="{70A6F737-4369-894B-9C34-232ABE4B4145}"/>
                </a:ext>
              </a:extLst>
            </p:cNvPr>
            <p:cNvCxnSpPr>
              <a:cxnSpLocks/>
              <a:stCxn id="80" idx="4"/>
              <a:endCxn id="82"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86" name="Straight Arrow Connector 85">
              <a:extLst>
                <a:ext uri="{FF2B5EF4-FFF2-40B4-BE49-F238E27FC236}">
                  <a16:creationId xmlns:a16="http://schemas.microsoft.com/office/drawing/2014/main" id="{DE42825C-770F-3542-98FB-DC53262BEDE8}"/>
                </a:ext>
              </a:extLst>
            </p:cNvPr>
            <p:cNvCxnSpPr>
              <a:cxnSpLocks/>
              <a:stCxn id="79" idx="5"/>
              <a:endCxn id="80"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grpSp>
        <p:nvGrpSpPr>
          <p:cNvPr id="87" name="Group 86">
            <a:extLst>
              <a:ext uri="{FF2B5EF4-FFF2-40B4-BE49-F238E27FC236}">
                <a16:creationId xmlns:a16="http://schemas.microsoft.com/office/drawing/2014/main" id="{B9E87B0A-FC78-C74C-B56E-3E48D25A02C3}"/>
              </a:ext>
            </a:extLst>
          </p:cNvPr>
          <p:cNvGrpSpPr/>
          <p:nvPr/>
        </p:nvGrpSpPr>
        <p:grpSpPr>
          <a:xfrm>
            <a:off x="6918470" y="4702214"/>
            <a:ext cx="2617503" cy="1201123"/>
            <a:chOff x="4368884" y="1641603"/>
            <a:chExt cx="2620230" cy="1202374"/>
          </a:xfrm>
        </p:grpSpPr>
        <mc:AlternateContent xmlns:mc="http://schemas.openxmlformats.org/markup-compatibility/2006" xmlns:a14="http://schemas.microsoft.com/office/drawing/2010/main">
          <mc:Choice Requires="a14">
            <p:sp>
              <p:nvSpPr>
                <p:cNvPr id="88" name="Oval 87">
                  <a:extLst>
                    <a:ext uri="{FF2B5EF4-FFF2-40B4-BE49-F238E27FC236}">
                      <a16:creationId xmlns:a16="http://schemas.microsoft.com/office/drawing/2014/main" id="{05740DB7-FAF2-A749-B6C6-C92AE5EA92FD}"/>
                    </a:ext>
                  </a:extLst>
                </p:cNvPr>
                <p:cNvSpPr/>
                <p:nvPr/>
              </p:nvSpPr>
              <p:spPr>
                <a:xfrm>
                  <a:off x="5156999" y="1641603"/>
                  <a:ext cx="1044000" cy="288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𝐶𝑙𝑜𝑢𝑑𝑦</m:t>
                        </m:r>
                      </m:oMath>
                    </m:oMathPara>
                  </a14:m>
                  <a:endParaRPr lang="en-GB" sz="1399" dirty="0">
                    <a:solidFill>
                      <a:srgbClr val="FFC000"/>
                    </a:solidFill>
                  </a:endParaRPr>
                </a:p>
              </p:txBody>
            </p:sp>
          </mc:Choice>
          <mc:Fallback xmlns="">
            <p:sp>
              <p:nvSpPr>
                <p:cNvPr id="88" name="Oval 87">
                  <a:extLst>
                    <a:ext uri="{FF2B5EF4-FFF2-40B4-BE49-F238E27FC236}">
                      <a16:creationId xmlns:a16="http://schemas.microsoft.com/office/drawing/2014/main" id="{05740DB7-FAF2-A749-B6C6-C92AE5EA92FD}"/>
                    </a:ext>
                  </a:extLst>
                </p:cNvPr>
                <p:cNvSpPr>
                  <a:spLocks noRot="1" noChangeAspect="1" noMove="1" noResize="1" noEditPoints="1" noAdjustHandles="1" noChangeArrowheads="1" noChangeShapeType="1" noTextEdit="1"/>
                </p:cNvSpPr>
                <p:nvPr/>
              </p:nvSpPr>
              <p:spPr>
                <a:xfrm>
                  <a:off x="5156999" y="1641603"/>
                  <a:ext cx="1044000" cy="288000"/>
                </a:xfrm>
                <a:prstGeom prst="ellipse">
                  <a:avLst/>
                </a:prstGeom>
                <a:blipFill>
                  <a:blip r:embed="rId20"/>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89" name="Oval 88">
                  <a:extLst>
                    <a:ext uri="{FF2B5EF4-FFF2-40B4-BE49-F238E27FC236}">
                      <a16:creationId xmlns:a16="http://schemas.microsoft.com/office/drawing/2014/main" id="{54A22DF9-A6D5-B14E-9F7E-2ABD6A91E818}"/>
                    </a:ext>
                  </a:extLst>
                </p:cNvPr>
                <p:cNvSpPr/>
                <p:nvPr/>
              </p:nvSpPr>
              <p:spPr>
                <a:xfrm>
                  <a:off x="5945114" y="2098790"/>
                  <a:ext cx="1044000" cy="288000"/>
                </a:xfrm>
                <a:prstGeom prst="ellipse">
                  <a:avLst/>
                </a:prstGeom>
                <a:solidFill>
                  <a:schemeClr val="tx2"/>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rgbClr val="FFC000"/>
                            </a:solidFill>
                            <a:latin typeface="Cambria Math" panose="02040503050406030204" pitchFamily="18" charset="0"/>
                          </a:rPr>
                          <m:t>𝑅𝑎𝑖𝑛</m:t>
                        </m:r>
                      </m:oMath>
                    </m:oMathPara>
                  </a14:m>
                  <a:endParaRPr lang="en-GB" sz="1399" dirty="0">
                    <a:solidFill>
                      <a:srgbClr val="FFC000"/>
                    </a:solidFill>
                  </a:endParaRPr>
                </a:p>
              </p:txBody>
            </p:sp>
          </mc:Choice>
          <mc:Fallback xmlns="">
            <p:sp>
              <p:nvSpPr>
                <p:cNvPr id="89" name="Oval 88">
                  <a:extLst>
                    <a:ext uri="{FF2B5EF4-FFF2-40B4-BE49-F238E27FC236}">
                      <a16:creationId xmlns:a16="http://schemas.microsoft.com/office/drawing/2014/main" id="{54A22DF9-A6D5-B14E-9F7E-2ABD6A91E818}"/>
                    </a:ext>
                  </a:extLst>
                </p:cNvPr>
                <p:cNvSpPr>
                  <a:spLocks noRot="1" noChangeAspect="1" noMove="1" noResize="1" noEditPoints="1" noAdjustHandles="1" noChangeArrowheads="1" noChangeShapeType="1" noTextEdit="1"/>
                </p:cNvSpPr>
                <p:nvPr/>
              </p:nvSpPr>
              <p:spPr>
                <a:xfrm>
                  <a:off x="5945114" y="2098790"/>
                  <a:ext cx="1044000" cy="288000"/>
                </a:xfrm>
                <a:prstGeom prst="ellipse">
                  <a:avLst/>
                </a:prstGeom>
                <a:blipFill>
                  <a:blip r:embed="rId21"/>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0" name="Oval 89">
                  <a:extLst>
                    <a:ext uri="{FF2B5EF4-FFF2-40B4-BE49-F238E27FC236}">
                      <a16:creationId xmlns:a16="http://schemas.microsoft.com/office/drawing/2014/main" id="{9705604B-3C62-3641-8EEF-247FBDDEBD5D}"/>
                    </a:ext>
                  </a:extLst>
                </p:cNvPr>
                <p:cNvSpPr/>
                <p:nvPr/>
              </p:nvSpPr>
              <p:spPr>
                <a:xfrm>
                  <a:off x="4368884" y="2098790"/>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𝑆𝑝𝑟𝑖𝑛𝑘𝑙𝑒𝑟</m:t>
                        </m:r>
                      </m:oMath>
                    </m:oMathPara>
                  </a14:m>
                  <a:endParaRPr lang="en-GB" sz="1399" dirty="0">
                    <a:solidFill>
                      <a:schemeClr val="accent1"/>
                    </a:solidFill>
                  </a:endParaRPr>
                </a:p>
              </p:txBody>
            </p:sp>
          </mc:Choice>
          <mc:Fallback xmlns="">
            <p:sp>
              <p:nvSpPr>
                <p:cNvPr id="90" name="Oval 89">
                  <a:extLst>
                    <a:ext uri="{FF2B5EF4-FFF2-40B4-BE49-F238E27FC236}">
                      <a16:creationId xmlns:a16="http://schemas.microsoft.com/office/drawing/2014/main" id="{9705604B-3C62-3641-8EEF-247FBDDEBD5D}"/>
                    </a:ext>
                  </a:extLst>
                </p:cNvPr>
                <p:cNvSpPr>
                  <a:spLocks noRot="1" noChangeAspect="1" noMove="1" noResize="1" noEditPoints="1" noAdjustHandles="1" noChangeArrowheads="1" noChangeShapeType="1" noTextEdit="1"/>
                </p:cNvSpPr>
                <p:nvPr/>
              </p:nvSpPr>
              <p:spPr>
                <a:xfrm>
                  <a:off x="4368884" y="2098790"/>
                  <a:ext cx="1044000" cy="288000"/>
                </a:xfrm>
                <a:prstGeom prst="ellipse">
                  <a:avLst/>
                </a:prstGeom>
                <a:blipFill>
                  <a:blip r:embed="rId22"/>
                  <a:stretch>
                    <a:fillRect b="-8000"/>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mc:AlternateContent xmlns:mc="http://schemas.openxmlformats.org/markup-compatibility/2006" xmlns:a14="http://schemas.microsoft.com/office/drawing/2010/main">
          <mc:Choice Requires="a14">
            <p:sp>
              <p:nvSpPr>
                <p:cNvPr id="91" name="Oval 90">
                  <a:extLst>
                    <a:ext uri="{FF2B5EF4-FFF2-40B4-BE49-F238E27FC236}">
                      <a16:creationId xmlns:a16="http://schemas.microsoft.com/office/drawing/2014/main" id="{F15C74AD-9241-634D-8787-76A403E21EAF}"/>
                    </a:ext>
                  </a:extLst>
                </p:cNvPr>
                <p:cNvSpPr/>
                <p:nvPr/>
              </p:nvSpPr>
              <p:spPr>
                <a:xfrm>
                  <a:off x="5156999" y="2555977"/>
                  <a:ext cx="1044000" cy="288000"/>
                </a:xfrm>
                <a:prstGeom prst="ellipse">
                  <a:avLst/>
                </a:prstGeom>
                <a:pattFill prst="wdUpDiag">
                  <a:fgClr>
                    <a:schemeClr val="accent1">
                      <a:lumMod val="20000"/>
                      <a:lumOff val="80000"/>
                    </a:schemeClr>
                  </a:fgClr>
                  <a:bgClr>
                    <a:schemeClr val="bg1"/>
                  </a:bgClr>
                </a:patt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Ins="35963" rtlCol="0" anchor="ctr"/>
                <a:lstStyle/>
                <a:p>
                  <a:pPr algn="ctr"/>
                  <a14:m>
                    <m:oMathPara xmlns:m="http://schemas.openxmlformats.org/officeDocument/2006/math">
                      <m:oMathParaPr>
                        <m:jc m:val="centerGroup"/>
                      </m:oMathParaPr>
                      <m:oMath xmlns:m="http://schemas.openxmlformats.org/officeDocument/2006/math">
                        <m:r>
                          <a:rPr lang="en-GB" sz="1399" i="1" smtClean="0">
                            <a:solidFill>
                              <a:schemeClr val="accent1"/>
                            </a:solidFill>
                            <a:latin typeface="Cambria Math" panose="02040503050406030204" pitchFamily="18" charset="0"/>
                          </a:rPr>
                          <m:t>𝑊𝑒𝑡𝐺𝑟𝑎𝑠𝑠</m:t>
                        </m:r>
                      </m:oMath>
                    </m:oMathPara>
                  </a14:m>
                  <a:endParaRPr lang="en-GB" sz="1399" dirty="0">
                    <a:solidFill>
                      <a:schemeClr val="accent1"/>
                    </a:solidFill>
                  </a:endParaRPr>
                </a:p>
              </p:txBody>
            </p:sp>
          </mc:Choice>
          <mc:Fallback xmlns="">
            <p:sp>
              <p:nvSpPr>
                <p:cNvPr id="91" name="Oval 90">
                  <a:extLst>
                    <a:ext uri="{FF2B5EF4-FFF2-40B4-BE49-F238E27FC236}">
                      <a16:creationId xmlns:a16="http://schemas.microsoft.com/office/drawing/2014/main" id="{F15C74AD-9241-634D-8787-76A403E21EAF}"/>
                    </a:ext>
                  </a:extLst>
                </p:cNvPr>
                <p:cNvSpPr>
                  <a:spLocks noRot="1" noChangeAspect="1" noMove="1" noResize="1" noEditPoints="1" noAdjustHandles="1" noChangeArrowheads="1" noChangeShapeType="1" noTextEdit="1"/>
                </p:cNvSpPr>
                <p:nvPr/>
              </p:nvSpPr>
              <p:spPr>
                <a:xfrm>
                  <a:off x="5156999" y="2555977"/>
                  <a:ext cx="1044000" cy="288000"/>
                </a:xfrm>
                <a:prstGeom prst="ellipse">
                  <a:avLst/>
                </a:prstGeom>
                <a:blipFill>
                  <a:blip r:embed="rId23"/>
                  <a:stretch>
                    <a:fillRect/>
                  </a:stretch>
                </a:blipFill>
                <a:ln w="19050" cap="flat" cmpd="sng" algn="ctr">
                  <a:solidFill>
                    <a:schemeClr val="dk1"/>
                  </a:solidFill>
                  <a:prstDash val="solid"/>
                  <a:round/>
                  <a:headEnd type="none" w="med" len="med"/>
                  <a:tailEnd type="none" w="med" len="med"/>
                </a:ln>
              </p:spPr>
              <p:txBody>
                <a:bodyPr/>
                <a:lstStyle/>
                <a:p>
                  <a:r>
                    <a:rPr lang="de-DE">
                      <a:noFill/>
                    </a:rPr>
                    <a:t> </a:t>
                  </a:r>
                </a:p>
              </p:txBody>
            </p:sp>
          </mc:Fallback>
        </mc:AlternateContent>
        <p:cxnSp>
          <p:nvCxnSpPr>
            <p:cNvPr id="92" name="Straight Arrow Connector 91">
              <a:extLst>
                <a:ext uri="{FF2B5EF4-FFF2-40B4-BE49-F238E27FC236}">
                  <a16:creationId xmlns:a16="http://schemas.microsoft.com/office/drawing/2014/main" id="{701E782F-7F94-DD40-A120-8C13E4450E59}"/>
                </a:ext>
              </a:extLst>
            </p:cNvPr>
            <p:cNvCxnSpPr>
              <a:cxnSpLocks/>
              <a:stCxn id="88" idx="3"/>
              <a:endCxn id="90" idx="0"/>
            </p:cNvCxnSpPr>
            <p:nvPr/>
          </p:nvCxnSpPr>
          <p:spPr>
            <a:xfrm flipH="1">
              <a:off x="4890884"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93" name="Straight Arrow Connector 92">
              <a:extLst>
                <a:ext uri="{FF2B5EF4-FFF2-40B4-BE49-F238E27FC236}">
                  <a16:creationId xmlns:a16="http://schemas.microsoft.com/office/drawing/2014/main" id="{CEEFE471-E2E0-9741-968B-2ADC22D72BAF}"/>
                </a:ext>
              </a:extLst>
            </p:cNvPr>
            <p:cNvCxnSpPr>
              <a:cxnSpLocks/>
              <a:stCxn id="90" idx="4"/>
              <a:endCxn id="91" idx="1"/>
            </p:cNvCxnSpPr>
            <p:nvPr/>
          </p:nvCxnSpPr>
          <p:spPr>
            <a:xfrm>
              <a:off x="4890884"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94" name="Straight Arrow Connector 93">
              <a:extLst>
                <a:ext uri="{FF2B5EF4-FFF2-40B4-BE49-F238E27FC236}">
                  <a16:creationId xmlns:a16="http://schemas.microsoft.com/office/drawing/2014/main" id="{37D2A3AA-DCAB-5D4D-BCCD-0E90DB4303F2}"/>
                </a:ext>
              </a:extLst>
            </p:cNvPr>
            <p:cNvCxnSpPr>
              <a:cxnSpLocks/>
              <a:stCxn id="89" idx="4"/>
              <a:endCxn id="91" idx="7"/>
            </p:cNvCxnSpPr>
            <p:nvPr/>
          </p:nvCxnSpPr>
          <p:spPr>
            <a:xfrm flipH="1">
              <a:off x="6048109" y="2386790"/>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cxnSp>
          <p:nvCxnSpPr>
            <p:cNvPr id="95" name="Straight Arrow Connector 94">
              <a:extLst>
                <a:ext uri="{FF2B5EF4-FFF2-40B4-BE49-F238E27FC236}">
                  <a16:creationId xmlns:a16="http://schemas.microsoft.com/office/drawing/2014/main" id="{09F426DC-917D-9A4A-83B9-B73A97C6969C}"/>
                </a:ext>
              </a:extLst>
            </p:cNvPr>
            <p:cNvCxnSpPr>
              <a:cxnSpLocks/>
              <a:stCxn id="88" idx="5"/>
              <a:endCxn id="89" idx="0"/>
            </p:cNvCxnSpPr>
            <p:nvPr/>
          </p:nvCxnSpPr>
          <p:spPr>
            <a:xfrm>
              <a:off x="6048109" y="1887426"/>
              <a:ext cx="419005" cy="211364"/>
            </a:xfrm>
            <a:prstGeom prst="straightConnector1">
              <a:avLst/>
            </a:prstGeom>
            <a:ln w="19050">
              <a:tailEnd type="triangle"/>
            </a:ln>
          </p:spPr>
          <p:style>
            <a:lnRef idx="1">
              <a:schemeClr val="dk1"/>
            </a:lnRef>
            <a:fillRef idx="0">
              <a:schemeClr val="dk1"/>
            </a:fillRef>
            <a:effectRef idx="0">
              <a:schemeClr val="dk1"/>
            </a:effectRef>
            <a:fontRef idx="minor">
              <a:schemeClr val="tx1"/>
            </a:fontRef>
          </p:style>
        </p:cxnSp>
      </p:grpSp>
      <p:cxnSp>
        <p:nvCxnSpPr>
          <p:cNvPr id="96" name="Curved Connector 95">
            <a:extLst>
              <a:ext uri="{FF2B5EF4-FFF2-40B4-BE49-F238E27FC236}">
                <a16:creationId xmlns:a16="http://schemas.microsoft.com/office/drawing/2014/main" id="{6BFCE6AB-4AC6-C248-9F94-390FBD259DB1}"/>
              </a:ext>
            </a:extLst>
          </p:cNvPr>
          <p:cNvCxnSpPr>
            <a:cxnSpLocks/>
          </p:cNvCxnSpPr>
          <p:nvPr/>
        </p:nvCxnSpPr>
        <p:spPr>
          <a:xfrm rot="-3600000" flipH="1">
            <a:off x="9922832" y="604770"/>
            <a:ext cx="2603" cy="1150801"/>
          </a:xfrm>
          <a:prstGeom prst="curvedConnector3">
            <a:avLst>
              <a:gd name="adj1" fmla="val -11142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38A4F318-203C-1A40-9735-5008E883CF4A}"/>
              </a:ext>
            </a:extLst>
          </p:cNvPr>
          <p:cNvCxnSpPr>
            <a:cxnSpLocks/>
          </p:cNvCxnSpPr>
          <p:nvPr/>
        </p:nvCxnSpPr>
        <p:spPr>
          <a:xfrm>
            <a:off x="3007561" y="4542700"/>
            <a:ext cx="353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Curved Connector 99">
            <a:extLst>
              <a:ext uri="{FF2B5EF4-FFF2-40B4-BE49-F238E27FC236}">
                <a16:creationId xmlns:a16="http://schemas.microsoft.com/office/drawing/2014/main" id="{63C1FE7B-63EC-8043-A8EF-22EC32906409}"/>
              </a:ext>
            </a:extLst>
          </p:cNvPr>
          <p:cNvCxnSpPr>
            <a:cxnSpLocks/>
          </p:cNvCxnSpPr>
          <p:nvPr/>
        </p:nvCxnSpPr>
        <p:spPr>
          <a:xfrm rot="-3600000" flipH="1">
            <a:off x="9778015" y="2676156"/>
            <a:ext cx="2603" cy="1150801"/>
          </a:xfrm>
          <a:prstGeom prst="curvedConnector3">
            <a:avLst>
              <a:gd name="adj1" fmla="val -11142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Curved Connector 100">
            <a:extLst>
              <a:ext uri="{FF2B5EF4-FFF2-40B4-BE49-F238E27FC236}">
                <a16:creationId xmlns:a16="http://schemas.microsoft.com/office/drawing/2014/main" id="{10FC4339-415E-7B4F-97DD-99F279F79354}"/>
              </a:ext>
            </a:extLst>
          </p:cNvPr>
          <p:cNvCxnSpPr>
            <a:cxnSpLocks/>
          </p:cNvCxnSpPr>
          <p:nvPr/>
        </p:nvCxnSpPr>
        <p:spPr>
          <a:xfrm rot="3600000">
            <a:off x="8850478" y="1727106"/>
            <a:ext cx="2603" cy="1150801"/>
          </a:xfrm>
          <a:prstGeom prst="curvedConnector3">
            <a:avLst>
              <a:gd name="adj1" fmla="val -11142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Curved Connector 101">
            <a:extLst>
              <a:ext uri="{FF2B5EF4-FFF2-40B4-BE49-F238E27FC236}">
                <a16:creationId xmlns:a16="http://schemas.microsoft.com/office/drawing/2014/main" id="{5FDA7974-958B-A343-A51C-C54031CB99DA}"/>
              </a:ext>
            </a:extLst>
          </p:cNvPr>
          <p:cNvCxnSpPr>
            <a:cxnSpLocks/>
          </p:cNvCxnSpPr>
          <p:nvPr/>
        </p:nvCxnSpPr>
        <p:spPr>
          <a:xfrm rot="3600000">
            <a:off x="8852273" y="3803259"/>
            <a:ext cx="2603" cy="1150801"/>
          </a:xfrm>
          <a:prstGeom prst="curvedConnector3">
            <a:avLst>
              <a:gd name="adj1" fmla="val -1114290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740A8C85-D140-9546-8079-4153BBE07A53}"/>
              </a:ext>
            </a:extLst>
          </p:cNvPr>
          <p:cNvCxnSpPr>
            <a:cxnSpLocks/>
          </p:cNvCxnSpPr>
          <p:nvPr/>
        </p:nvCxnSpPr>
        <p:spPr>
          <a:xfrm>
            <a:off x="2999172" y="3799463"/>
            <a:ext cx="35332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0274266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7A6B5-38AE-C146-BCB5-33148F73E61B}"/>
              </a:ext>
            </a:extLst>
          </p:cNvPr>
          <p:cNvSpPr>
            <a:spLocks noGrp="1"/>
          </p:cNvSpPr>
          <p:nvPr>
            <p:ph type="title"/>
          </p:nvPr>
        </p:nvSpPr>
        <p:spPr/>
        <p:txBody>
          <a:bodyPr/>
          <a:lstStyle/>
          <a:p>
            <a:r>
              <a:rPr lang="en-GB"/>
              <a:t>Gibbs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28E4B3C-695A-6943-92D5-621E8C521647}"/>
                  </a:ext>
                </a:extLst>
              </p:cNvPr>
              <p:cNvSpPr>
                <a:spLocks noGrp="1"/>
              </p:cNvSpPr>
              <p:nvPr>
                <p:ph idx="1"/>
              </p:nvPr>
            </p:nvSpPr>
            <p:spPr/>
            <p:txBody>
              <a:bodyPr/>
              <a:lstStyle/>
              <a:p>
                <a:r>
                  <a:rPr lang="en-GB"/>
                  <a:t>Given a BN </a:t>
                </a:r>
                <a14:m>
                  <m:oMath xmlns:m="http://schemas.openxmlformats.org/officeDocument/2006/math">
                    <m:r>
                      <a:rPr lang="en-GB" i="1" smtClean="0">
                        <a:latin typeface="Cambria Math" panose="02040503050406030204" pitchFamily="18" charset="0"/>
                      </a:rPr>
                      <m:t>𝐵</m:t>
                    </m:r>
                  </m:oMath>
                </a14:m>
                <a:r>
                  <a:rPr lang="en-GB"/>
                  <a:t>, evidence </a:t>
                </a:r>
                <a14:m>
                  <m:oMath xmlns:m="http://schemas.openxmlformats.org/officeDocument/2006/math">
                    <m:r>
                      <a:rPr lang="en-GB" b="1" i="1" smtClean="0">
                        <a:latin typeface="Cambria Math" panose="02040503050406030204" pitchFamily="18" charset="0"/>
                      </a:rPr>
                      <m:t>𝒆</m:t>
                    </m:r>
                  </m:oMath>
                </a14:m>
                <a:r>
                  <a:rPr lang="en-GB"/>
                  <a:t>, and query terms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oMath>
                </a14:m>
                <a:endParaRPr lang="en-GB"/>
              </a:p>
              <a:p>
                <a:r>
                  <a:rPr lang="en-GB"/>
                  <a:t>State = current assignment </a:t>
                </a:r>
                <a14:m>
                  <m:oMath xmlns:m="http://schemas.openxmlformats.org/officeDocument/2006/math">
                    <m:r>
                      <a:rPr lang="en-GB" b="1" i="1" smtClean="0">
                        <a:latin typeface="Cambria Math" panose="02040503050406030204" pitchFamily="18" charset="0"/>
                        <a:ea typeface="Cambria Math" panose="02040503050406030204" pitchFamily="18" charset="0"/>
                      </a:rPr>
                      <m:t>𝒓</m:t>
                    </m:r>
                  </m:oMath>
                </a14:m>
                <a:r>
                  <a:rPr lang="en-GB"/>
                  <a:t> to all random variables </a:t>
                </a:r>
                <a14:m>
                  <m:oMath xmlns:m="http://schemas.openxmlformats.org/officeDocument/2006/math">
                    <m:r>
                      <a:rPr lang="en-GB" b="1" i="1" smtClean="0">
                        <a:latin typeface="Cambria Math" panose="02040503050406030204" pitchFamily="18" charset="0"/>
                      </a:rPr>
                      <m:t>𝑹</m:t>
                    </m:r>
                    <m:r>
                      <a:rPr lang="en-GB" b="0" i="1" smtClean="0">
                        <a:latin typeface="Cambria Math" panose="02040503050406030204" pitchFamily="18" charset="0"/>
                      </a:rPr>
                      <m:t>=</m:t>
                    </m:r>
                    <m:r>
                      <m:rPr>
                        <m:sty m:val="p"/>
                      </m:rPr>
                      <a:rPr lang="en-GB" b="0" i="0" smtClean="0">
                        <a:latin typeface="Cambria Math" panose="02040503050406030204" pitchFamily="18" charset="0"/>
                      </a:rPr>
                      <m:t>rv</m:t>
                    </m:r>
                    <m:d>
                      <m:dPr>
                        <m:ctrlPr>
                          <a:rPr lang="en-GB" b="0" i="1" smtClean="0">
                            <a:latin typeface="Cambria Math" panose="02040503050406030204" pitchFamily="18" charset="0"/>
                          </a:rPr>
                        </m:ctrlPr>
                      </m:dPr>
                      <m:e>
                        <m:r>
                          <a:rPr lang="en-GB" b="0" i="1" smtClean="0">
                            <a:latin typeface="Cambria Math" panose="02040503050406030204" pitchFamily="18" charset="0"/>
                          </a:rPr>
                          <m:t>𝐵</m:t>
                        </m:r>
                      </m:e>
                    </m:d>
                  </m:oMath>
                </a14:m>
                <a:endParaRPr lang="en-GB"/>
              </a:p>
              <a:p>
                <a:pPr lvl="1"/>
                <a:r>
                  <a:rPr lang="en-GB"/>
                  <a:t>Initially, </a:t>
                </a:r>
                <a14:m>
                  <m:oMath xmlns:m="http://schemas.openxmlformats.org/officeDocument/2006/math">
                    <m:r>
                      <a:rPr lang="en-GB" b="1" i="1" smtClean="0">
                        <a:latin typeface="Cambria Math" panose="02040503050406030204" pitchFamily="18" charset="0"/>
                      </a:rPr>
                      <m:t>𝒆</m:t>
                    </m:r>
                  </m:oMath>
                </a14:m>
                <a:r>
                  <a:rPr lang="en-GB"/>
                  <a:t> for </a:t>
                </a:r>
                <a14:m>
                  <m:oMath xmlns:m="http://schemas.openxmlformats.org/officeDocument/2006/math">
                    <m:r>
                      <m:rPr>
                        <m:sty m:val="p"/>
                      </m:rPr>
                      <a:rPr lang="en-GB" smtClean="0">
                        <a:latin typeface="Cambria Math" panose="02040503050406030204" pitchFamily="18" charset="0"/>
                      </a:rPr>
                      <m:t>rv</m:t>
                    </m:r>
                    <m:d>
                      <m:dPr>
                        <m:ctrlPr>
                          <a:rPr lang="en-GB" i="1" smtClean="0">
                            <a:latin typeface="Cambria Math" panose="02040503050406030204" pitchFamily="18" charset="0"/>
                          </a:rPr>
                        </m:ctrlPr>
                      </m:dPr>
                      <m:e>
                        <m:r>
                          <a:rPr lang="en-GB" b="1" i="1" smtClean="0">
                            <a:latin typeface="Cambria Math" panose="02040503050406030204" pitchFamily="18" charset="0"/>
                          </a:rPr>
                          <m:t>𝒆</m:t>
                        </m:r>
                      </m:e>
                    </m:d>
                  </m:oMath>
                </a14:m>
                <a:r>
                  <a:rPr lang="en-GB"/>
                  <a:t> (fixed) and random values </a:t>
                </a:r>
                <a14:m>
                  <m:oMath xmlns:m="http://schemas.openxmlformats.org/officeDocument/2006/math">
                    <m:r>
                      <a:rPr lang="en-GB" b="1" i="1" smtClean="0">
                        <a:latin typeface="Cambria Math" panose="02040503050406030204" pitchFamily="18" charset="0"/>
                      </a:rPr>
                      <m:t>𝒖</m:t>
                    </m:r>
                  </m:oMath>
                </a14:m>
                <a:r>
                  <a:rPr lang="en-GB"/>
                  <a:t> for all non-evidence random variables </a:t>
                </a:r>
                <a14:m>
                  <m:oMath xmlns:m="http://schemas.openxmlformats.org/officeDocument/2006/math">
                    <m:r>
                      <a:rPr lang="en-GB" b="1" i="1" smtClean="0">
                        <a:latin typeface="Cambria Math" panose="02040503050406030204" pitchFamily="18" charset="0"/>
                      </a:rPr>
                      <m:t>𝑼</m:t>
                    </m:r>
                    <m:r>
                      <a:rPr lang="en-GB" i="1" smtClean="0">
                        <a:latin typeface="Cambria Math" panose="02040503050406030204" pitchFamily="18" charset="0"/>
                      </a:rPr>
                      <m:t>=</m:t>
                    </m:r>
                    <m:r>
                      <m:rPr>
                        <m:sty m:val="p"/>
                      </m:rPr>
                      <a:rPr lang="en-GB" smtClean="0">
                        <a:latin typeface="Cambria Math" panose="02040503050406030204" pitchFamily="18" charset="0"/>
                      </a:rPr>
                      <m:t>rv</m:t>
                    </m:r>
                    <m:d>
                      <m:dPr>
                        <m:ctrlPr>
                          <a:rPr lang="en-GB" i="1" smtClean="0">
                            <a:latin typeface="Cambria Math" panose="02040503050406030204" pitchFamily="18" charset="0"/>
                          </a:rPr>
                        </m:ctrlPr>
                      </m:dPr>
                      <m:e>
                        <m:r>
                          <a:rPr lang="en-GB" i="1" smtClean="0">
                            <a:latin typeface="Cambria Math" panose="02040503050406030204" pitchFamily="18" charset="0"/>
                          </a:rPr>
                          <m:t>𝐵</m:t>
                        </m:r>
                      </m:e>
                    </m:d>
                    <m:r>
                      <a:rPr lang="en-GB" i="1" smtClean="0">
                        <a:latin typeface="Cambria Math" panose="02040503050406030204" pitchFamily="18" charset="0"/>
                        <a:ea typeface="Cambria Math" panose="02040503050406030204" pitchFamily="18" charset="0"/>
                      </a:rPr>
                      <m:t>∖</m:t>
                    </m:r>
                    <m:r>
                      <m:rPr>
                        <m:sty m:val="p"/>
                      </m:rPr>
                      <a:rPr lang="en-GB" smtClean="0">
                        <a:latin typeface="Cambria Math" panose="02040503050406030204" pitchFamily="18" charset="0"/>
                        <a:ea typeface="Cambria Math" panose="02040503050406030204" pitchFamily="18" charset="0"/>
                      </a:rPr>
                      <m:t>rv</m:t>
                    </m:r>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e>
                    </m:d>
                  </m:oMath>
                </a14:m>
                <a:endParaRPr lang="en-GB"/>
              </a:p>
              <a:p>
                <a:r>
                  <a:rPr lang="en-GB"/>
                  <a:t>Generate the next state by sampling a value for non-evidence rancom variable </a:t>
                </a:r>
                <a14:m>
                  <m:oMath xmlns:m="http://schemas.openxmlformats.org/officeDocument/2006/math">
                    <m:r>
                      <a:rPr lang="en-GB" b="0" i="1" smtClean="0">
                        <a:latin typeface="Cambria Math" panose="02040503050406030204" pitchFamily="18" charset="0"/>
                      </a:rPr>
                      <m:t>𝑈</m:t>
                    </m:r>
                  </m:oMath>
                </a14:m>
                <a:r>
                  <a:rPr lang="en-GB"/>
                  <a:t> given its Markov blanket </a:t>
                </a:r>
                <a14:m>
                  <m:oMath xmlns:m="http://schemas.openxmlformats.org/officeDocument/2006/math">
                    <m:r>
                      <m:rPr>
                        <m:sty m:val="p"/>
                      </m:rPr>
                      <a:rPr lang="en-GB" i="0" smtClean="0">
                        <a:latin typeface="Cambria Math" panose="02040503050406030204" pitchFamily="18" charset="0"/>
                      </a:rPr>
                      <m:t>MB</m:t>
                    </m:r>
                    <m:d>
                      <m:dPr>
                        <m:ctrlPr>
                          <a:rPr lang="en-GB" i="1" smtClean="0">
                            <a:latin typeface="Cambria Math" panose="02040503050406030204" pitchFamily="18" charset="0"/>
                          </a:rPr>
                        </m:ctrlPr>
                      </m:dPr>
                      <m:e>
                        <m:r>
                          <a:rPr lang="en-GB" b="0" i="1" smtClean="0">
                            <a:latin typeface="Cambria Math" panose="02040503050406030204" pitchFamily="18" charset="0"/>
                          </a:rPr>
                          <m:t>𝑈</m:t>
                        </m:r>
                      </m:e>
                    </m:d>
                  </m:oMath>
                </a14:m>
                <a:r>
                  <a:rPr lang="en-GB"/>
                  <a:t> with assignments from the current state </a:t>
                </a:r>
                <a14:m>
                  <m:oMath xmlns:m="http://schemas.openxmlformats.org/officeDocument/2006/math">
                    <m:r>
                      <a:rPr lang="en-GB" b="1" i="1" smtClean="0">
                        <a:latin typeface="Cambria Math" panose="02040503050406030204" pitchFamily="18" charset="0"/>
                        <a:ea typeface="Cambria Math" panose="02040503050406030204" pitchFamily="18" charset="0"/>
                      </a:rPr>
                      <m:t>𝒓</m:t>
                    </m:r>
                  </m:oMath>
                </a14:m>
                <a:endParaRPr lang="en-GB"/>
              </a:p>
              <a:p>
                <a:pPr lvl="1"/>
                <a:r>
                  <a:rPr lang="en-GB"/>
                  <a:t>Sample value </a:t>
                </a:r>
                <a14:m>
                  <m:oMath xmlns:m="http://schemas.openxmlformats.org/officeDocument/2006/math">
                    <m:r>
                      <a:rPr lang="en-GB" b="0" i="1" smtClean="0">
                        <a:latin typeface="Cambria Math" panose="02040503050406030204" pitchFamily="18" charset="0"/>
                      </a:rPr>
                      <m:t>𝑢</m:t>
                    </m:r>
                  </m:oMath>
                </a14:m>
                <a:r>
                  <a:rPr lang="en-GB"/>
                  <a:t> for </a:t>
                </a:r>
                <a14:m>
                  <m:oMath xmlns:m="http://schemas.openxmlformats.org/officeDocument/2006/math">
                    <m:r>
                      <a:rPr lang="en-GB" b="0" i="1" smtClean="0">
                        <a:latin typeface="Cambria Math" panose="02040503050406030204" pitchFamily="18" charset="0"/>
                      </a:rPr>
                      <m:t>𝑈</m:t>
                    </m:r>
                  </m:oMath>
                </a14:m>
                <a:r>
                  <a:rPr lang="en-GB"/>
                  <a:t> from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𝑈</m:t>
                        </m:r>
                        <m:r>
                          <a:rPr lang="en-GB" i="1" smtClean="0">
                            <a:latin typeface="Cambria Math" panose="02040503050406030204" pitchFamily="18" charset="0"/>
                          </a:rPr>
                          <m:t> |</m:t>
                        </m:r>
                        <m:r>
                          <a:rPr lang="en-GB" b="0" i="1" smtClean="0">
                            <a:latin typeface="Cambria Math" panose="02040503050406030204" pitchFamily="18" charset="0"/>
                          </a:rPr>
                          <m:t>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b="0" i="1" smtClean="0">
                                    <a:latin typeface="Cambria Math" panose="02040503050406030204" pitchFamily="18" charset="0"/>
                                  </a:rPr>
                                  <m:t>𝑈</m:t>
                                </m:r>
                              </m:e>
                            </m:d>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e>
                    </m:d>
                  </m:oMath>
                </a14:m>
                <a:endParaRPr lang="en-GB"/>
              </a:p>
              <a:p>
                <a:pPr lvl="1"/>
                <a:r>
                  <a:rPr lang="en-GB"/>
                  <a:t>Replace value of </a:t>
                </a:r>
                <a14:m>
                  <m:oMath xmlns:m="http://schemas.openxmlformats.org/officeDocument/2006/math">
                    <m:r>
                      <a:rPr lang="en-GB" b="0" i="1" smtClean="0">
                        <a:latin typeface="Cambria Math" panose="02040503050406030204" pitchFamily="18" charset="0"/>
                      </a:rPr>
                      <m:t>𝑈</m:t>
                    </m:r>
                  </m:oMath>
                </a14:m>
                <a:r>
                  <a:rPr lang="en-GB"/>
                  <a:t> in </a:t>
                </a:r>
                <a14:m>
                  <m:oMath xmlns:m="http://schemas.openxmlformats.org/officeDocument/2006/math">
                    <m:r>
                      <a:rPr lang="en-GB" b="1" i="1" smtClean="0">
                        <a:latin typeface="Cambria Math" panose="02040503050406030204" pitchFamily="18" charset="0"/>
                        <a:ea typeface="Cambria Math" panose="02040503050406030204" pitchFamily="18" charset="0"/>
                      </a:rPr>
                      <m:t>𝒓</m:t>
                    </m:r>
                  </m:oMath>
                </a14:m>
                <a:r>
                  <a:rPr lang="en-GB"/>
                  <a:t> with </a:t>
                </a:r>
                <a14:m>
                  <m:oMath xmlns:m="http://schemas.openxmlformats.org/officeDocument/2006/math">
                    <m:r>
                      <a:rPr lang="en-GB" b="0" i="1" smtClean="0">
                        <a:latin typeface="Cambria Math" panose="02040503050406030204" pitchFamily="18" charset="0"/>
                      </a:rPr>
                      <m:t>𝑢</m:t>
                    </m:r>
                  </m:oMath>
                </a14:m>
                <a:endParaRPr lang="en-GB"/>
              </a:p>
              <a:p>
                <a:pPr lvl="1"/>
                <a:r>
                  <a:rPr lang="en-GB"/>
                  <a:t>Increment counter for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b="0" i="1" smtClean="0">
                            <a:latin typeface="Cambria Math" panose="02040503050406030204" pitchFamily="18" charset="0"/>
                          </a:rPr>
                          <m:t>′</m:t>
                        </m:r>
                      </m:sup>
                    </m:sSup>
                  </m:oMath>
                </a14:m>
                <a:r>
                  <a:rPr lang="en-GB"/>
                  <a:t> of </a:t>
                </a:r>
                <a14:m>
                  <m:oMath xmlns:m="http://schemas.openxmlformats.org/officeDocument/2006/math">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oMath>
                </a14:m>
                <a:r>
                  <a:rPr lang="en-GB"/>
                  <a:t> occurring in </a:t>
                </a:r>
                <a14:m>
                  <m:oMath xmlns:m="http://schemas.openxmlformats.org/officeDocument/2006/math">
                    <m:r>
                      <a:rPr lang="en-GB" b="1" i="1" smtClean="0">
                        <a:latin typeface="Cambria Math" panose="02040503050406030204" pitchFamily="18" charset="0"/>
                        <a:ea typeface="Cambria Math" panose="02040503050406030204" pitchFamily="18" charset="0"/>
                      </a:rPr>
                      <m:t>𝒓</m:t>
                    </m:r>
                  </m:oMath>
                </a14:m>
                <a:r>
                  <a:rPr lang="en-GB"/>
                  <a:t>, i.e., where </a:t>
                </a:r>
                <a14:m>
                  <m:oMath xmlns:m="http://schemas.openxmlformats.org/officeDocument/2006/math">
                    <m:sSup>
                      <m:sSupPr>
                        <m:ctrlPr>
                          <a:rPr lang="en-GB" b="1" i="1" smtClean="0">
                            <a:latin typeface="Cambria Math" panose="02040503050406030204" pitchFamily="18" charset="0"/>
                          </a:rPr>
                        </m:ctrlPr>
                      </m:sSupPr>
                      <m:e>
                        <m:r>
                          <a:rPr lang="en-GB" b="1" i="1" smtClean="0">
                            <a:latin typeface="Cambria Math" panose="02040503050406030204" pitchFamily="18" charset="0"/>
                          </a:rPr>
                          <m:t>𝒓</m:t>
                        </m:r>
                      </m:e>
                      <m:sup>
                        <m:r>
                          <a:rPr lang="en-GB" i="1" smtClean="0">
                            <a:latin typeface="Cambria Math" panose="02040503050406030204" pitchFamily="18" charset="0"/>
                          </a:rPr>
                          <m:t>′</m:t>
                        </m:r>
                      </m:sup>
                    </m:sSup>
                    <m:r>
                      <a:rPr lang="en-GB" b="0" i="1" smtClean="0">
                        <a:latin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sSup>
                          <m:sSupPr>
                            <m:ctrlPr>
                              <a:rPr lang="en-GB" i="1" smtClean="0">
                                <a:latin typeface="Cambria Math" panose="02040503050406030204" pitchFamily="18" charset="0"/>
                              </a:rPr>
                            </m:ctrlPr>
                          </m:sSupPr>
                          <m:e>
                            <m:r>
                              <a:rPr lang="en-GB" b="1" i="1" smtClean="0">
                                <a:latin typeface="Cambria Math" panose="02040503050406030204" pitchFamily="18" charset="0"/>
                              </a:rPr>
                              <m:t>𝑹</m:t>
                            </m:r>
                          </m:e>
                          <m:sup>
                            <m:r>
                              <a:rPr lang="en-GB" i="1" smtClean="0">
                                <a:latin typeface="Cambria Math" panose="02040503050406030204" pitchFamily="18" charset="0"/>
                              </a:rPr>
                              <m:t>′</m:t>
                            </m:r>
                          </m:sup>
                        </m:sSup>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oMath>
                </a14:m>
                <a:endParaRPr lang="en-GB"/>
              </a:p>
              <a:p>
                <a:pPr lvl="1"/>
                <a:r>
                  <a:rPr lang="en-GB"/>
                  <a:t>Sample each variable according to some order or randomly, keep evidence fixed</a:t>
                </a:r>
              </a:p>
            </p:txBody>
          </p:sp>
        </mc:Choice>
        <mc:Fallback xmlns="">
          <p:sp>
            <p:nvSpPr>
              <p:cNvPr id="3" name="Content Placeholder 2">
                <a:extLst>
                  <a:ext uri="{FF2B5EF4-FFF2-40B4-BE49-F238E27FC236}">
                    <a16:creationId xmlns:a16="http://schemas.microsoft.com/office/drawing/2014/main" id="{228E4B3C-695A-6943-92D5-621E8C521647}"/>
                  </a:ext>
                </a:extLst>
              </p:cNvPr>
              <p:cNvSpPr>
                <a:spLocks noGrp="1" noRot="1" noChangeAspect="1" noMove="1" noResize="1" noEditPoints="1" noAdjustHandles="1" noChangeArrowheads="1" noChangeShapeType="1" noTextEdit="1"/>
              </p:cNvSpPr>
              <p:nvPr>
                <p:ph idx="1"/>
              </p:nvPr>
            </p:nvSpPr>
            <p:spPr>
              <a:blipFill>
                <a:blip r:embed="rId2"/>
                <a:stretch>
                  <a:fillRect l="-1436" t="-2687" r="-442"/>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7B7A55C7-BCBE-8744-ADA3-476D5A5F7F09}"/>
              </a:ext>
            </a:extLst>
          </p:cNvPr>
          <p:cNvSpPr>
            <a:spLocks noGrp="1"/>
          </p:cNvSpPr>
          <p:nvPr>
            <p:ph type="dt" sz="half" idx="2"/>
          </p:nvPr>
        </p:nvSpPr>
        <p:spPr/>
        <p:txBody>
          <a:bodyPr/>
          <a:lstStyle/>
          <a:p>
            <a:r>
              <a:rPr lang="de-DE"/>
              <a:t>Approximate</a:t>
            </a:r>
            <a:endParaRPr lang="en-GB"/>
          </a:p>
        </p:txBody>
      </p:sp>
      <p:sp>
        <p:nvSpPr>
          <p:cNvPr id="5" name="Footer Placeholder 4">
            <a:extLst>
              <a:ext uri="{FF2B5EF4-FFF2-40B4-BE49-F238E27FC236}">
                <a16:creationId xmlns:a16="http://schemas.microsoft.com/office/drawing/2014/main" id="{A72C8E6B-AD5F-7046-BD35-F7AD9690A5EC}"/>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B9E11D6B-0C21-604B-A6E4-3490F3E7FD3D}"/>
              </a:ext>
            </a:extLst>
          </p:cNvPr>
          <p:cNvSpPr>
            <a:spLocks noGrp="1"/>
          </p:cNvSpPr>
          <p:nvPr>
            <p:ph type="sldNum" sz="quarter" idx="4"/>
          </p:nvPr>
        </p:nvSpPr>
        <p:spPr/>
        <p:txBody>
          <a:bodyPr/>
          <a:lstStyle/>
          <a:p>
            <a:fld id="{6C8FC03C-C266-4645-ABC5-645062898383}" type="slidenum">
              <a:rPr lang="en-GB" sz="1598" smtClean="0">
                <a:latin typeface="Calibri" panose="020F0502020204030204" pitchFamily="34" charset="0"/>
                <a:cs typeface="Calibri" panose="020F0502020204030204" pitchFamily="34" charset="0"/>
              </a:rPr>
              <a:pPr/>
              <a:t>52</a:t>
            </a:fld>
            <a:r>
              <a:rPr lang="en-GB"/>
              <a:t> </a:t>
            </a:r>
            <a:endParaRPr lang="en-GB" sz="1399"/>
          </a:p>
        </p:txBody>
      </p:sp>
    </p:spTree>
    <p:extLst>
      <p:ext uri="{BB962C8B-B14F-4D97-AF65-F5344CB8AC3E}">
        <p14:creationId xmlns:p14="http://schemas.microsoft.com/office/powerpoint/2010/main" val="30745964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CD4E2-AA72-E740-8D08-18E139269343}"/>
              </a:ext>
            </a:extLst>
          </p:cNvPr>
          <p:cNvSpPr>
            <a:spLocks noGrp="1"/>
          </p:cNvSpPr>
          <p:nvPr>
            <p:ph type="title"/>
          </p:nvPr>
        </p:nvSpPr>
        <p:spPr/>
        <p:txBody>
          <a:bodyPr/>
          <a:lstStyle/>
          <a:p>
            <a:r>
              <a:rPr lang="en-GB"/>
              <a:t>Gibbs Sampling: Algorithm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AAF3DAB-6F8D-0B48-8F83-5D0261BA34D9}"/>
                  </a:ext>
                </a:extLst>
              </p:cNvPr>
              <p:cNvSpPr>
                <a:spLocks noGrp="1"/>
              </p:cNvSpPr>
              <p:nvPr>
                <p:ph idx="1"/>
              </p:nvPr>
            </p:nvSpPr>
            <p:spPr/>
            <p:txBody>
              <a:bodyPr>
                <a:noAutofit/>
              </a:bodyPr>
              <a:lstStyle/>
              <a:p>
                <a:pPr marL="0" indent="0">
                  <a:lnSpc>
                    <a:spcPct val="100000"/>
                  </a:lnSpc>
                  <a:spcBef>
                    <a:spcPts val="0"/>
                  </a:spcBef>
                  <a:buNone/>
                  <a:tabLst>
                    <a:tab pos="439298" algn="l"/>
                    <a:tab pos="880182" algn="l"/>
                    <a:tab pos="1328995" algn="l"/>
                    <a:tab pos="1768293" algn="l"/>
                  </a:tabLst>
                </a:pPr>
                <a14:m>
                  <m:oMath xmlns:m="http://schemas.openxmlformats.org/officeDocument/2006/math">
                    <m:r>
                      <m:rPr>
                        <m:nor/>
                      </m:rPr>
                      <a:rPr lang="en-GB" b="1" i="0" smtClean="0">
                        <a:latin typeface="Cambria Math" panose="02040503050406030204" pitchFamily="18" charset="0"/>
                      </a:rPr>
                      <m:t>Gibbs</m:t>
                    </m:r>
                    <m:d>
                      <m:dPr>
                        <m:ctrlPr>
                          <a:rPr lang="en-GB"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1" i="1" smtClean="0">
                                <a:latin typeface="Cambria Math" panose="02040503050406030204" pitchFamily="18" charset="0"/>
                              </a:rPr>
                              <m:t>𝑹</m:t>
                            </m:r>
                          </m:e>
                          <m:sup>
                            <m:r>
                              <a:rPr lang="en-GB" b="0" i="1" smtClean="0">
                                <a:latin typeface="Cambria Math" panose="02040503050406030204" pitchFamily="18" charset="0"/>
                              </a:rPr>
                              <m:t>′</m:t>
                            </m:r>
                          </m:sup>
                        </m:sSup>
                        <m:r>
                          <a:rPr lang="en-GB" i="1" smtClean="0">
                            <a:latin typeface="Cambria Math" panose="02040503050406030204" pitchFamily="18" charset="0"/>
                          </a:rPr>
                          <m:t>,</m:t>
                        </m:r>
                        <m:r>
                          <a:rPr lang="en-GB" b="1" i="1" smtClean="0">
                            <a:latin typeface="Cambria Math" panose="02040503050406030204" pitchFamily="18" charset="0"/>
                          </a:rPr>
                          <m:t>𝒆</m:t>
                        </m:r>
                        <m:r>
                          <a:rPr lang="en-GB" i="1" smtClean="0">
                            <a:latin typeface="Cambria Math" panose="02040503050406030204" pitchFamily="18" charset="0"/>
                          </a:rPr>
                          <m:t>, </m:t>
                        </m:r>
                        <m:r>
                          <a:rPr lang="en-GB" b="0" i="1" smtClean="0">
                            <a:latin typeface="Cambria Math" panose="02040503050406030204" pitchFamily="18" charset="0"/>
                          </a:rPr>
                          <m:t>𝐵</m:t>
                        </m:r>
                        <m:r>
                          <a:rPr lang="en-GB" i="1" smtClean="0">
                            <a:latin typeface="Cambria Math" panose="02040503050406030204" pitchFamily="18" charset="0"/>
                          </a:rPr>
                          <m:t>,</m:t>
                        </m:r>
                        <m:r>
                          <a:rPr lang="en-GB" i="1" smtClean="0">
                            <a:latin typeface="Cambria Math" panose="02040503050406030204" pitchFamily="18" charset="0"/>
                          </a:rPr>
                          <m:t>𝑁</m:t>
                        </m:r>
                      </m:e>
                    </m:d>
                  </m:oMath>
                </a14:m>
                <a:r>
                  <a:rPr lang="en-GB" dirty="0"/>
                  <a:t> </a:t>
                </a:r>
              </a:p>
              <a:p>
                <a:pPr marL="9515" lvl="1" indent="0">
                  <a:buNone/>
                  <a:tabLst>
                    <a:tab pos="435164" algn="l"/>
                    <a:tab pos="881118" algn="l"/>
                    <a:tab pos="1330668" algn="l"/>
                    <a:tab pos="1776622" algn="l"/>
                    <a:tab pos="2211786" algn="l"/>
                    <a:tab pos="11407781" algn="r"/>
                  </a:tabLst>
                </a:pPr>
                <a:r>
                  <a:rPr lang="en-GB" sz="2398" dirty="0"/>
                  <a:t>	Vector </a:t>
                </a:r>
                <a14:m>
                  <m:oMath xmlns:m="http://schemas.openxmlformats.org/officeDocument/2006/math">
                    <m:r>
                      <m:rPr>
                        <m:sty m:val="p"/>
                      </m:rPr>
                      <a:rPr lang="en-GB" sz="2398" i="1" smtClean="0">
                        <a:latin typeface="Cambria Math" panose="02040503050406030204" pitchFamily="18" charset="0"/>
                        <a:ea typeface="Cambria Math" panose="02040503050406030204" pitchFamily="18" charset="0"/>
                      </a:rPr>
                      <m:t>Ν</m:t>
                    </m:r>
                  </m:oMath>
                </a14:m>
                <a:r>
                  <a:rPr lang="en-GB" sz="2398" dirty="0"/>
                  <a:t> of length </a:t>
                </a:r>
                <a14:m>
                  <m:oMath xmlns:m="http://schemas.openxmlformats.org/officeDocument/2006/math">
                    <m:d>
                      <m:dPr>
                        <m:begChr m:val="|"/>
                        <m:endChr m:val="|"/>
                        <m:ctrlPr>
                          <a:rPr lang="en-GB" sz="2398" i="1" smtClean="0">
                            <a:latin typeface="Cambria Math" panose="02040503050406030204" pitchFamily="18" charset="0"/>
                          </a:rPr>
                        </m:ctrlPr>
                      </m:dPr>
                      <m:e>
                        <m:r>
                          <m:rPr>
                            <m:sty m:val="p"/>
                          </m:rPr>
                          <a:rPr lang="en-GB" sz="2398" b="0" i="0" smtClean="0">
                            <a:latin typeface="Cambria Math" panose="02040503050406030204" pitchFamily="18" charset="0"/>
                          </a:rPr>
                          <m:t>ran</m:t>
                        </m:r>
                        <m:d>
                          <m:dPr>
                            <m:ctrlPr>
                              <a:rPr lang="en-GB" sz="2398" i="1" smtClean="0">
                                <a:latin typeface="Cambria Math" panose="02040503050406030204" pitchFamily="18" charset="0"/>
                              </a:rPr>
                            </m:ctrlPr>
                          </m:dPr>
                          <m:e>
                            <m:sSup>
                              <m:sSupPr>
                                <m:ctrlPr>
                                  <a:rPr lang="en-GB" sz="2398" b="0" i="1" smtClean="0">
                                    <a:latin typeface="Cambria Math" panose="02040503050406030204" pitchFamily="18" charset="0"/>
                                  </a:rPr>
                                </m:ctrlPr>
                              </m:sSupPr>
                              <m:e>
                                <m:r>
                                  <a:rPr lang="en-GB" sz="2398" b="1" i="1" smtClean="0">
                                    <a:latin typeface="Cambria Math" panose="02040503050406030204" pitchFamily="18" charset="0"/>
                                  </a:rPr>
                                  <m:t>𝑹</m:t>
                                </m:r>
                              </m:e>
                              <m:sup>
                                <m:r>
                                  <a:rPr lang="en-GB" sz="2398" b="0" i="1" smtClean="0">
                                    <a:latin typeface="Cambria Math" panose="02040503050406030204" pitchFamily="18" charset="0"/>
                                  </a:rPr>
                                  <m:t>′</m:t>
                                </m:r>
                              </m:sup>
                            </m:sSup>
                          </m:e>
                        </m:d>
                      </m:e>
                    </m:d>
                  </m:oMath>
                </a14:m>
                <a:r>
                  <a:rPr lang="en-GB" sz="2398" dirty="0"/>
                  <a:t>, initially </a:t>
                </a:r>
                <a14:m>
                  <m:oMath xmlns:m="http://schemas.openxmlformats.org/officeDocument/2006/math">
                    <m:r>
                      <a:rPr lang="en-GB" sz="2398" i="1" smtClean="0">
                        <a:latin typeface="Cambria Math" panose="02040503050406030204" pitchFamily="18" charset="0"/>
                      </a:rPr>
                      <m:t>0</m:t>
                    </m:r>
                  </m:oMath>
                </a14:m>
                <a:r>
                  <a:rPr lang="en-GB" sz="2398" dirty="0"/>
                  <a:t>	▹stores counters for all </a:t>
                </a:r>
                <a14:m>
                  <m:oMath xmlns:m="http://schemas.openxmlformats.org/officeDocument/2006/math">
                    <m:sSup>
                      <m:sSupPr>
                        <m:ctrlPr>
                          <a:rPr lang="en-GB" sz="2398" b="0" i="1" smtClean="0">
                            <a:latin typeface="Cambria Math" panose="02040503050406030204" pitchFamily="18" charset="0"/>
                            <a:ea typeface="Cambria Math" panose="02040503050406030204" pitchFamily="18" charset="0"/>
                          </a:rPr>
                        </m:ctrlPr>
                      </m:sSupPr>
                      <m:e>
                        <m:r>
                          <a:rPr lang="en-GB" sz="2398" b="1" i="1" smtClean="0">
                            <a:latin typeface="Cambria Math" panose="02040503050406030204" pitchFamily="18" charset="0"/>
                            <a:ea typeface="Cambria Math" panose="02040503050406030204" pitchFamily="18" charset="0"/>
                          </a:rPr>
                          <m:t>𝒓</m:t>
                        </m:r>
                      </m:e>
                      <m:sup>
                        <m:r>
                          <a:rPr lang="en-GB" sz="2398" b="0" i="1" smtClean="0">
                            <a:latin typeface="Cambria Math" panose="02040503050406030204" pitchFamily="18" charset="0"/>
                            <a:ea typeface="Cambria Math" panose="02040503050406030204" pitchFamily="18" charset="0"/>
                          </a:rPr>
                          <m:t>′</m:t>
                        </m:r>
                      </m:sup>
                    </m:sSup>
                    <m:r>
                      <a:rPr lang="en-GB" sz="2398" i="1" smtClean="0">
                        <a:latin typeface="Cambria Math" panose="02040503050406030204" pitchFamily="18" charset="0"/>
                        <a:ea typeface="Cambria Math" panose="02040503050406030204" pitchFamily="18" charset="0"/>
                      </a:rPr>
                      <m:t>∈</m:t>
                    </m:r>
                    <m:r>
                      <m:rPr>
                        <m:sty m:val="p"/>
                      </m:rPr>
                      <a:rPr lang="en-GB" sz="2398" b="0" i="0" smtClean="0">
                        <a:latin typeface="Cambria Math" panose="02040503050406030204" pitchFamily="18" charset="0"/>
                      </a:rPr>
                      <m:t>ran</m:t>
                    </m:r>
                    <m:d>
                      <m:dPr>
                        <m:ctrlPr>
                          <a:rPr lang="en-GB" sz="2398" i="1" smtClean="0">
                            <a:latin typeface="Cambria Math" panose="02040503050406030204" pitchFamily="18" charset="0"/>
                          </a:rPr>
                        </m:ctrlPr>
                      </m:dPr>
                      <m:e>
                        <m:sSup>
                          <m:sSupPr>
                            <m:ctrlPr>
                              <a:rPr lang="en-GB" sz="2398" b="0" i="1" smtClean="0">
                                <a:latin typeface="Cambria Math" panose="02040503050406030204" pitchFamily="18" charset="0"/>
                              </a:rPr>
                            </m:ctrlPr>
                          </m:sSupPr>
                          <m:e>
                            <m:r>
                              <a:rPr lang="en-GB" sz="2398" b="1" i="1" smtClean="0">
                                <a:latin typeface="Cambria Math" panose="02040503050406030204" pitchFamily="18" charset="0"/>
                              </a:rPr>
                              <m:t>𝑹</m:t>
                            </m:r>
                          </m:e>
                          <m:sup>
                            <m:r>
                              <a:rPr lang="en-GB" sz="2398" b="0" i="1" smtClean="0">
                                <a:latin typeface="Cambria Math" panose="02040503050406030204" pitchFamily="18" charset="0"/>
                              </a:rPr>
                              <m:t>′</m:t>
                            </m:r>
                          </m:sup>
                        </m:sSup>
                      </m:e>
                    </m:d>
                  </m:oMath>
                </a14:m>
                <a:endParaRPr lang="en-GB" sz="2398" dirty="0"/>
              </a:p>
              <a:p>
                <a:pPr marL="0" indent="0">
                  <a:lnSpc>
                    <a:spcPct val="100000"/>
                  </a:lnSpc>
                  <a:spcBef>
                    <a:spcPts val="0"/>
                  </a:spcBef>
                  <a:buNone/>
                  <a:tabLst>
                    <a:tab pos="439298" algn="l"/>
                    <a:tab pos="880182" algn="l"/>
                    <a:tab pos="1328995" algn="l"/>
                    <a:tab pos="1768293" algn="l"/>
                  </a:tabLst>
                </a:pPr>
                <a:r>
                  <a:rPr lang="en-GB" dirty="0"/>
                  <a:t>	Current state </a:t>
                </a:r>
                <a14:m>
                  <m:oMath xmlns:m="http://schemas.openxmlformats.org/officeDocument/2006/math">
                    <m:r>
                      <a:rPr lang="en-GB" b="1" i="1" smtClean="0">
                        <a:latin typeface="Cambria Math" panose="02040503050406030204" pitchFamily="18" charset="0"/>
                      </a:rPr>
                      <m:t>𝒓</m:t>
                    </m:r>
                  </m:oMath>
                </a14:m>
                <a:r>
                  <a:rPr lang="en-GB" dirty="0"/>
                  <a:t> consisting of </a:t>
                </a:r>
                <a14:m>
                  <m:oMath xmlns:m="http://schemas.openxmlformats.org/officeDocument/2006/math">
                    <m:r>
                      <a:rPr lang="en-GB" b="1" i="1" smtClean="0">
                        <a:latin typeface="Cambria Math" panose="02040503050406030204" pitchFamily="18" charset="0"/>
                      </a:rPr>
                      <m:t>𝒆</m:t>
                    </m:r>
                  </m:oMath>
                </a14:m>
                <a:r>
                  <a:rPr lang="en-GB" dirty="0"/>
                  <a:t> and random values </a:t>
                </a:r>
                <a14:m>
                  <m:oMath xmlns:m="http://schemas.openxmlformats.org/officeDocument/2006/math">
                    <m:r>
                      <a:rPr lang="en-GB" b="1" i="1" smtClean="0">
                        <a:latin typeface="Cambria Math" panose="02040503050406030204" pitchFamily="18" charset="0"/>
                      </a:rPr>
                      <m:t>𝒖</m:t>
                    </m:r>
                  </m:oMath>
                </a14:m>
                <a:r>
                  <a:rPr lang="en-GB" dirty="0"/>
                  <a:t> for </a:t>
                </a:r>
                <a14:m>
                  <m:oMath xmlns:m="http://schemas.openxmlformats.org/officeDocument/2006/math">
                    <m:r>
                      <m:rPr>
                        <m:sty m:val="p"/>
                      </m:rPr>
                      <a:rPr lang="en-GB" b="0" i="0" smtClean="0">
                        <a:latin typeface="Cambria Math" panose="02040503050406030204" pitchFamily="18" charset="0"/>
                      </a:rPr>
                      <m:t>rv</m:t>
                    </m:r>
                    <m:d>
                      <m:dPr>
                        <m:ctrlPr>
                          <a:rPr lang="en-GB" b="0" i="1" smtClean="0">
                            <a:latin typeface="Cambria Math" panose="02040503050406030204" pitchFamily="18" charset="0"/>
                          </a:rPr>
                        </m:ctrlPr>
                      </m:dPr>
                      <m:e>
                        <m:r>
                          <a:rPr lang="en-GB" b="0" i="1" smtClean="0">
                            <a:latin typeface="Cambria Math" panose="02040503050406030204" pitchFamily="18" charset="0"/>
                          </a:rPr>
                          <m:t>𝐵</m:t>
                        </m:r>
                      </m:e>
                    </m:d>
                    <m:r>
                      <a:rPr lang="en-GB" b="0"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rv</m:t>
                    </m:r>
                    <m:d>
                      <m:dPr>
                        <m:ctrlPr>
                          <a:rPr lang="en-GB" b="0"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e>
                    </m:d>
                  </m:oMath>
                </a14:m>
                <a:endParaRPr lang="en-GB" dirty="0"/>
              </a:p>
              <a:p>
                <a:pPr marL="0" indent="0">
                  <a:lnSpc>
                    <a:spcPct val="100000"/>
                  </a:lnSpc>
                  <a:spcBef>
                    <a:spcPts val="0"/>
                  </a:spcBef>
                  <a:buNone/>
                  <a:tabLst>
                    <a:tab pos="439298" algn="l"/>
                    <a:tab pos="880182" algn="l"/>
                    <a:tab pos="1328995" algn="l"/>
                    <a:tab pos="1768293" algn="l"/>
                  </a:tabLst>
                </a:pPr>
                <a:r>
                  <a:rPr lang="en-GB" dirty="0"/>
                  <a:t>	</a:t>
                </a:r>
                <a:r>
                  <a:rPr lang="en-GB" b="1" dirty="0"/>
                  <a:t>for</a:t>
                </a:r>
                <a:r>
                  <a:rPr lang="en-GB" dirty="0"/>
                  <a:t> </a:t>
                </a:r>
                <a14:m>
                  <m:oMath xmlns:m="http://schemas.openxmlformats.org/officeDocument/2006/math">
                    <m:r>
                      <a:rPr lang="en-GB" b="0" i="1" smtClean="0">
                        <a:latin typeface="Cambria Math" panose="02040503050406030204" pitchFamily="18" charset="0"/>
                      </a:rPr>
                      <m:t>𝑖</m:t>
                    </m:r>
                    <m:r>
                      <a:rPr lang="en-GB" i="1" smtClean="0">
                        <a:latin typeface="Cambria Math" panose="02040503050406030204" pitchFamily="18" charset="0"/>
                      </a:rPr>
                      <m:t>=1</m:t>
                    </m:r>
                    <m:r>
                      <a:rPr lang="en-GB" b="0" i="0" smtClean="0">
                        <a:latin typeface="Cambria Math" panose="02040503050406030204" pitchFamily="18" charset="0"/>
                      </a:rPr>
                      <m:t>…</m:t>
                    </m:r>
                    <m:r>
                      <a:rPr lang="en-GB" i="1" smtClean="0">
                        <a:latin typeface="Cambria Math" panose="02040503050406030204" pitchFamily="18" charset="0"/>
                      </a:rPr>
                      <m:t>𝑁</m:t>
                    </m:r>
                  </m:oMath>
                </a14:m>
                <a:r>
                  <a:rPr lang="en-GB" dirty="0"/>
                  <a:t> </a:t>
                </a:r>
                <a:r>
                  <a:rPr lang="en-GB" b="1" dirty="0"/>
                  <a:t>do</a:t>
                </a:r>
              </a:p>
              <a:p>
                <a:pPr marL="0" indent="0">
                  <a:lnSpc>
                    <a:spcPct val="100000"/>
                  </a:lnSpc>
                  <a:spcBef>
                    <a:spcPts val="0"/>
                  </a:spcBef>
                  <a:buNone/>
                  <a:tabLst>
                    <a:tab pos="439298" algn="l"/>
                    <a:tab pos="880182" algn="l"/>
                    <a:tab pos="1328995" algn="l"/>
                    <a:tab pos="1768293" algn="l"/>
                  </a:tabLst>
                </a:pPr>
                <a:r>
                  <a:rPr lang="en-GB" b="1" dirty="0"/>
                  <a:t>		for </a:t>
                </a:r>
                <a14:m>
                  <m:oMath xmlns:m="http://schemas.openxmlformats.org/officeDocument/2006/math">
                    <m:r>
                      <a:rPr lang="en-GB" b="0" i="1" smtClean="0">
                        <a:latin typeface="Cambria Math" panose="02040503050406030204" pitchFamily="18" charset="0"/>
                      </a:rPr>
                      <m:t>𝑈</m:t>
                    </m:r>
                    <m:r>
                      <a:rPr lang="en-GB" b="0" i="1" smtClean="0">
                        <a:latin typeface="Cambria Math" panose="02040503050406030204" pitchFamily="18" charset="0"/>
                        <a:ea typeface="Cambria Math" panose="02040503050406030204" pitchFamily="18" charset="0"/>
                      </a:rPr>
                      <m:t>∈</m:t>
                    </m:r>
                    <m:r>
                      <m:rPr>
                        <m:sty m:val="p"/>
                      </m:rPr>
                      <a:rPr lang="en-GB" smtClean="0">
                        <a:latin typeface="Cambria Math" panose="02040503050406030204" pitchFamily="18" charset="0"/>
                      </a:rPr>
                      <m:t>rv</m:t>
                    </m:r>
                    <m:d>
                      <m:dPr>
                        <m:ctrlPr>
                          <a:rPr lang="en-GB" i="1" smtClean="0">
                            <a:latin typeface="Cambria Math" panose="02040503050406030204" pitchFamily="18" charset="0"/>
                          </a:rPr>
                        </m:ctrlPr>
                      </m:dPr>
                      <m:e>
                        <m:r>
                          <a:rPr lang="en-GB" i="1" smtClean="0">
                            <a:latin typeface="Cambria Math" panose="02040503050406030204" pitchFamily="18" charset="0"/>
                          </a:rPr>
                          <m:t>𝐵</m:t>
                        </m:r>
                      </m:e>
                    </m:d>
                    <m:r>
                      <a:rPr lang="en-GB" i="1" smtClean="0">
                        <a:latin typeface="Cambria Math" panose="02040503050406030204" pitchFamily="18" charset="0"/>
                        <a:ea typeface="Cambria Math" panose="02040503050406030204" pitchFamily="18" charset="0"/>
                      </a:rPr>
                      <m:t>∖</m:t>
                    </m:r>
                    <m:r>
                      <m:rPr>
                        <m:sty m:val="p"/>
                      </m:rPr>
                      <a:rPr lang="en-GB" smtClean="0">
                        <a:latin typeface="Cambria Math" panose="02040503050406030204" pitchFamily="18" charset="0"/>
                        <a:ea typeface="Cambria Math" panose="02040503050406030204" pitchFamily="18" charset="0"/>
                      </a:rPr>
                      <m:t>rv</m:t>
                    </m:r>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e>
                    </m:d>
                  </m:oMath>
                </a14:m>
                <a:r>
                  <a:rPr lang="en-GB" b="1" dirty="0"/>
                  <a:t> do</a:t>
                </a:r>
              </a:p>
              <a:p>
                <a:pPr marL="0" indent="0">
                  <a:lnSpc>
                    <a:spcPct val="100000"/>
                  </a:lnSpc>
                  <a:spcBef>
                    <a:spcPts val="0"/>
                  </a:spcBef>
                  <a:buNone/>
                  <a:tabLst>
                    <a:tab pos="439298" algn="l"/>
                    <a:tab pos="880182" algn="l"/>
                    <a:tab pos="1328995" algn="l"/>
                    <a:tab pos="1768293" algn="l"/>
                  </a:tabLst>
                </a:pPr>
                <a:r>
                  <a:rPr lang="en-GB" dirty="0"/>
                  <a:t>			</a:t>
                </a:r>
                <a14:m>
                  <m:oMath xmlns:m="http://schemas.openxmlformats.org/officeDocument/2006/math">
                    <m:r>
                      <a:rPr lang="en-GB" b="0" i="1" smtClean="0">
                        <a:latin typeface="Cambria Math" panose="02040503050406030204" pitchFamily="18" charset="0"/>
                      </a:rPr>
                      <m:t>𝑢</m:t>
                    </m:r>
                    <m:r>
                      <a:rPr lang="en-GB" i="1" smtClean="0">
                        <a:latin typeface="Cambria Math" panose="02040503050406030204" pitchFamily="18" charset="0"/>
                        <a:ea typeface="Cambria Math" panose="02040503050406030204" pitchFamily="18" charset="0"/>
                      </a:rPr>
                      <m:t>←</m:t>
                    </m:r>
                  </m:oMath>
                </a14:m>
                <a:r>
                  <a:rPr lang="en-GB" dirty="0"/>
                  <a:t> Sample value for </a:t>
                </a:r>
                <a14:m>
                  <m:oMath xmlns:m="http://schemas.openxmlformats.org/officeDocument/2006/math">
                    <m:r>
                      <a:rPr lang="en-GB" b="0" i="1" smtClean="0">
                        <a:latin typeface="Cambria Math" panose="02040503050406030204" pitchFamily="18" charset="0"/>
                      </a:rPr>
                      <m:t>𝑈</m:t>
                    </m:r>
                  </m:oMath>
                </a14:m>
                <a:r>
                  <a:rPr lang="en-GB" dirty="0"/>
                  <a:t> from </a:t>
                </a:r>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𝑈</m:t>
                        </m:r>
                        <m:r>
                          <a:rPr lang="en-GB" b="0" i="1" smtClean="0">
                            <a:latin typeface="Cambria Math" panose="02040503050406030204" pitchFamily="18" charset="0"/>
                          </a:rPr>
                          <m:t> |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b="0" i="1" smtClean="0">
                                    <a:latin typeface="Cambria Math" panose="02040503050406030204" pitchFamily="18" charset="0"/>
                                  </a:rPr>
                                  <m:t>𝑈</m:t>
                                </m:r>
                              </m:e>
                            </m:d>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e>
                    </m:d>
                  </m:oMath>
                </a14:m>
                <a:endParaRPr lang="en-GB" dirty="0"/>
              </a:p>
              <a:p>
                <a:pPr marL="9515" lvl="1" indent="0">
                  <a:buNone/>
                  <a:tabLst>
                    <a:tab pos="435164" algn="l"/>
                    <a:tab pos="881118" algn="l"/>
                    <a:tab pos="1330668" algn="l"/>
                    <a:tab pos="1776622" algn="l"/>
                    <a:tab pos="2211786" algn="l"/>
                    <a:tab pos="11407781" algn="r"/>
                  </a:tabLst>
                </a:pPr>
                <a:r>
                  <a:rPr lang="en-GB" sz="2398" dirty="0"/>
                  <a:t>			</a:t>
                </a:r>
                <a14:m>
                  <m:oMath xmlns:m="http://schemas.openxmlformats.org/officeDocument/2006/math">
                    <m:r>
                      <a:rPr lang="en-GB" sz="2398" b="1" i="1" smtClean="0">
                        <a:latin typeface="Cambria Math" panose="02040503050406030204" pitchFamily="18" charset="0"/>
                      </a:rPr>
                      <m:t>𝒓</m:t>
                    </m:r>
                    <m:d>
                      <m:dPr>
                        <m:begChr m:val="["/>
                        <m:endChr m:val="]"/>
                        <m:ctrlPr>
                          <a:rPr lang="en-GB" sz="2398" i="1" smtClean="0">
                            <a:latin typeface="Cambria Math" panose="02040503050406030204" pitchFamily="18" charset="0"/>
                          </a:rPr>
                        </m:ctrlPr>
                      </m:dPr>
                      <m:e>
                        <m:r>
                          <a:rPr lang="en-GB" sz="2398" i="1" smtClean="0">
                            <a:latin typeface="Cambria Math" panose="02040503050406030204" pitchFamily="18" charset="0"/>
                          </a:rPr>
                          <m:t>𝑈</m:t>
                        </m:r>
                      </m:e>
                    </m:d>
                    <m:r>
                      <a:rPr lang="en-GB" sz="2398" i="1" smtClean="0">
                        <a:latin typeface="Cambria Math" panose="02040503050406030204" pitchFamily="18" charset="0"/>
                        <a:ea typeface="Cambria Math" panose="02040503050406030204" pitchFamily="18" charset="0"/>
                      </a:rPr>
                      <m:t>←</m:t>
                    </m:r>
                    <m:r>
                      <a:rPr lang="en-GB" sz="2398" i="1" smtClean="0">
                        <a:latin typeface="Cambria Math" panose="02040503050406030204" pitchFamily="18" charset="0"/>
                        <a:ea typeface="Cambria Math" panose="02040503050406030204" pitchFamily="18" charset="0"/>
                      </a:rPr>
                      <m:t>𝑢</m:t>
                    </m:r>
                  </m:oMath>
                </a14:m>
                <a:r>
                  <a:rPr lang="en-GB" sz="2398" dirty="0"/>
                  <a:t>	▹Replace value of </a:t>
                </a:r>
                <a14:m>
                  <m:oMath xmlns:m="http://schemas.openxmlformats.org/officeDocument/2006/math">
                    <m:r>
                      <a:rPr lang="en-GB" sz="2398" i="1" smtClean="0">
                        <a:latin typeface="Cambria Math" panose="02040503050406030204" pitchFamily="18" charset="0"/>
                      </a:rPr>
                      <m:t>𝑈</m:t>
                    </m:r>
                  </m:oMath>
                </a14:m>
                <a:r>
                  <a:rPr lang="en-GB" sz="2398" dirty="0"/>
                  <a:t> in </a:t>
                </a:r>
                <a14:m>
                  <m:oMath xmlns:m="http://schemas.openxmlformats.org/officeDocument/2006/math">
                    <m:r>
                      <a:rPr lang="en-GB" sz="2398" b="1" i="1" smtClean="0">
                        <a:latin typeface="Cambria Math" panose="02040503050406030204" pitchFamily="18" charset="0"/>
                      </a:rPr>
                      <m:t>𝒓</m:t>
                    </m:r>
                  </m:oMath>
                </a14:m>
                <a:r>
                  <a:rPr lang="en-GB" sz="2398" dirty="0"/>
                  <a:t> by </a:t>
                </a:r>
                <a14:m>
                  <m:oMath xmlns:m="http://schemas.openxmlformats.org/officeDocument/2006/math">
                    <m:r>
                      <a:rPr lang="en-GB" sz="2398" i="1" smtClean="0">
                        <a:latin typeface="Cambria Math" panose="02040503050406030204" pitchFamily="18" charset="0"/>
                        <a:ea typeface="Cambria Math" panose="02040503050406030204" pitchFamily="18" charset="0"/>
                      </a:rPr>
                      <m:t>𝑢</m:t>
                    </m:r>
                  </m:oMath>
                </a14:m>
                <a:endParaRPr lang="en-GB" sz="2398" dirty="0"/>
              </a:p>
              <a:p>
                <a:pPr marL="9515" lvl="1" indent="0">
                  <a:buNone/>
                  <a:tabLst>
                    <a:tab pos="435164" algn="l"/>
                    <a:tab pos="881118" algn="l"/>
                    <a:tab pos="1330668" algn="l"/>
                    <a:tab pos="1776622" algn="l"/>
                    <a:tab pos="2211786" algn="l"/>
                    <a:tab pos="11407781" algn="r"/>
                  </a:tabLst>
                </a:pPr>
                <a:r>
                  <a:rPr lang="en-GB" sz="2398" dirty="0"/>
                  <a:t>			</a:t>
                </a:r>
                <a14:m>
                  <m:oMath xmlns:m="http://schemas.openxmlformats.org/officeDocument/2006/math">
                    <m:r>
                      <m:rPr>
                        <m:sty m:val="p"/>
                      </m:rPr>
                      <a:rPr lang="en-GB" sz="2398" i="1" smtClean="0">
                        <a:latin typeface="Cambria Math" panose="02040503050406030204" pitchFamily="18" charset="0"/>
                        <a:ea typeface="Cambria Math" panose="02040503050406030204" pitchFamily="18" charset="0"/>
                      </a:rPr>
                      <m:t>Ν</m:t>
                    </m:r>
                    <m:d>
                      <m:dPr>
                        <m:begChr m:val="["/>
                        <m:endChr m:val="]"/>
                        <m:ctrlPr>
                          <a:rPr lang="en-GB" sz="2398" i="1" smtClean="0">
                            <a:latin typeface="Cambria Math" panose="02040503050406030204" pitchFamily="18" charset="0"/>
                            <a:ea typeface="Cambria Math" panose="02040503050406030204" pitchFamily="18" charset="0"/>
                          </a:rPr>
                        </m:ctrlPr>
                      </m:dPr>
                      <m:e>
                        <m:sSup>
                          <m:sSupPr>
                            <m:ctrlPr>
                              <a:rPr lang="en-GB" sz="2398" i="1" smtClean="0">
                                <a:latin typeface="Cambria Math" panose="02040503050406030204" pitchFamily="18" charset="0"/>
                                <a:ea typeface="Cambria Math" panose="02040503050406030204" pitchFamily="18" charset="0"/>
                              </a:rPr>
                            </m:ctrlPr>
                          </m:sSupPr>
                          <m:e>
                            <m:r>
                              <a:rPr lang="en-GB" sz="2398" b="1" i="1" smtClean="0">
                                <a:latin typeface="Cambria Math" panose="02040503050406030204" pitchFamily="18" charset="0"/>
                                <a:ea typeface="Cambria Math" panose="02040503050406030204" pitchFamily="18" charset="0"/>
                              </a:rPr>
                              <m:t>𝒓</m:t>
                            </m:r>
                          </m:e>
                          <m:sup>
                            <m:r>
                              <a:rPr lang="en-GB" sz="2398" i="1" smtClean="0">
                                <a:latin typeface="Cambria Math" panose="02040503050406030204" pitchFamily="18" charset="0"/>
                                <a:ea typeface="Cambria Math" panose="02040503050406030204" pitchFamily="18" charset="0"/>
                              </a:rPr>
                              <m:t>′</m:t>
                            </m:r>
                          </m:sup>
                        </m:sSup>
                      </m:e>
                    </m:d>
                    <m:r>
                      <a:rPr lang="en-GB" sz="2398" i="1" smtClean="0">
                        <a:latin typeface="Cambria Math" panose="02040503050406030204" pitchFamily="18" charset="0"/>
                        <a:ea typeface="Cambria Math" panose="02040503050406030204" pitchFamily="18" charset="0"/>
                      </a:rPr>
                      <m:t>←</m:t>
                    </m:r>
                    <m:r>
                      <m:rPr>
                        <m:sty m:val="p"/>
                      </m:rPr>
                      <a:rPr lang="en-GB" sz="2398" i="1" smtClean="0">
                        <a:latin typeface="Cambria Math" panose="02040503050406030204" pitchFamily="18" charset="0"/>
                        <a:ea typeface="Cambria Math" panose="02040503050406030204" pitchFamily="18" charset="0"/>
                      </a:rPr>
                      <m:t>Ν</m:t>
                    </m:r>
                    <m:d>
                      <m:dPr>
                        <m:begChr m:val="["/>
                        <m:endChr m:val="]"/>
                        <m:ctrlPr>
                          <a:rPr lang="en-GB" sz="2398" i="1" smtClean="0">
                            <a:latin typeface="Cambria Math" panose="02040503050406030204" pitchFamily="18" charset="0"/>
                            <a:ea typeface="Cambria Math" panose="02040503050406030204" pitchFamily="18" charset="0"/>
                          </a:rPr>
                        </m:ctrlPr>
                      </m:dPr>
                      <m:e>
                        <m:sSup>
                          <m:sSupPr>
                            <m:ctrlPr>
                              <a:rPr lang="en-GB" sz="2398" i="1" smtClean="0">
                                <a:latin typeface="Cambria Math" panose="02040503050406030204" pitchFamily="18" charset="0"/>
                                <a:ea typeface="Cambria Math" panose="02040503050406030204" pitchFamily="18" charset="0"/>
                              </a:rPr>
                            </m:ctrlPr>
                          </m:sSupPr>
                          <m:e>
                            <m:r>
                              <a:rPr lang="en-GB" sz="2398" b="1" i="1" smtClean="0">
                                <a:latin typeface="Cambria Math" panose="02040503050406030204" pitchFamily="18" charset="0"/>
                                <a:ea typeface="Cambria Math" panose="02040503050406030204" pitchFamily="18" charset="0"/>
                              </a:rPr>
                              <m:t>𝒓</m:t>
                            </m:r>
                          </m:e>
                          <m:sup>
                            <m:r>
                              <a:rPr lang="en-GB" sz="2398" i="1" smtClean="0">
                                <a:latin typeface="Cambria Math" panose="02040503050406030204" pitchFamily="18" charset="0"/>
                                <a:ea typeface="Cambria Math" panose="02040503050406030204" pitchFamily="18" charset="0"/>
                              </a:rPr>
                              <m:t>′</m:t>
                            </m:r>
                          </m:sup>
                        </m:sSup>
                      </m:e>
                    </m:d>
                    <m:r>
                      <a:rPr lang="en-GB" sz="2398" i="1" smtClean="0">
                        <a:latin typeface="Cambria Math" panose="02040503050406030204" pitchFamily="18" charset="0"/>
                        <a:ea typeface="Cambria Math" panose="02040503050406030204" pitchFamily="18" charset="0"/>
                      </a:rPr>
                      <m:t>+1</m:t>
                    </m:r>
                  </m:oMath>
                </a14:m>
                <a:r>
                  <a:rPr lang="en-GB" sz="2398" dirty="0">
                    <a:ea typeface="Cambria Math" panose="02040503050406030204" pitchFamily="18" charset="0"/>
                  </a:rPr>
                  <a:t> with </a:t>
                </a:r>
                <a14:m>
                  <m:oMath xmlns:m="http://schemas.openxmlformats.org/officeDocument/2006/math">
                    <m:sSup>
                      <m:sSupPr>
                        <m:ctrlPr>
                          <a:rPr lang="en-GB" sz="2398" b="0" i="1" smtClean="0">
                            <a:latin typeface="Cambria Math" panose="02040503050406030204" pitchFamily="18" charset="0"/>
                            <a:ea typeface="Cambria Math" panose="02040503050406030204" pitchFamily="18" charset="0"/>
                          </a:rPr>
                        </m:ctrlPr>
                      </m:sSupPr>
                      <m:e>
                        <m:r>
                          <a:rPr lang="en-GB" sz="2398" b="1" i="1" smtClean="0">
                            <a:latin typeface="Cambria Math" panose="02040503050406030204" pitchFamily="18" charset="0"/>
                            <a:ea typeface="Cambria Math" panose="02040503050406030204" pitchFamily="18" charset="0"/>
                          </a:rPr>
                          <m:t>𝒓</m:t>
                        </m:r>
                      </m:e>
                      <m:sup>
                        <m:r>
                          <a:rPr lang="en-GB" sz="2398" b="0" i="1" smtClean="0">
                            <a:latin typeface="Cambria Math" panose="02040503050406030204" pitchFamily="18" charset="0"/>
                            <a:ea typeface="Cambria Math" panose="02040503050406030204" pitchFamily="18" charset="0"/>
                          </a:rPr>
                          <m:t>′</m:t>
                        </m:r>
                      </m:sup>
                    </m:sSup>
                    <m:r>
                      <a:rPr lang="en-GB" sz="2398" i="1" smtClean="0">
                        <a:latin typeface="Cambria Math" panose="02040503050406030204" pitchFamily="18" charset="0"/>
                        <a:ea typeface="Cambria Math" panose="02040503050406030204" pitchFamily="18" charset="0"/>
                      </a:rPr>
                      <m:t>=</m:t>
                    </m:r>
                    <m:sSub>
                      <m:sSubPr>
                        <m:ctrlPr>
                          <a:rPr lang="en-GB" sz="2398" i="1" smtClean="0">
                            <a:latin typeface="Cambria Math" panose="02040503050406030204" pitchFamily="18" charset="0"/>
                            <a:ea typeface="Cambria Math" panose="02040503050406030204" pitchFamily="18" charset="0"/>
                          </a:rPr>
                        </m:ctrlPr>
                      </m:sSubPr>
                      <m:e>
                        <m:r>
                          <a:rPr lang="en-GB" sz="2398" i="1" smtClean="0">
                            <a:latin typeface="Cambria Math" panose="02040503050406030204" pitchFamily="18" charset="0"/>
                            <a:ea typeface="Cambria Math" panose="02040503050406030204" pitchFamily="18" charset="0"/>
                          </a:rPr>
                          <m:t>𝜋</m:t>
                        </m:r>
                      </m:e>
                      <m:sub>
                        <m:sSup>
                          <m:sSupPr>
                            <m:ctrlPr>
                              <a:rPr lang="en-GB" sz="2398" i="1" smtClean="0">
                                <a:latin typeface="Cambria Math" panose="02040503050406030204" pitchFamily="18" charset="0"/>
                                <a:ea typeface="Cambria Math" panose="02040503050406030204" pitchFamily="18" charset="0"/>
                              </a:rPr>
                            </m:ctrlPr>
                          </m:sSupPr>
                          <m:e>
                            <m:r>
                              <a:rPr lang="en-GB" sz="2398" b="1" i="1" smtClean="0">
                                <a:latin typeface="Cambria Math" panose="02040503050406030204" pitchFamily="18" charset="0"/>
                                <a:ea typeface="Cambria Math" panose="02040503050406030204" pitchFamily="18" charset="0"/>
                              </a:rPr>
                              <m:t>𝑹</m:t>
                            </m:r>
                          </m:e>
                          <m:sup>
                            <m:r>
                              <a:rPr lang="en-GB" sz="2398" i="1" smtClean="0">
                                <a:latin typeface="Cambria Math" panose="02040503050406030204" pitchFamily="18" charset="0"/>
                                <a:ea typeface="Cambria Math" panose="02040503050406030204" pitchFamily="18" charset="0"/>
                              </a:rPr>
                              <m:t>′</m:t>
                            </m:r>
                          </m:sup>
                        </m:sSup>
                      </m:sub>
                    </m:sSub>
                    <m:d>
                      <m:dPr>
                        <m:ctrlPr>
                          <a:rPr lang="en-GB" sz="2398" i="1" smtClean="0">
                            <a:latin typeface="Cambria Math" panose="02040503050406030204" pitchFamily="18" charset="0"/>
                            <a:ea typeface="Cambria Math" panose="02040503050406030204" pitchFamily="18" charset="0"/>
                          </a:rPr>
                        </m:ctrlPr>
                      </m:dPr>
                      <m:e>
                        <m:r>
                          <a:rPr lang="en-GB" sz="2398" b="1" i="1" smtClean="0">
                            <a:latin typeface="Cambria Math" panose="02040503050406030204" pitchFamily="18" charset="0"/>
                            <a:ea typeface="Cambria Math" panose="02040503050406030204" pitchFamily="18" charset="0"/>
                          </a:rPr>
                          <m:t>𝒓</m:t>
                        </m:r>
                      </m:e>
                    </m:d>
                  </m:oMath>
                </a14:m>
                <a:endParaRPr lang="en-GB" sz="2398" dirty="0">
                  <a:ea typeface="Cambria Math" panose="02040503050406030204" pitchFamily="18" charset="0"/>
                </a:endParaRPr>
              </a:p>
              <a:p>
                <a:pPr marL="0" indent="0">
                  <a:lnSpc>
                    <a:spcPct val="100000"/>
                  </a:lnSpc>
                  <a:spcBef>
                    <a:spcPts val="0"/>
                  </a:spcBef>
                  <a:buNone/>
                  <a:tabLst>
                    <a:tab pos="437712" algn="l"/>
                    <a:tab pos="880182" algn="l"/>
                    <a:tab pos="1330581" algn="l"/>
                    <a:tab pos="1768293" algn="l"/>
                    <a:tab pos="7585420" algn="r"/>
                  </a:tabLst>
                </a:pPr>
                <a:r>
                  <a:rPr lang="en-GB" dirty="0"/>
                  <a:t>	</a:t>
                </a:r>
                <a:r>
                  <a:rPr lang="en-GB" b="1" dirty="0"/>
                  <a:t>return</a:t>
                </a:r>
                <a:r>
                  <a:rPr lang="en-GB" dirty="0"/>
                  <a:t> </a:t>
                </a:r>
                <a14:m>
                  <m:oMath xmlns:m="http://schemas.openxmlformats.org/officeDocument/2006/math">
                    <m:r>
                      <m:rPr>
                        <m:nor/>
                      </m:rPr>
                      <a:rPr lang="en-GB" smtClean="0">
                        <a:latin typeface="Cambria Math" panose="02040503050406030204" pitchFamily="18" charset="0"/>
                      </a:rPr>
                      <m:t>Normalise</m:t>
                    </m:r>
                    <m:d>
                      <m:dPr>
                        <m:ctrlPr>
                          <a:rPr lang="en-GB" i="1" smtClean="0">
                            <a:latin typeface="Cambria Math" panose="02040503050406030204" pitchFamily="18" charset="0"/>
                          </a:rPr>
                        </m:ctrlPr>
                      </m:dPr>
                      <m:e>
                        <m:r>
                          <m:rPr>
                            <m:sty m:val="p"/>
                          </m:rPr>
                          <a:rPr lang="en-GB" i="1" smtClean="0">
                            <a:latin typeface="Cambria Math" panose="02040503050406030204" pitchFamily="18" charset="0"/>
                            <a:ea typeface="Cambria Math" panose="02040503050406030204" pitchFamily="18" charset="0"/>
                          </a:rPr>
                          <m:t>Ν</m:t>
                        </m:r>
                      </m:e>
                    </m:d>
                  </m:oMath>
                </a14:m>
                <a:endParaRPr lang="en-GB" dirty="0"/>
              </a:p>
            </p:txBody>
          </p:sp>
        </mc:Choice>
        <mc:Fallback xmlns="">
          <p:sp>
            <p:nvSpPr>
              <p:cNvPr id="3" name="Content Placeholder 2">
                <a:extLst>
                  <a:ext uri="{FF2B5EF4-FFF2-40B4-BE49-F238E27FC236}">
                    <a16:creationId xmlns:a16="http://schemas.microsoft.com/office/drawing/2014/main" id="{DAAF3DAB-6F8D-0B48-8F83-5D0261BA34D9}"/>
                  </a:ext>
                </a:extLst>
              </p:cNvPr>
              <p:cNvSpPr>
                <a:spLocks noGrp="1" noRot="1" noChangeAspect="1" noMove="1" noResize="1" noEditPoints="1" noAdjustHandles="1" noChangeArrowheads="1" noChangeShapeType="1" noTextEdit="1"/>
              </p:cNvSpPr>
              <p:nvPr>
                <p:ph idx="1"/>
              </p:nvPr>
            </p:nvSpPr>
            <p:spPr>
              <a:blipFill>
                <a:blip r:embed="rId2"/>
                <a:stretch>
                  <a:fillRect l="-884"/>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119BF949-6C7F-BD48-AD6A-11DDCA08625B}"/>
              </a:ext>
            </a:extLst>
          </p:cNvPr>
          <p:cNvSpPr>
            <a:spLocks noGrp="1"/>
          </p:cNvSpPr>
          <p:nvPr>
            <p:ph type="dt" sz="half" idx="2"/>
          </p:nvPr>
        </p:nvSpPr>
        <p:spPr/>
        <p:txBody>
          <a:bodyPr/>
          <a:lstStyle/>
          <a:p>
            <a:r>
              <a:rPr lang="de-DE"/>
              <a:t>Approximate</a:t>
            </a:r>
            <a:endParaRPr lang="en-GB"/>
          </a:p>
        </p:txBody>
      </p:sp>
      <p:sp>
        <p:nvSpPr>
          <p:cNvPr id="8" name="Footer Placeholder 7">
            <a:extLst>
              <a:ext uri="{FF2B5EF4-FFF2-40B4-BE49-F238E27FC236}">
                <a16:creationId xmlns:a16="http://schemas.microsoft.com/office/drawing/2014/main" id="{DAC6E58F-F240-2146-A533-6D9762D4661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8C4408CA-6B80-B143-979E-A6B5FE604C2B}"/>
              </a:ext>
            </a:extLst>
          </p:cNvPr>
          <p:cNvSpPr>
            <a:spLocks noGrp="1"/>
          </p:cNvSpPr>
          <p:nvPr>
            <p:ph type="sldNum" sz="quarter" idx="4"/>
          </p:nvPr>
        </p:nvSpPr>
        <p:spPr/>
        <p:txBody>
          <a:bodyPr/>
          <a:lstStyle/>
          <a:p>
            <a:fld id="{67C9959E-8E6B-B04C-9955-EA096F41CA7A}" type="slidenum">
              <a:rPr lang="en-GB" smtClean="0"/>
              <a:t>53</a:t>
            </a:fld>
            <a:endParaRPr lang="en-GB"/>
          </a:p>
        </p:txBody>
      </p:sp>
      <p:sp>
        <p:nvSpPr>
          <p:cNvPr id="11" name="Rectangle 10">
            <a:extLst>
              <a:ext uri="{FF2B5EF4-FFF2-40B4-BE49-F238E27FC236}">
                <a16:creationId xmlns:a16="http://schemas.microsoft.com/office/drawing/2014/main" id="{10ECD518-CBEA-274E-8415-71AAB028EEED}"/>
              </a:ext>
            </a:extLst>
          </p:cNvPr>
          <p:cNvSpPr/>
          <p:nvPr/>
        </p:nvSpPr>
        <p:spPr>
          <a:xfrm>
            <a:off x="347281" y="1622408"/>
            <a:ext cx="11442931" cy="3664350"/>
          </a:xfrm>
          <a:prstGeom prst="rect">
            <a:avLst/>
          </a:prstGeom>
          <a:solidFill>
            <a:schemeClr val="accent1">
              <a:alpha val="20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2" name="TextBox 11">
            <a:extLst>
              <a:ext uri="{FF2B5EF4-FFF2-40B4-BE49-F238E27FC236}">
                <a16:creationId xmlns:a16="http://schemas.microsoft.com/office/drawing/2014/main" id="{85376979-93C8-464B-8E0A-121BAE381A19}"/>
              </a:ext>
            </a:extLst>
          </p:cNvPr>
          <p:cNvSpPr txBox="1"/>
          <p:nvPr/>
        </p:nvSpPr>
        <p:spPr>
          <a:xfrm>
            <a:off x="10164087" y="4917810"/>
            <a:ext cx="1626124" cy="368948"/>
          </a:xfrm>
          <a:prstGeom prst="rect">
            <a:avLst/>
          </a:prstGeom>
          <a:solidFill>
            <a:schemeClr val="accent1"/>
          </a:solidFill>
        </p:spPr>
        <p:txBody>
          <a:bodyPr wrap="none" rtlCol="0">
            <a:spAutoFit/>
          </a:bodyPr>
          <a:lstStyle/>
          <a:p>
            <a:pPr algn="r"/>
            <a:r>
              <a:rPr lang="en-GB" sz="1798">
                <a:solidFill>
                  <a:schemeClr val="bg1"/>
                </a:solidFill>
              </a:rPr>
              <a:t>Gibbs Sampling</a:t>
            </a:r>
          </a:p>
        </p:txBody>
      </p:sp>
    </p:spTree>
    <p:extLst>
      <p:ext uri="{BB962C8B-B14F-4D97-AF65-F5344CB8AC3E}">
        <p14:creationId xmlns:p14="http://schemas.microsoft.com/office/powerpoint/2010/main" val="935921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A5AC6-8FAB-D146-8ECA-A0C7BDD6514E}"/>
              </a:ext>
            </a:extLst>
          </p:cNvPr>
          <p:cNvSpPr>
            <a:spLocks noGrp="1"/>
          </p:cNvSpPr>
          <p:nvPr>
            <p:ph type="title"/>
          </p:nvPr>
        </p:nvSpPr>
        <p:spPr/>
        <p:txBody>
          <a:bodyPr/>
          <a:lstStyle/>
          <a:p>
            <a:r>
              <a:rPr lang="en-GB"/>
              <a:t>Gibbs Sampling and Factor-based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992CB7-7BCA-F647-AE63-61B908F431C7}"/>
                  </a:ext>
                </a:extLst>
              </p:cNvPr>
              <p:cNvSpPr>
                <a:spLocks noGrp="1"/>
              </p:cNvSpPr>
              <p:nvPr>
                <p:ph idx="1"/>
              </p:nvPr>
            </p:nvSpPr>
            <p:spPr>
              <a:xfrm>
                <a:off x="359625" y="1666902"/>
                <a:ext cx="9005662" cy="4236435"/>
              </a:xfrm>
            </p:spPr>
            <p:txBody>
              <a:bodyPr/>
              <a:lstStyle/>
              <a:p>
                <a:r>
                  <a:rPr lang="en-GB" dirty="0"/>
                  <a:t>Sample from </a:t>
                </a:r>
                <a14:m>
                  <m:oMath xmlns:m="http://schemas.openxmlformats.org/officeDocument/2006/math">
                    <m:r>
                      <a:rPr lang="en-GB"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𝑈</m:t>
                        </m:r>
                      </m:e>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𝑈</m:t>
                                </m:r>
                              </m:e>
                            </m:d>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e>
                    </m:d>
                  </m:oMath>
                </a14:m>
                <a:r>
                  <a:rPr lang="en-GB" dirty="0"/>
                  <a:t> in model </a:t>
                </a:r>
                <a14:m>
                  <m:oMath xmlns:m="http://schemas.openxmlformats.org/officeDocument/2006/math">
                    <m:r>
                      <a:rPr lang="en-GB" i="1" smtClean="0">
                        <a:latin typeface="Cambria Math" panose="02040503050406030204" pitchFamily="18" charset="0"/>
                      </a:rPr>
                      <m:t>𝐹</m:t>
                    </m:r>
                  </m:oMath>
                </a14:m>
                <a:endParaRPr lang="en-GB" dirty="0"/>
              </a:p>
              <a:p>
                <a:r>
                  <a:rPr lang="en-GB" dirty="0"/>
                  <a:t>As </a:t>
                </a:r>
                <a14:m>
                  <m:oMath xmlns:m="http://schemas.openxmlformats.org/officeDocument/2006/math">
                    <m:r>
                      <a:rPr lang="en-GB" i="1" smtClean="0">
                        <a:latin typeface="Cambria Math" panose="02040503050406030204" pitchFamily="18" charset="0"/>
                      </a:rPr>
                      <m:t>𝑈</m:t>
                    </m:r>
                  </m:oMath>
                </a14:m>
                <a:r>
                  <a:rPr lang="en-GB" dirty="0"/>
                  <a:t> given </a:t>
                </a:r>
                <a14:m>
                  <m:oMath xmlns:m="http://schemas.openxmlformats.org/officeDocument/2006/math">
                    <m:r>
                      <m:rPr>
                        <m:sty m:val="p"/>
                      </m:rPr>
                      <a:rPr lang="en-GB" i="0"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𝑈</m:t>
                        </m:r>
                      </m:e>
                    </m:d>
                    <m:r>
                      <a:rPr lang="en-GB" i="1" smtClean="0">
                        <a:latin typeface="Cambria Math" panose="02040503050406030204" pitchFamily="18" charset="0"/>
                      </a:rPr>
                      <m:t> </m:t>
                    </m:r>
                  </m:oMath>
                </a14:m>
                <a:r>
                  <a:rPr lang="en-GB" dirty="0"/>
                  <a:t>independent of all other random variables in </a:t>
                </a:r>
                <a14:m>
                  <m:oMath xmlns:m="http://schemas.openxmlformats.org/officeDocument/2006/math">
                    <m:r>
                      <a:rPr lang="en-GB" i="1" smtClean="0">
                        <a:latin typeface="Cambria Math" panose="02040503050406030204" pitchFamily="18" charset="0"/>
                      </a:rPr>
                      <m:t>𝐹</m:t>
                    </m:r>
                  </m:oMath>
                </a14:m>
                <a:r>
                  <a:rPr lang="en-GB" dirty="0"/>
                  <a:t> </a:t>
                </a:r>
                <a:br>
                  <a:rPr lang="en-GB" dirty="0"/>
                </a:br>
                <a:r>
                  <a:rPr lang="en-GB" dirty="0"/>
                  <a:t>and values for </a:t>
                </a:r>
                <a14:m>
                  <m:oMath xmlns:m="http://schemas.openxmlformats.org/officeDocument/2006/math">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𝑈</m:t>
                        </m:r>
                      </m:e>
                    </m:d>
                  </m:oMath>
                </a14:m>
                <a:r>
                  <a:rPr lang="en-GB" dirty="0"/>
                  <a:t> from current state </a:t>
                </a:r>
                <a14:m>
                  <m:oMath xmlns:m="http://schemas.openxmlformats.org/officeDocument/2006/math">
                    <m:r>
                      <a:rPr lang="en-GB" b="1" i="1">
                        <a:latin typeface="Cambria Math" panose="02040503050406030204" pitchFamily="18" charset="0"/>
                        <a:ea typeface="Cambria Math" panose="02040503050406030204" pitchFamily="18" charset="0"/>
                      </a:rPr>
                      <m:t>𝒓</m:t>
                    </m:r>
                  </m:oMath>
                </a14:m>
                <a:r>
                  <a:rPr lang="en-GB" dirty="0"/>
                  <a:t> available: </a:t>
                </a:r>
                <a:br>
                  <a:rPr lang="en-GB" dirty="0"/>
                </a:br>
                <a:r>
                  <a:rPr lang="en-GB" dirty="0"/>
                  <a:t>Use </a:t>
                </a:r>
                <a:r>
                  <a:rPr lang="en-GB" dirty="0">
                    <a:solidFill>
                      <a:schemeClr val="accent1"/>
                    </a:solidFill>
                  </a:rPr>
                  <a:t>normalised product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𝑃</m:t>
                    </m:r>
                    <m:r>
                      <a:rPr lang="en-GB" b="0" i="1" smtClean="0">
                        <a:solidFill>
                          <a:schemeClr val="accent1"/>
                        </a:solidFill>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𝑈</m:t>
                    </m:r>
                    <m:r>
                      <a:rPr lang="en-GB" i="1" smtClean="0">
                        <a:solidFill>
                          <a:schemeClr val="accent1"/>
                        </a:solidFill>
                        <a:latin typeface="Cambria Math" panose="02040503050406030204" pitchFamily="18" charset="0"/>
                        <a:ea typeface="Cambria Math" panose="02040503050406030204" pitchFamily="18" charset="0"/>
                      </a:rPr>
                      <m:t>,</m:t>
                    </m:r>
                    <m:sSub>
                      <m:sSubPr>
                        <m:ctrlPr>
                          <a:rPr lang="en-GB" i="1" smtClean="0">
                            <a:solidFill>
                              <a:schemeClr val="accent1"/>
                            </a:solidFill>
                            <a:latin typeface="Cambria Math" panose="02040503050406030204" pitchFamily="18" charset="0"/>
                            <a:ea typeface="Cambria Math" panose="02040503050406030204" pitchFamily="18" charset="0"/>
                          </a:rPr>
                        </m:ctrlPr>
                      </m:sSubPr>
                      <m:e>
                        <m:r>
                          <a:rPr lang="en-GB" i="1" smtClean="0">
                            <a:solidFill>
                              <a:schemeClr val="accent1"/>
                            </a:solidFill>
                            <a:latin typeface="Cambria Math" panose="02040503050406030204" pitchFamily="18" charset="0"/>
                            <a:ea typeface="Cambria Math" panose="02040503050406030204" pitchFamily="18" charset="0"/>
                          </a:rPr>
                          <m:t>𝜋</m:t>
                        </m:r>
                      </m:e>
                      <m:sub>
                        <m:r>
                          <m:rPr>
                            <m:sty m:val="p"/>
                          </m:rPr>
                          <a:rPr lang="en-GB" smtClean="0">
                            <a:solidFill>
                              <a:schemeClr val="accent1"/>
                            </a:solidFill>
                            <a:latin typeface="Cambria Math" panose="02040503050406030204" pitchFamily="18" charset="0"/>
                          </a:rPr>
                          <m:t>MB</m:t>
                        </m:r>
                        <m:d>
                          <m:dPr>
                            <m:ctrlPr>
                              <a:rPr lang="en-GB" i="1" smtClean="0">
                                <a:solidFill>
                                  <a:schemeClr val="accent1"/>
                                </a:solidFill>
                                <a:latin typeface="Cambria Math" panose="02040503050406030204" pitchFamily="18" charset="0"/>
                              </a:rPr>
                            </m:ctrlPr>
                          </m:dPr>
                          <m:e>
                            <m:r>
                              <a:rPr lang="en-GB" i="1" smtClean="0">
                                <a:solidFill>
                                  <a:schemeClr val="accent1"/>
                                </a:solidFill>
                                <a:latin typeface="Cambria Math" panose="02040503050406030204" pitchFamily="18" charset="0"/>
                              </a:rPr>
                              <m:t>𝑈</m:t>
                            </m:r>
                          </m:e>
                        </m:d>
                      </m:sub>
                    </m:sSub>
                    <m:d>
                      <m:dPr>
                        <m:ctrlPr>
                          <a:rPr lang="en-GB" i="1" smtClean="0">
                            <a:solidFill>
                              <a:schemeClr val="accent1"/>
                            </a:solidFill>
                            <a:latin typeface="Cambria Math" panose="02040503050406030204" pitchFamily="18" charset="0"/>
                            <a:ea typeface="Cambria Math" panose="02040503050406030204" pitchFamily="18" charset="0"/>
                          </a:rPr>
                        </m:ctrlPr>
                      </m:dPr>
                      <m:e>
                        <m:r>
                          <a:rPr lang="en-GB" b="1" i="1" smtClean="0">
                            <a:solidFill>
                              <a:schemeClr val="accent1"/>
                            </a:solidFill>
                            <a:latin typeface="Cambria Math" panose="02040503050406030204" pitchFamily="18" charset="0"/>
                            <a:ea typeface="Cambria Math" panose="02040503050406030204" pitchFamily="18" charset="0"/>
                          </a:rPr>
                          <m:t>𝒓</m:t>
                        </m:r>
                      </m:e>
                    </m:d>
                    <m:r>
                      <a:rPr lang="en-GB" b="0" i="1" smtClean="0">
                        <a:solidFill>
                          <a:schemeClr val="accent1"/>
                        </a:solidFill>
                        <a:latin typeface="Cambria Math" panose="02040503050406030204" pitchFamily="18" charset="0"/>
                        <a:ea typeface="Cambria Math" panose="02040503050406030204" pitchFamily="18" charset="0"/>
                      </a:rPr>
                      <m:t>)</m:t>
                    </m:r>
                  </m:oMath>
                </a14:m>
                <a:r>
                  <a:rPr lang="en-GB" dirty="0"/>
                  <a:t> </a:t>
                </a:r>
                <a:br>
                  <a:rPr lang="en-GB" dirty="0"/>
                </a:br>
                <a:r>
                  <a:rPr lang="en-GB" dirty="0"/>
                  <a:t>of the factors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𝐹</m:t>
                        </m:r>
                      </m:e>
                      <m:sub>
                        <m:r>
                          <a:rPr lang="en-GB" i="1" smtClean="0">
                            <a:latin typeface="Cambria Math" panose="02040503050406030204" pitchFamily="18" charset="0"/>
                          </a:rPr>
                          <m:t>𝑈</m:t>
                        </m:r>
                      </m:sub>
                    </m:sSub>
                  </m:oMath>
                </a14:m>
                <a:r>
                  <a:rPr lang="en-GB" dirty="0"/>
                  <a:t> between </a:t>
                </a:r>
                <a14:m>
                  <m:oMath xmlns:m="http://schemas.openxmlformats.org/officeDocument/2006/math">
                    <m:r>
                      <a:rPr lang="en-GB" i="1" smtClean="0">
                        <a:latin typeface="Cambria Math" panose="02040503050406030204" pitchFamily="18" charset="0"/>
                      </a:rPr>
                      <m:t>𝑈</m:t>
                    </m:r>
                  </m:oMath>
                </a14:m>
                <a:r>
                  <a:rPr lang="en-GB" dirty="0"/>
                  <a:t> and </a:t>
                </a:r>
                <a14:m>
                  <m:oMath xmlns:m="http://schemas.openxmlformats.org/officeDocument/2006/math">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𝑈</m:t>
                        </m:r>
                      </m:e>
                    </m:d>
                  </m:oMath>
                </a14:m>
                <a:r>
                  <a:rPr lang="en-GB" dirty="0"/>
                  <a:t> with values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𝑈</m:t>
                            </m:r>
                          </m:e>
                        </m:d>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oMath>
                </a14:m>
                <a:endParaRPr lang="en-GB" dirty="0"/>
              </a:p>
              <a:p>
                <a:pPr lvl="1"/>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𝐹</m:t>
                        </m:r>
                      </m:e>
                      <m:sub>
                        <m:r>
                          <a:rPr lang="en-GB" i="1" smtClean="0">
                            <a:latin typeface="Cambria Math" panose="02040503050406030204" pitchFamily="18" charset="0"/>
                          </a:rPr>
                          <m:t>𝑈</m:t>
                        </m:r>
                      </m:sub>
                    </m:sSub>
                    <m:r>
                      <a:rPr lang="en-GB" i="1" smtClean="0">
                        <a:latin typeface="Cambria Math" panose="02040503050406030204" pitchFamily="18" charset="0"/>
                      </a:rPr>
                      <m:t>=</m:t>
                    </m:r>
                    <m:d>
                      <m:dPr>
                        <m:begChr m:val="{"/>
                        <m:endChr m:val="}"/>
                        <m:ctrlPr>
                          <a:rPr lang="en-GB" i="1" smtClean="0">
                            <a:latin typeface="Cambria Math" panose="02040503050406030204" pitchFamily="18" charset="0"/>
                          </a:rPr>
                        </m:ctrlPr>
                      </m:dPr>
                      <m:e>
                        <m:r>
                          <a:rPr lang="en-GB" i="1" smtClean="0">
                            <a:latin typeface="Cambria Math" panose="02040503050406030204" pitchFamily="18" charset="0"/>
                          </a:rPr>
                          <m:t>𝑓</m:t>
                        </m:r>
                        <m:r>
                          <a:rPr lang="en-GB" i="1" smtClean="0">
                            <a:latin typeface="Cambria Math" panose="02040503050406030204" pitchFamily="18" charset="0"/>
                          </a:rPr>
                          <m:t> | </m:t>
                        </m:r>
                        <m:r>
                          <a:rPr lang="en-GB" i="1" smtClean="0">
                            <a:latin typeface="Cambria Math" panose="02040503050406030204" pitchFamily="18" charset="0"/>
                          </a:rPr>
                          <m:t>𝑓</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𝐹</m:t>
                        </m:r>
                        <m:r>
                          <a:rPr lang="en-GB"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𝑈</m:t>
                        </m:r>
                        <m:r>
                          <a:rPr lang="en-GB" i="1" smtClean="0">
                            <a:latin typeface="Cambria Math" panose="02040503050406030204" pitchFamily="18" charset="0"/>
                            <a:ea typeface="Cambria Math" panose="02040503050406030204" pitchFamily="18" charset="0"/>
                          </a:rPr>
                          <m:t>∈</m:t>
                        </m:r>
                        <m:r>
                          <m:rPr>
                            <m:sty m:val="p"/>
                          </m:rPr>
                          <a:rPr lang="en-GB" b="0" i="0" smtClean="0">
                            <a:latin typeface="Cambria Math" panose="02040503050406030204" pitchFamily="18" charset="0"/>
                            <a:ea typeface="Cambria Math" panose="02040503050406030204" pitchFamily="18" charset="0"/>
                          </a:rPr>
                          <m:t>rv</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𝑓</m:t>
                            </m:r>
                          </m:e>
                        </m:d>
                      </m:e>
                    </m:d>
                  </m:oMath>
                </a14:m>
                <a:endParaRPr lang="de-DE" b="0" i="1" dirty="0">
                  <a:latin typeface="Cambria Math" panose="02040503050406030204" pitchFamily="18" charset="0"/>
                  <a:ea typeface="Cambria Math" panose="02040503050406030204" pitchFamily="18" charset="0"/>
                </a:endParaRPr>
              </a:p>
              <a:p>
                <a:pPr lvl="1"/>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i="1" smtClean="0">
                            <a:latin typeface="Cambria Math" panose="02040503050406030204" pitchFamily="18" charset="0"/>
                          </a:rPr>
                          <m:t>𝑈</m:t>
                        </m:r>
                        <m:r>
                          <a:rPr lang="en-GB" i="1" smtClean="0">
                            <a:latin typeface="Cambria Math" panose="02040503050406030204" pitchFamily="18" charset="0"/>
                          </a:rPr>
                          <m:t>,</m:t>
                        </m:r>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𝑈</m:t>
                            </m:r>
                          </m:e>
                        </m:d>
                      </m:e>
                    </m:d>
                    <m:r>
                      <a:rPr lang="en-GB" i="1" smtClean="0">
                        <a:latin typeface="Cambria Math" panose="02040503050406030204" pitchFamily="18" charset="0"/>
                      </a:rPr>
                      <m:t>=</m:t>
                    </m:r>
                    <m:f>
                      <m:fPr>
                        <m:ctrlPr>
                          <a:rPr lang="en-GB" i="1" smtClean="0">
                            <a:latin typeface="Cambria Math" panose="02040503050406030204" pitchFamily="18" charset="0"/>
                          </a:rPr>
                        </m:ctrlPr>
                      </m:fPr>
                      <m:num>
                        <m:r>
                          <a:rPr lang="en-GB" i="1" smtClean="0">
                            <a:latin typeface="Cambria Math" panose="02040503050406030204" pitchFamily="18" charset="0"/>
                          </a:rPr>
                          <m:t>1</m:t>
                        </m:r>
                      </m:num>
                      <m:den>
                        <m:r>
                          <a:rPr lang="en-GB" i="1" smtClean="0">
                            <a:latin typeface="Cambria Math" panose="02040503050406030204" pitchFamily="18" charset="0"/>
                          </a:rPr>
                          <m:t>𝑍</m:t>
                        </m:r>
                      </m:den>
                    </m:f>
                    <m:nary>
                      <m:naryPr>
                        <m:chr m:val="∏"/>
                        <m:supHide m:val="on"/>
                        <m:ctrlPr>
                          <a:rPr lang="en-GB" i="1" smtClean="0">
                            <a:latin typeface="Cambria Math" panose="02040503050406030204" pitchFamily="18" charset="0"/>
                          </a:rPr>
                        </m:ctrlPr>
                      </m:naryPr>
                      <m:sub>
                        <m:r>
                          <m:rPr>
                            <m:brk m:alnAt="7"/>
                          </m:rPr>
                          <a:rPr lang="en-GB" i="1" smtClean="0">
                            <a:latin typeface="Cambria Math" panose="02040503050406030204" pitchFamily="18" charset="0"/>
                          </a:rPr>
                          <m:t>𝑓</m:t>
                        </m:r>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m:rPr>
                                <m:brk m:alnAt="7"/>
                              </m:rPr>
                              <a:rPr lang="en-GB" i="1" smtClean="0">
                                <a:latin typeface="Cambria Math" panose="02040503050406030204" pitchFamily="18" charset="0"/>
                                <a:ea typeface="Cambria Math" panose="02040503050406030204" pitchFamily="18" charset="0"/>
                              </a:rPr>
                              <m:t>𝐹</m:t>
                            </m:r>
                          </m:e>
                          <m:sub>
                            <m:r>
                              <m:rPr>
                                <m:brk m:alnAt="7"/>
                              </m:rPr>
                              <a:rPr lang="en-GB" i="1" smtClean="0">
                                <a:latin typeface="Cambria Math" panose="02040503050406030204" pitchFamily="18" charset="0"/>
                                <a:ea typeface="Cambria Math" panose="02040503050406030204" pitchFamily="18" charset="0"/>
                              </a:rPr>
                              <m:t>𝑈</m:t>
                            </m:r>
                          </m:sub>
                        </m:sSub>
                      </m:sub>
                      <m:sup/>
                      <m:e>
                        <m:r>
                          <a:rPr lang="en-GB" i="1" smtClean="0">
                            <a:latin typeface="Cambria Math" panose="02040503050406030204" pitchFamily="18" charset="0"/>
                          </a:rPr>
                          <m:t>𝑓</m:t>
                        </m:r>
                      </m:e>
                    </m:nary>
                  </m:oMath>
                </a14:m>
                <a:endParaRPr lang="en-GB" dirty="0"/>
              </a:p>
              <a:p>
                <a:r>
                  <a:rPr lang="en-GB" dirty="0">
                    <a:latin typeface="+mn-lt"/>
                  </a:rPr>
                  <a:t>Example: State </a:t>
                </a:r>
                <a14:m>
                  <m:oMath xmlns:m="http://schemas.openxmlformats.org/officeDocument/2006/math">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𝑒</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𝑛</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𝑎</m:t>
                        </m:r>
                        <m:r>
                          <a:rPr lang="en-GB" b="0" i="1" smtClean="0">
                            <a:latin typeface="Cambria Math" panose="02040503050406030204" pitchFamily="18" charset="0"/>
                            <a:ea typeface="Cambria Math" panose="02040503050406030204" pitchFamily="18" charset="0"/>
                          </a:rPr>
                          <m:t>, </m:t>
                        </m:r>
                        <m:r>
                          <a:rPr lang="en-GB" i="1" smtClean="0">
                            <a:latin typeface="Cambria Math" panose="02040503050406030204" pitchFamily="18" charset="0"/>
                            <a:ea typeface="Cambria Math" panose="02040503050406030204" pitchFamily="18" charset="0"/>
                          </a:rPr>
                          <m:t>𝑠</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𝑡𝑙</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𝑡𝑡</m:t>
                        </m:r>
                      </m:e>
                    </m:d>
                  </m:oMath>
                </a14:m>
                <a:r>
                  <a:rPr lang="en-GB" dirty="0">
                    <a:latin typeface="+mn-lt"/>
                  </a:rPr>
                  <a:t>, query term </a:t>
                </a:r>
                <a14:m>
                  <m:oMath xmlns:m="http://schemas.openxmlformats.org/officeDocument/2006/math">
                    <m:r>
                      <a:rPr lang="en-GB" i="1" smtClean="0">
                        <a:latin typeface="Cambria Math" panose="02040503050406030204" pitchFamily="18" charset="0"/>
                      </a:rPr>
                      <m:t>𝑇𝑙</m:t>
                    </m:r>
                  </m:oMath>
                </a14:m>
                <a:endParaRPr lang="en-GB" dirty="0">
                  <a:latin typeface="+mn-lt"/>
                </a:endParaRPr>
              </a:p>
              <a:p>
                <a:pPr lvl="1"/>
                <a:r>
                  <a:rPr lang="en-GB" dirty="0">
                    <a:latin typeface="+mn-lt"/>
                  </a:rPr>
                  <a:t>Sample new value for, e.g., </a:t>
                </a:r>
                <a14:m>
                  <m:oMath xmlns:m="http://schemas.openxmlformats.org/officeDocument/2006/math">
                    <m:r>
                      <a:rPr lang="en-GB" i="1" smtClean="0">
                        <a:latin typeface="Cambria Math" panose="02040503050406030204" pitchFamily="18" charset="0"/>
                      </a:rPr>
                      <m:t>𝑇𝑙</m:t>
                    </m:r>
                  </m:oMath>
                </a14:m>
                <a:r>
                  <a:rPr lang="en-GB" dirty="0">
                    <a:latin typeface="+mn-lt"/>
                  </a:rPr>
                  <a:t> from </a:t>
                </a:r>
                <a14:m>
                  <m:oMath xmlns:m="http://schemas.openxmlformats.org/officeDocument/2006/math">
                    <m:r>
                      <a:rPr lang="en-GB" i="1" smtClean="0">
                        <a:latin typeface="Cambria Math" panose="02040503050406030204" pitchFamily="18" charset="0"/>
                      </a:rPr>
                      <m:t>𝑃</m:t>
                    </m:r>
                    <m:r>
                      <a:rPr lang="en-GB" b="0" i="1" smtClean="0">
                        <a:latin typeface="Cambria Math" panose="02040503050406030204" pitchFamily="18" charset="0"/>
                      </a:rPr>
                      <m:t>(</m:t>
                    </m:r>
                    <m:r>
                      <a:rPr lang="en-GB" i="1" smtClean="0">
                        <a:latin typeface="Cambria Math" panose="02040503050406030204" pitchFamily="18" charset="0"/>
                      </a:rPr>
                      <m:t>𝑇𝑙</m:t>
                    </m:r>
                    <m:r>
                      <a:rPr lang="en-GB" i="1" smtClean="0">
                        <a:latin typeface="Cambria Math" panose="02040503050406030204" pitchFamily="18" charset="0"/>
                      </a:rPr>
                      <m:t> | </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𝑇𝑙</m:t>
                            </m:r>
                          </m:e>
                        </m:d>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𝑇𝑙</m:t>
                        </m:r>
                        <m:r>
                          <a:rPr lang="en-GB" b="0" i="1" smtClean="0">
                            <a:latin typeface="Cambria Math" panose="02040503050406030204" pitchFamily="18" charset="0"/>
                          </a:rPr>
                          <m:t> | </m:t>
                        </m:r>
                        <m:r>
                          <a:rPr lang="en-GB" b="0" i="1" smtClean="0">
                            <a:latin typeface="Cambria Math" panose="02040503050406030204" pitchFamily="18" charset="0"/>
                          </a:rPr>
                          <m:t>𝑒</m:t>
                        </m:r>
                        <m:r>
                          <a:rPr lang="en-GB" b="0" i="1" smtClean="0">
                            <a:latin typeface="Cambria Math" panose="02040503050406030204" pitchFamily="18" charset="0"/>
                          </a:rPr>
                          <m:t>,</m:t>
                        </m:r>
                        <m:r>
                          <a:rPr lang="en-GB" b="0" i="1" smtClean="0">
                            <a:latin typeface="Cambria Math" panose="02040503050406030204" pitchFamily="18" charset="0"/>
                          </a:rPr>
                          <m:t>𝑠</m:t>
                        </m:r>
                      </m:e>
                    </m:d>
                  </m:oMath>
                </a14:m>
                <a:endParaRPr lang="en-GB" dirty="0"/>
              </a:p>
              <a:p>
                <a:pPr lvl="1"/>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𝐹</m:t>
                        </m:r>
                      </m:e>
                      <m:sub>
                        <m:r>
                          <a:rPr lang="en-GB" b="0" i="1" smtClean="0">
                            <a:latin typeface="Cambria Math" panose="02040503050406030204" pitchFamily="18" charset="0"/>
                          </a:rPr>
                          <m:t>𝑇𝑙</m:t>
                        </m:r>
                      </m:sub>
                    </m:sSub>
                    <m:r>
                      <a:rPr lang="en-GB" b="0" i="1" smtClean="0">
                        <a:latin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𝑓</m:t>
                            </m:r>
                          </m:e>
                          <m:sub>
                            <m:r>
                              <a:rPr lang="en-GB" b="0" i="1" smtClean="0">
                                <a:latin typeface="Cambria Math" panose="02040503050406030204" pitchFamily="18" charset="0"/>
                                <a:ea typeface="Cambria Math" panose="02040503050406030204" pitchFamily="18" charset="0"/>
                              </a:rPr>
                              <m:t>2</m:t>
                            </m:r>
                          </m:sub>
                        </m:sSub>
                      </m:e>
                    </m:d>
                  </m:oMath>
                </a14:m>
                <a:r>
                  <a:rPr lang="en-GB" dirty="0"/>
                  <a:t>: normalise </a:t>
                </a:r>
                <a14:m>
                  <m:oMath xmlns:m="http://schemas.openxmlformats.org/officeDocument/2006/math">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𝜙</m:t>
                        </m:r>
                      </m:e>
                      <m:sub>
                        <m:r>
                          <a:rPr lang="en-GB" i="1" smtClean="0">
                            <a:latin typeface="Cambria Math" panose="02040503050406030204" pitchFamily="18" charset="0"/>
                            <a:ea typeface="Cambria Math" panose="02040503050406030204" pitchFamily="18" charset="0"/>
                          </a:rPr>
                          <m:t>2</m:t>
                        </m:r>
                      </m:sub>
                    </m:sSub>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𝑇𝑙</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𝑒</m:t>
                        </m:r>
                        <m:r>
                          <a:rPr lang="en-GB" i="1" smtClean="0">
                            <a:latin typeface="Cambria Math" panose="02040503050406030204" pitchFamily="18" charset="0"/>
                            <a:ea typeface="Cambria Math" panose="02040503050406030204" pitchFamily="18" charset="0"/>
                          </a:rPr>
                          <m:t>, </m:t>
                        </m:r>
                        <m:r>
                          <a:rPr lang="en-GB" i="1" smtClean="0">
                            <a:latin typeface="Cambria Math" panose="02040503050406030204" pitchFamily="18" charset="0"/>
                            <a:ea typeface="Cambria Math" panose="02040503050406030204" pitchFamily="18" charset="0"/>
                          </a:rPr>
                          <m:t>𝑠</m:t>
                        </m:r>
                      </m:e>
                    </m:d>
                  </m:oMath>
                </a14:m>
                <a:r>
                  <a:rPr lang="en-GB" dirty="0"/>
                  <a:t> ➝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i="1" smtClean="0">
                            <a:latin typeface="Cambria Math" panose="02040503050406030204" pitchFamily="18" charset="0"/>
                          </a:rPr>
                          <m:t>𝑇𝑙</m:t>
                        </m:r>
                        <m:r>
                          <a:rPr lang="en-GB" i="1" smtClean="0">
                            <a:latin typeface="Cambria Math" panose="02040503050406030204" pitchFamily="18" charset="0"/>
                          </a:rPr>
                          <m:t> , </m:t>
                        </m:r>
                        <m:r>
                          <a:rPr lang="en-GB" b="0" i="1" smtClean="0">
                            <a:latin typeface="Cambria Math" panose="02040503050406030204" pitchFamily="18" charset="0"/>
                          </a:rPr>
                          <m:t>𝑒</m:t>
                        </m:r>
                        <m:r>
                          <a:rPr lang="en-GB" i="1" smtClean="0">
                            <a:latin typeface="Cambria Math" panose="02040503050406030204" pitchFamily="18" charset="0"/>
                          </a:rPr>
                          <m:t>,</m:t>
                        </m:r>
                        <m:r>
                          <a:rPr lang="en-GB" b="0" i="1" smtClean="0">
                            <a:latin typeface="Cambria Math" panose="02040503050406030204" pitchFamily="18" charset="0"/>
                          </a:rPr>
                          <m:t>𝑠</m:t>
                        </m:r>
                      </m:e>
                    </m:d>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0.25,0.75</m:t>
                        </m:r>
                      </m:e>
                    </m:d>
                  </m:oMath>
                </a14:m>
                <a:r>
                  <a:rPr lang="en-GB" dirty="0"/>
                  <a:t> </a:t>
                </a:r>
              </a:p>
              <a:p>
                <a:pPr lvl="1"/>
                <a:r>
                  <a:rPr lang="en-GB" dirty="0"/>
                  <a:t>Suppose new value for </a:t>
                </a:r>
                <a14:m>
                  <m:oMath xmlns:m="http://schemas.openxmlformats.org/officeDocument/2006/math">
                    <m:r>
                      <a:rPr lang="en-GB" i="1" smtClean="0">
                        <a:latin typeface="Cambria Math" panose="02040503050406030204" pitchFamily="18" charset="0"/>
                      </a:rPr>
                      <m:t>𝑇𝑙</m:t>
                    </m:r>
                  </m:oMath>
                </a14:m>
                <a:r>
                  <a:rPr lang="en-GB" dirty="0"/>
                  <a:t>: </a:t>
                </a:r>
                <a14:m>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𝑡𝑙</m:t>
                    </m:r>
                  </m:oMath>
                </a14:m>
                <a:r>
                  <a:rPr lang="en-GB" dirty="0"/>
                  <a:t>, new state </a:t>
                </a:r>
                <a14:m>
                  <m:oMath xmlns:m="http://schemas.openxmlformats.org/officeDocument/2006/math">
                    <m:d>
                      <m:dPr>
                        <m:begChr m:val="["/>
                        <m:endChr m:val="]"/>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𝑒</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𝑛</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𝑎</m:t>
                        </m:r>
                        <m:r>
                          <a:rPr lang="en-GB" i="1" smtClean="0">
                            <a:latin typeface="Cambria Math" panose="02040503050406030204" pitchFamily="18" charset="0"/>
                            <a:ea typeface="Cambria Math" panose="02040503050406030204" pitchFamily="18" charset="0"/>
                          </a:rPr>
                          <m:t>, </m:t>
                        </m:r>
                        <m:r>
                          <a:rPr lang="en-GB" i="1" smtClean="0">
                            <a:latin typeface="Cambria Math" panose="02040503050406030204" pitchFamily="18" charset="0"/>
                            <a:ea typeface="Cambria Math" panose="02040503050406030204" pitchFamily="18" charset="0"/>
                          </a:rPr>
                          <m:t>𝑠</m:t>
                        </m:r>
                        <m:r>
                          <a:rPr lang="en-GB" i="1" smtClean="0">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𝑡𝑙</m:t>
                        </m:r>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𝑡𝑡</m:t>
                        </m:r>
                      </m:e>
                    </m:d>
                  </m:oMath>
                </a14:m>
                <a:r>
                  <a:rPr lang="en-GB" dirty="0"/>
                  <a:t>, </a:t>
                </a:r>
                <a14:m>
                  <m:oMath xmlns:m="http://schemas.openxmlformats.org/officeDocument/2006/math">
                    <m:r>
                      <a:rPr lang="en-GB" i="1" smtClean="0">
                        <a:latin typeface="Cambria Math" panose="02040503050406030204" pitchFamily="18" charset="0"/>
                      </a:rPr>
                      <m:t>𝑇𝑙</m:t>
                    </m:r>
                    <m:r>
                      <a:rPr lang="en-GB" b="0" i="1" smtClean="0">
                        <a:latin typeface="Cambria Math" panose="02040503050406030204" pitchFamily="18" charset="0"/>
                      </a:rPr>
                      <m:t>=</m:t>
                    </m:r>
                    <m:r>
                      <a:rPr lang="en-GB" b="0" i="1" smtClean="0">
                        <a:latin typeface="Cambria Math" panose="02040503050406030204" pitchFamily="18" charset="0"/>
                      </a:rPr>
                      <m:t>𝑡𝑟𝑢𝑒</m:t>
                    </m:r>
                  </m:oMath>
                </a14:m>
                <a:r>
                  <a:rPr lang="en-GB" dirty="0"/>
                  <a:t>: +1</a:t>
                </a:r>
              </a:p>
              <a:p>
                <a:pPr lvl="1"/>
                <a:endParaRPr lang="en-GB" dirty="0"/>
              </a:p>
            </p:txBody>
          </p:sp>
        </mc:Choice>
        <mc:Fallback xmlns="">
          <p:sp>
            <p:nvSpPr>
              <p:cNvPr id="3" name="Content Placeholder 2">
                <a:extLst>
                  <a:ext uri="{FF2B5EF4-FFF2-40B4-BE49-F238E27FC236}">
                    <a16:creationId xmlns:a16="http://schemas.microsoft.com/office/drawing/2014/main" id="{84992CB7-7BCA-F647-AE63-61B908F431C7}"/>
                  </a:ext>
                </a:extLst>
              </p:cNvPr>
              <p:cNvSpPr>
                <a:spLocks noGrp="1" noRot="1" noChangeAspect="1" noMove="1" noResize="1" noEditPoints="1" noAdjustHandles="1" noChangeArrowheads="1" noChangeShapeType="1" noTextEdit="1"/>
              </p:cNvSpPr>
              <p:nvPr>
                <p:ph idx="1"/>
              </p:nvPr>
            </p:nvSpPr>
            <p:spPr>
              <a:xfrm>
                <a:off x="359625" y="1666902"/>
                <a:ext cx="9005662" cy="4236435"/>
              </a:xfrm>
              <a:blipFill>
                <a:blip r:embed="rId2"/>
                <a:stretch>
                  <a:fillRect l="-1831" t="-2090" r="-1408" b="-2090"/>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41999A7B-D6AF-0F45-A0C7-07B900F1BC66}"/>
              </a:ext>
            </a:extLst>
          </p:cNvPr>
          <p:cNvSpPr>
            <a:spLocks noGrp="1"/>
          </p:cNvSpPr>
          <p:nvPr>
            <p:ph type="dt" sz="half" idx="2"/>
          </p:nvPr>
        </p:nvSpPr>
        <p:spPr/>
        <p:txBody>
          <a:bodyPr/>
          <a:lstStyle/>
          <a:p>
            <a:r>
              <a:rPr lang="de-DE"/>
              <a:t>Approximate</a:t>
            </a:r>
            <a:endParaRPr lang="en-GB"/>
          </a:p>
        </p:txBody>
      </p:sp>
      <p:sp>
        <p:nvSpPr>
          <p:cNvPr id="6" name="Footer Placeholder 5">
            <a:extLst>
              <a:ext uri="{FF2B5EF4-FFF2-40B4-BE49-F238E27FC236}">
                <a16:creationId xmlns:a16="http://schemas.microsoft.com/office/drawing/2014/main" id="{95BFFCBD-2270-CB44-93DB-3F80CFC550D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37C510D-BF56-774E-B4BF-807BCC4D2DA7}"/>
              </a:ext>
            </a:extLst>
          </p:cNvPr>
          <p:cNvSpPr>
            <a:spLocks noGrp="1"/>
          </p:cNvSpPr>
          <p:nvPr>
            <p:ph type="sldNum" sz="quarter" idx="4"/>
          </p:nvPr>
        </p:nvSpPr>
        <p:spPr/>
        <p:txBody>
          <a:bodyPr/>
          <a:lstStyle/>
          <a:p>
            <a:fld id="{67C9959E-8E6B-B04C-9955-EA096F41CA7A}" type="slidenum">
              <a:rPr lang="en-GB" smtClean="0"/>
              <a:t>54</a:t>
            </a:fld>
            <a:endParaRPr lang="en-GB"/>
          </a:p>
        </p:txBody>
      </p:sp>
      <p:grpSp>
        <p:nvGrpSpPr>
          <p:cNvPr id="66" name="Group 65">
            <a:extLst>
              <a:ext uri="{FF2B5EF4-FFF2-40B4-BE49-F238E27FC236}">
                <a16:creationId xmlns:a16="http://schemas.microsoft.com/office/drawing/2014/main" id="{1531B3D6-9C3A-2145-9E6E-37BC11799209}"/>
              </a:ext>
            </a:extLst>
          </p:cNvPr>
          <p:cNvGrpSpPr/>
          <p:nvPr/>
        </p:nvGrpSpPr>
        <p:grpSpPr>
          <a:xfrm>
            <a:off x="9853185" y="3916585"/>
            <a:ext cx="1978490" cy="1990727"/>
            <a:chOff x="5901425" y="2314993"/>
            <a:chExt cx="2580308" cy="2596268"/>
          </a:xfrm>
        </p:grpSpPr>
        <p:grpSp>
          <p:nvGrpSpPr>
            <p:cNvPr id="67" name="Group 66">
              <a:extLst>
                <a:ext uri="{FF2B5EF4-FFF2-40B4-BE49-F238E27FC236}">
                  <a16:creationId xmlns:a16="http://schemas.microsoft.com/office/drawing/2014/main" id="{103E41AA-86B3-C448-A7A6-EA251B6148EE}"/>
                </a:ext>
              </a:extLst>
            </p:cNvPr>
            <p:cNvGrpSpPr/>
            <p:nvPr/>
          </p:nvGrpSpPr>
          <p:grpSpPr>
            <a:xfrm>
              <a:off x="5901425" y="2314993"/>
              <a:ext cx="2580308" cy="2596268"/>
              <a:chOff x="5863640" y="2314993"/>
              <a:chExt cx="2580308" cy="2596268"/>
            </a:xfrm>
          </p:grpSpPr>
          <mc:AlternateContent xmlns:mc="http://schemas.openxmlformats.org/markup-compatibility/2006" xmlns:a14="http://schemas.microsoft.com/office/drawing/2010/main">
            <mc:Choice Requires="a14">
              <p:sp>
                <p:nvSpPr>
                  <p:cNvPr id="69" name="TextBox 68">
                    <a:extLst>
                      <a:ext uri="{FF2B5EF4-FFF2-40B4-BE49-F238E27FC236}">
                        <a16:creationId xmlns:a16="http://schemas.microsoft.com/office/drawing/2014/main" id="{4AD4F9E4-1DA4-AB49-AB0F-528317A2E12A}"/>
                      </a:ext>
                    </a:extLst>
                  </p:cNvPr>
                  <p:cNvSpPr txBox="1"/>
                  <p:nvPr/>
                </p:nvSpPr>
                <p:spPr>
                  <a:xfrm>
                    <a:off x="5874644" y="2315730"/>
                    <a:ext cx="972000" cy="394697"/>
                  </a:xfrm>
                  <a:prstGeom prst="ellipse">
                    <a:avLst/>
                  </a:prstGeom>
                  <a:noFill/>
                  <a:ln>
                    <a:solidFill>
                      <a:schemeClr val="tx1"/>
                    </a:solidFill>
                  </a:ln>
                </p:spPr>
                <p:txBody>
                  <a:bodyPr wrap="square" lIns="0" tIns="0" rIns="0" bIns="0" rtlCol="0">
                    <a:spAutoFit/>
                  </a:bodyPr>
                  <a:lstStyle/>
                  <a:p>
                    <a:pPr marL="15859"/>
                    <a14:m>
                      <m:oMathPara xmlns:m="http://schemas.openxmlformats.org/officeDocument/2006/math">
                        <m:oMathParaPr>
                          <m:jc m:val="centerGroup"/>
                        </m:oMathParaPr>
                        <m:oMath xmlns:m="http://schemas.openxmlformats.org/officeDocument/2006/math">
                          <m:r>
                            <a:rPr lang="en-GB" sz="1399" i="1" smtClean="0">
                              <a:latin typeface="Cambria Math" charset="0"/>
                            </a:rPr>
                            <m:t>𝑁𝑎</m:t>
                          </m:r>
                          <m:r>
                            <a:rPr lang="en-GB" sz="1399" i="1" smtClean="0">
                              <a:latin typeface="Cambria Math" panose="02040503050406030204" pitchFamily="18" charset="0"/>
                            </a:rPr>
                            <m:t>𝑡𝐷𝑖𝑠</m:t>
                          </m:r>
                        </m:oMath>
                      </m:oMathPara>
                    </a14:m>
                    <a:endParaRPr lang="en-GB" sz="1399"/>
                  </a:p>
                </p:txBody>
              </p:sp>
            </mc:Choice>
            <mc:Fallback xmlns="">
              <p:sp>
                <p:nvSpPr>
                  <p:cNvPr id="69" name="TextBox 68">
                    <a:extLst>
                      <a:ext uri="{FF2B5EF4-FFF2-40B4-BE49-F238E27FC236}">
                        <a16:creationId xmlns:a16="http://schemas.microsoft.com/office/drawing/2014/main" id="{4AD4F9E4-1DA4-AB49-AB0F-528317A2E12A}"/>
                      </a:ext>
                    </a:extLst>
                  </p:cNvPr>
                  <p:cNvSpPr txBox="1">
                    <a:spLocks noRot="1" noChangeAspect="1" noMove="1" noResize="1" noEditPoints="1" noAdjustHandles="1" noChangeArrowheads="1" noChangeShapeType="1" noTextEdit="1"/>
                  </p:cNvSpPr>
                  <p:nvPr/>
                </p:nvSpPr>
                <p:spPr>
                  <a:xfrm>
                    <a:off x="5874644" y="2315730"/>
                    <a:ext cx="972000" cy="394697"/>
                  </a:xfrm>
                  <a:prstGeom prst="ellipse">
                    <a:avLst/>
                  </a:prstGeom>
                  <a:blipFill>
                    <a:blip r:embed="rId3"/>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0" name="TextBox 69">
                    <a:extLst>
                      <a:ext uri="{FF2B5EF4-FFF2-40B4-BE49-F238E27FC236}">
                        <a16:creationId xmlns:a16="http://schemas.microsoft.com/office/drawing/2014/main" id="{DDBE179D-BDB6-764C-AD1C-7147CE2B0C77}"/>
                      </a:ext>
                    </a:extLst>
                  </p:cNvPr>
                  <p:cNvSpPr txBox="1"/>
                  <p:nvPr/>
                </p:nvSpPr>
                <p:spPr>
                  <a:xfrm>
                    <a:off x="5863640" y="3638434"/>
                    <a:ext cx="972000" cy="394697"/>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charset="0"/>
                            </a:rPr>
                            <m:t>𝑇𝑟𝑎𝑣𝑒𝑙</m:t>
                          </m:r>
                        </m:oMath>
                      </m:oMathPara>
                    </a14:m>
                    <a:endParaRPr lang="en-GB" sz="1399"/>
                  </a:p>
                </p:txBody>
              </p:sp>
            </mc:Choice>
            <mc:Fallback xmlns="">
              <p:sp>
                <p:nvSpPr>
                  <p:cNvPr id="70" name="TextBox 69">
                    <a:extLst>
                      <a:ext uri="{FF2B5EF4-FFF2-40B4-BE49-F238E27FC236}">
                        <a16:creationId xmlns:a16="http://schemas.microsoft.com/office/drawing/2014/main" id="{DDBE179D-BDB6-764C-AD1C-7147CE2B0C77}"/>
                      </a:ext>
                    </a:extLst>
                  </p:cNvPr>
                  <p:cNvSpPr txBox="1">
                    <a:spLocks noRot="1" noChangeAspect="1" noMove="1" noResize="1" noEditPoints="1" noAdjustHandles="1" noChangeArrowheads="1" noChangeShapeType="1" noTextEdit="1"/>
                  </p:cNvSpPr>
                  <p:nvPr/>
                </p:nvSpPr>
                <p:spPr>
                  <a:xfrm>
                    <a:off x="5863640" y="3638434"/>
                    <a:ext cx="972000" cy="394697"/>
                  </a:xfrm>
                  <a:prstGeom prst="ellipse">
                    <a:avLst/>
                  </a:prstGeom>
                  <a:blipFill>
                    <a:blip r:embed="rId4"/>
                    <a:stretch>
                      <a:fillRect/>
                    </a:stretch>
                  </a:blipFill>
                  <a:ln>
                    <a:solidFill>
                      <a:schemeClr val="tx1"/>
                    </a:solidFill>
                  </a:ln>
                </p:spPr>
                <p:txBody>
                  <a:bodyPr/>
                  <a:lstStyle/>
                  <a:p>
                    <a:r>
                      <a:rPr lang="en-GB">
                        <a:noFill/>
                      </a:rPr>
                      <a:t> </a:t>
                    </a:r>
                  </a:p>
                </p:txBody>
              </p:sp>
            </mc:Fallback>
          </mc:AlternateContent>
          <p:cxnSp>
            <p:nvCxnSpPr>
              <p:cNvPr id="71" name="Straight Connector 70">
                <a:extLst>
                  <a:ext uri="{FF2B5EF4-FFF2-40B4-BE49-F238E27FC236}">
                    <a16:creationId xmlns:a16="http://schemas.microsoft.com/office/drawing/2014/main" id="{83CE0155-44C3-CF4A-9A20-3DC9B19AAD9E}"/>
                  </a:ext>
                </a:extLst>
              </p:cNvPr>
              <p:cNvCxnSpPr>
                <a:cxnSpLocks/>
                <a:stCxn id="70" idx="5"/>
                <a:endCxn id="92" idx="1"/>
              </p:cNvCxnSpPr>
              <p:nvPr/>
            </p:nvCxnSpPr>
            <p:spPr>
              <a:xfrm>
                <a:off x="6693294" y="3975328"/>
                <a:ext cx="226214" cy="2092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B72DF038-05DA-E246-9950-690FB12A3C61}"/>
                  </a:ext>
                </a:extLst>
              </p:cNvPr>
              <p:cNvCxnSpPr>
                <a:cxnSpLocks/>
                <a:stCxn id="92" idx="0"/>
                <a:endCxn id="85" idx="4"/>
              </p:cNvCxnSpPr>
              <p:nvPr/>
            </p:nvCxnSpPr>
            <p:spPr>
              <a:xfrm flipV="1">
                <a:off x="6991508" y="3643618"/>
                <a:ext cx="173686" cy="468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3" name="Group 72">
                <a:extLst>
                  <a:ext uri="{FF2B5EF4-FFF2-40B4-BE49-F238E27FC236}">
                    <a16:creationId xmlns:a16="http://schemas.microsoft.com/office/drawing/2014/main" id="{E6FCB16A-7F48-3940-97D3-F172A5C67C0E}"/>
                  </a:ext>
                </a:extLst>
              </p:cNvPr>
              <p:cNvGrpSpPr/>
              <p:nvPr/>
            </p:nvGrpSpPr>
            <p:grpSpPr>
              <a:xfrm>
                <a:off x="7061843" y="2615881"/>
                <a:ext cx="963251" cy="902756"/>
                <a:chOff x="7061843" y="2615881"/>
                <a:chExt cx="963251" cy="902756"/>
              </a:xfrm>
            </p:grpSpPr>
            <p:sp>
              <p:nvSpPr>
                <p:cNvPr id="94" name="Rectangle 93">
                  <a:extLst>
                    <a:ext uri="{FF2B5EF4-FFF2-40B4-BE49-F238E27FC236}">
                      <a16:creationId xmlns:a16="http://schemas.microsoft.com/office/drawing/2014/main" id="{0F9D2418-B974-EF4E-8181-B55DAF88E234}"/>
                    </a:ext>
                  </a:extLst>
                </p:cNvPr>
                <p:cNvSpPr/>
                <p:nvPr/>
              </p:nvSpPr>
              <p:spPr>
                <a:xfrm>
                  <a:off x="7881094" y="3374637"/>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95" name="TextBox 94">
                      <a:extLst>
                        <a:ext uri="{FF2B5EF4-FFF2-40B4-BE49-F238E27FC236}">
                          <a16:creationId xmlns:a16="http://schemas.microsoft.com/office/drawing/2014/main" id="{97CFB3D0-472B-1F44-B097-55498231B5AB}"/>
                        </a:ext>
                      </a:extLst>
                    </p:cNvPr>
                    <p:cNvSpPr txBox="1"/>
                    <p:nvPr/>
                  </p:nvSpPr>
                  <p:spPr>
                    <a:xfrm>
                      <a:off x="7061843" y="2615881"/>
                      <a:ext cx="193889" cy="220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099" i="1" smtClean="0">
                                    <a:latin typeface="Cambria Math" panose="02040503050406030204" pitchFamily="18" charset="0"/>
                                  </a:rPr>
                                </m:ctrlPr>
                              </m:sSubPr>
                              <m:e>
                                <m:r>
                                  <a:rPr lang="en-GB" sz="1099" i="1" smtClean="0">
                                    <a:latin typeface="Cambria Math" panose="02040503050406030204" pitchFamily="18" charset="0"/>
                                  </a:rPr>
                                  <m:t>𝑓</m:t>
                                </m:r>
                              </m:e>
                              <m:sub>
                                <m:r>
                                  <a:rPr lang="en-GB" sz="1099" i="1" smtClean="0">
                                    <a:latin typeface="Cambria Math" panose="02040503050406030204" pitchFamily="18" charset="0"/>
                                  </a:rPr>
                                  <m:t>1</m:t>
                                </m:r>
                              </m:sub>
                            </m:sSub>
                          </m:oMath>
                        </m:oMathPara>
                      </a14:m>
                      <a:endParaRPr lang="en-GB" sz="1099"/>
                    </a:p>
                  </p:txBody>
                </p:sp>
              </mc:Choice>
              <mc:Fallback xmlns="">
                <p:sp>
                  <p:nvSpPr>
                    <p:cNvPr id="95" name="TextBox 94">
                      <a:extLst>
                        <a:ext uri="{FF2B5EF4-FFF2-40B4-BE49-F238E27FC236}">
                          <a16:creationId xmlns:a16="http://schemas.microsoft.com/office/drawing/2014/main" id="{97CFB3D0-472B-1F44-B097-55498231B5AB}"/>
                        </a:ext>
                      </a:extLst>
                    </p:cNvPr>
                    <p:cNvSpPr txBox="1">
                      <a:spLocks noRot="1" noChangeAspect="1" noMove="1" noResize="1" noEditPoints="1" noAdjustHandles="1" noChangeArrowheads="1" noChangeShapeType="1" noTextEdit="1"/>
                    </p:cNvSpPr>
                    <p:nvPr/>
                  </p:nvSpPr>
                  <p:spPr>
                    <a:xfrm>
                      <a:off x="7061843" y="2615881"/>
                      <a:ext cx="193889" cy="220538"/>
                    </a:xfrm>
                    <a:prstGeom prst="rect">
                      <a:avLst/>
                    </a:prstGeom>
                    <a:blipFill>
                      <a:blip r:embed="rId5"/>
                      <a:stretch>
                        <a:fillRect l="-23077" t="-7143" b="-21429"/>
                      </a:stretch>
                    </a:blipFill>
                  </p:spPr>
                  <p:txBody>
                    <a:bodyPr/>
                    <a:lstStyle/>
                    <a:p>
                      <a:r>
                        <a:rPr lang="en-GB">
                          <a:noFill/>
                        </a:rPr>
                        <a:t> </a:t>
                      </a:r>
                    </a:p>
                  </p:txBody>
                </p:sp>
              </mc:Fallback>
            </mc:AlternateContent>
          </p:grpSp>
          <p:grpSp>
            <p:nvGrpSpPr>
              <p:cNvPr id="74" name="Group 73">
                <a:extLst>
                  <a:ext uri="{FF2B5EF4-FFF2-40B4-BE49-F238E27FC236}">
                    <a16:creationId xmlns:a16="http://schemas.microsoft.com/office/drawing/2014/main" id="{A616C185-EF89-9B42-A4AC-F4A6ECB76ADA}"/>
                  </a:ext>
                </a:extLst>
              </p:cNvPr>
              <p:cNvGrpSpPr/>
              <p:nvPr/>
            </p:nvGrpSpPr>
            <p:grpSpPr>
              <a:xfrm>
                <a:off x="6704298" y="4112587"/>
                <a:ext cx="359209" cy="363960"/>
                <a:chOff x="6704298" y="4112587"/>
                <a:chExt cx="359209" cy="363960"/>
              </a:xfrm>
            </p:grpSpPr>
            <p:sp>
              <p:nvSpPr>
                <p:cNvPr id="92" name="Rectangle 91">
                  <a:extLst>
                    <a:ext uri="{FF2B5EF4-FFF2-40B4-BE49-F238E27FC236}">
                      <a16:creationId xmlns:a16="http://schemas.microsoft.com/office/drawing/2014/main" id="{328B50D9-FEE6-374F-9904-6A9FF54A8F50}"/>
                    </a:ext>
                  </a:extLst>
                </p:cNvPr>
                <p:cNvSpPr/>
                <p:nvPr/>
              </p:nvSpPr>
              <p:spPr>
                <a:xfrm>
                  <a:off x="6919507" y="4112587"/>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93" name="TextBox 92">
                      <a:extLst>
                        <a:ext uri="{FF2B5EF4-FFF2-40B4-BE49-F238E27FC236}">
                          <a16:creationId xmlns:a16="http://schemas.microsoft.com/office/drawing/2014/main" id="{F599D15B-1CD3-B04F-B30B-FE60A53F2851}"/>
                        </a:ext>
                      </a:extLst>
                    </p:cNvPr>
                    <p:cNvSpPr txBox="1"/>
                    <p:nvPr/>
                  </p:nvSpPr>
                  <p:spPr>
                    <a:xfrm>
                      <a:off x="6704298" y="4256009"/>
                      <a:ext cx="198150" cy="220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099" i="1" smtClean="0">
                                    <a:latin typeface="Cambria Math" panose="02040503050406030204" pitchFamily="18" charset="0"/>
                                  </a:rPr>
                                </m:ctrlPr>
                              </m:sSubPr>
                              <m:e>
                                <m:r>
                                  <a:rPr lang="en-GB" sz="1099" i="1" smtClean="0">
                                    <a:latin typeface="Cambria Math" panose="02040503050406030204" pitchFamily="18" charset="0"/>
                                  </a:rPr>
                                  <m:t>𝑓</m:t>
                                </m:r>
                              </m:e>
                              <m:sub>
                                <m:r>
                                  <a:rPr lang="en-GB" sz="1099" i="1" smtClean="0">
                                    <a:latin typeface="Cambria Math" panose="02040503050406030204" pitchFamily="18" charset="0"/>
                                  </a:rPr>
                                  <m:t>2</m:t>
                                </m:r>
                              </m:sub>
                            </m:sSub>
                          </m:oMath>
                        </m:oMathPara>
                      </a14:m>
                      <a:endParaRPr lang="en-GB" sz="1099"/>
                    </a:p>
                  </p:txBody>
                </p:sp>
              </mc:Choice>
              <mc:Fallback xmlns="">
                <p:sp>
                  <p:nvSpPr>
                    <p:cNvPr id="93" name="TextBox 92">
                      <a:extLst>
                        <a:ext uri="{FF2B5EF4-FFF2-40B4-BE49-F238E27FC236}">
                          <a16:creationId xmlns:a16="http://schemas.microsoft.com/office/drawing/2014/main" id="{F599D15B-1CD3-B04F-B30B-FE60A53F2851}"/>
                        </a:ext>
                      </a:extLst>
                    </p:cNvPr>
                    <p:cNvSpPr txBox="1">
                      <a:spLocks noRot="1" noChangeAspect="1" noMove="1" noResize="1" noEditPoints="1" noAdjustHandles="1" noChangeArrowheads="1" noChangeShapeType="1" noTextEdit="1"/>
                    </p:cNvSpPr>
                    <p:nvPr/>
                  </p:nvSpPr>
                  <p:spPr>
                    <a:xfrm>
                      <a:off x="6704298" y="4256009"/>
                      <a:ext cx="198150" cy="220538"/>
                    </a:xfrm>
                    <a:prstGeom prst="rect">
                      <a:avLst/>
                    </a:prstGeom>
                    <a:blipFill>
                      <a:blip r:embed="rId6"/>
                      <a:stretch>
                        <a:fillRect l="-30769" t="-7143" b="-28571"/>
                      </a:stretch>
                    </a:blipFill>
                  </p:spPr>
                  <p:txBody>
                    <a:bodyPr/>
                    <a:lstStyle/>
                    <a:p>
                      <a:r>
                        <a:rPr lang="en-GB">
                          <a:noFill/>
                        </a:rPr>
                        <a:t> </a:t>
                      </a:r>
                    </a:p>
                  </p:txBody>
                </p:sp>
              </mc:Fallback>
            </mc:AlternateContent>
          </p:grpSp>
          <p:cxnSp>
            <p:nvCxnSpPr>
              <p:cNvPr id="75" name="Straight Connector 74">
                <a:extLst>
                  <a:ext uri="{FF2B5EF4-FFF2-40B4-BE49-F238E27FC236}">
                    <a16:creationId xmlns:a16="http://schemas.microsoft.com/office/drawing/2014/main" id="{B0461895-8284-4F47-9F27-2FB50CF72759}"/>
                  </a:ext>
                </a:extLst>
              </p:cNvPr>
              <p:cNvCxnSpPr>
                <a:cxnSpLocks/>
                <a:stCxn id="85" idx="0"/>
                <a:endCxn id="90" idx="2"/>
              </p:cNvCxnSpPr>
              <p:nvPr/>
            </p:nvCxnSpPr>
            <p:spPr>
              <a:xfrm flipV="1">
                <a:off x="7165194" y="3016119"/>
                <a:ext cx="1" cy="2328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6E5727CF-0DAE-844D-A43A-F1788257FCA4}"/>
                  </a:ext>
                </a:extLst>
              </p:cNvPr>
              <p:cNvCxnSpPr>
                <a:cxnSpLocks/>
                <a:stCxn id="90" idx="1"/>
                <a:endCxn id="69" idx="5"/>
              </p:cNvCxnSpPr>
              <p:nvPr/>
            </p:nvCxnSpPr>
            <p:spPr>
              <a:xfrm flipH="1" flipV="1">
                <a:off x="6704297" y="2652625"/>
                <a:ext cx="388898" cy="29149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A696C47E-AF12-EA40-BCEA-5A6CA9F9A9EF}"/>
                  </a:ext>
                </a:extLst>
              </p:cNvPr>
              <p:cNvCxnSpPr>
                <a:cxnSpLocks/>
                <a:stCxn id="83" idx="3"/>
                <a:endCxn id="90" idx="3"/>
              </p:cNvCxnSpPr>
              <p:nvPr/>
            </p:nvCxnSpPr>
            <p:spPr>
              <a:xfrm flipH="1">
                <a:off x="7237195" y="2651888"/>
                <a:ext cx="372245" cy="29223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366760AF-EBB2-8641-821E-D68251A3C093}"/>
                  </a:ext>
                </a:extLst>
              </p:cNvPr>
              <p:cNvCxnSpPr>
                <a:cxnSpLocks/>
                <a:stCxn id="85" idx="4"/>
                <a:endCxn id="88" idx="0"/>
              </p:cNvCxnSpPr>
              <p:nvPr/>
            </p:nvCxnSpPr>
            <p:spPr>
              <a:xfrm>
                <a:off x="7165194" y="3643618"/>
                <a:ext cx="148651" cy="4689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633D95D7-45A3-1E49-9604-53DE2CA0075D}"/>
                  </a:ext>
                </a:extLst>
              </p:cNvPr>
              <p:cNvCxnSpPr>
                <a:cxnSpLocks/>
                <a:stCxn id="86" idx="0"/>
                <a:endCxn id="88" idx="2"/>
              </p:cNvCxnSpPr>
              <p:nvPr/>
            </p:nvCxnSpPr>
            <p:spPr>
              <a:xfrm flipV="1">
                <a:off x="7163998" y="4256587"/>
                <a:ext cx="149847" cy="259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BF6E74B-DC14-5C44-9EFF-02A85FFA3C5B}"/>
                  </a:ext>
                </a:extLst>
              </p:cNvPr>
              <p:cNvCxnSpPr>
                <a:cxnSpLocks/>
                <a:stCxn id="88" idx="3"/>
                <a:endCxn id="84" idx="3"/>
              </p:cNvCxnSpPr>
              <p:nvPr/>
            </p:nvCxnSpPr>
            <p:spPr>
              <a:xfrm flipV="1">
                <a:off x="7385844" y="3975328"/>
                <a:ext cx="228450" cy="2092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DD8B5BC8-72A6-4E48-B9E2-4507C496FD09}"/>
                  </a:ext>
                </a:extLst>
              </p:cNvPr>
              <p:cNvGrpSpPr/>
              <p:nvPr/>
            </p:nvGrpSpPr>
            <p:grpSpPr>
              <a:xfrm>
                <a:off x="7093195" y="2872120"/>
                <a:ext cx="1200280" cy="682051"/>
                <a:chOff x="7093195" y="2872120"/>
                <a:chExt cx="1200280" cy="682051"/>
              </a:xfrm>
            </p:grpSpPr>
            <p:sp>
              <p:nvSpPr>
                <p:cNvPr id="90" name="Rectangle 89">
                  <a:extLst>
                    <a:ext uri="{FF2B5EF4-FFF2-40B4-BE49-F238E27FC236}">
                      <a16:creationId xmlns:a16="http://schemas.microsoft.com/office/drawing/2014/main" id="{A966C159-CDC1-B144-BE27-3D26369634E1}"/>
                    </a:ext>
                  </a:extLst>
                </p:cNvPr>
                <p:cNvSpPr/>
                <p:nvPr/>
              </p:nvSpPr>
              <p:spPr>
                <a:xfrm>
                  <a:off x="7093195" y="2872120"/>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91" name="TextBox 90">
                      <a:extLst>
                        <a:ext uri="{FF2B5EF4-FFF2-40B4-BE49-F238E27FC236}">
                          <a16:creationId xmlns:a16="http://schemas.microsoft.com/office/drawing/2014/main" id="{D904A500-9D47-A346-9BD1-16AF5BF7182C}"/>
                        </a:ext>
                      </a:extLst>
                    </p:cNvPr>
                    <p:cNvSpPr txBox="1"/>
                    <p:nvPr/>
                  </p:nvSpPr>
                  <p:spPr>
                    <a:xfrm>
                      <a:off x="8095325" y="3333633"/>
                      <a:ext cx="198150" cy="220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099" i="1" smtClean="0">
                                    <a:latin typeface="Cambria Math" panose="02040503050406030204" pitchFamily="18" charset="0"/>
                                  </a:rPr>
                                </m:ctrlPr>
                              </m:sSubPr>
                              <m:e>
                                <m:r>
                                  <a:rPr lang="en-GB" sz="1099" i="1" smtClean="0">
                                    <a:latin typeface="Cambria Math" panose="02040503050406030204" pitchFamily="18" charset="0"/>
                                  </a:rPr>
                                  <m:t>𝑓</m:t>
                                </m:r>
                              </m:e>
                              <m:sub>
                                <m:r>
                                  <a:rPr lang="en-GB" sz="1099" i="1" smtClean="0">
                                    <a:latin typeface="Cambria Math" panose="02040503050406030204" pitchFamily="18" charset="0"/>
                                  </a:rPr>
                                  <m:t>0</m:t>
                                </m:r>
                              </m:sub>
                            </m:sSub>
                          </m:oMath>
                        </m:oMathPara>
                      </a14:m>
                      <a:endParaRPr lang="en-GB" sz="1099"/>
                    </a:p>
                  </p:txBody>
                </p:sp>
              </mc:Choice>
              <mc:Fallback xmlns="">
                <p:sp>
                  <p:nvSpPr>
                    <p:cNvPr id="91" name="TextBox 90">
                      <a:extLst>
                        <a:ext uri="{FF2B5EF4-FFF2-40B4-BE49-F238E27FC236}">
                          <a16:creationId xmlns:a16="http://schemas.microsoft.com/office/drawing/2014/main" id="{D904A500-9D47-A346-9BD1-16AF5BF7182C}"/>
                        </a:ext>
                      </a:extLst>
                    </p:cNvPr>
                    <p:cNvSpPr txBox="1">
                      <a:spLocks noRot="1" noChangeAspect="1" noMove="1" noResize="1" noEditPoints="1" noAdjustHandles="1" noChangeArrowheads="1" noChangeShapeType="1" noTextEdit="1"/>
                    </p:cNvSpPr>
                    <p:nvPr/>
                  </p:nvSpPr>
                  <p:spPr>
                    <a:xfrm>
                      <a:off x="8095325" y="3333633"/>
                      <a:ext cx="198150" cy="220538"/>
                    </a:xfrm>
                    <a:prstGeom prst="rect">
                      <a:avLst/>
                    </a:prstGeom>
                    <a:blipFill>
                      <a:blip r:embed="rId7"/>
                      <a:stretch>
                        <a:fillRect l="-30769" b="-28571"/>
                      </a:stretch>
                    </a:blipFill>
                  </p:spPr>
                  <p:txBody>
                    <a:bodyPr/>
                    <a:lstStyle/>
                    <a:p>
                      <a:r>
                        <a:rPr lang="en-GB">
                          <a:noFill/>
                        </a:rPr>
                        <a:t> </a:t>
                      </a:r>
                    </a:p>
                  </p:txBody>
                </p:sp>
              </mc:Fallback>
            </mc:AlternateContent>
          </p:grpSp>
          <p:grpSp>
            <p:nvGrpSpPr>
              <p:cNvPr id="82" name="Group 81">
                <a:extLst>
                  <a:ext uri="{FF2B5EF4-FFF2-40B4-BE49-F238E27FC236}">
                    <a16:creationId xmlns:a16="http://schemas.microsoft.com/office/drawing/2014/main" id="{1EB70FFD-1086-4D43-A10C-3863C2E511ED}"/>
                  </a:ext>
                </a:extLst>
              </p:cNvPr>
              <p:cNvGrpSpPr/>
              <p:nvPr/>
            </p:nvGrpSpPr>
            <p:grpSpPr>
              <a:xfrm>
                <a:off x="7241845" y="4112587"/>
                <a:ext cx="359266" cy="363960"/>
                <a:chOff x="7241845" y="4112587"/>
                <a:chExt cx="359266" cy="363960"/>
              </a:xfrm>
            </p:grpSpPr>
            <p:sp>
              <p:nvSpPr>
                <p:cNvPr id="88" name="Rectangle 87">
                  <a:extLst>
                    <a:ext uri="{FF2B5EF4-FFF2-40B4-BE49-F238E27FC236}">
                      <a16:creationId xmlns:a16="http://schemas.microsoft.com/office/drawing/2014/main" id="{FF69D276-694F-0641-9DAA-62102215C2C1}"/>
                    </a:ext>
                  </a:extLst>
                </p:cNvPr>
                <p:cNvSpPr/>
                <p:nvPr/>
              </p:nvSpPr>
              <p:spPr>
                <a:xfrm>
                  <a:off x="7241845" y="4112587"/>
                  <a:ext cx="144000" cy="144000"/>
                </a:xfrm>
                <a:prstGeom prst="rect">
                  <a:avLst/>
                </a:prstGeom>
                <a:solidFill>
                  <a:schemeClr val="tx2">
                    <a:lumMod val="9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99"/>
                </a:p>
              </p:txBody>
            </p:sp>
            <mc:AlternateContent xmlns:mc="http://schemas.openxmlformats.org/markup-compatibility/2006" xmlns:a14="http://schemas.microsoft.com/office/drawing/2010/main">
              <mc:Choice Requires="a14">
                <p:sp>
                  <p:nvSpPr>
                    <p:cNvPr id="89" name="TextBox 88">
                      <a:extLst>
                        <a:ext uri="{FF2B5EF4-FFF2-40B4-BE49-F238E27FC236}">
                          <a16:creationId xmlns:a16="http://schemas.microsoft.com/office/drawing/2014/main" id="{A99929F4-3202-944E-A020-4A19543BED61}"/>
                        </a:ext>
                      </a:extLst>
                    </p:cNvPr>
                    <p:cNvSpPr txBox="1"/>
                    <p:nvPr/>
                  </p:nvSpPr>
                  <p:spPr>
                    <a:xfrm>
                      <a:off x="7402960" y="4256009"/>
                      <a:ext cx="198151" cy="220538"/>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GB" sz="1099" i="1" smtClean="0">
                                    <a:latin typeface="Cambria Math" panose="02040503050406030204" pitchFamily="18" charset="0"/>
                                  </a:rPr>
                                </m:ctrlPr>
                              </m:sSubPr>
                              <m:e>
                                <m:r>
                                  <a:rPr lang="en-GB" sz="1099" i="1" smtClean="0">
                                    <a:latin typeface="Cambria Math" panose="02040503050406030204" pitchFamily="18" charset="0"/>
                                  </a:rPr>
                                  <m:t>𝑓</m:t>
                                </m:r>
                              </m:e>
                              <m:sub>
                                <m:r>
                                  <a:rPr lang="en-GB" sz="1099" i="1" smtClean="0">
                                    <a:latin typeface="Cambria Math" panose="02040503050406030204" pitchFamily="18" charset="0"/>
                                  </a:rPr>
                                  <m:t>3</m:t>
                                </m:r>
                              </m:sub>
                            </m:sSub>
                          </m:oMath>
                        </m:oMathPara>
                      </a14:m>
                      <a:endParaRPr lang="en-GB" sz="1099"/>
                    </a:p>
                  </p:txBody>
                </p:sp>
              </mc:Choice>
              <mc:Fallback xmlns="">
                <p:sp>
                  <p:nvSpPr>
                    <p:cNvPr id="89" name="TextBox 88">
                      <a:extLst>
                        <a:ext uri="{FF2B5EF4-FFF2-40B4-BE49-F238E27FC236}">
                          <a16:creationId xmlns:a16="http://schemas.microsoft.com/office/drawing/2014/main" id="{A99929F4-3202-944E-A020-4A19543BED61}"/>
                        </a:ext>
                      </a:extLst>
                    </p:cNvPr>
                    <p:cNvSpPr txBox="1">
                      <a:spLocks noRot="1" noChangeAspect="1" noMove="1" noResize="1" noEditPoints="1" noAdjustHandles="1" noChangeArrowheads="1" noChangeShapeType="1" noTextEdit="1"/>
                    </p:cNvSpPr>
                    <p:nvPr/>
                  </p:nvSpPr>
                  <p:spPr>
                    <a:xfrm>
                      <a:off x="7402960" y="4256009"/>
                      <a:ext cx="198151" cy="220538"/>
                    </a:xfrm>
                    <a:prstGeom prst="rect">
                      <a:avLst/>
                    </a:prstGeom>
                    <a:blipFill>
                      <a:blip r:embed="rId8"/>
                      <a:stretch>
                        <a:fillRect l="-30769" t="-7143" b="-28571"/>
                      </a:stretch>
                    </a:blipFill>
                  </p:spPr>
                  <p:txBody>
                    <a:bodyPr/>
                    <a:lstStyle/>
                    <a:p>
                      <a:r>
                        <a:rPr lang="en-GB">
                          <a:noFill/>
                        </a:rPr>
                        <a:t> </a:t>
                      </a:r>
                    </a:p>
                  </p:txBody>
                </p:sp>
              </mc:Fallback>
            </mc:AlternateContent>
          </p:grpSp>
          <mc:AlternateContent xmlns:mc="http://schemas.openxmlformats.org/markup-compatibility/2006" xmlns:a14="http://schemas.microsoft.com/office/drawing/2010/main">
            <mc:Choice Requires="a14">
              <p:sp>
                <p:nvSpPr>
                  <p:cNvPr id="83" name="TextBox 82">
                    <a:extLst>
                      <a:ext uri="{FF2B5EF4-FFF2-40B4-BE49-F238E27FC236}">
                        <a16:creationId xmlns:a16="http://schemas.microsoft.com/office/drawing/2014/main" id="{9F760D28-DE66-1F44-9EB0-34EA82ECC7CC}"/>
                      </a:ext>
                    </a:extLst>
                  </p:cNvPr>
                  <p:cNvSpPr txBox="1"/>
                  <p:nvPr/>
                </p:nvSpPr>
                <p:spPr>
                  <a:xfrm>
                    <a:off x="7467094" y="2314993"/>
                    <a:ext cx="972000" cy="394697"/>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𝐴𝑟𝑡𝑖𝑓</m:t>
                          </m:r>
                        </m:oMath>
                      </m:oMathPara>
                    </a14:m>
                    <a:endParaRPr lang="en-GB" sz="1399"/>
                  </a:p>
                </p:txBody>
              </p:sp>
            </mc:Choice>
            <mc:Fallback xmlns="">
              <p:sp>
                <p:nvSpPr>
                  <p:cNvPr id="83" name="TextBox 82">
                    <a:extLst>
                      <a:ext uri="{FF2B5EF4-FFF2-40B4-BE49-F238E27FC236}">
                        <a16:creationId xmlns:a16="http://schemas.microsoft.com/office/drawing/2014/main" id="{9F760D28-DE66-1F44-9EB0-34EA82ECC7CC}"/>
                      </a:ext>
                    </a:extLst>
                  </p:cNvPr>
                  <p:cNvSpPr txBox="1">
                    <a:spLocks noRot="1" noChangeAspect="1" noMove="1" noResize="1" noEditPoints="1" noAdjustHandles="1" noChangeArrowheads="1" noChangeShapeType="1" noTextEdit="1"/>
                  </p:cNvSpPr>
                  <p:nvPr/>
                </p:nvSpPr>
                <p:spPr>
                  <a:xfrm>
                    <a:off x="7467094" y="2314993"/>
                    <a:ext cx="972000" cy="394697"/>
                  </a:xfrm>
                  <a:prstGeom prst="ellipse">
                    <a:avLst/>
                  </a:prstGeom>
                  <a:blipFill>
                    <a:blip r:embed="rId9"/>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4" name="TextBox 83">
                    <a:extLst>
                      <a:ext uri="{FF2B5EF4-FFF2-40B4-BE49-F238E27FC236}">
                        <a16:creationId xmlns:a16="http://schemas.microsoft.com/office/drawing/2014/main" id="{640ED0A1-7160-364B-8D4D-53CF5FFF5681}"/>
                      </a:ext>
                    </a:extLst>
                  </p:cNvPr>
                  <p:cNvSpPr txBox="1"/>
                  <p:nvPr/>
                </p:nvSpPr>
                <p:spPr>
                  <a:xfrm>
                    <a:off x="7471948" y="3638434"/>
                    <a:ext cx="972000" cy="394697"/>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charset="0"/>
                            </a:rPr>
                            <m:t>𝑇𝑟𝑒𝑎𝑡</m:t>
                          </m:r>
                        </m:oMath>
                      </m:oMathPara>
                    </a14:m>
                    <a:endParaRPr lang="en-GB" sz="1399"/>
                  </a:p>
                </p:txBody>
              </p:sp>
            </mc:Choice>
            <mc:Fallback xmlns="">
              <p:sp>
                <p:nvSpPr>
                  <p:cNvPr id="84" name="TextBox 83">
                    <a:extLst>
                      <a:ext uri="{FF2B5EF4-FFF2-40B4-BE49-F238E27FC236}">
                        <a16:creationId xmlns:a16="http://schemas.microsoft.com/office/drawing/2014/main" id="{640ED0A1-7160-364B-8D4D-53CF5FFF5681}"/>
                      </a:ext>
                    </a:extLst>
                  </p:cNvPr>
                  <p:cNvSpPr txBox="1">
                    <a:spLocks noRot="1" noChangeAspect="1" noMove="1" noResize="1" noEditPoints="1" noAdjustHandles="1" noChangeArrowheads="1" noChangeShapeType="1" noTextEdit="1"/>
                  </p:cNvSpPr>
                  <p:nvPr/>
                </p:nvSpPr>
                <p:spPr>
                  <a:xfrm>
                    <a:off x="7471948" y="3638434"/>
                    <a:ext cx="972000" cy="394697"/>
                  </a:xfrm>
                  <a:prstGeom prst="ellipse">
                    <a:avLst/>
                  </a:prstGeom>
                  <a:blipFill>
                    <a:blip r:embed="rId10"/>
                    <a:stretch>
                      <a:fillRect/>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5" name="TextBox 84">
                    <a:extLst>
                      <a:ext uri="{FF2B5EF4-FFF2-40B4-BE49-F238E27FC236}">
                        <a16:creationId xmlns:a16="http://schemas.microsoft.com/office/drawing/2014/main" id="{88130B91-49EE-AC46-83D6-698C83695416}"/>
                      </a:ext>
                    </a:extLst>
                  </p:cNvPr>
                  <p:cNvSpPr txBox="1"/>
                  <p:nvPr/>
                </p:nvSpPr>
                <p:spPr>
                  <a:xfrm>
                    <a:off x="6679194" y="3248921"/>
                    <a:ext cx="972000" cy="394697"/>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charset="0"/>
                            </a:rPr>
                            <m:t>𝐸𝑝𝑖𝑑</m:t>
                          </m:r>
                        </m:oMath>
                      </m:oMathPara>
                    </a14:m>
                    <a:endParaRPr lang="en-GB" sz="1399"/>
                  </a:p>
                </p:txBody>
              </p:sp>
            </mc:Choice>
            <mc:Fallback xmlns="">
              <p:sp>
                <p:nvSpPr>
                  <p:cNvPr id="85" name="TextBox 84">
                    <a:extLst>
                      <a:ext uri="{FF2B5EF4-FFF2-40B4-BE49-F238E27FC236}">
                        <a16:creationId xmlns:a16="http://schemas.microsoft.com/office/drawing/2014/main" id="{88130B91-49EE-AC46-83D6-698C83695416}"/>
                      </a:ext>
                    </a:extLst>
                  </p:cNvPr>
                  <p:cNvSpPr txBox="1">
                    <a:spLocks noRot="1" noChangeAspect="1" noMove="1" noResize="1" noEditPoints="1" noAdjustHandles="1" noChangeArrowheads="1" noChangeShapeType="1" noTextEdit="1"/>
                  </p:cNvSpPr>
                  <p:nvPr/>
                </p:nvSpPr>
                <p:spPr>
                  <a:xfrm>
                    <a:off x="6679194" y="3248921"/>
                    <a:ext cx="972000" cy="394697"/>
                  </a:xfrm>
                  <a:prstGeom prst="ellipse">
                    <a:avLst/>
                  </a:prstGeom>
                  <a:blipFill>
                    <a:blip r:embed="rId11"/>
                    <a:stretch>
                      <a:fillRect b="-3846"/>
                    </a:stretch>
                  </a:blipFill>
                  <a:ln>
                    <a:solidFill>
                      <a:schemeClr val="tx1"/>
                    </a:solidFill>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6" name="TextBox 85">
                    <a:extLst>
                      <a:ext uri="{FF2B5EF4-FFF2-40B4-BE49-F238E27FC236}">
                        <a16:creationId xmlns:a16="http://schemas.microsoft.com/office/drawing/2014/main" id="{0923C842-A504-E043-B8CA-F16114AD7394}"/>
                      </a:ext>
                    </a:extLst>
                  </p:cNvPr>
                  <p:cNvSpPr txBox="1"/>
                  <p:nvPr/>
                </p:nvSpPr>
                <p:spPr>
                  <a:xfrm>
                    <a:off x="6677998" y="4516564"/>
                    <a:ext cx="972000" cy="394697"/>
                  </a:xfrm>
                  <a:prstGeom prst="ellipse">
                    <a:avLst/>
                  </a:prstGeom>
                  <a:noFill/>
                  <a:ln>
                    <a:solidFill>
                      <a:schemeClr val="tx1"/>
                    </a:solidFill>
                  </a:ln>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charset="0"/>
                            </a:rPr>
                            <m:t>𝑆𝑖</m:t>
                          </m:r>
                          <m:r>
                            <a:rPr lang="en-GB" sz="1399" i="1" smtClean="0">
                              <a:latin typeface="Cambria Math" panose="02040503050406030204" pitchFamily="18" charset="0"/>
                            </a:rPr>
                            <m:t>𝑐</m:t>
                          </m:r>
                          <m:r>
                            <a:rPr lang="en-GB" sz="1399" i="1" smtClean="0">
                              <a:latin typeface="Cambria Math" charset="0"/>
                            </a:rPr>
                            <m:t>𝑘</m:t>
                          </m:r>
                        </m:oMath>
                      </m:oMathPara>
                    </a14:m>
                    <a:endParaRPr lang="en-GB" sz="1399">
                      <a:solidFill>
                        <a:schemeClr val="accent1"/>
                      </a:solidFill>
                    </a:endParaRPr>
                  </a:p>
                </p:txBody>
              </p:sp>
            </mc:Choice>
            <mc:Fallback xmlns="">
              <p:sp>
                <p:nvSpPr>
                  <p:cNvPr id="86" name="TextBox 85">
                    <a:extLst>
                      <a:ext uri="{FF2B5EF4-FFF2-40B4-BE49-F238E27FC236}">
                        <a16:creationId xmlns:a16="http://schemas.microsoft.com/office/drawing/2014/main" id="{0923C842-A504-E043-B8CA-F16114AD7394}"/>
                      </a:ext>
                    </a:extLst>
                  </p:cNvPr>
                  <p:cNvSpPr txBox="1">
                    <a:spLocks noRot="1" noChangeAspect="1" noMove="1" noResize="1" noEditPoints="1" noAdjustHandles="1" noChangeArrowheads="1" noChangeShapeType="1" noTextEdit="1"/>
                  </p:cNvSpPr>
                  <p:nvPr/>
                </p:nvSpPr>
                <p:spPr>
                  <a:xfrm>
                    <a:off x="6677998" y="4516564"/>
                    <a:ext cx="972000" cy="394697"/>
                  </a:xfrm>
                  <a:prstGeom prst="ellipse">
                    <a:avLst/>
                  </a:prstGeom>
                  <a:blipFill>
                    <a:blip r:embed="rId12"/>
                    <a:stretch>
                      <a:fillRect/>
                    </a:stretch>
                  </a:blipFill>
                  <a:ln>
                    <a:solidFill>
                      <a:schemeClr val="tx1"/>
                    </a:solidFill>
                  </a:ln>
                </p:spPr>
                <p:txBody>
                  <a:bodyPr/>
                  <a:lstStyle/>
                  <a:p>
                    <a:r>
                      <a:rPr lang="en-GB">
                        <a:noFill/>
                      </a:rPr>
                      <a:t> </a:t>
                    </a:r>
                  </a:p>
                </p:txBody>
              </p:sp>
            </mc:Fallback>
          </mc:AlternateContent>
          <p:cxnSp>
            <p:nvCxnSpPr>
              <p:cNvPr id="87" name="Straight Connector 86">
                <a:extLst>
                  <a:ext uri="{FF2B5EF4-FFF2-40B4-BE49-F238E27FC236}">
                    <a16:creationId xmlns:a16="http://schemas.microsoft.com/office/drawing/2014/main" id="{DE6E01FE-E506-6041-A771-4ECA838E1BCD}"/>
                  </a:ext>
                </a:extLst>
              </p:cNvPr>
              <p:cNvCxnSpPr>
                <a:cxnSpLocks/>
                <a:stCxn id="92" idx="2"/>
                <a:endCxn id="86" idx="0"/>
              </p:cNvCxnSpPr>
              <p:nvPr/>
            </p:nvCxnSpPr>
            <p:spPr>
              <a:xfrm>
                <a:off x="6991508" y="4256587"/>
                <a:ext cx="172490" cy="2599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8" name="Straight Connector 67">
              <a:extLst>
                <a:ext uri="{FF2B5EF4-FFF2-40B4-BE49-F238E27FC236}">
                  <a16:creationId xmlns:a16="http://schemas.microsoft.com/office/drawing/2014/main" id="{8ADE78EC-89D3-0341-B5C0-B292647E7596}"/>
                </a:ext>
              </a:extLst>
            </p:cNvPr>
            <p:cNvCxnSpPr>
              <a:cxnSpLocks/>
              <a:stCxn id="85" idx="6"/>
              <a:endCxn id="94" idx="1"/>
            </p:cNvCxnSpPr>
            <p:nvPr/>
          </p:nvCxnSpPr>
          <p:spPr>
            <a:xfrm>
              <a:off x="7688979" y="3446270"/>
              <a:ext cx="229900" cy="36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96" name="TextBox 95">
                <a:extLst>
                  <a:ext uri="{FF2B5EF4-FFF2-40B4-BE49-F238E27FC236}">
                    <a16:creationId xmlns:a16="http://schemas.microsoft.com/office/drawing/2014/main" id="{793A739A-95E5-0A48-AAF7-E931EABB4C8C}"/>
                  </a:ext>
                </a:extLst>
              </p:cNvPr>
              <p:cNvSpPr txBox="1"/>
              <p:nvPr/>
            </p:nvSpPr>
            <p:spPr>
              <a:xfrm>
                <a:off x="3336326" y="6300089"/>
                <a:ext cx="5518647" cy="307457"/>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GB" sz="1399" i="1" smtClean="0">
                          <a:latin typeface="Cambria Math" panose="02040503050406030204" pitchFamily="18" charset="0"/>
                        </a:rPr>
                        <m:t>𝐸</m:t>
                      </m:r>
                      <m:r>
                        <a:rPr lang="en-GB" sz="1399" i="1" smtClean="0">
                          <a:latin typeface="Cambria Math" panose="02040503050406030204" pitchFamily="18" charset="0"/>
                        </a:rPr>
                        <m:t>≜</m:t>
                      </m:r>
                      <m:r>
                        <a:rPr lang="en-GB" sz="1399" i="1" smtClean="0">
                          <a:latin typeface="Cambria Math" panose="02040503050406030204" pitchFamily="18" charset="0"/>
                        </a:rPr>
                        <m:t>𝐸𝑝𝑖𝑑</m:t>
                      </m:r>
                      <m:r>
                        <a:rPr lang="en-GB" sz="1399" i="1" smtClean="0">
                          <a:latin typeface="Cambria Math" panose="02040503050406030204" pitchFamily="18" charset="0"/>
                        </a:rPr>
                        <m:t>,</m:t>
                      </m:r>
                      <m:r>
                        <a:rPr lang="en-GB" sz="1399" i="1" smtClean="0">
                          <a:latin typeface="Cambria Math" panose="02040503050406030204" pitchFamily="18" charset="0"/>
                        </a:rPr>
                        <m:t>𝑁</m:t>
                      </m:r>
                      <m:r>
                        <a:rPr lang="en-GB" sz="1399" i="1" smtClean="0">
                          <a:latin typeface="Cambria Math" panose="02040503050406030204" pitchFamily="18" charset="0"/>
                        </a:rPr>
                        <m:t>≜</m:t>
                      </m:r>
                      <m:r>
                        <a:rPr lang="en-GB" sz="1399" i="1" smtClean="0">
                          <a:latin typeface="Cambria Math" panose="02040503050406030204" pitchFamily="18" charset="0"/>
                        </a:rPr>
                        <m:t>𝑁𝑎𝑡𝐷𝑖𝑠</m:t>
                      </m:r>
                      <m:r>
                        <a:rPr lang="en-GB" sz="1399" i="1" smtClean="0">
                          <a:latin typeface="Cambria Math" panose="02040503050406030204" pitchFamily="18" charset="0"/>
                        </a:rPr>
                        <m:t>,</m:t>
                      </m:r>
                      <m:r>
                        <a:rPr lang="en-GB" sz="1399" i="1" smtClean="0">
                          <a:latin typeface="Cambria Math" panose="02040503050406030204" pitchFamily="18" charset="0"/>
                        </a:rPr>
                        <m:t>𝐴</m:t>
                      </m:r>
                      <m:r>
                        <a:rPr lang="en-GB" sz="1399" i="1" smtClean="0">
                          <a:latin typeface="Cambria Math" panose="02040503050406030204" pitchFamily="18" charset="0"/>
                        </a:rPr>
                        <m:t>≜</m:t>
                      </m:r>
                      <m:r>
                        <a:rPr lang="en-GB" sz="1399" i="1" smtClean="0">
                          <a:latin typeface="Cambria Math" panose="02040503050406030204" pitchFamily="18" charset="0"/>
                        </a:rPr>
                        <m:t>𝐴𝑟𝑡𝑖𝑓</m:t>
                      </m:r>
                      <m:r>
                        <a:rPr lang="en-GB" sz="1399" i="1" smtClean="0">
                          <a:latin typeface="Cambria Math" panose="02040503050406030204" pitchFamily="18" charset="0"/>
                        </a:rPr>
                        <m:t>,</m:t>
                      </m:r>
                      <m:r>
                        <a:rPr lang="en-GB" sz="1399" i="1" smtClean="0">
                          <a:latin typeface="Cambria Math" panose="02040503050406030204" pitchFamily="18" charset="0"/>
                        </a:rPr>
                        <m:t>𝑆</m:t>
                      </m:r>
                      <m:r>
                        <a:rPr lang="en-GB" sz="1399" i="1" smtClean="0">
                          <a:latin typeface="Cambria Math" panose="02040503050406030204" pitchFamily="18" charset="0"/>
                        </a:rPr>
                        <m:t>≜</m:t>
                      </m:r>
                      <m:r>
                        <a:rPr lang="en-GB" sz="1399" i="1" smtClean="0">
                          <a:latin typeface="Cambria Math" panose="02040503050406030204" pitchFamily="18" charset="0"/>
                        </a:rPr>
                        <m:t>𝑆𝑖𝑐𝑘</m:t>
                      </m:r>
                      <m:r>
                        <a:rPr lang="en-GB" sz="1399" i="1" smtClean="0">
                          <a:latin typeface="Cambria Math" panose="02040503050406030204" pitchFamily="18" charset="0"/>
                        </a:rPr>
                        <m:t>,</m:t>
                      </m:r>
                      <m:r>
                        <a:rPr lang="en-GB" sz="1399" i="1" smtClean="0">
                          <a:latin typeface="Cambria Math" panose="02040503050406030204" pitchFamily="18" charset="0"/>
                        </a:rPr>
                        <m:t>𝑇𝑟</m:t>
                      </m:r>
                      <m:r>
                        <a:rPr lang="en-GB" sz="1399" i="1" smtClean="0">
                          <a:latin typeface="Cambria Math" panose="02040503050406030204" pitchFamily="18" charset="0"/>
                        </a:rPr>
                        <m:t>≜</m:t>
                      </m:r>
                      <m:r>
                        <a:rPr lang="en-GB" sz="1399" i="1" smtClean="0">
                          <a:latin typeface="Cambria Math" panose="02040503050406030204" pitchFamily="18" charset="0"/>
                        </a:rPr>
                        <m:t>𝑇𝑟𝑎𝑣𝑒𝑙</m:t>
                      </m:r>
                      <m:r>
                        <a:rPr lang="en-GB" sz="1399" i="1" smtClean="0">
                          <a:latin typeface="Cambria Math" panose="02040503050406030204" pitchFamily="18" charset="0"/>
                        </a:rPr>
                        <m:t>,</m:t>
                      </m:r>
                      <m:r>
                        <a:rPr lang="en-GB" sz="1399" i="1" smtClean="0">
                          <a:latin typeface="Cambria Math" panose="02040503050406030204" pitchFamily="18" charset="0"/>
                        </a:rPr>
                        <m:t>𝑇𝑡</m:t>
                      </m:r>
                      <m:r>
                        <a:rPr lang="en-GB" sz="1399" i="1" smtClean="0">
                          <a:latin typeface="Cambria Math" panose="02040503050406030204" pitchFamily="18" charset="0"/>
                        </a:rPr>
                        <m:t>≜</m:t>
                      </m:r>
                      <m:r>
                        <a:rPr lang="en-GB" sz="1399" i="1" smtClean="0">
                          <a:latin typeface="Cambria Math" panose="02040503050406030204" pitchFamily="18" charset="0"/>
                        </a:rPr>
                        <m:t>𝑇𝑟𝑒𝑎𝑡</m:t>
                      </m:r>
                    </m:oMath>
                  </m:oMathPara>
                </a14:m>
                <a:endParaRPr lang="en-GB" sz="1399" i="1"/>
              </a:p>
            </p:txBody>
          </p:sp>
        </mc:Choice>
        <mc:Fallback xmlns="">
          <p:sp>
            <p:nvSpPr>
              <p:cNvPr id="96" name="TextBox 95">
                <a:extLst>
                  <a:ext uri="{FF2B5EF4-FFF2-40B4-BE49-F238E27FC236}">
                    <a16:creationId xmlns:a16="http://schemas.microsoft.com/office/drawing/2014/main" id="{793A739A-95E5-0A48-AAF7-E931EABB4C8C}"/>
                  </a:ext>
                </a:extLst>
              </p:cNvPr>
              <p:cNvSpPr txBox="1">
                <a:spLocks noRot="1" noChangeAspect="1" noMove="1" noResize="1" noEditPoints="1" noAdjustHandles="1" noChangeArrowheads="1" noChangeShapeType="1" noTextEdit="1"/>
              </p:cNvSpPr>
              <p:nvPr/>
            </p:nvSpPr>
            <p:spPr>
              <a:xfrm>
                <a:off x="3336326" y="6300089"/>
                <a:ext cx="5518647" cy="307457"/>
              </a:xfrm>
              <a:prstGeom prst="rect">
                <a:avLst/>
              </a:prstGeom>
              <a:blipFill>
                <a:blip r:embed="rId13"/>
                <a:stretch>
                  <a:fillRect b="-8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graphicFrame>
            <p:nvGraphicFramePr>
              <p:cNvPr id="116" name="Table 115">
                <a:extLst>
                  <a:ext uri="{FF2B5EF4-FFF2-40B4-BE49-F238E27FC236}">
                    <a16:creationId xmlns:a16="http://schemas.microsoft.com/office/drawing/2014/main" id="{E8218F33-BC41-4543-BA4A-5C5775767AEE}"/>
                  </a:ext>
                </a:extLst>
              </p:cNvPr>
              <p:cNvGraphicFramePr>
                <a:graphicFrameLocks noGrp="1"/>
              </p:cNvGraphicFramePr>
              <p:nvPr>
                <p:extLst>
                  <p:ext uri="{D42A27DB-BD31-4B8C-83A1-F6EECF244321}">
                    <p14:modId xmlns:p14="http://schemas.microsoft.com/office/powerpoint/2010/main" val="2389591644"/>
                  </p:ext>
                </p:extLst>
              </p:nvPr>
            </p:nvGraphicFramePr>
            <p:xfrm>
              <a:off x="9137065" y="1004069"/>
              <a:ext cx="2116409" cy="2751138"/>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gridCol w="333409">
                      <a:extLst>
                        <a:ext uri="{9D8B030D-6E8A-4147-A177-3AD203B41FA5}">
                          <a16:colId xmlns:a16="http://schemas.microsoft.com/office/drawing/2014/main" val="2000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𝑇𝑟𝑎𝑣𝑒𝑙</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rPr>
                                  <m:t>𝐸𝑝𝑖𝑑</m:t>
                                </m:r>
                              </m:oMath>
                            </m:oMathPara>
                          </a14:m>
                          <a:endParaRPr lang="en-US" sz="1400" dirty="0"/>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r>
                                  <a:rPr lang="de-DE" sz="1400" b="0" i="1" strike="noStrike" smtClean="0">
                                    <a:solidFill>
                                      <a:schemeClr val="bg1"/>
                                    </a:solidFill>
                                    <a:latin typeface="Cambria Math" panose="02040503050406030204" pitchFamily="18" charset="0"/>
                                  </a:rPr>
                                  <m:t>𝑆𝑖𝑐𝑘</m:t>
                                </m:r>
                              </m:oMath>
                            </m:oMathPara>
                          </a14:m>
                          <a:endParaRPr lang="en-US" sz="1400" strike="noStrike" dirty="0">
                            <a:solidFill>
                              <a:schemeClr val="bg1"/>
                            </a:solidFill>
                          </a:endParaRPr>
                        </a:p>
                      </a:txBody>
                      <a:tcPr marL="45672" marR="45672" marT="45672" marB="45672"/>
                    </a:tc>
                    <a:tc>
                      <a:txBody>
                        <a:bodyPr/>
                        <a:lstStyle/>
                        <a:p>
                          <a:pPr/>
                          <a14:m>
                            <m:oMathPara xmlns:m="http://schemas.openxmlformats.org/officeDocument/2006/math">
                              <m:oMathParaPr>
                                <m:jc m:val="centerGroup"/>
                              </m:oMathParaPr>
                              <m:oMath xmlns:m="http://schemas.openxmlformats.org/officeDocument/2006/math">
                                <m:sSub>
                                  <m:sSubPr>
                                    <m:ctrlPr>
                                      <a:rPr lang="de-DE" sz="1400" b="0" i="1" smtClean="0">
                                        <a:latin typeface="Cambria Math" panose="02040503050406030204" pitchFamily="18" charset="0"/>
                                        <a:ea typeface="Cambria Math" panose="02040503050406030204" pitchFamily="18" charset="0"/>
                                      </a:rPr>
                                    </m:ctrlPr>
                                  </m:sSubPr>
                                  <m:e>
                                    <m:r>
                                      <a:rPr lang="de-DE" sz="1400" b="0" i="1" smtClean="0">
                                        <a:latin typeface="Cambria Math" panose="02040503050406030204" pitchFamily="18" charset="0"/>
                                        <a:ea typeface="Cambria Math" panose="02040503050406030204" pitchFamily="18" charset="0"/>
                                      </a:rPr>
                                      <m:t>𝜙</m:t>
                                    </m:r>
                                  </m:e>
                                  <m:sub>
                                    <m:r>
                                      <a:rPr lang="de-DE" sz="1400" b="0" i="1" smtClean="0">
                                        <a:latin typeface="Cambria Math" panose="02040503050406030204" pitchFamily="18" charset="0"/>
                                        <a:ea typeface="Cambria Math" panose="02040503050406030204" pitchFamily="18" charset="0"/>
                                      </a:rPr>
                                      <m:t>2</m:t>
                                    </m:r>
                                  </m:sub>
                                </m:sSub>
                              </m:oMath>
                            </m:oMathPara>
                          </a14:m>
                          <a:endParaRPr lang="en-US" sz="1400" dirty="0"/>
                        </a:p>
                      </a:txBody>
                      <a:tcPr marL="45672" marR="45672" marT="45672" marB="45672"/>
                    </a:tc>
                    <a:extLst>
                      <a:ext uri="{0D108BD9-81ED-4DB2-BD59-A6C34878D82A}">
                        <a16:rowId xmlns:a16="http://schemas.microsoft.com/office/drawing/2014/main" val="10000"/>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dirty="0" smtClean="0">
                                    <a:latin typeface="Cambria Math" panose="02040503050406030204" pitchFamily="18" charset="0"/>
                                    <a:ea typeface="Cambria Math" panose="02040503050406030204" pitchFamily="18" charset="0"/>
                                  </a:rPr>
                                  <m:t>20</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1"/>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dirty="0" smtClean="0">
                                    <a:latin typeface="Cambria Math" panose="02040503050406030204" pitchFamily="18" charset="0"/>
                                    <a:ea typeface="Cambria Math" panose="02040503050406030204" pitchFamily="18" charset="0"/>
                                  </a:rPr>
                                  <m:t>24</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2"/>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dirty="0" smtClean="0">
                                    <a:latin typeface="Cambria Math" panose="02040503050406030204" pitchFamily="18" charset="0"/>
                                    <a:ea typeface="Cambria Math" panose="02040503050406030204" pitchFamily="18" charset="0"/>
                                  </a:rPr>
                                  <m:t>5</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3"/>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ea typeface="Cambria Math" panose="02040503050406030204" pitchFamily="18" charset="0"/>
                                  </a:rPr>
                                  <m:t>6</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4"/>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dirty="0" smtClean="0">
                                    <a:latin typeface="Cambria Math" panose="02040503050406030204" pitchFamily="18" charset="0"/>
                                    <a:ea typeface="Cambria Math" panose="02040503050406030204" pitchFamily="18" charset="0"/>
                                  </a:rPr>
                                  <m:t>28</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5"/>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ea typeface="Cambria Math" panose="02040503050406030204" pitchFamily="18" charset="0"/>
                                  </a:rPr>
                                  <m:t>8</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6"/>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false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dirty="0" smtClean="0">
                                    <a:latin typeface="Cambria Math" panose="02040503050406030204" pitchFamily="18" charset="0"/>
                                    <a:ea typeface="Cambria Math" panose="02040503050406030204" pitchFamily="18" charset="0"/>
                                  </a:rPr>
                                  <m:t>7</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7"/>
                      </a:ext>
                    </a:extLst>
                  </a:tr>
                  <a:tr h="305682">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m:rPr>
                                    <m:sty m:val="p"/>
                                  </m:rPr>
                                  <a:rPr lang="en-US" sz="1400" i="0" dirty="0" smtClean="0">
                                    <a:latin typeface="Cambria Math" panose="02040503050406030204" pitchFamily="18" charset="0"/>
                                    <a:ea typeface="Cambria Math" panose="02040503050406030204" pitchFamily="18" charset="0"/>
                                  </a:rPr>
                                  <m:t>true</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tc>
                      <a:txBody>
                        <a:bodyPr/>
                        <a:lstStyle/>
                        <a:p>
                          <a:pPr algn="ct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ea typeface="Cambria Math" panose="02040503050406030204" pitchFamily="18" charset="0"/>
                                  </a:rPr>
                                  <m:t>2</m:t>
                                </m:r>
                              </m:oMath>
                            </m:oMathPara>
                          </a14:m>
                          <a:endParaRPr lang="en-US" sz="140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0008"/>
                      </a:ext>
                    </a:extLst>
                  </a:tr>
                </a:tbl>
              </a:graphicData>
            </a:graphic>
          </p:graphicFrame>
        </mc:Choice>
        <mc:Fallback xmlns="">
          <p:graphicFrame>
            <p:nvGraphicFramePr>
              <p:cNvPr id="116" name="Table 115">
                <a:extLst>
                  <a:ext uri="{FF2B5EF4-FFF2-40B4-BE49-F238E27FC236}">
                    <a16:creationId xmlns:a16="http://schemas.microsoft.com/office/drawing/2014/main" id="{E8218F33-BC41-4543-BA4A-5C5775767AEE}"/>
                  </a:ext>
                </a:extLst>
              </p:cNvPr>
              <p:cNvGraphicFramePr>
                <a:graphicFrameLocks noGrp="1"/>
              </p:cNvGraphicFramePr>
              <p:nvPr>
                <p:extLst>
                  <p:ext uri="{D42A27DB-BD31-4B8C-83A1-F6EECF244321}">
                    <p14:modId xmlns:p14="http://schemas.microsoft.com/office/powerpoint/2010/main" val="2389591644"/>
                  </p:ext>
                </p:extLst>
              </p:nvPr>
            </p:nvGraphicFramePr>
            <p:xfrm>
              <a:off x="9137065" y="1004069"/>
              <a:ext cx="2116409" cy="2751138"/>
            </p:xfrm>
            <a:graphic>
              <a:graphicData uri="http://schemas.openxmlformats.org/drawingml/2006/table">
                <a:tbl>
                  <a:tblPr firstRow="1" bandRow="1">
                    <a:tableStyleId>{793D81CF-94F2-401A-BA57-92F5A7B2D0C5}</a:tableStyleId>
                  </a:tblPr>
                  <a:tblGrid>
                    <a:gridCol w="666310">
                      <a:extLst>
                        <a:ext uri="{9D8B030D-6E8A-4147-A177-3AD203B41FA5}">
                          <a16:colId xmlns:a16="http://schemas.microsoft.com/office/drawing/2014/main" val="20000"/>
                        </a:ext>
                      </a:extLst>
                    </a:gridCol>
                    <a:gridCol w="558345">
                      <a:extLst>
                        <a:ext uri="{9D8B030D-6E8A-4147-A177-3AD203B41FA5}">
                          <a16:colId xmlns:a16="http://schemas.microsoft.com/office/drawing/2014/main" val="20001"/>
                        </a:ext>
                      </a:extLst>
                    </a:gridCol>
                    <a:gridCol w="558345">
                      <a:extLst>
                        <a:ext uri="{9D8B030D-6E8A-4147-A177-3AD203B41FA5}">
                          <a16:colId xmlns:a16="http://schemas.microsoft.com/office/drawing/2014/main" val="20002"/>
                        </a:ext>
                      </a:extLst>
                    </a:gridCol>
                    <a:gridCol w="333409">
                      <a:extLst>
                        <a:ext uri="{9D8B030D-6E8A-4147-A177-3AD203B41FA5}">
                          <a16:colId xmlns:a16="http://schemas.microsoft.com/office/drawing/2014/main" val="20003"/>
                        </a:ext>
                      </a:extLst>
                    </a:gridCol>
                  </a:tblGrid>
                  <a:tr h="305682">
                    <a:tc>
                      <a:txBody>
                        <a:bodyPr/>
                        <a:lstStyle/>
                        <a:p>
                          <a:endParaRPr lang="en-DE"/>
                        </a:p>
                      </a:txBody>
                      <a:tcPr marL="45672" marR="45672" marT="45672" marB="45672">
                        <a:blipFill>
                          <a:blip r:embed="rId14"/>
                          <a:stretch>
                            <a:fillRect l="-1887" t="-4167" r="-218868" b="-812500"/>
                          </a:stretch>
                        </a:blipFill>
                      </a:tcPr>
                    </a:tc>
                    <a:tc>
                      <a:txBody>
                        <a:bodyPr/>
                        <a:lstStyle/>
                        <a:p>
                          <a:endParaRPr lang="en-DE"/>
                        </a:p>
                      </a:txBody>
                      <a:tcPr marL="45672" marR="45672" marT="45672" marB="45672">
                        <a:blipFill>
                          <a:blip r:embed="rId14"/>
                          <a:stretch>
                            <a:fillRect l="-122727" t="-4167" r="-163636" b="-812500"/>
                          </a:stretch>
                        </a:blipFill>
                      </a:tcPr>
                    </a:tc>
                    <a:tc>
                      <a:txBody>
                        <a:bodyPr/>
                        <a:lstStyle/>
                        <a:p>
                          <a:endParaRPr lang="en-DE"/>
                        </a:p>
                      </a:txBody>
                      <a:tcPr marL="45672" marR="45672" marT="45672" marB="45672">
                        <a:blipFill>
                          <a:blip r:embed="rId14"/>
                          <a:stretch>
                            <a:fillRect l="-217778" t="-4167" r="-60000" b="-812500"/>
                          </a:stretch>
                        </a:blipFill>
                      </a:tcPr>
                    </a:tc>
                    <a:tc>
                      <a:txBody>
                        <a:bodyPr/>
                        <a:lstStyle/>
                        <a:p>
                          <a:endParaRPr lang="en-DE"/>
                        </a:p>
                      </a:txBody>
                      <a:tcPr marL="45672" marR="45672" marT="45672" marB="45672">
                        <a:blipFill>
                          <a:blip r:embed="rId14"/>
                          <a:stretch>
                            <a:fillRect l="-550000" t="-4167" r="-3846" b="-812500"/>
                          </a:stretch>
                        </a:blipFill>
                      </a:tcPr>
                    </a:tc>
                    <a:extLst>
                      <a:ext uri="{0D108BD9-81ED-4DB2-BD59-A6C34878D82A}">
                        <a16:rowId xmlns:a16="http://schemas.microsoft.com/office/drawing/2014/main" val="10000"/>
                      </a:ext>
                    </a:extLst>
                  </a:tr>
                  <a:tr h="305682">
                    <a:tc>
                      <a:txBody>
                        <a:bodyPr/>
                        <a:lstStyle/>
                        <a:p>
                          <a:endParaRPr lang="en-DE"/>
                        </a:p>
                      </a:txBody>
                      <a:tcPr marL="45672" marR="45672" marT="45672" marB="45672">
                        <a:blipFill>
                          <a:blip r:embed="rId14"/>
                          <a:stretch>
                            <a:fillRect l="-1887" t="-104167" r="-218868" b="-712500"/>
                          </a:stretch>
                        </a:blipFill>
                      </a:tcPr>
                    </a:tc>
                    <a:tc>
                      <a:txBody>
                        <a:bodyPr/>
                        <a:lstStyle/>
                        <a:p>
                          <a:endParaRPr lang="en-DE"/>
                        </a:p>
                      </a:txBody>
                      <a:tcPr marL="45672" marR="45672" marT="45672" marB="45672">
                        <a:blipFill>
                          <a:blip r:embed="rId14"/>
                          <a:stretch>
                            <a:fillRect l="-122727" t="-104167" r="-163636" b="-712500"/>
                          </a:stretch>
                        </a:blipFill>
                      </a:tcPr>
                    </a:tc>
                    <a:tc>
                      <a:txBody>
                        <a:bodyPr/>
                        <a:lstStyle/>
                        <a:p>
                          <a:endParaRPr lang="en-DE"/>
                        </a:p>
                      </a:txBody>
                      <a:tcPr marL="45672" marR="45672" marT="45672" marB="45672">
                        <a:blipFill>
                          <a:blip r:embed="rId14"/>
                          <a:stretch>
                            <a:fillRect l="-217778" t="-104167" r="-60000" b="-712500"/>
                          </a:stretch>
                        </a:blipFill>
                      </a:tcPr>
                    </a:tc>
                    <a:tc>
                      <a:txBody>
                        <a:bodyPr/>
                        <a:lstStyle/>
                        <a:p>
                          <a:endParaRPr lang="en-DE"/>
                        </a:p>
                      </a:txBody>
                      <a:tcPr marL="45672" marR="45672" marT="45672" marB="45672">
                        <a:blipFill>
                          <a:blip r:embed="rId14"/>
                          <a:stretch>
                            <a:fillRect l="-550000" t="-104167" r="-3846" b="-712500"/>
                          </a:stretch>
                        </a:blipFill>
                      </a:tcPr>
                    </a:tc>
                    <a:extLst>
                      <a:ext uri="{0D108BD9-81ED-4DB2-BD59-A6C34878D82A}">
                        <a16:rowId xmlns:a16="http://schemas.microsoft.com/office/drawing/2014/main" val="10001"/>
                      </a:ext>
                    </a:extLst>
                  </a:tr>
                  <a:tr h="305682">
                    <a:tc>
                      <a:txBody>
                        <a:bodyPr/>
                        <a:lstStyle/>
                        <a:p>
                          <a:endParaRPr lang="en-DE"/>
                        </a:p>
                      </a:txBody>
                      <a:tcPr marL="45672" marR="45672" marT="45672" marB="45672">
                        <a:blipFill>
                          <a:blip r:embed="rId14"/>
                          <a:stretch>
                            <a:fillRect l="-1887" t="-204167" r="-218868" b="-612500"/>
                          </a:stretch>
                        </a:blipFill>
                      </a:tcPr>
                    </a:tc>
                    <a:tc>
                      <a:txBody>
                        <a:bodyPr/>
                        <a:lstStyle/>
                        <a:p>
                          <a:endParaRPr lang="en-DE"/>
                        </a:p>
                      </a:txBody>
                      <a:tcPr marL="45672" marR="45672" marT="45672" marB="45672">
                        <a:blipFill>
                          <a:blip r:embed="rId14"/>
                          <a:stretch>
                            <a:fillRect l="-122727" t="-204167" r="-163636" b="-612500"/>
                          </a:stretch>
                        </a:blipFill>
                      </a:tcPr>
                    </a:tc>
                    <a:tc>
                      <a:txBody>
                        <a:bodyPr/>
                        <a:lstStyle/>
                        <a:p>
                          <a:endParaRPr lang="en-DE"/>
                        </a:p>
                      </a:txBody>
                      <a:tcPr marL="45672" marR="45672" marT="45672" marB="45672">
                        <a:blipFill>
                          <a:blip r:embed="rId14"/>
                          <a:stretch>
                            <a:fillRect l="-217778" t="-204167" r="-60000" b="-612500"/>
                          </a:stretch>
                        </a:blipFill>
                      </a:tcPr>
                    </a:tc>
                    <a:tc>
                      <a:txBody>
                        <a:bodyPr/>
                        <a:lstStyle/>
                        <a:p>
                          <a:endParaRPr lang="en-DE"/>
                        </a:p>
                      </a:txBody>
                      <a:tcPr marL="45672" marR="45672" marT="45672" marB="45672">
                        <a:blipFill>
                          <a:blip r:embed="rId14"/>
                          <a:stretch>
                            <a:fillRect l="-550000" t="-204167" r="-3846" b="-612500"/>
                          </a:stretch>
                        </a:blipFill>
                      </a:tcPr>
                    </a:tc>
                    <a:extLst>
                      <a:ext uri="{0D108BD9-81ED-4DB2-BD59-A6C34878D82A}">
                        <a16:rowId xmlns:a16="http://schemas.microsoft.com/office/drawing/2014/main" val="10002"/>
                      </a:ext>
                    </a:extLst>
                  </a:tr>
                  <a:tr h="305682">
                    <a:tc>
                      <a:txBody>
                        <a:bodyPr/>
                        <a:lstStyle/>
                        <a:p>
                          <a:endParaRPr lang="en-DE"/>
                        </a:p>
                      </a:txBody>
                      <a:tcPr marL="45672" marR="45672" marT="45672" marB="45672">
                        <a:blipFill>
                          <a:blip r:embed="rId14"/>
                          <a:stretch>
                            <a:fillRect l="-1887" t="-304167" r="-218868" b="-512500"/>
                          </a:stretch>
                        </a:blipFill>
                      </a:tcPr>
                    </a:tc>
                    <a:tc>
                      <a:txBody>
                        <a:bodyPr/>
                        <a:lstStyle/>
                        <a:p>
                          <a:endParaRPr lang="en-DE"/>
                        </a:p>
                      </a:txBody>
                      <a:tcPr marL="45672" marR="45672" marT="45672" marB="45672">
                        <a:blipFill>
                          <a:blip r:embed="rId14"/>
                          <a:stretch>
                            <a:fillRect l="-122727" t="-304167" r="-163636" b="-512500"/>
                          </a:stretch>
                        </a:blipFill>
                      </a:tcPr>
                    </a:tc>
                    <a:tc>
                      <a:txBody>
                        <a:bodyPr/>
                        <a:lstStyle/>
                        <a:p>
                          <a:endParaRPr lang="en-DE"/>
                        </a:p>
                      </a:txBody>
                      <a:tcPr marL="45672" marR="45672" marT="45672" marB="45672">
                        <a:blipFill>
                          <a:blip r:embed="rId14"/>
                          <a:stretch>
                            <a:fillRect l="-217778" t="-304167" r="-60000" b="-512500"/>
                          </a:stretch>
                        </a:blipFill>
                      </a:tcPr>
                    </a:tc>
                    <a:tc>
                      <a:txBody>
                        <a:bodyPr/>
                        <a:lstStyle/>
                        <a:p>
                          <a:endParaRPr lang="en-DE"/>
                        </a:p>
                      </a:txBody>
                      <a:tcPr marL="45672" marR="45672" marT="45672" marB="45672">
                        <a:blipFill>
                          <a:blip r:embed="rId14"/>
                          <a:stretch>
                            <a:fillRect l="-550000" t="-304167" r="-3846" b="-512500"/>
                          </a:stretch>
                        </a:blipFill>
                      </a:tcPr>
                    </a:tc>
                    <a:extLst>
                      <a:ext uri="{0D108BD9-81ED-4DB2-BD59-A6C34878D82A}">
                        <a16:rowId xmlns:a16="http://schemas.microsoft.com/office/drawing/2014/main" val="10003"/>
                      </a:ext>
                    </a:extLst>
                  </a:tr>
                  <a:tr h="305682">
                    <a:tc>
                      <a:txBody>
                        <a:bodyPr/>
                        <a:lstStyle/>
                        <a:p>
                          <a:endParaRPr lang="en-DE"/>
                        </a:p>
                      </a:txBody>
                      <a:tcPr marL="45672" marR="45672" marT="45672" marB="45672">
                        <a:blipFill>
                          <a:blip r:embed="rId14"/>
                          <a:stretch>
                            <a:fillRect l="-1887" t="-388000" r="-218868" b="-392000"/>
                          </a:stretch>
                        </a:blipFill>
                      </a:tcPr>
                    </a:tc>
                    <a:tc>
                      <a:txBody>
                        <a:bodyPr/>
                        <a:lstStyle/>
                        <a:p>
                          <a:endParaRPr lang="en-DE"/>
                        </a:p>
                      </a:txBody>
                      <a:tcPr marL="45672" marR="45672" marT="45672" marB="45672">
                        <a:blipFill>
                          <a:blip r:embed="rId14"/>
                          <a:stretch>
                            <a:fillRect l="-122727" t="-388000" r="-163636" b="-392000"/>
                          </a:stretch>
                        </a:blipFill>
                      </a:tcPr>
                    </a:tc>
                    <a:tc>
                      <a:txBody>
                        <a:bodyPr/>
                        <a:lstStyle/>
                        <a:p>
                          <a:endParaRPr lang="en-DE"/>
                        </a:p>
                      </a:txBody>
                      <a:tcPr marL="45672" marR="45672" marT="45672" marB="45672">
                        <a:blipFill>
                          <a:blip r:embed="rId14"/>
                          <a:stretch>
                            <a:fillRect l="-217778" t="-388000" r="-60000" b="-392000"/>
                          </a:stretch>
                        </a:blipFill>
                      </a:tcPr>
                    </a:tc>
                    <a:tc>
                      <a:txBody>
                        <a:bodyPr/>
                        <a:lstStyle/>
                        <a:p>
                          <a:endParaRPr lang="en-DE"/>
                        </a:p>
                      </a:txBody>
                      <a:tcPr marL="45672" marR="45672" marT="45672" marB="45672">
                        <a:blipFill>
                          <a:blip r:embed="rId14"/>
                          <a:stretch>
                            <a:fillRect l="-550000" t="-388000" r="-3846" b="-392000"/>
                          </a:stretch>
                        </a:blipFill>
                      </a:tcPr>
                    </a:tc>
                    <a:extLst>
                      <a:ext uri="{0D108BD9-81ED-4DB2-BD59-A6C34878D82A}">
                        <a16:rowId xmlns:a16="http://schemas.microsoft.com/office/drawing/2014/main" val="10004"/>
                      </a:ext>
                    </a:extLst>
                  </a:tr>
                  <a:tr h="305682">
                    <a:tc>
                      <a:txBody>
                        <a:bodyPr/>
                        <a:lstStyle/>
                        <a:p>
                          <a:endParaRPr lang="en-DE"/>
                        </a:p>
                      </a:txBody>
                      <a:tcPr marL="45672" marR="45672" marT="45672" marB="45672">
                        <a:blipFill>
                          <a:blip r:embed="rId14"/>
                          <a:stretch>
                            <a:fillRect l="-1887" t="-508333" r="-218868" b="-308333"/>
                          </a:stretch>
                        </a:blipFill>
                      </a:tcPr>
                    </a:tc>
                    <a:tc>
                      <a:txBody>
                        <a:bodyPr/>
                        <a:lstStyle/>
                        <a:p>
                          <a:endParaRPr lang="en-DE"/>
                        </a:p>
                      </a:txBody>
                      <a:tcPr marL="45672" marR="45672" marT="45672" marB="45672">
                        <a:blipFill>
                          <a:blip r:embed="rId14"/>
                          <a:stretch>
                            <a:fillRect l="-122727" t="-508333" r="-163636" b="-308333"/>
                          </a:stretch>
                        </a:blipFill>
                      </a:tcPr>
                    </a:tc>
                    <a:tc>
                      <a:txBody>
                        <a:bodyPr/>
                        <a:lstStyle/>
                        <a:p>
                          <a:endParaRPr lang="en-DE"/>
                        </a:p>
                      </a:txBody>
                      <a:tcPr marL="45672" marR="45672" marT="45672" marB="45672">
                        <a:blipFill>
                          <a:blip r:embed="rId14"/>
                          <a:stretch>
                            <a:fillRect l="-217778" t="-508333" r="-60000" b="-308333"/>
                          </a:stretch>
                        </a:blipFill>
                      </a:tcPr>
                    </a:tc>
                    <a:tc>
                      <a:txBody>
                        <a:bodyPr/>
                        <a:lstStyle/>
                        <a:p>
                          <a:endParaRPr lang="en-DE"/>
                        </a:p>
                      </a:txBody>
                      <a:tcPr marL="45672" marR="45672" marT="45672" marB="45672">
                        <a:blipFill>
                          <a:blip r:embed="rId14"/>
                          <a:stretch>
                            <a:fillRect l="-550000" t="-508333" r="-3846" b="-308333"/>
                          </a:stretch>
                        </a:blipFill>
                      </a:tcPr>
                    </a:tc>
                    <a:extLst>
                      <a:ext uri="{0D108BD9-81ED-4DB2-BD59-A6C34878D82A}">
                        <a16:rowId xmlns:a16="http://schemas.microsoft.com/office/drawing/2014/main" val="10005"/>
                      </a:ext>
                    </a:extLst>
                  </a:tr>
                  <a:tr h="305682">
                    <a:tc>
                      <a:txBody>
                        <a:bodyPr/>
                        <a:lstStyle/>
                        <a:p>
                          <a:endParaRPr lang="en-DE"/>
                        </a:p>
                      </a:txBody>
                      <a:tcPr marL="45672" marR="45672" marT="45672" marB="45672">
                        <a:blipFill>
                          <a:blip r:embed="rId14"/>
                          <a:stretch>
                            <a:fillRect l="-1887" t="-608333" r="-218868" b="-208333"/>
                          </a:stretch>
                        </a:blipFill>
                      </a:tcPr>
                    </a:tc>
                    <a:tc>
                      <a:txBody>
                        <a:bodyPr/>
                        <a:lstStyle/>
                        <a:p>
                          <a:endParaRPr lang="en-DE"/>
                        </a:p>
                      </a:txBody>
                      <a:tcPr marL="45672" marR="45672" marT="45672" marB="45672">
                        <a:blipFill>
                          <a:blip r:embed="rId14"/>
                          <a:stretch>
                            <a:fillRect l="-122727" t="-608333" r="-163636" b="-208333"/>
                          </a:stretch>
                        </a:blipFill>
                      </a:tcPr>
                    </a:tc>
                    <a:tc>
                      <a:txBody>
                        <a:bodyPr/>
                        <a:lstStyle/>
                        <a:p>
                          <a:endParaRPr lang="en-DE"/>
                        </a:p>
                      </a:txBody>
                      <a:tcPr marL="45672" marR="45672" marT="45672" marB="45672">
                        <a:blipFill>
                          <a:blip r:embed="rId14"/>
                          <a:stretch>
                            <a:fillRect l="-217778" t="-608333" r="-60000" b="-208333"/>
                          </a:stretch>
                        </a:blipFill>
                      </a:tcPr>
                    </a:tc>
                    <a:tc>
                      <a:txBody>
                        <a:bodyPr/>
                        <a:lstStyle/>
                        <a:p>
                          <a:endParaRPr lang="en-DE"/>
                        </a:p>
                      </a:txBody>
                      <a:tcPr marL="45672" marR="45672" marT="45672" marB="45672">
                        <a:blipFill>
                          <a:blip r:embed="rId14"/>
                          <a:stretch>
                            <a:fillRect l="-550000" t="-608333" r="-3846" b="-208333"/>
                          </a:stretch>
                        </a:blipFill>
                      </a:tcPr>
                    </a:tc>
                    <a:extLst>
                      <a:ext uri="{0D108BD9-81ED-4DB2-BD59-A6C34878D82A}">
                        <a16:rowId xmlns:a16="http://schemas.microsoft.com/office/drawing/2014/main" val="10006"/>
                      </a:ext>
                    </a:extLst>
                  </a:tr>
                  <a:tr h="305682">
                    <a:tc>
                      <a:txBody>
                        <a:bodyPr/>
                        <a:lstStyle/>
                        <a:p>
                          <a:endParaRPr lang="en-DE"/>
                        </a:p>
                      </a:txBody>
                      <a:tcPr marL="45672" marR="45672" marT="45672" marB="45672">
                        <a:blipFill>
                          <a:blip r:embed="rId14"/>
                          <a:stretch>
                            <a:fillRect l="-1887" t="-708333" r="-218868" b="-108333"/>
                          </a:stretch>
                        </a:blipFill>
                      </a:tcPr>
                    </a:tc>
                    <a:tc>
                      <a:txBody>
                        <a:bodyPr/>
                        <a:lstStyle/>
                        <a:p>
                          <a:endParaRPr lang="en-DE"/>
                        </a:p>
                      </a:txBody>
                      <a:tcPr marL="45672" marR="45672" marT="45672" marB="45672">
                        <a:blipFill>
                          <a:blip r:embed="rId14"/>
                          <a:stretch>
                            <a:fillRect l="-122727" t="-708333" r="-163636" b="-108333"/>
                          </a:stretch>
                        </a:blipFill>
                      </a:tcPr>
                    </a:tc>
                    <a:tc>
                      <a:txBody>
                        <a:bodyPr/>
                        <a:lstStyle/>
                        <a:p>
                          <a:endParaRPr lang="en-DE"/>
                        </a:p>
                      </a:txBody>
                      <a:tcPr marL="45672" marR="45672" marT="45672" marB="45672">
                        <a:blipFill>
                          <a:blip r:embed="rId14"/>
                          <a:stretch>
                            <a:fillRect l="-217778" t="-708333" r="-60000" b="-108333"/>
                          </a:stretch>
                        </a:blipFill>
                      </a:tcPr>
                    </a:tc>
                    <a:tc>
                      <a:txBody>
                        <a:bodyPr/>
                        <a:lstStyle/>
                        <a:p>
                          <a:endParaRPr lang="en-DE"/>
                        </a:p>
                      </a:txBody>
                      <a:tcPr marL="45672" marR="45672" marT="45672" marB="45672">
                        <a:blipFill>
                          <a:blip r:embed="rId14"/>
                          <a:stretch>
                            <a:fillRect l="-550000" t="-708333" r="-3846" b="-108333"/>
                          </a:stretch>
                        </a:blipFill>
                      </a:tcPr>
                    </a:tc>
                    <a:extLst>
                      <a:ext uri="{0D108BD9-81ED-4DB2-BD59-A6C34878D82A}">
                        <a16:rowId xmlns:a16="http://schemas.microsoft.com/office/drawing/2014/main" val="10007"/>
                      </a:ext>
                    </a:extLst>
                  </a:tr>
                  <a:tr h="305682">
                    <a:tc>
                      <a:txBody>
                        <a:bodyPr/>
                        <a:lstStyle/>
                        <a:p>
                          <a:endParaRPr lang="en-DE"/>
                        </a:p>
                      </a:txBody>
                      <a:tcPr marL="45672" marR="45672" marT="45672" marB="45672">
                        <a:blipFill>
                          <a:blip r:embed="rId14"/>
                          <a:stretch>
                            <a:fillRect l="-1887" t="-808333" r="-218868" b="-8333"/>
                          </a:stretch>
                        </a:blipFill>
                      </a:tcPr>
                    </a:tc>
                    <a:tc>
                      <a:txBody>
                        <a:bodyPr/>
                        <a:lstStyle/>
                        <a:p>
                          <a:endParaRPr lang="en-DE"/>
                        </a:p>
                      </a:txBody>
                      <a:tcPr marL="45672" marR="45672" marT="45672" marB="45672">
                        <a:blipFill>
                          <a:blip r:embed="rId14"/>
                          <a:stretch>
                            <a:fillRect l="-122727" t="-808333" r="-163636" b="-8333"/>
                          </a:stretch>
                        </a:blipFill>
                      </a:tcPr>
                    </a:tc>
                    <a:tc>
                      <a:txBody>
                        <a:bodyPr/>
                        <a:lstStyle/>
                        <a:p>
                          <a:endParaRPr lang="en-DE"/>
                        </a:p>
                      </a:txBody>
                      <a:tcPr marL="45672" marR="45672" marT="45672" marB="45672">
                        <a:blipFill>
                          <a:blip r:embed="rId14"/>
                          <a:stretch>
                            <a:fillRect l="-217778" t="-808333" r="-60000" b="-8333"/>
                          </a:stretch>
                        </a:blipFill>
                      </a:tcPr>
                    </a:tc>
                    <a:tc>
                      <a:txBody>
                        <a:bodyPr/>
                        <a:lstStyle/>
                        <a:p>
                          <a:endParaRPr lang="en-DE"/>
                        </a:p>
                      </a:txBody>
                      <a:tcPr marL="45672" marR="45672" marT="45672" marB="45672">
                        <a:blipFill>
                          <a:blip r:embed="rId14"/>
                          <a:stretch>
                            <a:fillRect l="-550000" t="-808333" r="-3846" b="-8333"/>
                          </a:stretch>
                        </a:blipFill>
                      </a:tcPr>
                    </a:tc>
                    <a:extLst>
                      <a:ext uri="{0D108BD9-81ED-4DB2-BD59-A6C34878D82A}">
                        <a16:rowId xmlns:a16="http://schemas.microsoft.com/office/drawing/2014/main" val="1000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7E9BDA0D-59F9-D24E-B028-54BB9EA8DC9D}"/>
                  </a:ext>
                </a:extLst>
              </p:cNvPr>
              <p:cNvGraphicFramePr>
                <a:graphicFrameLocks noGrp="1"/>
              </p:cNvGraphicFramePr>
              <p:nvPr>
                <p:extLst>
                  <p:ext uri="{D42A27DB-BD31-4B8C-83A1-F6EECF244321}">
                    <p14:modId xmlns:p14="http://schemas.microsoft.com/office/powerpoint/2010/main" val="1525111152"/>
                  </p:ext>
                </p:extLst>
              </p:nvPr>
            </p:nvGraphicFramePr>
            <p:xfrm>
              <a:off x="11365520" y="1003143"/>
              <a:ext cx="462433" cy="305682"/>
            </p:xfrm>
            <a:graphic>
              <a:graphicData uri="http://schemas.openxmlformats.org/drawingml/2006/table">
                <a:tbl>
                  <a:tblPr firstRow="1" bandRow="1">
                    <a:tableStyleId>{793D81CF-94F2-401A-BA57-92F5A7B2D0C5}</a:tableStyleId>
                  </a:tblPr>
                  <a:tblGrid>
                    <a:gridCol w="462433">
                      <a:extLst>
                        <a:ext uri="{9D8B030D-6E8A-4147-A177-3AD203B41FA5}">
                          <a16:colId xmlns:a16="http://schemas.microsoft.com/office/drawing/2014/main" val="3066425043"/>
                        </a:ext>
                      </a:extLst>
                    </a:gridCol>
                  </a:tblGrid>
                  <a:tr h="305682">
                    <a:tc>
                      <a:txBody>
                        <a:bodyPr/>
                        <a:lstStyle/>
                        <a:p>
                          <a:pPr/>
                          <a14:m>
                            <m:oMathPara xmlns:m="http://schemas.openxmlformats.org/officeDocument/2006/math">
                              <m:oMathParaPr>
                                <m:jc m:val="centerGroup"/>
                              </m:oMathParaPr>
                              <m:oMath xmlns:m="http://schemas.openxmlformats.org/officeDocument/2006/math">
                                <m:r>
                                  <a:rPr lang="de-DE" sz="1400" b="0" i="1" smtClean="0">
                                    <a:latin typeface="Cambria Math" panose="02040503050406030204" pitchFamily="18" charset="0"/>
                                    <a:ea typeface="Cambria Math" panose="02040503050406030204" pitchFamily="18" charset="0"/>
                                  </a:rPr>
                                  <m:t>𝑃</m:t>
                                </m:r>
                              </m:oMath>
                            </m:oMathPara>
                          </a14:m>
                          <a:endParaRPr lang="en-US" sz="1400" dirty="0"/>
                        </a:p>
                      </a:txBody>
                      <a:tcPr marL="45672" marR="45672" marT="45672" marB="45672"/>
                    </a:tc>
                    <a:extLst>
                      <a:ext uri="{0D108BD9-81ED-4DB2-BD59-A6C34878D82A}">
                        <a16:rowId xmlns:a16="http://schemas.microsoft.com/office/drawing/2014/main" val="3764775193"/>
                      </a:ext>
                    </a:extLst>
                  </a:tr>
                </a:tbl>
              </a:graphicData>
            </a:graphic>
          </p:graphicFrame>
        </mc:Choice>
        <mc:Fallback xmlns="">
          <p:graphicFrame>
            <p:nvGraphicFramePr>
              <p:cNvPr id="7" name="Table 6">
                <a:extLst>
                  <a:ext uri="{FF2B5EF4-FFF2-40B4-BE49-F238E27FC236}">
                    <a16:creationId xmlns:a16="http://schemas.microsoft.com/office/drawing/2014/main" id="{7E9BDA0D-59F9-D24E-B028-54BB9EA8DC9D}"/>
                  </a:ext>
                </a:extLst>
              </p:cNvPr>
              <p:cNvGraphicFramePr>
                <a:graphicFrameLocks noGrp="1"/>
              </p:cNvGraphicFramePr>
              <p:nvPr>
                <p:extLst>
                  <p:ext uri="{D42A27DB-BD31-4B8C-83A1-F6EECF244321}">
                    <p14:modId xmlns:p14="http://schemas.microsoft.com/office/powerpoint/2010/main" val="1525111152"/>
                  </p:ext>
                </p:extLst>
              </p:nvPr>
            </p:nvGraphicFramePr>
            <p:xfrm>
              <a:off x="11365520" y="1003143"/>
              <a:ext cx="462433" cy="305682"/>
            </p:xfrm>
            <a:graphic>
              <a:graphicData uri="http://schemas.openxmlformats.org/drawingml/2006/table">
                <a:tbl>
                  <a:tblPr firstRow="1" bandRow="1">
                    <a:tableStyleId>{793D81CF-94F2-401A-BA57-92F5A7B2D0C5}</a:tableStyleId>
                  </a:tblPr>
                  <a:tblGrid>
                    <a:gridCol w="462433">
                      <a:extLst>
                        <a:ext uri="{9D8B030D-6E8A-4147-A177-3AD203B41FA5}">
                          <a16:colId xmlns:a16="http://schemas.microsoft.com/office/drawing/2014/main" val="3066425043"/>
                        </a:ext>
                      </a:extLst>
                    </a:gridCol>
                  </a:tblGrid>
                  <a:tr h="305682">
                    <a:tc>
                      <a:txBody>
                        <a:bodyPr/>
                        <a:lstStyle/>
                        <a:p>
                          <a:endParaRPr lang="en-US"/>
                        </a:p>
                      </a:txBody>
                      <a:tcPr marL="45672" marR="45672" marT="45672" marB="45672">
                        <a:blipFill>
                          <a:blip r:embed="rId15"/>
                          <a:stretch>
                            <a:fillRect/>
                          </a:stretch>
                        </a:blipFill>
                      </a:tcPr>
                    </a:tc>
                    <a:extLst>
                      <a:ext uri="{0D108BD9-81ED-4DB2-BD59-A6C34878D82A}">
                        <a16:rowId xmlns:a16="http://schemas.microsoft.com/office/drawing/2014/main" val="3764775193"/>
                      </a:ext>
                    </a:extLst>
                  </a:tr>
                </a:tbl>
              </a:graphicData>
            </a:graphic>
          </p:graphicFrame>
        </mc:Fallback>
      </mc:AlternateContent>
      <p:sp>
        <p:nvSpPr>
          <p:cNvPr id="8" name="Rectangle 7">
            <a:extLst>
              <a:ext uri="{FF2B5EF4-FFF2-40B4-BE49-F238E27FC236}">
                <a16:creationId xmlns:a16="http://schemas.microsoft.com/office/drawing/2014/main" id="{A67C96F6-C854-FA44-B93B-8183D93D0532}"/>
              </a:ext>
            </a:extLst>
          </p:cNvPr>
          <p:cNvSpPr/>
          <p:nvPr/>
        </p:nvSpPr>
        <p:spPr>
          <a:xfrm>
            <a:off x="9137065" y="3452124"/>
            <a:ext cx="2116410" cy="315721"/>
          </a:xfrm>
          <a:prstGeom prst="rect">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17" name="Rectangle 116">
            <a:extLst>
              <a:ext uri="{FF2B5EF4-FFF2-40B4-BE49-F238E27FC236}">
                <a16:creationId xmlns:a16="http://schemas.microsoft.com/office/drawing/2014/main" id="{07EC0991-2461-924C-B314-1DBBB62F5654}"/>
              </a:ext>
            </a:extLst>
          </p:cNvPr>
          <p:cNvSpPr/>
          <p:nvPr/>
        </p:nvSpPr>
        <p:spPr>
          <a:xfrm>
            <a:off x="9137065" y="2220849"/>
            <a:ext cx="2116410" cy="315721"/>
          </a:xfrm>
          <a:prstGeom prst="rect">
            <a:avLst/>
          </a:prstGeom>
          <a:solidFill>
            <a:schemeClr val="accent1">
              <a:alpha val="2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mc:AlternateContent xmlns:mc="http://schemas.openxmlformats.org/markup-compatibility/2006" xmlns:a14="http://schemas.microsoft.com/office/drawing/2010/main">
        <mc:Choice Requires="a14">
          <p:graphicFrame>
            <p:nvGraphicFramePr>
              <p:cNvPr id="118" name="Table 117">
                <a:extLst>
                  <a:ext uri="{FF2B5EF4-FFF2-40B4-BE49-F238E27FC236}">
                    <a16:creationId xmlns:a16="http://schemas.microsoft.com/office/drawing/2014/main" id="{BFC2368B-E203-1C4F-A96B-5E36DFC13CC8}"/>
                  </a:ext>
                </a:extLst>
              </p:cNvPr>
              <p:cNvGraphicFramePr>
                <a:graphicFrameLocks noGrp="1"/>
              </p:cNvGraphicFramePr>
              <p:nvPr>
                <p:extLst>
                  <p:ext uri="{D42A27DB-BD31-4B8C-83A1-F6EECF244321}">
                    <p14:modId xmlns:p14="http://schemas.microsoft.com/office/powerpoint/2010/main" val="3256187597"/>
                  </p:ext>
                </p:extLst>
              </p:nvPr>
            </p:nvGraphicFramePr>
            <p:xfrm>
              <a:off x="11365520" y="2221767"/>
              <a:ext cx="462433" cy="305682"/>
            </p:xfrm>
            <a:graphic>
              <a:graphicData uri="http://schemas.openxmlformats.org/drawingml/2006/table">
                <a:tbl>
                  <a:tblPr bandRow="1">
                    <a:tableStyleId>{793D81CF-94F2-401A-BA57-92F5A7B2D0C5}</a:tableStyleId>
                  </a:tblPr>
                  <a:tblGrid>
                    <a:gridCol w="462433">
                      <a:extLst>
                        <a:ext uri="{9D8B030D-6E8A-4147-A177-3AD203B41FA5}">
                          <a16:colId xmlns:a16="http://schemas.microsoft.com/office/drawing/2014/main" val="3066425043"/>
                        </a:ext>
                      </a:extLst>
                    </a:gridCol>
                  </a:tblGrid>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0.</m:t>
                                </m:r>
                                <m:r>
                                  <a:rPr lang="de-DE" sz="1400" b="0" i="1" dirty="0" smtClean="0">
                                    <a:latin typeface="Cambria Math" panose="02040503050406030204" pitchFamily="18" charset="0"/>
                                    <a:ea typeface="Cambria Math" panose="02040503050406030204" pitchFamily="18" charset="0"/>
                                  </a:rPr>
                                  <m:t>75</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3300303328"/>
                      </a:ext>
                    </a:extLst>
                  </a:tr>
                </a:tbl>
              </a:graphicData>
            </a:graphic>
          </p:graphicFrame>
        </mc:Choice>
        <mc:Fallback xmlns="">
          <p:graphicFrame>
            <p:nvGraphicFramePr>
              <p:cNvPr id="118" name="Table 117">
                <a:extLst>
                  <a:ext uri="{FF2B5EF4-FFF2-40B4-BE49-F238E27FC236}">
                    <a16:creationId xmlns:a16="http://schemas.microsoft.com/office/drawing/2014/main" id="{BFC2368B-E203-1C4F-A96B-5E36DFC13CC8}"/>
                  </a:ext>
                </a:extLst>
              </p:cNvPr>
              <p:cNvGraphicFramePr>
                <a:graphicFrameLocks noGrp="1"/>
              </p:cNvGraphicFramePr>
              <p:nvPr>
                <p:extLst>
                  <p:ext uri="{D42A27DB-BD31-4B8C-83A1-F6EECF244321}">
                    <p14:modId xmlns:p14="http://schemas.microsoft.com/office/powerpoint/2010/main" val="3256187597"/>
                  </p:ext>
                </p:extLst>
              </p:nvPr>
            </p:nvGraphicFramePr>
            <p:xfrm>
              <a:off x="11365520" y="2221767"/>
              <a:ext cx="462433" cy="305682"/>
            </p:xfrm>
            <a:graphic>
              <a:graphicData uri="http://schemas.openxmlformats.org/drawingml/2006/table">
                <a:tbl>
                  <a:tblPr bandRow="1">
                    <a:tableStyleId>{793D81CF-94F2-401A-BA57-92F5A7B2D0C5}</a:tableStyleId>
                  </a:tblPr>
                  <a:tblGrid>
                    <a:gridCol w="462433">
                      <a:extLst>
                        <a:ext uri="{9D8B030D-6E8A-4147-A177-3AD203B41FA5}">
                          <a16:colId xmlns:a16="http://schemas.microsoft.com/office/drawing/2014/main" val="3066425043"/>
                        </a:ext>
                      </a:extLst>
                    </a:gridCol>
                  </a:tblGrid>
                  <a:tr h="305682">
                    <a:tc>
                      <a:txBody>
                        <a:bodyPr/>
                        <a:lstStyle/>
                        <a:p>
                          <a:endParaRPr lang="en-US"/>
                        </a:p>
                      </a:txBody>
                      <a:tcPr marL="45672" marR="45672" marT="45672" marB="45672">
                        <a:blipFill>
                          <a:blip r:embed="rId16"/>
                          <a:stretch>
                            <a:fillRect/>
                          </a:stretch>
                        </a:blipFill>
                      </a:tcPr>
                    </a:tc>
                    <a:extLst>
                      <a:ext uri="{0D108BD9-81ED-4DB2-BD59-A6C34878D82A}">
                        <a16:rowId xmlns:a16="http://schemas.microsoft.com/office/drawing/2014/main" val="3300303328"/>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119" name="Table 118">
                <a:extLst>
                  <a:ext uri="{FF2B5EF4-FFF2-40B4-BE49-F238E27FC236}">
                    <a16:creationId xmlns:a16="http://schemas.microsoft.com/office/drawing/2014/main" id="{0AAB80A7-8EFA-C947-9A8A-47FB409256F4}"/>
                  </a:ext>
                </a:extLst>
              </p:cNvPr>
              <p:cNvGraphicFramePr>
                <a:graphicFrameLocks noGrp="1"/>
              </p:cNvGraphicFramePr>
              <p:nvPr>
                <p:extLst>
                  <p:ext uri="{D42A27DB-BD31-4B8C-83A1-F6EECF244321}">
                    <p14:modId xmlns:p14="http://schemas.microsoft.com/office/powerpoint/2010/main" val="3183855606"/>
                  </p:ext>
                </p:extLst>
              </p:nvPr>
            </p:nvGraphicFramePr>
            <p:xfrm>
              <a:off x="11365520" y="3448172"/>
              <a:ext cx="462433" cy="305682"/>
            </p:xfrm>
            <a:graphic>
              <a:graphicData uri="http://schemas.openxmlformats.org/drawingml/2006/table">
                <a:tbl>
                  <a:tblPr bandRow="1">
                    <a:tableStyleId>{793D81CF-94F2-401A-BA57-92F5A7B2D0C5}</a:tableStyleId>
                  </a:tblPr>
                  <a:tblGrid>
                    <a:gridCol w="462433">
                      <a:extLst>
                        <a:ext uri="{9D8B030D-6E8A-4147-A177-3AD203B41FA5}">
                          <a16:colId xmlns:a16="http://schemas.microsoft.com/office/drawing/2014/main" val="3066425043"/>
                        </a:ext>
                      </a:extLst>
                    </a:gridCol>
                  </a:tblGrid>
                  <a:tr h="305682">
                    <a:tc>
                      <a:txBody>
                        <a:bodyPr/>
                        <a:lstStyle/>
                        <a:p>
                          <a:pPr algn="ctr"/>
                          <a14:m>
                            <m:oMathPara xmlns:m="http://schemas.openxmlformats.org/officeDocument/2006/math">
                              <m:oMathParaPr>
                                <m:jc m:val="centerGroup"/>
                              </m:oMathParaPr>
                              <m:oMath xmlns:m="http://schemas.openxmlformats.org/officeDocument/2006/math">
                                <m:r>
                                  <a:rPr lang="en-US" sz="1400" i="1" dirty="0" smtClean="0">
                                    <a:latin typeface="Cambria Math" panose="02040503050406030204" pitchFamily="18" charset="0"/>
                                    <a:ea typeface="Cambria Math" panose="02040503050406030204" pitchFamily="18" charset="0"/>
                                  </a:rPr>
                                  <m:t>0.2</m:t>
                                </m:r>
                                <m:r>
                                  <a:rPr lang="de-DE" sz="1400" b="0" i="1" dirty="0" smtClean="0">
                                    <a:latin typeface="Cambria Math" panose="02040503050406030204" pitchFamily="18" charset="0"/>
                                    <a:ea typeface="Cambria Math" panose="02040503050406030204" pitchFamily="18" charset="0"/>
                                  </a:rPr>
                                  <m:t>5</m:t>
                                </m:r>
                              </m:oMath>
                            </m:oMathPara>
                          </a14:m>
                          <a:endParaRPr lang="en-US" sz="1400" i="0" dirty="0">
                            <a:latin typeface="Cambria Math" panose="02040503050406030204" pitchFamily="18" charset="0"/>
                            <a:ea typeface="Cambria Math" panose="02040503050406030204" pitchFamily="18" charset="0"/>
                          </a:endParaRPr>
                        </a:p>
                      </a:txBody>
                      <a:tcPr marL="45672" marR="45672" marT="45672" marB="45672"/>
                    </a:tc>
                    <a:extLst>
                      <a:ext uri="{0D108BD9-81ED-4DB2-BD59-A6C34878D82A}">
                        <a16:rowId xmlns:a16="http://schemas.microsoft.com/office/drawing/2014/main" val="1452527366"/>
                      </a:ext>
                    </a:extLst>
                  </a:tr>
                </a:tbl>
              </a:graphicData>
            </a:graphic>
          </p:graphicFrame>
        </mc:Choice>
        <mc:Fallback xmlns="">
          <p:graphicFrame>
            <p:nvGraphicFramePr>
              <p:cNvPr id="119" name="Table 118">
                <a:extLst>
                  <a:ext uri="{FF2B5EF4-FFF2-40B4-BE49-F238E27FC236}">
                    <a16:creationId xmlns:a16="http://schemas.microsoft.com/office/drawing/2014/main" id="{0AAB80A7-8EFA-C947-9A8A-47FB409256F4}"/>
                  </a:ext>
                </a:extLst>
              </p:cNvPr>
              <p:cNvGraphicFramePr>
                <a:graphicFrameLocks noGrp="1"/>
              </p:cNvGraphicFramePr>
              <p:nvPr>
                <p:extLst>
                  <p:ext uri="{D42A27DB-BD31-4B8C-83A1-F6EECF244321}">
                    <p14:modId xmlns:p14="http://schemas.microsoft.com/office/powerpoint/2010/main" val="3183855606"/>
                  </p:ext>
                </p:extLst>
              </p:nvPr>
            </p:nvGraphicFramePr>
            <p:xfrm>
              <a:off x="11365520" y="3448172"/>
              <a:ext cx="462433" cy="305682"/>
            </p:xfrm>
            <a:graphic>
              <a:graphicData uri="http://schemas.openxmlformats.org/drawingml/2006/table">
                <a:tbl>
                  <a:tblPr bandRow="1">
                    <a:tableStyleId>{793D81CF-94F2-401A-BA57-92F5A7B2D0C5}</a:tableStyleId>
                  </a:tblPr>
                  <a:tblGrid>
                    <a:gridCol w="462433">
                      <a:extLst>
                        <a:ext uri="{9D8B030D-6E8A-4147-A177-3AD203B41FA5}">
                          <a16:colId xmlns:a16="http://schemas.microsoft.com/office/drawing/2014/main" val="3066425043"/>
                        </a:ext>
                      </a:extLst>
                    </a:gridCol>
                  </a:tblGrid>
                  <a:tr h="305682">
                    <a:tc>
                      <a:txBody>
                        <a:bodyPr/>
                        <a:lstStyle/>
                        <a:p>
                          <a:endParaRPr lang="en-US"/>
                        </a:p>
                      </a:txBody>
                      <a:tcPr marL="45672" marR="45672" marT="45672" marB="45672">
                        <a:blipFill>
                          <a:blip r:embed="rId17"/>
                          <a:stretch>
                            <a:fillRect t="-4000"/>
                          </a:stretch>
                        </a:blipFill>
                      </a:tcPr>
                    </a:tc>
                    <a:extLst>
                      <a:ext uri="{0D108BD9-81ED-4DB2-BD59-A6C34878D82A}">
                        <a16:rowId xmlns:a16="http://schemas.microsoft.com/office/drawing/2014/main" val="1452527366"/>
                      </a:ext>
                    </a:extLst>
                  </a:tr>
                </a:tbl>
              </a:graphicData>
            </a:graphic>
          </p:graphicFrame>
        </mc:Fallback>
      </mc:AlternateContent>
    </p:spTree>
    <p:extLst>
      <p:ext uri="{BB962C8B-B14F-4D97-AF65-F5344CB8AC3E}">
        <p14:creationId xmlns:p14="http://schemas.microsoft.com/office/powerpoint/2010/main" val="352066862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0A5AC6-8FAB-D146-8ECA-A0C7BDD6514E}"/>
              </a:ext>
            </a:extLst>
          </p:cNvPr>
          <p:cNvSpPr>
            <a:spLocks noGrp="1"/>
          </p:cNvSpPr>
          <p:nvPr>
            <p:ph type="title"/>
          </p:nvPr>
        </p:nvSpPr>
        <p:spPr/>
        <p:txBody>
          <a:bodyPr/>
          <a:lstStyle/>
          <a:p>
            <a:r>
              <a:rPr lang="en-GB"/>
              <a:t>Example with Two Factors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4992CB7-7BCA-F647-AE63-61B908F431C7}"/>
                  </a:ext>
                </a:extLst>
              </p:cNvPr>
              <p:cNvSpPr>
                <a:spLocks noGrp="1"/>
              </p:cNvSpPr>
              <p:nvPr>
                <p:ph idx="1"/>
              </p:nvPr>
            </p:nvSpPr>
            <p:spPr>
              <a:xfrm>
                <a:off x="359625" y="1666902"/>
                <a:ext cx="5804339" cy="4236435"/>
              </a:xfrm>
            </p:spPr>
            <p:txBody>
              <a:bodyPr>
                <a:normAutofit/>
              </a:bodyPr>
              <a:lstStyle/>
              <a:p>
                <a:r>
                  <a:rPr lang="en-GB" dirty="0"/>
                  <a:t>Model</a:t>
                </a:r>
              </a:p>
              <a:p>
                <a:pPr lvl="1"/>
                <a:endParaRPr lang="en-GB" dirty="0"/>
              </a:p>
              <a:p>
                <a:endParaRPr lang="en-GB" dirty="0"/>
              </a:p>
              <a:p>
                <a:endParaRPr lang="en-GB" dirty="0"/>
              </a:p>
              <a:p>
                <a:r>
                  <a:rPr lang="en-GB" dirty="0"/>
                  <a:t>Sample new value for  </a:t>
                </a:r>
                <a14:m>
                  <m:oMath xmlns:m="http://schemas.openxmlformats.org/officeDocument/2006/math">
                    <m:r>
                      <a:rPr lang="en-GB" i="1" smtClean="0">
                        <a:latin typeface="Cambria Math" panose="02040503050406030204" pitchFamily="18" charset="0"/>
                      </a:rPr>
                      <m:t>𝑅</m:t>
                    </m:r>
                  </m:oMath>
                </a14:m>
                <a:r>
                  <a:rPr lang="en-GB" dirty="0"/>
                  <a:t> from </a:t>
                </a:r>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b="0" i="1" smtClean="0">
                              <a:latin typeface="Cambria Math" panose="02040503050406030204" pitchFamily="18" charset="0"/>
                            </a:rPr>
                            <m:t>𝑅</m:t>
                          </m:r>
                        </m:e>
                        <m:e>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𝜋</m:t>
                              </m:r>
                            </m:e>
                            <m:sub>
                              <m:r>
                                <m:rPr>
                                  <m:sty m:val="p"/>
                                </m:rPr>
                                <a:rPr lang="en-GB" smtClean="0">
                                  <a:latin typeface="Cambria Math" panose="02040503050406030204" pitchFamily="18" charset="0"/>
                                </a:rPr>
                                <m:t>MB</m:t>
                              </m:r>
                              <m:d>
                                <m:dPr>
                                  <m:ctrlPr>
                                    <a:rPr lang="en-GB" i="1" smtClean="0">
                                      <a:latin typeface="Cambria Math" panose="02040503050406030204" pitchFamily="18" charset="0"/>
                                    </a:rPr>
                                  </m:ctrlPr>
                                </m:dPr>
                                <m:e>
                                  <m:r>
                                    <a:rPr lang="en-GB" i="1" smtClean="0">
                                      <a:latin typeface="Cambria Math" panose="02040503050406030204" pitchFamily="18" charset="0"/>
                                    </a:rPr>
                                    <m:t>𝑅</m:t>
                                  </m:r>
                                </m:e>
                              </m:d>
                            </m:sub>
                          </m:sSub>
                          <m:d>
                            <m:dPr>
                              <m:ctrlPr>
                                <a:rPr lang="en-GB"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𝒓</m:t>
                              </m:r>
                            </m:e>
                          </m:d>
                        </m:e>
                      </m:d>
                      <m:r>
                        <a:rPr lang="en-GB" i="1" smtClean="0">
                          <a:latin typeface="Cambria Math" panose="02040503050406030204" pitchFamily="18" charset="0"/>
                        </a:rPr>
                        <m:t>=</m:t>
                      </m:r>
                      <m:r>
                        <a:rPr lang="en-GB"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𝑅</m:t>
                          </m:r>
                        </m:e>
                        <m:e>
                          <m:sSub>
                            <m:sSubPr>
                              <m:ctrlPr>
                                <a:rPr lang="en-GB" i="1" smtClean="0">
                                  <a:latin typeface="Cambria Math" panose="02040503050406030204" pitchFamily="18" charset="0"/>
                                </a:rPr>
                              </m:ctrlPr>
                            </m:sSubPr>
                            <m:e>
                              <m:r>
                                <a:rPr lang="en-GB" i="1" smtClean="0">
                                  <a:latin typeface="Cambria Math" panose="02040503050406030204" pitchFamily="18" charset="0"/>
                                </a:rPr>
                                <m:t>𝑛</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𝑛</m:t>
                              </m:r>
                            </m:e>
                            <m:sub>
                              <m:r>
                                <a:rPr lang="en-GB" i="1" smtClean="0">
                                  <a:latin typeface="Cambria Math" panose="02040503050406030204" pitchFamily="18" charset="0"/>
                                </a:rPr>
                                <m:t>2</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𝑛</m:t>
                              </m:r>
                            </m:e>
                            <m:sub>
                              <m:r>
                                <a:rPr lang="en-GB" i="1" smtClean="0">
                                  <a:latin typeface="Cambria Math" panose="02040503050406030204" pitchFamily="18" charset="0"/>
                                </a:rPr>
                                <m:t>3</m:t>
                              </m:r>
                            </m:sub>
                          </m:sSub>
                        </m:e>
                      </m:d>
                    </m:oMath>
                  </m:oMathPara>
                </a14:m>
                <a:endParaRPr lang="en-GB" dirty="0"/>
              </a:p>
              <a:p>
                <a:r>
                  <a:rPr lang="en-GB" dirty="0">
                    <a:ea typeface="Cambria Math" panose="02040503050406030204" pitchFamily="18" charset="0"/>
                  </a:rPr>
                  <a:t>Normalise </a:t>
                </a:r>
                <a14:m>
                  <m:oMath xmlns:m="http://schemas.openxmlformats.org/officeDocument/2006/math">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𝑅</m:t>
                        </m:r>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𝑛</m:t>
                            </m:r>
                          </m:e>
                          <m:sub>
                            <m:r>
                              <a:rPr lang="en-GB" i="1" smtClean="0">
                                <a:latin typeface="Cambria Math" panose="02040503050406030204" pitchFamily="18" charset="0"/>
                                <a:ea typeface="Cambria Math" panose="02040503050406030204" pitchFamily="18" charset="0"/>
                              </a:rPr>
                              <m:t>1</m:t>
                            </m:r>
                          </m:sub>
                        </m:sSub>
                      </m:e>
                    </m:d>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𝑅</m:t>
                        </m:r>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𝑛</m:t>
                            </m:r>
                          </m:e>
                          <m:sub>
                            <m:r>
                              <a:rPr lang="en-GB" i="1" smtClean="0">
                                <a:latin typeface="Cambria Math" panose="02040503050406030204" pitchFamily="18" charset="0"/>
                                <a:ea typeface="Cambria Math" panose="02040503050406030204" pitchFamily="18" charset="0"/>
                              </a:rPr>
                              <m:t>2</m:t>
                            </m:r>
                          </m:sub>
                        </m:sSub>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𝑛</m:t>
                            </m:r>
                          </m:e>
                          <m:sub>
                            <m:r>
                              <a:rPr lang="en-GB" i="1" smtClean="0">
                                <a:latin typeface="Cambria Math" panose="02040503050406030204" pitchFamily="18" charset="0"/>
                                <a:ea typeface="Cambria Math" panose="02040503050406030204" pitchFamily="18" charset="0"/>
                              </a:rPr>
                              <m:t>3</m:t>
                            </m:r>
                          </m:sub>
                        </m:sSub>
                      </m:e>
                    </m:d>
                  </m:oMath>
                </a14:m>
                <a:br>
                  <a:rPr lang="en-GB" dirty="0"/>
                </a:br>
                <a:r>
                  <a:rPr lang="en-GB" dirty="0"/>
                  <a:t>➝ </a:t>
                </a:r>
                <a14:m>
                  <m:oMath xmlns:m="http://schemas.openxmlformats.org/officeDocument/2006/math">
                    <m:r>
                      <a:rPr lang="en-GB" i="1" smtClean="0">
                        <a:latin typeface="Cambria Math" panose="02040503050406030204" pitchFamily="18" charset="0"/>
                      </a:rPr>
                      <m:t>𝑃</m:t>
                    </m:r>
                    <m:d>
                      <m:dPr>
                        <m:ctrlPr>
                          <a:rPr lang="en-GB" i="1" smtClean="0">
                            <a:latin typeface="Cambria Math" panose="02040503050406030204" pitchFamily="18" charset="0"/>
                          </a:rPr>
                        </m:ctrlPr>
                      </m:dPr>
                      <m:e>
                        <m:r>
                          <a:rPr lang="en-GB" i="1" smtClean="0">
                            <a:latin typeface="Cambria Math" panose="02040503050406030204" pitchFamily="18" charset="0"/>
                          </a:rPr>
                          <m:t>𝑅</m:t>
                        </m:r>
                        <m:r>
                          <a:rPr lang="en-GB" i="1" smtClean="0">
                            <a:latin typeface="Cambria Math" panose="02040503050406030204" pitchFamily="18" charset="0"/>
                          </a:rPr>
                          <m:t>, </m:t>
                        </m:r>
                        <m:sSub>
                          <m:sSubPr>
                            <m:ctrlPr>
                              <a:rPr lang="en-GB" i="1" smtClean="0">
                                <a:latin typeface="Cambria Math" panose="02040503050406030204" pitchFamily="18" charset="0"/>
                              </a:rPr>
                            </m:ctrlPr>
                          </m:sSubPr>
                          <m:e>
                            <m:r>
                              <a:rPr lang="en-GB" i="1" smtClean="0">
                                <a:latin typeface="Cambria Math" panose="02040503050406030204" pitchFamily="18" charset="0"/>
                              </a:rPr>
                              <m:t>𝑛</m:t>
                            </m:r>
                          </m:e>
                          <m:sub>
                            <m:r>
                              <a:rPr lang="en-GB" i="1" smtClean="0">
                                <a:latin typeface="Cambria Math" panose="02040503050406030204" pitchFamily="18" charset="0"/>
                              </a:rPr>
                              <m:t>1</m:t>
                            </m:r>
                          </m:sub>
                        </m:sSub>
                        <m:r>
                          <a:rPr lang="en-GB"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2</m:t>
                            </m:r>
                          </m:sub>
                        </m:sSub>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rPr>
                              <m:t>𝑛</m:t>
                            </m:r>
                          </m:e>
                          <m:sub>
                            <m:r>
                              <a:rPr lang="en-GB" b="0" i="1" smtClean="0">
                                <a:latin typeface="Cambria Math" panose="02040503050406030204" pitchFamily="18" charset="0"/>
                              </a:rPr>
                              <m:t>3</m:t>
                            </m:r>
                          </m:sub>
                        </m:sSub>
                      </m:e>
                    </m:d>
                  </m:oMath>
                </a14:m>
                <a:endParaRPr lang="en-GB" dirty="0"/>
              </a:p>
              <a:p>
                <a:r>
                  <a:rPr lang="en-GB" dirty="0"/>
                  <a:t>Given </a:t>
                </a:r>
                <a14:m>
                  <m:oMath xmlns:m="http://schemas.openxmlformats.org/officeDocument/2006/math">
                    <m:sSub>
                      <m:sSubPr>
                        <m:ctrlPr>
                          <a:rPr lang="en-GB" b="0" i="1" smtClean="0">
                            <a:solidFill>
                              <a:schemeClr val="accent1"/>
                            </a:solidFill>
                            <a:latin typeface="Cambria Math" panose="02040503050406030204" pitchFamily="18" charset="0"/>
                          </a:rPr>
                        </m:ctrlPr>
                      </m:sSubPr>
                      <m:e>
                        <m:r>
                          <a:rPr lang="en-GB" i="1" smtClean="0">
                            <a:solidFill>
                              <a:schemeClr val="accent1"/>
                            </a:solidFill>
                            <a:latin typeface="Cambria Math" panose="02040503050406030204" pitchFamily="18" charset="0"/>
                          </a:rPr>
                          <m:t>𝑁</m:t>
                        </m:r>
                      </m:e>
                      <m:sub>
                        <m:r>
                          <a:rPr lang="en-GB" b="0" i="1" smtClean="0">
                            <a:solidFill>
                              <a:schemeClr val="accent1"/>
                            </a:solidFill>
                            <a:latin typeface="Cambria Math" panose="02040503050406030204" pitchFamily="18" charset="0"/>
                          </a:rPr>
                          <m:t>1</m:t>
                        </m:r>
                      </m:sub>
                    </m:sSub>
                    <m:r>
                      <a:rPr lang="en-GB" b="0" i="1" smtClean="0">
                        <a:solidFill>
                          <a:schemeClr val="accent1"/>
                        </a:solidFill>
                        <a:latin typeface="Cambria Math" panose="02040503050406030204" pitchFamily="18" charset="0"/>
                      </a:rPr>
                      <m:t>=</m:t>
                    </m:r>
                    <m:r>
                      <m:rPr>
                        <m:sty m:val="p"/>
                      </m:rPr>
                      <a:rPr lang="de-DE" b="0" i="0" smtClean="0">
                        <a:solidFill>
                          <a:schemeClr val="accent1"/>
                        </a:solidFill>
                        <a:latin typeface="Cambria Math" panose="02040503050406030204" pitchFamily="18" charset="0"/>
                      </a:rPr>
                      <m:t>true</m:t>
                    </m:r>
                    <m:r>
                      <a:rPr lang="en-GB" b="0" i="1" smtClean="0">
                        <a:latin typeface="Cambria Math" panose="02040503050406030204" pitchFamily="18" charset="0"/>
                      </a:rPr>
                      <m:t>,</m:t>
                    </m:r>
                    <m:sSub>
                      <m:sSubPr>
                        <m:ctrlPr>
                          <a:rPr lang="en-GB" b="0" i="1" smtClean="0">
                            <a:solidFill>
                              <a:srgbClr val="FFC000"/>
                            </a:solidFill>
                            <a:latin typeface="Cambria Math" panose="02040503050406030204" pitchFamily="18" charset="0"/>
                          </a:rPr>
                        </m:ctrlPr>
                      </m:sSubPr>
                      <m:e>
                        <m:r>
                          <a:rPr lang="en-GB" b="0" i="1" smtClean="0">
                            <a:solidFill>
                              <a:srgbClr val="FFC000"/>
                            </a:solidFill>
                            <a:latin typeface="Cambria Math" panose="02040503050406030204" pitchFamily="18" charset="0"/>
                          </a:rPr>
                          <m:t>𝑁</m:t>
                        </m:r>
                      </m:e>
                      <m:sub>
                        <m:r>
                          <a:rPr lang="en-GB" b="0" i="1" smtClean="0">
                            <a:solidFill>
                              <a:srgbClr val="FFC000"/>
                            </a:solidFill>
                            <a:latin typeface="Cambria Math" panose="02040503050406030204" pitchFamily="18" charset="0"/>
                          </a:rPr>
                          <m:t>2</m:t>
                        </m:r>
                      </m:sub>
                    </m:sSub>
                    <m:r>
                      <a:rPr lang="en-GB" b="0" i="1" smtClean="0">
                        <a:solidFill>
                          <a:srgbClr val="FFC000"/>
                        </a:solidFill>
                        <a:latin typeface="Cambria Math" panose="02040503050406030204" pitchFamily="18" charset="0"/>
                      </a:rPr>
                      <m:t>=</m:t>
                    </m:r>
                    <m:r>
                      <m:rPr>
                        <m:sty m:val="p"/>
                      </m:rPr>
                      <a:rPr lang="de-DE" b="0" i="0" smtClean="0">
                        <a:solidFill>
                          <a:srgbClr val="FFC000"/>
                        </a:solidFill>
                        <a:latin typeface="Cambria Math" panose="02040503050406030204" pitchFamily="18" charset="0"/>
                      </a:rPr>
                      <m:t>true</m:t>
                    </m:r>
                    <m:r>
                      <a:rPr lang="en-GB" b="0" i="1" smtClean="0">
                        <a:solidFill>
                          <a:srgbClr val="FFC000"/>
                        </a:solidFill>
                        <a:latin typeface="Cambria Math" panose="02040503050406030204" pitchFamily="18" charset="0"/>
                      </a:rPr>
                      <m:t>,</m:t>
                    </m:r>
                    <m:sSub>
                      <m:sSubPr>
                        <m:ctrlPr>
                          <a:rPr lang="en-GB" b="0" i="1" smtClean="0">
                            <a:solidFill>
                              <a:srgbClr val="FFC000"/>
                            </a:solidFill>
                            <a:latin typeface="Cambria Math" panose="02040503050406030204" pitchFamily="18" charset="0"/>
                          </a:rPr>
                        </m:ctrlPr>
                      </m:sSubPr>
                      <m:e>
                        <m:r>
                          <a:rPr lang="en-GB" b="0" i="1" smtClean="0">
                            <a:solidFill>
                              <a:srgbClr val="FFC000"/>
                            </a:solidFill>
                            <a:latin typeface="Cambria Math" panose="02040503050406030204" pitchFamily="18" charset="0"/>
                          </a:rPr>
                          <m:t>𝑁</m:t>
                        </m:r>
                      </m:e>
                      <m:sub>
                        <m:r>
                          <a:rPr lang="en-GB" b="0" i="1" smtClean="0">
                            <a:solidFill>
                              <a:srgbClr val="FFC000"/>
                            </a:solidFill>
                            <a:latin typeface="Cambria Math" panose="02040503050406030204" pitchFamily="18" charset="0"/>
                          </a:rPr>
                          <m:t>3</m:t>
                        </m:r>
                      </m:sub>
                    </m:sSub>
                    <m:r>
                      <a:rPr lang="en-GB" b="0" i="1" smtClean="0">
                        <a:solidFill>
                          <a:srgbClr val="FFC000"/>
                        </a:solidFill>
                        <a:latin typeface="Cambria Math" panose="02040503050406030204" pitchFamily="18" charset="0"/>
                      </a:rPr>
                      <m:t>=</m:t>
                    </m:r>
                    <m:r>
                      <m:rPr>
                        <m:sty m:val="p"/>
                      </m:rPr>
                      <a:rPr lang="de-DE" b="0" i="0" smtClean="0">
                        <a:solidFill>
                          <a:srgbClr val="FFC000"/>
                        </a:solidFill>
                        <a:latin typeface="Cambria Math" panose="02040503050406030204" pitchFamily="18" charset="0"/>
                      </a:rPr>
                      <m:t>false</m:t>
                    </m:r>
                  </m:oMath>
                </a14:m>
                <a:r>
                  <a:rPr lang="en-GB" dirty="0">
                    <a:solidFill>
                      <a:srgbClr val="FFC000"/>
                    </a:solidFill>
                  </a:rPr>
                  <a:t> </a:t>
                </a:r>
                <a:endParaRPr lang="en-GB" dirty="0">
                  <a:solidFill>
                    <a:srgbClr val="C00000"/>
                  </a:solidFill>
                </a:endParaRPr>
              </a:p>
              <a:p>
                <a:pPr lvl="1"/>
                <a14:m>
                  <m:oMath xmlns:m="http://schemas.openxmlformats.org/officeDocument/2006/math">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𝑓</m:t>
                        </m:r>
                      </m:e>
                      <m:sub>
                        <m:r>
                          <a:rPr lang="en-GB" b="0" i="1" smtClean="0">
                            <a:latin typeface="Cambria Math" panose="02040503050406030204" pitchFamily="18" charset="0"/>
                            <a:ea typeface="Cambria Math" panose="02040503050406030204" pitchFamily="18" charset="0"/>
                          </a:rPr>
                          <m:t>12</m:t>
                        </m:r>
                      </m:sub>
                    </m:sSub>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𝜙</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𝑅</m:t>
                        </m:r>
                        <m:r>
                          <a:rPr lang="en-GB" b="0" i="1" smtClean="0">
                            <a:latin typeface="Cambria Math" panose="02040503050406030204" pitchFamily="18" charset="0"/>
                            <a:ea typeface="Cambria Math" panose="02040503050406030204" pitchFamily="18" charset="0"/>
                          </a:rPr>
                          <m:t>, </m:t>
                        </m:r>
                        <m:r>
                          <m:rPr>
                            <m:sty m:val="p"/>
                          </m:rPr>
                          <a:rPr lang="de-DE" b="0" i="0" smtClean="0">
                            <a:latin typeface="Cambria Math" panose="02040503050406030204" pitchFamily="18" charset="0"/>
                            <a:ea typeface="Cambria Math" panose="02040503050406030204" pitchFamily="18" charset="0"/>
                          </a:rPr>
                          <m:t>true</m:t>
                        </m:r>
                      </m:e>
                    </m:d>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𝑅</m:t>
                        </m:r>
                        <m:r>
                          <a:rPr lang="en-GB" i="1" smtClean="0">
                            <a:latin typeface="Cambria Math" panose="02040503050406030204" pitchFamily="18" charset="0"/>
                            <a:ea typeface="Cambria Math" panose="02040503050406030204" pitchFamily="18" charset="0"/>
                          </a:rPr>
                          <m:t>, </m:t>
                        </m:r>
                        <m:r>
                          <m:rPr>
                            <m:sty m:val="p"/>
                          </m:rPr>
                          <a:rPr lang="de-DE" b="0" i="0" smtClean="0">
                            <a:latin typeface="Cambria Math" panose="02040503050406030204" pitchFamily="18" charset="0"/>
                            <a:ea typeface="Cambria Math" panose="02040503050406030204" pitchFamily="18" charset="0"/>
                          </a:rPr>
                          <m:t>true</m:t>
                        </m:r>
                        <m:r>
                          <a:rPr lang="en-GB" i="1" smtClean="0">
                            <a:latin typeface="Cambria Math" panose="02040503050406030204" pitchFamily="18" charset="0"/>
                            <a:ea typeface="Cambria Math" panose="02040503050406030204" pitchFamily="18" charset="0"/>
                          </a:rPr>
                          <m:t>, </m:t>
                        </m:r>
                        <m:r>
                          <m:rPr>
                            <m:sty m:val="p"/>
                          </m:rPr>
                          <a:rPr lang="de-DE" b="0" i="0" smtClean="0">
                            <a:latin typeface="Cambria Math" panose="02040503050406030204" pitchFamily="18" charset="0"/>
                            <a:ea typeface="Cambria Math" panose="02040503050406030204" pitchFamily="18" charset="0"/>
                          </a:rPr>
                          <m:t>false</m:t>
                        </m:r>
                      </m:e>
                    </m:d>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𝜙</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𝑅</m:t>
                        </m:r>
                      </m:e>
                    </m:d>
                  </m:oMath>
                </a14:m>
                <a:endParaRPr lang="en-GB" dirty="0"/>
              </a:p>
              <a:p>
                <a:pPr lvl="1"/>
                <a:r>
                  <a:rPr lang="en-GB" dirty="0">
                    <a:ea typeface="Cambria Math" panose="02040503050406030204" pitchFamily="18" charset="0"/>
                  </a:rPr>
                  <a:t>Sample new </a:t>
                </a:r>
                <a14:m>
                  <m:oMath xmlns:m="http://schemas.openxmlformats.org/officeDocument/2006/math">
                    <m:r>
                      <a:rPr lang="en-GB" i="1" smtClean="0">
                        <a:latin typeface="Cambria Math" panose="02040503050406030204" pitchFamily="18" charset="0"/>
                      </a:rPr>
                      <m:t>𝑅</m:t>
                    </m:r>
                  </m:oMath>
                </a14:m>
                <a:r>
                  <a:rPr lang="en-GB" dirty="0">
                    <a:ea typeface="Cambria Math" panose="02040503050406030204" pitchFamily="18" charset="0"/>
                  </a:rPr>
                  <a:t> value from </a:t>
                </a:r>
                <a14:m>
                  <m:oMath xmlns:m="http://schemas.openxmlformats.org/officeDocument/2006/math">
                    <m:sSubSup>
                      <m:sSubSupPr>
                        <m:ctrlPr>
                          <a:rPr lang="en-GB" i="1" smtClean="0">
                            <a:latin typeface="Cambria Math" panose="02040503050406030204" pitchFamily="18" charset="0"/>
                            <a:ea typeface="Cambria Math" panose="02040503050406030204" pitchFamily="18" charset="0"/>
                          </a:rPr>
                        </m:ctrlPr>
                      </m:sSubSupPr>
                      <m:e>
                        <m:r>
                          <a:rPr lang="en-GB" i="1" smtClean="0">
                            <a:latin typeface="Cambria Math" panose="02040503050406030204" pitchFamily="18" charset="0"/>
                            <a:ea typeface="Cambria Math" panose="02040503050406030204" pitchFamily="18" charset="0"/>
                          </a:rPr>
                          <m:t>𝑓</m:t>
                        </m:r>
                      </m:e>
                      <m:sub>
                        <m:r>
                          <a:rPr lang="en-GB" i="1" smtClean="0">
                            <a:latin typeface="Cambria Math" panose="02040503050406030204" pitchFamily="18" charset="0"/>
                            <a:ea typeface="Cambria Math" panose="02040503050406030204" pitchFamily="18" charset="0"/>
                          </a:rPr>
                          <m:t>12</m:t>
                        </m:r>
                      </m:sub>
                      <m:sup>
                        <m:r>
                          <a:rPr lang="en-GB" i="1" smtClean="0">
                            <a:latin typeface="Cambria Math" panose="02040503050406030204" pitchFamily="18" charset="0"/>
                            <a:ea typeface="Cambria Math" panose="02040503050406030204" pitchFamily="18" charset="0"/>
                          </a:rPr>
                          <m:t>′</m:t>
                        </m:r>
                      </m:sup>
                    </m:sSubSup>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𝑍</m:t>
                        </m:r>
                      </m:den>
                    </m:f>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𝑓</m:t>
                        </m:r>
                      </m:e>
                      <m:sub>
                        <m:r>
                          <a:rPr lang="en-GB" b="0" i="1" smtClean="0">
                            <a:latin typeface="Cambria Math" panose="02040503050406030204" pitchFamily="18" charset="0"/>
                            <a:ea typeface="Cambria Math" panose="02040503050406030204" pitchFamily="18" charset="0"/>
                          </a:rPr>
                          <m:t>12</m:t>
                        </m:r>
                      </m:sub>
                    </m:sSub>
                  </m:oMath>
                </a14:m>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84992CB7-7BCA-F647-AE63-61B908F431C7}"/>
                  </a:ext>
                </a:extLst>
              </p:cNvPr>
              <p:cNvSpPr>
                <a:spLocks noGrp="1" noRot="1" noChangeAspect="1" noMove="1" noResize="1" noEditPoints="1" noAdjustHandles="1" noChangeArrowheads="1" noChangeShapeType="1" noTextEdit="1"/>
              </p:cNvSpPr>
              <p:nvPr>
                <p:ph idx="1"/>
              </p:nvPr>
            </p:nvSpPr>
            <p:spPr>
              <a:xfrm>
                <a:off x="359625" y="1666902"/>
                <a:ext cx="5804339" cy="4236435"/>
              </a:xfrm>
              <a:blipFill>
                <a:blip r:embed="rId2"/>
                <a:stretch>
                  <a:fillRect l="-3057" t="-2994" b="-2395"/>
                </a:stretch>
              </a:blipFill>
            </p:spPr>
            <p:txBody>
              <a:bodyPr/>
              <a:lstStyle/>
              <a:p>
                <a:r>
                  <a:rPr lang="en-DE">
                    <a:noFill/>
                  </a:rPr>
                  <a:t> </a:t>
                </a:r>
              </a:p>
            </p:txBody>
          </p:sp>
        </mc:Fallback>
      </mc:AlternateContent>
      <p:sp>
        <p:nvSpPr>
          <p:cNvPr id="27" name="Date Placeholder 26">
            <a:extLst>
              <a:ext uri="{FF2B5EF4-FFF2-40B4-BE49-F238E27FC236}">
                <a16:creationId xmlns:a16="http://schemas.microsoft.com/office/drawing/2014/main" id="{22F7F4CA-3E80-7047-A0EC-F0D98C64048D}"/>
              </a:ext>
            </a:extLst>
          </p:cNvPr>
          <p:cNvSpPr>
            <a:spLocks noGrp="1"/>
          </p:cNvSpPr>
          <p:nvPr>
            <p:ph type="dt" sz="half" idx="2"/>
          </p:nvPr>
        </p:nvSpPr>
        <p:spPr/>
        <p:txBody>
          <a:bodyPr/>
          <a:lstStyle/>
          <a:p>
            <a:r>
              <a:rPr lang="de-DE"/>
              <a:t>Approximate</a:t>
            </a:r>
            <a:endParaRPr lang="en-GB"/>
          </a:p>
        </p:txBody>
      </p:sp>
      <p:sp>
        <p:nvSpPr>
          <p:cNvPr id="28" name="Footer Placeholder 27">
            <a:extLst>
              <a:ext uri="{FF2B5EF4-FFF2-40B4-BE49-F238E27FC236}">
                <a16:creationId xmlns:a16="http://schemas.microsoft.com/office/drawing/2014/main" id="{3EE571BB-F6B9-924C-98AB-BA148C27A5D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D37C510D-BF56-774E-B4BF-807BCC4D2DA7}"/>
              </a:ext>
            </a:extLst>
          </p:cNvPr>
          <p:cNvSpPr>
            <a:spLocks noGrp="1"/>
          </p:cNvSpPr>
          <p:nvPr>
            <p:ph type="sldNum" sz="quarter" idx="4"/>
          </p:nvPr>
        </p:nvSpPr>
        <p:spPr/>
        <p:txBody>
          <a:bodyPr/>
          <a:lstStyle/>
          <a:p>
            <a:fld id="{67C9959E-8E6B-B04C-9955-EA096F41CA7A}" type="slidenum">
              <a:rPr lang="en-GB" smtClean="0"/>
              <a:t>55</a:t>
            </a:fld>
            <a:endParaRPr lang="en-GB"/>
          </a:p>
        </p:txBody>
      </p:sp>
      <p:grpSp>
        <p:nvGrpSpPr>
          <p:cNvPr id="56" name="Group 55">
            <a:extLst>
              <a:ext uri="{FF2B5EF4-FFF2-40B4-BE49-F238E27FC236}">
                <a16:creationId xmlns:a16="http://schemas.microsoft.com/office/drawing/2014/main" id="{BB69DC8E-D3B7-2047-B2E3-44097FE74840}"/>
              </a:ext>
            </a:extLst>
          </p:cNvPr>
          <p:cNvGrpSpPr/>
          <p:nvPr/>
        </p:nvGrpSpPr>
        <p:grpSpPr>
          <a:xfrm>
            <a:off x="1662983" y="1708447"/>
            <a:ext cx="3264858" cy="1340328"/>
            <a:chOff x="4748265" y="5241021"/>
            <a:chExt cx="3268259" cy="1341724"/>
          </a:xfrm>
        </p:grpSpPr>
        <p:sp>
          <p:nvSpPr>
            <p:cNvPr id="5" name="Donut 4">
              <a:extLst>
                <a:ext uri="{FF2B5EF4-FFF2-40B4-BE49-F238E27FC236}">
                  <a16:creationId xmlns:a16="http://schemas.microsoft.com/office/drawing/2014/main" id="{97D98AAE-264D-7A4D-8F68-36B598E23836}"/>
                </a:ext>
              </a:extLst>
            </p:cNvPr>
            <p:cNvSpPr/>
            <p:nvPr/>
          </p:nvSpPr>
          <p:spPr>
            <a:xfrm>
              <a:off x="5108265" y="5241021"/>
              <a:ext cx="2058107" cy="1341724"/>
            </a:xfrm>
            <a:prstGeom prst="donut">
              <a:avLst>
                <a:gd name="adj" fmla="val 30480"/>
              </a:avLst>
            </a:prstGeom>
            <a:solidFill>
              <a:schemeClr val="tx1">
                <a:lumMod val="40000"/>
                <a:lumOff val="60000"/>
              </a:schemeClr>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solidFill>
                  <a:schemeClr val="tx1"/>
                </a:solidFill>
              </a:endParaRPr>
            </a:p>
          </p:txBody>
        </p:sp>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7989CC9F-FDC2-6040-AA01-5E0ECED67C62}"/>
                    </a:ext>
                  </a:extLst>
                </p:cNvPr>
                <p:cNvSpPr/>
                <p:nvPr/>
              </p:nvSpPr>
              <p:spPr>
                <a:xfrm>
                  <a:off x="5956222" y="5705063"/>
                  <a:ext cx="360000" cy="360000"/>
                </a:xfrm>
                <a:prstGeom prst="ellipse">
                  <a:avLst/>
                </a:prstGeom>
                <a:no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71925" rIns="35963" rtlCol="0" anchor="ctr"/>
                <a:lstStyle/>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𝑅</m:t>
                        </m:r>
                      </m:oMath>
                    </m:oMathPara>
                  </a14:m>
                  <a:endParaRPr lang="en-GB" sz="1798"/>
                </a:p>
              </p:txBody>
            </p:sp>
          </mc:Choice>
          <mc:Fallback xmlns="">
            <p:sp>
              <p:nvSpPr>
                <p:cNvPr id="6" name="Oval 5">
                  <a:extLst>
                    <a:ext uri="{FF2B5EF4-FFF2-40B4-BE49-F238E27FC236}">
                      <a16:creationId xmlns:a16="http://schemas.microsoft.com/office/drawing/2014/main" id="{7989CC9F-FDC2-6040-AA01-5E0ECED67C62}"/>
                    </a:ext>
                  </a:extLst>
                </p:cNvPr>
                <p:cNvSpPr>
                  <a:spLocks noRot="1" noChangeAspect="1" noMove="1" noResize="1" noEditPoints="1" noAdjustHandles="1" noChangeArrowheads="1" noChangeShapeType="1" noTextEdit="1"/>
                </p:cNvSpPr>
                <p:nvPr/>
              </p:nvSpPr>
              <p:spPr>
                <a:xfrm>
                  <a:off x="5956222" y="5705063"/>
                  <a:ext cx="360000" cy="360000"/>
                </a:xfrm>
                <a:prstGeom prst="ellipse">
                  <a:avLst/>
                </a:prstGeom>
                <a:blipFill>
                  <a:blip r:embed="rId3"/>
                  <a:stretch>
                    <a:fillRect/>
                  </a:stretch>
                </a:blipFill>
                <a:ln w="9525" cap="flat" cmpd="sng" algn="ctr">
                  <a:solidFill>
                    <a:schemeClr val="tx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Oval 6">
                  <a:extLst>
                    <a:ext uri="{FF2B5EF4-FFF2-40B4-BE49-F238E27FC236}">
                      <a16:creationId xmlns:a16="http://schemas.microsoft.com/office/drawing/2014/main" id="{857B857F-06B8-1545-B762-A6F4D9961D1E}"/>
                    </a:ext>
                  </a:extLst>
                </p:cNvPr>
                <p:cNvSpPr/>
                <p:nvPr/>
              </p:nvSpPr>
              <p:spPr>
                <a:xfrm>
                  <a:off x="6806373" y="5705063"/>
                  <a:ext cx="360000" cy="360000"/>
                </a:xfrm>
                <a:prstGeom prst="ellipse">
                  <a:avLst/>
                </a:prstGeom>
                <a:solidFill>
                  <a:schemeClr val="bg1"/>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71925" rIns="0" rtlCol="0" anchor="ctr"/>
                <a:lstStyle/>
                <a:p>
                  <a:pPr algn="ct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𝑁</m:t>
                            </m:r>
                          </m:e>
                          <m:sub>
                            <m:r>
                              <a:rPr lang="en-GB" sz="1798" i="1" smtClean="0">
                                <a:latin typeface="Cambria Math" panose="02040503050406030204" pitchFamily="18" charset="0"/>
                              </a:rPr>
                              <m:t>1</m:t>
                            </m:r>
                          </m:sub>
                        </m:sSub>
                      </m:oMath>
                    </m:oMathPara>
                  </a14:m>
                  <a:endParaRPr lang="en-GB" sz="1798"/>
                </a:p>
              </p:txBody>
            </p:sp>
          </mc:Choice>
          <mc:Fallback xmlns="">
            <p:sp>
              <p:nvSpPr>
                <p:cNvPr id="7" name="Oval 6">
                  <a:extLst>
                    <a:ext uri="{FF2B5EF4-FFF2-40B4-BE49-F238E27FC236}">
                      <a16:creationId xmlns:a16="http://schemas.microsoft.com/office/drawing/2014/main" id="{857B857F-06B8-1545-B762-A6F4D9961D1E}"/>
                    </a:ext>
                  </a:extLst>
                </p:cNvPr>
                <p:cNvSpPr>
                  <a:spLocks noRot="1" noChangeAspect="1" noMove="1" noResize="1" noEditPoints="1" noAdjustHandles="1" noChangeArrowheads="1" noChangeShapeType="1" noTextEdit="1"/>
                </p:cNvSpPr>
                <p:nvPr/>
              </p:nvSpPr>
              <p:spPr>
                <a:xfrm>
                  <a:off x="6806373" y="5705063"/>
                  <a:ext cx="360000" cy="360000"/>
                </a:xfrm>
                <a:prstGeom prst="ellipse">
                  <a:avLst/>
                </a:prstGeom>
                <a:blipFill>
                  <a:blip r:embed="rId4"/>
                  <a:stretch>
                    <a:fillRect l="-3333"/>
                  </a:stretch>
                </a:blipFill>
                <a:ln w="9525" cap="flat" cmpd="sng" algn="ctr">
                  <a:solidFill>
                    <a:schemeClr val="tx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Oval 7">
                  <a:extLst>
                    <a:ext uri="{FF2B5EF4-FFF2-40B4-BE49-F238E27FC236}">
                      <a16:creationId xmlns:a16="http://schemas.microsoft.com/office/drawing/2014/main" id="{05F0A612-04DC-2B42-A268-CAF397EB8A12}"/>
                    </a:ext>
                  </a:extLst>
                </p:cNvPr>
                <p:cNvSpPr/>
                <p:nvPr/>
              </p:nvSpPr>
              <p:spPr>
                <a:xfrm>
                  <a:off x="7656524" y="5708012"/>
                  <a:ext cx="360000" cy="360000"/>
                </a:xfrm>
                <a:prstGeom prst="ellipse">
                  <a:avLst/>
                </a:prstGeom>
                <a:no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71925" rIns="35963" rtlCol="0" anchor="ctr"/>
                <a:lstStyle/>
                <a:p>
                  <a:pPr algn="ct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𝑅</m:t>
                            </m:r>
                          </m:e>
                          <m:sub>
                            <m:r>
                              <a:rPr lang="en-GB" sz="1798" i="1" smtClean="0">
                                <a:latin typeface="Cambria Math" panose="02040503050406030204" pitchFamily="18" charset="0"/>
                              </a:rPr>
                              <m:t>1</m:t>
                            </m:r>
                          </m:sub>
                        </m:sSub>
                      </m:oMath>
                    </m:oMathPara>
                  </a14:m>
                  <a:endParaRPr lang="en-GB" sz="1798"/>
                </a:p>
              </p:txBody>
            </p:sp>
          </mc:Choice>
          <mc:Fallback xmlns="">
            <p:sp>
              <p:nvSpPr>
                <p:cNvPr id="8" name="Oval 7">
                  <a:extLst>
                    <a:ext uri="{FF2B5EF4-FFF2-40B4-BE49-F238E27FC236}">
                      <a16:creationId xmlns:a16="http://schemas.microsoft.com/office/drawing/2014/main" id="{05F0A612-04DC-2B42-A268-CAF397EB8A12}"/>
                    </a:ext>
                  </a:extLst>
                </p:cNvPr>
                <p:cNvSpPr>
                  <a:spLocks noRot="1" noChangeAspect="1" noMove="1" noResize="1" noEditPoints="1" noAdjustHandles="1" noChangeArrowheads="1" noChangeShapeType="1" noTextEdit="1"/>
                </p:cNvSpPr>
                <p:nvPr/>
              </p:nvSpPr>
              <p:spPr>
                <a:xfrm>
                  <a:off x="7656524" y="5708012"/>
                  <a:ext cx="360000" cy="360000"/>
                </a:xfrm>
                <a:prstGeom prst="ellipse">
                  <a:avLst/>
                </a:prstGeom>
                <a:blipFill>
                  <a:blip r:embed="rId5"/>
                  <a:stretch>
                    <a:fillRect l="-10345"/>
                  </a:stretch>
                </a:blipFill>
                <a:ln w="9525" cap="flat" cmpd="sng" algn="ctr">
                  <a:solidFill>
                    <a:schemeClr val="tx1"/>
                  </a:solidFill>
                  <a:prstDash val="solid"/>
                  <a:round/>
                  <a:headEnd type="none" w="med" len="med"/>
                  <a:tailEnd type="none" w="med" len="med"/>
                </a:ln>
              </p:spPr>
              <p:txBody>
                <a:bodyPr/>
                <a:lstStyle/>
                <a:p>
                  <a:r>
                    <a:rPr lang="en-GB">
                      <a:noFill/>
                    </a:rPr>
                    <a:t> </a:t>
                  </a:r>
                </a:p>
              </p:txBody>
            </p:sp>
          </mc:Fallback>
        </mc:AlternateContent>
        <p:cxnSp>
          <p:nvCxnSpPr>
            <p:cNvPr id="9" name="Straight Connector 8">
              <a:extLst>
                <a:ext uri="{FF2B5EF4-FFF2-40B4-BE49-F238E27FC236}">
                  <a16:creationId xmlns:a16="http://schemas.microsoft.com/office/drawing/2014/main" id="{E3C237D4-4074-AC46-84EF-8A2E5C8FA8F5}"/>
                </a:ext>
              </a:extLst>
            </p:cNvPr>
            <p:cNvCxnSpPr>
              <a:stCxn id="6" idx="6"/>
              <a:endCxn id="7" idx="2"/>
            </p:cNvCxnSpPr>
            <p:nvPr/>
          </p:nvCxnSpPr>
          <p:spPr>
            <a:xfrm>
              <a:off x="6316222" y="5885063"/>
              <a:ext cx="490151"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8D7AC54-5207-6E4B-A5C4-37C9B88AF55E}"/>
                </a:ext>
              </a:extLst>
            </p:cNvPr>
            <p:cNvCxnSpPr>
              <a:cxnSpLocks/>
              <a:stCxn id="7" idx="6"/>
              <a:endCxn id="8" idx="2"/>
            </p:cNvCxnSpPr>
            <p:nvPr/>
          </p:nvCxnSpPr>
          <p:spPr>
            <a:xfrm>
              <a:off x="7166373" y="5885063"/>
              <a:ext cx="490151" cy="2949"/>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A3B0959F-C15B-EF4A-BB0E-A2E6E9F27CA9}"/>
                </a:ext>
              </a:extLst>
            </p:cNvPr>
            <p:cNvSpPr/>
            <p:nvPr/>
          </p:nvSpPr>
          <p:spPr>
            <a:xfrm>
              <a:off x="6507297" y="5831063"/>
              <a:ext cx="108000" cy="108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sp>
          <p:nvSpPr>
            <p:cNvPr id="12" name="Rectangle 11">
              <a:extLst>
                <a:ext uri="{FF2B5EF4-FFF2-40B4-BE49-F238E27FC236}">
                  <a16:creationId xmlns:a16="http://schemas.microsoft.com/office/drawing/2014/main" id="{57C452ED-C00B-EB41-B54D-F21DA091C9B9}"/>
                </a:ext>
              </a:extLst>
            </p:cNvPr>
            <p:cNvSpPr/>
            <p:nvPr/>
          </p:nvSpPr>
          <p:spPr>
            <a:xfrm>
              <a:off x="7357448" y="5831063"/>
              <a:ext cx="108000" cy="108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cxnSp>
          <p:nvCxnSpPr>
            <p:cNvPr id="13" name="Straight Connector 12">
              <a:extLst>
                <a:ext uri="{FF2B5EF4-FFF2-40B4-BE49-F238E27FC236}">
                  <a16:creationId xmlns:a16="http://schemas.microsoft.com/office/drawing/2014/main" id="{25280994-EBBC-7648-A0EA-BF325FBEA550}"/>
                </a:ext>
              </a:extLst>
            </p:cNvPr>
            <p:cNvCxnSpPr>
              <a:cxnSpLocks/>
              <a:stCxn id="14" idx="2"/>
              <a:endCxn id="7" idx="0"/>
            </p:cNvCxnSpPr>
            <p:nvPr/>
          </p:nvCxnSpPr>
          <p:spPr>
            <a:xfrm>
              <a:off x="6986373" y="5572665"/>
              <a:ext cx="0" cy="13239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679EF59-8F2D-7546-88F2-CE5CBC0F99C0}"/>
                </a:ext>
              </a:extLst>
            </p:cNvPr>
            <p:cNvSpPr/>
            <p:nvPr/>
          </p:nvSpPr>
          <p:spPr>
            <a:xfrm>
              <a:off x="6932373" y="5464665"/>
              <a:ext cx="108000" cy="108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mc:AlternateContent xmlns:mc="http://schemas.openxmlformats.org/markup-compatibility/2006" xmlns:a14="http://schemas.microsoft.com/office/drawing/2010/main">
          <mc:Choice Requires="a14">
            <p:sp>
              <p:nvSpPr>
                <p:cNvPr id="15" name="Oval 14">
                  <a:extLst>
                    <a:ext uri="{FF2B5EF4-FFF2-40B4-BE49-F238E27FC236}">
                      <a16:creationId xmlns:a16="http://schemas.microsoft.com/office/drawing/2014/main" id="{EE6F4352-4033-B84C-81D2-52B2E2E406C6}"/>
                    </a:ext>
                  </a:extLst>
                </p:cNvPr>
                <p:cNvSpPr/>
                <p:nvPr/>
              </p:nvSpPr>
              <p:spPr>
                <a:xfrm>
                  <a:off x="4748265" y="6129957"/>
                  <a:ext cx="360000" cy="360000"/>
                </a:xfrm>
                <a:prstGeom prst="ellipse">
                  <a:avLst/>
                </a:prstGeom>
                <a:no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71925" rIns="35963" rtlCol="0" anchor="ctr"/>
                <a:lstStyle/>
                <a:p>
                  <a:pPr algn="ct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𝑅</m:t>
                            </m:r>
                          </m:e>
                          <m:sub>
                            <m:r>
                              <a:rPr lang="en-GB" sz="1798" i="1" smtClean="0">
                                <a:latin typeface="Cambria Math" panose="02040503050406030204" pitchFamily="18" charset="0"/>
                              </a:rPr>
                              <m:t>3</m:t>
                            </m:r>
                          </m:sub>
                        </m:sSub>
                      </m:oMath>
                    </m:oMathPara>
                  </a14:m>
                  <a:endParaRPr lang="en-GB" sz="1798"/>
                </a:p>
              </p:txBody>
            </p:sp>
          </mc:Choice>
          <mc:Fallback xmlns="">
            <p:sp>
              <p:nvSpPr>
                <p:cNvPr id="15" name="Oval 14">
                  <a:extLst>
                    <a:ext uri="{FF2B5EF4-FFF2-40B4-BE49-F238E27FC236}">
                      <a16:creationId xmlns:a16="http://schemas.microsoft.com/office/drawing/2014/main" id="{EE6F4352-4033-B84C-81D2-52B2E2E406C6}"/>
                    </a:ext>
                  </a:extLst>
                </p:cNvPr>
                <p:cNvSpPr>
                  <a:spLocks noRot="1" noChangeAspect="1" noMove="1" noResize="1" noEditPoints="1" noAdjustHandles="1" noChangeArrowheads="1" noChangeShapeType="1" noTextEdit="1"/>
                </p:cNvSpPr>
                <p:nvPr/>
              </p:nvSpPr>
              <p:spPr>
                <a:xfrm>
                  <a:off x="4748265" y="6129957"/>
                  <a:ext cx="360000" cy="360000"/>
                </a:xfrm>
                <a:prstGeom prst="ellipse">
                  <a:avLst/>
                </a:prstGeom>
                <a:blipFill>
                  <a:blip r:embed="rId6"/>
                  <a:stretch>
                    <a:fillRect l="-6667"/>
                  </a:stretch>
                </a:blipFill>
                <a:ln w="9525" cap="flat" cmpd="sng" algn="ctr">
                  <a:solidFill>
                    <a:schemeClr val="tx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6" name="Oval 15">
                  <a:extLst>
                    <a:ext uri="{FF2B5EF4-FFF2-40B4-BE49-F238E27FC236}">
                      <a16:creationId xmlns:a16="http://schemas.microsoft.com/office/drawing/2014/main" id="{531900C6-25C1-E04E-B7F7-AF9BCF0C6F91}"/>
                    </a:ext>
                  </a:extLst>
                </p:cNvPr>
                <p:cNvSpPr/>
                <p:nvPr/>
              </p:nvSpPr>
              <p:spPr>
                <a:xfrm>
                  <a:off x="5553238" y="6129957"/>
                  <a:ext cx="360000" cy="360000"/>
                </a:xfrm>
                <a:prstGeom prst="ellipse">
                  <a:avLst/>
                </a:prstGeom>
                <a:solidFill>
                  <a:schemeClr val="bg1"/>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71925" rIns="35963" rtlCol="0" anchor="ctr"/>
                <a:lstStyle/>
                <a:p>
                  <a:pPr algn="ct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𝑁</m:t>
                            </m:r>
                          </m:e>
                          <m:sub>
                            <m:r>
                              <a:rPr lang="en-GB" sz="1798" i="1" smtClean="0">
                                <a:latin typeface="Cambria Math" panose="02040503050406030204" pitchFamily="18" charset="0"/>
                              </a:rPr>
                              <m:t>3</m:t>
                            </m:r>
                          </m:sub>
                        </m:sSub>
                      </m:oMath>
                    </m:oMathPara>
                  </a14:m>
                  <a:endParaRPr lang="en-GB" sz="1798"/>
                </a:p>
              </p:txBody>
            </p:sp>
          </mc:Choice>
          <mc:Fallback xmlns="">
            <p:sp>
              <p:nvSpPr>
                <p:cNvPr id="16" name="Oval 15">
                  <a:extLst>
                    <a:ext uri="{FF2B5EF4-FFF2-40B4-BE49-F238E27FC236}">
                      <a16:creationId xmlns:a16="http://schemas.microsoft.com/office/drawing/2014/main" id="{531900C6-25C1-E04E-B7F7-AF9BCF0C6F91}"/>
                    </a:ext>
                  </a:extLst>
                </p:cNvPr>
                <p:cNvSpPr>
                  <a:spLocks noRot="1" noChangeAspect="1" noMove="1" noResize="1" noEditPoints="1" noAdjustHandles="1" noChangeArrowheads="1" noChangeShapeType="1" noTextEdit="1"/>
                </p:cNvSpPr>
                <p:nvPr/>
              </p:nvSpPr>
              <p:spPr>
                <a:xfrm>
                  <a:off x="5553238" y="6129957"/>
                  <a:ext cx="360000" cy="360000"/>
                </a:xfrm>
                <a:prstGeom prst="ellipse">
                  <a:avLst/>
                </a:prstGeom>
                <a:blipFill>
                  <a:blip r:embed="rId7"/>
                  <a:stretch>
                    <a:fillRect l="-6452"/>
                  </a:stretch>
                </a:blipFill>
                <a:ln w="9525" cap="flat" cmpd="sng" algn="ctr">
                  <a:solidFill>
                    <a:schemeClr val="tx1"/>
                  </a:solidFill>
                  <a:prstDash val="solid"/>
                  <a:round/>
                  <a:headEnd type="none" w="med" len="med"/>
                  <a:tailEnd type="none" w="med" len="me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Oval 16">
                  <a:extLst>
                    <a:ext uri="{FF2B5EF4-FFF2-40B4-BE49-F238E27FC236}">
                      <a16:creationId xmlns:a16="http://schemas.microsoft.com/office/drawing/2014/main" id="{A23FA5A4-9C24-424B-843F-31EF0D6A490E}"/>
                    </a:ext>
                  </a:extLst>
                </p:cNvPr>
                <p:cNvSpPr/>
                <p:nvPr/>
              </p:nvSpPr>
              <p:spPr>
                <a:xfrm>
                  <a:off x="6344316" y="6129957"/>
                  <a:ext cx="360000" cy="360000"/>
                </a:xfrm>
                <a:prstGeom prst="ellipse">
                  <a:avLst/>
                </a:prstGeom>
                <a:solidFill>
                  <a:schemeClr val="bg1"/>
                </a:solidFill>
                <a:ln w="9525" cap="flat" cmpd="sng" algn="ctr">
                  <a:solidFill>
                    <a:schemeClr val="tx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lIns="71925" rIns="35963" rtlCol="0" anchor="ctr"/>
                <a:lstStyle/>
                <a:p>
                  <a:pPr algn="ctr"/>
                  <a14:m>
                    <m:oMathPara xmlns:m="http://schemas.openxmlformats.org/officeDocument/2006/math">
                      <m:oMathParaPr>
                        <m:jc m:val="centerGroup"/>
                      </m:oMathParaPr>
                      <m:oMath xmlns:m="http://schemas.openxmlformats.org/officeDocument/2006/math">
                        <m:sSub>
                          <m:sSubPr>
                            <m:ctrlPr>
                              <a:rPr lang="en-GB" sz="1798" i="1" smtClean="0">
                                <a:latin typeface="Cambria Math" panose="02040503050406030204" pitchFamily="18" charset="0"/>
                              </a:rPr>
                            </m:ctrlPr>
                          </m:sSubPr>
                          <m:e>
                            <m:r>
                              <a:rPr lang="en-GB" sz="1798" i="1" smtClean="0">
                                <a:latin typeface="Cambria Math" panose="02040503050406030204" pitchFamily="18" charset="0"/>
                              </a:rPr>
                              <m:t>𝑁</m:t>
                            </m:r>
                          </m:e>
                          <m:sub>
                            <m:r>
                              <a:rPr lang="en-GB" sz="1798" i="1" smtClean="0">
                                <a:latin typeface="Cambria Math" panose="02040503050406030204" pitchFamily="18" charset="0"/>
                              </a:rPr>
                              <m:t>2</m:t>
                            </m:r>
                          </m:sub>
                        </m:sSub>
                      </m:oMath>
                    </m:oMathPara>
                  </a14:m>
                  <a:endParaRPr lang="en-GB" sz="1798"/>
                </a:p>
              </p:txBody>
            </p:sp>
          </mc:Choice>
          <mc:Fallback xmlns="">
            <p:sp>
              <p:nvSpPr>
                <p:cNvPr id="17" name="Oval 16">
                  <a:extLst>
                    <a:ext uri="{FF2B5EF4-FFF2-40B4-BE49-F238E27FC236}">
                      <a16:creationId xmlns:a16="http://schemas.microsoft.com/office/drawing/2014/main" id="{A23FA5A4-9C24-424B-843F-31EF0D6A490E}"/>
                    </a:ext>
                  </a:extLst>
                </p:cNvPr>
                <p:cNvSpPr>
                  <a:spLocks noRot="1" noChangeAspect="1" noMove="1" noResize="1" noEditPoints="1" noAdjustHandles="1" noChangeArrowheads="1" noChangeShapeType="1" noTextEdit="1"/>
                </p:cNvSpPr>
                <p:nvPr/>
              </p:nvSpPr>
              <p:spPr>
                <a:xfrm>
                  <a:off x="6344316" y="6129957"/>
                  <a:ext cx="360000" cy="360000"/>
                </a:xfrm>
                <a:prstGeom prst="ellipse">
                  <a:avLst/>
                </a:prstGeom>
                <a:blipFill>
                  <a:blip r:embed="rId8"/>
                  <a:stretch>
                    <a:fillRect l="-6452"/>
                  </a:stretch>
                </a:blipFill>
                <a:ln w="9525" cap="flat" cmpd="sng" algn="ctr">
                  <a:solidFill>
                    <a:schemeClr val="tx1"/>
                  </a:solidFill>
                  <a:prstDash val="solid"/>
                  <a:round/>
                  <a:headEnd type="none" w="med" len="med"/>
                  <a:tailEnd type="none" w="med" len="med"/>
                </a:ln>
              </p:spPr>
              <p:txBody>
                <a:bodyPr/>
                <a:lstStyle/>
                <a:p>
                  <a:r>
                    <a:rPr lang="en-GB">
                      <a:noFill/>
                    </a:rPr>
                    <a:t> </a:t>
                  </a:r>
                </a:p>
              </p:txBody>
            </p:sp>
          </mc:Fallback>
        </mc:AlternateContent>
        <p:cxnSp>
          <p:nvCxnSpPr>
            <p:cNvPr id="18" name="Straight Connector 17">
              <a:extLst>
                <a:ext uri="{FF2B5EF4-FFF2-40B4-BE49-F238E27FC236}">
                  <a16:creationId xmlns:a16="http://schemas.microsoft.com/office/drawing/2014/main" id="{54AB3162-9ED0-2748-A922-4A5F96D0B6C4}"/>
                </a:ext>
              </a:extLst>
            </p:cNvPr>
            <p:cNvCxnSpPr>
              <a:stCxn id="15" idx="6"/>
              <a:endCxn id="16" idx="2"/>
            </p:cNvCxnSpPr>
            <p:nvPr/>
          </p:nvCxnSpPr>
          <p:spPr>
            <a:xfrm>
              <a:off x="5108265" y="6309957"/>
              <a:ext cx="444973"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6434F0A1-29D0-BF4C-B792-F86CB2C08C47}"/>
                </a:ext>
              </a:extLst>
            </p:cNvPr>
            <p:cNvSpPr/>
            <p:nvPr/>
          </p:nvSpPr>
          <p:spPr>
            <a:xfrm>
              <a:off x="5265238" y="6255958"/>
              <a:ext cx="108000" cy="108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cxnSp>
          <p:nvCxnSpPr>
            <p:cNvPr id="20" name="Straight Connector 19">
              <a:extLst>
                <a:ext uri="{FF2B5EF4-FFF2-40B4-BE49-F238E27FC236}">
                  <a16:creationId xmlns:a16="http://schemas.microsoft.com/office/drawing/2014/main" id="{28D4276D-F395-4B4C-A859-1E0959760C5A}"/>
                </a:ext>
              </a:extLst>
            </p:cNvPr>
            <p:cNvCxnSpPr>
              <a:cxnSpLocks/>
              <a:stCxn id="21" idx="3"/>
              <a:endCxn id="6" idx="4"/>
            </p:cNvCxnSpPr>
            <p:nvPr/>
          </p:nvCxnSpPr>
          <p:spPr>
            <a:xfrm flipV="1">
              <a:off x="6136222" y="6065063"/>
              <a:ext cx="0" cy="190895"/>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32608CBE-F0ED-6D4F-BC42-FBBA0E137188}"/>
                </a:ext>
              </a:extLst>
            </p:cNvPr>
            <p:cNvSpPr/>
            <p:nvPr/>
          </p:nvSpPr>
          <p:spPr>
            <a:xfrm rot="16200000">
              <a:off x="6082222" y="6255958"/>
              <a:ext cx="108000" cy="108000"/>
            </a:xfrm>
            <a:prstGeom prst="rect">
              <a:avLst/>
            </a:prstGeom>
            <a:solidFill>
              <a:schemeClr val="tx1">
                <a:lumMod val="60000"/>
                <a:lumOff val="40000"/>
              </a:schemeClr>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798"/>
            </a:p>
          </p:txBody>
        </p:sp>
        <p:cxnSp>
          <p:nvCxnSpPr>
            <p:cNvPr id="22" name="Straight Connector 21">
              <a:extLst>
                <a:ext uri="{FF2B5EF4-FFF2-40B4-BE49-F238E27FC236}">
                  <a16:creationId xmlns:a16="http://schemas.microsoft.com/office/drawing/2014/main" id="{B3912B87-B241-B444-849E-60470347D873}"/>
                </a:ext>
              </a:extLst>
            </p:cNvPr>
            <p:cNvCxnSpPr>
              <a:cxnSpLocks/>
              <a:stCxn id="21" idx="2"/>
              <a:endCxn id="17" idx="2"/>
            </p:cNvCxnSpPr>
            <p:nvPr/>
          </p:nvCxnSpPr>
          <p:spPr>
            <a:xfrm flipV="1">
              <a:off x="6190222" y="6309957"/>
              <a:ext cx="154094" cy="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26B87D1-5D5F-B64C-89F9-2D27521CB20D}"/>
                </a:ext>
              </a:extLst>
            </p:cNvPr>
            <p:cNvCxnSpPr>
              <a:cxnSpLocks/>
              <a:stCxn id="21" idx="0"/>
              <a:endCxn id="16" idx="6"/>
            </p:cNvCxnSpPr>
            <p:nvPr/>
          </p:nvCxnSpPr>
          <p:spPr>
            <a:xfrm flipH="1" flipV="1">
              <a:off x="5913238" y="6309957"/>
              <a:ext cx="168984" cy="1"/>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graphicFrame>
            <p:nvGraphicFramePr>
              <p:cNvPr id="25" name="Table 24">
                <a:extLst>
                  <a:ext uri="{FF2B5EF4-FFF2-40B4-BE49-F238E27FC236}">
                    <a16:creationId xmlns:a16="http://schemas.microsoft.com/office/drawing/2014/main" id="{8501DBE0-D29D-B34D-A78D-8BEA9CA0430B}"/>
                  </a:ext>
                </a:extLst>
              </p:cNvPr>
              <p:cNvGraphicFramePr>
                <a:graphicFrameLocks noGrp="1"/>
              </p:cNvGraphicFramePr>
              <p:nvPr>
                <p:extLst>
                  <p:ext uri="{D42A27DB-BD31-4B8C-83A1-F6EECF244321}">
                    <p14:modId xmlns:p14="http://schemas.microsoft.com/office/powerpoint/2010/main" val="381350633"/>
                  </p:ext>
                </p:extLst>
              </p:nvPr>
            </p:nvGraphicFramePr>
            <p:xfrm>
              <a:off x="6203452" y="2104869"/>
              <a:ext cx="1297161" cy="1852270"/>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83493">
                      <a:extLst>
                        <a:ext uri="{9D8B030D-6E8A-4147-A177-3AD203B41FA5}">
                          <a16:colId xmlns:a16="http://schemas.microsoft.com/office/drawing/2014/main" val="1459982919"/>
                        </a:ext>
                      </a:extLst>
                    </a:gridCol>
                    <a:gridCol w="425579">
                      <a:extLst>
                        <a:ext uri="{9D8B030D-6E8A-4147-A177-3AD203B41FA5}">
                          <a16:colId xmlns:a16="http://schemas.microsoft.com/office/drawing/2014/main" val="1665552486"/>
                        </a:ext>
                      </a:extLst>
                    </a:gridCol>
                  </a:tblGrid>
                  <a:tr h="370454">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𝑅</m:t>
                                </m:r>
                              </m:oMath>
                            </m:oMathPara>
                          </a14:m>
                          <a:endParaRPr lang="en-GB" sz="1800" b="0" i="1"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dirty="0" smtClean="0">
                                        <a:latin typeface="Cambria Math" panose="02040503050406030204" pitchFamily="18" charset="0"/>
                                      </a:rPr>
                                    </m:ctrlPr>
                                  </m:sSubPr>
                                  <m:e>
                                    <m:r>
                                      <a:rPr lang="de-DE" sz="1800" dirty="0" smtClean="0">
                                        <a:latin typeface="Cambria Math" panose="02040503050406030204" pitchFamily="18" charset="0"/>
                                      </a:rPr>
                                      <m:t>𝑁</m:t>
                                    </m:r>
                                  </m:e>
                                  <m:sub>
                                    <m:r>
                                      <a:rPr lang="de-DE" sz="1800" dirty="0" smtClean="0">
                                        <a:latin typeface="Cambria Math" panose="02040503050406030204" pitchFamily="18" charset="0"/>
                                      </a:rPr>
                                      <m:t>1</m:t>
                                    </m:r>
                                  </m:sub>
                                </m:sSub>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smtClean="0">
                                        <a:latin typeface="Cambria Math" panose="02040503050406030204" pitchFamily="18" charset="0"/>
                                      </a:rPr>
                                    </m:ctrlPr>
                                  </m:sSubPr>
                                  <m:e>
                                    <m:r>
                                      <a:rPr lang="de-DE" sz="1800" smtClean="0">
                                        <a:latin typeface="Cambria Math" panose="02040503050406030204" pitchFamily="18" charset="0"/>
                                      </a:rPr>
                                      <m:t>𝑓</m:t>
                                    </m:r>
                                  </m:e>
                                  <m:sub>
                                    <m:r>
                                      <a:rPr lang="de-DE" sz="1800" smtClean="0">
                                        <a:latin typeface="Cambria Math" panose="02040503050406030204" pitchFamily="18" charset="0"/>
                                      </a:rPr>
                                      <m:t>1</m:t>
                                    </m:r>
                                  </m:sub>
                                </m:sSub>
                              </m:oMath>
                            </m:oMathPara>
                          </a14:m>
                          <a:endParaRPr lang="en-GB" sz="1800" b="0" dirty="0"/>
                        </a:p>
                      </a:txBody>
                      <a:tcPr marL="91345" marR="91345" marT="45672" marB="45672"/>
                    </a:tc>
                    <a:extLst>
                      <a:ext uri="{0D108BD9-81ED-4DB2-BD59-A6C34878D82A}">
                        <a16:rowId xmlns:a16="http://schemas.microsoft.com/office/drawing/2014/main" val="3284369343"/>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800" dirty="0" smtClean="0">
                                    <a:latin typeface="Cambria Math" panose="02040503050406030204" pitchFamily="18" charset="0"/>
                                  </a:rPr>
                                  <m:t>1</m:t>
                                </m:r>
                              </m:oMath>
                            </m:oMathPara>
                          </a14:m>
                          <a:endParaRPr lang="en-GB" sz="1800" dirty="0"/>
                        </a:p>
                      </a:txBody>
                      <a:tcPr marL="91345" marR="91345" marT="45672" marB="45672"/>
                    </a:tc>
                    <a:extLst>
                      <a:ext uri="{0D108BD9-81ED-4DB2-BD59-A6C34878D82A}">
                        <a16:rowId xmlns:a16="http://schemas.microsoft.com/office/drawing/2014/main" val="3957218565"/>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800" dirty="0" smtClean="0">
                                    <a:latin typeface="Cambria Math" panose="02040503050406030204" pitchFamily="18" charset="0"/>
                                  </a:rPr>
                                  <m:t>2</m:t>
                                </m:r>
                              </m:oMath>
                            </m:oMathPara>
                          </a14:m>
                          <a:endParaRPr lang="en-GB" sz="1800" dirty="0"/>
                        </a:p>
                      </a:txBody>
                      <a:tcPr marL="91345" marR="91345" marT="45672" marB="45672"/>
                    </a:tc>
                    <a:extLst>
                      <a:ext uri="{0D108BD9-81ED-4DB2-BD59-A6C34878D82A}">
                        <a16:rowId xmlns:a16="http://schemas.microsoft.com/office/drawing/2014/main" val="4050047261"/>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800" dirty="0" smtClean="0">
                                    <a:latin typeface="Cambria Math" panose="02040503050406030204" pitchFamily="18" charset="0"/>
                                  </a:rPr>
                                  <m:t>3</m:t>
                                </m:r>
                              </m:oMath>
                            </m:oMathPara>
                          </a14:m>
                          <a:endParaRPr lang="en-GB" sz="1800" dirty="0"/>
                        </a:p>
                      </a:txBody>
                      <a:tcPr marL="91345" marR="91345" marT="45672" marB="45672"/>
                    </a:tc>
                    <a:extLst>
                      <a:ext uri="{0D108BD9-81ED-4DB2-BD59-A6C34878D82A}">
                        <a16:rowId xmlns:a16="http://schemas.microsoft.com/office/drawing/2014/main" val="3897719904"/>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800" dirty="0" smtClean="0">
                                    <a:latin typeface="Cambria Math" panose="02040503050406030204" pitchFamily="18" charset="0"/>
                                  </a:rPr>
                                  <m:t>4</m:t>
                                </m:r>
                              </m:oMath>
                            </m:oMathPara>
                          </a14:m>
                          <a:endParaRPr lang="en-GB" sz="1800" dirty="0"/>
                        </a:p>
                      </a:txBody>
                      <a:tcPr marL="91345" marR="91345" marT="45672" marB="45672"/>
                    </a:tc>
                    <a:extLst>
                      <a:ext uri="{0D108BD9-81ED-4DB2-BD59-A6C34878D82A}">
                        <a16:rowId xmlns:a16="http://schemas.microsoft.com/office/drawing/2014/main" val="786113009"/>
                      </a:ext>
                    </a:extLst>
                  </a:tr>
                </a:tbl>
              </a:graphicData>
            </a:graphic>
          </p:graphicFrame>
        </mc:Choice>
        <mc:Fallback xmlns="">
          <p:graphicFrame>
            <p:nvGraphicFramePr>
              <p:cNvPr id="25" name="Table 24">
                <a:extLst>
                  <a:ext uri="{FF2B5EF4-FFF2-40B4-BE49-F238E27FC236}">
                    <a16:creationId xmlns:a16="http://schemas.microsoft.com/office/drawing/2014/main" id="{8501DBE0-D29D-B34D-A78D-8BEA9CA0430B}"/>
                  </a:ext>
                </a:extLst>
              </p:cNvPr>
              <p:cNvGraphicFramePr>
                <a:graphicFrameLocks noGrp="1"/>
              </p:cNvGraphicFramePr>
              <p:nvPr>
                <p:extLst>
                  <p:ext uri="{D42A27DB-BD31-4B8C-83A1-F6EECF244321}">
                    <p14:modId xmlns:p14="http://schemas.microsoft.com/office/powerpoint/2010/main" val="381350633"/>
                  </p:ext>
                </p:extLst>
              </p:nvPr>
            </p:nvGraphicFramePr>
            <p:xfrm>
              <a:off x="6203452" y="2104869"/>
              <a:ext cx="1297161" cy="1852270"/>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83493">
                      <a:extLst>
                        <a:ext uri="{9D8B030D-6E8A-4147-A177-3AD203B41FA5}">
                          <a16:colId xmlns:a16="http://schemas.microsoft.com/office/drawing/2014/main" val="1459982919"/>
                        </a:ext>
                      </a:extLst>
                    </a:gridCol>
                    <a:gridCol w="425579">
                      <a:extLst>
                        <a:ext uri="{9D8B030D-6E8A-4147-A177-3AD203B41FA5}">
                          <a16:colId xmlns:a16="http://schemas.microsoft.com/office/drawing/2014/main" val="1665552486"/>
                        </a:ext>
                      </a:extLst>
                    </a:gridCol>
                  </a:tblGrid>
                  <a:tr h="370454">
                    <a:tc>
                      <a:txBody>
                        <a:bodyPr/>
                        <a:lstStyle/>
                        <a:p>
                          <a:endParaRPr lang="en-DE"/>
                        </a:p>
                      </a:txBody>
                      <a:tcPr marL="91345" marR="91345" marT="45672" marB="45672">
                        <a:blipFill>
                          <a:blip r:embed="rId9"/>
                          <a:stretch>
                            <a:fillRect l="-3226" r="-235484" b="-410345"/>
                          </a:stretch>
                        </a:blipFill>
                      </a:tcPr>
                    </a:tc>
                    <a:tc>
                      <a:txBody>
                        <a:bodyPr/>
                        <a:lstStyle/>
                        <a:p>
                          <a:endParaRPr lang="en-DE"/>
                        </a:p>
                      </a:txBody>
                      <a:tcPr marL="91345" marR="91345" marT="45672" marB="45672">
                        <a:blipFill>
                          <a:blip r:embed="rId9"/>
                          <a:stretch>
                            <a:fillRect l="-84211" r="-92105" b="-410345"/>
                          </a:stretch>
                        </a:blipFill>
                      </a:tcPr>
                    </a:tc>
                    <a:tc>
                      <a:txBody>
                        <a:bodyPr/>
                        <a:lstStyle/>
                        <a:p>
                          <a:endParaRPr lang="en-DE"/>
                        </a:p>
                      </a:txBody>
                      <a:tcPr marL="91345" marR="91345" marT="45672" marB="45672">
                        <a:blipFill>
                          <a:blip r:embed="rId9"/>
                          <a:stretch>
                            <a:fillRect l="-205882" r="-2941" b="-410345"/>
                          </a:stretch>
                        </a:blipFill>
                      </a:tcPr>
                    </a:tc>
                    <a:extLst>
                      <a:ext uri="{0D108BD9-81ED-4DB2-BD59-A6C34878D82A}">
                        <a16:rowId xmlns:a16="http://schemas.microsoft.com/office/drawing/2014/main" val="3284369343"/>
                      </a:ext>
                    </a:extLst>
                  </a:tr>
                  <a:tr h="370454">
                    <a:tc>
                      <a:txBody>
                        <a:bodyPr/>
                        <a:lstStyle/>
                        <a:p>
                          <a:endParaRPr lang="en-DE"/>
                        </a:p>
                      </a:txBody>
                      <a:tcPr marL="91345" marR="91345" marT="45672" marB="45672">
                        <a:blipFill>
                          <a:blip r:embed="rId9"/>
                          <a:stretch>
                            <a:fillRect l="-3226" t="-96667" r="-235484" b="-296667"/>
                          </a:stretch>
                        </a:blipFill>
                      </a:tcPr>
                    </a:tc>
                    <a:tc>
                      <a:txBody>
                        <a:bodyPr/>
                        <a:lstStyle/>
                        <a:p>
                          <a:endParaRPr lang="en-DE"/>
                        </a:p>
                      </a:txBody>
                      <a:tcPr marL="91345" marR="91345" marT="45672" marB="45672">
                        <a:blipFill>
                          <a:blip r:embed="rId9"/>
                          <a:stretch>
                            <a:fillRect l="-84211" t="-96667" r="-92105" b="-296667"/>
                          </a:stretch>
                        </a:blipFill>
                      </a:tcPr>
                    </a:tc>
                    <a:tc>
                      <a:txBody>
                        <a:bodyPr/>
                        <a:lstStyle/>
                        <a:p>
                          <a:endParaRPr lang="en-DE"/>
                        </a:p>
                      </a:txBody>
                      <a:tcPr marL="91345" marR="91345" marT="45672" marB="45672">
                        <a:blipFill>
                          <a:blip r:embed="rId9"/>
                          <a:stretch>
                            <a:fillRect l="-205882" t="-96667" r="-2941" b="-296667"/>
                          </a:stretch>
                        </a:blipFill>
                      </a:tcPr>
                    </a:tc>
                    <a:extLst>
                      <a:ext uri="{0D108BD9-81ED-4DB2-BD59-A6C34878D82A}">
                        <a16:rowId xmlns:a16="http://schemas.microsoft.com/office/drawing/2014/main" val="3957218565"/>
                      </a:ext>
                    </a:extLst>
                  </a:tr>
                  <a:tr h="370454">
                    <a:tc>
                      <a:txBody>
                        <a:bodyPr/>
                        <a:lstStyle/>
                        <a:p>
                          <a:endParaRPr lang="en-DE"/>
                        </a:p>
                      </a:txBody>
                      <a:tcPr marL="91345" marR="91345" marT="45672" marB="45672">
                        <a:blipFill>
                          <a:blip r:embed="rId9"/>
                          <a:stretch>
                            <a:fillRect l="-3226" t="-203448" r="-235484" b="-206897"/>
                          </a:stretch>
                        </a:blipFill>
                      </a:tcPr>
                    </a:tc>
                    <a:tc>
                      <a:txBody>
                        <a:bodyPr/>
                        <a:lstStyle/>
                        <a:p>
                          <a:endParaRPr lang="en-DE"/>
                        </a:p>
                      </a:txBody>
                      <a:tcPr marL="91345" marR="91345" marT="45672" marB="45672">
                        <a:blipFill>
                          <a:blip r:embed="rId9"/>
                          <a:stretch>
                            <a:fillRect l="-84211" t="-203448" r="-92105" b="-206897"/>
                          </a:stretch>
                        </a:blipFill>
                      </a:tcPr>
                    </a:tc>
                    <a:tc>
                      <a:txBody>
                        <a:bodyPr/>
                        <a:lstStyle/>
                        <a:p>
                          <a:endParaRPr lang="en-DE"/>
                        </a:p>
                      </a:txBody>
                      <a:tcPr marL="91345" marR="91345" marT="45672" marB="45672">
                        <a:blipFill>
                          <a:blip r:embed="rId9"/>
                          <a:stretch>
                            <a:fillRect l="-205882" t="-203448" r="-2941" b="-206897"/>
                          </a:stretch>
                        </a:blipFill>
                      </a:tcPr>
                    </a:tc>
                    <a:extLst>
                      <a:ext uri="{0D108BD9-81ED-4DB2-BD59-A6C34878D82A}">
                        <a16:rowId xmlns:a16="http://schemas.microsoft.com/office/drawing/2014/main" val="4050047261"/>
                      </a:ext>
                    </a:extLst>
                  </a:tr>
                  <a:tr h="370454">
                    <a:tc>
                      <a:txBody>
                        <a:bodyPr/>
                        <a:lstStyle/>
                        <a:p>
                          <a:endParaRPr lang="en-DE"/>
                        </a:p>
                      </a:txBody>
                      <a:tcPr marL="91345" marR="91345" marT="45672" marB="45672">
                        <a:blipFill>
                          <a:blip r:embed="rId9"/>
                          <a:stretch>
                            <a:fillRect l="-3226" t="-293333" r="-235484" b="-100000"/>
                          </a:stretch>
                        </a:blipFill>
                      </a:tcPr>
                    </a:tc>
                    <a:tc>
                      <a:txBody>
                        <a:bodyPr/>
                        <a:lstStyle/>
                        <a:p>
                          <a:endParaRPr lang="en-DE"/>
                        </a:p>
                      </a:txBody>
                      <a:tcPr marL="91345" marR="91345" marT="45672" marB="45672">
                        <a:blipFill>
                          <a:blip r:embed="rId9"/>
                          <a:stretch>
                            <a:fillRect l="-84211" t="-293333" r="-92105" b="-100000"/>
                          </a:stretch>
                        </a:blipFill>
                      </a:tcPr>
                    </a:tc>
                    <a:tc>
                      <a:txBody>
                        <a:bodyPr/>
                        <a:lstStyle/>
                        <a:p>
                          <a:endParaRPr lang="en-DE"/>
                        </a:p>
                      </a:txBody>
                      <a:tcPr marL="91345" marR="91345" marT="45672" marB="45672">
                        <a:blipFill>
                          <a:blip r:embed="rId9"/>
                          <a:stretch>
                            <a:fillRect l="-205882" t="-293333" r="-2941" b="-100000"/>
                          </a:stretch>
                        </a:blipFill>
                      </a:tcPr>
                    </a:tc>
                    <a:extLst>
                      <a:ext uri="{0D108BD9-81ED-4DB2-BD59-A6C34878D82A}">
                        <a16:rowId xmlns:a16="http://schemas.microsoft.com/office/drawing/2014/main" val="3897719904"/>
                      </a:ext>
                    </a:extLst>
                  </a:tr>
                  <a:tr h="370454">
                    <a:tc>
                      <a:txBody>
                        <a:bodyPr/>
                        <a:lstStyle/>
                        <a:p>
                          <a:endParaRPr lang="en-DE"/>
                        </a:p>
                      </a:txBody>
                      <a:tcPr marL="91345" marR="91345" marT="45672" marB="45672">
                        <a:blipFill>
                          <a:blip r:embed="rId9"/>
                          <a:stretch>
                            <a:fillRect l="-3226" t="-406897" r="-235484" b="-3448"/>
                          </a:stretch>
                        </a:blipFill>
                      </a:tcPr>
                    </a:tc>
                    <a:tc>
                      <a:txBody>
                        <a:bodyPr/>
                        <a:lstStyle/>
                        <a:p>
                          <a:endParaRPr lang="en-DE"/>
                        </a:p>
                      </a:txBody>
                      <a:tcPr marL="91345" marR="91345" marT="45672" marB="45672">
                        <a:blipFill>
                          <a:blip r:embed="rId9"/>
                          <a:stretch>
                            <a:fillRect l="-84211" t="-406897" r="-92105" b="-3448"/>
                          </a:stretch>
                        </a:blipFill>
                      </a:tcPr>
                    </a:tc>
                    <a:tc>
                      <a:txBody>
                        <a:bodyPr/>
                        <a:lstStyle/>
                        <a:p>
                          <a:endParaRPr lang="en-DE"/>
                        </a:p>
                      </a:txBody>
                      <a:tcPr marL="91345" marR="91345" marT="45672" marB="45672">
                        <a:blipFill>
                          <a:blip r:embed="rId9"/>
                          <a:stretch>
                            <a:fillRect l="-205882" t="-406897" r="-2941"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26" name="Table 25">
                <a:extLst>
                  <a:ext uri="{FF2B5EF4-FFF2-40B4-BE49-F238E27FC236}">
                    <a16:creationId xmlns:a16="http://schemas.microsoft.com/office/drawing/2014/main" id="{5AC4BC5A-A382-CC40-937D-D6C7A59362C6}"/>
                  </a:ext>
                </a:extLst>
              </p:cNvPr>
              <p:cNvGraphicFramePr>
                <a:graphicFrameLocks noGrp="1"/>
              </p:cNvGraphicFramePr>
              <p:nvPr>
                <p:extLst>
                  <p:ext uri="{D42A27DB-BD31-4B8C-83A1-F6EECF244321}">
                    <p14:modId xmlns:p14="http://schemas.microsoft.com/office/powerpoint/2010/main" val="1464563106"/>
                  </p:ext>
                </p:extLst>
              </p:nvPr>
            </p:nvGraphicFramePr>
            <p:xfrm>
              <a:off x="7656637" y="2104869"/>
              <a:ext cx="1796450" cy="3334086"/>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88759">
                      <a:extLst>
                        <a:ext uri="{9D8B030D-6E8A-4147-A177-3AD203B41FA5}">
                          <a16:colId xmlns:a16="http://schemas.microsoft.com/office/drawing/2014/main" val="1459982919"/>
                        </a:ext>
                      </a:extLst>
                    </a:gridCol>
                    <a:gridCol w="488759">
                      <a:extLst>
                        <a:ext uri="{9D8B030D-6E8A-4147-A177-3AD203B41FA5}">
                          <a16:colId xmlns:a16="http://schemas.microsoft.com/office/drawing/2014/main" val="3009605695"/>
                        </a:ext>
                      </a:extLst>
                    </a:gridCol>
                    <a:gridCol w="430843">
                      <a:extLst>
                        <a:ext uri="{9D8B030D-6E8A-4147-A177-3AD203B41FA5}">
                          <a16:colId xmlns:a16="http://schemas.microsoft.com/office/drawing/2014/main" val="1665552486"/>
                        </a:ext>
                      </a:extLst>
                    </a:gridCol>
                  </a:tblGrid>
                  <a:tr h="370454">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𝑅</m:t>
                                </m:r>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dirty="0" smtClean="0">
                                        <a:latin typeface="Cambria Math" panose="02040503050406030204" pitchFamily="18" charset="0"/>
                                      </a:rPr>
                                    </m:ctrlPr>
                                  </m:sSubPr>
                                  <m:e>
                                    <m:r>
                                      <a:rPr lang="de-DE" sz="1800" dirty="0" smtClean="0">
                                        <a:latin typeface="Cambria Math" panose="02040503050406030204" pitchFamily="18" charset="0"/>
                                      </a:rPr>
                                      <m:t>𝑁</m:t>
                                    </m:r>
                                  </m:e>
                                  <m:sub>
                                    <m:r>
                                      <a:rPr lang="de-DE" sz="1800" dirty="0" smtClean="0">
                                        <a:latin typeface="Cambria Math" panose="02040503050406030204" pitchFamily="18" charset="0"/>
                                      </a:rPr>
                                      <m:t>2</m:t>
                                    </m:r>
                                  </m:sub>
                                </m:sSub>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dirty="0" smtClean="0">
                                        <a:latin typeface="Cambria Math" panose="02040503050406030204" pitchFamily="18" charset="0"/>
                                      </a:rPr>
                                    </m:ctrlPr>
                                  </m:sSubPr>
                                  <m:e>
                                    <m:r>
                                      <a:rPr lang="de-DE" sz="1800" dirty="0" smtClean="0">
                                        <a:latin typeface="Cambria Math" panose="02040503050406030204" pitchFamily="18" charset="0"/>
                                      </a:rPr>
                                      <m:t>𝑁</m:t>
                                    </m:r>
                                  </m:e>
                                  <m:sub>
                                    <m:r>
                                      <a:rPr lang="de-DE" sz="1800" dirty="0" smtClean="0">
                                        <a:latin typeface="Cambria Math" panose="02040503050406030204" pitchFamily="18" charset="0"/>
                                      </a:rPr>
                                      <m:t>3</m:t>
                                    </m:r>
                                  </m:sub>
                                </m:sSub>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smtClean="0">
                                        <a:latin typeface="Cambria Math" panose="02040503050406030204" pitchFamily="18" charset="0"/>
                                      </a:rPr>
                                    </m:ctrlPr>
                                  </m:sSubPr>
                                  <m:e>
                                    <m:r>
                                      <a:rPr lang="de-DE" sz="1800" smtClean="0">
                                        <a:latin typeface="Cambria Math" panose="02040503050406030204" pitchFamily="18" charset="0"/>
                                      </a:rPr>
                                      <m:t>𝑓</m:t>
                                    </m:r>
                                  </m:e>
                                  <m:sub>
                                    <m:r>
                                      <a:rPr lang="de-DE" sz="1800" smtClean="0">
                                        <a:latin typeface="Cambria Math" panose="02040503050406030204" pitchFamily="18" charset="0"/>
                                      </a:rPr>
                                      <m:t>2</m:t>
                                    </m:r>
                                  </m:sub>
                                </m:sSub>
                              </m:oMath>
                            </m:oMathPara>
                          </a14:m>
                          <a:endParaRPr lang="en-GB" sz="1800" b="0" dirty="0"/>
                        </a:p>
                      </a:txBody>
                      <a:tcPr marL="91345" marR="91345" marT="45672" marB="45672"/>
                    </a:tc>
                    <a:extLst>
                      <a:ext uri="{0D108BD9-81ED-4DB2-BD59-A6C34878D82A}">
                        <a16:rowId xmlns:a16="http://schemas.microsoft.com/office/drawing/2014/main" val="3284369343"/>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3</m:t>
                                </m:r>
                              </m:oMath>
                            </m:oMathPara>
                          </a14:m>
                          <a:endParaRPr lang="en-GB" sz="1800" dirty="0"/>
                        </a:p>
                      </a:txBody>
                      <a:tcPr marL="91345" marR="91345" marT="45672" marB="45672"/>
                    </a:tc>
                    <a:extLst>
                      <a:ext uri="{0D108BD9-81ED-4DB2-BD59-A6C34878D82A}">
                        <a16:rowId xmlns:a16="http://schemas.microsoft.com/office/drawing/2014/main" val="3957218565"/>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2</m:t>
                                </m:r>
                              </m:oMath>
                            </m:oMathPara>
                          </a14:m>
                          <a:endParaRPr lang="en-GB" sz="1800" dirty="0"/>
                        </a:p>
                      </a:txBody>
                      <a:tcPr marL="91345" marR="91345" marT="45672" marB="45672"/>
                    </a:tc>
                    <a:extLst>
                      <a:ext uri="{0D108BD9-81ED-4DB2-BD59-A6C34878D82A}">
                        <a16:rowId xmlns:a16="http://schemas.microsoft.com/office/drawing/2014/main" val="4050047261"/>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4</m:t>
                                </m:r>
                              </m:oMath>
                            </m:oMathPara>
                          </a14:m>
                          <a:endParaRPr lang="en-GB" sz="1800" dirty="0"/>
                        </a:p>
                      </a:txBody>
                      <a:tcPr marL="91345" marR="91345" marT="45672" marB="45672"/>
                    </a:tc>
                    <a:extLst>
                      <a:ext uri="{0D108BD9-81ED-4DB2-BD59-A6C34878D82A}">
                        <a16:rowId xmlns:a16="http://schemas.microsoft.com/office/drawing/2014/main" val="3897719904"/>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1</m:t>
                                </m:r>
                              </m:oMath>
                            </m:oMathPara>
                          </a14:m>
                          <a:endParaRPr lang="en-GB" sz="1800" dirty="0"/>
                        </a:p>
                      </a:txBody>
                      <a:tcPr marL="91345" marR="91345" marT="45672" marB="45672"/>
                    </a:tc>
                    <a:extLst>
                      <a:ext uri="{0D108BD9-81ED-4DB2-BD59-A6C34878D82A}">
                        <a16:rowId xmlns:a16="http://schemas.microsoft.com/office/drawing/2014/main" val="786113009"/>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5</m:t>
                                </m:r>
                              </m:oMath>
                            </m:oMathPara>
                          </a14:m>
                          <a:endParaRPr lang="en-GB" sz="1800" dirty="0"/>
                        </a:p>
                      </a:txBody>
                      <a:tcPr marL="91345" marR="91345" marT="45672" marB="45672"/>
                    </a:tc>
                    <a:extLst>
                      <a:ext uri="{0D108BD9-81ED-4DB2-BD59-A6C34878D82A}">
                        <a16:rowId xmlns:a16="http://schemas.microsoft.com/office/drawing/2014/main" val="2424205520"/>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6</m:t>
                                </m:r>
                              </m:oMath>
                            </m:oMathPara>
                          </a14:m>
                          <a:endParaRPr lang="en-GB" sz="1800" dirty="0"/>
                        </a:p>
                      </a:txBody>
                      <a:tcPr marL="91345" marR="91345" marT="45672" marB="45672"/>
                    </a:tc>
                    <a:extLst>
                      <a:ext uri="{0D108BD9-81ED-4DB2-BD59-A6C34878D82A}">
                        <a16:rowId xmlns:a16="http://schemas.microsoft.com/office/drawing/2014/main" val="3031555406"/>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8</m:t>
                                </m:r>
                              </m:oMath>
                            </m:oMathPara>
                          </a14:m>
                          <a:endParaRPr lang="en-GB" sz="1800" dirty="0"/>
                        </a:p>
                      </a:txBody>
                      <a:tcPr marL="91345" marR="91345" marT="45672" marB="45672"/>
                    </a:tc>
                    <a:extLst>
                      <a:ext uri="{0D108BD9-81ED-4DB2-BD59-A6C34878D82A}">
                        <a16:rowId xmlns:a16="http://schemas.microsoft.com/office/drawing/2014/main" val="2162782986"/>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1</m:t>
                                </m:r>
                              </m:oMath>
                            </m:oMathPara>
                          </a14:m>
                          <a:endParaRPr lang="en-GB" sz="1800" dirty="0"/>
                        </a:p>
                      </a:txBody>
                      <a:tcPr marL="91345" marR="91345" marT="45672" marB="45672"/>
                    </a:tc>
                    <a:extLst>
                      <a:ext uri="{0D108BD9-81ED-4DB2-BD59-A6C34878D82A}">
                        <a16:rowId xmlns:a16="http://schemas.microsoft.com/office/drawing/2014/main" val="3912727250"/>
                      </a:ext>
                    </a:extLst>
                  </a:tr>
                </a:tbl>
              </a:graphicData>
            </a:graphic>
          </p:graphicFrame>
        </mc:Choice>
        <mc:Fallback xmlns="">
          <p:graphicFrame>
            <p:nvGraphicFramePr>
              <p:cNvPr id="26" name="Table 25">
                <a:extLst>
                  <a:ext uri="{FF2B5EF4-FFF2-40B4-BE49-F238E27FC236}">
                    <a16:creationId xmlns:a16="http://schemas.microsoft.com/office/drawing/2014/main" id="{5AC4BC5A-A382-CC40-937D-D6C7A59362C6}"/>
                  </a:ext>
                </a:extLst>
              </p:cNvPr>
              <p:cNvGraphicFramePr>
                <a:graphicFrameLocks noGrp="1"/>
              </p:cNvGraphicFramePr>
              <p:nvPr>
                <p:extLst>
                  <p:ext uri="{D42A27DB-BD31-4B8C-83A1-F6EECF244321}">
                    <p14:modId xmlns:p14="http://schemas.microsoft.com/office/powerpoint/2010/main" val="1464563106"/>
                  </p:ext>
                </p:extLst>
              </p:nvPr>
            </p:nvGraphicFramePr>
            <p:xfrm>
              <a:off x="7656637" y="2104869"/>
              <a:ext cx="1796450" cy="3334086"/>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88759">
                      <a:extLst>
                        <a:ext uri="{9D8B030D-6E8A-4147-A177-3AD203B41FA5}">
                          <a16:colId xmlns:a16="http://schemas.microsoft.com/office/drawing/2014/main" val="1459982919"/>
                        </a:ext>
                      </a:extLst>
                    </a:gridCol>
                    <a:gridCol w="488759">
                      <a:extLst>
                        <a:ext uri="{9D8B030D-6E8A-4147-A177-3AD203B41FA5}">
                          <a16:colId xmlns:a16="http://schemas.microsoft.com/office/drawing/2014/main" val="3009605695"/>
                        </a:ext>
                      </a:extLst>
                    </a:gridCol>
                    <a:gridCol w="430843">
                      <a:extLst>
                        <a:ext uri="{9D8B030D-6E8A-4147-A177-3AD203B41FA5}">
                          <a16:colId xmlns:a16="http://schemas.microsoft.com/office/drawing/2014/main" val="1665552486"/>
                        </a:ext>
                      </a:extLst>
                    </a:gridCol>
                  </a:tblGrid>
                  <a:tr h="370454">
                    <a:tc>
                      <a:txBody>
                        <a:bodyPr/>
                        <a:lstStyle/>
                        <a:p>
                          <a:endParaRPr lang="en-DE"/>
                        </a:p>
                      </a:txBody>
                      <a:tcPr marL="91345" marR="91345" marT="45672" marB="45672">
                        <a:blipFill>
                          <a:blip r:embed="rId10"/>
                          <a:stretch>
                            <a:fillRect l="-3226" r="-364516" b="-813793"/>
                          </a:stretch>
                        </a:blipFill>
                      </a:tcPr>
                    </a:tc>
                    <a:tc>
                      <a:txBody>
                        <a:bodyPr/>
                        <a:lstStyle/>
                        <a:p>
                          <a:endParaRPr lang="en-DE"/>
                        </a:p>
                      </a:txBody>
                      <a:tcPr marL="91345" marR="91345" marT="45672" marB="45672">
                        <a:blipFill>
                          <a:blip r:embed="rId10"/>
                          <a:stretch>
                            <a:fillRect l="-82051" r="-189744" b="-813793"/>
                          </a:stretch>
                        </a:blipFill>
                      </a:tcPr>
                    </a:tc>
                    <a:tc>
                      <a:txBody>
                        <a:bodyPr/>
                        <a:lstStyle/>
                        <a:p>
                          <a:endParaRPr lang="en-DE"/>
                        </a:p>
                      </a:txBody>
                      <a:tcPr marL="91345" marR="91345" marT="45672" marB="45672">
                        <a:blipFill>
                          <a:blip r:embed="rId10"/>
                          <a:stretch>
                            <a:fillRect l="-182051" r="-89744" b="-813793"/>
                          </a:stretch>
                        </a:blipFill>
                      </a:tcPr>
                    </a:tc>
                    <a:tc>
                      <a:txBody>
                        <a:bodyPr/>
                        <a:lstStyle/>
                        <a:p>
                          <a:endParaRPr lang="en-DE"/>
                        </a:p>
                      </a:txBody>
                      <a:tcPr marL="91345" marR="91345" marT="45672" marB="45672">
                        <a:blipFill>
                          <a:blip r:embed="rId10"/>
                          <a:stretch>
                            <a:fillRect l="-323529" r="-2941" b="-813793"/>
                          </a:stretch>
                        </a:blipFill>
                      </a:tcPr>
                    </a:tc>
                    <a:extLst>
                      <a:ext uri="{0D108BD9-81ED-4DB2-BD59-A6C34878D82A}">
                        <a16:rowId xmlns:a16="http://schemas.microsoft.com/office/drawing/2014/main" val="3284369343"/>
                      </a:ext>
                    </a:extLst>
                  </a:tr>
                  <a:tr h="370454">
                    <a:tc>
                      <a:txBody>
                        <a:bodyPr/>
                        <a:lstStyle/>
                        <a:p>
                          <a:endParaRPr lang="en-DE"/>
                        </a:p>
                      </a:txBody>
                      <a:tcPr marL="91345" marR="91345" marT="45672" marB="45672">
                        <a:blipFill>
                          <a:blip r:embed="rId10"/>
                          <a:stretch>
                            <a:fillRect l="-3226" t="-96667" r="-364516" b="-686667"/>
                          </a:stretch>
                        </a:blipFill>
                      </a:tcPr>
                    </a:tc>
                    <a:tc>
                      <a:txBody>
                        <a:bodyPr/>
                        <a:lstStyle/>
                        <a:p>
                          <a:endParaRPr lang="en-DE"/>
                        </a:p>
                      </a:txBody>
                      <a:tcPr marL="91345" marR="91345" marT="45672" marB="45672">
                        <a:blipFill>
                          <a:blip r:embed="rId10"/>
                          <a:stretch>
                            <a:fillRect l="-82051" t="-96667" r="-189744" b="-686667"/>
                          </a:stretch>
                        </a:blipFill>
                      </a:tcPr>
                    </a:tc>
                    <a:tc>
                      <a:txBody>
                        <a:bodyPr/>
                        <a:lstStyle/>
                        <a:p>
                          <a:endParaRPr lang="en-DE"/>
                        </a:p>
                      </a:txBody>
                      <a:tcPr marL="91345" marR="91345" marT="45672" marB="45672">
                        <a:blipFill>
                          <a:blip r:embed="rId10"/>
                          <a:stretch>
                            <a:fillRect l="-182051" t="-96667" r="-89744" b="-686667"/>
                          </a:stretch>
                        </a:blipFill>
                      </a:tcPr>
                    </a:tc>
                    <a:tc>
                      <a:txBody>
                        <a:bodyPr/>
                        <a:lstStyle/>
                        <a:p>
                          <a:endParaRPr lang="en-DE"/>
                        </a:p>
                      </a:txBody>
                      <a:tcPr marL="91345" marR="91345" marT="45672" marB="45672">
                        <a:blipFill>
                          <a:blip r:embed="rId10"/>
                          <a:stretch>
                            <a:fillRect l="-323529" t="-96667" r="-2941" b="-686667"/>
                          </a:stretch>
                        </a:blipFill>
                      </a:tcPr>
                    </a:tc>
                    <a:extLst>
                      <a:ext uri="{0D108BD9-81ED-4DB2-BD59-A6C34878D82A}">
                        <a16:rowId xmlns:a16="http://schemas.microsoft.com/office/drawing/2014/main" val="3957218565"/>
                      </a:ext>
                    </a:extLst>
                  </a:tr>
                  <a:tr h="370454">
                    <a:tc>
                      <a:txBody>
                        <a:bodyPr/>
                        <a:lstStyle/>
                        <a:p>
                          <a:endParaRPr lang="en-DE"/>
                        </a:p>
                      </a:txBody>
                      <a:tcPr marL="91345" marR="91345" marT="45672" marB="45672">
                        <a:blipFill>
                          <a:blip r:embed="rId10"/>
                          <a:stretch>
                            <a:fillRect l="-3226" t="-203448" r="-364516" b="-610345"/>
                          </a:stretch>
                        </a:blipFill>
                      </a:tcPr>
                    </a:tc>
                    <a:tc>
                      <a:txBody>
                        <a:bodyPr/>
                        <a:lstStyle/>
                        <a:p>
                          <a:endParaRPr lang="en-DE"/>
                        </a:p>
                      </a:txBody>
                      <a:tcPr marL="91345" marR="91345" marT="45672" marB="45672">
                        <a:blipFill>
                          <a:blip r:embed="rId10"/>
                          <a:stretch>
                            <a:fillRect l="-82051" t="-203448" r="-189744" b="-610345"/>
                          </a:stretch>
                        </a:blipFill>
                      </a:tcPr>
                    </a:tc>
                    <a:tc>
                      <a:txBody>
                        <a:bodyPr/>
                        <a:lstStyle/>
                        <a:p>
                          <a:endParaRPr lang="en-DE"/>
                        </a:p>
                      </a:txBody>
                      <a:tcPr marL="91345" marR="91345" marT="45672" marB="45672">
                        <a:blipFill>
                          <a:blip r:embed="rId10"/>
                          <a:stretch>
                            <a:fillRect l="-182051" t="-203448" r="-89744" b="-610345"/>
                          </a:stretch>
                        </a:blipFill>
                      </a:tcPr>
                    </a:tc>
                    <a:tc>
                      <a:txBody>
                        <a:bodyPr/>
                        <a:lstStyle/>
                        <a:p>
                          <a:endParaRPr lang="en-DE"/>
                        </a:p>
                      </a:txBody>
                      <a:tcPr marL="91345" marR="91345" marT="45672" marB="45672">
                        <a:blipFill>
                          <a:blip r:embed="rId10"/>
                          <a:stretch>
                            <a:fillRect l="-323529" t="-203448" r="-2941" b="-610345"/>
                          </a:stretch>
                        </a:blipFill>
                      </a:tcPr>
                    </a:tc>
                    <a:extLst>
                      <a:ext uri="{0D108BD9-81ED-4DB2-BD59-A6C34878D82A}">
                        <a16:rowId xmlns:a16="http://schemas.microsoft.com/office/drawing/2014/main" val="4050047261"/>
                      </a:ext>
                    </a:extLst>
                  </a:tr>
                  <a:tr h="370454">
                    <a:tc>
                      <a:txBody>
                        <a:bodyPr/>
                        <a:lstStyle/>
                        <a:p>
                          <a:endParaRPr lang="en-DE"/>
                        </a:p>
                      </a:txBody>
                      <a:tcPr marL="91345" marR="91345" marT="45672" marB="45672">
                        <a:blipFill>
                          <a:blip r:embed="rId10"/>
                          <a:stretch>
                            <a:fillRect l="-3226" t="-303448" r="-364516" b="-510345"/>
                          </a:stretch>
                        </a:blipFill>
                      </a:tcPr>
                    </a:tc>
                    <a:tc>
                      <a:txBody>
                        <a:bodyPr/>
                        <a:lstStyle/>
                        <a:p>
                          <a:endParaRPr lang="en-DE"/>
                        </a:p>
                      </a:txBody>
                      <a:tcPr marL="91345" marR="91345" marT="45672" marB="45672">
                        <a:blipFill>
                          <a:blip r:embed="rId10"/>
                          <a:stretch>
                            <a:fillRect l="-82051" t="-303448" r="-189744" b="-510345"/>
                          </a:stretch>
                        </a:blipFill>
                      </a:tcPr>
                    </a:tc>
                    <a:tc>
                      <a:txBody>
                        <a:bodyPr/>
                        <a:lstStyle/>
                        <a:p>
                          <a:endParaRPr lang="en-DE"/>
                        </a:p>
                      </a:txBody>
                      <a:tcPr marL="91345" marR="91345" marT="45672" marB="45672">
                        <a:blipFill>
                          <a:blip r:embed="rId10"/>
                          <a:stretch>
                            <a:fillRect l="-182051" t="-303448" r="-89744" b="-510345"/>
                          </a:stretch>
                        </a:blipFill>
                      </a:tcPr>
                    </a:tc>
                    <a:tc>
                      <a:txBody>
                        <a:bodyPr/>
                        <a:lstStyle/>
                        <a:p>
                          <a:endParaRPr lang="en-DE"/>
                        </a:p>
                      </a:txBody>
                      <a:tcPr marL="91345" marR="91345" marT="45672" marB="45672">
                        <a:blipFill>
                          <a:blip r:embed="rId10"/>
                          <a:stretch>
                            <a:fillRect l="-323529" t="-303448" r="-2941" b="-510345"/>
                          </a:stretch>
                        </a:blipFill>
                      </a:tcPr>
                    </a:tc>
                    <a:extLst>
                      <a:ext uri="{0D108BD9-81ED-4DB2-BD59-A6C34878D82A}">
                        <a16:rowId xmlns:a16="http://schemas.microsoft.com/office/drawing/2014/main" val="3897719904"/>
                      </a:ext>
                    </a:extLst>
                  </a:tr>
                  <a:tr h="370454">
                    <a:tc>
                      <a:txBody>
                        <a:bodyPr/>
                        <a:lstStyle/>
                        <a:p>
                          <a:endParaRPr lang="en-DE"/>
                        </a:p>
                      </a:txBody>
                      <a:tcPr marL="91345" marR="91345" marT="45672" marB="45672">
                        <a:blipFill>
                          <a:blip r:embed="rId10"/>
                          <a:stretch>
                            <a:fillRect l="-3226" t="-390000" r="-364516" b="-393333"/>
                          </a:stretch>
                        </a:blipFill>
                      </a:tcPr>
                    </a:tc>
                    <a:tc>
                      <a:txBody>
                        <a:bodyPr/>
                        <a:lstStyle/>
                        <a:p>
                          <a:endParaRPr lang="en-DE"/>
                        </a:p>
                      </a:txBody>
                      <a:tcPr marL="91345" marR="91345" marT="45672" marB="45672">
                        <a:blipFill>
                          <a:blip r:embed="rId10"/>
                          <a:stretch>
                            <a:fillRect l="-82051" t="-390000" r="-189744" b="-393333"/>
                          </a:stretch>
                        </a:blipFill>
                      </a:tcPr>
                    </a:tc>
                    <a:tc>
                      <a:txBody>
                        <a:bodyPr/>
                        <a:lstStyle/>
                        <a:p>
                          <a:endParaRPr lang="en-DE"/>
                        </a:p>
                      </a:txBody>
                      <a:tcPr marL="91345" marR="91345" marT="45672" marB="45672">
                        <a:blipFill>
                          <a:blip r:embed="rId10"/>
                          <a:stretch>
                            <a:fillRect l="-182051" t="-390000" r="-89744" b="-393333"/>
                          </a:stretch>
                        </a:blipFill>
                      </a:tcPr>
                    </a:tc>
                    <a:tc>
                      <a:txBody>
                        <a:bodyPr/>
                        <a:lstStyle/>
                        <a:p>
                          <a:endParaRPr lang="en-DE"/>
                        </a:p>
                      </a:txBody>
                      <a:tcPr marL="91345" marR="91345" marT="45672" marB="45672">
                        <a:blipFill>
                          <a:blip r:embed="rId10"/>
                          <a:stretch>
                            <a:fillRect l="-323529" t="-390000" r="-2941" b="-393333"/>
                          </a:stretch>
                        </a:blipFill>
                      </a:tcPr>
                    </a:tc>
                    <a:extLst>
                      <a:ext uri="{0D108BD9-81ED-4DB2-BD59-A6C34878D82A}">
                        <a16:rowId xmlns:a16="http://schemas.microsoft.com/office/drawing/2014/main" val="786113009"/>
                      </a:ext>
                    </a:extLst>
                  </a:tr>
                  <a:tr h="370454">
                    <a:tc>
                      <a:txBody>
                        <a:bodyPr/>
                        <a:lstStyle/>
                        <a:p>
                          <a:endParaRPr lang="en-DE"/>
                        </a:p>
                      </a:txBody>
                      <a:tcPr marL="91345" marR="91345" marT="45672" marB="45672">
                        <a:blipFill>
                          <a:blip r:embed="rId10"/>
                          <a:stretch>
                            <a:fillRect l="-3226" t="-506897" r="-364516" b="-306897"/>
                          </a:stretch>
                        </a:blipFill>
                      </a:tcPr>
                    </a:tc>
                    <a:tc>
                      <a:txBody>
                        <a:bodyPr/>
                        <a:lstStyle/>
                        <a:p>
                          <a:endParaRPr lang="en-DE"/>
                        </a:p>
                      </a:txBody>
                      <a:tcPr marL="91345" marR="91345" marT="45672" marB="45672">
                        <a:blipFill>
                          <a:blip r:embed="rId10"/>
                          <a:stretch>
                            <a:fillRect l="-82051" t="-506897" r="-189744" b="-306897"/>
                          </a:stretch>
                        </a:blipFill>
                      </a:tcPr>
                    </a:tc>
                    <a:tc>
                      <a:txBody>
                        <a:bodyPr/>
                        <a:lstStyle/>
                        <a:p>
                          <a:endParaRPr lang="en-DE"/>
                        </a:p>
                      </a:txBody>
                      <a:tcPr marL="91345" marR="91345" marT="45672" marB="45672">
                        <a:blipFill>
                          <a:blip r:embed="rId10"/>
                          <a:stretch>
                            <a:fillRect l="-182051" t="-506897" r="-89744" b="-306897"/>
                          </a:stretch>
                        </a:blipFill>
                      </a:tcPr>
                    </a:tc>
                    <a:tc>
                      <a:txBody>
                        <a:bodyPr/>
                        <a:lstStyle/>
                        <a:p>
                          <a:endParaRPr lang="en-DE"/>
                        </a:p>
                      </a:txBody>
                      <a:tcPr marL="91345" marR="91345" marT="45672" marB="45672">
                        <a:blipFill>
                          <a:blip r:embed="rId10"/>
                          <a:stretch>
                            <a:fillRect l="-323529" t="-506897" r="-2941" b="-306897"/>
                          </a:stretch>
                        </a:blipFill>
                      </a:tcPr>
                    </a:tc>
                    <a:extLst>
                      <a:ext uri="{0D108BD9-81ED-4DB2-BD59-A6C34878D82A}">
                        <a16:rowId xmlns:a16="http://schemas.microsoft.com/office/drawing/2014/main" val="2424205520"/>
                      </a:ext>
                    </a:extLst>
                  </a:tr>
                  <a:tr h="370454">
                    <a:tc>
                      <a:txBody>
                        <a:bodyPr/>
                        <a:lstStyle/>
                        <a:p>
                          <a:endParaRPr lang="en-DE"/>
                        </a:p>
                      </a:txBody>
                      <a:tcPr marL="91345" marR="91345" marT="45672" marB="45672">
                        <a:blipFill>
                          <a:blip r:embed="rId10"/>
                          <a:stretch>
                            <a:fillRect l="-3226" t="-606897" r="-364516" b="-206897"/>
                          </a:stretch>
                        </a:blipFill>
                      </a:tcPr>
                    </a:tc>
                    <a:tc>
                      <a:txBody>
                        <a:bodyPr/>
                        <a:lstStyle/>
                        <a:p>
                          <a:endParaRPr lang="en-DE"/>
                        </a:p>
                      </a:txBody>
                      <a:tcPr marL="91345" marR="91345" marT="45672" marB="45672">
                        <a:blipFill>
                          <a:blip r:embed="rId10"/>
                          <a:stretch>
                            <a:fillRect l="-82051" t="-606897" r="-189744" b="-206897"/>
                          </a:stretch>
                        </a:blipFill>
                      </a:tcPr>
                    </a:tc>
                    <a:tc>
                      <a:txBody>
                        <a:bodyPr/>
                        <a:lstStyle/>
                        <a:p>
                          <a:endParaRPr lang="en-DE"/>
                        </a:p>
                      </a:txBody>
                      <a:tcPr marL="91345" marR="91345" marT="45672" marB="45672">
                        <a:blipFill>
                          <a:blip r:embed="rId10"/>
                          <a:stretch>
                            <a:fillRect l="-182051" t="-606897" r="-89744" b="-206897"/>
                          </a:stretch>
                        </a:blipFill>
                      </a:tcPr>
                    </a:tc>
                    <a:tc>
                      <a:txBody>
                        <a:bodyPr/>
                        <a:lstStyle/>
                        <a:p>
                          <a:endParaRPr lang="en-DE"/>
                        </a:p>
                      </a:txBody>
                      <a:tcPr marL="91345" marR="91345" marT="45672" marB="45672">
                        <a:blipFill>
                          <a:blip r:embed="rId10"/>
                          <a:stretch>
                            <a:fillRect l="-323529" t="-606897" r="-2941" b="-206897"/>
                          </a:stretch>
                        </a:blipFill>
                      </a:tcPr>
                    </a:tc>
                    <a:extLst>
                      <a:ext uri="{0D108BD9-81ED-4DB2-BD59-A6C34878D82A}">
                        <a16:rowId xmlns:a16="http://schemas.microsoft.com/office/drawing/2014/main" val="3031555406"/>
                      </a:ext>
                    </a:extLst>
                  </a:tr>
                  <a:tr h="370454">
                    <a:tc>
                      <a:txBody>
                        <a:bodyPr/>
                        <a:lstStyle/>
                        <a:p>
                          <a:endParaRPr lang="en-DE"/>
                        </a:p>
                      </a:txBody>
                      <a:tcPr marL="91345" marR="91345" marT="45672" marB="45672">
                        <a:blipFill>
                          <a:blip r:embed="rId10"/>
                          <a:stretch>
                            <a:fillRect l="-3226" t="-683333" r="-364516" b="-100000"/>
                          </a:stretch>
                        </a:blipFill>
                      </a:tcPr>
                    </a:tc>
                    <a:tc>
                      <a:txBody>
                        <a:bodyPr/>
                        <a:lstStyle/>
                        <a:p>
                          <a:endParaRPr lang="en-DE"/>
                        </a:p>
                      </a:txBody>
                      <a:tcPr marL="91345" marR="91345" marT="45672" marB="45672">
                        <a:blipFill>
                          <a:blip r:embed="rId10"/>
                          <a:stretch>
                            <a:fillRect l="-82051" t="-683333" r="-189744" b="-100000"/>
                          </a:stretch>
                        </a:blipFill>
                      </a:tcPr>
                    </a:tc>
                    <a:tc>
                      <a:txBody>
                        <a:bodyPr/>
                        <a:lstStyle/>
                        <a:p>
                          <a:endParaRPr lang="en-DE"/>
                        </a:p>
                      </a:txBody>
                      <a:tcPr marL="91345" marR="91345" marT="45672" marB="45672">
                        <a:blipFill>
                          <a:blip r:embed="rId10"/>
                          <a:stretch>
                            <a:fillRect l="-182051" t="-683333" r="-89744" b="-100000"/>
                          </a:stretch>
                        </a:blipFill>
                      </a:tcPr>
                    </a:tc>
                    <a:tc>
                      <a:txBody>
                        <a:bodyPr/>
                        <a:lstStyle/>
                        <a:p>
                          <a:endParaRPr lang="en-DE"/>
                        </a:p>
                      </a:txBody>
                      <a:tcPr marL="91345" marR="91345" marT="45672" marB="45672">
                        <a:blipFill>
                          <a:blip r:embed="rId10"/>
                          <a:stretch>
                            <a:fillRect l="-323529" t="-683333" r="-2941" b="-100000"/>
                          </a:stretch>
                        </a:blipFill>
                      </a:tcPr>
                    </a:tc>
                    <a:extLst>
                      <a:ext uri="{0D108BD9-81ED-4DB2-BD59-A6C34878D82A}">
                        <a16:rowId xmlns:a16="http://schemas.microsoft.com/office/drawing/2014/main" val="2162782986"/>
                      </a:ext>
                    </a:extLst>
                  </a:tr>
                  <a:tr h="370454">
                    <a:tc>
                      <a:txBody>
                        <a:bodyPr/>
                        <a:lstStyle/>
                        <a:p>
                          <a:endParaRPr lang="en-DE"/>
                        </a:p>
                      </a:txBody>
                      <a:tcPr marL="91345" marR="91345" marT="45672" marB="45672">
                        <a:blipFill>
                          <a:blip r:embed="rId10"/>
                          <a:stretch>
                            <a:fillRect l="-3226" t="-810345" r="-364516" b="-3448"/>
                          </a:stretch>
                        </a:blipFill>
                      </a:tcPr>
                    </a:tc>
                    <a:tc>
                      <a:txBody>
                        <a:bodyPr/>
                        <a:lstStyle/>
                        <a:p>
                          <a:endParaRPr lang="en-DE"/>
                        </a:p>
                      </a:txBody>
                      <a:tcPr marL="91345" marR="91345" marT="45672" marB="45672">
                        <a:blipFill>
                          <a:blip r:embed="rId10"/>
                          <a:stretch>
                            <a:fillRect l="-82051" t="-810345" r="-189744" b="-3448"/>
                          </a:stretch>
                        </a:blipFill>
                      </a:tcPr>
                    </a:tc>
                    <a:tc>
                      <a:txBody>
                        <a:bodyPr/>
                        <a:lstStyle/>
                        <a:p>
                          <a:endParaRPr lang="en-DE"/>
                        </a:p>
                      </a:txBody>
                      <a:tcPr marL="91345" marR="91345" marT="45672" marB="45672">
                        <a:blipFill>
                          <a:blip r:embed="rId10"/>
                          <a:stretch>
                            <a:fillRect l="-182051" t="-810345" r="-89744" b="-3448"/>
                          </a:stretch>
                        </a:blipFill>
                      </a:tcPr>
                    </a:tc>
                    <a:tc>
                      <a:txBody>
                        <a:bodyPr/>
                        <a:lstStyle/>
                        <a:p>
                          <a:endParaRPr lang="en-DE"/>
                        </a:p>
                      </a:txBody>
                      <a:tcPr marL="91345" marR="91345" marT="45672" marB="45672">
                        <a:blipFill>
                          <a:blip r:embed="rId10"/>
                          <a:stretch>
                            <a:fillRect l="-323529" t="-810345" r="-2941" b="-3448"/>
                          </a:stretch>
                        </a:blipFill>
                      </a:tcPr>
                    </a:tc>
                    <a:extLst>
                      <a:ext uri="{0D108BD9-81ED-4DB2-BD59-A6C34878D82A}">
                        <a16:rowId xmlns:a16="http://schemas.microsoft.com/office/drawing/2014/main" val="3912727250"/>
                      </a:ext>
                    </a:extLst>
                  </a:tr>
                </a:tbl>
              </a:graphicData>
            </a:graphic>
          </p:graphicFrame>
        </mc:Fallback>
      </mc:AlternateContent>
      <p:cxnSp>
        <p:nvCxnSpPr>
          <p:cNvPr id="29" name="Straight Connector 28">
            <a:extLst>
              <a:ext uri="{FF2B5EF4-FFF2-40B4-BE49-F238E27FC236}">
                <a16:creationId xmlns:a16="http://schemas.microsoft.com/office/drawing/2014/main" id="{9117281E-5E0F-5341-AF8C-92183F133444}"/>
              </a:ext>
            </a:extLst>
          </p:cNvPr>
          <p:cNvCxnSpPr/>
          <p:nvPr/>
        </p:nvCxnSpPr>
        <p:spPr>
          <a:xfrm>
            <a:off x="6212152" y="2670346"/>
            <a:ext cx="128745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0155FF19-D9F6-D84A-A561-A7423AD98313}"/>
              </a:ext>
            </a:extLst>
          </p:cNvPr>
          <p:cNvCxnSpPr/>
          <p:nvPr/>
        </p:nvCxnSpPr>
        <p:spPr>
          <a:xfrm>
            <a:off x="6212152" y="3409804"/>
            <a:ext cx="1287459"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A1B213-E64D-9349-88D7-F0B889A131CE}"/>
              </a:ext>
            </a:extLst>
          </p:cNvPr>
          <p:cNvCxnSpPr>
            <a:cxnSpLocks/>
          </p:cNvCxnSpPr>
          <p:nvPr/>
        </p:nvCxnSpPr>
        <p:spPr>
          <a:xfrm>
            <a:off x="7665335" y="2670346"/>
            <a:ext cx="178014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FB8D0776-119E-394F-8BC3-987C2F3D89DC}"/>
              </a:ext>
            </a:extLst>
          </p:cNvPr>
          <p:cNvCxnSpPr>
            <a:cxnSpLocks/>
          </p:cNvCxnSpPr>
          <p:nvPr/>
        </p:nvCxnSpPr>
        <p:spPr>
          <a:xfrm>
            <a:off x="7665335" y="3048775"/>
            <a:ext cx="178014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D8291D2-BEC2-C74F-8308-0C3F6FD7FB25}"/>
              </a:ext>
            </a:extLst>
          </p:cNvPr>
          <p:cNvCxnSpPr>
            <a:cxnSpLocks/>
          </p:cNvCxnSpPr>
          <p:nvPr/>
        </p:nvCxnSpPr>
        <p:spPr>
          <a:xfrm>
            <a:off x="7664787" y="4144913"/>
            <a:ext cx="178014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A1AE284-8C5A-0949-9F87-42B9E28B5FE8}"/>
              </a:ext>
            </a:extLst>
          </p:cNvPr>
          <p:cNvCxnSpPr>
            <a:cxnSpLocks/>
          </p:cNvCxnSpPr>
          <p:nvPr/>
        </p:nvCxnSpPr>
        <p:spPr>
          <a:xfrm>
            <a:off x="7664787" y="4523342"/>
            <a:ext cx="1780146"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686614F3-B4CB-624D-85A0-1B24D88EF1F0}"/>
              </a:ext>
            </a:extLst>
          </p:cNvPr>
          <p:cNvCxnSpPr>
            <a:cxnSpLocks/>
          </p:cNvCxnSpPr>
          <p:nvPr/>
        </p:nvCxnSpPr>
        <p:spPr>
          <a:xfrm>
            <a:off x="7665335" y="3787409"/>
            <a:ext cx="1780146"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9E3B348-2C45-9B49-B506-6FDD63406D29}"/>
              </a:ext>
            </a:extLst>
          </p:cNvPr>
          <p:cNvCxnSpPr>
            <a:cxnSpLocks/>
          </p:cNvCxnSpPr>
          <p:nvPr/>
        </p:nvCxnSpPr>
        <p:spPr>
          <a:xfrm>
            <a:off x="7664787" y="5261976"/>
            <a:ext cx="1780146"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97EFD27-77CF-A74C-A6BE-C09B071342BB}"/>
              </a:ext>
            </a:extLst>
          </p:cNvPr>
          <p:cNvCxnSpPr>
            <a:cxnSpLocks/>
          </p:cNvCxnSpPr>
          <p:nvPr/>
        </p:nvCxnSpPr>
        <p:spPr>
          <a:xfrm>
            <a:off x="7665335" y="2670346"/>
            <a:ext cx="1780146" cy="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BFCB3DA-82D5-CD4F-A357-3CF2CE5DFDE4}"/>
              </a:ext>
            </a:extLst>
          </p:cNvPr>
          <p:cNvCxnSpPr>
            <a:cxnSpLocks/>
          </p:cNvCxnSpPr>
          <p:nvPr/>
        </p:nvCxnSpPr>
        <p:spPr>
          <a:xfrm>
            <a:off x="7664787" y="4144913"/>
            <a:ext cx="1780146" cy="0"/>
          </a:xfrm>
          <a:prstGeom prst="line">
            <a:avLst/>
          </a:prstGeom>
          <a:ln w="38100">
            <a:solidFill>
              <a:srgbClr val="FFC000"/>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graphicFrame>
            <p:nvGraphicFramePr>
              <p:cNvPr id="45" name="Table 44">
                <a:extLst>
                  <a:ext uri="{FF2B5EF4-FFF2-40B4-BE49-F238E27FC236}">
                    <a16:creationId xmlns:a16="http://schemas.microsoft.com/office/drawing/2014/main" id="{ADE10D84-B8AD-0A45-89BF-46820948C110}"/>
                  </a:ext>
                </a:extLst>
              </p:cNvPr>
              <p:cNvGraphicFramePr>
                <a:graphicFrameLocks noGrp="1"/>
              </p:cNvGraphicFramePr>
              <p:nvPr>
                <p:extLst>
                  <p:ext uri="{D42A27DB-BD31-4B8C-83A1-F6EECF244321}">
                    <p14:modId xmlns:p14="http://schemas.microsoft.com/office/powerpoint/2010/main" val="1435692768"/>
                  </p:ext>
                </p:extLst>
              </p:nvPr>
            </p:nvGraphicFramePr>
            <p:xfrm>
              <a:off x="9604890" y="2109212"/>
              <a:ext cx="813668"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25579">
                      <a:extLst>
                        <a:ext uri="{9D8B030D-6E8A-4147-A177-3AD203B41FA5}">
                          <a16:colId xmlns:a16="http://schemas.microsoft.com/office/drawing/2014/main" val="1665552486"/>
                        </a:ext>
                      </a:extLst>
                    </a:gridCol>
                  </a:tblGrid>
                  <a:tr h="370454">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𝑅</m:t>
                                </m:r>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smtClean="0">
                                        <a:latin typeface="Cambria Math" panose="02040503050406030204" pitchFamily="18" charset="0"/>
                                      </a:rPr>
                                    </m:ctrlPr>
                                  </m:sSubPr>
                                  <m:e>
                                    <m:r>
                                      <a:rPr lang="de-DE" sz="1800" smtClean="0">
                                        <a:latin typeface="Cambria Math" panose="02040503050406030204" pitchFamily="18" charset="0"/>
                                      </a:rPr>
                                      <m:t>𝑓</m:t>
                                    </m:r>
                                  </m:e>
                                  <m:sub>
                                    <m:r>
                                      <a:rPr lang="de-DE" sz="1800" smtClean="0">
                                        <a:latin typeface="Cambria Math" panose="02040503050406030204" pitchFamily="18" charset="0"/>
                                      </a:rPr>
                                      <m:t>1</m:t>
                                    </m:r>
                                  </m:sub>
                                </m:sSub>
                              </m:oMath>
                            </m:oMathPara>
                          </a14:m>
                          <a:endParaRPr lang="en-GB" sz="1800" b="0" dirty="0"/>
                        </a:p>
                      </a:txBody>
                      <a:tcPr marL="91345" marR="91345" marT="45672" marB="45672"/>
                    </a:tc>
                    <a:extLst>
                      <a:ext uri="{0D108BD9-81ED-4DB2-BD59-A6C34878D82A}">
                        <a16:rowId xmlns:a16="http://schemas.microsoft.com/office/drawing/2014/main" val="3284369343"/>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800" dirty="0" smtClean="0">
                                    <a:latin typeface="Cambria Math" panose="02040503050406030204" pitchFamily="18" charset="0"/>
                                  </a:rPr>
                                  <m:t>2</m:t>
                                </m:r>
                              </m:oMath>
                            </m:oMathPara>
                          </a14:m>
                          <a:endParaRPr lang="en-GB" sz="1800" dirty="0"/>
                        </a:p>
                      </a:txBody>
                      <a:tcPr marL="91345" marR="91345" marT="45672" marB="45672"/>
                    </a:tc>
                    <a:extLst>
                      <a:ext uri="{0D108BD9-81ED-4DB2-BD59-A6C34878D82A}">
                        <a16:rowId xmlns:a16="http://schemas.microsoft.com/office/drawing/2014/main" val="4050047261"/>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en-GB" sz="1800" dirty="0" smtClean="0">
                                    <a:latin typeface="Cambria Math" panose="02040503050406030204" pitchFamily="18" charset="0"/>
                                  </a:rPr>
                                  <m:t>4</m:t>
                                </m:r>
                              </m:oMath>
                            </m:oMathPara>
                          </a14:m>
                          <a:endParaRPr lang="en-GB" sz="1800" dirty="0"/>
                        </a:p>
                      </a:txBody>
                      <a:tcPr marL="91345" marR="91345" marT="45672" marB="45672"/>
                    </a:tc>
                    <a:extLst>
                      <a:ext uri="{0D108BD9-81ED-4DB2-BD59-A6C34878D82A}">
                        <a16:rowId xmlns:a16="http://schemas.microsoft.com/office/drawing/2014/main" val="786113009"/>
                      </a:ext>
                    </a:extLst>
                  </a:tr>
                </a:tbl>
              </a:graphicData>
            </a:graphic>
          </p:graphicFrame>
        </mc:Choice>
        <mc:Fallback xmlns="">
          <p:graphicFrame>
            <p:nvGraphicFramePr>
              <p:cNvPr id="45" name="Table 44">
                <a:extLst>
                  <a:ext uri="{FF2B5EF4-FFF2-40B4-BE49-F238E27FC236}">
                    <a16:creationId xmlns:a16="http://schemas.microsoft.com/office/drawing/2014/main" id="{ADE10D84-B8AD-0A45-89BF-46820948C110}"/>
                  </a:ext>
                </a:extLst>
              </p:cNvPr>
              <p:cNvGraphicFramePr>
                <a:graphicFrameLocks noGrp="1"/>
              </p:cNvGraphicFramePr>
              <p:nvPr>
                <p:extLst>
                  <p:ext uri="{D42A27DB-BD31-4B8C-83A1-F6EECF244321}">
                    <p14:modId xmlns:p14="http://schemas.microsoft.com/office/powerpoint/2010/main" val="1435692768"/>
                  </p:ext>
                </p:extLst>
              </p:nvPr>
            </p:nvGraphicFramePr>
            <p:xfrm>
              <a:off x="9604890" y="2109212"/>
              <a:ext cx="813668"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25579">
                      <a:extLst>
                        <a:ext uri="{9D8B030D-6E8A-4147-A177-3AD203B41FA5}">
                          <a16:colId xmlns:a16="http://schemas.microsoft.com/office/drawing/2014/main" val="1665552486"/>
                        </a:ext>
                      </a:extLst>
                    </a:gridCol>
                  </a:tblGrid>
                  <a:tr h="370454">
                    <a:tc>
                      <a:txBody>
                        <a:bodyPr/>
                        <a:lstStyle/>
                        <a:p>
                          <a:endParaRPr lang="en-DE"/>
                        </a:p>
                      </a:txBody>
                      <a:tcPr marL="91345" marR="91345" marT="45672" marB="45672">
                        <a:blipFill>
                          <a:blip r:embed="rId11"/>
                          <a:stretch>
                            <a:fillRect l="-3226" t="-3448" r="-112903" b="-206897"/>
                          </a:stretch>
                        </a:blipFill>
                      </a:tcPr>
                    </a:tc>
                    <a:tc>
                      <a:txBody>
                        <a:bodyPr/>
                        <a:lstStyle/>
                        <a:p>
                          <a:endParaRPr lang="en-DE"/>
                        </a:p>
                      </a:txBody>
                      <a:tcPr marL="91345" marR="91345" marT="45672" marB="45672">
                        <a:blipFill>
                          <a:blip r:embed="rId11"/>
                          <a:stretch>
                            <a:fillRect l="-94118" t="-3448" r="-2941" b="-206897"/>
                          </a:stretch>
                        </a:blipFill>
                      </a:tcPr>
                    </a:tc>
                    <a:extLst>
                      <a:ext uri="{0D108BD9-81ED-4DB2-BD59-A6C34878D82A}">
                        <a16:rowId xmlns:a16="http://schemas.microsoft.com/office/drawing/2014/main" val="3284369343"/>
                      </a:ext>
                    </a:extLst>
                  </a:tr>
                  <a:tr h="370454">
                    <a:tc>
                      <a:txBody>
                        <a:bodyPr/>
                        <a:lstStyle/>
                        <a:p>
                          <a:endParaRPr lang="en-DE"/>
                        </a:p>
                      </a:txBody>
                      <a:tcPr marL="91345" marR="91345" marT="45672" marB="45672">
                        <a:blipFill>
                          <a:blip r:embed="rId11"/>
                          <a:stretch>
                            <a:fillRect l="-3226" t="-100000" r="-112903" b="-100000"/>
                          </a:stretch>
                        </a:blipFill>
                      </a:tcPr>
                    </a:tc>
                    <a:tc>
                      <a:txBody>
                        <a:bodyPr/>
                        <a:lstStyle/>
                        <a:p>
                          <a:endParaRPr lang="en-DE"/>
                        </a:p>
                      </a:txBody>
                      <a:tcPr marL="91345" marR="91345" marT="45672" marB="45672">
                        <a:blipFill>
                          <a:blip r:embed="rId11"/>
                          <a:stretch>
                            <a:fillRect l="-94118" t="-100000" r="-2941" b="-100000"/>
                          </a:stretch>
                        </a:blipFill>
                      </a:tcPr>
                    </a:tc>
                    <a:extLst>
                      <a:ext uri="{0D108BD9-81ED-4DB2-BD59-A6C34878D82A}">
                        <a16:rowId xmlns:a16="http://schemas.microsoft.com/office/drawing/2014/main" val="4050047261"/>
                      </a:ext>
                    </a:extLst>
                  </a:tr>
                  <a:tr h="370454">
                    <a:tc>
                      <a:txBody>
                        <a:bodyPr/>
                        <a:lstStyle/>
                        <a:p>
                          <a:endParaRPr lang="en-DE"/>
                        </a:p>
                      </a:txBody>
                      <a:tcPr marL="91345" marR="91345" marT="45672" marB="45672">
                        <a:blipFill>
                          <a:blip r:embed="rId11"/>
                          <a:stretch>
                            <a:fillRect l="-3226" t="-206897" r="-112903" b="-3448"/>
                          </a:stretch>
                        </a:blipFill>
                      </a:tcPr>
                    </a:tc>
                    <a:tc>
                      <a:txBody>
                        <a:bodyPr/>
                        <a:lstStyle/>
                        <a:p>
                          <a:endParaRPr lang="en-DE"/>
                        </a:p>
                      </a:txBody>
                      <a:tcPr marL="91345" marR="91345" marT="45672" marB="45672">
                        <a:blipFill>
                          <a:blip r:embed="rId11"/>
                          <a:stretch>
                            <a:fillRect l="-94118" t="-206897" r="-2941" b="-3448"/>
                          </a:stretch>
                        </a:blipFill>
                      </a:tcPr>
                    </a:tc>
                    <a:extLst>
                      <a:ext uri="{0D108BD9-81ED-4DB2-BD59-A6C34878D82A}">
                        <a16:rowId xmlns:a16="http://schemas.microsoft.com/office/drawing/2014/main" val="786113009"/>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6" name="Table 45">
                <a:extLst>
                  <a:ext uri="{FF2B5EF4-FFF2-40B4-BE49-F238E27FC236}">
                    <a16:creationId xmlns:a16="http://schemas.microsoft.com/office/drawing/2014/main" id="{C46D1302-3451-2541-A66F-69615A11A6C0}"/>
                  </a:ext>
                </a:extLst>
              </p:cNvPr>
              <p:cNvGraphicFramePr>
                <a:graphicFrameLocks noGrp="1"/>
              </p:cNvGraphicFramePr>
              <p:nvPr>
                <p:extLst>
                  <p:ext uri="{D42A27DB-BD31-4B8C-83A1-F6EECF244321}">
                    <p14:modId xmlns:p14="http://schemas.microsoft.com/office/powerpoint/2010/main" val="1644977267"/>
                  </p:ext>
                </p:extLst>
              </p:nvPr>
            </p:nvGraphicFramePr>
            <p:xfrm>
              <a:off x="11058073" y="2109212"/>
              <a:ext cx="818932"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30843">
                      <a:extLst>
                        <a:ext uri="{9D8B030D-6E8A-4147-A177-3AD203B41FA5}">
                          <a16:colId xmlns:a16="http://schemas.microsoft.com/office/drawing/2014/main" val="1665552486"/>
                        </a:ext>
                      </a:extLst>
                    </a:gridCol>
                  </a:tblGrid>
                  <a:tr h="370454">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𝑅</m:t>
                                </m:r>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smtClean="0">
                                        <a:latin typeface="Cambria Math" panose="02040503050406030204" pitchFamily="18" charset="0"/>
                                      </a:rPr>
                                    </m:ctrlPr>
                                  </m:sSubPr>
                                  <m:e>
                                    <m:r>
                                      <a:rPr lang="de-DE" sz="1800" smtClean="0">
                                        <a:latin typeface="Cambria Math" panose="02040503050406030204" pitchFamily="18" charset="0"/>
                                      </a:rPr>
                                      <m:t>𝑓</m:t>
                                    </m:r>
                                  </m:e>
                                  <m:sub>
                                    <m:r>
                                      <a:rPr lang="de-DE" sz="1800" smtClean="0">
                                        <a:latin typeface="Cambria Math" panose="02040503050406030204" pitchFamily="18" charset="0"/>
                                      </a:rPr>
                                      <m:t>2</m:t>
                                    </m:r>
                                  </m:sub>
                                </m:sSub>
                              </m:oMath>
                            </m:oMathPara>
                          </a14:m>
                          <a:endParaRPr lang="en-GB" sz="1800" b="0" dirty="0"/>
                        </a:p>
                      </a:txBody>
                      <a:tcPr marL="91345" marR="91345" marT="45672" marB="45672"/>
                    </a:tc>
                    <a:extLst>
                      <a:ext uri="{0D108BD9-81ED-4DB2-BD59-A6C34878D82A}">
                        <a16:rowId xmlns:a16="http://schemas.microsoft.com/office/drawing/2014/main" val="3284369343"/>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4</m:t>
                                </m:r>
                              </m:oMath>
                            </m:oMathPara>
                          </a14:m>
                          <a:endParaRPr lang="en-GB" sz="1800" dirty="0"/>
                        </a:p>
                      </a:txBody>
                      <a:tcPr marL="91345" marR="91345" marT="45672" marB="45672"/>
                    </a:tc>
                    <a:extLst>
                      <a:ext uri="{0D108BD9-81ED-4DB2-BD59-A6C34878D82A}">
                        <a16:rowId xmlns:a16="http://schemas.microsoft.com/office/drawing/2014/main" val="3897719904"/>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8</m:t>
                                </m:r>
                              </m:oMath>
                            </m:oMathPara>
                          </a14:m>
                          <a:endParaRPr lang="en-GB" sz="1800" dirty="0"/>
                        </a:p>
                      </a:txBody>
                      <a:tcPr marL="91345" marR="91345" marT="45672" marB="45672"/>
                    </a:tc>
                    <a:extLst>
                      <a:ext uri="{0D108BD9-81ED-4DB2-BD59-A6C34878D82A}">
                        <a16:rowId xmlns:a16="http://schemas.microsoft.com/office/drawing/2014/main" val="2162782986"/>
                      </a:ext>
                    </a:extLst>
                  </a:tr>
                </a:tbl>
              </a:graphicData>
            </a:graphic>
          </p:graphicFrame>
        </mc:Choice>
        <mc:Fallback xmlns="">
          <p:graphicFrame>
            <p:nvGraphicFramePr>
              <p:cNvPr id="46" name="Table 45">
                <a:extLst>
                  <a:ext uri="{FF2B5EF4-FFF2-40B4-BE49-F238E27FC236}">
                    <a16:creationId xmlns:a16="http://schemas.microsoft.com/office/drawing/2014/main" id="{C46D1302-3451-2541-A66F-69615A11A6C0}"/>
                  </a:ext>
                </a:extLst>
              </p:cNvPr>
              <p:cNvGraphicFramePr>
                <a:graphicFrameLocks noGrp="1"/>
              </p:cNvGraphicFramePr>
              <p:nvPr>
                <p:extLst>
                  <p:ext uri="{D42A27DB-BD31-4B8C-83A1-F6EECF244321}">
                    <p14:modId xmlns:p14="http://schemas.microsoft.com/office/powerpoint/2010/main" val="1644977267"/>
                  </p:ext>
                </p:extLst>
              </p:nvPr>
            </p:nvGraphicFramePr>
            <p:xfrm>
              <a:off x="11058073" y="2109212"/>
              <a:ext cx="818932"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30843">
                      <a:extLst>
                        <a:ext uri="{9D8B030D-6E8A-4147-A177-3AD203B41FA5}">
                          <a16:colId xmlns:a16="http://schemas.microsoft.com/office/drawing/2014/main" val="1665552486"/>
                        </a:ext>
                      </a:extLst>
                    </a:gridCol>
                  </a:tblGrid>
                  <a:tr h="370454">
                    <a:tc>
                      <a:txBody>
                        <a:bodyPr/>
                        <a:lstStyle/>
                        <a:p>
                          <a:endParaRPr lang="en-DE"/>
                        </a:p>
                      </a:txBody>
                      <a:tcPr marL="91345" marR="91345" marT="45672" marB="45672">
                        <a:blipFill>
                          <a:blip r:embed="rId12"/>
                          <a:stretch>
                            <a:fillRect l="-3226" t="-3448" r="-116129" b="-206897"/>
                          </a:stretch>
                        </a:blipFill>
                      </a:tcPr>
                    </a:tc>
                    <a:tc>
                      <a:txBody>
                        <a:bodyPr/>
                        <a:lstStyle/>
                        <a:p>
                          <a:endParaRPr lang="en-DE"/>
                        </a:p>
                      </a:txBody>
                      <a:tcPr marL="91345" marR="91345" marT="45672" marB="45672">
                        <a:blipFill>
                          <a:blip r:embed="rId12"/>
                          <a:stretch>
                            <a:fillRect l="-91429" t="-3448" r="-2857" b="-206897"/>
                          </a:stretch>
                        </a:blipFill>
                      </a:tcPr>
                    </a:tc>
                    <a:extLst>
                      <a:ext uri="{0D108BD9-81ED-4DB2-BD59-A6C34878D82A}">
                        <a16:rowId xmlns:a16="http://schemas.microsoft.com/office/drawing/2014/main" val="3284369343"/>
                      </a:ext>
                    </a:extLst>
                  </a:tr>
                  <a:tr h="370454">
                    <a:tc>
                      <a:txBody>
                        <a:bodyPr/>
                        <a:lstStyle/>
                        <a:p>
                          <a:endParaRPr lang="en-DE"/>
                        </a:p>
                      </a:txBody>
                      <a:tcPr marL="91345" marR="91345" marT="45672" marB="45672">
                        <a:blipFill>
                          <a:blip r:embed="rId12"/>
                          <a:stretch>
                            <a:fillRect l="-3226" t="-100000" r="-116129" b="-100000"/>
                          </a:stretch>
                        </a:blipFill>
                      </a:tcPr>
                    </a:tc>
                    <a:tc>
                      <a:txBody>
                        <a:bodyPr/>
                        <a:lstStyle/>
                        <a:p>
                          <a:endParaRPr lang="en-DE"/>
                        </a:p>
                      </a:txBody>
                      <a:tcPr marL="91345" marR="91345" marT="45672" marB="45672">
                        <a:blipFill>
                          <a:blip r:embed="rId12"/>
                          <a:stretch>
                            <a:fillRect l="-91429" t="-100000" r="-2857" b="-100000"/>
                          </a:stretch>
                        </a:blipFill>
                      </a:tcPr>
                    </a:tc>
                    <a:extLst>
                      <a:ext uri="{0D108BD9-81ED-4DB2-BD59-A6C34878D82A}">
                        <a16:rowId xmlns:a16="http://schemas.microsoft.com/office/drawing/2014/main" val="3897719904"/>
                      </a:ext>
                    </a:extLst>
                  </a:tr>
                  <a:tr h="370454">
                    <a:tc>
                      <a:txBody>
                        <a:bodyPr/>
                        <a:lstStyle/>
                        <a:p>
                          <a:endParaRPr lang="en-DE"/>
                        </a:p>
                      </a:txBody>
                      <a:tcPr marL="91345" marR="91345" marT="45672" marB="45672">
                        <a:blipFill>
                          <a:blip r:embed="rId12"/>
                          <a:stretch>
                            <a:fillRect l="-3226" t="-206897" r="-116129" b="-3448"/>
                          </a:stretch>
                        </a:blipFill>
                      </a:tcPr>
                    </a:tc>
                    <a:tc>
                      <a:txBody>
                        <a:bodyPr/>
                        <a:lstStyle/>
                        <a:p>
                          <a:endParaRPr lang="en-DE"/>
                        </a:p>
                      </a:txBody>
                      <a:tcPr marL="91345" marR="91345" marT="45672" marB="45672">
                        <a:blipFill>
                          <a:blip r:embed="rId12"/>
                          <a:stretch>
                            <a:fillRect l="-91429" t="-206897" r="-2857" b="-3448"/>
                          </a:stretch>
                        </a:blipFill>
                      </a:tcPr>
                    </a:tc>
                    <a:extLst>
                      <a:ext uri="{0D108BD9-81ED-4DB2-BD59-A6C34878D82A}">
                        <a16:rowId xmlns:a16="http://schemas.microsoft.com/office/drawing/2014/main" val="216278298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7" name="Table 46">
                <a:extLst>
                  <a:ext uri="{FF2B5EF4-FFF2-40B4-BE49-F238E27FC236}">
                    <a16:creationId xmlns:a16="http://schemas.microsoft.com/office/drawing/2014/main" id="{C909A7F4-C6FE-1D40-90FE-2AA3A2C291EE}"/>
                  </a:ext>
                </a:extLst>
              </p:cNvPr>
              <p:cNvGraphicFramePr>
                <a:graphicFrameLocks noGrp="1"/>
              </p:cNvGraphicFramePr>
              <p:nvPr>
                <p:extLst>
                  <p:ext uri="{D42A27DB-BD31-4B8C-83A1-F6EECF244321}">
                    <p14:modId xmlns:p14="http://schemas.microsoft.com/office/powerpoint/2010/main" val="2409697002"/>
                  </p:ext>
                </p:extLst>
              </p:nvPr>
            </p:nvGraphicFramePr>
            <p:xfrm>
              <a:off x="10327935" y="3397101"/>
              <a:ext cx="818932"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30843">
                      <a:extLst>
                        <a:ext uri="{9D8B030D-6E8A-4147-A177-3AD203B41FA5}">
                          <a16:colId xmlns:a16="http://schemas.microsoft.com/office/drawing/2014/main" val="1665552486"/>
                        </a:ext>
                      </a:extLst>
                    </a:gridCol>
                  </a:tblGrid>
                  <a:tr h="370454">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𝑅</m:t>
                                </m:r>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
                                  <m:sSubPr>
                                    <m:ctrlPr>
                                      <a:rPr lang="de-DE" sz="1800" i="1" smtClean="0">
                                        <a:latin typeface="Cambria Math" panose="02040503050406030204" pitchFamily="18" charset="0"/>
                                      </a:rPr>
                                    </m:ctrlPr>
                                  </m:sSubPr>
                                  <m:e>
                                    <m:r>
                                      <a:rPr lang="de-DE" sz="1800" smtClean="0">
                                        <a:latin typeface="Cambria Math" panose="02040503050406030204" pitchFamily="18" charset="0"/>
                                      </a:rPr>
                                      <m:t>𝑓</m:t>
                                    </m:r>
                                  </m:e>
                                  <m:sub>
                                    <m:r>
                                      <a:rPr lang="de-DE" sz="1800" smtClean="0">
                                        <a:latin typeface="Cambria Math" panose="02040503050406030204" pitchFamily="18" charset="0"/>
                                      </a:rPr>
                                      <m:t>12</m:t>
                                    </m:r>
                                  </m:sub>
                                </m:sSub>
                              </m:oMath>
                            </m:oMathPara>
                          </a14:m>
                          <a:endParaRPr lang="en-GB" sz="1800" b="0" dirty="0"/>
                        </a:p>
                      </a:txBody>
                      <a:tcPr marL="91345" marR="91345" marT="45672" marB="45672"/>
                    </a:tc>
                    <a:extLst>
                      <a:ext uri="{0D108BD9-81ED-4DB2-BD59-A6C34878D82A}">
                        <a16:rowId xmlns:a16="http://schemas.microsoft.com/office/drawing/2014/main" val="3284369343"/>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8</m:t>
                                </m:r>
                              </m:oMath>
                            </m:oMathPara>
                          </a14:m>
                          <a:endParaRPr lang="en-GB" sz="1800" dirty="0"/>
                        </a:p>
                      </a:txBody>
                      <a:tcPr marL="91345" marR="91345" marT="45672" marB="45672"/>
                    </a:tc>
                    <a:extLst>
                      <a:ext uri="{0D108BD9-81ED-4DB2-BD59-A6C34878D82A}">
                        <a16:rowId xmlns:a16="http://schemas.microsoft.com/office/drawing/2014/main" val="3897719904"/>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32</m:t>
                                </m:r>
                              </m:oMath>
                            </m:oMathPara>
                          </a14:m>
                          <a:endParaRPr lang="en-GB" sz="1800" dirty="0"/>
                        </a:p>
                      </a:txBody>
                      <a:tcPr marL="91345" marR="91345" marT="45672" marB="45672"/>
                    </a:tc>
                    <a:extLst>
                      <a:ext uri="{0D108BD9-81ED-4DB2-BD59-A6C34878D82A}">
                        <a16:rowId xmlns:a16="http://schemas.microsoft.com/office/drawing/2014/main" val="2162782986"/>
                      </a:ext>
                    </a:extLst>
                  </a:tr>
                </a:tbl>
              </a:graphicData>
            </a:graphic>
          </p:graphicFrame>
        </mc:Choice>
        <mc:Fallback xmlns="">
          <p:graphicFrame>
            <p:nvGraphicFramePr>
              <p:cNvPr id="47" name="Table 46">
                <a:extLst>
                  <a:ext uri="{FF2B5EF4-FFF2-40B4-BE49-F238E27FC236}">
                    <a16:creationId xmlns:a16="http://schemas.microsoft.com/office/drawing/2014/main" id="{C909A7F4-C6FE-1D40-90FE-2AA3A2C291EE}"/>
                  </a:ext>
                </a:extLst>
              </p:cNvPr>
              <p:cNvGraphicFramePr>
                <a:graphicFrameLocks noGrp="1"/>
              </p:cNvGraphicFramePr>
              <p:nvPr>
                <p:extLst>
                  <p:ext uri="{D42A27DB-BD31-4B8C-83A1-F6EECF244321}">
                    <p14:modId xmlns:p14="http://schemas.microsoft.com/office/powerpoint/2010/main" val="2409697002"/>
                  </p:ext>
                </p:extLst>
              </p:nvPr>
            </p:nvGraphicFramePr>
            <p:xfrm>
              <a:off x="10327935" y="3397101"/>
              <a:ext cx="818932"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30843">
                      <a:extLst>
                        <a:ext uri="{9D8B030D-6E8A-4147-A177-3AD203B41FA5}">
                          <a16:colId xmlns:a16="http://schemas.microsoft.com/office/drawing/2014/main" val="1665552486"/>
                        </a:ext>
                      </a:extLst>
                    </a:gridCol>
                  </a:tblGrid>
                  <a:tr h="370454">
                    <a:tc>
                      <a:txBody>
                        <a:bodyPr/>
                        <a:lstStyle/>
                        <a:p>
                          <a:endParaRPr lang="en-DE"/>
                        </a:p>
                      </a:txBody>
                      <a:tcPr marL="91345" marR="91345" marT="45672" marB="45672">
                        <a:blipFill>
                          <a:blip r:embed="rId13"/>
                          <a:stretch>
                            <a:fillRect l="-3226" t="-3448" r="-112903" b="-210345"/>
                          </a:stretch>
                        </a:blipFill>
                      </a:tcPr>
                    </a:tc>
                    <a:tc>
                      <a:txBody>
                        <a:bodyPr/>
                        <a:lstStyle/>
                        <a:p>
                          <a:endParaRPr lang="en-DE"/>
                        </a:p>
                      </a:txBody>
                      <a:tcPr marL="91345" marR="91345" marT="45672" marB="45672">
                        <a:blipFill>
                          <a:blip r:embed="rId13"/>
                          <a:stretch>
                            <a:fillRect l="-94118" t="-3448" r="-2941" b="-210345"/>
                          </a:stretch>
                        </a:blipFill>
                      </a:tcPr>
                    </a:tc>
                    <a:extLst>
                      <a:ext uri="{0D108BD9-81ED-4DB2-BD59-A6C34878D82A}">
                        <a16:rowId xmlns:a16="http://schemas.microsoft.com/office/drawing/2014/main" val="3284369343"/>
                      </a:ext>
                    </a:extLst>
                  </a:tr>
                  <a:tr h="370454">
                    <a:tc>
                      <a:txBody>
                        <a:bodyPr/>
                        <a:lstStyle/>
                        <a:p>
                          <a:endParaRPr lang="en-DE"/>
                        </a:p>
                      </a:txBody>
                      <a:tcPr marL="91345" marR="91345" marT="45672" marB="45672">
                        <a:blipFill>
                          <a:blip r:embed="rId13"/>
                          <a:stretch>
                            <a:fillRect l="-3226" t="-100000" r="-112903" b="-103333"/>
                          </a:stretch>
                        </a:blipFill>
                      </a:tcPr>
                    </a:tc>
                    <a:tc>
                      <a:txBody>
                        <a:bodyPr/>
                        <a:lstStyle/>
                        <a:p>
                          <a:endParaRPr lang="en-DE"/>
                        </a:p>
                      </a:txBody>
                      <a:tcPr marL="91345" marR="91345" marT="45672" marB="45672">
                        <a:blipFill>
                          <a:blip r:embed="rId13"/>
                          <a:stretch>
                            <a:fillRect l="-94118" t="-100000" r="-2941" b="-103333"/>
                          </a:stretch>
                        </a:blipFill>
                      </a:tcPr>
                    </a:tc>
                    <a:extLst>
                      <a:ext uri="{0D108BD9-81ED-4DB2-BD59-A6C34878D82A}">
                        <a16:rowId xmlns:a16="http://schemas.microsoft.com/office/drawing/2014/main" val="3897719904"/>
                      </a:ext>
                    </a:extLst>
                  </a:tr>
                  <a:tr h="370454">
                    <a:tc>
                      <a:txBody>
                        <a:bodyPr/>
                        <a:lstStyle/>
                        <a:p>
                          <a:endParaRPr lang="en-DE"/>
                        </a:p>
                      </a:txBody>
                      <a:tcPr marL="91345" marR="91345" marT="45672" marB="45672">
                        <a:blipFill>
                          <a:blip r:embed="rId13"/>
                          <a:stretch>
                            <a:fillRect l="-3226" t="-206897" r="-112903" b="-6897"/>
                          </a:stretch>
                        </a:blipFill>
                      </a:tcPr>
                    </a:tc>
                    <a:tc>
                      <a:txBody>
                        <a:bodyPr/>
                        <a:lstStyle/>
                        <a:p>
                          <a:endParaRPr lang="en-DE"/>
                        </a:p>
                      </a:txBody>
                      <a:tcPr marL="91345" marR="91345" marT="45672" marB="45672">
                        <a:blipFill>
                          <a:blip r:embed="rId13"/>
                          <a:stretch>
                            <a:fillRect l="-94118" t="-206897" r="-2941" b="-6897"/>
                          </a:stretch>
                        </a:blipFill>
                      </a:tcPr>
                    </a:tc>
                    <a:extLst>
                      <a:ext uri="{0D108BD9-81ED-4DB2-BD59-A6C34878D82A}">
                        <a16:rowId xmlns:a16="http://schemas.microsoft.com/office/drawing/2014/main" val="2162782986"/>
                      </a:ext>
                    </a:extLst>
                  </a:tr>
                </a:tbl>
              </a:graphicData>
            </a:graphic>
          </p:graphicFrame>
        </mc:Fallback>
      </mc:AlternateContent>
      <mc:AlternateContent xmlns:mc="http://schemas.openxmlformats.org/markup-compatibility/2006" xmlns:a14="http://schemas.microsoft.com/office/drawing/2010/main">
        <mc:Choice Requires="a14">
          <p:graphicFrame>
            <p:nvGraphicFramePr>
              <p:cNvPr id="48" name="Table 47">
                <a:extLst>
                  <a:ext uri="{FF2B5EF4-FFF2-40B4-BE49-F238E27FC236}">
                    <a16:creationId xmlns:a16="http://schemas.microsoft.com/office/drawing/2014/main" id="{40BE8058-D913-CA4B-8293-62600872B36F}"/>
                  </a:ext>
                </a:extLst>
              </p:cNvPr>
              <p:cNvGraphicFramePr>
                <a:graphicFrameLocks noGrp="1"/>
              </p:cNvGraphicFramePr>
              <p:nvPr>
                <p:extLst>
                  <p:ext uri="{D42A27DB-BD31-4B8C-83A1-F6EECF244321}">
                    <p14:modId xmlns:p14="http://schemas.microsoft.com/office/powerpoint/2010/main" val="1696772599"/>
                  </p:ext>
                </p:extLst>
              </p:nvPr>
            </p:nvGraphicFramePr>
            <p:xfrm>
              <a:off x="10327933" y="4692402"/>
              <a:ext cx="818932"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30843">
                      <a:extLst>
                        <a:ext uri="{9D8B030D-6E8A-4147-A177-3AD203B41FA5}">
                          <a16:colId xmlns:a16="http://schemas.microsoft.com/office/drawing/2014/main" val="1665552486"/>
                        </a:ext>
                      </a:extLst>
                    </a:gridCol>
                  </a:tblGrid>
                  <a:tr h="370454">
                    <a:tc>
                      <a:txBody>
                        <a:bodyPr/>
                        <a:lstStyle/>
                        <a:p>
                          <a:pPr algn="ctr"/>
                          <a14:m>
                            <m:oMathPara xmlns:m="http://schemas.openxmlformats.org/officeDocument/2006/math">
                              <m:oMathParaPr>
                                <m:jc m:val="centerGroup"/>
                              </m:oMathParaPr>
                              <m:oMath xmlns:m="http://schemas.openxmlformats.org/officeDocument/2006/math">
                                <m:r>
                                  <a:rPr lang="de-DE" sz="1800" b="0" i="1" dirty="0" smtClean="0">
                                    <a:latin typeface="Cambria Math" panose="02040503050406030204" pitchFamily="18" charset="0"/>
                                  </a:rPr>
                                  <m:t>𝑅</m:t>
                                </m:r>
                              </m:oMath>
                            </m:oMathPara>
                          </a14:m>
                          <a:endParaRPr lang="en-GB" sz="1800" b="0" dirty="0"/>
                        </a:p>
                      </a:txBody>
                      <a:tcPr marL="91345" marR="91345" marT="45672" marB="45672"/>
                    </a:tc>
                    <a:tc>
                      <a:txBody>
                        <a:bodyPr/>
                        <a:lstStyle/>
                        <a:p>
                          <a:pPr algn="ctr"/>
                          <a14:m>
                            <m:oMathPara xmlns:m="http://schemas.openxmlformats.org/officeDocument/2006/math">
                              <m:oMathParaPr>
                                <m:jc m:val="centerGroup"/>
                              </m:oMathParaPr>
                              <m:oMath xmlns:m="http://schemas.openxmlformats.org/officeDocument/2006/math">
                                <m:sSubSup>
                                  <m:sSubSupPr>
                                    <m:ctrlPr>
                                      <a:rPr lang="de-DE" sz="1800" i="1" smtClean="0">
                                        <a:latin typeface="Cambria Math" panose="02040503050406030204" pitchFamily="18" charset="0"/>
                                      </a:rPr>
                                    </m:ctrlPr>
                                  </m:sSubSupPr>
                                  <m:e>
                                    <m:r>
                                      <a:rPr lang="de-DE" sz="1800" smtClean="0">
                                        <a:latin typeface="Cambria Math" panose="02040503050406030204" pitchFamily="18" charset="0"/>
                                      </a:rPr>
                                      <m:t>𝑓</m:t>
                                    </m:r>
                                  </m:e>
                                  <m:sub>
                                    <m:r>
                                      <a:rPr lang="de-DE" sz="1800" smtClean="0">
                                        <a:latin typeface="Cambria Math" panose="02040503050406030204" pitchFamily="18" charset="0"/>
                                      </a:rPr>
                                      <m:t>12</m:t>
                                    </m:r>
                                  </m:sub>
                                  <m:sup>
                                    <m:r>
                                      <a:rPr lang="de-DE" sz="1800" smtClean="0">
                                        <a:latin typeface="Cambria Math" panose="02040503050406030204" pitchFamily="18" charset="0"/>
                                      </a:rPr>
                                      <m:t>′</m:t>
                                    </m:r>
                                  </m:sup>
                                </m:sSubSup>
                              </m:oMath>
                            </m:oMathPara>
                          </a14:m>
                          <a:endParaRPr lang="en-GB" sz="1800" b="0" dirty="0"/>
                        </a:p>
                      </a:txBody>
                      <a:tcPr marL="91345" marR="91345" marT="45672" marB="45672"/>
                    </a:tc>
                    <a:extLst>
                      <a:ext uri="{0D108BD9-81ED-4DB2-BD59-A6C34878D82A}">
                        <a16:rowId xmlns:a16="http://schemas.microsoft.com/office/drawing/2014/main" val="3284369343"/>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f</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0.2</m:t>
                                </m:r>
                              </m:oMath>
                            </m:oMathPara>
                          </a14:m>
                          <a:endParaRPr lang="en-GB" sz="1800" dirty="0"/>
                        </a:p>
                      </a:txBody>
                      <a:tcPr marL="91345" marR="91345" marT="45672" marB="45672"/>
                    </a:tc>
                    <a:extLst>
                      <a:ext uri="{0D108BD9-81ED-4DB2-BD59-A6C34878D82A}">
                        <a16:rowId xmlns:a16="http://schemas.microsoft.com/office/drawing/2014/main" val="3897719904"/>
                      </a:ext>
                    </a:extLst>
                  </a:tr>
                  <a:tr h="370454">
                    <a:tc>
                      <a:txBody>
                        <a:bodyPr/>
                        <a:lstStyle/>
                        <a:p>
                          <a:pPr/>
                          <a14:m>
                            <m:oMathPara xmlns:m="http://schemas.openxmlformats.org/officeDocument/2006/math">
                              <m:oMathParaPr>
                                <m:jc m:val="centerGroup"/>
                              </m:oMathParaPr>
                              <m:oMath xmlns:m="http://schemas.openxmlformats.org/officeDocument/2006/math">
                                <m:r>
                                  <m:rPr>
                                    <m:sty m:val="p"/>
                                  </m:rPr>
                                  <a:rPr lang="de-DE" sz="1800" b="0" i="0" dirty="0" smtClean="0">
                                    <a:latin typeface="Cambria Math" panose="02040503050406030204" pitchFamily="18" charset="0"/>
                                  </a:rPr>
                                  <m:t>t</m:t>
                                </m:r>
                              </m:oMath>
                            </m:oMathPara>
                          </a14:m>
                          <a:endParaRPr lang="en-GB" sz="1800" dirty="0"/>
                        </a:p>
                      </a:txBody>
                      <a:tcPr marL="91345" marR="91345" marT="45672" marB="45672"/>
                    </a:tc>
                    <a:tc>
                      <a:txBody>
                        <a:bodyPr/>
                        <a:lstStyle/>
                        <a:p>
                          <a:pPr/>
                          <a14:m>
                            <m:oMathPara xmlns:m="http://schemas.openxmlformats.org/officeDocument/2006/math">
                              <m:oMathParaPr>
                                <m:jc m:val="centerGroup"/>
                              </m:oMathParaPr>
                              <m:oMath xmlns:m="http://schemas.openxmlformats.org/officeDocument/2006/math">
                                <m:r>
                                  <a:rPr lang="de-DE" sz="1800" dirty="0" smtClean="0">
                                    <a:latin typeface="Cambria Math" panose="02040503050406030204" pitchFamily="18" charset="0"/>
                                  </a:rPr>
                                  <m:t>0.8</m:t>
                                </m:r>
                              </m:oMath>
                            </m:oMathPara>
                          </a14:m>
                          <a:endParaRPr lang="en-GB" sz="1800" dirty="0"/>
                        </a:p>
                      </a:txBody>
                      <a:tcPr marL="91345" marR="91345" marT="45672" marB="45672"/>
                    </a:tc>
                    <a:extLst>
                      <a:ext uri="{0D108BD9-81ED-4DB2-BD59-A6C34878D82A}">
                        <a16:rowId xmlns:a16="http://schemas.microsoft.com/office/drawing/2014/main" val="2162782986"/>
                      </a:ext>
                    </a:extLst>
                  </a:tr>
                </a:tbl>
              </a:graphicData>
            </a:graphic>
          </p:graphicFrame>
        </mc:Choice>
        <mc:Fallback xmlns="">
          <p:graphicFrame>
            <p:nvGraphicFramePr>
              <p:cNvPr id="48" name="Table 47">
                <a:extLst>
                  <a:ext uri="{FF2B5EF4-FFF2-40B4-BE49-F238E27FC236}">
                    <a16:creationId xmlns:a16="http://schemas.microsoft.com/office/drawing/2014/main" id="{40BE8058-D913-CA4B-8293-62600872B36F}"/>
                  </a:ext>
                </a:extLst>
              </p:cNvPr>
              <p:cNvGraphicFramePr>
                <a:graphicFrameLocks noGrp="1"/>
              </p:cNvGraphicFramePr>
              <p:nvPr>
                <p:extLst>
                  <p:ext uri="{D42A27DB-BD31-4B8C-83A1-F6EECF244321}">
                    <p14:modId xmlns:p14="http://schemas.microsoft.com/office/powerpoint/2010/main" val="1696772599"/>
                  </p:ext>
                </p:extLst>
              </p:nvPr>
            </p:nvGraphicFramePr>
            <p:xfrm>
              <a:off x="10327933" y="4692402"/>
              <a:ext cx="818932" cy="1111362"/>
            </p:xfrm>
            <a:graphic>
              <a:graphicData uri="http://schemas.openxmlformats.org/drawingml/2006/table">
                <a:tbl>
                  <a:tblPr firstRow="1" bandRow="1">
                    <a:tableStyleId>{793D81CF-94F2-401A-BA57-92F5A7B2D0C5}</a:tableStyleId>
                  </a:tblPr>
                  <a:tblGrid>
                    <a:gridCol w="388089">
                      <a:extLst>
                        <a:ext uri="{9D8B030D-6E8A-4147-A177-3AD203B41FA5}">
                          <a16:colId xmlns:a16="http://schemas.microsoft.com/office/drawing/2014/main" val="1252835988"/>
                        </a:ext>
                      </a:extLst>
                    </a:gridCol>
                    <a:gridCol w="430843">
                      <a:extLst>
                        <a:ext uri="{9D8B030D-6E8A-4147-A177-3AD203B41FA5}">
                          <a16:colId xmlns:a16="http://schemas.microsoft.com/office/drawing/2014/main" val="1665552486"/>
                        </a:ext>
                      </a:extLst>
                    </a:gridCol>
                  </a:tblGrid>
                  <a:tr h="370454">
                    <a:tc>
                      <a:txBody>
                        <a:bodyPr/>
                        <a:lstStyle/>
                        <a:p>
                          <a:endParaRPr lang="en-DE"/>
                        </a:p>
                      </a:txBody>
                      <a:tcPr marL="91345" marR="91345" marT="45672" marB="45672">
                        <a:blipFill>
                          <a:blip r:embed="rId14"/>
                          <a:stretch>
                            <a:fillRect l="-3226" t="-3448" r="-112903" b="-210345"/>
                          </a:stretch>
                        </a:blipFill>
                      </a:tcPr>
                    </a:tc>
                    <a:tc>
                      <a:txBody>
                        <a:bodyPr/>
                        <a:lstStyle/>
                        <a:p>
                          <a:endParaRPr lang="en-DE"/>
                        </a:p>
                      </a:txBody>
                      <a:tcPr marL="91345" marR="91345" marT="45672" marB="45672">
                        <a:blipFill>
                          <a:blip r:embed="rId14"/>
                          <a:stretch>
                            <a:fillRect l="-94118" t="-3448" r="-2941" b="-210345"/>
                          </a:stretch>
                        </a:blipFill>
                      </a:tcPr>
                    </a:tc>
                    <a:extLst>
                      <a:ext uri="{0D108BD9-81ED-4DB2-BD59-A6C34878D82A}">
                        <a16:rowId xmlns:a16="http://schemas.microsoft.com/office/drawing/2014/main" val="3284369343"/>
                      </a:ext>
                    </a:extLst>
                  </a:tr>
                  <a:tr h="370454">
                    <a:tc>
                      <a:txBody>
                        <a:bodyPr/>
                        <a:lstStyle/>
                        <a:p>
                          <a:endParaRPr lang="en-DE"/>
                        </a:p>
                      </a:txBody>
                      <a:tcPr marL="91345" marR="91345" marT="45672" marB="45672">
                        <a:blipFill>
                          <a:blip r:embed="rId14"/>
                          <a:stretch>
                            <a:fillRect l="-3226" t="-100000" r="-112903" b="-103333"/>
                          </a:stretch>
                        </a:blipFill>
                      </a:tcPr>
                    </a:tc>
                    <a:tc>
                      <a:txBody>
                        <a:bodyPr/>
                        <a:lstStyle/>
                        <a:p>
                          <a:endParaRPr lang="en-DE"/>
                        </a:p>
                      </a:txBody>
                      <a:tcPr marL="91345" marR="91345" marT="45672" marB="45672">
                        <a:blipFill>
                          <a:blip r:embed="rId14"/>
                          <a:stretch>
                            <a:fillRect l="-94118" t="-100000" r="-2941" b="-103333"/>
                          </a:stretch>
                        </a:blipFill>
                      </a:tcPr>
                    </a:tc>
                    <a:extLst>
                      <a:ext uri="{0D108BD9-81ED-4DB2-BD59-A6C34878D82A}">
                        <a16:rowId xmlns:a16="http://schemas.microsoft.com/office/drawing/2014/main" val="3897719904"/>
                      </a:ext>
                    </a:extLst>
                  </a:tr>
                  <a:tr h="370454">
                    <a:tc>
                      <a:txBody>
                        <a:bodyPr/>
                        <a:lstStyle/>
                        <a:p>
                          <a:endParaRPr lang="en-DE"/>
                        </a:p>
                      </a:txBody>
                      <a:tcPr marL="91345" marR="91345" marT="45672" marB="45672">
                        <a:blipFill>
                          <a:blip r:embed="rId14"/>
                          <a:stretch>
                            <a:fillRect l="-3226" t="-206897" r="-112903" b="-6897"/>
                          </a:stretch>
                        </a:blipFill>
                      </a:tcPr>
                    </a:tc>
                    <a:tc>
                      <a:txBody>
                        <a:bodyPr/>
                        <a:lstStyle/>
                        <a:p>
                          <a:endParaRPr lang="en-DE"/>
                        </a:p>
                      </a:txBody>
                      <a:tcPr marL="91345" marR="91345" marT="45672" marB="45672">
                        <a:blipFill>
                          <a:blip r:embed="rId14"/>
                          <a:stretch>
                            <a:fillRect l="-94118" t="-206897" r="-2941" b="-6897"/>
                          </a:stretch>
                        </a:blipFill>
                      </a:tcPr>
                    </a:tc>
                    <a:extLst>
                      <a:ext uri="{0D108BD9-81ED-4DB2-BD59-A6C34878D82A}">
                        <a16:rowId xmlns:a16="http://schemas.microsoft.com/office/drawing/2014/main" val="2162782986"/>
                      </a:ext>
                    </a:extLst>
                  </a:tr>
                </a:tbl>
              </a:graphicData>
            </a:graphic>
          </p:graphicFrame>
        </mc:Fallback>
      </mc:AlternateContent>
      <p:cxnSp>
        <p:nvCxnSpPr>
          <p:cNvPr id="50" name="Straight Arrow Connector 49">
            <a:extLst>
              <a:ext uri="{FF2B5EF4-FFF2-40B4-BE49-F238E27FC236}">
                <a16:creationId xmlns:a16="http://schemas.microsoft.com/office/drawing/2014/main" id="{BB1F28DD-75E0-2B4B-B491-DFAA29D6103C}"/>
              </a:ext>
            </a:extLst>
          </p:cNvPr>
          <p:cNvCxnSpPr>
            <a:cxnSpLocks/>
            <a:stCxn id="45" idx="2"/>
            <a:endCxn id="47" idx="0"/>
          </p:cNvCxnSpPr>
          <p:nvPr/>
        </p:nvCxnSpPr>
        <p:spPr>
          <a:xfrm>
            <a:off x="10011724" y="3220574"/>
            <a:ext cx="725677" cy="17652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15DD99B8-91B6-9549-95CE-1FAE41D06248}"/>
              </a:ext>
            </a:extLst>
          </p:cNvPr>
          <p:cNvCxnSpPr>
            <a:cxnSpLocks/>
            <a:stCxn id="46" idx="2"/>
            <a:endCxn id="47" idx="0"/>
          </p:cNvCxnSpPr>
          <p:nvPr/>
        </p:nvCxnSpPr>
        <p:spPr>
          <a:xfrm flipH="1">
            <a:off x="10737399" y="3220576"/>
            <a:ext cx="730137" cy="176527"/>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A64F63CF-EAB9-8447-BDC0-E5E61A0CC853}"/>
              </a:ext>
            </a:extLst>
          </p:cNvPr>
          <p:cNvCxnSpPr>
            <a:cxnSpLocks/>
            <a:stCxn id="47" idx="2"/>
            <a:endCxn id="48" idx="0"/>
          </p:cNvCxnSpPr>
          <p:nvPr/>
        </p:nvCxnSpPr>
        <p:spPr>
          <a:xfrm flipH="1">
            <a:off x="10737398" y="4508464"/>
            <a:ext cx="2" cy="183938"/>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78746CCB-298C-2944-AEF8-9E9563595581}"/>
              </a:ext>
            </a:extLst>
          </p:cNvPr>
          <p:cNvSpPr txBox="1"/>
          <p:nvPr/>
        </p:nvSpPr>
        <p:spPr>
          <a:xfrm>
            <a:off x="11089389" y="4446705"/>
            <a:ext cx="644057" cy="307457"/>
          </a:xfrm>
          <a:prstGeom prst="rect">
            <a:avLst/>
          </a:prstGeom>
          <a:noFill/>
        </p:spPr>
        <p:txBody>
          <a:bodyPr wrap="none" rtlCol="0">
            <a:spAutoFit/>
          </a:bodyPr>
          <a:lstStyle/>
          <a:p>
            <a:r>
              <a:rPr lang="en-GB" sz="1399"/>
              <a:t>Norm.</a:t>
            </a:r>
          </a:p>
        </p:txBody>
      </p:sp>
      <p:sp>
        <p:nvSpPr>
          <p:cNvPr id="49" name="TextBox 48">
            <a:extLst>
              <a:ext uri="{FF2B5EF4-FFF2-40B4-BE49-F238E27FC236}">
                <a16:creationId xmlns:a16="http://schemas.microsoft.com/office/drawing/2014/main" id="{906C0DCA-DF66-BB42-8211-2731364859B3}"/>
              </a:ext>
            </a:extLst>
          </p:cNvPr>
          <p:cNvSpPr txBox="1"/>
          <p:nvPr/>
        </p:nvSpPr>
        <p:spPr>
          <a:xfrm>
            <a:off x="9850135" y="1831978"/>
            <a:ext cx="1774525" cy="307648"/>
          </a:xfrm>
          <a:prstGeom prst="rect">
            <a:avLst/>
          </a:prstGeom>
          <a:noFill/>
        </p:spPr>
        <p:txBody>
          <a:bodyPr wrap="none" rtlCol="0">
            <a:spAutoFit/>
          </a:bodyPr>
          <a:lstStyle/>
          <a:p>
            <a:r>
              <a:rPr lang="en-GB" sz="1399"/>
              <a:t>(MB values absorbed)</a:t>
            </a:r>
          </a:p>
        </p:txBody>
      </p:sp>
      <p:sp>
        <p:nvSpPr>
          <p:cNvPr id="51" name="TextBox 50">
            <a:extLst>
              <a:ext uri="{FF2B5EF4-FFF2-40B4-BE49-F238E27FC236}">
                <a16:creationId xmlns:a16="http://schemas.microsoft.com/office/drawing/2014/main" id="{C10CCD2F-F134-1445-BAF4-30C43E01E915}"/>
              </a:ext>
            </a:extLst>
          </p:cNvPr>
          <p:cNvSpPr txBox="1"/>
          <p:nvPr/>
        </p:nvSpPr>
        <p:spPr>
          <a:xfrm>
            <a:off x="10345400" y="3083630"/>
            <a:ext cx="761979" cy="307457"/>
          </a:xfrm>
          <a:prstGeom prst="rect">
            <a:avLst/>
          </a:prstGeom>
          <a:noFill/>
        </p:spPr>
        <p:txBody>
          <a:bodyPr wrap="none" rtlCol="0">
            <a:spAutoFit/>
          </a:bodyPr>
          <a:lstStyle/>
          <a:p>
            <a:r>
              <a:rPr lang="en-GB" sz="1399"/>
              <a:t>Product</a:t>
            </a:r>
          </a:p>
        </p:txBody>
      </p:sp>
    </p:spTree>
    <p:extLst>
      <p:ext uri="{BB962C8B-B14F-4D97-AF65-F5344CB8AC3E}">
        <p14:creationId xmlns:p14="http://schemas.microsoft.com/office/powerpoint/2010/main" val="90454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0"/>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1"/>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7"/>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49" grpId="0"/>
      <p:bldP spid="51"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D0EC6-B663-0D49-89C1-217D399C64AA}"/>
              </a:ext>
            </a:extLst>
          </p:cNvPr>
          <p:cNvSpPr>
            <a:spLocks noGrp="1"/>
          </p:cNvSpPr>
          <p:nvPr>
            <p:ph type="title"/>
          </p:nvPr>
        </p:nvSpPr>
        <p:spPr/>
        <p:txBody>
          <a:bodyPr/>
          <a:lstStyle/>
          <a:p>
            <a:r>
              <a:rPr lang="en-GB" dirty="0"/>
              <a:t>Some Basics for MCMC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6737E7C-4439-0949-8CA1-362211EE2E30}"/>
                  </a:ext>
                </a:extLst>
              </p:cNvPr>
              <p:cNvSpPr>
                <a:spLocks noGrp="1"/>
              </p:cNvSpPr>
              <p:nvPr>
                <p:ph idx="1"/>
              </p:nvPr>
            </p:nvSpPr>
            <p:spPr/>
            <p:txBody>
              <a:bodyPr/>
              <a:lstStyle/>
              <a:p>
                <a:r>
                  <a:rPr lang="en-GB" dirty="0"/>
                  <a:t>A </a:t>
                </a:r>
                <a:r>
                  <a:rPr lang="en-GB" dirty="0">
                    <a:solidFill>
                      <a:schemeClr val="accent1"/>
                    </a:solidFill>
                  </a:rPr>
                  <a:t>Markov chain </a:t>
                </a:r>
                <a:r>
                  <a:rPr lang="en-GB" dirty="0"/>
                  <a:t>consists of </a:t>
                </a:r>
                <a14:m>
                  <m:oMath xmlns:m="http://schemas.openxmlformats.org/officeDocument/2006/math">
                    <m:r>
                      <a:rPr lang="en-GB" i="1">
                        <a:latin typeface="Cambria Math" panose="02040503050406030204" pitchFamily="18" charset="0"/>
                      </a:rPr>
                      <m:t>𝑛</m:t>
                    </m:r>
                  </m:oMath>
                </a14:m>
                <a:r>
                  <a:rPr lang="en-GB" dirty="0"/>
                  <a:t> </a:t>
                </a:r>
                <a:r>
                  <a:rPr lang="en-GB" i="1" dirty="0"/>
                  <a:t>states</a:t>
                </a:r>
                <a:r>
                  <a:rPr lang="en-GB" dirty="0"/>
                  <a:t>, plus an </a:t>
                </a:r>
                <a14:m>
                  <m:oMath xmlns:m="http://schemas.openxmlformats.org/officeDocument/2006/math">
                    <m:r>
                      <a:rPr lang="en-GB" i="1">
                        <a:latin typeface="Cambria Math" panose="02040503050406030204" pitchFamily="18" charset="0"/>
                      </a:rPr>
                      <m:t>𝑛</m:t>
                    </m:r>
                    <m:r>
                      <a:rPr lang="en-GB" i="1">
                        <a:latin typeface="Cambria Math" panose="02040503050406030204" pitchFamily="18" charset="0"/>
                        <a:ea typeface="Cambria Math" panose="02040503050406030204" pitchFamily="18" charset="0"/>
                        <a:sym typeface="Symbol" charset="0"/>
                      </a:rPr>
                      <m:t>×</m:t>
                    </m:r>
                    <m:r>
                      <a:rPr lang="en-GB" i="1">
                        <a:latin typeface="Cambria Math" panose="02040503050406030204" pitchFamily="18" charset="0"/>
                        <a:ea typeface="Cambria Math" panose="02040503050406030204" pitchFamily="18" charset="0"/>
                        <a:sym typeface="Symbol" charset="0"/>
                      </a:rPr>
                      <m:t>𝑛</m:t>
                    </m:r>
                  </m:oMath>
                </a14:m>
                <a:r>
                  <a:rPr lang="en-GB" dirty="0"/>
                  <a:t> </a:t>
                </a:r>
                <a:r>
                  <a:rPr lang="en-GB" i="1" dirty="0"/>
                  <a:t>transition matrix </a:t>
                </a:r>
                <a14:m>
                  <m:oMath xmlns:m="http://schemas.openxmlformats.org/officeDocument/2006/math">
                    <m:r>
                      <a:rPr lang="en-GB" i="1">
                        <a:latin typeface="Cambria Math" panose="02040503050406030204" pitchFamily="18" charset="0"/>
                        <a:ea typeface="Cambria Math" panose="02040503050406030204" pitchFamily="18" charset="0"/>
                      </a:rPr>
                      <m:t>𝒯</m:t>
                    </m:r>
                  </m:oMath>
                </a14:m>
                <a:endParaRPr lang="en-GB" dirty="0"/>
              </a:p>
              <a:p>
                <a:pPr lvl="1"/>
                <a:r>
                  <a:rPr lang="en-GB" dirty="0"/>
                  <a:t>At each step, we are in exactly one of the states</a:t>
                </a:r>
              </a:p>
              <a:p>
                <a:pPr lvl="1"/>
                <a:r>
                  <a:rPr lang="en-GB" dirty="0"/>
                  <a:t>For </a:t>
                </a:r>
                <a14:m>
                  <m:oMath xmlns:m="http://schemas.openxmlformats.org/officeDocument/2006/math">
                    <m:r>
                      <a:rPr lang="en-GB" i="1">
                        <a:latin typeface="Cambria Math" panose="02040503050406030204" pitchFamily="18" charset="0"/>
                      </a:rPr>
                      <m:t>1</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𝑗</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rPr>
                      <m:t>𝑛</m:t>
                    </m:r>
                  </m:oMath>
                </a14:m>
                <a:r>
                  <a:rPr lang="en-GB" dirty="0"/>
                  <a:t>, matrix entry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𝒯</m:t>
                        </m:r>
                      </m:e>
                      <m:sub>
                        <m:r>
                          <a:rPr lang="en-GB" i="1">
                            <a:latin typeface="Cambria Math" panose="02040503050406030204" pitchFamily="18" charset="0"/>
                          </a:rPr>
                          <m:t>𝑖𝑗</m:t>
                        </m:r>
                      </m:sub>
                    </m:sSub>
                  </m:oMath>
                </a14:m>
                <a:r>
                  <a:rPr lang="en-GB" dirty="0"/>
                  <a:t> tells us the relative frequency of </a:t>
                </a:r>
                <a14:m>
                  <m:oMath xmlns:m="http://schemas.openxmlformats.org/officeDocument/2006/math">
                    <m:r>
                      <a:rPr lang="en-GB" i="1">
                        <a:latin typeface="Cambria Math" panose="02040503050406030204" pitchFamily="18" charset="0"/>
                      </a:rPr>
                      <m:t>𝑗</m:t>
                    </m:r>
                  </m:oMath>
                </a14:m>
                <a:r>
                  <a:rPr lang="en-GB" dirty="0"/>
                  <a:t> being the next state, given we are currently in state </a:t>
                </a:r>
                <a14:m>
                  <m:oMath xmlns:m="http://schemas.openxmlformats.org/officeDocument/2006/math">
                    <m:r>
                      <a:rPr lang="en-GB" i="1">
                        <a:latin typeface="Cambria Math" panose="02040503050406030204" pitchFamily="18" charset="0"/>
                      </a:rPr>
                      <m:t>𝑖</m:t>
                    </m:r>
                  </m:oMath>
                </a14:m>
                <a:endParaRPr lang="en-GB" dirty="0"/>
              </a:p>
              <a:p>
                <a:pPr lvl="2"/>
                <a:endParaRPr lang="en-GB" i="1" dirty="0">
                  <a:latin typeface="Cambria Math" panose="02040503050406030204" pitchFamily="18" charset="0"/>
                  <a:ea typeface="Cambria Math" panose="02040503050406030204" pitchFamily="18" charset="0"/>
                </a:endParaRPr>
              </a:p>
              <a:p>
                <a:pPr lvl="2"/>
                <a14:m>
                  <m:oMath xmlns:m="http://schemas.openxmlformats.org/officeDocument/2006/math">
                    <m:sSub>
                      <m:sSubPr>
                        <m:ctrlPr>
                          <a:rPr lang="en-GB" i="1">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𝔗</m:t>
                        </m:r>
                      </m:e>
                      <m:sub>
                        <m:r>
                          <a:rPr lang="en-GB" i="1">
                            <a:latin typeface="Cambria Math" panose="02040503050406030204" pitchFamily="18" charset="0"/>
                            <a:ea typeface="Cambria Math" panose="02040503050406030204" pitchFamily="18" charset="0"/>
                          </a:rPr>
                          <m:t>𝑖𝑗</m:t>
                        </m:r>
                      </m:sub>
                    </m:sSub>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𝔗</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𝑗</m:t>
                        </m:r>
                      </m:e>
                    </m:d>
                  </m:oMath>
                </a14:m>
                <a:endParaRPr lang="en-GB" dirty="0"/>
              </a:p>
              <a:p>
                <a:pPr lvl="2"/>
                <a:endParaRPr lang="en-GB" dirty="0"/>
              </a:p>
              <a:p>
                <a:pPr lvl="2"/>
                <a:r>
                  <a:rPr lang="en-GB" dirty="0"/>
                  <a:t>Probability distribution, i.e.:</a:t>
                </a:r>
              </a:p>
              <a:p>
                <a:pPr marL="258503" lvl="1" indent="0">
                  <a:buNone/>
                </a:pPr>
                <a14:m>
                  <m:oMathPara xmlns:m="http://schemas.openxmlformats.org/officeDocument/2006/math">
                    <m:oMathParaPr>
                      <m:jc m:val="centerGroup"/>
                    </m:oMathParaPr>
                    <m:oMath xmlns:m="http://schemas.openxmlformats.org/officeDocument/2006/math">
                      <m:nary>
                        <m:naryPr>
                          <m:chr m:val="∑"/>
                          <m:ctrlPr>
                            <a:rPr lang="en-GB" i="1">
                              <a:latin typeface="Cambria Math" panose="02040503050406030204" pitchFamily="18" charset="0"/>
                            </a:rPr>
                          </m:ctrlPr>
                        </m:naryPr>
                        <m:sub>
                          <m:r>
                            <m:rPr>
                              <m:brk m:alnAt="23"/>
                            </m:rPr>
                            <a:rPr lang="en-GB" i="1">
                              <a:latin typeface="Cambria Math" panose="02040503050406030204" pitchFamily="18" charset="0"/>
                            </a:rPr>
                            <m:t>𝑗</m:t>
                          </m:r>
                          <m:r>
                            <a:rPr lang="en-GB" i="1">
                              <a:latin typeface="Cambria Math" panose="02040503050406030204" pitchFamily="18" charset="0"/>
                            </a:rPr>
                            <m:t>=1</m:t>
                          </m:r>
                        </m:sub>
                        <m:sup>
                          <m:r>
                            <a:rPr lang="en-GB" i="1">
                              <a:latin typeface="Cambria Math" panose="02040503050406030204" pitchFamily="18" charset="0"/>
                            </a:rPr>
                            <m:t>𝑛</m:t>
                          </m:r>
                        </m:sup>
                        <m:e>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𝔗</m:t>
                              </m:r>
                            </m:e>
                            <m:sub>
                              <m:r>
                                <a:rPr lang="en-GB" i="1">
                                  <a:latin typeface="Cambria Math" panose="02040503050406030204" pitchFamily="18" charset="0"/>
                                </a:rPr>
                                <m:t>𝑖𝑗</m:t>
                              </m:r>
                            </m:sub>
                          </m:sSub>
                        </m:e>
                      </m:nary>
                      <m:r>
                        <a:rPr lang="en-GB" i="1">
                          <a:latin typeface="Cambria Math" panose="02040503050406030204" pitchFamily="18" charset="0"/>
                        </a:rPr>
                        <m:t>=1</m:t>
                      </m:r>
                    </m:oMath>
                  </m:oMathPara>
                </a14:m>
                <a:endParaRPr lang="en-GB" dirty="0"/>
              </a:p>
            </p:txBody>
          </p:sp>
        </mc:Choice>
        <mc:Fallback xmlns="">
          <p:sp>
            <p:nvSpPr>
              <p:cNvPr id="3" name="Content Placeholder 2">
                <a:extLst>
                  <a:ext uri="{FF2B5EF4-FFF2-40B4-BE49-F238E27FC236}">
                    <a16:creationId xmlns:a16="http://schemas.microsoft.com/office/drawing/2014/main" id="{06737E7C-4439-0949-8CA1-362211EE2E30}"/>
                  </a:ext>
                </a:extLst>
              </p:cNvPr>
              <p:cNvSpPr>
                <a:spLocks noGrp="1" noRot="1" noChangeAspect="1" noMove="1" noResize="1" noEditPoints="1" noAdjustHandles="1" noChangeArrowheads="1" noChangeShapeType="1" noTextEdit="1"/>
              </p:cNvSpPr>
              <p:nvPr>
                <p:ph idx="1"/>
              </p:nvPr>
            </p:nvSpPr>
            <p:spPr>
              <a:blipFill>
                <a:blip r:embed="rId2"/>
                <a:stretch>
                  <a:fillRect l="-1436" t="-2687" b="-24776"/>
                </a:stretch>
              </a:blipFill>
            </p:spPr>
            <p:txBody>
              <a:bodyPr/>
              <a:lstStyle/>
              <a:p>
                <a:r>
                  <a:rPr lang="en-GB">
                    <a:noFill/>
                  </a:rPr>
                  <a:t> </a:t>
                </a:r>
              </a:p>
            </p:txBody>
          </p:sp>
        </mc:Fallback>
      </mc:AlternateContent>
      <p:sp>
        <p:nvSpPr>
          <p:cNvPr id="10" name="Date Placeholder 9">
            <a:extLst>
              <a:ext uri="{FF2B5EF4-FFF2-40B4-BE49-F238E27FC236}">
                <a16:creationId xmlns:a16="http://schemas.microsoft.com/office/drawing/2014/main" id="{B88569BC-E300-304F-B40D-6A9702C6049A}"/>
              </a:ext>
            </a:extLst>
          </p:cNvPr>
          <p:cNvSpPr>
            <a:spLocks noGrp="1"/>
          </p:cNvSpPr>
          <p:nvPr>
            <p:ph type="dt" sz="half" idx="2"/>
          </p:nvPr>
        </p:nvSpPr>
        <p:spPr/>
        <p:txBody>
          <a:bodyPr/>
          <a:lstStyle/>
          <a:p>
            <a:r>
              <a:rPr lang="de-DE"/>
              <a:t>Approximate</a:t>
            </a:r>
            <a:endParaRPr lang="en-GB" dirty="0"/>
          </a:p>
        </p:txBody>
      </p:sp>
      <p:sp>
        <p:nvSpPr>
          <p:cNvPr id="11" name="Footer Placeholder 10">
            <a:extLst>
              <a:ext uri="{FF2B5EF4-FFF2-40B4-BE49-F238E27FC236}">
                <a16:creationId xmlns:a16="http://schemas.microsoft.com/office/drawing/2014/main" id="{F43EE613-38FE-CE45-8D07-0D90150C4752}"/>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B83A0EFD-47E4-C24A-BEE0-B4DC6E2BACDA}"/>
              </a:ext>
            </a:extLst>
          </p:cNvPr>
          <p:cNvSpPr>
            <a:spLocks noGrp="1"/>
          </p:cNvSpPr>
          <p:nvPr>
            <p:ph type="sldNum" sz="quarter" idx="4"/>
          </p:nvPr>
        </p:nvSpPr>
        <p:spPr/>
        <p:txBody>
          <a:bodyPr/>
          <a:lstStyle/>
          <a:p>
            <a:fld id="{67C9959E-8E6B-B04C-9955-EA096F41CA7A}" type="slidenum">
              <a:rPr lang="en-GB" smtClean="0"/>
              <a:t>56</a:t>
            </a:fld>
            <a:endParaRPr lang="en-GB" dirty="0"/>
          </a:p>
        </p:txBody>
      </p:sp>
      <mc:AlternateContent xmlns:mc="http://schemas.openxmlformats.org/markup-compatibility/2006" xmlns:a14="http://schemas.microsoft.com/office/drawing/2010/main">
        <mc:Choice Requires="a14">
          <p:sp>
            <p:nvSpPr>
              <p:cNvPr id="5" name="Oval 4">
                <a:extLst>
                  <a:ext uri="{FF2B5EF4-FFF2-40B4-BE49-F238E27FC236}">
                    <a16:creationId xmlns:a16="http://schemas.microsoft.com/office/drawing/2014/main" id="{EDA3FC14-2262-5941-89A2-AFF3AAEF53BE}"/>
                  </a:ext>
                </a:extLst>
              </p:cNvPr>
              <p:cNvSpPr>
                <a:spLocks noChangeArrowheads="1"/>
              </p:cNvSpPr>
              <p:nvPr/>
            </p:nvSpPr>
            <p:spPr bwMode="auto">
              <a:xfrm>
                <a:off x="3095060" y="3267991"/>
                <a:ext cx="685086" cy="685086"/>
              </a:xfrm>
              <a:prstGeom prst="ellipse">
                <a:avLst/>
              </a:prstGeom>
              <a:solidFill>
                <a:srgbClr val="FFFFFF"/>
              </a:solidFill>
              <a:ln w="9525">
                <a:solidFill>
                  <a:schemeClr val="tx1"/>
                </a:solidFill>
                <a:round/>
                <a:headEnd/>
                <a:tailEnd/>
              </a:ln>
            </p:spPr>
            <p:txBody>
              <a:bodyPr wrap="none" anchor="ctr"/>
              <a:lstStyle/>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𝑖</m:t>
                      </m:r>
                    </m:oMath>
                  </m:oMathPara>
                </a14:m>
                <a:endParaRPr lang="en-GB" sz="1798" dirty="0"/>
              </a:p>
            </p:txBody>
          </p:sp>
        </mc:Choice>
        <mc:Fallback xmlns="">
          <p:sp>
            <p:nvSpPr>
              <p:cNvPr id="5" name="Oval 4">
                <a:extLst>
                  <a:ext uri="{FF2B5EF4-FFF2-40B4-BE49-F238E27FC236}">
                    <a16:creationId xmlns:a16="http://schemas.microsoft.com/office/drawing/2014/main" id="{EDA3FC14-2262-5941-89A2-AFF3AAEF53BE}"/>
                  </a:ext>
                </a:extLst>
              </p:cNvPr>
              <p:cNvSpPr>
                <a:spLocks noRot="1" noChangeAspect="1" noMove="1" noResize="1" noEditPoints="1" noAdjustHandles="1" noChangeArrowheads="1" noChangeShapeType="1" noTextEdit="1"/>
              </p:cNvSpPr>
              <p:nvPr/>
            </p:nvSpPr>
            <p:spPr bwMode="auto">
              <a:xfrm>
                <a:off x="3095060" y="3267991"/>
                <a:ext cx="685086" cy="685086"/>
              </a:xfrm>
              <a:prstGeom prst="ellipse">
                <a:avLst/>
              </a:prstGeom>
              <a:blipFill>
                <a:blip r:embed="rId3"/>
                <a:stretch>
                  <a:fillRect/>
                </a:stretch>
              </a:blipFill>
              <a:ln w="9525">
                <a:solidFill>
                  <a:schemeClr val="tx1"/>
                </a:solidFill>
                <a:round/>
                <a:headEnd/>
                <a:tailEnd/>
              </a:ln>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Oval 5">
                <a:extLst>
                  <a:ext uri="{FF2B5EF4-FFF2-40B4-BE49-F238E27FC236}">
                    <a16:creationId xmlns:a16="http://schemas.microsoft.com/office/drawing/2014/main" id="{93295AA5-4886-1643-A674-36D55B57C369}"/>
                  </a:ext>
                </a:extLst>
              </p:cNvPr>
              <p:cNvSpPr>
                <a:spLocks noChangeArrowheads="1"/>
              </p:cNvSpPr>
              <p:nvPr/>
            </p:nvSpPr>
            <p:spPr bwMode="auto">
              <a:xfrm>
                <a:off x="4998078" y="3267991"/>
                <a:ext cx="685086" cy="685086"/>
              </a:xfrm>
              <a:prstGeom prst="ellipse">
                <a:avLst/>
              </a:prstGeom>
              <a:solidFill>
                <a:srgbClr val="FFFFFF"/>
              </a:solidFill>
              <a:ln w="9525">
                <a:solidFill>
                  <a:schemeClr val="tx1"/>
                </a:solidFill>
                <a:round/>
                <a:headEnd/>
                <a:tailEnd/>
              </a:ln>
            </p:spPr>
            <p:txBody>
              <a:bodyPr wrap="none" anchor="ctr"/>
              <a:lstStyle/>
              <a:p>
                <a:pPr algn="ctr"/>
                <a14:m>
                  <m:oMathPara xmlns:m="http://schemas.openxmlformats.org/officeDocument/2006/math">
                    <m:oMathParaPr>
                      <m:jc m:val="centerGroup"/>
                    </m:oMathParaPr>
                    <m:oMath xmlns:m="http://schemas.openxmlformats.org/officeDocument/2006/math">
                      <m:r>
                        <a:rPr lang="en-GB" sz="1798" i="1" smtClean="0">
                          <a:latin typeface="Cambria Math" panose="02040503050406030204" pitchFamily="18" charset="0"/>
                        </a:rPr>
                        <m:t>𝑗</m:t>
                      </m:r>
                    </m:oMath>
                  </m:oMathPara>
                </a14:m>
                <a:endParaRPr lang="en-GB" sz="1798" dirty="0"/>
              </a:p>
            </p:txBody>
          </p:sp>
        </mc:Choice>
        <mc:Fallback xmlns="">
          <p:sp>
            <p:nvSpPr>
              <p:cNvPr id="6" name="Oval 5">
                <a:extLst>
                  <a:ext uri="{FF2B5EF4-FFF2-40B4-BE49-F238E27FC236}">
                    <a16:creationId xmlns:a16="http://schemas.microsoft.com/office/drawing/2014/main" id="{93295AA5-4886-1643-A674-36D55B57C369}"/>
                  </a:ext>
                </a:extLst>
              </p:cNvPr>
              <p:cNvSpPr>
                <a:spLocks noRot="1" noChangeAspect="1" noMove="1" noResize="1" noEditPoints="1" noAdjustHandles="1" noChangeArrowheads="1" noChangeShapeType="1" noTextEdit="1"/>
              </p:cNvSpPr>
              <p:nvPr/>
            </p:nvSpPr>
            <p:spPr bwMode="auto">
              <a:xfrm>
                <a:off x="4998078" y="3267991"/>
                <a:ext cx="685086" cy="685086"/>
              </a:xfrm>
              <a:prstGeom prst="ellipse">
                <a:avLst/>
              </a:prstGeom>
              <a:blipFill>
                <a:blip r:embed="rId4"/>
                <a:stretch>
                  <a:fillRect/>
                </a:stretch>
              </a:blipFill>
              <a:ln w="9525">
                <a:solidFill>
                  <a:schemeClr val="tx1"/>
                </a:solidFill>
                <a:round/>
                <a:headEnd/>
                <a:tailEnd/>
              </a:ln>
            </p:spPr>
            <p:txBody>
              <a:bodyPr/>
              <a:lstStyle/>
              <a:p>
                <a:r>
                  <a:rPr lang="en-GB">
                    <a:noFill/>
                  </a:rPr>
                  <a:t> </a:t>
                </a:r>
              </a:p>
            </p:txBody>
          </p:sp>
        </mc:Fallback>
      </mc:AlternateContent>
      <p:cxnSp>
        <p:nvCxnSpPr>
          <p:cNvPr id="7" name="AutoShape 6">
            <a:extLst>
              <a:ext uri="{FF2B5EF4-FFF2-40B4-BE49-F238E27FC236}">
                <a16:creationId xmlns:a16="http://schemas.microsoft.com/office/drawing/2014/main" id="{B2A76DD8-7277-F844-817B-451E66A48850}"/>
              </a:ext>
            </a:extLst>
          </p:cNvPr>
          <p:cNvCxnSpPr>
            <a:cxnSpLocks noChangeShapeType="1"/>
            <a:stCxn id="5" idx="6"/>
            <a:endCxn id="6" idx="2"/>
          </p:cNvCxnSpPr>
          <p:nvPr/>
        </p:nvCxnSpPr>
        <p:spPr bwMode="auto">
          <a:xfrm>
            <a:off x="3780147" y="3610534"/>
            <a:ext cx="1217931" cy="0"/>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mc:AlternateContent xmlns:mc="http://schemas.openxmlformats.org/markup-compatibility/2006" xmlns:a14="http://schemas.microsoft.com/office/drawing/2010/main">
        <mc:Choice Requires="a14">
          <p:sp>
            <p:nvSpPr>
              <p:cNvPr id="8" name="Text Box 7">
                <a:extLst>
                  <a:ext uri="{FF2B5EF4-FFF2-40B4-BE49-F238E27FC236}">
                    <a16:creationId xmlns:a16="http://schemas.microsoft.com/office/drawing/2014/main" id="{1464D062-ABDC-BE4A-B38D-88F690CB166E}"/>
                  </a:ext>
                </a:extLst>
              </p:cNvPr>
              <p:cNvSpPr txBox="1">
                <a:spLocks noChangeArrowheads="1"/>
              </p:cNvSpPr>
              <p:nvPr/>
            </p:nvSpPr>
            <p:spPr bwMode="auto">
              <a:xfrm>
                <a:off x="4042455" y="3610535"/>
                <a:ext cx="693314" cy="490906"/>
              </a:xfrm>
              <a:prstGeom prst="rect">
                <a:avLst/>
              </a:prstGeom>
              <a:noFill/>
              <a:ln>
                <a:noFill/>
              </a:ln>
              <a:extLst>
                <a:ext uri="{909E8E84-426E-40dd-AFC4-6F175D3DCCD1}">
                  <a14:hiddenFill xmlns="">
                    <a:solidFill>
                      <a:srgbClr val="FFFFFF"/>
                    </a:solidFill>
                  </a14:hiddenFill>
                </a:ext>
                <a:ext uri="{91240B29-F687-4f45-9708-019B960494DF}">
                  <a14:hiddenLine xmlns="" w="9525">
                    <a:solidFill>
                      <a:srgbClr val="000000"/>
                    </a:solidFill>
                    <a:miter lim="800000"/>
                    <a:headEnd/>
                    <a:tailEnd/>
                  </a14:hiddenLine>
                </a:ext>
              </a:extLst>
            </p:spPr>
            <p:txBody>
              <a:bodyPr wrap="none" anchor="ctr">
                <a:spAutoFit/>
              </a:bodyPr>
              <a:lstStyle>
                <a:lvl1pPr>
                  <a:defRPr sz="2400" i="1">
                    <a:solidFill>
                      <a:schemeClr val="tx1"/>
                    </a:solidFill>
                    <a:latin typeface="Arial" charset="0"/>
                    <a:ea typeface="ＭＳ Ｐゴシック" charset="0"/>
                    <a:cs typeface="ＭＳ Ｐゴシック" charset="0"/>
                  </a:defRPr>
                </a:lvl1pPr>
                <a:lvl2pPr marL="37931725" indent="-37474525">
                  <a:defRPr sz="2400" i="1">
                    <a:solidFill>
                      <a:schemeClr val="tx1"/>
                    </a:solidFill>
                    <a:latin typeface="Arial" charset="0"/>
                    <a:ea typeface="ＭＳ Ｐゴシック" charset="0"/>
                  </a:defRPr>
                </a:lvl2pPr>
                <a:lvl3pPr>
                  <a:defRPr sz="2400" i="1">
                    <a:solidFill>
                      <a:schemeClr val="tx1"/>
                    </a:solidFill>
                    <a:latin typeface="Arial" charset="0"/>
                    <a:ea typeface="ＭＳ Ｐゴシック" charset="0"/>
                  </a:defRPr>
                </a:lvl3pPr>
                <a:lvl4pPr>
                  <a:defRPr sz="2400" i="1">
                    <a:solidFill>
                      <a:schemeClr val="tx1"/>
                    </a:solidFill>
                    <a:latin typeface="Arial" charset="0"/>
                    <a:ea typeface="ＭＳ Ｐゴシック" charset="0"/>
                  </a:defRPr>
                </a:lvl4pPr>
                <a:lvl5pPr>
                  <a:defRPr sz="2400" i="1">
                    <a:solidFill>
                      <a:schemeClr val="tx1"/>
                    </a:solidFill>
                    <a:latin typeface="Arial" charset="0"/>
                    <a:ea typeface="ＭＳ Ｐゴシック" charset="0"/>
                  </a:defRPr>
                </a:lvl5pPr>
                <a:lvl6pPr marL="457200" eaLnBrk="0" fontAlgn="base" hangingPunct="0">
                  <a:spcBef>
                    <a:spcPct val="0"/>
                  </a:spcBef>
                  <a:spcAft>
                    <a:spcPct val="0"/>
                  </a:spcAft>
                  <a:defRPr sz="2400" i="1">
                    <a:solidFill>
                      <a:schemeClr val="tx1"/>
                    </a:solidFill>
                    <a:latin typeface="Arial" charset="0"/>
                    <a:ea typeface="ＭＳ Ｐゴシック" charset="0"/>
                  </a:defRPr>
                </a:lvl6pPr>
                <a:lvl7pPr marL="914400" eaLnBrk="0" fontAlgn="base" hangingPunct="0">
                  <a:spcBef>
                    <a:spcPct val="0"/>
                  </a:spcBef>
                  <a:spcAft>
                    <a:spcPct val="0"/>
                  </a:spcAft>
                  <a:defRPr sz="2400" i="1">
                    <a:solidFill>
                      <a:schemeClr val="tx1"/>
                    </a:solidFill>
                    <a:latin typeface="Arial" charset="0"/>
                    <a:ea typeface="ＭＳ Ｐゴシック" charset="0"/>
                  </a:defRPr>
                </a:lvl7pPr>
                <a:lvl8pPr marL="1371600" eaLnBrk="0" fontAlgn="base" hangingPunct="0">
                  <a:spcBef>
                    <a:spcPct val="0"/>
                  </a:spcBef>
                  <a:spcAft>
                    <a:spcPct val="0"/>
                  </a:spcAft>
                  <a:defRPr sz="2400" i="1">
                    <a:solidFill>
                      <a:schemeClr val="tx1"/>
                    </a:solidFill>
                    <a:latin typeface="Arial" charset="0"/>
                    <a:ea typeface="ＭＳ Ｐゴシック" charset="0"/>
                  </a:defRPr>
                </a:lvl8pPr>
                <a:lvl9pPr marL="1828800" eaLnBrk="0" fontAlgn="base" hangingPunct="0">
                  <a:spcBef>
                    <a:spcPct val="0"/>
                  </a:spcBef>
                  <a:spcAft>
                    <a:spcPct val="0"/>
                  </a:spcAft>
                  <a:defRPr sz="2400" i="1">
                    <a:solidFill>
                      <a:schemeClr val="tx1"/>
                    </a:solidFill>
                    <a:latin typeface="Arial" charset="0"/>
                    <a:ea typeface="ＭＳ Ｐゴシック" charset="0"/>
                  </a:defRPr>
                </a:lvl9pPr>
              </a:lstStyle>
              <a:p>
                <a:pPr algn="ctr"/>
                <a14:m>
                  <m:oMathPara xmlns:m="http://schemas.openxmlformats.org/officeDocument/2006/math">
                    <m:oMathParaPr>
                      <m:jc m:val="centerGroup"/>
                    </m:oMathParaPr>
                    <m:oMath xmlns:m="http://schemas.openxmlformats.org/officeDocument/2006/math">
                      <m:sSub>
                        <m:sSubPr>
                          <m:ctrlPr>
                            <a:rPr lang="en-GB" sz="2398" i="1" smtClean="0">
                              <a:latin typeface="Cambria Math" panose="02040503050406030204" pitchFamily="18" charset="0"/>
                            </a:rPr>
                          </m:ctrlPr>
                        </m:sSubPr>
                        <m:e>
                          <m:r>
                            <a:rPr lang="en-GB" sz="2398">
                              <a:latin typeface="Cambria Math" panose="02040503050406030204" pitchFamily="18" charset="0"/>
                              <a:ea typeface="Cambria Math" panose="02040503050406030204" pitchFamily="18" charset="0"/>
                            </a:rPr>
                            <m:t>𝔗</m:t>
                          </m:r>
                        </m:e>
                        <m:sub>
                          <m:r>
                            <a:rPr lang="en-GB" sz="2398">
                              <a:latin typeface="Cambria Math" panose="02040503050406030204" pitchFamily="18" charset="0"/>
                            </a:rPr>
                            <m:t>𝑖𝑗</m:t>
                          </m:r>
                        </m:sub>
                      </m:sSub>
                    </m:oMath>
                  </m:oMathPara>
                </a14:m>
                <a:endParaRPr lang="en-GB" sz="2398" i="0" dirty="0"/>
              </a:p>
            </p:txBody>
          </p:sp>
        </mc:Choice>
        <mc:Fallback xmlns="">
          <p:sp>
            <p:nvSpPr>
              <p:cNvPr id="8" name="Text Box 7">
                <a:extLst>
                  <a:ext uri="{FF2B5EF4-FFF2-40B4-BE49-F238E27FC236}">
                    <a16:creationId xmlns:a16="http://schemas.microsoft.com/office/drawing/2014/main" id="{1464D062-ABDC-BE4A-B38D-88F690CB166E}"/>
                  </a:ext>
                </a:extLst>
              </p:cNvPr>
              <p:cNvSpPr txBox="1">
                <a:spLocks noRot="1" noChangeAspect="1" noMove="1" noResize="1" noEditPoints="1" noAdjustHandles="1" noChangeArrowheads="1" noChangeShapeType="1" noTextEdit="1"/>
              </p:cNvSpPr>
              <p:nvPr/>
            </p:nvSpPr>
            <p:spPr bwMode="auto">
              <a:xfrm>
                <a:off x="4042455" y="3610535"/>
                <a:ext cx="693314" cy="490906"/>
              </a:xfrm>
              <a:prstGeom prst="rect">
                <a:avLst/>
              </a:prstGeom>
              <a:blipFill>
                <a:blip r:embed="rId5"/>
                <a:stretch>
                  <a:fillRect b="-12500"/>
                </a:stretch>
              </a:blip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58FB3BA9-C1F3-B544-B1A8-435AA5BEA814}"/>
                  </a:ext>
                </a:extLst>
              </p:cNvPr>
              <p:cNvSpPr/>
              <p:nvPr/>
            </p:nvSpPr>
            <p:spPr>
              <a:xfrm>
                <a:off x="4567853" y="5483043"/>
                <a:ext cx="2565597" cy="368948"/>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14:m>
                  <m:oMath xmlns:m="http://schemas.openxmlformats.org/officeDocument/2006/math">
                    <m:sSub>
                      <m:sSubPr>
                        <m:ctrlPr>
                          <a:rPr lang="en-GB" sz="1798" i="1" smtClean="0">
                            <a:latin typeface="Cambria Math" panose="02040503050406030204" pitchFamily="18" charset="0"/>
                          </a:rPr>
                        </m:ctrlPr>
                      </m:sSubPr>
                      <m:e>
                        <m:r>
                          <a:rPr lang="en-GB" sz="1798" i="1">
                            <a:latin typeface="Cambria Math" panose="02040503050406030204" pitchFamily="18" charset="0"/>
                            <a:ea typeface="Cambria Math" panose="02040503050406030204" pitchFamily="18" charset="0"/>
                          </a:rPr>
                          <m:t>𝒯</m:t>
                        </m:r>
                      </m:e>
                      <m:sub>
                        <m:r>
                          <a:rPr lang="en-GB" sz="1798" i="1">
                            <a:latin typeface="Cambria Math" panose="02040503050406030204" pitchFamily="18" charset="0"/>
                          </a:rPr>
                          <m:t>𝑖𝑖</m:t>
                        </m:r>
                      </m:sub>
                    </m:sSub>
                    <m:r>
                      <a:rPr lang="en-GB" sz="1798" i="1">
                        <a:latin typeface="Cambria Math" panose="02040503050406030204" pitchFamily="18" charset="0"/>
                      </a:rPr>
                      <m:t>&gt;0</m:t>
                    </m:r>
                  </m:oMath>
                </a14:m>
                <a:r>
                  <a:rPr lang="en-GB" sz="1798" dirty="0"/>
                  <a:t> ok (self loops)</a:t>
                </a:r>
              </a:p>
            </p:txBody>
          </p:sp>
        </mc:Choice>
        <mc:Fallback xmlns="">
          <p:sp>
            <p:nvSpPr>
              <p:cNvPr id="12" name="Rectangle 11">
                <a:extLst>
                  <a:ext uri="{FF2B5EF4-FFF2-40B4-BE49-F238E27FC236}">
                    <a16:creationId xmlns:a16="http://schemas.microsoft.com/office/drawing/2014/main" id="{58FB3BA9-C1F3-B544-B1A8-435AA5BEA814}"/>
                  </a:ext>
                </a:extLst>
              </p:cNvPr>
              <p:cNvSpPr>
                <a:spLocks noRot="1" noChangeAspect="1" noMove="1" noResize="1" noEditPoints="1" noAdjustHandles="1" noChangeArrowheads="1" noChangeShapeType="1" noTextEdit="1"/>
              </p:cNvSpPr>
              <p:nvPr/>
            </p:nvSpPr>
            <p:spPr>
              <a:xfrm>
                <a:off x="4567853" y="5483043"/>
                <a:ext cx="2565597" cy="368948"/>
              </a:xfrm>
              <a:prstGeom prst="rect">
                <a:avLst/>
              </a:prstGeom>
              <a:blipFill>
                <a:blip r:embed="rId6"/>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0565779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GB"/>
              <a:t>Some Basics for MCMC</a:t>
            </a:r>
          </a:p>
        </p:txBody>
      </p:sp>
      <mc:AlternateContent xmlns:mc="http://schemas.openxmlformats.org/markup-compatibility/2006" xmlns:a14="http://schemas.microsoft.com/office/drawing/2010/main">
        <mc:Choice Requires="a14">
          <p:sp>
            <p:nvSpPr>
              <p:cNvPr id="33795" name="Rectangle 3"/>
              <p:cNvSpPr>
                <a:spLocks noGrp="1" noChangeArrowheads="1"/>
              </p:cNvSpPr>
              <p:nvPr>
                <p:ph idx="1"/>
              </p:nvPr>
            </p:nvSpPr>
            <p:spPr/>
            <p:txBody>
              <a:bodyPr>
                <a:normAutofit/>
              </a:bodyPr>
              <a:lstStyle/>
              <a:p>
                <a:r>
                  <a:rPr lang="en-GB" dirty="0"/>
                  <a:t>Markov chain has to be </a:t>
                </a:r>
                <a:r>
                  <a:rPr lang="en-GB" dirty="0">
                    <a:solidFill>
                      <a:schemeClr val="accent1"/>
                    </a:solidFill>
                  </a:rPr>
                  <a:t>ergodic</a:t>
                </a:r>
                <a:r>
                  <a:rPr lang="en-GB" dirty="0"/>
                  <a:t> for MCMC to work</a:t>
                </a:r>
              </a:p>
              <a:p>
                <a:r>
                  <a:rPr lang="en-GB" dirty="0"/>
                  <a:t>Markov chain is ergodic if</a:t>
                </a:r>
              </a:p>
              <a:p>
                <a:pPr lvl="1"/>
                <a:r>
                  <a:rPr lang="en-GB" dirty="0"/>
                  <a:t>You have a path from any state to any other state (</a:t>
                </a:r>
                <a:r>
                  <a:rPr lang="en-GB" dirty="0">
                    <a:solidFill>
                      <a:schemeClr val="accent1"/>
                    </a:solidFill>
                  </a:rPr>
                  <a:t>irreducibility</a:t>
                </a:r>
                <a:r>
                  <a:rPr lang="en-GB" dirty="0"/>
                  <a:t>)</a:t>
                </a:r>
              </a:p>
              <a:p>
                <a:pPr lvl="2"/>
                <a:r>
                  <a:rPr lang="en-GB" dirty="0"/>
                  <a:t>No part of the system wanders off</a:t>
                </a:r>
              </a:p>
              <a:p>
                <a:pPr lvl="1"/>
                <a:endParaRPr lang="en-GB" dirty="0"/>
              </a:p>
              <a:p>
                <a:pPr lvl="1"/>
                <a:r>
                  <a:rPr lang="en-GB" dirty="0"/>
                  <a:t>Returns to states occur at irregular times (</a:t>
                </a:r>
                <a:r>
                  <a:rPr lang="en-GB" dirty="0">
                    <a:solidFill>
                      <a:schemeClr val="accent1"/>
                    </a:solidFill>
                  </a:rPr>
                  <a:t>aperiodicity</a:t>
                </a:r>
                <a:r>
                  <a:rPr lang="en-GB" dirty="0"/>
                  <a:t>) </a:t>
                </a:r>
              </a:p>
              <a:p>
                <a:pPr lvl="2"/>
                <a:r>
                  <a:rPr lang="en-GB" dirty="0"/>
                  <a:t>Periodicity: Returns to a state are only possible every </a:t>
                </a:r>
                <a14:m>
                  <m:oMath xmlns:m="http://schemas.openxmlformats.org/officeDocument/2006/math">
                    <m:r>
                      <a:rPr lang="en-GB" i="1">
                        <a:latin typeface="Cambria Math" panose="02040503050406030204" pitchFamily="18" charset="0"/>
                      </a:rPr>
                      <m:t>𝑐</m:t>
                    </m:r>
                    <m:r>
                      <a:rPr lang="en-GB" i="1" smtClean="0">
                        <a:latin typeface="Cambria Math" panose="02040503050406030204" pitchFamily="18" charset="0"/>
                      </a:rPr>
                      <m:t>&gt;1</m:t>
                    </m:r>
                  </m:oMath>
                </a14:m>
                <a:r>
                  <a:rPr lang="en-GB" dirty="0"/>
                  <a:t> steps</a:t>
                </a:r>
              </a:p>
              <a:p>
                <a:pPr lvl="1"/>
                <a:endParaRPr lang="en-GB" dirty="0"/>
              </a:p>
              <a:p>
                <a:pPr lvl="1"/>
                <a:r>
                  <a:rPr lang="en-GB" dirty="0"/>
                  <a:t>For any start state, after a finite transient time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0</m:t>
                        </m:r>
                      </m:sub>
                    </m:sSub>
                  </m:oMath>
                </a14:m>
                <a:r>
                  <a:rPr lang="en-GB" dirty="0"/>
                  <a:t>, </a:t>
                </a:r>
                <a:br>
                  <a:rPr lang="en-GB" dirty="0"/>
                </a:br>
                <a:r>
                  <a:rPr lang="en-GB" dirty="0"/>
                  <a:t>the probability of being in any state at a fixed time </a:t>
                </a:r>
                <a14:m>
                  <m:oMath xmlns:m="http://schemas.openxmlformats.org/officeDocument/2006/math">
                    <m:r>
                      <a:rPr lang="en-GB" i="1" smtClean="0">
                        <a:latin typeface="Cambria Math" panose="02040503050406030204" pitchFamily="18" charset="0"/>
                      </a:rPr>
                      <m:t>𝑇</m:t>
                    </m:r>
                    <m:r>
                      <a:rPr lang="en-GB" i="1" smtClean="0">
                        <a:latin typeface="Cambria Math" panose="02040503050406030204" pitchFamily="18" charset="0"/>
                      </a:rPr>
                      <m:t>&gt;</m:t>
                    </m:r>
                    <m:sSub>
                      <m:sSubPr>
                        <m:ctrlPr>
                          <a:rPr lang="en-GB" i="1" smtClean="0">
                            <a:latin typeface="Cambria Math" panose="02040503050406030204" pitchFamily="18" charset="0"/>
                          </a:rPr>
                        </m:ctrlPr>
                      </m:sSubPr>
                      <m:e>
                        <m:r>
                          <a:rPr lang="en-GB" i="1" smtClean="0">
                            <a:latin typeface="Cambria Math" panose="02040503050406030204" pitchFamily="18" charset="0"/>
                          </a:rPr>
                          <m:t>𝑇</m:t>
                        </m:r>
                      </m:e>
                      <m:sub>
                        <m:r>
                          <a:rPr lang="en-GB" i="1" smtClean="0">
                            <a:latin typeface="Cambria Math" panose="02040503050406030204" pitchFamily="18" charset="0"/>
                          </a:rPr>
                          <m:t>0</m:t>
                        </m:r>
                      </m:sub>
                    </m:sSub>
                  </m:oMath>
                </a14:m>
                <a:r>
                  <a:rPr lang="en-GB" dirty="0"/>
                  <a:t> is nonzero (</a:t>
                </a:r>
                <a:r>
                  <a:rPr lang="en-GB" dirty="0">
                    <a:solidFill>
                      <a:schemeClr val="accent1"/>
                    </a:solidFill>
                  </a:rPr>
                  <a:t>positive recurrence</a:t>
                </a:r>
                <a:r>
                  <a:rPr lang="en-GB" dirty="0"/>
                  <a:t>)</a:t>
                </a:r>
              </a:p>
              <a:p>
                <a:pPr lvl="2"/>
                <a:r>
                  <a:rPr lang="en-GB" dirty="0"/>
                  <a:t>Given a finite state space: </a:t>
                </a:r>
                <a:br>
                  <a:rPr lang="en-GB" dirty="0"/>
                </a:br>
                <a:r>
                  <a:rPr lang="en-GB" dirty="0"/>
                  <a:t>Positive recurrence follows from irreducibility</a:t>
                </a:r>
              </a:p>
            </p:txBody>
          </p:sp>
        </mc:Choice>
        <mc:Fallback xmlns="">
          <p:sp>
            <p:nvSpPr>
              <p:cNvPr id="33795" name="Rectangle 3"/>
              <p:cNvSpPr>
                <a:spLocks noGrp="1" noRot="1" noChangeAspect="1" noMove="1" noResize="1" noEditPoints="1" noAdjustHandles="1" noChangeArrowheads="1" noChangeShapeType="1" noTextEdit="1"/>
              </p:cNvSpPr>
              <p:nvPr>
                <p:ph idx="1"/>
              </p:nvPr>
            </p:nvSpPr>
            <p:spPr>
              <a:blipFill>
                <a:blip r:embed="rId2"/>
                <a:stretch>
                  <a:fillRect l="-1436" t="-2687" b="-896"/>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48C353AD-4620-BC4E-B8FE-BBA57108C455}"/>
              </a:ext>
            </a:extLst>
          </p:cNvPr>
          <p:cNvSpPr>
            <a:spLocks noGrp="1"/>
          </p:cNvSpPr>
          <p:nvPr>
            <p:ph type="dt" sz="half" idx="2"/>
          </p:nvPr>
        </p:nvSpPr>
        <p:spPr/>
        <p:txBody>
          <a:bodyPr/>
          <a:lstStyle/>
          <a:p>
            <a:r>
              <a:rPr lang="de-DE"/>
              <a:t>Approximate</a:t>
            </a:r>
            <a:endParaRPr lang="en-GB"/>
          </a:p>
        </p:txBody>
      </p:sp>
      <p:sp>
        <p:nvSpPr>
          <p:cNvPr id="3" name="Footer Placeholder 2">
            <a:extLst>
              <a:ext uri="{FF2B5EF4-FFF2-40B4-BE49-F238E27FC236}">
                <a16:creationId xmlns:a16="http://schemas.microsoft.com/office/drawing/2014/main" id="{80546967-22F6-0847-8679-1D1B6A67A638}"/>
              </a:ext>
            </a:extLst>
          </p:cNvPr>
          <p:cNvSpPr>
            <a:spLocks noGrp="1"/>
          </p:cNvSpPr>
          <p:nvPr>
            <p:ph type="ftr" sz="quarter" idx="3"/>
          </p:nvPr>
        </p:nvSpPr>
        <p:spPr/>
        <p:txBody>
          <a:bodyPr/>
          <a:lstStyle/>
          <a:p>
            <a:r>
              <a:rPr lang="en-GB"/>
              <a:t>T. Braun – StaRAI</a:t>
            </a:r>
          </a:p>
        </p:txBody>
      </p:sp>
      <p:sp>
        <p:nvSpPr>
          <p:cNvPr id="9" name="Foliennummernplatzhalter 1"/>
          <p:cNvSpPr>
            <a:spLocks noGrp="1"/>
          </p:cNvSpPr>
          <p:nvPr>
            <p:ph type="sldNum" sz="quarter" idx="4"/>
          </p:nvPr>
        </p:nvSpPr>
        <p:spPr/>
        <p:txBody>
          <a:bodyPr/>
          <a:lstStyle/>
          <a:p>
            <a:fld id="{3459873F-0287-9A4B-A260-FE52D1F3913B}" type="slidenum">
              <a:rPr lang="en-GB" smtClean="0"/>
              <a:pPr/>
              <a:t>57</a:t>
            </a:fld>
            <a:endParaRPr lang="en-GB"/>
          </a:p>
        </p:txBody>
      </p:sp>
      <p:sp>
        <p:nvSpPr>
          <p:cNvPr id="33796" name="Oval 4"/>
          <p:cNvSpPr>
            <a:spLocks noChangeArrowheads="1"/>
          </p:cNvSpPr>
          <p:nvPr/>
        </p:nvSpPr>
        <p:spPr bwMode="auto">
          <a:xfrm>
            <a:off x="8548755" y="3605827"/>
            <a:ext cx="456724" cy="456724"/>
          </a:xfrm>
          <a:prstGeom prst="ellipse">
            <a:avLst/>
          </a:prstGeom>
          <a:solidFill>
            <a:srgbClr val="FFC000"/>
          </a:solidFill>
          <a:ln w="9525">
            <a:solidFill>
              <a:schemeClr val="tx1"/>
            </a:solidFill>
            <a:round/>
            <a:headEnd/>
            <a:tailEnd/>
          </a:ln>
        </p:spPr>
        <p:txBody>
          <a:bodyPr wrap="none" anchor="ctr"/>
          <a:lstStyle/>
          <a:p>
            <a:endParaRPr lang="en-GB" sz="1798"/>
          </a:p>
        </p:txBody>
      </p:sp>
      <p:sp>
        <p:nvSpPr>
          <p:cNvPr id="33797" name="Oval 5"/>
          <p:cNvSpPr>
            <a:spLocks noChangeArrowheads="1"/>
          </p:cNvSpPr>
          <p:nvPr/>
        </p:nvSpPr>
        <p:spPr bwMode="auto">
          <a:xfrm>
            <a:off x="9531798" y="3605827"/>
            <a:ext cx="456724" cy="456724"/>
          </a:xfrm>
          <a:prstGeom prst="ellipse">
            <a:avLst/>
          </a:prstGeom>
          <a:solidFill>
            <a:srgbClr val="FFC000"/>
          </a:solidFill>
          <a:ln w="9525">
            <a:solidFill>
              <a:schemeClr val="tx1"/>
            </a:solidFill>
            <a:round/>
            <a:headEnd/>
            <a:tailEnd/>
          </a:ln>
        </p:spPr>
        <p:txBody>
          <a:bodyPr wrap="none" anchor="ctr"/>
          <a:lstStyle/>
          <a:p>
            <a:endParaRPr lang="en-GB" sz="1798"/>
          </a:p>
        </p:txBody>
      </p:sp>
      <p:cxnSp>
        <p:nvCxnSpPr>
          <p:cNvPr id="33798" name="AutoShape 6"/>
          <p:cNvCxnSpPr>
            <a:cxnSpLocks noChangeShapeType="1"/>
            <a:stCxn id="33796" idx="7"/>
            <a:endCxn id="33797" idx="1"/>
          </p:cNvCxnSpPr>
          <p:nvPr/>
        </p:nvCxnSpPr>
        <p:spPr bwMode="auto">
          <a:xfrm rot="5400000" flipH="1" flipV="1">
            <a:off x="9268638" y="3342668"/>
            <a:ext cx="12700" cy="660091"/>
          </a:xfrm>
          <a:prstGeom prst="curvedConnector3">
            <a:avLst>
              <a:gd name="adj1" fmla="val 800811"/>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33799" name="AutoShape 7"/>
          <p:cNvCxnSpPr>
            <a:cxnSpLocks noChangeShapeType="1"/>
            <a:stCxn id="33797" idx="3"/>
            <a:endCxn id="33796" idx="5"/>
          </p:cNvCxnSpPr>
          <p:nvPr/>
        </p:nvCxnSpPr>
        <p:spPr bwMode="auto">
          <a:xfrm rot="5400000">
            <a:off x="9268639" y="3665620"/>
            <a:ext cx="12700" cy="660091"/>
          </a:xfrm>
          <a:prstGeom prst="curvedConnector3">
            <a:avLst>
              <a:gd name="adj1" fmla="val 943866"/>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33800" name="AutoShape 8"/>
          <p:cNvSpPr>
            <a:spLocks noChangeArrowheads="1"/>
          </p:cNvSpPr>
          <p:nvPr/>
        </p:nvSpPr>
        <p:spPr bwMode="auto">
          <a:xfrm>
            <a:off x="10239411" y="3511345"/>
            <a:ext cx="1592264" cy="645690"/>
          </a:xfrm>
          <a:prstGeom prst="leftArrowCallout">
            <a:avLst>
              <a:gd name="adj1" fmla="val 25000"/>
              <a:gd name="adj2" fmla="val 25000"/>
              <a:gd name="adj3" fmla="val 18106"/>
              <a:gd name="adj4" fmla="val 84714"/>
            </a:avLst>
          </a:prstGeom>
          <a:ln>
            <a:headEnd/>
            <a:tailEnd/>
          </a:ln>
        </p:spPr>
        <p:style>
          <a:lnRef idx="0">
            <a:schemeClr val="accent1"/>
          </a:lnRef>
          <a:fillRef idx="3">
            <a:schemeClr val="accent1"/>
          </a:fillRef>
          <a:effectRef idx="3">
            <a:schemeClr val="accent1"/>
          </a:effectRef>
          <a:fontRef idx="minor">
            <a:schemeClr val="lt1"/>
          </a:fontRef>
        </p:style>
        <p:txBody>
          <a:bodyPr wrap="square" anchor="ctr">
            <a:spAutoFit/>
          </a:bodyPr>
          <a:lstStyle/>
          <a:p>
            <a:pPr algn="ctr"/>
            <a:r>
              <a:rPr lang="en-GB" sz="1798"/>
              <a:t>Not ergodic (even / odd)</a:t>
            </a:r>
          </a:p>
        </p:txBody>
      </p:sp>
    </p:spTree>
    <p:extLst>
      <p:ext uri="{BB962C8B-B14F-4D97-AF65-F5344CB8AC3E}">
        <p14:creationId xmlns:p14="http://schemas.microsoft.com/office/powerpoint/2010/main" val="38875605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795">
                                            <p:txEl>
                                              <p:pRg st="6" end="6"/>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79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379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798"/>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379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80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795">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379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animBg="1"/>
      <p:bldP spid="33797" grpId="0" animBg="1"/>
      <p:bldP spid="33800"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GB" dirty="0"/>
              <a:t>Some Basics for MCMC</a:t>
            </a:r>
            <a:endParaRPr lang="en-US" dirty="0"/>
          </a:p>
        </p:txBody>
      </p:sp>
      <p:sp>
        <p:nvSpPr>
          <p:cNvPr id="33795" name="Rectangle 3"/>
          <p:cNvSpPr>
            <a:spLocks noGrp="1" noChangeArrowheads="1"/>
          </p:cNvSpPr>
          <p:nvPr>
            <p:ph idx="1"/>
          </p:nvPr>
        </p:nvSpPr>
        <p:spPr/>
        <p:txBody>
          <a:bodyPr>
            <a:normAutofit/>
          </a:bodyPr>
          <a:lstStyle/>
          <a:p>
            <a:r>
              <a:rPr lang="en-GB" dirty="0">
                <a:solidFill>
                  <a:schemeClr val="accent1"/>
                </a:solidFill>
              </a:rPr>
              <a:t>Ergodic theory</a:t>
            </a:r>
            <a:r>
              <a:rPr lang="en-GB" dirty="0"/>
              <a:t>: about dynamical systems that are ergodic</a:t>
            </a:r>
          </a:p>
          <a:p>
            <a:pPr lvl="1"/>
            <a:r>
              <a:rPr lang="en-GB" dirty="0"/>
              <a:t>System must be </a:t>
            </a:r>
            <a:r>
              <a:rPr lang="en-GB" dirty="0">
                <a:solidFill>
                  <a:schemeClr val="accent1"/>
                </a:solidFill>
              </a:rPr>
              <a:t>measure-preserving</a:t>
            </a:r>
          </a:p>
          <a:p>
            <a:pPr lvl="2"/>
            <a:r>
              <a:rPr lang="en-GB" dirty="0"/>
              <a:t>Measure on a set: assign a number to each suitable subset of that set </a:t>
            </a:r>
          </a:p>
          <a:p>
            <a:pPr lvl="2"/>
            <a:r>
              <a:rPr lang="en-GB" dirty="0"/>
              <a:t>Axioms of probability theory correspond to axioms of measure theory (</a:t>
            </a:r>
            <a:r>
              <a:rPr lang="en-GB" i="1" dirty="0"/>
              <a:t>Kolmogorov axioms</a:t>
            </a:r>
            <a:r>
              <a:rPr lang="en-GB" dirty="0"/>
              <a:t>)</a:t>
            </a:r>
          </a:p>
          <a:p>
            <a:pPr marL="1252538" lvl="2" indent="-338138">
              <a:buFont typeface="Zapf Dingbats"/>
              <a:buChar char="➝"/>
            </a:pPr>
            <a:r>
              <a:rPr lang="en-GB" dirty="0"/>
              <a:t>Some ergodic theorems can be applied to probabilistic setting</a:t>
            </a:r>
          </a:p>
          <a:p>
            <a:r>
              <a:rPr lang="en-US" dirty="0">
                <a:ea typeface="ＭＳ Ｐゴシック" charset="0"/>
              </a:rPr>
              <a:t>Some differences</a:t>
            </a:r>
          </a:p>
          <a:p>
            <a:pPr lvl="1"/>
            <a:r>
              <a:rPr lang="en-US" dirty="0">
                <a:ea typeface="ＭＳ Ｐゴシック" charset="0"/>
              </a:rPr>
              <a:t>In ergodic theory</a:t>
            </a:r>
          </a:p>
          <a:p>
            <a:pPr marL="1200150" lvl="2" indent="-285750"/>
            <a:r>
              <a:rPr lang="en-US" dirty="0">
                <a:ea typeface="ＭＳ Ｐゴシック" charset="0"/>
              </a:rPr>
              <a:t>irreducible + positive recurrent = </a:t>
            </a:r>
            <a:r>
              <a:rPr lang="en-US" u="sng" dirty="0">
                <a:ea typeface="ＭＳ Ｐゴシック" charset="0"/>
              </a:rPr>
              <a:t>ergodic</a:t>
            </a:r>
            <a:r>
              <a:rPr lang="en-US" dirty="0">
                <a:ea typeface="ＭＳ Ｐゴシック" charset="0"/>
              </a:rPr>
              <a:t> and </a:t>
            </a:r>
          </a:p>
          <a:p>
            <a:pPr marL="1200150" lvl="2" indent="-285750"/>
            <a:r>
              <a:rPr lang="en-US" dirty="0">
                <a:ea typeface="ＭＳ Ｐゴシック" charset="0"/>
              </a:rPr>
              <a:t>irreducible + positive recurrent + aperiodic = </a:t>
            </a:r>
            <a:r>
              <a:rPr lang="en-US" u="sng" dirty="0">
                <a:ea typeface="ＭＳ Ｐゴシック" charset="0"/>
              </a:rPr>
              <a:t>mixing</a:t>
            </a:r>
            <a:endParaRPr lang="en-GB" dirty="0"/>
          </a:p>
          <a:p>
            <a:pPr lvl="1"/>
            <a:r>
              <a:rPr lang="en-GB" dirty="0"/>
              <a:t>Whereas in probability theory</a:t>
            </a:r>
          </a:p>
          <a:p>
            <a:pPr lvl="2"/>
            <a:r>
              <a:rPr lang="en-US" dirty="0">
                <a:ea typeface="ＭＳ Ｐゴシック" charset="0"/>
              </a:rPr>
              <a:t>irreducible + aperiodic + positive recurrent = </a:t>
            </a:r>
            <a:r>
              <a:rPr lang="en-US" u="sng" dirty="0">
                <a:ea typeface="ＭＳ Ｐゴシック" charset="0"/>
              </a:rPr>
              <a:t>ergodic</a:t>
            </a:r>
            <a:r>
              <a:rPr lang="en-US" dirty="0">
                <a:ea typeface="ＭＳ Ｐゴシック" charset="0"/>
              </a:rPr>
              <a:t> </a:t>
            </a:r>
            <a:endParaRPr lang="en-GB" dirty="0"/>
          </a:p>
        </p:txBody>
      </p:sp>
      <p:sp>
        <p:nvSpPr>
          <p:cNvPr id="2" name="Date Placeholder 1">
            <a:extLst>
              <a:ext uri="{FF2B5EF4-FFF2-40B4-BE49-F238E27FC236}">
                <a16:creationId xmlns:a16="http://schemas.microsoft.com/office/drawing/2014/main" id="{B6F00266-F256-3E41-96F2-A534664BB92C}"/>
              </a:ext>
            </a:extLst>
          </p:cNvPr>
          <p:cNvSpPr>
            <a:spLocks noGrp="1"/>
          </p:cNvSpPr>
          <p:nvPr>
            <p:ph type="dt" sz="half" idx="2"/>
          </p:nvPr>
        </p:nvSpPr>
        <p:spPr/>
        <p:txBody>
          <a:bodyPr/>
          <a:lstStyle/>
          <a:p>
            <a:r>
              <a:rPr lang="de-DE"/>
              <a:t>Approximate</a:t>
            </a:r>
            <a:endParaRPr lang="en-US" dirty="0"/>
          </a:p>
        </p:txBody>
      </p:sp>
      <p:sp>
        <p:nvSpPr>
          <p:cNvPr id="3" name="Footer Placeholder 2">
            <a:extLst>
              <a:ext uri="{FF2B5EF4-FFF2-40B4-BE49-F238E27FC236}">
                <a16:creationId xmlns:a16="http://schemas.microsoft.com/office/drawing/2014/main" id="{AE057F1F-6E1E-1F46-8605-07A72EBD6B87}"/>
              </a:ext>
            </a:extLst>
          </p:cNvPr>
          <p:cNvSpPr>
            <a:spLocks noGrp="1"/>
          </p:cNvSpPr>
          <p:nvPr>
            <p:ph type="ftr" sz="quarter" idx="3"/>
          </p:nvPr>
        </p:nvSpPr>
        <p:spPr/>
        <p:txBody>
          <a:bodyPr/>
          <a:lstStyle/>
          <a:p>
            <a:r>
              <a:rPr lang="en-GB"/>
              <a:t>T. Braun – StaRAI</a:t>
            </a:r>
          </a:p>
        </p:txBody>
      </p:sp>
      <p:sp>
        <p:nvSpPr>
          <p:cNvPr id="9" name="Foliennummernplatzhalter 1"/>
          <p:cNvSpPr>
            <a:spLocks noGrp="1"/>
          </p:cNvSpPr>
          <p:nvPr>
            <p:ph type="sldNum" sz="quarter" idx="4"/>
          </p:nvPr>
        </p:nvSpPr>
        <p:spPr/>
        <p:txBody>
          <a:bodyPr/>
          <a:lstStyle/>
          <a:p>
            <a:fld id="{3459873F-0287-9A4B-A260-FE52D1F3913B}" type="slidenum">
              <a:rPr lang="de-DE" smtClean="0"/>
              <a:pPr/>
              <a:t>58</a:t>
            </a:fld>
            <a:endParaRPr lang="de-DE" dirty="0"/>
          </a:p>
        </p:txBody>
      </p:sp>
      <p:sp>
        <p:nvSpPr>
          <p:cNvPr id="4" name="TextBox 3">
            <a:extLst>
              <a:ext uri="{FF2B5EF4-FFF2-40B4-BE49-F238E27FC236}">
                <a16:creationId xmlns:a16="http://schemas.microsoft.com/office/drawing/2014/main" id="{5F256163-715B-9648-8B7E-6A9ABC4F4FDA}"/>
              </a:ext>
            </a:extLst>
          </p:cNvPr>
          <p:cNvSpPr txBox="1"/>
          <p:nvPr/>
        </p:nvSpPr>
        <p:spPr>
          <a:xfrm>
            <a:off x="8600796" y="3043592"/>
            <a:ext cx="3230879" cy="286232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Kolmogorov axioms</a:t>
            </a:r>
          </a:p>
          <a:p>
            <a:pPr marL="342900" indent="-342900">
              <a:buFont typeface="+mj-lt"/>
              <a:buAutoNum type="arabicPeriod"/>
            </a:pPr>
            <a:r>
              <a:rPr lang="en-GB" dirty="0"/>
              <a:t>Probability of an event is a non-negative real number</a:t>
            </a:r>
          </a:p>
          <a:p>
            <a:pPr marL="342900" indent="-342900">
              <a:buFont typeface="+mj-lt"/>
              <a:buAutoNum type="arabicPeriod"/>
            </a:pPr>
            <a:r>
              <a:rPr lang="en-GB" dirty="0"/>
              <a:t>Assumption of unit measure: probabilities add up to 1</a:t>
            </a:r>
          </a:p>
          <a:p>
            <a:pPr marL="342900" indent="-342900">
              <a:buFont typeface="+mj-lt"/>
              <a:buAutoNum type="arabicPeriod"/>
            </a:pPr>
            <a:r>
              <a:rPr lang="en-GB" dirty="0"/>
              <a:t>Assumption of 𝜎-additivity: Probability of a set of disjoint events equals the sum over the individual probabilities (independence)</a:t>
            </a:r>
          </a:p>
        </p:txBody>
      </p:sp>
    </p:spTree>
    <p:extLst>
      <p:ext uri="{BB962C8B-B14F-4D97-AF65-F5344CB8AC3E}">
        <p14:creationId xmlns:p14="http://schemas.microsoft.com/office/powerpoint/2010/main" val="388460204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Some Basics for MCMC</a:t>
            </a:r>
          </a:p>
        </p:txBody>
      </p:sp>
      <p:sp>
        <p:nvSpPr>
          <p:cNvPr id="34819" name="Rectangle 3"/>
          <p:cNvSpPr>
            <a:spLocks noGrp="1" noChangeArrowheads="1"/>
          </p:cNvSpPr>
          <p:nvPr>
            <p:ph idx="1"/>
          </p:nvPr>
        </p:nvSpPr>
        <p:spPr/>
        <p:txBody>
          <a:bodyPr>
            <a:normAutofit/>
          </a:bodyPr>
          <a:lstStyle/>
          <a:p>
            <a:r>
              <a:rPr lang="en-US" dirty="0"/>
              <a:t>For any finite-state ergodic Markov chain, there is a unique </a:t>
            </a:r>
            <a:r>
              <a:rPr lang="en-US" dirty="0">
                <a:solidFill>
                  <a:schemeClr val="accent1"/>
                </a:solidFill>
              </a:rPr>
              <a:t>long-term visit rate</a:t>
            </a:r>
            <a:r>
              <a:rPr lang="en-US" dirty="0"/>
              <a:t> for each state</a:t>
            </a:r>
          </a:p>
          <a:p>
            <a:pPr lvl="1"/>
            <a:r>
              <a:rPr lang="en-US" dirty="0"/>
              <a:t>“</a:t>
            </a:r>
            <a:r>
              <a:rPr lang="en-US" i="1" dirty="0"/>
              <a:t>Steady-state</a:t>
            </a:r>
            <a:r>
              <a:rPr lang="en-US" dirty="0"/>
              <a:t>” or </a:t>
            </a:r>
            <a:r>
              <a:rPr lang="en-US" i="1" dirty="0"/>
              <a:t>stationary</a:t>
            </a:r>
            <a:r>
              <a:rPr lang="en-US" dirty="0"/>
              <a:t> distribution</a:t>
            </a:r>
          </a:p>
          <a:p>
            <a:pPr lvl="2"/>
            <a:r>
              <a:rPr lang="en-US" i="1" dirty="0"/>
              <a:t>Stationarity</a:t>
            </a:r>
            <a:r>
              <a:rPr lang="en-US" dirty="0"/>
              <a:t>: Transition probabilities between states do not change over time</a:t>
            </a:r>
          </a:p>
          <a:p>
            <a:pPr lvl="1"/>
            <a:r>
              <a:rPr lang="en-US" dirty="0"/>
              <a:t>Over long time-period, each state visited in proportion to this rate</a:t>
            </a:r>
          </a:p>
          <a:p>
            <a:pPr lvl="2"/>
            <a:r>
              <a:rPr lang="en-US" dirty="0"/>
              <a:t>It does not matter where we start</a:t>
            </a:r>
          </a:p>
          <a:p>
            <a:pPr lvl="1"/>
            <a:endParaRPr lang="en-US" dirty="0"/>
          </a:p>
          <a:p>
            <a:pPr marL="593991" indent="-401638">
              <a:buFont typeface="Zapf Dingbats"/>
              <a:buChar char="➝"/>
            </a:pPr>
            <a:r>
              <a:rPr lang="en-US" dirty="0"/>
              <a:t>Reason why sampling works with a large enough sampling size</a:t>
            </a:r>
          </a:p>
        </p:txBody>
      </p:sp>
      <p:sp>
        <p:nvSpPr>
          <p:cNvPr id="2" name="Date Placeholder 1">
            <a:extLst>
              <a:ext uri="{FF2B5EF4-FFF2-40B4-BE49-F238E27FC236}">
                <a16:creationId xmlns:a16="http://schemas.microsoft.com/office/drawing/2014/main" id="{E2CD5A68-A097-FD4C-AE47-A0F2FFB0769F}"/>
              </a:ext>
            </a:extLst>
          </p:cNvPr>
          <p:cNvSpPr>
            <a:spLocks noGrp="1"/>
          </p:cNvSpPr>
          <p:nvPr>
            <p:ph type="dt" sz="half" idx="2"/>
          </p:nvPr>
        </p:nvSpPr>
        <p:spPr/>
        <p:txBody>
          <a:bodyPr/>
          <a:lstStyle/>
          <a:p>
            <a:r>
              <a:rPr lang="de-DE"/>
              <a:t>Approximate</a:t>
            </a:r>
            <a:endParaRPr lang="en-US" dirty="0"/>
          </a:p>
        </p:txBody>
      </p:sp>
      <p:sp>
        <p:nvSpPr>
          <p:cNvPr id="3" name="Footer Placeholder 2">
            <a:extLst>
              <a:ext uri="{FF2B5EF4-FFF2-40B4-BE49-F238E27FC236}">
                <a16:creationId xmlns:a16="http://schemas.microsoft.com/office/drawing/2014/main" id="{53C2C6F4-BE4D-3249-8458-4AC6A1E69B75}"/>
              </a:ext>
            </a:extLst>
          </p:cNvPr>
          <p:cNvSpPr>
            <a:spLocks noGrp="1"/>
          </p:cNvSpPr>
          <p:nvPr>
            <p:ph type="ftr" sz="quarter" idx="3"/>
          </p:nvPr>
        </p:nvSpPr>
        <p:spPr/>
        <p:txBody>
          <a:bodyPr/>
          <a:lstStyle/>
          <a:p>
            <a:r>
              <a:rPr lang="en-GB"/>
              <a:t>T. Braun – StaRAI</a:t>
            </a:r>
          </a:p>
        </p:txBody>
      </p:sp>
      <p:sp>
        <p:nvSpPr>
          <p:cNvPr id="4" name="Foliennummernplatzhalter 1"/>
          <p:cNvSpPr>
            <a:spLocks noGrp="1"/>
          </p:cNvSpPr>
          <p:nvPr>
            <p:ph type="sldNum" sz="quarter" idx="4"/>
          </p:nvPr>
        </p:nvSpPr>
        <p:spPr/>
        <p:txBody>
          <a:bodyPr/>
          <a:lstStyle/>
          <a:p>
            <a:fld id="{3459873F-0287-9A4B-A260-FE52D1F3913B}" type="slidenum">
              <a:rPr lang="de-DE" smtClean="0"/>
              <a:pPr/>
              <a:t>59</a:t>
            </a:fld>
            <a:endParaRPr lang="de-DE" dirty="0"/>
          </a:p>
        </p:txBody>
      </p:sp>
    </p:spTree>
    <p:extLst>
      <p:ext uri="{BB962C8B-B14F-4D97-AF65-F5344CB8AC3E}">
        <p14:creationId xmlns:p14="http://schemas.microsoft.com/office/powerpoint/2010/main" val="3984643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8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dirty="0"/>
              <a:t>Some Basics for MCMC</a:t>
            </a:r>
          </a:p>
        </p:txBody>
      </p:sp>
      <mc:AlternateContent xmlns:mc="http://schemas.openxmlformats.org/markup-compatibility/2006" xmlns:a14="http://schemas.microsoft.com/office/drawing/2010/main">
        <mc:Choice Requires="a14">
          <p:sp>
            <p:nvSpPr>
              <p:cNvPr id="34819" name="Rectangle 3"/>
              <p:cNvSpPr>
                <a:spLocks noGrp="1" noChangeArrowheads="1"/>
              </p:cNvSpPr>
              <p:nvPr>
                <p:ph idx="1"/>
              </p:nvPr>
            </p:nvSpPr>
            <p:spPr/>
            <p:txBody>
              <a:bodyPr>
                <a:normAutofit/>
              </a:bodyPr>
              <a:lstStyle/>
              <a:p>
                <a:r>
                  <a:rPr lang="en-US" dirty="0"/>
                  <a:t>For any finite-state ergodic Markov chain, there is a unique </a:t>
                </a:r>
                <a:r>
                  <a:rPr lang="en-US" dirty="0">
                    <a:solidFill>
                      <a:schemeClr val="accent1"/>
                    </a:solidFill>
                  </a:rPr>
                  <a:t>long-term visit rate</a:t>
                </a:r>
                <a:r>
                  <a:rPr lang="en-US" dirty="0"/>
                  <a:t> for each state</a:t>
                </a:r>
              </a:p>
              <a:p>
                <a:pPr lvl="1"/>
                <a:r>
                  <a:rPr lang="en-US" dirty="0"/>
                  <a:t>Well-known application that you might have seen: </a:t>
                </a:r>
                <a:br>
                  <a:rPr lang="en-US" dirty="0"/>
                </a:br>
                <a:r>
                  <a:rPr lang="en-US" i="1" dirty="0">
                    <a:solidFill>
                      <a:schemeClr val="accent2"/>
                    </a:solidFill>
                  </a:rPr>
                  <a:t>PageRank</a:t>
                </a:r>
                <a:r>
                  <a:rPr lang="en-US" dirty="0"/>
                  <a:t>, original ranking principle of Google</a:t>
                </a:r>
              </a:p>
              <a:p>
                <a:pPr lvl="2"/>
                <a:r>
                  <a:rPr lang="en-US" dirty="0"/>
                  <a:t>Rank set of relevant web pages for a query according to the probabilities they have in the steady-state distribution (ranking is query independent)</a:t>
                </a:r>
              </a:p>
              <a:p>
                <a:pPr lvl="2"/>
                <a:r>
                  <a:rPr lang="en-US" dirty="0"/>
                  <a:t>Markov chain:</a:t>
                </a:r>
              </a:p>
              <a:p>
                <a:pPr lvl="3"/>
                <a:r>
                  <a:rPr lang="en-US" dirty="0"/>
                  <a:t>Web pages = states (i.e., being on one and not the others)</a:t>
                </a:r>
              </a:p>
              <a:p>
                <a:pPr lvl="3"/>
                <a:r>
                  <a:rPr lang="en-US" dirty="0"/>
                  <a:t>Arrows from one state/webpage to the next if outgoing link from one to the next</a:t>
                </a:r>
              </a:p>
              <a:p>
                <a:pPr lvl="3"/>
                <a:r>
                  <a:rPr lang="en-US" dirty="0"/>
                  <a:t>Transition model </a:t>
                </a:r>
                <a14:m>
                  <m:oMath xmlns:m="http://schemas.openxmlformats.org/officeDocument/2006/math">
                    <m:r>
                      <a:rPr lang="de-DE" i="1">
                        <a:latin typeface="Cambria Math" panose="02040503050406030204" pitchFamily="18" charset="0"/>
                        <a:ea typeface="Cambria Math" panose="02040503050406030204" pitchFamily="18" charset="0"/>
                      </a:rPr>
                      <m:t>𝔗</m:t>
                    </m:r>
                  </m:oMath>
                </a14:m>
                <a:r>
                  <a:rPr lang="en-US" dirty="0"/>
                  <a:t>: for each state, uniformly distributed over all outgoing links</a:t>
                </a:r>
              </a:p>
              <a:p>
                <a:pPr lvl="2"/>
                <a:r>
                  <a:rPr lang="en-US" dirty="0"/>
                  <a:t>Compute steady state distribution </a:t>
                </a:r>
                <a14:m>
                  <m:oMath xmlns:m="http://schemas.openxmlformats.org/officeDocument/2006/math">
                    <m:r>
                      <a:rPr lang="de-DE" i="1" dirty="0">
                        <a:latin typeface="Cambria Math" panose="02040503050406030204" pitchFamily="18" charset="0"/>
                        <a:ea typeface="Cambria Math" panose="02040503050406030204" pitchFamily="18" charset="0"/>
                      </a:rPr>
                      <m:t>𝜆</m:t>
                    </m:r>
                  </m:oMath>
                </a14:m>
                <a:r>
                  <a:rPr lang="en-US" dirty="0"/>
                  <a:t> (as vector): </a:t>
                </a:r>
                <a14:m>
                  <m:oMath xmlns:m="http://schemas.openxmlformats.org/officeDocument/2006/math">
                    <m:r>
                      <a:rPr lang="de-DE" i="1" dirty="0">
                        <a:latin typeface="Cambria Math" panose="02040503050406030204" pitchFamily="18" charset="0"/>
                        <a:ea typeface="Cambria Math" panose="02040503050406030204" pitchFamily="18" charset="0"/>
                      </a:rPr>
                      <m:t>𝜆</m:t>
                    </m:r>
                  </m:oMath>
                </a14:m>
                <a:r>
                  <a:rPr lang="en-US" dirty="0"/>
                  <a:t> has to fulfil </a:t>
                </a:r>
                <a14:m>
                  <m:oMath xmlns:m="http://schemas.openxmlformats.org/officeDocument/2006/math">
                    <m:sSup>
                      <m:sSupPr>
                        <m:ctrlPr>
                          <a:rPr lang="de-DE" i="1" dirty="0">
                            <a:latin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𝜆</m:t>
                        </m:r>
                      </m:e>
                      <m:sup>
                        <m:r>
                          <a:rPr lang="de-DE" i="1" dirty="0">
                            <a:latin typeface="Cambria Math" panose="02040503050406030204" pitchFamily="18" charset="0"/>
                          </a:rPr>
                          <m:t>𝑇</m:t>
                        </m:r>
                      </m:sup>
                    </m:sSup>
                    <m:r>
                      <a:rPr lang="de-DE" i="1">
                        <a:latin typeface="Cambria Math" panose="02040503050406030204" pitchFamily="18" charset="0"/>
                        <a:ea typeface="Cambria Math" panose="02040503050406030204" pitchFamily="18" charset="0"/>
                      </a:rPr>
                      <m:t>𝔗</m:t>
                    </m:r>
                    <m:r>
                      <a:rPr lang="de-DE" i="1" dirty="0">
                        <a:latin typeface="Cambria Math" panose="02040503050406030204" pitchFamily="18" charset="0"/>
                      </a:rPr>
                      <m:t>=</m:t>
                    </m:r>
                    <m:sSup>
                      <m:sSupPr>
                        <m:ctrlPr>
                          <a:rPr lang="de-DE" i="1" dirty="0">
                            <a:latin typeface="Cambria Math" panose="02040503050406030204" pitchFamily="18" charset="0"/>
                          </a:rPr>
                        </m:ctrlPr>
                      </m:sSupPr>
                      <m:e>
                        <m:r>
                          <a:rPr lang="de-DE" i="1" dirty="0">
                            <a:latin typeface="Cambria Math" panose="02040503050406030204" pitchFamily="18" charset="0"/>
                            <a:ea typeface="Cambria Math" panose="02040503050406030204" pitchFamily="18" charset="0"/>
                          </a:rPr>
                          <m:t>𝜆</m:t>
                        </m:r>
                      </m:e>
                      <m:sup>
                        <m:r>
                          <a:rPr lang="de-DE" i="1" dirty="0">
                            <a:latin typeface="Cambria Math" panose="02040503050406030204" pitchFamily="18" charset="0"/>
                          </a:rPr>
                          <m:t>𝑇</m:t>
                        </m:r>
                      </m:sup>
                    </m:sSup>
                  </m:oMath>
                </a14:m>
                <a:endParaRPr lang="en-US" dirty="0"/>
              </a:p>
              <a:p>
                <a:pPr lvl="3"/>
                <a:r>
                  <a:rPr lang="en-US" dirty="0"/>
                  <a:t>Eigenvector corresponding to eigenvalue </a:t>
                </a:r>
                <a14:m>
                  <m:oMath xmlns:m="http://schemas.openxmlformats.org/officeDocument/2006/math">
                    <m:r>
                      <a:rPr lang="en-US" i="1" dirty="0">
                        <a:latin typeface="Cambria Math" panose="02040503050406030204" pitchFamily="18" charset="0"/>
                      </a:rPr>
                      <m:t>1</m:t>
                    </m:r>
                  </m:oMath>
                </a14:m>
                <a:endParaRPr lang="en-US" dirty="0"/>
              </a:p>
              <a:p>
                <a:endParaRPr lang="en-GB" dirty="0"/>
              </a:p>
              <a:p>
                <a:endParaRPr lang="en-US" dirty="0"/>
              </a:p>
            </p:txBody>
          </p:sp>
        </mc:Choice>
        <mc:Fallback xmlns="">
          <p:sp>
            <p:nvSpPr>
              <p:cNvPr id="34819" name="Rectangle 3"/>
              <p:cNvSpPr>
                <a:spLocks noGrp="1" noRot="1" noChangeAspect="1" noMove="1" noResize="1" noEditPoints="1" noAdjustHandles="1" noChangeArrowheads="1" noChangeShapeType="1" noTextEdit="1"/>
              </p:cNvSpPr>
              <p:nvPr>
                <p:ph idx="1"/>
              </p:nvPr>
            </p:nvSpPr>
            <p:spPr>
              <a:blipFill>
                <a:blip r:embed="rId2"/>
                <a:stretch>
                  <a:fillRect l="-1436" t="-2687" r="-331"/>
                </a:stretch>
              </a:blipFill>
            </p:spPr>
            <p:txBody>
              <a:bodyPr/>
              <a:lstStyle/>
              <a:p>
                <a:r>
                  <a:rPr lang="en-GB">
                    <a:noFill/>
                  </a:rPr>
                  <a:t> </a:t>
                </a:r>
              </a:p>
            </p:txBody>
          </p:sp>
        </mc:Fallback>
      </mc:AlternateContent>
      <p:sp>
        <p:nvSpPr>
          <p:cNvPr id="2" name="Date Placeholder 1">
            <a:extLst>
              <a:ext uri="{FF2B5EF4-FFF2-40B4-BE49-F238E27FC236}">
                <a16:creationId xmlns:a16="http://schemas.microsoft.com/office/drawing/2014/main" id="{E2CD5A68-A097-FD4C-AE47-A0F2FFB0769F}"/>
              </a:ext>
            </a:extLst>
          </p:cNvPr>
          <p:cNvSpPr>
            <a:spLocks noGrp="1"/>
          </p:cNvSpPr>
          <p:nvPr>
            <p:ph type="dt" sz="half" idx="2"/>
          </p:nvPr>
        </p:nvSpPr>
        <p:spPr/>
        <p:txBody>
          <a:bodyPr/>
          <a:lstStyle/>
          <a:p>
            <a:r>
              <a:rPr lang="de-DE"/>
              <a:t>Approximate</a:t>
            </a:r>
            <a:endParaRPr lang="en-US" dirty="0"/>
          </a:p>
        </p:txBody>
      </p:sp>
      <p:sp>
        <p:nvSpPr>
          <p:cNvPr id="3" name="Footer Placeholder 2">
            <a:extLst>
              <a:ext uri="{FF2B5EF4-FFF2-40B4-BE49-F238E27FC236}">
                <a16:creationId xmlns:a16="http://schemas.microsoft.com/office/drawing/2014/main" id="{53C2C6F4-BE4D-3249-8458-4AC6A1E69B75}"/>
              </a:ext>
            </a:extLst>
          </p:cNvPr>
          <p:cNvSpPr>
            <a:spLocks noGrp="1"/>
          </p:cNvSpPr>
          <p:nvPr>
            <p:ph type="ftr" sz="quarter" idx="3"/>
          </p:nvPr>
        </p:nvSpPr>
        <p:spPr/>
        <p:txBody>
          <a:bodyPr/>
          <a:lstStyle/>
          <a:p>
            <a:r>
              <a:rPr lang="en-GB"/>
              <a:t>T. Braun – StaRAI</a:t>
            </a:r>
          </a:p>
        </p:txBody>
      </p:sp>
      <p:sp>
        <p:nvSpPr>
          <p:cNvPr id="4" name="Foliennummernplatzhalter 1"/>
          <p:cNvSpPr>
            <a:spLocks noGrp="1"/>
          </p:cNvSpPr>
          <p:nvPr>
            <p:ph type="sldNum" sz="quarter" idx="4"/>
          </p:nvPr>
        </p:nvSpPr>
        <p:spPr/>
        <p:txBody>
          <a:bodyPr/>
          <a:lstStyle/>
          <a:p>
            <a:fld id="{3459873F-0287-9A4B-A260-FE52D1F3913B}" type="slidenum">
              <a:rPr lang="de-DE" smtClean="0"/>
              <a:pPr/>
              <a:t>60</a:t>
            </a:fld>
            <a:endParaRPr lang="de-DE" dirty="0"/>
          </a:p>
        </p:txBody>
      </p:sp>
      <p:sp>
        <p:nvSpPr>
          <p:cNvPr id="6" name="TextBox 5">
            <a:extLst>
              <a:ext uri="{FF2B5EF4-FFF2-40B4-BE49-F238E27FC236}">
                <a16:creationId xmlns:a16="http://schemas.microsoft.com/office/drawing/2014/main" id="{153A832E-6077-A54A-95B0-3E8F725F36DE}"/>
              </a:ext>
            </a:extLst>
          </p:cNvPr>
          <p:cNvSpPr txBox="1"/>
          <p:nvPr/>
        </p:nvSpPr>
        <p:spPr>
          <a:xfrm>
            <a:off x="3544390" y="6321366"/>
            <a:ext cx="6053763" cy="400110"/>
          </a:xfrm>
          <a:prstGeom prst="rect">
            <a:avLst/>
          </a:prstGeom>
          <a:noFill/>
        </p:spPr>
        <p:txBody>
          <a:bodyPr wrap="square" rtlCol="0">
            <a:spAutoFit/>
          </a:bodyPr>
          <a:lstStyle/>
          <a:p>
            <a:r>
              <a:rPr lang="en-GB" sz="1000" dirty="0">
                <a:solidFill>
                  <a:schemeClr val="tx1">
                    <a:lumMod val="60000"/>
                    <a:lumOff val="40000"/>
                  </a:schemeClr>
                </a:solidFill>
              </a:rPr>
              <a:t>Lawrence Page, Sergey </a:t>
            </a:r>
            <a:r>
              <a:rPr lang="en-GB" sz="1000" dirty="0" err="1">
                <a:solidFill>
                  <a:schemeClr val="tx1">
                    <a:lumMod val="60000"/>
                    <a:lumOff val="40000"/>
                  </a:schemeClr>
                </a:solidFill>
              </a:rPr>
              <a:t>Brin</a:t>
            </a:r>
            <a:r>
              <a:rPr lang="en-GB" sz="1000" dirty="0">
                <a:solidFill>
                  <a:schemeClr val="tx1">
                    <a:lumMod val="60000"/>
                    <a:lumOff val="40000"/>
                  </a:schemeClr>
                </a:solidFill>
              </a:rPr>
              <a:t>, Rajeev </a:t>
            </a:r>
            <a:r>
              <a:rPr lang="en-GB" sz="1000" dirty="0" err="1">
                <a:solidFill>
                  <a:schemeClr val="tx1">
                    <a:lumMod val="60000"/>
                    <a:lumOff val="40000"/>
                  </a:schemeClr>
                </a:solidFill>
              </a:rPr>
              <a:t>Motwani</a:t>
            </a:r>
            <a:r>
              <a:rPr lang="en-GB" sz="1000" dirty="0">
                <a:solidFill>
                  <a:schemeClr val="tx1">
                    <a:lumMod val="60000"/>
                    <a:lumOff val="40000"/>
                  </a:schemeClr>
                </a:solidFill>
              </a:rPr>
              <a:t>, and Terry Winograd: The PageRank Citation Ranking: Bringing Order to the Web. In </a:t>
            </a:r>
            <a:r>
              <a:rPr lang="en-GB" sz="1000" i="1" dirty="0">
                <a:solidFill>
                  <a:schemeClr val="tx1">
                    <a:lumMod val="60000"/>
                    <a:lumOff val="40000"/>
                  </a:schemeClr>
                </a:solidFill>
              </a:rPr>
              <a:t>Proceedings of the 7</a:t>
            </a:r>
            <a:r>
              <a:rPr lang="en-GB" sz="1000" i="1" baseline="30000" dirty="0">
                <a:solidFill>
                  <a:schemeClr val="tx1">
                    <a:lumMod val="60000"/>
                    <a:lumOff val="40000"/>
                  </a:schemeClr>
                </a:solidFill>
              </a:rPr>
              <a:t>th</a:t>
            </a:r>
            <a:r>
              <a:rPr lang="en-GB" sz="1000" i="1" dirty="0">
                <a:solidFill>
                  <a:schemeClr val="tx1">
                    <a:lumMod val="60000"/>
                    <a:lumOff val="40000"/>
                  </a:schemeClr>
                </a:solidFill>
              </a:rPr>
              <a:t> International World Wide Web Conference</a:t>
            </a:r>
            <a:r>
              <a:rPr lang="en-GB" sz="1000" dirty="0">
                <a:solidFill>
                  <a:schemeClr val="tx1">
                    <a:lumMod val="60000"/>
                    <a:lumOff val="40000"/>
                  </a:schemeClr>
                </a:solidFill>
              </a:rPr>
              <a:t>, 1998.</a:t>
            </a:r>
          </a:p>
        </p:txBody>
      </p:sp>
    </p:spTree>
    <p:extLst>
      <p:ext uri="{BB962C8B-B14F-4D97-AF65-F5344CB8AC3E}">
        <p14:creationId xmlns:p14="http://schemas.microsoft.com/office/powerpoint/2010/main" val="1233963758"/>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609E-D74A-5541-A3A6-D78985C9005A}"/>
              </a:ext>
            </a:extLst>
          </p:cNvPr>
          <p:cNvSpPr>
            <a:spLocks noGrp="1"/>
          </p:cNvSpPr>
          <p:nvPr>
            <p:ph type="title"/>
          </p:nvPr>
        </p:nvSpPr>
        <p:spPr/>
        <p:txBody>
          <a:bodyPr>
            <a:normAutofit/>
          </a:bodyPr>
          <a:lstStyle/>
          <a:p>
            <a:r>
              <a:rPr lang="en-GB" dirty="0"/>
              <a:t>Stationary Distribution Formally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BBE6868-2EE0-5146-AF35-C9ABBBDB958F}"/>
                  </a:ext>
                </a:extLst>
              </p:cNvPr>
              <p:cNvSpPr>
                <a:spLocks noGrp="1"/>
              </p:cNvSpPr>
              <p:nvPr>
                <p:ph idx="1"/>
              </p:nvPr>
            </p:nvSpPr>
            <p:spPr/>
            <p:txBody>
              <a:bodyPr>
                <a:normAutofit/>
              </a:bodyPr>
              <a:lstStyle/>
              <a:p>
                <a:r>
                  <a:rPr lang="en-GB" dirty="0"/>
                  <a:t>A Markov chain is </a:t>
                </a:r>
                <a:r>
                  <a:rPr lang="en-GB" dirty="0">
                    <a:solidFill>
                      <a:schemeClr val="accent1"/>
                    </a:solidFill>
                  </a:rPr>
                  <a:t>regular</a:t>
                </a:r>
                <a:r>
                  <a:rPr lang="en-GB" dirty="0"/>
                  <a:t> if there exists some number </a:t>
                </a:r>
                <a14:m>
                  <m:oMath xmlns:m="http://schemas.openxmlformats.org/officeDocument/2006/math">
                    <m:r>
                      <a:rPr lang="en-GB" i="1" dirty="0">
                        <a:latin typeface="Cambria Math" panose="02040503050406030204" pitchFamily="18" charset="0"/>
                      </a:rPr>
                      <m:t>𝑘</m:t>
                    </m:r>
                  </m:oMath>
                </a14:m>
                <a:r>
                  <a:rPr lang="en-GB" dirty="0"/>
                  <a:t> such that, for every </a:t>
                </a:r>
                <a14:m>
                  <m:oMath xmlns:m="http://schemas.openxmlformats.org/officeDocument/2006/math">
                    <m:r>
                      <a:rPr lang="de-DE" b="1" i="1">
                        <a:latin typeface="Cambria Math" panose="02040503050406030204" pitchFamily="18" charset="0"/>
                      </a:rPr>
                      <m:t>𝒓</m:t>
                    </m:r>
                    <m:r>
                      <a:rPr lang="de-DE" i="1">
                        <a:latin typeface="Cambria Math" panose="02040503050406030204" pitchFamily="18" charset="0"/>
                      </a:rPr>
                      <m:t>,</m:t>
                    </m:r>
                    <m:sSup>
                      <m:sSupPr>
                        <m:ctrlPr>
                          <a:rPr lang="de-DE" i="1">
                            <a:latin typeface="Cambria Math" panose="02040503050406030204" pitchFamily="18" charset="0"/>
                          </a:rPr>
                        </m:ctrlPr>
                      </m:sSupPr>
                      <m:e>
                        <m:r>
                          <a:rPr lang="de-DE" b="1" i="1">
                            <a:latin typeface="Cambria Math" panose="02040503050406030204" pitchFamily="18" charset="0"/>
                          </a:rPr>
                          <m:t>𝒓</m:t>
                        </m:r>
                      </m:e>
                      <m:sup>
                        <m:r>
                          <a:rPr lang="de-DE" i="1">
                            <a:latin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oMath>
                </a14:m>
                <a:r>
                  <a:rPr lang="en-GB" dirty="0"/>
                  <a:t>, the probability of getting from </a:t>
                </a:r>
                <a14:m>
                  <m:oMath xmlns:m="http://schemas.openxmlformats.org/officeDocument/2006/math">
                    <m:r>
                      <a:rPr lang="de-DE" b="1" i="1">
                        <a:latin typeface="Cambria Math" panose="02040503050406030204" pitchFamily="18" charset="0"/>
                      </a:rPr>
                      <m:t>𝒓</m:t>
                    </m:r>
                  </m:oMath>
                </a14:m>
                <a:r>
                  <a:rPr lang="en-GB" dirty="0"/>
                  <a:t> to </a:t>
                </a:r>
                <a14:m>
                  <m:oMath xmlns:m="http://schemas.openxmlformats.org/officeDocument/2006/math">
                    <m:sSup>
                      <m:sSupPr>
                        <m:ctrlPr>
                          <a:rPr lang="de-DE" i="1">
                            <a:latin typeface="Cambria Math" panose="02040503050406030204" pitchFamily="18" charset="0"/>
                          </a:rPr>
                        </m:ctrlPr>
                      </m:sSupPr>
                      <m:e>
                        <m:r>
                          <a:rPr lang="de-DE" b="1" i="1">
                            <a:latin typeface="Cambria Math" panose="02040503050406030204" pitchFamily="18" charset="0"/>
                          </a:rPr>
                          <m:t>𝒓</m:t>
                        </m:r>
                      </m:e>
                      <m:sup>
                        <m:r>
                          <a:rPr lang="de-DE" i="1">
                            <a:latin typeface="Cambria Math" panose="02040503050406030204" pitchFamily="18" charset="0"/>
                          </a:rPr>
                          <m:t>′</m:t>
                        </m:r>
                      </m:sup>
                    </m:sSup>
                  </m:oMath>
                </a14:m>
                <a:r>
                  <a:rPr lang="en-GB" dirty="0"/>
                  <a:t> in exactly </a:t>
                </a:r>
                <a14:m>
                  <m:oMath xmlns:m="http://schemas.openxmlformats.org/officeDocument/2006/math">
                    <m:r>
                      <a:rPr lang="en-GB" i="1" dirty="0">
                        <a:latin typeface="Cambria Math" panose="02040503050406030204" pitchFamily="18" charset="0"/>
                      </a:rPr>
                      <m:t>𝑘</m:t>
                    </m:r>
                  </m:oMath>
                </a14:m>
                <a:r>
                  <a:rPr lang="en-GB" dirty="0"/>
                  <a:t> steps is </a:t>
                </a:r>
                <a14:m>
                  <m:oMath xmlns:m="http://schemas.openxmlformats.org/officeDocument/2006/math">
                    <m:r>
                      <a:rPr lang="de-DE" i="1">
                        <a:latin typeface="Cambria Math" panose="02040503050406030204" pitchFamily="18" charset="0"/>
                      </a:rPr>
                      <m:t>&gt;0</m:t>
                    </m:r>
                  </m:oMath>
                </a14:m>
                <a:endParaRPr lang="en-GB" dirty="0"/>
              </a:p>
              <a:p>
                <a:pPr lvl="1"/>
                <a:r>
                  <a:rPr lang="en-GB" dirty="0"/>
                  <a:t>For finite state spaces: Condition on regularity equivalent to condition on ergodicity </a:t>
                </a:r>
              </a:p>
              <a:p>
                <a:pPr lvl="2"/>
                <a:r>
                  <a:rPr lang="en-GB" dirty="0"/>
                  <a:t>Sometimes easier to verify</a:t>
                </a:r>
              </a:p>
              <a:p>
                <a:pPr lvl="1"/>
                <a:r>
                  <a:rPr lang="en-US" dirty="0"/>
                  <a:t>In factor-based models: </a:t>
                </a:r>
                <a:br>
                  <a:rPr lang="en-US" dirty="0"/>
                </a:br>
                <a:r>
                  <a:rPr lang="en-US" dirty="0"/>
                  <a:t>If all potentials are strictly positive, then the Gibbs-sampling Markov chain is regular</a:t>
                </a:r>
              </a:p>
              <a:p>
                <a:endParaRPr lang="en-GB" dirty="0"/>
              </a:p>
            </p:txBody>
          </p:sp>
        </mc:Choice>
        <mc:Fallback xmlns="">
          <p:sp>
            <p:nvSpPr>
              <p:cNvPr id="3" name="Content Placeholder 2">
                <a:extLst>
                  <a:ext uri="{FF2B5EF4-FFF2-40B4-BE49-F238E27FC236}">
                    <a16:creationId xmlns:a16="http://schemas.microsoft.com/office/drawing/2014/main" id="{5BBE6868-2EE0-5146-AF35-C9ABBBDB958F}"/>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38039B2-00BF-3A49-9ACE-8234F2413221}"/>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B7BD1A03-09F4-F444-823B-AA87614D5940}"/>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019141E-4C4E-7140-A513-8DC1391C3C2D}"/>
              </a:ext>
            </a:extLst>
          </p:cNvPr>
          <p:cNvSpPr>
            <a:spLocks noGrp="1"/>
          </p:cNvSpPr>
          <p:nvPr>
            <p:ph type="sldNum" sz="quarter" idx="4"/>
          </p:nvPr>
        </p:nvSpPr>
        <p:spPr/>
        <p:txBody>
          <a:bodyPr/>
          <a:lstStyle/>
          <a:p>
            <a:fld id="{67C9959E-8E6B-B04C-9955-EA096F41CA7A}" type="slidenum">
              <a:rPr lang="en-GB" smtClean="0"/>
              <a:t>61</a:t>
            </a:fld>
            <a:endParaRPr lang="en-GB"/>
          </a:p>
        </p:txBody>
      </p:sp>
    </p:spTree>
    <p:extLst>
      <p:ext uri="{BB962C8B-B14F-4D97-AF65-F5344CB8AC3E}">
        <p14:creationId xmlns:p14="http://schemas.microsoft.com/office/powerpoint/2010/main" val="341281499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3609E-D74A-5541-A3A6-D78985C9005A}"/>
              </a:ext>
            </a:extLst>
          </p:cNvPr>
          <p:cNvSpPr>
            <a:spLocks noGrp="1"/>
          </p:cNvSpPr>
          <p:nvPr>
            <p:ph type="title"/>
          </p:nvPr>
        </p:nvSpPr>
        <p:spPr/>
        <p:txBody>
          <a:bodyPr>
            <a:normAutofit/>
          </a:bodyPr>
          <a:lstStyle/>
          <a:p>
            <a:r>
              <a:rPr lang="en-GB" dirty="0"/>
              <a:t>Stationary Distribution Formally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5BBE6868-2EE0-5146-AF35-C9ABBBDB958F}"/>
                  </a:ext>
                </a:extLst>
              </p:cNvPr>
              <p:cNvSpPr>
                <a:spLocks noGrp="1"/>
              </p:cNvSpPr>
              <p:nvPr>
                <p:ph idx="1"/>
              </p:nvPr>
            </p:nvSpPr>
            <p:spPr/>
            <p:txBody>
              <a:bodyPr>
                <a:normAutofit/>
              </a:bodyPr>
              <a:lstStyle/>
              <a:p>
                <a:r>
                  <a:rPr lang="en-GB" dirty="0"/>
                  <a:t>Markov chain with transition model </a:t>
                </a:r>
                <a14:m>
                  <m:oMath xmlns:m="http://schemas.openxmlformats.org/officeDocument/2006/math">
                    <m:r>
                      <a:rPr lang="de-DE" i="1">
                        <a:latin typeface="Cambria Math" panose="02040503050406030204" pitchFamily="18" charset="0"/>
                        <a:ea typeface="Cambria Math" panose="02040503050406030204" pitchFamily="18" charset="0"/>
                      </a:rPr>
                      <m:t>𝔗</m:t>
                    </m:r>
                  </m:oMath>
                </a14:m>
                <a:r>
                  <a:rPr lang="en-GB" dirty="0"/>
                  <a:t> is </a:t>
                </a:r>
                <a:r>
                  <a:rPr lang="en-GB" dirty="0">
                    <a:solidFill>
                      <a:schemeClr val="accent1"/>
                    </a:solidFill>
                  </a:rPr>
                  <a:t>reversible</a:t>
                </a:r>
                <a:r>
                  <a:rPr lang="en-GB" dirty="0"/>
                  <a:t> if there exists a unique distribution </a:t>
                </a:r>
                <a14:m>
                  <m:oMath xmlns:m="http://schemas.openxmlformats.org/officeDocument/2006/math">
                    <m:r>
                      <a:rPr lang="en-GB" i="1" smtClean="0">
                        <a:latin typeface="Cambria Math" panose="02040503050406030204" pitchFamily="18" charset="0"/>
                        <a:ea typeface="Cambria Math" panose="02040503050406030204" pitchFamily="18" charset="0"/>
                      </a:rPr>
                      <m:t>𝜆</m:t>
                    </m:r>
                  </m:oMath>
                </a14:m>
                <a:r>
                  <a:rPr lang="en-GB" dirty="0"/>
                  <a:t> such that, for all </a:t>
                </a:r>
                <a14:m>
                  <m:oMath xmlns:m="http://schemas.openxmlformats.org/officeDocument/2006/math">
                    <m:r>
                      <a:rPr lang="de-DE" b="1" i="1" smtClean="0">
                        <a:latin typeface="Cambria Math" panose="02040503050406030204" pitchFamily="18" charset="0"/>
                      </a:rPr>
                      <m:t>𝒓</m:t>
                    </m:r>
                    <m:r>
                      <a:rPr lang="de-DE" b="0" i="1" smtClean="0">
                        <a:latin typeface="Cambria Math" panose="02040503050406030204" pitchFamily="18" charset="0"/>
                      </a:rPr>
                      <m:t>,</m:t>
                    </m:r>
                    <m:sSup>
                      <m:sSupPr>
                        <m:ctrlPr>
                          <a:rPr lang="de-DE" b="0" i="1" smtClean="0">
                            <a:latin typeface="Cambria Math" panose="02040503050406030204" pitchFamily="18" charset="0"/>
                          </a:rPr>
                        </m:ctrlPr>
                      </m:sSupPr>
                      <m:e>
                        <m:r>
                          <a:rPr lang="de-DE" b="1" i="1" smtClean="0">
                            <a:latin typeface="Cambria Math" panose="02040503050406030204" pitchFamily="18" charset="0"/>
                          </a:rPr>
                          <m:t>𝒓</m:t>
                        </m:r>
                      </m:e>
                      <m:sup>
                        <m:r>
                          <a:rPr lang="de-DE" b="0" i="1" smtClean="0">
                            <a:latin typeface="Cambria Math" panose="02040503050406030204" pitchFamily="18" charset="0"/>
                          </a:rPr>
                          <m:t>′</m:t>
                        </m:r>
                      </m:sup>
                    </m:sSup>
                    <m:r>
                      <a:rPr lang="de-DE" b="0" i="1" smtClean="0">
                        <a:latin typeface="Cambria Math" panose="02040503050406030204" pitchFamily="18" charset="0"/>
                        <a:ea typeface="Cambria Math" panose="02040503050406030204" pitchFamily="18" charset="0"/>
                      </a:rPr>
                      <m:t>∈</m:t>
                    </m:r>
                    <m:r>
                      <m:rPr>
                        <m:sty m:val="p"/>
                      </m:rPr>
                      <a:rPr lang="de-DE" b="0" i="0" smtClean="0">
                        <a:latin typeface="Cambria Math" panose="02040503050406030204" pitchFamily="18" charset="0"/>
                        <a:ea typeface="Cambria Math" panose="02040503050406030204" pitchFamily="18" charset="0"/>
                      </a:rPr>
                      <m:t>ran</m:t>
                    </m:r>
                    <m:d>
                      <m:dPr>
                        <m:ctrlPr>
                          <a:rPr lang="de-DE" b="0" i="1" smtClean="0">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𝑹</m:t>
                        </m:r>
                      </m:e>
                    </m:d>
                  </m:oMath>
                </a14:m>
                <a:r>
                  <a:rPr lang="en-GB" dirty="0"/>
                  <a:t>:</a:t>
                </a:r>
              </a:p>
              <a:p>
                <a:pPr marL="0" indent="0">
                  <a:buNone/>
                </a:pPr>
                <a14:m>
                  <m:oMathPara xmlns:m="http://schemas.openxmlformats.org/officeDocument/2006/math">
                    <m:oMathParaPr>
                      <m:jc m:val="centerGroup"/>
                    </m:oMathParaPr>
                    <m:oMath xmlns:m="http://schemas.openxmlformats.org/officeDocument/2006/math">
                      <m:r>
                        <a:rPr lang="en-GB" i="1" smtClean="0">
                          <a:solidFill>
                            <a:schemeClr val="accent1"/>
                          </a:solidFill>
                          <a:latin typeface="Cambria Math" panose="02040503050406030204" pitchFamily="18" charset="0"/>
                          <a:ea typeface="Cambria Math" panose="02040503050406030204" pitchFamily="18" charset="0"/>
                        </a:rPr>
                        <m:t>𝜆</m:t>
                      </m:r>
                      <m:d>
                        <m:dPr>
                          <m:ctrlPr>
                            <a:rPr lang="de-DE" b="0" i="1" smtClean="0">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rPr>
                            <m:t>𝒓</m:t>
                          </m:r>
                        </m:e>
                      </m:d>
                      <m:r>
                        <a:rPr lang="de-DE" i="1" smtClean="0">
                          <a:solidFill>
                            <a:schemeClr val="accent1"/>
                          </a:solidFill>
                          <a:latin typeface="Cambria Math" panose="02040503050406030204" pitchFamily="18" charset="0"/>
                          <a:ea typeface="Cambria Math" panose="02040503050406030204" pitchFamily="18" charset="0"/>
                        </a:rPr>
                        <m:t>𝔗</m:t>
                      </m:r>
                      <m:d>
                        <m:dPr>
                          <m:ctrlPr>
                            <a:rPr lang="de-DE" b="0" i="1" smtClean="0">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rPr>
                            <m:t>𝒓</m:t>
                          </m:r>
                          <m:r>
                            <a:rPr lang="de-DE" b="1" i="1" smtClean="0">
                              <a:solidFill>
                                <a:schemeClr val="accent1"/>
                              </a:solidFill>
                              <a:latin typeface="Cambria Math" panose="02040503050406030204" pitchFamily="18" charset="0"/>
                              <a:ea typeface="Cambria Math" panose="02040503050406030204" pitchFamily="18" charset="0"/>
                            </a:rPr>
                            <m:t>→</m:t>
                          </m:r>
                          <m:sSup>
                            <m:sSupPr>
                              <m:ctrlPr>
                                <a:rPr lang="de-DE" b="0" i="1" smtClean="0">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𝒓</m:t>
                              </m:r>
                            </m:e>
                            <m:sup>
                              <m:r>
                                <a:rPr lang="de-DE" b="0" i="1" smtClean="0">
                                  <a:solidFill>
                                    <a:schemeClr val="accent1"/>
                                  </a:solidFill>
                                  <a:latin typeface="Cambria Math" panose="02040503050406030204" pitchFamily="18" charset="0"/>
                                </a:rPr>
                                <m:t>′</m:t>
                              </m:r>
                            </m:sup>
                          </m:sSup>
                        </m:e>
                      </m:d>
                      <m:r>
                        <a:rPr lang="de-DE" b="0" i="1" smtClean="0">
                          <a:solidFill>
                            <a:schemeClr val="accent1"/>
                          </a:solidFill>
                          <a:latin typeface="Cambria Math" panose="02040503050406030204" pitchFamily="18" charset="0"/>
                          <a:ea typeface="Cambria Math" panose="02040503050406030204" pitchFamily="18" charset="0"/>
                        </a:rPr>
                        <m:t>=</m:t>
                      </m:r>
                      <m:r>
                        <a:rPr lang="en-GB" i="1" smtClean="0">
                          <a:solidFill>
                            <a:schemeClr val="accent1"/>
                          </a:solidFill>
                          <a:latin typeface="Cambria Math" panose="02040503050406030204" pitchFamily="18" charset="0"/>
                          <a:ea typeface="Cambria Math" panose="02040503050406030204" pitchFamily="18" charset="0"/>
                        </a:rPr>
                        <m:t>𝜆</m:t>
                      </m:r>
                      <m:d>
                        <m:dPr>
                          <m:ctrlPr>
                            <a:rPr lang="de-DE" i="1">
                              <a:solidFill>
                                <a:schemeClr val="accent1"/>
                              </a:solidFill>
                              <a:latin typeface="Cambria Math" panose="02040503050406030204" pitchFamily="18" charset="0"/>
                              <a:ea typeface="Cambria Math" panose="02040503050406030204" pitchFamily="18" charset="0"/>
                            </a:rPr>
                          </m:ctrlPr>
                        </m:dPr>
                        <m:e>
                          <m:sSup>
                            <m:sSupPr>
                              <m:ctrlPr>
                                <a:rPr lang="de-DE" b="1" i="1" smtClean="0">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𝒓</m:t>
                              </m:r>
                            </m:e>
                            <m:sup>
                              <m:r>
                                <a:rPr lang="de-DE" b="0" i="1" smtClean="0">
                                  <a:solidFill>
                                    <a:schemeClr val="accent1"/>
                                  </a:solidFill>
                                  <a:latin typeface="Cambria Math" panose="02040503050406030204" pitchFamily="18" charset="0"/>
                                </a:rPr>
                                <m:t>′</m:t>
                              </m:r>
                            </m:sup>
                          </m:sSup>
                        </m:e>
                      </m:d>
                      <m:r>
                        <a:rPr lang="de-DE" i="1">
                          <a:solidFill>
                            <a:schemeClr val="accent1"/>
                          </a:solidFill>
                          <a:latin typeface="Cambria Math" panose="02040503050406030204" pitchFamily="18" charset="0"/>
                          <a:ea typeface="Cambria Math" panose="02040503050406030204" pitchFamily="18" charset="0"/>
                        </a:rPr>
                        <m:t>𝔗</m:t>
                      </m:r>
                      <m:d>
                        <m:dPr>
                          <m:ctrlPr>
                            <a:rPr lang="de-DE" i="1">
                              <a:solidFill>
                                <a:schemeClr val="accent1"/>
                              </a:solidFill>
                              <a:latin typeface="Cambria Math" panose="02040503050406030204" pitchFamily="18" charset="0"/>
                              <a:ea typeface="Cambria Math" panose="02040503050406030204" pitchFamily="18" charset="0"/>
                            </a:rPr>
                          </m:ctrlPr>
                        </m:dPr>
                        <m:e>
                          <m:sSup>
                            <m:sSupPr>
                              <m:ctrlPr>
                                <a:rPr lang="de-DE" b="1" i="1" smtClean="0">
                                  <a:solidFill>
                                    <a:schemeClr val="accent1"/>
                                  </a:solidFill>
                                  <a:latin typeface="Cambria Math" panose="02040503050406030204" pitchFamily="18" charset="0"/>
                                </a:rPr>
                              </m:ctrlPr>
                            </m:sSupPr>
                            <m:e>
                              <m:r>
                                <a:rPr lang="de-DE" b="1" i="1">
                                  <a:solidFill>
                                    <a:schemeClr val="accent1"/>
                                  </a:solidFill>
                                  <a:latin typeface="Cambria Math" panose="02040503050406030204" pitchFamily="18" charset="0"/>
                                </a:rPr>
                                <m:t>𝒓</m:t>
                              </m:r>
                            </m:e>
                            <m:sup>
                              <m:r>
                                <a:rPr lang="de-DE" b="0" i="1" smtClean="0">
                                  <a:solidFill>
                                    <a:schemeClr val="accent1"/>
                                  </a:solidFill>
                                  <a:latin typeface="Cambria Math" panose="02040503050406030204" pitchFamily="18" charset="0"/>
                                </a:rPr>
                                <m:t>′</m:t>
                              </m:r>
                            </m:sup>
                          </m:sSup>
                          <m:r>
                            <a:rPr lang="de-DE" b="0" i="1">
                              <a:solidFill>
                                <a:schemeClr val="accent1"/>
                              </a:solidFill>
                              <a:latin typeface="Cambria Math" panose="02040503050406030204" pitchFamily="18" charset="0"/>
                              <a:ea typeface="Cambria Math" panose="02040503050406030204" pitchFamily="18" charset="0"/>
                            </a:rPr>
                            <m:t>→</m:t>
                          </m:r>
                          <m:r>
                            <a:rPr lang="de-DE" b="1" i="1">
                              <a:solidFill>
                                <a:schemeClr val="accent1"/>
                              </a:solidFill>
                              <a:latin typeface="Cambria Math" panose="02040503050406030204" pitchFamily="18" charset="0"/>
                            </a:rPr>
                            <m:t>𝒓</m:t>
                          </m:r>
                        </m:e>
                      </m:d>
                    </m:oMath>
                  </m:oMathPara>
                </a14:m>
                <a:endParaRPr lang="en-GB" dirty="0">
                  <a:solidFill>
                    <a:schemeClr val="accent1"/>
                  </a:solidFill>
                </a:endParaRPr>
              </a:p>
              <a:p>
                <a:pPr lvl="1"/>
                <a:r>
                  <a:rPr lang="en-GB" dirty="0"/>
                  <a:t>Equation is called </a:t>
                </a:r>
                <a:r>
                  <a:rPr lang="en-GB" i="1" dirty="0"/>
                  <a:t>detailed balance</a:t>
                </a:r>
              </a:p>
              <a:p>
                <a:pPr lvl="2"/>
                <a:r>
                  <a:rPr lang="en-GB" dirty="0"/>
                  <a:t>Pick a starting state at random according to </a:t>
                </a:r>
                <a14:m>
                  <m:oMath xmlns:m="http://schemas.openxmlformats.org/officeDocument/2006/math">
                    <m:r>
                      <a:rPr lang="en-GB" i="1">
                        <a:latin typeface="Cambria Math" panose="02040503050406030204" pitchFamily="18" charset="0"/>
                        <a:ea typeface="Cambria Math" panose="02040503050406030204" pitchFamily="18" charset="0"/>
                      </a:rPr>
                      <m:t>𝜆</m:t>
                    </m:r>
                  </m:oMath>
                </a14:m>
                <a:endParaRPr lang="en-GB" dirty="0"/>
              </a:p>
              <a:p>
                <a:pPr lvl="2"/>
                <a:r>
                  <a:rPr lang="en-GB" dirty="0"/>
                  <a:t>Take a random transition from the chosen state according to </a:t>
                </a:r>
                <a14:m>
                  <m:oMath xmlns:m="http://schemas.openxmlformats.org/officeDocument/2006/math">
                    <m:r>
                      <a:rPr lang="de-DE" i="1">
                        <a:latin typeface="Cambria Math" panose="02040503050406030204" pitchFamily="18" charset="0"/>
                        <a:ea typeface="Cambria Math" panose="02040503050406030204" pitchFamily="18" charset="0"/>
                      </a:rPr>
                      <m:t>𝔗</m:t>
                    </m:r>
                  </m:oMath>
                </a14:m>
                <a:endParaRPr lang="en-GB" dirty="0"/>
              </a:p>
              <a:p>
                <a:pPr lvl="1"/>
                <a:r>
                  <a:rPr lang="en-GB" dirty="0"/>
                  <a:t>Asserts that, using this process, probability of a transition from </a:t>
                </a:r>
                <a14:m>
                  <m:oMath xmlns:m="http://schemas.openxmlformats.org/officeDocument/2006/math">
                    <m:r>
                      <a:rPr lang="de-DE" b="1" i="1" smtClean="0">
                        <a:solidFill>
                          <a:schemeClr val="tx1"/>
                        </a:solidFill>
                        <a:latin typeface="Cambria Math" panose="02040503050406030204" pitchFamily="18" charset="0"/>
                      </a:rPr>
                      <m:t>𝒓</m:t>
                    </m:r>
                    <m:r>
                      <a:rPr lang="de-DE" b="1" i="1">
                        <a:solidFill>
                          <a:schemeClr val="tx1"/>
                        </a:solidFill>
                        <a:latin typeface="Cambria Math" panose="02040503050406030204" pitchFamily="18" charset="0"/>
                        <a:ea typeface="Cambria Math" panose="02040503050406030204" pitchFamily="18" charset="0"/>
                      </a:rPr>
                      <m:t>→</m:t>
                    </m:r>
                    <m:sSup>
                      <m:sSupPr>
                        <m:ctrlPr>
                          <a:rPr lang="de-DE" i="1">
                            <a:solidFill>
                              <a:schemeClr val="tx1"/>
                            </a:solidFill>
                            <a:latin typeface="Cambria Math" panose="02040503050406030204" pitchFamily="18" charset="0"/>
                          </a:rPr>
                        </m:ctrlPr>
                      </m:sSupPr>
                      <m:e>
                        <m:r>
                          <a:rPr lang="de-DE" b="1" i="1">
                            <a:solidFill>
                              <a:schemeClr val="tx1"/>
                            </a:solidFill>
                            <a:latin typeface="Cambria Math" panose="02040503050406030204" pitchFamily="18" charset="0"/>
                          </a:rPr>
                          <m:t>𝒓</m:t>
                        </m:r>
                      </m:e>
                      <m:sup>
                        <m:r>
                          <a:rPr lang="de-DE" i="1">
                            <a:solidFill>
                              <a:schemeClr val="tx1"/>
                            </a:solidFill>
                            <a:latin typeface="Cambria Math" panose="02040503050406030204" pitchFamily="18" charset="0"/>
                          </a:rPr>
                          <m:t>′</m:t>
                        </m:r>
                      </m:sup>
                    </m:sSup>
                  </m:oMath>
                </a14:m>
                <a:r>
                  <a:rPr lang="en-GB" dirty="0">
                    <a:solidFill>
                      <a:schemeClr val="tx1"/>
                    </a:solidFill>
                  </a:rPr>
                  <a:t> is the same as probability of transition from </a:t>
                </a:r>
                <a14:m>
                  <m:oMath xmlns:m="http://schemas.openxmlformats.org/officeDocument/2006/math">
                    <m:sSup>
                      <m:sSupPr>
                        <m:ctrlPr>
                          <a:rPr lang="de-DE" b="1" i="1">
                            <a:solidFill>
                              <a:schemeClr val="tx1"/>
                            </a:solidFill>
                            <a:latin typeface="Cambria Math" panose="02040503050406030204" pitchFamily="18" charset="0"/>
                          </a:rPr>
                        </m:ctrlPr>
                      </m:sSupPr>
                      <m:e>
                        <m:r>
                          <a:rPr lang="de-DE" b="1" i="1">
                            <a:solidFill>
                              <a:schemeClr val="tx1"/>
                            </a:solidFill>
                            <a:latin typeface="Cambria Math" panose="02040503050406030204" pitchFamily="18" charset="0"/>
                          </a:rPr>
                          <m:t>𝒓</m:t>
                        </m:r>
                      </m:e>
                      <m:sup>
                        <m:r>
                          <a:rPr lang="de-DE" i="1">
                            <a:solidFill>
                              <a:schemeClr val="tx1"/>
                            </a:solidFill>
                            <a:latin typeface="Cambria Math" panose="02040503050406030204" pitchFamily="18" charset="0"/>
                          </a:rPr>
                          <m:t>′</m:t>
                        </m:r>
                      </m:sup>
                    </m:sSup>
                    <m:r>
                      <a:rPr lang="de-DE" i="1">
                        <a:solidFill>
                          <a:schemeClr val="tx1"/>
                        </a:solidFill>
                        <a:latin typeface="Cambria Math" panose="02040503050406030204" pitchFamily="18" charset="0"/>
                        <a:ea typeface="Cambria Math" panose="02040503050406030204" pitchFamily="18" charset="0"/>
                      </a:rPr>
                      <m:t>→</m:t>
                    </m:r>
                    <m:r>
                      <a:rPr lang="de-DE" b="1" i="1">
                        <a:solidFill>
                          <a:schemeClr val="tx1"/>
                        </a:solidFill>
                        <a:latin typeface="Cambria Math" panose="02040503050406030204" pitchFamily="18" charset="0"/>
                      </a:rPr>
                      <m:t>𝒓</m:t>
                    </m:r>
                  </m:oMath>
                </a14:m>
                <a:endParaRPr lang="en-GB" dirty="0"/>
              </a:p>
              <a:p>
                <a:endParaRPr lang="en-GB" dirty="0"/>
              </a:p>
            </p:txBody>
          </p:sp>
        </mc:Choice>
        <mc:Fallback xmlns="">
          <p:sp>
            <p:nvSpPr>
              <p:cNvPr id="3" name="Content Placeholder 2">
                <a:extLst>
                  <a:ext uri="{FF2B5EF4-FFF2-40B4-BE49-F238E27FC236}">
                    <a16:creationId xmlns:a16="http://schemas.microsoft.com/office/drawing/2014/main" id="{5BBE6868-2EE0-5146-AF35-C9ABBBDB958F}"/>
                  </a:ext>
                </a:extLst>
              </p:cNvPr>
              <p:cNvSpPr>
                <a:spLocks noGrp="1" noRot="1" noChangeAspect="1" noMove="1" noResize="1" noEditPoints="1" noAdjustHandles="1" noChangeArrowheads="1" noChangeShapeType="1" noTextEdit="1"/>
              </p:cNvSpPr>
              <p:nvPr>
                <p:ph idx="1"/>
              </p:nvPr>
            </p:nvSpPr>
            <p:spPr>
              <a:blipFill>
                <a:blip r:embed="rId2"/>
                <a:stretch>
                  <a:fillRect l="-1436" t="-2687" r="-1326"/>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A44113A1-E578-3744-A846-7F5F81323242}"/>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0FA4071A-C20A-EB4B-A371-E2E8E11B0C40}"/>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3019141E-4C4E-7140-A513-8DC1391C3C2D}"/>
              </a:ext>
            </a:extLst>
          </p:cNvPr>
          <p:cNvSpPr>
            <a:spLocks noGrp="1"/>
          </p:cNvSpPr>
          <p:nvPr>
            <p:ph type="sldNum" sz="quarter" idx="4"/>
          </p:nvPr>
        </p:nvSpPr>
        <p:spPr/>
        <p:txBody>
          <a:bodyPr/>
          <a:lstStyle/>
          <a:p>
            <a:fld id="{67C9959E-8E6B-B04C-9955-EA096F41CA7A}" type="slidenum">
              <a:rPr lang="en-GB" smtClean="0"/>
              <a:t>62</a:t>
            </a:fld>
            <a:endParaRPr lang="en-GB"/>
          </a:p>
        </p:txBody>
      </p:sp>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343564FD-2995-DE4D-8E69-71E979CA9A6B}"/>
                  </a:ext>
                </a:extLst>
              </p:cNvPr>
              <p:cNvSpPr txBox="1"/>
              <p:nvPr/>
            </p:nvSpPr>
            <p:spPr>
              <a:xfrm>
                <a:off x="3087274" y="4705585"/>
                <a:ext cx="6016751"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GB" sz="2400" dirty="0"/>
                  <a:t>If </a:t>
                </a:r>
                <a14:m>
                  <m:oMath xmlns:m="http://schemas.openxmlformats.org/officeDocument/2006/math">
                    <m:r>
                      <a:rPr lang="de-DE" sz="2400" i="1" smtClean="0">
                        <a:solidFill>
                          <a:schemeClr val="accent3">
                            <a:lumMod val="40000"/>
                            <a:lumOff val="60000"/>
                          </a:schemeClr>
                        </a:solidFill>
                        <a:latin typeface="Cambria Math" panose="02040503050406030204" pitchFamily="18" charset="0"/>
                        <a:ea typeface="Cambria Math" panose="02040503050406030204" pitchFamily="18" charset="0"/>
                      </a:rPr>
                      <m:t>𝔗</m:t>
                    </m:r>
                  </m:oMath>
                </a14:m>
                <a:r>
                  <a:rPr lang="en-GB" sz="2400" dirty="0">
                    <a:solidFill>
                      <a:schemeClr val="accent3">
                        <a:lumMod val="40000"/>
                        <a:lumOff val="60000"/>
                      </a:schemeClr>
                    </a:solidFill>
                  </a:rPr>
                  <a:t> is regular</a:t>
                </a:r>
                <a:r>
                  <a:rPr lang="en-GB" sz="2400" dirty="0">
                    <a:solidFill>
                      <a:schemeClr val="bg2"/>
                    </a:solidFill>
                  </a:rPr>
                  <a:t> </a:t>
                </a:r>
                <a:r>
                  <a:rPr lang="en-GB" sz="2400" dirty="0"/>
                  <a:t>and satisfies the </a:t>
                </a:r>
                <a:r>
                  <a:rPr lang="en-GB" sz="2400" dirty="0">
                    <a:solidFill>
                      <a:schemeClr val="accent3">
                        <a:lumMod val="40000"/>
                        <a:lumOff val="60000"/>
                      </a:schemeClr>
                    </a:solidFill>
                  </a:rPr>
                  <a:t>detailed balance</a:t>
                </a:r>
                <a:r>
                  <a:rPr lang="en-GB" sz="2400" dirty="0"/>
                  <a:t> equation relative to </a:t>
                </a:r>
                <a14:m>
                  <m:oMath xmlns:m="http://schemas.openxmlformats.org/officeDocument/2006/math">
                    <m:r>
                      <a:rPr lang="en-GB" sz="2400" i="1" smtClean="0">
                        <a:solidFill>
                          <a:schemeClr val="accent3">
                            <a:lumMod val="40000"/>
                            <a:lumOff val="60000"/>
                          </a:schemeClr>
                        </a:solidFill>
                        <a:latin typeface="Cambria Math" panose="02040503050406030204" pitchFamily="18" charset="0"/>
                        <a:ea typeface="Cambria Math" panose="02040503050406030204" pitchFamily="18" charset="0"/>
                      </a:rPr>
                      <m:t>𝜆</m:t>
                    </m:r>
                  </m:oMath>
                </a14:m>
                <a:r>
                  <a:rPr lang="en-GB" sz="2400" dirty="0"/>
                  <a:t>, then </a:t>
                </a:r>
                <a14:m>
                  <m:oMath xmlns:m="http://schemas.openxmlformats.org/officeDocument/2006/math">
                    <m:r>
                      <a:rPr lang="en-GB" sz="2400" i="1" smtClean="0">
                        <a:solidFill>
                          <a:schemeClr val="accent3">
                            <a:lumMod val="40000"/>
                            <a:lumOff val="60000"/>
                          </a:schemeClr>
                        </a:solidFill>
                        <a:latin typeface="Cambria Math" panose="02040503050406030204" pitchFamily="18" charset="0"/>
                        <a:ea typeface="Cambria Math" panose="02040503050406030204" pitchFamily="18" charset="0"/>
                      </a:rPr>
                      <m:t>𝜆</m:t>
                    </m:r>
                  </m:oMath>
                </a14:m>
                <a:r>
                  <a:rPr lang="en-GB" sz="2400" dirty="0"/>
                  <a:t> is the unique </a:t>
                </a:r>
                <a:r>
                  <a:rPr lang="en-GB" sz="2400" dirty="0">
                    <a:solidFill>
                      <a:schemeClr val="accent3">
                        <a:lumMod val="40000"/>
                        <a:lumOff val="60000"/>
                      </a:schemeClr>
                    </a:solidFill>
                  </a:rPr>
                  <a:t>stationary distribution</a:t>
                </a:r>
                <a:r>
                  <a:rPr lang="en-GB" sz="2400" dirty="0">
                    <a:solidFill>
                      <a:schemeClr val="accent4"/>
                    </a:solidFill>
                  </a:rPr>
                  <a:t> </a:t>
                </a:r>
                <a:r>
                  <a:rPr lang="en-GB" sz="2400" dirty="0"/>
                  <a:t>of </a:t>
                </a:r>
                <a14:m>
                  <m:oMath xmlns:m="http://schemas.openxmlformats.org/officeDocument/2006/math">
                    <m:r>
                      <a:rPr lang="de-DE" sz="2400" i="1">
                        <a:solidFill>
                          <a:schemeClr val="accent3">
                            <a:lumMod val="40000"/>
                            <a:lumOff val="60000"/>
                          </a:schemeClr>
                        </a:solidFill>
                        <a:latin typeface="Cambria Math" panose="02040503050406030204" pitchFamily="18" charset="0"/>
                        <a:ea typeface="Cambria Math" panose="02040503050406030204" pitchFamily="18" charset="0"/>
                      </a:rPr>
                      <m:t>𝔗</m:t>
                    </m:r>
                  </m:oMath>
                </a14:m>
                <a:r>
                  <a:rPr lang="en-GB" sz="2400" dirty="0"/>
                  <a:t>.</a:t>
                </a:r>
              </a:p>
            </p:txBody>
          </p:sp>
        </mc:Choice>
        <mc:Fallback xmlns="">
          <p:sp>
            <p:nvSpPr>
              <p:cNvPr id="5" name="TextBox 4">
                <a:extLst>
                  <a:ext uri="{FF2B5EF4-FFF2-40B4-BE49-F238E27FC236}">
                    <a16:creationId xmlns:a16="http://schemas.microsoft.com/office/drawing/2014/main" id="{343564FD-2995-DE4D-8E69-71E979CA9A6B}"/>
                  </a:ext>
                </a:extLst>
              </p:cNvPr>
              <p:cNvSpPr txBox="1">
                <a:spLocks noRot="1" noChangeAspect="1" noMove="1" noResize="1" noEditPoints="1" noAdjustHandles="1" noChangeArrowheads="1" noChangeShapeType="1" noTextEdit="1"/>
              </p:cNvSpPr>
              <p:nvPr/>
            </p:nvSpPr>
            <p:spPr>
              <a:xfrm>
                <a:off x="3087274" y="4705585"/>
                <a:ext cx="6016751" cy="1200329"/>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9923074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D186F-2501-A743-BC20-C46287F84D5B}"/>
              </a:ext>
            </a:extLst>
          </p:cNvPr>
          <p:cNvSpPr>
            <a:spLocks noGrp="1"/>
          </p:cNvSpPr>
          <p:nvPr>
            <p:ph type="title"/>
          </p:nvPr>
        </p:nvSpPr>
        <p:spPr/>
        <p:txBody>
          <a:bodyPr/>
          <a:lstStyle/>
          <a:p>
            <a:r>
              <a:rPr lang="en-GB" dirty="0"/>
              <a:t>Parallelisation</a:t>
            </a:r>
          </a:p>
        </p:txBody>
      </p:sp>
      <p:sp>
        <p:nvSpPr>
          <p:cNvPr id="3" name="Content Placeholder 2">
            <a:extLst>
              <a:ext uri="{FF2B5EF4-FFF2-40B4-BE49-F238E27FC236}">
                <a16:creationId xmlns:a16="http://schemas.microsoft.com/office/drawing/2014/main" id="{1A2D3AAA-0A0C-294E-8157-7FF02EC6ED45}"/>
              </a:ext>
            </a:extLst>
          </p:cNvPr>
          <p:cNvSpPr>
            <a:spLocks noGrp="1"/>
          </p:cNvSpPr>
          <p:nvPr>
            <p:ph idx="1"/>
          </p:nvPr>
        </p:nvSpPr>
        <p:spPr/>
        <p:txBody>
          <a:bodyPr/>
          <a:lstStyle/>
          <a:p>
            <a:r>
              <a:rPr lang="en-GB" dirty="0"/>
              <a:t>Run Gibbs independently on full copies of the same model</a:t>
            </a:r>
          </a:p>
          <a:p>
            <a:pPr lvl="1"/>
            <a:r>
              <a:rPr lang="en-GB" dirty="0"/>
              <a:t>More samples in the same time</a:t>
            </a:r>
          </a:p>
          <a:p>
            <a:pPr marL="457200" lvl="1" indent="0">
              <a:buNone/>
            </a:pPr>
            <a:r>
              <a:rPr lang="en-GB" dirty="0"/>
              <a:t>or</a:t>
            </a:r>
          </a:p>
          <a:p>
            <a:pPr lvl="1"/>
            <a:r>
              <a:rPr lang="en-GB" dirty="0"/>
              <a:t>Same number of samples in less time</a:t>
            </a:r>
          </a:p>
          <a:p>
            <a:r>
              <a:rPr lang="en-GB" dirty="0"/>
              <a:t>Combine individual counters in one</a:t>
            </a:r>
          </a:p>
          <a:p>
            <a:pPr lvl="1"/>
            <a:endParaRPr lang="en-GB" dirty="0"/>
          </a:p>
        </p:txBody>
      </p:sp>
      <p:sp>
        <p:nvSpPr>
          <p:cNvPr id="5" name="Date Placeholder 4">
            <a:extLst>
              <a:ext uri="{FF2B5EF4-FFF2-40B4-BE49-F238E27FC236}">
                <a16:creationId xmlns:a16="http://schemas.microsoft.com/office/drawing/2014/main" id="{5C9D147C-FFB8-6D4C-A5C5-8C10348826A5}"/>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2EE57827-815A-8445-96CF-6F2F2D17969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2649544-C34A-CA4A-B411-6D738D4B0D9E}"/>
              </a:ext>
            </a:extLst>
          </p:cNvPr>
          <p:cNvSpPr>
            <a:spLocks noGrp="1"/>
          </p:cNvSpPr>
          <p:nvPr>
            <p:ph type="sldNum" sz="quarter" idx="4"/>
          </p:nvPr>
        </p:nvSpPr>
        <p:spPr/>
        <p:txBody>
          <a:bodyPr/>
          <a:lstStyle/>
          <a:p>
            <a:fld id="{67C9959E-8E6B-B04C-9955-EA096F41CA7A}" type="slidenum">
              <a:rPr lang="en-GB" smtClean="0"/>
              <a:t>63</a:t>
            </a:fld>
            <a:endParaRPr lang="en-GB"/>
          </a:p>
        </p:txBody>
      </p:sp>
      <p:pic>
        <p:nvPicPr>
          <p:cNvPr id="9" name="Picture 8">
            <a:extLst>
              <a:ext uri="{FF2B5EF4-FFF2-40B4-BE49-F238E27FC236}">
                <a16:creationId xmlns:a16="http://schemas.microsoft.com/office/drawing/2014/main" id="{A69BBD7B-87AC-7746-9708-A5164B1AF087}"/>
              </a:ext>
            </a:extLst>
          </p:cNvPr>
          <p:cNvPicPr>
            <a:picLocks noChangeAspect="1"/>
          </p:cNvPicPr>
          <p:nvPr/>
        </p:nvPicPr>
        <p:blipFill rotWithShape="1">
          <a:blip r:embed="rId3">
            <a:clrChange>
              <a:clrFrom>
                <a:srgbClr val="FFFFFF"/>
              </a:clrFrom>
              <a:clrTo>
                <a:srgbClr val="FFFFFF">
                  <a:alpha val="0"/>
                </a:srgbClr>
              </a:clrTo>
            </a:clrChange>
          </a:blip>
          <a:srcRect b="654"/>
          <a:stretch/>
        </p:blipFill>
        <p:spPr>
          <a:xfrm>
            <a:off x="4924306" y="2287213"/>
            <a:ext cx="6907369" cy="3616124"/>
          </a:xfrm>
          <a:prstGeom prst="rect">
            <a:avLst/>
          </a:prstGeom>
        </p:spPr>
      </p:pic>
      <p:sp>
        <p:nvSpPr>
          <p:cNvPr id="10" name="Rectangle 9">
            <a:extLst>
              <a:ext uri="{FF2B5EF4-FFF2-40B4-BE49-F238E27FC236}">
                <a16:creationId xmlns:a16="http://schemas.microsoft.com/office/drawing/2014/main" id="{150FB5FA-2D7A-274F-A27E-30ECEC091AC8}"/>
              </a:ext>
            </a:extLst>
          </p:cNvPr>
          <p:cNvSpPr/>
          <p:nvPr/>
        </p:nvSpPr>
        <p:spPr>
          <a:xfrm>
            <a:off x="3291777" y="6400665"/>
            <a:ext cx="5607744" cy="245965"/>
          </a:xfrm>
          <a:prstGeom prst="rect">
            <a:avLst/>
          </a:prstGeom>
        </p:spPr>
        <p:txBody>
          <a:bodyPr wrap="square">
            <a:spAutoFit/>
          </a:bodyPr>
          <a:lstStyle/>
          <a:p>
            <a:r>
              <a:rPr lang="de-DE" sz="999">
                <a:solidFill>
                  <a:schemeClr val="tx1">
                    <a:lumMod val="60000"/>
                    <a:lumOff val="40000"/>
                  </a:schemeClr>
                </a:solidFill>
              </a:rPr>
              <a:t>Abbildung: Theo Rekatsinas, </a:t>
            </a:r>
            <a:r>
              <a:rPr lang="de-DE" sz="999">
                <a:solidFill>
                  <a:schemeClr val="tx1">
                    <a:lumMod val="60000"/>
                    <a:lumOff val="40000"/>
                  </a:schemeClr>
                </a:solidFill>
                <a:hlinkClick r:id="rId4">
                  <a:extLst>
                    <a:ext uri="{A12FA001-AC4F-418D-AE19-62706E023703}">
                      <ahyp:hlinkClr xmlns:ahyp="http://schemas.microsoft.com/office/drawing/2018/hyperlinkcolor" val="tx"/>
                    </a:ext>
                  </a:extLst>
                </a:hlinkClick>
              </a:rPr>
              <a:t>https://thodrek.github.io/CS839_fall18/lectures/lecture_14/Lecture_14.pdf</a:t>
            </a:r>
            <a:r>
              <a:rPr lang="de-DE" sz="999">
                <a:solidFill>
                  <a:schemeClr val="tx1">
                    <a:lumMod val="60000"/>
                    <a:lumOff val="40000"/>
                  </a:schemeClr>
                </a:solidFill>
              </a:rPr>
              <a:t> </a:t>
            </a:r>
          </a:p>
        </p:txBody>
      </p:sp>
    </p:spTree>
    <p:extLst>
      <p:ext uri="{BB962C8B-B14F-4D97-AF65-F5344CB8AC3E}">
        <p14:creationId xmlns:p14="http://schemas.microsoft.com/office/powerpoint/2010/main" val="10042163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B2F72-BA6D-1740-87D2-E0F5367C705E}"/>
              </a:ext>
            </a:extLst>
          </p:cNvPr>
          <p:cNvSpPr>
            <a:spLocks noGrp="1"/>
          </p:cNvSpPr>
          <p:nvPr>
            <p:ph type="title"/>
          </p:nvPr>
        </p:nvSpPr>
        <p:spPr/>
        <p:txBody>
          <a:bodyPr/>
          <a:lstStyle/>
          <a:p>
            <a:r>
              <a:rPr lang="en-GB" dirty="0"/>
              <a:t>Burn-in &amp; Thinning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3870677-5DA6-E246-925D-CF0FA2FE9B5B}"/>
                  </a:ext>
                </a:extLst>
              </p:cNvPr>
              <p:cNvSpPr>
                <a:spLocks noGrp="1"/>
              </p:cNvSpPr>
              <p:nvPr>
                <p:ph idx="1"/>
              </p:nvPr>
            </p:nvSpPr>
            <p:spPr>
              <a:xfrm>
                <a:off x="359626" y="1665066"/>
                <a:ext cx="8635014" cy="4240848"/>
              </a:xfrm>
            </p:spPr>
            <p:txBody>
              <a:bodyPr>
                <a:normAutofit/>
              </a:bodyPr>
              <a:lstStyle/>
              <a:p>
                <a:r>
                  <a:rPr lang="en-GB" dirty="0"/>
                  <a:t>Controversial techniques that each try to solve a problem</a:t>
                </a:r>
              </a:p>
              <a:p>
                <a:r>
                  <a:rPr lang="en-GB" dirty="0"/>
                  <a:t>Problem 1: Samples start at a random state that might be highly unlikely and skew the distribution</a:t>
                </a:r>
              </a:p>
              <a:p>
                <a:pPr lvl="1"/>
                <a:r>
                  <a:rPr lang="en-GB" i="1" dirty="0"/>
                  <a:t>Burn-in</a:t>
                </a:r>
                <a:r>
                  <a:rPr lang="en-GB" dirty="0"/>
                  <a:t>/warm-up: Toss the first  </a:t>
                </a:r>
                <a14:m>
                  <m:oMath xmlns:m="http://schemas.openxmlformats.org/officeDocument/2006/math">
                    <m:sSup>
                      <m:sSupPr>
                        <m:ctrlPr>
                          <a:rPr lang="de-DE" b="0" i="1" dirty="0" smtClean="0">
                            <a:latin typeface="Cambria Math" panose="02040503050406030204" pitchFamily="18" charset="0"/>
                          </a:rPr>
                        </m:ctrlPr>
                      </m:sSupPr>
                      <m:e>
                        <m:r>
                          <a:rPr lang="en-GB" i="1" dirty="0" smtClean="0">
                            <a:latin typeface="Cambria Math" panose="02040503050406030204" pitchFamily="18" charset="0"/>
                          </a:rPr>
                          <m:t>𝑁</m:t>
                        </m:r>
                      </m:e>
                      <m:sup>
                        <m:r>
                          <a:rPr lang="de-DE" b="0" i="1" dirty="0" smtClean="0">
                            <a:latin typeface="Cambria Math" panose="02040503050406030204" pitchFamily="18" charset="0"/>
                          </a:rPr>
                          <m:t>′</m:t>
                        </m:r>
                      </m:sup>
                    </m:sSup>
                    <m:r>
                      <a:rPr lang="de-DE" b="0" i="1" dirty="0" smtClean="0">
                        <a:latin typeface="Cambria Math" panose="02040503050406030204" pitchFamily="18" charset="0"/>
                        <a:ea typeface="Cambria Math" panose="02040503050406030204" pitchFamily="18" charset="0"/>
                      </a:rPr>
                      <m:t>&lt;</m:t>
                    </m:r>
                    <m:r>
                      <a:rPr lang="de-DE" b="0" i="1" dirty="0" smtClean="0">
                        <a:latin typeface="Cambria Math" panose="02040503050406030204" pitchFamily="18" charset="0"/>
                        <a:ea typeface="Cambria Math" panose="02040503050406030204" pitchFamily="18" charset="0"/>
                      </a:rPr>
                      <m:t>𝑁</m:t>
                    </m:r>
                  </m:oMath>
                </a14:m>
                <a:r>
                  <a:rPr lang="en-GB" dirty="0"/>
                  <a:t> samples</a:t>
                </a:r>
              </a:p>
              <a:p>
                <a:pPr lvl="1"/>
                <a:r>
                  <a:rPr lang="en-GB" dirty="0"/>
                  <a:t>Alternatives</a:t>
                </a:r>
              </a:p>
              <a:p>
                <a:pPr lvl="2"/>
                <a:r>
                  <a:rPr lang="en-GB" dirty="0"/>
                  <a:t>Start at highly likely state if known</a:t>
                </a:r>
              </a:p>
              <a:p>
                <a:pPr lvl="2"/>
                <a:r>
                  <a:rPr lang="en-GB" dirty="0"/>
                  <a:t>Start at state that a previous run ended in</a:t>
                </a:r>
              </a:p>
              <a:p>
                <a:r>
                  <a:rPr lang="en-GB" dirty="0"/>
                  <a:t>Problem 2: As the next state depends on the previous one, the samples are no longer independent (autocorrelation)</a:t>
                </a:r>
              </a:p>
              <a:p>
                <a:pPr lvl="1"/>
                <a:r>
                  <a:rPr lang="en-GB" i="1" dirty="0"/>
                  <a:t>Thinning</a:t>
                </a:r>
                <a:r>
                  <a:rPr lang="en-GB" dirty="0"/>
                  <a:t>/subsampling: Only take every </a:t>
                </a:r>
                <a14:m>
                  <m:oMath xmlns:m="http://schemas.openxmlformats.org/officeDocument/2006/math">
                    <m:r>
                      <a:rPr lang="en-GB" i="1" dirty="0" smtClean="0">
                        <a:latin typeface="Cambria Math" panose="02040503050406030204" pitchFamily="18" charset="0"/>
                      </a:rPr>
                      <m:t>𝑘</m:t>
                    </m:r>
                  </m:oMath>
                </a14:m>
                <a:r>
                  <a:rPr lang="en-GB" dirty="0"/>
                  <a:t>’</a:t>
                </a:r>
                <a:r>
                  <a:rPr lang="en-GB" dirty="0" err="1"/>
                  <a:t>th</a:t>
                </a:r>
                <a:r>
                  <a:rPr lang="en-GB" dirty="0"/>
                  <a:t> sample</a:t>
                </a:r>
              </a:p>
              <a:p>
                <a:pPr lvl="2"/>
                <a:r>
                  <a:rPr lang="en-GB" dirty="0"/>
                  <a:t>Does not really solve problem</a:t>
                </a:r>
              </a:p>
            </p:txBody>
          </p:sp>
        </mc:Choice>
        <mc:Fallback xmlns="">
          <p:sp>
            <p:nvSpPr>
              <p:cNvPr id="3" name="Content Placeholder 2">
                <a:extLst>
                  <a:ext uri="{FF2B5EF4-FFF2-40B4-BE49-F238E27FC236}">
                    <a16:creationId xmlns:a16="http://schemas.microsoft.com/office/drawing/2014/main" id="{C3870677-5DA6-E246-925D-CF0FA2FE9B5B}"/>
                  </a:ext>
                </a:extLst>
              </p:cNvPr>
              <p:cNvSpPr>
                <a:spLocks noGrp="1" noRot="1" noChangeAspect="1" noMove="1" noResize="1" noEditPoints="1" noAdjustHandles="1" noChangeArrowheads="1" noChangeShapeType="1" noTextEdit="1"/>
              </p:cNvSpPr>
              <p:nvPr>
                <p:ph idx="1"/>
              </p:nvPr>
            </p:nvSpPr>
            <p:spPr>
              <a:xfrm>
                <a:off x="359626" y="1665066"/>
                <a:ext cx="8635014" cy="4240848"/>
              </a:xfrm>
              <a:blipFill>
                <a:blip r:embed="rId2"/>
                <a:stretch>
                  <a:fillRect l="-1909" t="-2687"/>
                </a:stretch>
              </a:blipFill>
            </p:spPr>
            <p:txBody>
              <a:bodyPr/>
              <a:lstStyle/>
              <a:p>
                <a:r>
                  <a:rPr lang="en-GB">
                    <a:noFill/>
                  </a:rPr>
                  <a:t> </a:t>
                </a:r>
              </a:p>
            </p:txBody>
          </p:sp>
        </mc:Fallback>
      </mc:AlternateContent>
      <p:sp>
        <p:nvSpPr>
          <p:cNvPr id="9" name="Date Placeholder 8">
            <a:extLst>
              <a:ext uri="{FF2B5EF4-FFF2-40B4-BE49-F238E27FC236}">
                <a16:creationId xmlns:a16="http://schemas.microsoft.com/office/drawing/2014/main" id="{50803B83-0851-114A-8E24-368F4E1CF9B8}"/>
              </a:ext>
            </a:extLst>
          </p:cNvPr>
          <p:cNvSpPr>
            <a:spLocks noGrp="1"/>
          </p:cNvSpPr>
          <p:nvPr>
            <p:ph type="dt" sz="half" idx="2"/>
          </p:nvPr>
        </p:nvSpPr>
        <p:spPr/>
        <p:txBody>
          <a:bodyPr/>
          <a:lstStyle/>
          <a:p>
            <a:r>
              <a:rPr lang="de-DE"/>
              <a:t>Approximate</a:t>
            </a:r>
            <a:endParaRPr lang="en-US" dirty="0"/>
          </a:p>
        </p:txBody>
      </p:sp>
      <p:sp>
        <p:nvSpPr>
          <p:cNvPr id="10" name="Footer Placeholder 9">
            <a:extLst>
              <a:ext uri="{FF2B5EF4-FFF2-40B4-BE49-F238E27FC236}">
                <a16:creationId xmlns:a16="http://schemas.microsoft.com/office/drawing/2014/main" id="{71E60547-592D-6E4E-82C1-F346717A75E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3D8DAF3-EF7E-CE48-BA31-9FA96F5BDEC0}"/>
              </a:ext>
            </a:extLst>
          </p:cNvPr>
          <p:cNvSpPr>
            <a:spLocks noGrp="1"/>
          </p:cNvSpPr>
          <p:nvPr>
            <p:ph type="sldNum" sz="quarter" idx="4"/>
          </p:nvPr>
        </p:nvSpPr>
        <p:spPr/>
        <p:txBody>
          <a:bodyPr/>
          <a:lstStyle/>
          <a:p>
            <a:fld id="{67C9959E-8E6B-B04C-9955-EA096F41CA7A}" type="slidenum">
              <a:rPr lang="en-GB" smtClean="0"/>
              <a:t>64</a:t>
            </a:fld>
            <a:endParaRPr lang="en-GB"/>
          </a:p>
        </p:txBody>
      </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4EA1F2BE-FF2C-7844-8152-2CA2812816DE}"/>
                  </a:ext>
                </a:extLst>
              </p:cNvPr>
              <p:cNvSpPr txBox="1"/>
              <p:nvPr/>
            </p:nvSpPr>
            <p:spPr>
              <a:xfrm>
                <a:off x="9097093" y="5167250"/>
                <a:ext cx="2734582" cy="738664"/>
              </a:xfrm>
              <a:prstGeom prst="rect">
                <a:avLst/>
              </a:prstGeom>
              <a:noFill/>
            </p:spPr>
            <p:txBody>
              <a:bodyPr wrap="square" rtlCol="0">
                <a:spAutoFit/>
              </a:bodyPr>
              <a:lstStyle/>
              <a:p>
                <a:pPr algn="ctr"/>
                <a:r>
                  <a:rPr lang="en-GB" sz="1400" dirty="0"/>
                  <a:t>A set of random variables following a mean-zero normal distribution; started at </a:t>
                </a:r>
                <a14:m>
                  <m:oMath xmlns:m="http://schemas.openxmlformats.org/officeDocument/2006/math">
                    <m:r>
                      <a:rPr lang="en-GB" sz="1400" i="1" dirty="0">
                        <a:latin typeface="Cambria Math" panose="02040503050406030204" pitchFamily="18" charset="0"/>
                      </a:rPr>
                      <m:t>𝑥</m:t>
                    </m:r>
                    <m:r>
                      <a:rPr lang="de-DE" sz="1400" i="1" dirty="0">
                        <a:latin typeface="Cambria Math" panose="02040503050406030204" pitchFamily="18" charset="0"/>
                      </a:rPr>
                      <m:t>=10</m:t>
                    </m:r>
                  </m:oMath>
                </a14:m>
                <a:r>
                  <a:rPr lang="en-GB" sz="1400" dirty="0"/>
                  <a:t> and </a:t>
                </a:r>
                <a14:m>
                  <m:oMath xmlns:m="http://schemas.openxmlformats.org/officeDocument/2006/math">
                    <m:r>
                      <a:rPr lang="en-GB" sz="1400" i="1" dirty="0">
                        <a:latin typeface="Cambria Math" panose="02040503050406030204" pitchFamily="18" charset="0"/>
                      </a:rPr>
                      <m:t>𝑥</m:t>
                    </m:r>
                    <m:r>
                      <a:rPr lang="de-DE" sz="1400" i="1" dirty="0">
                        <a:latin typeface="Cambria Math" panose="02040503050406030204" pitchFamily="18" charset="0"/>
                      </a:rPr>
                      <m:t>=0</m:t>
                    </m:r>
                  </m:oMath>
                </a14:m>
                <a:endParaRPr lang="en-GB" sz="1400" dirty="0"/>
              </a:p>
            </p:txBody>
          </p:sp>
        </mc:Choice>
        <mc:Fallback xmlns="">
          <p:sp>
            <p:nvSpPr>
              <p:cNvPr id="8" name="TextBox 7">
                <a:extLst>
                  <a:ext uri="{FF2B5EF4-FFF2-40B4-BE49-F238E27FC236}">
                    <a16:creationId xmlns:a16="http://schemas.microsoft.com/office/drawing/2014/main" id="{4EA1F2BE-FF2C-7844-8152-2CA2812816DE}"/>
                  </a:ext>
                </a:extLst>
              </p:cNvPr>
              <p:cNvSpPr txBox="1">
                <a:spLocks noRot="1" noChangeAspect="1" noMove="1" noResize="1" noEditPoints="1" noAdjustHandles="1" noChangeArrowheads="1" noChangeShapeType="1" noTextEdit="1"/>
              </p:cNvSpPr>
              <p:nvPr/>
            </p:nvSpPr>
            <p:spPr>
              <a:xfrm>
                <a:off x="9097093" y="5167250"/>
                <a:ext cx="2734582" cy="738664"/>
              </a:xfrm>
              <a:prstGeom prst="rect">
                <a:avLst/>
              </a:prstGeom>
              <a:blipFill>
                <a:blip r:embed="rId3"/>
                <a:stretch>
                  <a:fillRect r="-1843" b="-8475"/>
                </a:stretch>
              </a:blipFill>
            </p:spPr>
            <p:txBody>
              <a:bodyPr/>
              <a:lstStyle/>
              <a:p>
                <a:r>
                  <a:rPr lang="en-GB">
                    <a:noFill/>
                  </a:rPr>
                  <a:t> </a:t>
                </a:r>
              </a:p>
            </p:txBody>
          </p:sp>
        </mc:Fallback>
      </mc:AlternateContent>
      <p:sp>
        <p:nvSpPr>
          <p:cNvPr id="11" name="TextBox 10">
            <a:extLst>
              <a:ext uri="{FF2B5EF4-FFF2-40B4-BE49-F238E27FC236}">
                <a16:creationId xmlns:a16="http://schemas.microsoft.com/office/drawing/2014/main" id="{782181CD-9C83-644F-AF53-C066CB6A833A}"/>
              </a:ext>
            </a:extLst>
          </p:cNvPr>
          <p:cNvSpPr txBox="1"/>
          <p:nvPr/>
        </p:nvSpPr>
        <p:spPr>
          <a:xfrm>
            <a:off x="2773845" y="6169592"/>
            <a:ext cx="6637726" cy="553422"/>
          </a:xfrm>
          <a:prstGeom prst="rect">
            <a:avLst/>
          </a:prstGeom>
          <a:noFill/>
        </p:spPr>
        <p:txBody>
          <a:bodyPr wrap="square" rtlCol="0">
            <a:spAutoFit/>
          </a:bodyPr>
          <a:lstStyle/>
          <a:p>
            <a:pPr algn="ctr"/>
            <a:r>
              <a:rPr lang="de-DE" sz="999" dirty="0">
                <a:solidFill>
                  <a:schemeClr val="tx1">
                    <a:lumMod val="60000"/>
                    <a:lumOff val="40000"/>
                  </a:schemeClr>
                </a:solidFill>
              </a:rPr>
              <a:t>Abbildungen: Charles Geyer: </a:t>
            </a:r>
            <a:r>
              <a:rPr lang="de-DE" sz="999" dirty="0" err="1">
                <a:solidFill>
                  <a:schemeClr val="tx1">
                    <a:lumMod val="60000"/>
                    <a:lumOff val="40000"/>
                  </a:schemeClr>
                </a:solidFill>
              </a:rPr>
              <a:t>Burn</a:t>
            </a:r>
            <a:r>
              <a:rPr lang="de-DE" sz="999" dirty="0">
                <a:solidFill>
                  <a:schemeClr val="tx1">
                    <a:lumMod val="60000"/>
                    <a:lumOff val="40000"/>
                  </a:schemeClr>
                </a:solidFill>
              </a:rPr>
              <a:t>-in </a:t>
            </a:r>
            <a:r>
              <a:rPr lang="de-DE" sz="999" dirty="0" err="1">
                <a:solidFill>
                  <a:schemeClr val="tx1">
                    <a:lumMod val="60000"/>
                    <a:lumOff val="40000"/>
                  </a:schemeClr>
                </a:solidFill>
              </a:rPr>
              <a:t>Is</a:t>
            </a:r>
            <a:r>
              <a:rPr lang="de-DE" sz="999" dirty="0">
                <a:solidFill>
                  <a:schemeClr val="tx1">
                    <a:lumMod val="60000"/>
                    <a:lumOff val="40000"/>
                  </a:schemeClr>
                </a:solidFill>
              </a:rPr>
              <a:t> </a:t>
            </a:r>
            <a:r>
              <a:rPr lang="de-DE" sz="999" dirty="0" err="1">
                <a:solidFill>
                  <a:schemeClr val="tx1">
                    <a:lumMod val="60000"/>
                    <a:lumOff val="40000"/>
                  </a:schemeClr>
                </a:solidFill>
              </a:rPr>
              <a:t>Unnecessary</a:t>
            </a:r>
            <a:r>
              <a:rPr lang="de-DE" sz="999" dirty="0">
                <a:solidFill>
                  <a:schemeClr val="tx1">
                    <a:lumMod val="60000"/>
                    <a:lumOff val="40000"/>
                  </a:schemeClr>
                </a:solidFill>
              </a:rPr>
              <a:t>. </a:t>
            </a:r>
            <a:r>
              <a:rPr lang="de-DE" sz="999" dirty="0">
                <a:solidFill>
                  <a:schemeClr val="tx1">
                    <a:lumMod val="60000"/>
                    <a:lumOff val="40000"/>
                  </a:schemeClr>
                </a:solidFill>
                <a:hlinkClick r:id="rId4">
                  <a:extLst>
                    <a:ext uri="{A12FA001-AC4F-418D-AE19-62706E023703}">
                      <ahyp:hlinkClr xmlns:ahyp="http://schemas.microsoft.com/office/drawing/2018/hyperlinkcolor" val="tx"/>
                    </a:ext>
                  </a:extLst>
                </a:hlinkClick>
              </a:rPr>
              <a:t>http://users.stat.umn.edu/~geyer/mcmc/burn.html</a:t>
            </a:r>
            <a:r>
              <a:rPr lang="de-DE" sz="999" dirty="0">
                <a:solidFill>
                  <a:schemeClr val="tx1">
                    <a:lumMod val="60000"/>
                    <a:lumOff val="40000"/>
                  </a:schemeClr>
                </a:solidFill>
              </a:rPr>
              <a:t> </a:t>
            </a:r>
          </a:p>
          <a:p>
            <a:pPr algn="ctr"/>
            <a:r>
              <a:rPr lang="de-DE" sz="999" dirty="0">
                <a:solidFill>
                  <a:schemeClr val="tx1">
                    <a:lumMod val="60000"/>
                    <a:lumOff val="40000"/>
                  </a:schemeClr>
                </a:solidFill>
              </a:rPr>
              <a:t>William A. Link </a:t>
            </a:r>
            <a:r>
              <a:rPr lang="de-DE" sz="999" dirty="0" err="1">
                <a:solidFill>
                  <a:schemeClr val="tx1">
                    <a:lumMod val="60000"/>
                    <a:lumOff val="40000"/>
                  </a:schemeClr>
                </a:solidFill>
              </a:rPr>
              <a:t>and</a:t>
            </a:r>
            <a:r>
              <a:rPr lang="de-DE" sz="999" dirty="0">
                <a:solidFill>
                  <a:schemeClr val="tx1">
                    <a:lumMod val="60000"/>
                    <a:lumOff val="40000"/>
                  </a:schemeClr>
                </a:solidFill>
              </a:rPr>
              <a:t> Mitchell J. Eaton: On </a:t>
            </a:r>
            <a:r>
              <a:rPr lang="de-DE" sz="999" dirty="0" err="1">
                <a:solidFill>
                  <a:schemeClr val="tx1">
                    <a:lumMod val="60000"/>
                    <a:lumOff val="40000"/>
                  </a:schemeClr>
                </a:solidFill>
              </a:rPr>
              <a:t>Thinning</a:t>
            </a:r>
            <a:r>
              <a:rPr lang="de-DE" sz="999" dirty="0">
                <a:solidFill>
                  <a:schemeClr val="tx1">
                    <a:lumMod val="60000"/>
                    <a:lumOff val="40000"/>
                  </a:schemeClr>
                </a:solidFill>
              </a:rPr>
              <a:t> </a:t>
            </a:r>
            <a:r>
              <a:rPr lang="de-DE" sz="999" dirty="0" err="1">
                <a:solidFill>
                  <a:schemeClr val="tx1">
                    <a:lumMod val="60000"/>
                    <a:lumOff val="40000"/>
                  </a:schemeClr>
                </a:solidFill>
              </a:rPr>
              <a:t>of</a:t>
            </a:r>
            <a:r>
              <a:rPr lang="de-DE" sz="999" dirty="0">
                <a:solidFill>
                  <a:schemeClr val="tx1">
                    <a:lumMod val="60000"/>
                    <a:lumOff val="40000"/>
                  </a:schemeClr>
                </a:solidFill>
              </a:rPr>
              <a:t> Chains in MCMC. In </a:t>
            </a:r>
            <a:r>
              <a:rPr lang="de-DE" sz="999" dirty="0" err="1">
                <a:solidFill>
                  <a:schemeClr val="tx1">
                    <a:lumMod val="60000"/>
                    <a:lumOff val="40000"/>
                  </a:schemeClr>
                </a:solidFill>
              </a:rPr>
              <a:t>Methods</a:t>
            </a:r>
            <a:r>
              <a:rPr lang="de-DE" sz="999" dirty="0">
                <a:solidFill>
                  <a:schemeClr val="tx1">
                    <a:lumMod val="60000"/>
                    <a:lumOff val="40000"/>
                  </a:schemeClr>
                </a:solidFill>
              </a:rPr>
              <a:t> in Ecology </a:t>
            </a:r>
            <a:r>
              <a:rPr lang="de-DE" sz="999" dirty="0" err="1">
                <a:solidFill>
                  <a:schemeClr val="tx1">
                    <a:lumMod val="60000"/>
                    <a:lumOff val="40000"/>
                  </a:schemeClr>
                </a:solidFill>
              </a:rPr>
              <a:t>and</a:t>
            </a:r>
            <a:r>
              <a:rPr lang="de-DE" sz="999" dirty="0">
                <a:solidFill>
                  <a:schemeClr val="tx1">
                    <a:lumMod val="60000"/>
                    <a:lumOff val="40000"/>
                  </a:schemeClr>
                </a:solidFill>
              </a:rPr>
              <a:t> Evolution, 2011. </a:t>
            </a:r>
            <a:r>
              <a:rPr lang="de-DE" sz="999" dirty="0">
                <a:solidFill>
                  <a:schemeClr val="tx1">
                    <a:lumMod val="60000"/>
                    <a:lumOff val="40000"/>
                  </a:schemeClr>
                </a:solidFill>
                <a:hlinkClick r:id="rId5">
                  <a:extLst>
                    <a:ext uri="{A12FA001-AC4F-418D-AE19-62706E023703}">
                      <ahyp:hlinkClr xmlns:ahyp="http://schemas.microsoft.com/office/drawing/2018/hyperlinkcolor" val="tx"/>
                    </a:ext>
                  </a:extLst>
                </a:hlinkClick>
              </a:rPr>
              <a:t>https://besjournals.onlinelibrary.wiley.com/doi/10.1111/j.2041-210X.2011.00131.x</a:t>
            </a:r>
            <a:r>
              <a:rPr lang="de-DE" sz="999" dirty="0">
                <a:solidFill>
                  <a:schemeClr val="tx1">
                    <a:lumMod val="60000"/>
                    <a:lumOff val="40000"/>
                  </a:schemeClr>
                </a:solidFill>
              </a:rPr>
              <a:t> </a:t>
            </a:r>
          </a:p>
        </p:txBody>
      </p:sp>
      <p:pic>
        <p:nvPicPr>
          <p:cNvPr id="12" name="Picture 11">
            <a:extLst>
              <a:ext uri="{FF2B5EF4-FFF2-40B4-BE49-F238E27FC236}">
                <a16:creationId xmlns:a16="http://schemas.microsoft.com/office/drawing/2014/main" id="{B74442B2-F883-1B4E-B148-CA59069A670A}"/>
              </a:ext>
            </a:extLst>
          </p:cNvPr>
          <p:cNvPicPr>
            <a:picLocks noChangeAspect="1"/>
          </p:cNvPicPr>
          <p:nvPr/>
        </p:nvPicPr>
        <p:blipFill>
          <a:blip r:embed="rId6"/>
          <a:stretch>
            <a:fillRect/>
          </a:stretch>
        </p:blipFill>
        <p:spPr>
          <a:xfrm>
            <a:off x="8776082" y="791779"/>
            <a:ext cx="3171696" cy="2499297"/>
          </a:xfrm>
          <a:prstGeom prst="rect">
            <a:avLst/>
          </a:prstGeom>
        </p:spPr>
      </p:pic>
      <p:pic>
        <p:nvPicPr>
          <p:cNvPr id="13" name="Picture 12">
            <a:extLst>
              <a:ext uri="{FF2B5EF4-FFF2-40B4-BE49-F238E27FC236}">
                <a16:creationId xmlns:a16="http://schemas.microsoft.com/office/drawing/2014/main" id="{E6492C74-681A-4345-8EDF-A6EF11AC7FC3}"/>
              </a:ext>
            </a:extLst>
          </p:cNvPr>
          <p:cNvPicPr>
            <a:picLocks noChangeAspect="1"/>
          </p:cNvPicPr>
          <p:nvPr/>
        </p:nvPicPr>
        <p:blipFill>
          <a:blip r:embed="rId7"/>
          <a:stretch>
            <a:fillRect/>
          </a:stretch>
        </p:blipFill>
        <p:spPr>
          <a:xfrm>
            <a:off x="8776082" y="2959139"/>
            <a:ext cx="3171696" cy="2499297"/>
          </a:xfrm>
          <a:prstGeom prst="rect">
            <a:avLst/>
          </a:prstGeom>
        </p:spPr>
      </p:pic>
    </p:spTree>
    <p:extLst>
      <p:ext uri="{BB962C8B-B14F-4D97-AF65-F5344CB8AC3E}">
        <p14:creationId xmlns:p14="http://schemas.microsoft.com/office/powerpoint/2010/main" val="399430577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FC48B-32BF-6B47-8C41-ECAD9B01FA57}"/>
              </a:ext>
            </a:extLst>
          </p:cNvPr>
          <p:cNvSpPr>
            <a:spLocks noGrp="1"/>
          </p:cNvSpPr>
          <p:nvPr>
            <p:ph type="title"/>
          </p:nvPr>
        </p:nvSpPr>
        <p:spPr/>
        <p:txBody>
          <a:bodyPr>
            <a:normAutofit/>
          </a:bodyPr>
          <a:lstStyle/>
          <a:p>
            <a:r>
              <a:rPr lang="en-GB" dirty="0"/>
              <a:t>Other Problems with Gibbs Sampling</a:t>
            </a:r>
          </a:p>
        </p:txBody>
      </p:sp>
      <p:sp>
        <p:nvSpPr>
          <p:cNvPr id="3" name="Content Placeholder 2">
            <a:extLst>
              <a:ext uri="{FF2B5EF4-FFF2-40B4-BE49-F238E27FC236}">
                <a16:creationId xmlns:a16="http://schemas.microsoft.com/office/drawing/2014/main" id="{2B0F61AF-36D0-8846-8772-B3B619B32BF2}"/>
              </a:ext>
            </a:extLst>
          </p:cNvPr>
          <p:cNvSpPr>
            <a:spLocks noGrp="1"/>
          </p:cNvSpPr>
          <p:nvPr>
            <p:ph idx="1"/>
          </p:nvPr>
        </p:nvSpPr>
        <p:spPr/>
        <p:txBody>
          <a:bodyPr>
            <a:normAutofit/>
          </a:bodyPr>
          <a:lstStyle/>
          <a:p>
            <a:r>
              <a:rPr lang="en-GB" dirty="0"/>
              <a:t>Only very local moves over the state space</a:t>
            </a:r>
          </a:p>
          <a:p>
            <a:pPr lvl="1"/>
            <a:r>
              <a:rPr lang="en-GB" dirty="0"/>
              <a:t>One random variable at a time</a:t>
            </a:r>
          </a:p>
          <a:p>
            <a:r>
              <a:rPr lang="en-GB" dirty="0"/>
              <a:t>In models with tightly correlated random variables, such moves can lead from highly likely states to states with very low probability</a:t>
            </a:r>
          </a:p>
          <a:p>
            <a:pPr lvl="1"/>
            <a:r>
              <a:rPr lang="en-GB" dirty="0"/>
              <a:t>With a high probability of moving back to the high-probability state</a:t>
            </a:r>
          </a:p>
          <a:p>
            <a:pPr lvl="1"/>
            <a:r>
              <a:rPr lang="en-GB" dirty="0"/>
              <a:t>Chain is unlikely to move away from such a state</a:t>
            </a:r>
          </a:p>
          <a:p>
            <a:pPr lvl="2"/>
            <a:r>
              <a:rPr lang="en-GB" dirty="0"/>
              <a:t>Chain will mix slowly</a:t>
            </a:r>
          </a:p>
          <a:p>
            <a:endParaRPr lang="en-GB" dirty="0"/>
          </a:p>
          <a:p>
            <a:pPr marL="447675" indent="-447675">
              <a:buFont typeface="Zapf Dingbats"/>
              <a:buChar char="➝"/>
            </a:pPr>
            <a:r>
              <a:rPr lang="en-GB" dirty="0"/>
              <a:t>Consider chains that allow broader range of moves including larger steps </a:t>
            </a:r>
          </a:p>
          <a:p>
            <a:pPr lvl="1"/>
            <a:r>
              <a:rPr lang="en-GB" dirty="0"/>
              <a:t>Have to construct such a Markov chain with the same/desired stationary distribution</a:t>
            </a:r>
          </a:p>
        </p:txBody>
      </p:sp>
      <p:sp>
        <p:nvSpPr>
          <p:cNvPr id="5" name="Date Placeholder 4">
            <a:extLst>
              <a:ext uri="{FF2B5EF4-FFF2-40B4-BE49-F238E27FC236}">
                <a16:creationId xmlns:a16="http://schemas.microsoft.com/office/drawing/2014/main" id="{C2A2CC62-8A59-7149-9175-B5A0E0DA6B80}"/>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5CCCC184-B080-2948-8F7F-94065C414F59}"/>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50E2A41E-24CC-9241-BB31-55CA07EBF78B}"/>
              </a:ext>
            </a:extLst>
          </p:cNvPr>
          <p:cNvSpPr>
            <a:spLocks noGrp="1"/>
          </p:cNvSpPr>
          <p:nvPr>
            <p:ph type="sldNum" sz="quarter" idx="4"/>
          </p:nvPr>
        </p:nvSpPr>
        <p:spPr/>
        <p:txBody>
          <a:bodyPr/>
          <a:lstStyle/>
          <a:p>
            <a:fld id="{67C9959E-8E6B-B04C-9955-EA096F41CA7A}" type="slidenum">
              <a:rPr lang="en-GB" smtClean="0"/>
              <a:t>65</a:t>
            </a:fld>
            <a:endParaRPr lang="en-GB"/>
          </a:p>
        </p:txBody>
      </p:sp>
    </p:spTree>
    <p:extLst>
      <p:ext uri="{BB962C8B-B14F-4D97-AF65-F5344CB8AC3E}">
        <p14:creationId xmlns:p14="http://schemas.microsoft.com/office/powerpoint/2010/main" val="309534433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EC137-3AD8-D347-B8A3-A17C45C61FFE}"/>
              </a:ext>
            </a:extLst>
          </p:cNvPr>
          <p:cNvSpPr>
            <a:spLocks noGrp="1"/>
          </p:cNvSpPr>
          <p:nvPr>
            <p:ph type="title"/>
          </p:nvPr>
        </p:nvSpPr>
        <p:spPr/>
        <p:txBody>
          <a:bodyPr>
            <a:normAutofit/>
          </a:bodyPr>
          <a:lstStyle/>
          <a:p>
            <a:r>
              <a:rPr lang="en-GB" dirty="0"/>
              <a:t>Metropolis-Hastings Algorithm (MH)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2D91BF-9268-554C-8175-51983A6C9153}"/>
                  </a:ext>
                </a:extLst>
              </p:cNvPr>
              <p:cNvSpPr>
                <a:spLocks noGrp="1"/>
              </p:cNvSpPr>
              <p:nvPr>
                <p:ph idx="1"/>
              </p:nvPr>
            </p:nvSpPr>
            <p:spPr/>
            <p:txBody>
              <a:bodyPr>
                <a:normAutofit/>
              </a:bodyPr>
              <a:lstStyle/>
              <a:p>
                <a:r>
                  <a:rPr lang="en-GB" dirty="0"/>
                  <a:t>Construct a Markov chain that is reversible with a particular stationary distribution </a:t>
                </a:r>
                <a14:m>
                  <m:oMath xmlns:m="http://schemas.openxmlformats.org/officeDocument/2006/math">
                    <m:r>
                      <a:rPr lang="de-DE" i="1">
                        <a:latin typeface="Cambria Math" panose="02040503050406030204" pitchFamily="18" charset="0"/>
                        <a:ea typeface="Cambria Math" panose="02040503050406030204" pitchFamily="18" charset="0"/>
                      </a:rPr>
                      <m:t>𝜆</m:t>
                    </m:r>
                  </m:oMath>
                </a14:m>
                <a:endParaRPr lang="en-GB" dirty="0"/>
              </a:p>
              <a:p>
                <a:r>
                  <a:rPr lang="en-GB" dirty="0"/>
                  <a:t>Does not assume that we can generate next-state samples from a particular target distribution but uses the idea of a </a:t>
                </a:r>
                <a:r>
                  <a:rPr lang="en-GB" dirty="0">
                    <a:solidFill>
                      <a:schemeClr val="accent1"/>
                    </a:solidFill>
                  </a:rPr>
                  <a:t>proposal distribution </a:t>
                </a:r>
              </a:p>
              <a:p>
                <a:pPr lvl="1"/>
                <a:r>
                  <a:rPr lang="en-GB" dirty="0"/>
                  <a:t>Compare with importance sampling and its proposal distribution</a:t>
                </a:r>
              </a:p>
              <a:p>
                <a:pPr lvl="2"/>
                <a:r>
                  <a:rPr lang="en-GB" dirty="0"/>
                  <a:t>Target distribution: next-state sampling distribution at a desired state</a:t>
                </a:r>
              </a:p>
              <a:p>
                <a:pPr lvl="2"/>
                <a:r>
                  <a:rPr lang="en-GB" dirty="0"/>
                  <a:t>Sample from proposal distribution and correct for error</a:t>
                </a:r>
              </a:p>
              <a:p>
                <a:pPr lvl="1"/>
                <a:r>
                  <a:rPr lang="en-GB" dirty="0"/>
                  <a:t>But: Do not keep track of importance weights</a:t>
                </a:r>
              </a:p>
              <a:p>
                <a:pPr lvl="2"/>
                <a:r>
                  <a:rPr lang="en-GB" dirty="0"/>
                  <a:t>Are going to decay exponentially with number of transitions</a:t>
                </a:r>
              </a:p>
              <a:p>
                <a:pPr lvl="1"/>
                <a:r>
                  <a:rPr lang="en-GB" dirty="0"/>
                  <a:t>Instead: Randomly choose whether to accept a proposed transition with a probability that corrects for the difference between proposal and target distribution</a:t>
                </a:r>
              </a:p>
            </p:txBody>
          </p:sp>
        </mc:Choice>
        <mc:Fallback xmlns="">
          <p:sp>
            <p:nvSpPr>
              <p:cNvPr id="3" name="Content Placeholder 2">
                <a:extLst>
                  <a:ext uri="{FF2B5EF4-FFF2-40B4-BE49-F238E27FC236}">
                    <a16:creationId xmlns:a16="http://schemas.microsoft.com/office/drawing/2014/main" id="{052D91BF-9268-554C-8175-51983A6C9153}"/>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6B251724-4EFF-E04A-BDEE-3412BCC724A4}"/>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8AC2F7AD-3654-1645-A573-95C6B1BBDCAF}"/>
              </a:ext>
            </a:extLst>
          </p:cNvPr>
          <p:cNvSpPr>
            <a:spLocks noGrp="1"/>
          </p:cNvSpPr>
          <p:nvPr>
            <p:ph type="ftr" sz="quarter" idx="3"/>
          </p:nvPr>
        </p:nvSpPr>
        <p:spPr/>
        <p:txBody>
          <a:bodyPr/>
          <a:lstStyle/>
          <a:p>
            <a:r>
              <a:rPr lang="en-GB"/>
              <a:t>T. Braun – StaRAI</a:t>
            </a:r>
            <a:endParaRPr lang="en-GB" dirty="0"/>
          </a:p>
        </p:txBody>
      </p:sp>
      <p:sp>
        <p:nvSpPr>
          <p:cNvPr id="4" name="Slide Number Placeholder 3">
            <a:extLst>
              <a:ext uri="{FF2B5EF4-FFF2-40B4-BE49-F238E27FC236}">
                <a16:creationId xmlns:a16="http://schemas.microsoft.com/office/drawing/2014/main" id="{07BCC687-B02F-E048-AE3C-952B0348EF20}"/>
              </a:ext>
            </a:extLst>
          </p:cNvPr>
          <p:cNvSpPr>
            <a:spLocks noGrp="1"/>
          </p:cNvSpPr>
          <p:nvPr>
            <p:ph type="sldNum" sz="quarter" idx="4"/>
          </p:nvPr>
        </p:nvSpPr>
        <p:spPr/>
        <p:txBody>
          <a:bodyPr/>
          <a:lstStyle/>
          <a:p>
            <a:fld id="{67C9959E-8E6B-B04C-9955-EA096F41CA7A}" type="slidenum">
              <a:rPr lang="en-GB" smtClean="0"/>
              <a:t>66</a:t>
            </a:fld>
            <a:endParaRPr lang="en-GB"/>
          </a:p>
        </p:txBody>
      </p:sp>
      <p:sp>
        <p:nvSpPr>
          <p:cNvPr id="5" name="Rectangle 4">
            <a:extLst>
              <a:ext uri="{FF2B5EF4-FFF2-40B4-BE49-F238E27FC236}">
                <a16:creationId xmlns:a16="http://schemas.microsoft.com/office/drawing/2014/main" id="{284C91F0-BBF3-9B4F-8148-059213773900}"/>
              </a:ext>
            </a:extLst>
          </p:cNvPr>
          <p:cNvSpPr/>
          <p:nvPr/>
        </p:nvSpPr>
        <p:spPr>
          <a:xfrm>
            <a:off x="2818969" y="6352447"/>
            <a:ext cx="6553361" cy="246221"/>
          </a:xfrm>
          <a:prstGeom prst="rect">
            <a:avLst/>
          </a:prstGeom>
        </p:spPr>
        <p:txBody>
          <a:bodyPr wrap="square">
            <a:spAutoFit/>
          </a:bodyPr>
          <a:lstStyle/>
          <a:p>
            <a:r>
              <a:rPr lang="en-GB" sz="1000" dirty="0">
                <a:solidFill>
                  <a:schemeClr val="tx1">
                    <a:lumMod val="60000"/>
                    <a:lumOff val="40000"/>
                  </a:schemeClr>
                </a:solidFill>
                <a:latin typeface="Arial" panose="020B0604020202020204" pitchFamily="34" charset="0"/>
              </a:rPr>
              <a:t>W.K. Hastings: Monte Carlo Sampling Methods Using Markov Chains and Their Applications. In </a:t>
            </a:r>
            <a:r>
              <a:rPr lang="en-GB" sz="1000" i="1" dirty="0" err="1">
                <a:solidFill>
                  <a:schemeClr val="tx1">
                    <a:lumMod val="60000"/>
                    <a:lumOff val="40000"/>
                  </a:schemeClr>
                </a:solidFill>
                <a:latin typeface="Arial" panose="020B0604020202020204" pitchFamily="34" charset="0"/>
              </a:rPr>
              <a:t>Biometrika</a:t>
            </a:r>
            <a:r>
              <a:rPr lang="en-GB" sz="1000" dirty="0">
                <a:solidFill>
                  <a:schemeClr val="tx1">
                    <a:lumMod val="60000"/>
                    <a:lumOff val="40000"/>
                  </a:schemeClr>
                </a:solidFill>
                <a:latin typeface="Arial" panose="020B0604020202020204" pitchFamily="34" charset="0"/>
              </a:rPr>
              <a:t>, 1970.</a:t>
            </a:r>
            <a:endParaRPr lang="en-GB" sz="1000" dirty="0">
              <a:solidFill>
                <a:schemeClr val="tx1">
                  <a:lumMod val="60000"/>
                  <a:lumOff val="40000"/>
                </a:schemeClr>
              </a:solidFill>
            </a:endParaRPr>
          </a:p>
        </p:txBody>
      </p:sp>
    </p:spTree>
    <p:extLst>
      <p:ext uri="{BB962C8B-B14F-4D97-AF65-F5344CB8AC3E}">
        <p14:creationId xmlns:p14="http://schemas.microsoft.com/office/powerpoint/2010/main" val="387641766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EC137-3AD8-D347-B8A3-A17C45C61FFE}"/>
              </a:ext>
            </a:extLst>
          </p:cNvPr>
          <p:cNvSpPr>
            <a:spLocks noGrp="1"/>
          </p:cNvSpPr>
          <p:nvPr>
            <p:ph type="title"/>
          </p:nvPr>
        </p:nvSpPr>
        <p:spPr/>
        <p:txBody>
          <a:bodyPr/>
          <a:lstStyle/>
          <a:p>
            <a:r>
              <a:rPr lang="en-GB" dirty="0"/>
              <a:t>Proposal Distribution in MH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52D91BF-9268-554C-8175-51983A6C9153}"/>
                  </a:ext>
                </a:extLst>
              </p:cNvPr>
              <p:cNvSpPr>
                <a:spLocks noGrp="1"/>
              </p:cNvSpPr>
              <p:nvPr>
                <p:ph idx="1"/>
              </p:nvPr>
            </p:nvSpPr>
            <p:spPr/>
            <p:txBody>
              <a:bodyPr>
                <a:normAutofit/>
              </a:bodyPr>
              <a:lstStyle/>
              <a:p>
                <a:r>
                  <a:rPr lang="en-GB" dirty="0">
                    <a:solidFill>
                      <a:schemeClr val="accent1"/>
                    </a:solidFill>
                  </a:rPr>
                  <a:t>Proposal distribution</a:t>
                </a:r>
                <a:r>
                  <a:rPr lang="en-GB" dirty="0"/>
                  <a:t> </a:t>
                </a:r>
                <a14:m>
                  <m:oMath xmlns:m="http://schemas.openxmlformats.org/officeDocument/2006/math">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oMath>
                </a14:m>
                <a:r>
                  <a:rPr lang="en-GB" dirty="0"/>
                  <a:t> defines a transition model over state space </a:t>
                </a: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ran</m:t>
                    </m:r>
                    <m:d>
                      <m:dPr>
                        <m:ctrlPr>
                          <a:rPr lang="de-DE" b="0" i="1" smtClean="0">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𝑹</m:t>
                        </m:r>
                      </m:e>
                    </m:d>
                  </m:oMath>
                </a14:m>
                <a:endParaRPr lang="en-GB" dirty="0"/>
              </a:p>
              <a:p>
                <a:pPr lvl="1"/>
                <a:r>
                  <a:rPr lang="en-GB" dirty="0"/>
                  <a:t>For each state </a:t>
                </a:r>
                <a14:m>
                  <m:oMath xmlns:m="http://schemas.openxmlformats.org/officeDocument/2006/math">
                    <m:r>
                      <a:rPr lang="de-DE" b="1" i="1" smtClean="0">
                        <a:latin typeface="Cambria Math" panose="02040503050406030204" pitchFamily="18" charset="0"/>
                        <a:ea typeface="Cambria Math" panose="02040503050406030204" pitchFamily="18" charset="0"/>
                      </a:rPr>
                      <m:t>𝒓</m:t>
                    </m:r>
                  </m:oMath>
                </a14:m>
                <a:r>
                  <a:rPr lang="en-GB" dirty="0"/>
                  <a:t>, </a:t>
                </a:r>
                <a14:m>
                  <m:oMath xmlns:m="http://schemas.openxmlformats.org/officeDocument/2006/math">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oMath>
                </a14:m>
                <a:r>
                  <a:rPr lang="en-GB" dirty="0"/>
                  <a:t> defines a distribution over possible successor states in </a:t>
                </a: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oMath>
                </a14:m>
                <a:r>
                  <a:rPr lang="en-GB" dirty="0"/>
                  <a:t>, from which one randomly selects a candidate next state </a:t>
                </a:r>
                <a14:m>
                  <m:oMath xmlns:m="http://schemas.openxmlformats.org/officeDocument/2006/math">
                    <m:sSup>
                      <m:sSupPr>
                        <m:ctrlPr>
                          <a:rPr lang="de-DE" b="1" i="1" smtClean="0">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smtClean="0">
                            <a:latin typeface="Cambria Math" panose="02040503050406030204" pitchFamily="18" charset="0"/>
                            <a:ea typeface="Cambria Math" panose="02040503050406030204" pitchFamily="18" charset="0"/>
                          </a:rPr>
                          <m:t>′</m:t>
                        </m:r>
                      </m:sup>
                    </m:sSup>
                  </m:oMath>
                </a14:m>
                <a:endParaRPr lang="en-GB" dirty="0"/>
              </a:p>
              <a:p>
                <a:pPr lvl="2"/>
                <a:r>
                  <a:rPr lang="en-GB" dirty="0"/>
                  <a:t>Either accept proposal and transition to </a:t>
                </a:r>
                <a14:m>
                  <m:oMath xmlns:m="http://schemas.openxmlformats.org/officeDocument/2006/math">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oMath>
                </a14:m>
                <a:endParaRPr lang="en-GB" dirty="0"/>
              </a:p>
              <a:p>
                <a:pPr lvl="2"/>
                <a:r>
                  <a:rPr lang="en-GB" dirty="0"/>
                  <a:t>Or reject proposal and stay at </a:t>
                </a:r>
                <a14:m>
                  <m:oMath xmlns:m="http://schemas.openxmlformats.org/officeDocument/2006/math">
                    <m:r>
                      <a:rPr lang="de-DE" b="1" i="1">
                        <a:latin typeface="Cambria Math" panose="02040503050406030204" pitchFamily="18" charset="0"/>
                        <a:ea typeface="Cambria Math" panose="02040503050406030204" pitchFamily="18" charset="0"/>
                      </a:rPr>
                      <m:t>𝒓</m:t>
                    </m:r>
                  </m:oMath>
                </a14:m>
                <a:endParaRPr lang="en-GB" dirty="0"/>
              </a:p>
              <a:p>
                <a:pPr lvl="1"/>
                <a:r>
                  <a:rPr lang="en-GB" dirty="0"/>
                  <a:t>For each pair of states </a:t>
                </a:r>
                <a14:m>
                  <m:oMath xmlns:m="http://schemas.openxmlformats.org/officeDocument/2006/math">
                    <m:r>
                      <a:rPr lang="de-DE" b="1" i="1">
                        <a:latin typeface="Cambria Math" panose="02040503050406030204" pitchFamily="18" charset="0"/>
                        <a:ea typeface="Cambria Math" panose="02040503050406030204" pitchFamily="18" charset="0"/>
                      </a:rPr>
                      <m:t>𝒓</m:t>
                    </m:r>
                    <m:r>
                      <a:rPr lang="de-DE" b="0" i="0" smtClean="0">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oMath>
                </a14:m>
                <a:r>
                  <a:rPr lang="en-GB" dirty="0"/>
                  <a:t>, there exists an </a:t>
                </a:r>
                <a:r>
                  <a:rPr lang="en-GB" i="1" dirty="0">
                    <a:solidFill>
                      <a:schemeClr val="accent6"/>
                    </a:solidFill>
                  </a:rPr>
                  <a:t>acceptance</a:t>
                </a:r>
                <a:r>
                  <a:rPr lang="en-GB" dirty="0">
                    <a:solidFill>
                      <a:schemeClr val="accent6"/>
                    </a:solidFill>
                  </a:rPr>
                  <a:t> probability </a:t>
                </a:r>
                <a14:m>
                  <m:oMath xmlns:m="http://schemas.openxmlformats.org/officeDocument/2006/math">
                    <m:r>
                      <a:rPr lang="de-DE" i="1">
                        <a:solidFill>
                          <a:schemeClr val="accent6"/>
                        </a:solidFill>
                        <a:latin typeface="Cambria Math" panose="02040503050406030204" pitchFamily="18" charset="0"/>
                        <a:ea typeface="Cambria Math" panose="02040503050406030204" pitchFamily="18" charset="0"/>
                      </a:rPr>
                      <m:t>𝔄</m:t>
                    </m:r>
                    <m:d>
                      <m:dPr>
                        <m:ctrlPr>
                          <a:rPr lang="de-DE" i="1">
                            <a:solidFill>
                              <a:schemeClr val="accent6"/>
                            </a:solidFill>
                            <a:latin typeface="Cambria Math" panose="02040503050406030204" pitchFamily="18" charset="0"/>
                            <a:ea typeface="Cambria Math" panose="02040503050406030204" pitchFamily="18" charset="0"/>
                          </a:rPr>
                        </m:ctrlPr>
                      </m:dPr>
                      <m:e>
                        <m:r>
                          <a:rPr lang="de-DE" b="1" i="1">
                            <a:solidFill>
                              <a:schemeClr val="accent6"/>
                            </a:solidFill>
                            <a:latin typeface="Cambria Math" panose="02040503050406030204" pitchFamily="18" charset="0"/>
                            <a:ea typeface="Cambria Math" panose="02040503050406030204" pitchFamily="18" charset="0"/>
                          </a:rPr>
                          <m:t>𝒓</m:t>
                        </m:r>
                        <m:r>
                          <a:rPr lang="de-DE" i="1">
                            <a:solidFill>
                              <a:schemeClr val="accent6"/>
                            </a:solidFill>
                            <a:latin typeface="Cambria Math" panose="02040503050406030204" pitchFamily="18" charset="0"/>
                            <a:ea typeface="Cambria Math" panose="02040503050406030204" pitchFamily="18" charset="0"/>
                          </a:rPr>
                          <m:t>→</m:t>
                        </m:r>
                        <m:sSup>
                          <m:sSupPr>
                            <m:ctrlPr>
                              <a:rPr lang="de-DE" b="1" i="1">
                                <a:solidFill>
                                  <a:schemeClr val="accent6"/>
                                </a:solidFill>
                                <a:latin typeface="Cambria Math" panose="02040503050406030204" pitchFamily="18" charset="0"/>
                                <a:ea typeface="Cambria Math" panose="02040503050406030204" pitchFamily="18" charset="0"/>
                              </a:rPr>
                            </m:ctrlPr>
                          </m:sSupPr>
                          <m:e>
                            <m:r>
                              <a:rPr lang="de-DE" b="1" i="1">
                                <a:solidFill>
                                  <a:schemeClr val="accent6"/>
                                </a:solidFill>
                                <a:latin typeface="Cambria Math" panose="02040503050406030204" pitchFamily="18" charset="0"/>
                                <a:ea typeface="Cambria Math" panose="02040503050406030204" pitchFamily="18" charset="0"/>
                              </a:rPr>
                              <m:t>𝒓</m:t>
                            </m:r>
                          </m:e>
                          <m:sup>
                            <m:r>
                              <a:rPr lang="de-DE" b="1" i="1">
                                <a:solidFill>
                                  <a:schemeClr val="accent6"/>
                                </a:solidFill>
                                <a:latin typeface="Cambria Math" panose="02040503050406030204" pitchFamily="18" charset="0"/>
                                <a:ea typeface="Cambria Math" panose="02040503050406030204" pitchFamily="18" charset="0"/>
                              </a:rPr>
                              <m:t>′</m:t>
                            </m:r>
                          </m:sup>
                        </m:sSup>
                      </m:e>
                    </m:d>
                  </m:oMath>
                </a14:m>
                <a:endParaRPr lang="en-GB" dirty="0"/>
              </a:p>
              <a:p>
                <a:pPr lvl="1"/>
                <a:r>
                  <a:rPr lang="en-GB" dirty="0"/>
                  <a:t>Actual transition model of Markov chain:</a:t>
                </a:r>
                <a:br>
                  <a:rPr lang="en-GB" dirty="0"/>
                </a:br>
                <a:endParaRPr lang="en-GB" sz="1100" dirty="0"/>
              </a:p>
              <a:p>
                <a:pPr marL="532867" lvl="2" indent="0">
                  <a:buNone/>
                </a:pPr>
                <a14:m>
                  <m:oMathPara xmlns:m="http://schemas.openxmlformats.org/officeDocument/2006/math">
                    <m:oMathParaPr>
                      <m:jc m:val="centerGroup"/>
                    </m:oMathParaPr>
                    <m:oMath xmlns:m="http://schemas.openxmlformats.org/officeDocument/2006/math">
                      <m:r>
                        <a:rPr lang="de-DE" i="1">
                          <a:latin typeface="Cambria Math" panose="02040503050406030204" pitchFamily="18" charset="0"/>
                          <a:ea typeface="Cambria Math" panose="02040503050406030204" pitchFamily="18" charset="0"/>
                        </a:rPr>
                        <m:t>𝔗</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r>
                        <a:rPr lang="de-DE" i="1">
                          <a:latin typeface="Cambria Math" panose="02040503050406030204" pitchFamily="18" charset="0"/>
                          <a:ea typeface="Cambria Math" panose="02040503050406030204" pitchFamily="18" charset="0"/>
                        </a:rPr>
                        <m:t>=</m:t>
                      </m:r>
                      <m:d>
                        <m:dPr>
                          <m:begChr m:val="{"/>
                          <m:endChr m:val=""/>
                          <m:ctrlPr>
                            <a:rPr lang="de-DE" i="1">
                              <a:latin typeface="Cambria Math" panose="02040503050406030204" pitchFamily="18" charset="0"/>
                              <a:ea typeface="Cambria Math" panose="02040503050406030204" pitchFamily="18" charset="0"/>
                            </a:rPr>
                          </m:ctrlPr>
                        </m:dPr>
                        <m:e>
                          <m:m>
                            <m:mPr>
                              <m:mcs>
                                <m:mc>
                                  <m:mcPr>
                                    <m:count m:val="2"/>
                                    <m:mcJc m:val="center"/>
                                  </m:mcPr>
                                </m:mc>
                              </m:mcs>
                              <m:ctrlPr>
                                <a:rPr lang="de-DE" i="1">
                                  <a:latin typeface="Cambria Math" panose="02040503050406030204" pitchFamily="18" charset="0"/>
                                  <a:ea typeface="Cambria Math" panose="02040503050406030204" pitchFamily="18" charset="0"/>
                                </a:rPr>
                              </m:ctrlPr>
                            </m:mPr>
                            <m:mr>
                              <m:e>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r>
                                      <a:rPr lang="de-DE" i="1">
                                        <a:solidFill>
                                          <a:schemeClr val="accent1"/>
                                        </a:solidFill>
                                        <a:latin typeface="Cambria Math" panose="02040503050406030204" pitchFamily="18" charset="0"/>
                                        <a:ea typeface="Cambria Math" panose="02040503050406030204" pitchFamily="18" charset="0"/>
                                      </a:rPr>
                                      <m:t>→</m:t>
                                    </m:r>
                                    <m:sSup>
                                      <m:sSupPr>
                                        <m:ctrlPr>
                                          <a:rPr lang="de-DE" b="1" i="1">
                                            <a:solidFill>
                                              <a:schemeClr val="accent1"/>
                                            </a:solidFill>
                                            <a:latin typeface="Cambria Math" panose="02040503050406030204" pitchFamily="18" charset="0"/>
                                            <a:ea typeface="Cambria Math" panose="02040503050406030204" pitchFamily="18" charset="0"/>
                                          </a:rPr>
                                        </m:ctrlPr>
                                      </m:sSupPr>
                                      <m:e>
                                        <m:r>
                                          <a:rPr lang="de-DE" b="1" i="1">
                                            <a:solidFill>
                                              <a:schemeClr val="accent1"/>
                                            </a:solidFill>
                                            <a:latin typeface="Cambria Math" panose="02040503050406030204" pitchFamily="18" charset="0"/>
                                            <a:ea typeface="Cambria Math" panose="02040503050406030204" pitchFamily="18" charset="0"/>
                                          </a:rPr>
                                          <m:t>𝒓</m:t>
                                        </m:r>
                                      </m:e>
                                      <m:sup>
                                        <m:r>
                                          <a:rPr lang="de-DE" b="1" i="1">
                                            <a:solidFill>
                                              <a:schemeClr val="accent1"/>
                                            </a:solidFill>
                                            <a:latin typeface="Cambria Math" panose="02040503050406030204" pitchFamily="18" charset="0"/>
                                            <a:ea typeface="Cambria Math" panose="02040503050406030204" pitchFamily="18" charset="0"/>
                                          </a:rPr>
                                          <m:t>′</m:t>
                                        </m:r>
                                      </m:sup>
                                    </m:sSup>
                                  </m:e>
                                </m:d>
                                <m:r>
                                  <a:rPr lang="de-DE" i="1">
                                    <a:solidFill>
                                      <a:schemeClr val="accent6"/>
                                    </a:solidFill>
                                    <a:latin typeface="Cambria Math" panose="02040503050406030204" pitchFamily="18" charset="0"/>
                                    <a:ea typeface="Cambria Math" panose="02040503050406030204" pitchFamily="18" charset="0"/>
                                  </a:rPr>
                                  <m:t>𝔄</m:t>
                                </m:r>
                                <m:d>
                                  <m:dPr>
                                    <m:ctrlPr>
                                      <a:rPr lang="de-DE" i="1">
                                        <a:solidFill>
                                          <a:schemeClr val="accent6"/>
                                        </a:solidFill>
                                        <a:latin typeface="Cambria Math" panose="02040503050406030204" pitchFamily="18" charset="0"/>
                                        <a:ea typeface="Cambria Math" panose="02040503050406030204" pitchFamily="18" charset="0"/>
                                      </a:rPr>
                                    </m:ctrlPr>
                                  </m:dPr>
                                  <m:e>
                                    <m:r>
                                      <a:rPr lang="de-DE" b="1" i="1">
                                        <a:solidFill>
                                          <a:schemeClr val="accent6"/>
                                        </a:solidFill>
                                        <a:latin typeface="Cambria Math" panose="02040503050406030204" pitchFamily="18" charset="0"/>
                                        <a:ea typeface="Cambria Math" panose="02040503050406030204" pitchFamily="18" charset="0"/>
                                      </a:rPr>
                                      <m:t>𝒓</m:t>
                                    </m:r>
                                    <m:r>
                                      <a:rPr lang="de-DE" i="1">
                                        <a:solidFill>
                                          <a:schemeClr val="accent6"/>
                                        </a:solidFill>
                                        <a:latin typeface="Cambria Math" panose="02040503050406030204" pitchFamily="18" charset="0"/>
                                        <a:ea typeface="Cambria Math" panose="02040503050406030204" pitchFamily="18" charset="0"/>
                                      </a:rPr>
                                      <m:t>→</m:t>
                                    </m:r>
                                    <m:sSup>
                                      <m:sSupPr>
                                        <m:ctrlPr>
                                          <a:rPr lang="de-DE" b="1" i="1">
                                            <a:solidFill>
                                              <a:schemeClr val="accent6"/>
                                            </a:solidFill>
                                            <a:latin typeface="Cambria Math" panose="02040503050406030204" pitchFamily="18" charset="0"/>
                                            <a:ea typeface="Cambria Math" panose="02040503050406030204" pitchFamily="18" charset="0"/>
                                          </a:rPr>
                                        </m:ctrlPr>
                                      </m:sSupPr>
                                      <m:e>
                                        <m:r>
                                          <a:rPr lang="de-DE" b="1" i="1">
                                            <a:solidFill>
                                              <a:schemeClr val="accent6"/>
                                            </a:solidFill>
                                            <a:latin typeface="Cambria Math" panose="02040503050406030204" pitchFamily="18" charset="0"/>
                                            <a:ea typeface="Cambria Math" panose="02040503050406030204" pitchFamily="18" charset="0"/>
                                          </a:rPr>
                                          <m:t>𝒓</m:t>
                                        </m:r>
                                      </m:e>
                                      <m:sup>
                                        <m:r>
                                          <a:rPr lang="de-DE" b="1" i="1">
                                            <a:solidFill>
                                              <a:schemeClr val="accent6"/>
                                            </a:solidFill>
                                            <a:latin typeface="Cambria Math" panose="02040503050406030204" pitchFamily="18" charset="0"/>
                                            <a:ea typeface="Cambria Math" panose="02040503050406030204" pitchFamily="18" charset="0"/>
                                          </a:rPr>
                                          <m:t>′</m:t>
                                        </m:r>
                                      </m:sup>
                                    </m:sSup>
                                  </m:e>
                                </m:d>
                                <m:r>
                                  <a:rPr lang="de-DE" i="1">
                                    <a:latin typeface="Cambria Math" panose="02040503050406030204" pitchFamily="18" charset="0"/>
                                    <a:ea typeface="Cambria Math" panose="02040503050406030204" pitchFamily="18" charset="0"/>
                                  </a:rPr>
                                  <m:t>                                              </m:t>
                                </m:r>
                              </m:e>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mr>
                            <m:mr>
                              <m:e>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r>
                                      <a:rPr lang="de-DE" i="1">
                                        <a:solidFill>
                                          <a:schemeClr val="accent1"/>
                                        </a:solidFill>
                                        <a:latin typeface="Cambria Math" panose="02040503050406030204" pitchFamily="18" charset="0"/>
                                        <a:ea typeface="Cambria Math" panose="02040503050406030204" pitchFamily="18" charset="0"/>
                                      </a:rPr>
                                      <m:t>→</m:t>
                                    </m:r>
                                    <m:r>
                                      <a:rPr lang="de-DE" b="1" i="1">
                                        <a:solidFill>
                                          <a:schemeClr val="accent1"/>
                                        </a:solidFill>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𝒓</m:t>
                                    </m:r>
                                  </m:sub>
                                  <m:sup/>
                                  <m:e>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r>
                                          <a:rPr lang="de-DE" i="1">
                                            <a:solidFill>
                                              <a:schemeClr val="accent1"/>
                                            </a:solidFill>
                                            <a:latin typeface="Cambria Math" panose="02040503050406030204" pitchFamily="18" charset="0"/>
                                            <a:ea typeface="Cambria Math" panose="02040503050406030204" pitchFamily="18" charset="0"/>
                                          </a:rPr>
                                          <m:t>→</m:t>
                                        </m:r>
                                        <m:sSup>
                                          <m:sSupPr>
                                            <m:ctrlPr>
                                              <a:rPr lang="de-DE" b="1" i="1">
                                                <a:solidFill>
                                                  <a:schemeClr val="accent1"/>
                                                </a:solidFill>
                                                <a:latin typeface="Cambria Math" panose="02040503050406030204" pitchFamily="18" charset="0"/>
                                                <a:ea typeface="Cambria Math" panose="02040503050406030204" pitchFamily="18" charset="0"/>
                                              </a:rPr>
                                            </m:ctrlPr>
                                          </m:sSupPr>
                                          <m:e>
                                            <m:r>
                                              <a:rPr lang="de-DE" b="1" i="1">
                                                <a:solidFill>
                                                  <a:schemeClr val="accent1"/>
                                                </a:solidFill>
                                                <a:latin typeface="Cambria Math" panose="02040503050406030204" pitchFamily="18" charset="0"/>
                                                <a:ea typeface="Cambria Math" panose="02040503050406030204" pitchFamily="18" charset="0"/>
                                              </a:rPr>
                                              <m:t>𝒓</m:t>
                                            </m:r>
                                          </m:e>
                                          <m:sup>
                                            <m:r>
                                              <a:rPr lang="de-DE" b="1" i="1">
                                                <a:solidFill>
                                                  <a:schemeClr val="accent1"/>
                                                </a:solidFill>
                                                <a:latin typeface="Cambria Math" panose="02040503050406030204" pitchFamily="18" charset="0"/>
                                                <a:ea typeface="Cambria Math" panose="02040503050406030204" pitchFamily="18" charset="0"/>
                                              </a:rPr>
                                              <m:t>′</m:t>
                                            </m:r>
                                          </m:sup>
                                        </m:sSup>
                                      </m:e>
                                    </m:d>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1−</m:t>
                                        </m:r>
                                        <m:r>
                                          <a:rPr lang="de-DE" i="1">
                                            <a:solidFill>
                                              <a:schemeClr val="accent6"/>
                                            </a:solidFill>
                                            <a:latin typeface="Cambria Math" panose="02040503050406030204" pitchFamily="18" charset="0"/>
                                            <a:ea typeface="Cambria Math" panose="02040503050406030204" pitchFamily="18" charset="0"/>
                                          </a:rPr>
                                          <m:t>𝔄</m:t>
                                        </m:r>
                                        <m:d>
                                          <m:dPr>
                                            <m:ctrlPr>
                                              <a:rPr lang="de-DE" i="1">
                                                <a:solidFill>
                                                  <a:schemeClr val="accent6"/>
                                                </a:solidFill>
                                                <a:latin typeface="Cambria Math" panose="02040503050406030204" pitchFamily="18" charset="0"/>
                                                <a:ea typeface="Cambria Math" panose="02040503050406030204" pitchFamily="18" charset="0"/>
                                              </a:rPr>
                                            </m:ctrlPr>
                                          </m:dPr>
                                          <m:e>
                                            <m:r>
                                              <a:rPr lang="de-DE" b="1" i="1">
                                                <a:solidFill>
                                                  <a:schemeClr val="accent6"/>
                                                </a:solidFill>
                                                <a:latin typeface="Cambria Math" panose="02040503050406030204" pitchFamily="18" charset="0"/>
                                                <a:ea typeface="Cambria Math" panose="02040503050406030204" pitchFamily="18" charset="0"/>
                                              </a:rPr>
                                              <m:t>𝒓</m:t>
                                            </m:r>
                                            <m:r>
                                              <a:rPr lang="de-DE" i="1">
                                                <a:solidFill>
                                                  <a:schemeClr val="accent6"/>
                                                </a:solidFill>
                                                <a:latin typeface="Cambria Math" panose="02040503050406030204" pitchFamily="18" charset="0"/>
                                                <a:ea typeface="Cambria Math" panose="02040503050406030204" pitchFamily="18" charset="0"/>
                                              </a:rPr>
                                              <m:t>→</m:t>
                                            </m:r>
                                            <m:sSup>
                                              <m:sSupPr>
                                                <m:ctrlPr>
                                                  <a:rPr lang="de-DE" b="1" i="1">
                                                    <a:solidFill>
                                                      <a:schemeClr val="accent6"/>
                                                    </a:solidFill>
                                                    <a:latin typeface="Cambria Math" panose="02040503050406030204" pitchFamily="18" charset="0"/>
                                                    <a:ea typeface="Cambria Math" panose="02040503050406030204" pitchFamily="18" charset="0"/>
                                                  </a:rPr>
                                                </m:ctrlPr>
                                              </m:sSupPr>
                                              <m:e>
                                                <m:r>
                                                  <a:rPr lang="de-DE" b="1" i="1">
                                                    <a:solidFill>
                                                      <a:schemeClr val="accent6"/>
                                                    </a:solidFill>
                                                    <a:latin typeface="Cambria Math" panose="02040503050406030204" pitchFamily="18" charset="0"/>
                                                    <a:ea typeface="Cambria Math" panose="02040503050406030204" pitchFamily="18" charset="0"/>
                                                  </a:rPr>
                                                  <m:t>𝒓</m:t>
                                                </m:r>
                                              </m:e>
                                              <m:sup>
                                                <m:r>
                                                  <a:rPr lang="de-DE" b="1" i="1">
                                                    <a:solidFill>
                                                      <a:schemeClr val="accent6"/>
                                                    </a:solidFill>
                                                    <a:latin typeface="Cambria Math" panose="02040503050406030204" pitchFamily="18" charset="0"/>
                                                    <a:ea typeface="Cambria Math" panose="02040503050406030204" pitchFamily="18" charset="0"/>
                                                  </a:rPr>
                                                  <m:t>′</m:t>
                                                </m:r>
                                              </m:sup>
                                            </m:sSup>
                                          </m:e>
                                        </m:d>
                                      </m:e>
                                    </m:d>
                                  </m:e>
                                </m:nary>
                              </m:e>
                              <m:e>
                                <m:r>
                                  <m:rPr>
                                    <m:sty m:val="p"/>
                                  </m:rPr>
                                  <a:rPr lang="de-DE">
                                    <a:latin typeface="Cambria Math" panose="02040503050406030204" pitchFamily="18" charset="0"/>
                                    <a:ea typeface="Cambria Math" panose="02040503050406030204" pitchFamily="18" charset="0"/>
                                  </a:rPr>
                                  <m:t>sonst</m:t>
                                </m:r>
                                <m:r>
                                  <a:rPr lang="de-DE" i="1">
                                    <a:latin typeface="Cambria Math" panose="02040503050406030204" pitchFamily="18" charset="0"/>
                                    <a:ea typeface="Cambria Math" panose="02040503050406030204" pitchFamily="18" charset="0"/>
                                  </a:rPr>
                                  <m:t> </m:t>
                                </m:r>
                              </m:e>
                            </m:mr>
                          </m:m>
                        </m:e>
                      </m:d>
                    </m:oMath>
                  </m:oMathPara>
                </a14:m>
                <a:endParaRPr lang="de-DE" dirty="0"/>
              </a:p>
              <a:p>
                <a:pPr marL="532867" lvl="2" indent="0">
                  <a:buNone/>
                </a:pPr>
                <a:endParaRPr lang="en-GB" sz="300" dirty="0"/>
              </a:p>
              <a:p>
                <a:pPr lvl="1"/>
                <a:r>
                  <a:rPr lang="en-GB" dirty="0"/>
                  <a:t>Choice of proposal distribution arbitrary as long as it induces a regular chain</a:t>
                </a:r>
              </a:p>
            </p:txBody>
          </p:sp>
        </mc:Choice>
        <mc:Fallback xmlns="">
          <p:sp>
            <p:nvSpPr>
              <p:cNvPr id="3" name="Content Placeholder 2">
                <a:extLst>
                  <a:ext uri="{FF2B5EF4-FFF2-40B4-BE49-F238E27FC236}">
                    <a16:creationId xmlns:a16="http://schemas.microsoft.com/office/drawing/2014/main" id="{052D91BF-9268-554C-8175-51983A6C9153}"/>
                  </a:ext>
                </a:extLst>
              </p:cNvPr>
              <p:cNvSpPr>
                <a:spLocks noGrp="1" noRot="1" noChangeAspect="1" noMove="1" noResize="1" noEditPoints="1" noAdjustHandles="1" noChangeArrowheads="1" noChangeShapeType="1" noTextEdit="1"/>
              </p:cNvSpPr>
              <p:nvPr>
                <p:ph idx="1"/>
              </p:nvPr>
            </p:nvSpPr>
            <p:spPr>
              <a:blipFill>
                <a:blip r:embed="rId2"/>
                <a:stretch>
                  <a:fillRect l="-1436" t="-2687" r="-552" b="-20597"/>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91D50F0D-E399-7B41-8266-15E60B93BB9C}"/>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607578DD-79E5-6D4B-B4D8-84784E0220A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7BCC687-B02F-E048-AE3C-952B0348EF20}"/>
              </a:ext>
            </a:extLst>
          </p:cNvPr>
          <p:cNvSpPr>
            <a:spLocks noGrp="1"/>
          </p:cNvSpPr>
          <p:nvPr>
            <p:ph type="sldNum" sz="quarter" idx="4"/>
          </p:nvPr>
        </p:nvSpPr>
        <p:spPr/>
        <p:txBody>
          <a:bodyPr/>
          <a:lstStyle/>
          <a:p>
            <a:fld id="{67C9959E-8E6B-B04C-9955-EA096F41CA7A}" type="slidenum">
              <a:rPr lang="en-GB" smtClean="0"/>
              <a:t>67</a:t>
            </a:fld>
            <a:endParaRPr lang="en-GB"/>
          </a:p>
        </p:txBody>
      </p:sp>
    </p:spTree>
    <p:extLst>
      <p:ext uri="{BB962C8B-B14F-4D97-AF65-F5344CB8AC3E}">
        <p14:creationId xmlns:p14="http://schemas.microsoft.com/office/powerpoint/2010/main" val="30694610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5526F-722E-BC4B-AB62-73509C0F0969}"/>
              </a:ext>
            </a:extLst>
          </p:cNvPr>
          <p:cNvSpPr>
            <a:spLocks noGrp="1"/>
          </p:cNvSpPr>
          <p:nvPr>
            <p:ph type="title"/>
          </p:nvPr>
        </p:nvSpPr>
        <p:spPr/>
        <p:txBody>
          <a:bodyPr/>
          <a:lstStyle/>
          <a:p>
            <a:r>
              <a:rPr lang="en-GB" dirty="0"/>
              <a:t>Acceptance Probabilities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135467A-14DB-8A46-9BEA-2D4DBE0DF4D7}"/>
                  </a:ext>
                </a:extLst>
              </p:cNvPr>
              <p:cNvSpPr>
                <a:spLocks noGrp="1"/>
              </p:cNvSpPr>
              <p:nvPr>
                <p:ph idx="1"/>
              </p:nvPr>
            </p:nvSpPr>
            <p:spPr>
              <a:xfrm>
                <a:off x="359626" y="1665066"/>
                <a:ext cx="5544612" cy="4240848"/>
              </a:xfrm>
            </p:spPr>
            <p:txBody>
              <a:bodyPr>
                <a:normAutofit/>
              </a:bodyPr>
              <a:lstStyle/>
              <a:p>
                <a:r>
                  <a:rPr lang="en-GB" dirty="0"/>
                  <a:t>Given a proposal distribution </a:t>
                </a:r>
                <a14:m>
                  <m:oMath xmlns:m="http://schemas.openxmlformats.org/officeDocument/2006/math">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oMath>
                </a14:m>
                <a:r>
                  <a:rPr lang="en-GB" dirty="0"/>
                  <a:t>, select acceptance probabilities </a:t>
                </a:r>
                <a14:m>
                  <m:oMath xmlns:m="http://schemas.openxmlformats.org/officeDocument/2006/math">
                    <m:r>
                      <a:rPr lang="de-DE" i="1">
                        <a:solidFill>
                          <a:schemeClr val="accent6"/>
                        </a:solidFill>
                        <a:latin typeface="Cambria Math" panose="02040503050406030204" pitchFamily="18" charset="0"/>
                        <a:ea typeface="Cambria Math" panose="02040503050406030204" pitchFamily="18" charset="0"/>
                      </a:rPr>
                      <m:t>𝔄</m:t>
                    </m:r>
                  </m:oMath>
                </a14:m>
                <a:r>
                  <a:rPr lang="en-GB" dirty="0"/>
                  <a:t> to obtain desired stationary distribution </a:t>
                </a:r>
                <a14:m>
                  <m:oMath xmlns:m="http://schemas.openxmlformats.org/officeDocument/2006/math">
                    <m:r>
                      <a:rPr lang="de-DE" i="1">
                        <a:latin typeface="Cambria Math" panose="02040503050406030204" pitchFamily="18" charset="0"/>
                        <a:ea typeface="Cambria Math" panose="02040503050406030204" pitchFamily="18" charset="0"/>
                      </a:rPr>
                      <m:t>𝜆</m:t>
                    </m:r>
                  </m:oMath>
                </a14:m>
                <a:endParaRPr lang="en-GB" dirty="0"/>
              </a:p>
              <a:p>
                <a:pPr lvl="1"/>
                <a:r>
                  <a:rPr lang="en-GB" dirty="0"/>
                  <a:t>Detailed balance equation that has to hold</a:t>
                </a:r>
              </a:p>
              <a:p>
                <a:pPr lvl="2"/>
                <a:endParaRPr lang="en-GB" dirty="0"/>
              </a:p>
              <a:p>
                <a:pPr marL="7938" lvl="1" indent="0">
                  <a:buNone/>
                </a:pPr>
                <a14:m>
                  <m:oMathPara xmlns:m="http://schemas.openxmlformats.org/officeDocument/2006/math">
                    <m:oMathParaPr>
                      <m:jc m:val="centerGroup"/>
                    </m:oMathParaPr>
                    <m:oMath xmlns:m="http://schemas.openxmlformats.org/officeDocument/2006/math">
                      <m:r>
                        <a:rPr lang="de-DE" i="1">
                          <a:solidFill>
                            <a:schemeClr val="bg1"/>
                          </a:solidFill>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𝜆</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r>
                            <a:rPr lang="de-DE" i="1">
                              <a:solidFill>
                                <a:schemeClr val="accent1"/>
                              </a:solidFill>
                              <a:latin typeface="Cambria Math" panose="02040503050406030204" pitchFamily="18" charset="0"/>
                              <a:ea typeface="Cambria Math" panose="02040503050406030204" pitchFamily="18" charset="0"/>
                            </a:rPr>
                            <m:t>→</m:t>
                          </m:r>
                          <m:sSup>
                            <m:sSupPr>
                              <m:ctrlPr>
                                <a:rPr lang="de-DE" b="1" i="1">
                                  <a:solidFill>
                                    <a:schemeClr val="accent1"/>
                                  </a:solidFill>
                                  <a:latin typeface="Cambria Math" panose="02040503050406030204" pitchFamily="18" charset="0"/>
                                  <a:ea typeface="Cambria Math" panose="02040503050406030204" pitchFamily="18" charset="0"/>
                                </a:rPr>
                              </m:ctrlPr>
                            </m:sSupPr>
                            <m:e>
                              <m:r>
                                <a:rPr lang="de-DE" b="1" i="1">
                                  <a:solidFill>
                                    <a:schemeClr val="accent1"/>
                                  </a:solidFill>
                                  <a:latin typeface="Cambria Math" panose="02040503050406030204" pitchFamily="18" charset="0"/>
                                  <a:ea typeface="Cambria Math" panose="02040503050406030204" pitchFamily="18" charset="0"/>
                                </a:rPr>
                                <m:t>𝒓</m:t>
                              </m:r>
                            </m:e>
                            <m:sup>
                              <m:r>
                                <a:rPr lang="de-DE" b="1" i="1">
                                  <a:solidFill>
                                    <a:schemeClr val="accent1"/>
                                  </a:solidFill>
                                  <a:latin typeface="Cambria Math" panose="02040503050406030204" pitchFamily="18" charset="0"/>
                                  <a:ea typeface="Cambria Math" panose="02040503050406030204" pitchFamily="18" charset="0"/>
                                </a:rPr>
                                <m:t>′</m:t>
                              </m:r>
                            </m:sup>
                          </m:sSup>
                        </m:e>
                      </m:d>
                      <m:r>
                        <a:rPr lang="de-DE" i="1">
                          <a:solidFill>
                            <a:schemeClr val="accent6"/>
                          </a:solidFill>
                          <a:latin typeface="Cambria Math" panose="02040503050406030204" pitchFamily="18" charset="0"/>
                          <a:ea typeface="Cambria Math" panose="02040503050406030204" pitchFamily="18" charset="0"/>
                        </a:rPr>
                        <m:t>𝔄</m:t>
                      </m:r>
                      <m:d>
                        <m:dPr>
                          <m:ctrlPr>
                            <a:rPr lang="de-DE" i="1">
                              <a:solidFill>
                                <a:schemeClr val="accent6"/>
                              </a:solidFill>
                              <a:latin typeface="Cambria Math" panose="02040503050406030204" pitchFamily="18" charset="0"/>
                              <a:ea typeface="Cambria Math" panose="02040503050406030204" pitchFamily="18" charset="0"/>
                            </a:rPr>
                          </m:ctrlPr>
                        </m:dPr>
                        <m:e>
                          <m:r>
                            <a:rPr lang="de-DE" b="1" i="1">
                              <a:solidFill>
                                <a:schemeClr val="accent6"/>
                              </a:solidFill>
                              <a:latin typeface="Cambria Math" panose="02040503050406030204" pitchFamily="18" charset="0"/>
                              <a:ea typeface="Cambria Math" panose="02040503050406030204" pitchFamily="18" charset="0"/>
                            </a:rPr>
                            <m:t>𝒓</m:t>
                          </m:r>
                          <m:r>
                            <a:rPr lang="de-DE" i="1">
                              <a:solidFill>
                                <a:schemeClr val="accent6"/>
                              </a:solidFill>
                              <a:latin typeface="Cambria Math" panose="02040503050406030204" pitchFamily="18" charset="0"/>
                              <a:ea typeface="Cambria Math" panose="02040503050406030204" pitchFamily="18" charset="0"/>
                            </a:rPr>
                            <m:t>→</m:t>
                          </m:r>
                          <m:sSup>
                            <m:sSupPr>
                              <m:ctrlPr>
                                <a:rPr lang="de-DE" b="1" i="1">
                                  <a:solidFill>
                                    <a:schemeClr val="accent6"/>
                                  </a:solidFill>
                                  <a:latin typeface="Cambria Math" panose="02040503050406030204" pitchFamily="18" charset="0"/>
                                  <a:ea typeface="Cambria Math" panose="02040503050406030204" pitchFamily="18" charset="0"/>
                                </a:rPr>
                              </m:ctrlPr>
                            </m:sSupPr>
                            <m:e>
                              <m:r>
                                <a:rPr lang="de-DE" b="1" i="1">
                                  <a:solidFill>
                                    <a:schemeClr val="accent6"/>
                                  </a:solidFill>
                                  <a:latin typeface="Cambria Math" panose="02040503050406030204" pitchFamily="18" charset="0"/>
                                  <a:ea typeface="Cambria Math" panose="02040503050406030204" pitchFamily="18" charset="0"/>
                                </a:rPr>
                                <m:t>𝒓</m:t>
                              </m:r>
                            </m:e>
                            <m:sup>
                              <m:r>
                                <a:rPr lang="de-DE" b="1" i="1">
                                  <a:solidFill>
                                    <a:schemeClr val="accent6"/>
                                  </a:solidFill>
                                  <a:latin typeface="Cambria Math" panose="02040503050406030204" pitchFamily="18" charset="0"/>
                                  <a:ea typeface="Cambria Math" panose="02040503050406030204" pitchFamily="18" charset="0"/>
                                </a:rPr>
                                <m:t>′</m:t>
                              </m:r>
                            </m:sup>
                          </m:sSup>
                        </m:e>
                      </m:d>
                    </m:oMath>
                    <m:oMath xmlns:m="http://schemas.openxmlformats.org/officeDocument/2006/math">
                      <m:r>
                        <a:rPr lang="de-DE" b="1"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𝜆</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i="1">
                                  <a:latin typeface="Cambria Math" panose="02040503050406030204" pitchFamily="18" charset="0"/>
                                  <a:ea typeface="Cambria Math" panose="02040503050406030204" pitchFamily="18" charset="0"/>
                                </a:rPr>
                                <m:t>′</m:t>
                              </m:r>
                            </m:sup>
                          </m:sSup>
                        </m:e>
                      </m:d>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sSup>
                            <m:sSupPr>
                              <m:ctrlPr>
                                <a:rPr lang="de-DE" b="1" i="1">
                                  <a:solidFill>
                                    <a:schemeClr val="accent1"/>
                                  </a:solidFill>
                                  <a:latin typeface="Cambria Math" panose="02040503050406030204" pitchFamily="18" charset="0"/>
                                  <a:ea typeface="Cambria Math" panose="02040503050406030204" pitchFamily="18" charset="0"/>
                                </a:rPr>
                              </m:ctrlPr>
                            </m:sSupPr>
                            <m:e>
                              <m:r>
                                <a:rPr lang="de-DE" b="1" i="1">
                                  <a:solidFill>
                                    <a:schemeClr val="accent1"/>
                                  </a:solidFill>
                                  <a:latin typeface="Cambria Math" panose="02040503050406030204" pitchFamily="18" charset="0"/>
                                  <a:ea typeface="Cambria Math" panose="02040503050406030204" pitchFamily="18" charset="0"/>
                                </a:rPr>
                                <m:t>𝒓</m:t>
                              </m:r>
                            </m:e>
                            <m:sup>
                              <m:r>
                                <a:rPr lang="de-DE" i="1">
                                  <a:solidFill>
                                    <a:schemeClr val="accent1"/>
                                  </a:solidFill>
                                  <a:latin typeface="Cambria Math" panose="02040503050406030204" pitchFamily="18" charset="0"/>
                                  <a:ea typeface="Cambria Math" panose="02040503050406030204" pitchFamily="18" charset="0"/>
                                </a:rPr>
                                <m:t>′</m:t>
                              </m:r>
                            </m:sup>
                          </m:sSup>
                          <m:r>
                            <a:rPr lang="de-DE" i="1">
                              <a:solidFill>
                                <a:schemeClr val="accent1"/>
                              </a:solidFill>
                              <a:latin typeface="Cambria Math" panose="02040503050406030204" pitchFamily="18" charset="0"/>
                              <a:ea typeface="Cambria Math" panose="02040503050406030204" pitchFamily="18" charset="0"/>
                            </a:rPr>
                            <m:t>→</m:t>
                          </m:r>
                          <m:r>
                            <a:rPr lang="de-DE" b="1" i="1">
                              <a:solidFill>
                                <a:schemeClr val="accent1"/>
                              </a:solidFill>
                              <a:latin typeface="Cambria Math" panose="02040503050406030204" pitchFamily="18" charset="0"/>
                              <a:ea typeface="Cambria Math" panose="02040503050406030204" pitchFamily="18" charset="0"/>
                            </a:rPr>
                            <m:t>𝒓</m:t>
                          </m:r>
                        </m:e>
                      </m:d>
                      <m:r>
                        <a:rPr lang="de-DE" i="1">
                          <a:solidFill>
                            <a:schemeClr val="accent6"/>
                          </a:solidFill>
                          <a:latin typeface="Cambria Math" panose="02040503050406030204" pitchFamily="18" charset="0"/>
                          <a:ea typeface="Cambria Math" panose="02040503050406030204" pitchFamily="18" charset="0"/>
                        </a:rPr>
                        <m:t>𝔄</m:t>
                      </m:r>
                      <m:d>
                        <m:dPr>
                          <m:ctrlPr>
                            <a:rPr lang="de-DE" i="1">
                              <a:solidFill>
                                <a:schemeClr val="accent6"/>
                              </a:solidFill>
                              <a:latin typeface="Cambria Math" panose="02040503050406030204" pitchFamily="18" charset="0"/>
                              <a:ea typeface="Cambria Math" panose="02040503050406030204" pitchFamily="18" charset="0"/>
                            </a:rPr>
                          </m:ctrlPr>
                        </m:dPr>
                        <m:e>
                          <m:sSup>
                            <m:sSupPr>
                              <m:ctrlPr>
                                <a:rPr lang="de-DE" b="1" i="1">
                                  <a:solidFill>
                                    <a:schemeClr val="accent6"/>
                                  </a:solidFill>
                                  <a:latin typeface="Cambria Math" panose="02040503050406030204" pitchFamily="18" charset="0"/>
                                  <a:ea typeface="Cambria Math" panose="02040503050406030204" pitchFamily="18" charset="0"/>
                                </a:rPr>
                              </m:ctrlPr>
                            </m:sSupPr>
                            <m:e>
                              <m:r>
                                <a:rPr lang="de-DE" b="1" i="1">
                                  <a:solidFill>
                                    <a:schemeClr val="accent6"/>
                                  </a:solidFill>
                                  <a:latin typeface="Cambria Math" panose="02040503050406030204" pitchFamily="18" charset="0"/>
                                  <a:ea typeface="Cambria Math" panose="02040503050406030204" pitchFamily="18" charset="0"/>
                                </a:rPr>
                                <m:t>𝒓</m:t>
                              </m:r>
                            </m:e>
                            <m:sup>
                              <m:r>
                                <a:rPr lang="de-DE" i="1">
                                  <a:solidFill>
                                    <a:schemeClr val="accent6"/>
                                  </a:solidFill>
                                  <a:latin typeface="Cambria Math" panose="02040503050406030204" pitchFamily="18" charset="0"/>
                                  <a:ea typeface="Cambria Math" panose="02040503050406030204" pitchFamily="18" charset="0"/>
                                </a:rPr>
                                <m:t>′</m:t>
                              </m:r>
                            </m:sup>
                          </m:sSup>
                          <m:r>
                            <a:rPr lang="de-DE" i="1">
                              <a:solidFill>
                                <a:schemeClr val="accent6"/>
                              </a:solidFill>
                              <a:latin typeface="Cambria Math" panose="02040503050406030204" pitchFamily="18" charset="0"/>
                              <a:ea typeface="Cambria Math" panose="02040503050406030204" pitchFamily="18" charset="0"/>
                            </a:rPr>
                            <m:t>→</m:t>
                          </m:r>
                          <m:r>
                            <a:rPr lang="de-DE" b="1" i="1">
                              <a:solidFill>
                                <a:schemeClr val="accent6"/>
                              </a:solidFill>
                              <a:latin typeface="Cambria Math" panose="02040503050406030204" pitchFamily="18" charset="0"/>
                              <a:ea typeface="Cambria Math" panose="02040503050406030204" pitchFamily="18" charset="0"/>
                            </a:rPr>
                            <m:t>𝒓</m:t>
                          </m:r>
                        </m:e>
                      </m:d>
                    </m:oMath>
                  </m:oMathPara>
                </a14:m>
                <a:endParaRPr lang="en-GB" dirty="0"/>
              </a:p>
              <a:p>
                <a:pPr lvl="2"/>
                <a:endParaRPr lang="en-GB" dirty="0"/>
              </a:p>
              <a:p>
                <a:pPr lvl="1"/>
                <a:r>
                  <a:rPr lang="en-GB" dirty="0"/>
                  <a:t>Set </a:t>
                </a:r>
                <a14:m>
                  <m:oMath xmlns:m="http://schemas.openxmlformats.org/officeDocument/2006/math">
                    <m:r>
                      <a:rPr lang="en-GB" i="1" smtClean="0">
                        <a:latin typeface="Cambria Math" panose="02040503050406030204" pitchFamily="18" charset="0"/>
                        <a:ea typeface="Cambria Math" panose="02040503050406030204" pitchFamily="18" charset="0"/>
                      </a:rPr>
                      <m:t>𝔄</m:t>
                    </m:r>
                  </m:oMath>
                </a14:m>
                <a:r>
                  <a:rPr lang="en-GB" dirty="0"/>
                  <a:t> to be</a:t>
                </a:r>
              </a:p>
              <a:p>
                <a:pPr lvl="2"/>
                <a:endParaRPr lang="de-DE" i="1" dirty="0">
                  <a:latin typeface="Cambria Math" panose="02040503050406030204" pitchFamily="18" charset="0"/>
                  <a:ea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r>
                        <a:rPr lang="de-DE" i="1">
                          <a:solidFill>
                            <a:schemeClr val="accent6"/>
                          </a:solidFill>
                          <a:latin typeface="Cambria Math" panose="02040503050406030204" pitchFamily="18" charset="0"/>
                          <a:ea typeface="Cambria Math" panose="02040503050406030204" pitchFamily="18" charset="0"/>
                        </a:rPr>
                        <m:t>𝔄</m:t>
                      </m:r>
                      <m:d>
                        <m:dPr>
                          <m:ctrlPr>
                            <a:rPr lang="de-DE" i="1">
                              <a:solidFill>
                                <a:schemeClr val="accent6"/>
                              </a:solidFill>
                              <a:latin typeface="Cambria Math" panose="02040503050406030204" pitchFamily="18" charset="0"/>
                              <a:ea typeface="Cambria Math" panose="02040503050406030204" pitchFamily="18" charset="0"/>
                            </a:rPr>
                          </m:ctrlPr>
                        </m:dPr>
                        <m:e>
                          <m:r>
                            <a:rPr lang="de-DE" b="1" i="1">
                              <a:solidFill>
                                <a:schemeClr val="accent6"/>
                              </a:solidFill>
                              <a:latin typeface="Cambria Math" panose="02040503050406030204" pitchFamily="18" charset="0"/>
                              <a:ea typeface="Cambria Math" panose="02040503050406030204" pitchFamily="18" charset="0"/>
                            </a:rPr>
                            <m:t>𝒓</m:t>
                          </m:r>
                          <m:r>
                            <a:rPr lang="de-DE" i="1">
                              <a:solidFill>
                                <a:schemeClr val="accent6"/>
                              </a:solidFill>
                              <a:latin typeface="Cambria Math" panose="02040503050406030204" pitchFamily="18" charset="0"/>
                              <a:ea typeface="Cambria Math" panose="02040503050406030204" pitchFamily="18" charset="0"/>
                            </a:rPr>
                            <m:t>→</m:t>
                          </m:r>
                          <m:sSup>
                            <m:sSupPr>
                              <m:ctrlPr>
                                <a:rPr lang="de-DE" b="1" i="1">
                                  <a:solidFill>
                                    <a:schemeClr val="accent6"/>
                                  </a:solidFill>
                                  <a:latin typeface="Cambria Math" panose="02040503050406030204" pitchFamily="18" charset="0"/>
                                  <a:ea typeface="Cambria Math" panose="02040503050406030204" pitchFamily="18" charset="0"/>
                                </a:rPr>
                              </m:ctrlPr>
                            </m:sSupPr>
                            <m:e>
                              <m:r>
                                <a:rPr lang="de-DE" b="1" i="1">
                                  <a:solidFill>
                                    <a:schemeClr val="accent6"/>
                                  </a:solidFill>
                                  <a:latin typeface="Cambria Math" panose="02040503050406030204" pitchFamily="18" charset="0"/>
                                  <a:ea typeface="Cambria Math" panose="02040503050406030204" pitchFamily="18" charset="0"/>
                                </a:rPr>
                                <m:t>𝒓</m:t>
                              </m:r>
                            </m:e>
                            <m:sup>
                              <m:r>
                                <a:rPr lang="de-DE" b="1" i="1">
                                  <a:solidFill>
                                    <a:schemeClr val="accent6"/>
                                  </a:solidFill>
                                  <a:latin typeface="Cambria Math" panose="02040503050406030204" pitchFamily="18" charset="0"/>
                                  <a:ea typeface="Cambria Math" panose="02040503050406030204" pitchFamily="18" charset="0"/>
                                </a:rPr>
                                <m:t>′</m:t>
                              </m:r>
                            </m:sup>
                          </m:sSup>
                        </m:e>
                      </m:d>
                      <m: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min</m:t>
                          </m:r>
                        </m:fName>
                        <m:e>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1,</m:t>
                              </m:r>
                              <m:f>
                                <m:fPr>
                                  <m:ctrlPr>
                                    <a:rPr lang="de-DE" i="1">
                                      <a:latin typeface="Cambria Math" panose="02040503050406030204" pitchFamily="18" charset="0"/>
                                      <a:ea typeface="Cambria Math" panose="02040503050406030204" pitchFamily="18" charset="0"/>
                                    </a:rPr>
                                  </m:ctrlPr>
                                </m:fPr>
                                <m:num>
                                  <m:r>
                                    <a:rPr lang="de-DE" i="1">
                                      <a:latin typeface="Cambria Math" panose="02040503050406030204" pitchFamily="18" charset="0"/>
                                      <a:ea typeface="Cambria Math" panose="02040503050406030204" pitchFamily="18" charset="0"/>
                                    </a:rPr>
                                    <m:t>𝜆</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i="1">
                                              <a:latin typeface="Cambria Math" panose="02040503050406030204" pitchFamily="18" charset="0"/>
                                              <a:ea typeface="Cambria Math" panose="02040503050406030204" pitchFamily="18" charset="0"/>
                                            </a:rPr>
                                            <m:t>′</m:t>
                                          </m:r>
                                        </m:sup>
                                      </m:sSup>
                                    </m:e>
                                  </m:d>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sSup>
                                        <m:sSupPr>
                                          <m:ctrlPr>
                                            <a:rPr lang="de-DE" b="1" i="1">
                                              <a:solidFill>
                                                <a:schemeClr val="accent1"/>
                                              </a:solidFill>
                                              <a:latin typeface="Cambria Math" panose="02040503050406030204" pitchFamily="18" charset="0"/>
                                              <a:ea typeface="Cambria Math" panose="02040503050406030204" pitchFamily="18" charset="0"/>
                                            </a:rPr>
                                          </m:ctrlPr>
                                        </m:sSupPr>
                                        <m:e>
                                          <m:r>
                                            <a:rPr lang="de-DE" b="1" i="1">
                                              <a:solidFill>
                                                <a:schemeClr val="accent1"/>
                                              </a:solidFill>
                                              <a:latin typeface="Cambria Math" panose="02040503050406030204" pitchFamily="18" charset="0"/>
                                              <a:ea typeface="Cambria Math" panose="02040503050406030204" pitchFamily="18" charset="0"/>
                                            </a:rPr>
                                            <m:t>𝒓</m:t>
                                          </m:r>
                                        </m:e>
                                        <m:sup>
                                          <m:r>
                                            <a:rPr lang="de-DE" i="1">
                                              <a:solidFill>
                                                <a:schemeClr val="accent1"/>
                                              </a:solidFill>
                                              <a:latin typeface="Cambria Math" panose="02040503050406030204" pitchFamily="18" charset="0"/>
                                              <a:ea typeface="Cambria Math" panose="02040503050406030204" pitchFamily="18" charset="0"/>
                                            </a:rPr>
                                            <m:t>′</m:t>
                                          </m:r>
                                        </m:sup>
                                      </m:sSup>
                                      <m:r>
                                        <a:rPr lang="de-DE" i="1">
                                          <a:solidFill>
                                            <a:schemeClr val="accent1"/>
                                          </a:solidFill>
                                          <a:latin typeface="Cambria Math" panose="02040503050406030204" pitchFamily="18" charset="0"/>
                                          <a:ea typeface="Cambria Math" panose="02040503050406030204" pitchFamily="18" charset="0"/>
                                        </a:rPr>
                                        <m:t>→</m:t>
                                      </m:r>
                                      <m:r>
                                        <a:rPr lang="de-DE" b="1" i="1">
                                          <a:solidFill>
                                            <a:schemeClr val="accent1"/>
                                          </a:solidFill>
                                          <a:latin typeface="Cambria Math" panose="02040503050406030204" pitchFamily="18" charset="0"/>
                                          <a:ea typeface="Cambria Math" panose="02040503050406030204" pitchFamily="18" charset="0"/>
                                        </a:rPr>
                                        <m:t>𝒓</m:t>
                                      </m:r>
                                    </m:e>
                                  </m:d>
                                </m:num>
                                <m:den>
                                  <m:r>
                                    <a:rPr lang="de-DE" i="1">
                                      <a:latin typeface="Cambria Math" panose="02040503050406030204" pitchFamily="18" charset="0"/>
                                      <a:ea typeface="Cambria Math" panose="02040503050406030204" pitchFamily="18" charset="0"/>
                                    </a:rPr>
                                    <m:t>𝜆</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sSup>
                                    <m:sSupPr>
                                      <m:ctrlPr>
                                        <a:rPr lang="de-DE" i="1">
                                          <a:solidFill>
                                            <a:schemeClr val="accent1"/>
                                          </a:solidFill>
                                          <a:latin typeface="Cambria Math" panose="02040503050406030204" pitchFamily="18" charset="0"/>
                                          <a:ea typeface="Cambria Math" panose="02040503050406030204" pitchFamily="18" charset="0"/>
                                        </a:rPr>
                                      </m:ctrlPr>
                                    </m:sSupPr>
                                    <m:e>
                                      <m:r>
                                        <a:rPr lang="de-DE" i="1">
                                          <a:solidFill>
                                            <a:schemeClr val="accent1"/>
                                          </a:solidFill>
                                          <a:latin typeface="Cambria Math" panose="02040503050406030204" pitchFamily="18" charset="0"/>
                                          <a:ea typeface="Cambria Math" panose="02040503050406030204" pitchFamily="18" charset="0"/>
                                        </a:rPr>
                                        <m:t>𝔗</m:t>
                                      </m:r>
                                    </m:e>
                                    <m:sup>
                                      <m:r>
                                        <a:rPr lang="de-DE" i="1">
                                          <a:solidFill>
                                            <a:schemeClr val="accent1"/>
                                          </a:solidFill>
                                          <a:latin typeface="Cambria Math" panose="02040503050406030204" pitchFamily="18" charset="0"/>
                                          <a:ea typeface="Cambria Math" panose="02040503050406030204" pitchFamily="18" charset="0"/>
                                        </a:rPr>
                                        <m:t>𝑄</m:t>
                                      </m:r>
                                    </m:sup>
                                  </m:sSup>
                                  <m:d>
                                    <m:dPr>
                                      <m:ctrlPr>
                                        <a:rPr lang="de-DE" i="1">
                                          <a:solidFill>
                                            <a:schemeClr val="accent1"/>
                                          </a:solidFill>
                                          <a:latin typeface="Cambria Math" panose="02040503050406030204" pitchFamily="18" charset="0"/>
                                          <a:ea typeface="Cambria Math" panose="02040503050406030204" pitchFamily="18" charset="0"/>
                                        </a:rPr>
                                      </m:ctrlPr>
                                    </m:dPr>
                                    <m:e>
                                      <m:r>
                                        <a:rPr lang="de-DE" b="1" i="1">
                                          <a:solidFill>
                                            <a:schemeClr val="accent1"/>
                                          </a:solidFill>
                                          <a:latin typeface="Cambria Math" panose="02040503050406030204" pitchFamily="18" charset="0"/>
                                          <a:ea typeface="Cambria Math" panose="02040503050406030204" pitchFamily="18" charset="0"/>
                                        </a:rPr>
                                        <m:t>𝒓</m:t>
                                      </m:r>
                                      <m:r>
                                        <a:rPr lang="de-DE" i="1">
                                          <a:solidFill>
                                            <a:schemeClr val="accent1"/>
                                          </a:solidFill>
                                          <a:latin typeface="Cambria Math" panose="02040503050406030204" pitchFamily="18" charset="0"/>
                                          <a:ea typeface="Cambria Math" panose="02040503050406030204" pitchFamily="18" charset="0"/>
                                        </a:rPr>
                                        <m:t>→</m:t>
                                      </m:r>
                                      <m:sSup>
                                        <m:sSupPr>
                                          <m:ctrlPr>
                                            <a:rPr lang="de-DE" b="1" i="1">
                                              <a:solidFill>
                                                <a:schemeClr val="accent1"/>
                                              </a:solidFill>
                                              <a:latin typeface="Cambria Math" panose="02040503050406030204" pitchFamily="18" charset="0"/>
                                              <a:ea typeface="Cambria Math" panose="02040503050406030204" pitchFamily="18" charset="0"/>
                                            </a:rPr>
                                          </m:ctrlPr>
                                        </m:sSupPr>
                                        <m:e>
                                          <m:r>
                                            <a:rPr lang="de-DE" b="1" i="1">
                                              <a:solidFill>
                                                <a:schemeClr val="accent1"/>
                                              </a:solidFill>
                                              <a:latin typeface="Cambria Math" panose="02040503050406030204" pitchFamily="18" charset="0"/>
                                              <a:ea typeface="Cambria Math" panose="02040503050406030204" pitchFamily="18" charset="0"/>
                                            </a:rPr>
                                            <m:t>𝒓</m:t>
                                          </m:r>
                                        </m:e>
                                        <m:sup>
                                          <m:r>
                                            <a:rPr lang="de-DE" b="1" i="1">
                                              <a:solidFill>
                                                <a:schemeClr val="accent1"/>
                                              </a:solidFill>
                                              <a:latin typeface="Cambria Math" panose="02040503050406030204" pitchFamily="18" charset="0"/>
                                              <a:ea typeface="Cambria Math" panose="02040503050406030204" pitchFamily="18" charset="0"/>
                                            </a:rPr>
                                            <m:t>′</m:t>
                                          </m:r>
                                        </m:sup>
                                      </m:sSup>
                                    </m:e>
                                  </m:d>
                                </m:den>
                              </m:f>
                            </m:e>
                          </m:d>
                        </m:e>
                      </m:func>
                    </m:oMath>
                  </m:oMathPara>
                </a14:m>
                <a:endParaRPr lang="en-GB" dirty="0"/>
              </a:p>
              <a:p>
                <a:endParaRPr lang="en-GB" dirty="0"/>
              </a:p>
            </p:txBody>
          </p:sp>
        </mc:Choice>
        <mc:Fallback xmlns="">
          <p:sp>
            <p:nvSpPr>
              <p:cNvPr id="3" name="Content Placeholder 2">
                <a:extLst>
                  <a:ext uri="{FF2B5EF4-FFF2-40B4-BE49-F238E27FC236}">
                    <a16:creationId xmlns:a16="http://schemas.microsoft.com/office/drawing/2014/main" id="{E135467A-14DB-8A46-9BEA-2D4DBE0DF4D7}"/>
                  </a:ext>
                </a:extLst>
              </p:cNvPr>
              <p:cNvSpPr>
                <a:spLocks noGrp="1" noRot="1" noChangeAspect="1" noMove="1" noResize="1" noEditPoints="1" noAdjustHandles="1" noChangeArrowheads="1" noChangeShapeType="1" noTextEdit="1"/>
              </p:cNvSpPr>
              <p:nvPr>
                <p:ph idx="1"/>
              </p:nvPr>
            </p:nvSpPr>
            <p:spPr>
              <a:xfrm>
                <a:off x="359626" y="1665066"/>
                <a:ext cx="5544612" cy="4240848"/>
              </a:xfrm>
              <a:blipFill>
                <a:blip r:embed="rId2"/>
                <a:stretch>
                  <a:fillRect l="-2968"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34B0D449-7CC4-C94E-A197-C25F0BC82468}"/>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5860C730-5FF1-BC44-969D-AE324DDA473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02EA25B-0120-3342-B93E-5D490E5B1C60}"/>
              </a:ext>
            </a:extLst>
          </p:cNvPr>
          <p:cNvSpPr>
            <a:spLocks noGrp="1"/>
          </p:cNvSpPr>
          <p:nvPr>
            <p:ph type="sldNum" sz="quarter" idx="4"/>
          </p:nvPr>
        </p:nvSpPr>
        <p:spPr/>
        <p:txBody>
          <a:bodyPr/>
          <a:lstStyle/>
          <a:p>
            <a:fld id="{67C9959E-8E6B-B04C-9955-EA096F41CA7A}" type="slidenum">
              <a:rPr lang="en-GB" smtClean="0"/>
              <a:t>68</a:t>
            </a:fld>
            <a:endParaRPr lang="en-GB"/>
          </a:p>
        </p:txBody>
      </p: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3835CE9-121F-0240-AF1B-E705F7D29A9F}"/>
                  </a:ext>
                </a:extLst>
              </p:cNvPr>
              <p:cNvSpPr txBox="1"/>
              <p:nvPr/>
            </p:nvSpPr>
            <p:spPr>
              <a:xfrm>
                <a:off x="6019295" y="1893982"/>
                <a:ext cx="5812380" cy="401193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Let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oMath>
                </a14:m>
                <a:r>
                  <a:rPr lang="en-GB" dirty="0"/>
                  <a:t> be any proposal distribution. Consider the Markov chain </a:t>
                </a:r>
                <a14:m>
                  <m:oMath xmlns:m="http://schemas.openxmlformats.org/officeDocument/2006/math">
                    <m:r>
                      <a:rPr lang="en-GB" i="1">
                        <a:latin typeface="Cambria Math" panose="02040503050406030204" pitchFamily="18" charset="0"/>
                        <a:ea typeface="Cambria Math" panose="02040503050406030204" pitchFamily="18" charset="0"/>
                      </a:rPr>
                      <m:t>𝔗</m:t>
                    </m:r>
                  </m:oMath>
                </a14:m>
                <a:r>
                  <a:rPr lang="en-GB" dirty="0"/>
                  <a:t> defined by </a:t>
                </a:r>
              </a:p>
              <a:p>
                <a:endParaRPr lang="en-GB" dirty="0"/>
              </a:p>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𝔗</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r>
                        <a:rPr lang="de-DE" i="1">
                          <a:latin typeface="Cambria Math" panose="02040503050406030204" pitchFamily="18" charset="0"/>
                          <a:ea typeface="Cambria Math" panose="02040503050406030204" pitchFamily="18" charset="0"/>
                        </a:rPr>
                        <m:t>=</m:t>
                      </m:r>
                      <m:d>
                        <m:dPr>
                          <m:begChr m:val="{"/>
                          <m:endChr m:val=""/>
                          <m:ctrlPr>
                            <a:rPr lang="de-DE" i="1" smtClean="0">
                              <a:latin typeface="Cambria Math" panose="02040503050406030204" pitchFamily="18" charset="0"/>
                              <a:ea typeface="Cambria Math" panose="02040503050406030204" pitchFamily="18" charset="0"/>
                            </a:rPr>
                          </m:ctrlPr>
                        </m:dPr>
                        <m:e>
                          <m:m>
                            <m:mPr>
                              <m:mcs>
                                <m:mc>
                                  <m:mcPr>
                                    <m:count m:val="2"/>
                                    <m:mcJc m:val="center"/>
                                  </m:mcPr>
                                </m:mc>
                              </m:mcs>
                              <m:ctrlPr>
                                <a:rPr lang="de-DE" i="1" smtClean="0">
                                  <a:latin typeface="Cambria Math" panose="02040503050406030204" pitchFamily="18" charset="0"/>
                                  <a:ea typeface="Cambria Math" panose="02040503050406030204" pitchFamily="18" charset="0"/>
                                </a:rPr>
                              </m:ctrlPr>
                            </m:mPr>
                            <m:mr>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r>
                                  <a:rPr lang="en-GB" i="1">
                                    <a:latin typeface="Cambria Math" panose="02040503050406030204" pitchFamily="18" charset="0"/>
                                    <a:ea typeface="Cambria Math" panose="02040503050406030204" pitchFamily="18" charset="0"/>
                                  </a:rPr>
                                  <m:t>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r>
                                  <a:rPr lang="de-DE" i="1">
                                    <a:latin typeface="Cambria Math" panose="02040503050406030204" pitchFamily="18" charset="0"/>
                                    <a:ea typeface="Cambria Math" panose="02040503050406030204" pitchFamily="18" charset="0"/>
                                  </a:rPr>
                                  <m:t>                                              </m:t>
                                </m:r>
                              </m:e>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mr>
                            <m:mr>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𝒓</m:t>
                                    </m:r>
                                  </m:e>
                                </m:d>
                                <m:r>
                                  <a:rPr lang="de-DE" i="1">
                                    <a:latin typeface="Cambria Math" panose="02040503050406030204" pitchFamily="18" charset="0"/>
                                    <a:ea typeface="Cambria Math" panose="02040503050406030204" pitchFamily="18" charset="0"/>
                                  </a:rPr>
                                  <m:t>+</m:t>
                                </m:r>
                                <m:nary>
                                  <m:naryPr>
                                    <m:chr m:val="∑"/>
                                    <m:supHide m:val="on"/>
                                    <m:ctrlPr>
                                      <a:rPr lang="de-DE" i="1">
                                        <a:latin typeface="Cambria Math" panose="02040503050406030204" pitchFamily="18" charset="0"/>
                                        <a:ea typeface="Cambria Math" panose="02040503050406030204" pitchFamily="18" charset="0"/>
                                      </a:rPr>
                                    </m:ctrlPr>
                                  </m:naryPr>
                                  <m:sub>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𝒓</m:t>
                                    </m:r>
                                  </m:sub>
                                  <m:sup/>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1−</m:t>
                                        </m:r>
                                        <m:r>
                                          <a:rPr lang="en-GB" i="1">
                                            <a:latin typeface="Cambria Math" panose="02040503050406030204" pitchFamily="18" charset="0"/>
                                            <a:ea typeface="Cambria Math" panose="02040503050406030204" pitchFamily="18" charset="0"/>
                                          </a:rPr>
                                          <m:t>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e>
                                    </m:d>
                                  </m:e>
                                </m:nary>
                              </m:e>
                              <m:e>
                                <m:r>
                                  <a:rPr lang="de-DE" i="1">
                                    <a:latin typeface="Cambria Math" panose="02040503050406030204" pitchFamily="18" charset="0"/>
                                    <a:ea typeface="Cambria Math" panose="02040503050406030204" pitchFamily="18" charset="0"/>
                                  </a:rPr>
                                  <m:t>𝑜𝑡h</m:t>
                                </m:r>
                                <m:r>
                                  <a:rPr lang="de-DE" b="0" i="1" smtClean="0">
                                    <a:latin typeface="Cambria Math" panose="02040503050406030204" pitchFamily="18" charset="0"/>
                                    <a:ea typeface="Cambria Math" panose="02040503050406030204" pitchFamily="18" charset="0"/>
                                  </a:rPr>
                                  <m:t>.     </m:t>
                                </m:r>
                              </m:e>
                            </m:mr>
                          </m:m>
                        </m:e>
                      </m:d>
                    </m:oMath>
                  </m:oMathPara>
                </a14:m>
                <a:endParaRPr lang="en-GB" dirty="0"/>
              </a:p>
              <a:p>
                <a:endParaRPr lang="en-GB" dirty="0"/>
              </a:p>
              <a:p>
                <a:r>
                  <a:rPr lang="en-GB" dirty="0"/>
                  <a:t>with </a:t>
                </a:r>
              </a:p>
              <a:p>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𝔄</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r>
                        <a:rPr lang="de-DE" i="1">
                          <a:latin typeface="Cambria Math" panose="02040503050406030204" pitchFamily="18" charset="0"/>
                          <a:ea typeface="Cambria Math" panose="02040503050406030204" pitchFamily="18" charset="0"/>
                        </a:rPr>
                        <m:t>=</m:t>
                      </m:r>
                      <m:func>
                        <m:funcPr>
                          <m:ctrlPr>
                            <a:rPr lang="de-DE" i="1">
                              <a:latin typeface="Cambria Math" panose="02040503050406030204" pitchFamily="18" charset="0"/>
                              <a:ea typeface="Cambria Math" panose="02040503050406030204" pitchFamily="18" charset="0"/>
                            </a:rPr>
                          </m:ctrlPr>
                        </m:funcPr>
                        <m:fName>
                          <m:r>
                            <m:rPr>
                              <m:sty m:val="p"/>
                            </m:rPr>
                            <a:rPr lang="de-DE">
                              <a:latin typeface="Cambria Math" panose="02040503050406030204" pitchFamily="18" charset="0"/>
                              <a:ea typeface="Cambria Math" panose="02040503050406030204" pitchFamily="18" charset="0"/>
                            </a:rPr>
                            <m:t>min</m:t>
                          </m:r>
                        </m:fName>
                        <m:e>
                          <m:d>
                            <m:dPr>
                              <m:begChr m:val="["/>
                              <m:endChr m:val="]"/>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1,</m:t>
                              </m:r>
                              <m:f>
                                <m:fPr>
                                  <m:ctrlPr>
                                    <a:rPr lang="de-DE"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𝜆</m:t>
                                  </m:r>
                                  <m:d>
                                    <m:dPr>
                                      <m:ctrlPr>
                                        <a:rPr lang="de-DE" i="1">
                                          <a:latin typeface="Cambria Math" panose="02040503050406030204" pitchFamily="18" charset="0"/>
                                          <a:ea typeface="Cambria Math" panose="02040503050406030204" pitchFamily="18" charset="0"/>
                                        </a:rPr>
                                      </m:ctrlPr>
                                    </m:dPr>
                                    <m:e>
                                      <m:sSup>
                                        <m:sSupPr>
                                          <m:ctrlPr>
                                            <a:rPr lang="de-DE"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i="1">
                                              <a:latin typeface="Cambria Math" panose="02040503050406030204" pitchFamily="18" charset="0"/>
                                              <a:ea typeface="Cambria Math" panose="02040503050406030204" pitchFamily="18" charset="0"/>
                                            </a:rPr>
                                            <m:t>′</m:t>
                                          </m:r>
                                        </m:sup>
                                      </m:sSup>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d>
                                    <m:dPr>
                                      <m:ctrlPr>
                                        <a:rPr lang="de-DE" i="1">
                                          <a:latin typeface="Cambria Math" panose="02040503050406030204" pitchFamily="18" charset="0"/>
                                          <a:ea typeface="Cambria Math" panose="02040503050406030204" pitchFamily="18" charset="0"/>
                                        </a:rPr>
                                      </m:ctrlPr>
                                    </m:dPr>
                                    <m:e>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i="1">
                                              <a:latin typeface="Cambria Math" panose="02040503050406030204" pitchFamily="18" charset="0"/>
                                              <a:ea typeface="Cambria Math" panose="02040503050406030204" pitchFamily="18" charset="0"/>
                                            </a:rPr>
                                            <m:t>′</m:t>
                                          </m:r>
                                        </m:sup>
                                      </m:sSup>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𝒓</m:t>
                                      </m:r>
                                    </m:e>
                                  </m:d>
                                </m:num>
                                <m:den>
                                  <m:r>
                                    <a:rPr lang="en-GB" i="1">
                                      <a:latin typeface="Cambria Math" panose="02040503050406030204" pitchFamily="18" charset="0"/>
                                      <a:ea typeface="Cambria Math" panose="02040503050406030204" pitchFamily="18" charset="0"/>
                                    </a:rPr>
                                    <m:t>𝜆</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𝒓</m:t>
                                      </m:r>
                                      <m:r>
                                        <a:rPr lang="de-DE" i="1">
                                          <a:latin typeface="Cambria Math" panose="02040503050406030204" pitchFamily="18" charset="0"/>
                                          <a:ea typeface="Cambria Math" panose="02040503050406030204" pitchFamily="18" charset="0"/>
                                        </a:rPr>
                                        <m:t>→</m:t>
                                      </m:r>
                                      <m:sSup>
                                        <m:sSupPr>
                                          <m:ctrlPr>
                                            <a:rPr lang="de-DE" b="1"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b="1" i="1">
                                              <a:latin typeface="Cambria Math" panose="02040503050406030204" pitchFamily="18" charset="0"/>
                                              <a:ea typeface="Cambria Math" panose="02040503050406030204" pitchFamily="18" charset="0"/>
                                            </a:rPr>
                                            <m:t>′</m:t>
                                          </m:r>
                                        </m:sup>
                                      </m:sSup>
                                    </m:e>
                                  </m:d>
                                </m:den>
                              </m:f>
                            </m:e>
                          </m:d>
                        </m:e>
                      </m:func>
                      <m:r>
                        <a:rPr lang="de-DE" i="1">
                          <a:latin typeface="Cambria Math" panose="02040503050406030204" pitchFamily="18" charset="0"/>
                          <a:ea typeface="Cambria Math" panose="02040503050406030204" pitchFamily="18" charset="0"/>
                        </a:rPr>
                        <m:t>.</m:t>
                      </m:r>
                    </m:oMath>
                  </m:oMathPara>
                </a14:m>
                <a:endParaRPr lang="en-GB" dirty="0"/>
              </a:p>
              <a:p>
                <a:endParaRPr lang="en-GB" dirty="0"/>
              </a:p>
              <a:p>
                <a:r>
                  <a:rPr lang="en-GB" dirty="0">
                    <a:solidFill>
                      <a:schemeClr val="accent3">
                        <a:lumMod val="40000"/>
                        <a:lumOff val="60000"/>
                      </a:schemeClr>
                    </a:solidFill>
                  </a:rPr>
                  <a:t>If </a:t>
                </a:r>
                <a14:m>
                  <m:oMath xmlns:m="http://schemas.openxmlformats.org/officeDocument/2006/math">
                    <m:r>
                      <a:rPr lang="en-GB" i="1">
                        <a:solidFill>
                          <a:schemeClr val="accent3">
                            <a:lumMod val="40000"/>
                            <a:lumOff val="60000"/>
                          </a:schemeClr>
                        </a:solidFill>
                        <a:latin typeface="Cambria Math" panose="02040503050406030204" pitchFamily="18" charset="0"/>
                        <a:ea typeface="Cambria Math" panose="02040503050406030204" pitchFamily="18" charset="0"/>
                      </a:rPr>
                      <m:t>𝔗</m:t>
                    </m:r>
                  </m:oMath>
                </a14:m>
                <a:r>
                  <a:rPr lang="en-GB" dirty="0">
                    <a:solidFill>
                      <a:schemeClr val="accent3">
                        <a:lumMod val="40000"/>
                        <a:lumOff val="60000"/>
                      </a:schemeClr>
                    </a:solidFill>
                  </a:rPr>
                  <a:t> is regular, then it has the stationary distribution </a:t>
                </a:r>
                <a14:m>
                  <m:oMath xmlns:m="http://schemas.openxmlformats.org/officeDocument/2006/math">
                    <m:r>
                      <a:rPr lang="en-GB" i="1">
                        <a:solidFill>
                          <a:schemeClr val="accent3">
                            <a:lumMod val="40000"/>
                            <a:lumOff val="60000"/>
                          </a:schemeClr>
                        </a:solidFill>
                        <a:latin typeface="Cambria Math" panose="02040503050406030204" pitchFamily="18" charset="0"/>
                        <a:ea typeface="Cambria Math" panose="02040503050406030204" pitchFamily="18" charset="0"/>
                      </a:rPr>
                      <m:t>𝜆</m:t>
                    </m:r>
                  </m:oMath>
                </a14:m>
                <a:r>
                  <a:rPr lang="en-GB" dirty="0">
                    <a:solidFill>
                      <a:schemeClr val="accent3">
                        <a:lumMod val="40000"/>
                        <a:lumOff val="60000"/>
                      </a:schemeClr>
                    </a:solidFill>
                  </a:rPr>
                  <a:t>.</a:t>
                </a:r>
                <a:endParaRPr lang="en-GB" dirty="0"/>
              </a:p>
            </p:txBody>
          </p:sp>
        </mc:Choice>
        <mc:Fallback xmlns="">
          <p:sp>
            <p:nvSpPr>
              <p:cNvPr id="7" name="TextBox 6">
                <a:extLst>
                  <a:ext uri="{FF2B5EF4-FFF2-40B4-BE49-F238E27FC236}">
                    <a16:creationId xmlns:a16="http://schemas.microsoft.com/office/drawing/2014/main" id="{13835CE9-121F-0240-AF1B-E705F7D29A9F}"/>
                  </a:ext>
                </a:extLst>
              </p:cNvPr>
              <p:cNvSpPr txBox="1">
                <a:spLocks noRot="1" noChangeAspect="1" noMove="1" noResize="1" noEditPoints="1" noAdjustHandles="1" noChangeArrowheads="1" noChangeShapeType="1" noTextEdit="1"/>
              </p:cNvSpPr>
              <p:nvPr/>
            </p:nvSpPr>
            <p:spPr>
              <a:xfrm>
                <a:off x="6019295" y="1893982"/>
                <a:ext cx="5812380" cy="4011932"/>
              </a:xfrm>
              <a:prstGeom prst="rect">
                <a:avLst/>
              </a:prstGeom>
              <a:blipFill>
                <a:blip r:embed="rId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920385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2B945-B3E3-C44B-A243-0959C10E0030}"/>
              </a:ext>
            </a:extLst>
          </p:cNvPr>
          <p:cNvSpPr>
            <a:spLocks noGrp="1"/>
          </p:cNvSpPr>
          <p:nvPr>
            <p:ph type="title"/>
          </p:nvPr>
        </p:nvSpPr>
        <p:spPr/>
        <p:txBody>
          <a:bodyPr/>
          <a:lstStyle/>
          <a:p>
            <a:r>
              <a:rPr lang="en-GB" dirty="0"/>
              <a:t>MH: Algorithm</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0553B47-452E-A54F-8C63-8C50619CE2F4}"/>
                  </a:ext>
                </a:extLst>
              </p:cNvPr>
              <p:cNvSpPr>
                <a:spLocks noGrp="1"/>
              </p:cNvSpPr>
              <p:nvPr>
                <p:ph idx="1"/>
              </p:nvPr>
            </p:nvSpPr>
            <p:spPr/>
            <p:txBody>
              <a:bodyPr/>
              <a:lstStyle/>
              <a:p>
                <a:r>
                  <a:rPr lang="en-GB" dirty="0"/>
                  <a:t>Follows the same procedure as Gibbs sampling </a:t>
                </a:r>
                <a:r>
                  <a:rPr lang="en-GB" dirty="0">
                    <a:solidFill>
                      <a:srgbClr val="FFC000"/>
                    </a:solidFill>
                  </a:rPr>
                  <a:t>except</a:t>
                </a:r>
              </a:p>
              <a:p>
                <a:pPr lvl="1"/>
                <a:r>
                  <a:rPr lang="en-GB" dirty="0"/>
                  <a:t>Generate a new state </a:t>
                </a:r>
                <a14:m>
                  <m:oMath xmlns:m="http://schemas.openxmlformats.org/officeDocument/2006/math">
                    <m:sSub>
                      <m:sSubPr>
                        <m:ctrlPr>
                          <a:rPr lang="de-DE" b="0" i="1" dirty="0" smtClean="0">
                            <a:latin typeface="Cambria Math" panose="02040503050406030204" pitchFamily="18" charset="0"/>
                          </a:rPr>
                        </m:ctrlPr>
                      </m:sSubPr>
                      <m:e>
                        <m:r>
                          <a:rPr lang="en-GB" b="1" i="1" dirty="0" smtClean="0">
                            <a:latin typeface="Cambria Math" panose="02040503050406030204" pitchFamily="18" charset="0"/>
                          </a:rPr>
                          <m:t>𝒓</m:t>
                        </m:r>
                      </m:e>
                      <m:sub>
                        <m:r>
                          <a:rPr lang="de-DE" b="0" i="1" dirty="0" smtClean="0">
                            <a:latin typeface="Cambria Math" panose="02040503050406030204" pitchFamily="18" charset="0"/>
                          </a:rPr>
                          <m:t>𝑖</m:t>
                        </m:r>
                      </m:sub>
                    </m:sSub>
                  </m:oMath>
                </a14:m>
                <a:r>
                  <a:rPr lang="en-GB" dirty="0"/>
                  <a:t> from proposal distribution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𝔗</m:t>
                        </m:r>
                      </m:e>
                      <m:sup>
                        <m:r>
                          <a:rPr lang="de-DE" i="1">
                            <a:latin typeface="Cambria Math" panose="02040503050406030204" pitchFamily="18" charset="0"/>
                            <a:ea typeface="Cambria Math" panose="02040503050406030204" pitchFamily="18" charset="0"/>
                          </a:rPr>
                          <m:t>𝑄</m:t>
                        </m:r>
                      </m:sup>
                    </m:sSup>
                  </m:oMath>
                </a14:m>
                <a:r>
                  <a:rPr lang="en-GB" dirty="0"/>
                  <a:t> instead of target distribution </a:t>
                </a:r>
                <a14:m>
                  <m:oMath xmlns:m="http://schemas.openxmlformats.org/officeDocument/2006/math">
                    <m:r>
                      <a:rPr lang="en-GB" i="1">
                        <a:latin typeface="Cambria Math" panose="02040503050406030204" pitchFamily="18" charset="0"/>
                        <a:ea typeface="Cambria Math" panose="02040503050406030204" pitchFamily="18" charset="0"/>
                      </a:rPr>
                      <m:t>𝔗</m:t>
                    </m:r>
                  </m:oMath>
                </a14:m>
                <a:endParaRPr lang="en-GB" dirty="0"/>
              </a:p>
              <a:p>
                <a:pPr lvl="1"/>
                <a:r>
                  <a:rPr lang="en-GB" dirty="0"/>
                  <a:t>Pick or discard </a:t>
                </a:r>
                <a14:m>
                  <m:oMath xmlns:m="http://schemas.openxmlformats.org/officeDocument/2006/math">
                    <m:sSub>
                      <m:sSubPr>
                        <m:ctrlPr>
                          <a:rPr lang="de-DE" i="1" dirty="0">
                            <a:latin typeface="Cambria Math" panose="02040503050406030204" pitchFamily="18" charset="0"/>
                          </a:rPr>
                        </m:ctrlPr>
                      </m:sSubPr>
                      <m:e>
                        <m:r>
                          <a:rPr lang="en-GB" b="1" i="1" dirty="0">
                            <a:latin typeface="Cambria Math" panose="02040503050406030204" pitchFamily="18" charset="0"/>
                          </a:rPr>
                          <m:t>𝒓</m:t>
                        </m:r>
                      </m:e>
                      <m:sub>
                        <m:r>
                          <a:rPr lang="de-DE" i="1" dirty="0">
                            <a:latin typeface="Cambria Math" panose="02040503050406030204" pitchFamily="18" charset="0"/>
                          </a:rPr>
                          <m:t>𝑖</m:t>
                        </m:r>
                      </m:sub>
                    </m:sSub>
                  </m:oMath>
                </a14:m>
                <a:r>
                  <a:rPr lang="en-GB" dirty="0"/>
                  <a:t> based on acceptance probability </a:t>
                </a:r>
                <a14:m>
                  <m:oMath xmlns:m="http://schemas.openxmlformats.org/officeDocument/2006/math">
                    <m:r>
                      <a:rPr lang="en-GB" i="1" smtClean="0">
                        <a:latin typeface="Cambria Math" panose="02040503050406030204" pitchFamily="18" charset="0"/>
                        <a:ea typeface="Cambria Math" panose="02040503050406030204" pitchFamily="18" charset="0"/>
                      </a:rPr>
                      <m:t>𝔄</m:t>
                    </m:r>
                  </m:oMath>
                </a14:m>
                <a:endParaRPr lang="en-GB" dirty="0"/>
              </a:p>
            </p:txBody>
          </p:sp>
        </mc:Choice>
        <mc:Fallback xmlns="">
          <p:sp>
            <p:nvSpPr>
              <p:cNvPr id="3" name="Content Placeholder 2">
                <a:extLst>
                  <a:ext uri="{FF2B5EF4-FFF2-40B4-BE49-F238E27FC236}">
                    <a16:creationId xmlns:a16="http://schemas.microsoft.com/office/drawing/2014/main" id="{F0553B47-452E-A54F-8C63-8C50619CE2F4}"/>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3E2BE629-06E3-F248-A368-13C735A037F7}"/>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3B25FE98-DC7D-6C4E-ABBF-86A03D17E75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F0B9C92-0970-5647-8DF1-9C9AA3D8BF6C}"/>
              </a:ext>
            </a:extLst>
          </p:cNvPr>
          <p:cNvSpPr>
            <a:spLocks noGrp="1"/>
          </p:cNvSpPr>
          <p:nvPr>
            <p:ph type="sldNum" sz="quarter" idx="4"/>
          </p:nvPr>
        </p:nvSpPr>
        <p:spPr/>
        <p:txBody>
          <a:bodyPr/>
          <a:lstStyle/>
          <a:p>
            <a:fld id="{67C9959E-8E6B-B04C-9955-EA096F41CA7A}" type="slidenum">
              <a:rPr lang="en-GB" smtClean="0"/>
              <a:t>69</a:t>
            </a:fld>
            <a:endParaRPr lang="en-GB"/>
          </a:p>
        </p:txBody>
      </p:sp>
      <p:pic>
        <p:nvPicPr>
          <p:cNvPr id="9" name="Picture 8">
            <a:extLst>
              <a:ext uri="{FF2B5EF4-FFF2-40B4-BE49-F238E27FC236}">
                <a16:creationId xmlns:a16="http://schemas.microsoft.com/office/drawing/2014/main" id="{E12CFD43-07F8-8A42-A93D-7D89F67537C8}"/>
              </a:ext>
            </a:extLst>
          </p:cNvPr>
          <p:cNvPicPr>
            <a:picLocks noChangeAspect="1"/>
          </p:cNvPicPr>
          <p:nvPr/>
        </p:nvPicPr>
        <p:blipFill>
          <a:blip r:embed="rId3"/>
          <a:stretch>
            <a:fillRect/>
          </a:stretch>
        </p:blipFill>
        <p:spPr>
          <a:xfrm>
            <a:off x="1486338" y="2870367"/>
            <a:ext cx="8973752" cy="2931645"/>
          </a:xfrm>
          <a:prstGeom prst="rect">
            <a:avLst/>
          </a:prstGeom>
        </p:spPr>
      </p:pic>
      <p:sp>
        <p:nvSpPr>
          <p:cNvPr id="6" name="Rounded Rectangle 5">
            <a:extLst>
              <a:ext uri="{FF2B5EF4-FFF2-40B4-BE49-F238E27FC236}">
                <a16:creationId xmlns:a16="http://schemas.microsoft.com/office/drawing/2014/main" id="{B2BBA1E3-DBF4-7E49-B682-828EEA7D4134}"/>
              </a:ext>
            </a:extLst>
          </p:cNvPr>
          <p:cNvSpPr/>
          <p:nvPr/>
        </p:nvSpPr>
        <p:spPr>
          <a:xfrm>
            <a:off x="2497257" y="4363895"/>
            <a:ext cx="4817943" cy="769356"/>
          </a:xfrm>
          <a:prstGeom prst="roundRect">
            <a:avLst/>
          </a:prstGeom>
          <a:solidFill>
            <a:srgbClr val="FFC000">
              <a:alpha val="20000"/>
            </a:srgbClr>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816636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3EF58-E6FC-6741-B3AB-83A392A2BA7F}"/>
              </a:ext>
            </a:extLst>
          </p:cNvPr>
          <p:cNvSpPr>
            <a:spLocks noGrp="1"/>
          </p:cNvSpPr>
          <p:nvPr>
            <p:ph type="title"/>
          </p:nvPr>
        </p:nvSpPr>
        <p:spPr/>
        <p:txBody>
          <a:bodyPr/>
          <a:lstStyle/>
          <a:p>
            <a:r>
              <a:rPr lang="en-GB" dirty="0"/>
              <a:t>Lifted MCMC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B6F72B-657E-7948-A257-204F5C065CE1}"/>
                  </a:ext>
                </a:extLst>
              </p:cNvPr>
              <p:cNvSpPr>
                <a:spLocks noGrp="1"/>
              </p:cNvSpPr>
              <p:nvPr>
                <p:ph idx="1"/>
              </p:nvPr>
            </p:nvSpPr>
            <p:spPr/>
            <p:txBody>
              <a:bodyPr>
                <a:normAutofit/>
              </a:bodyPr>
              <a:lstStyle/>
              <a:p>
                <a:r>
                  <a:rPr lang="en-GB" dirty="0">
                    <a:solidFill>
                      <a:srgbClr val="FFC000"/>
                    </a:solidFill>
                  </a:rPr>
                  <a:t>No direct transformation</a:t>
                </a:r>
                <a:r>
                  <a:rPr lang="en-GB" dirty="0"/>
                  <a:t> of MCMC to lifted models</a:t>
                </a:r>
              </a:p>
              <a:p>
                <a:pPr lvl="1"/>
                <a:r>
                  <a:rPr lang="en-GB" dirty="0"/>
                  <a:t>But: application of the lifting idea to Markov chains</a:t>
                </a:r>
              </a:p>
              <a:p>
                <a:r>
                  <a:rPr lang="en-GB" dirty="0">
                    <a:solidFill>
                      <a:schemeClr val="accent1"/>
                    </a:solidFill>
                  </a:rPr>
                  <a:t>Exchangeable</a:t>
                </a:r>
                <a:r>
                  <a:rPr lang="en-GB" dirty="0"/>
                  <a:t> Boolean random variables </a:t>
                </a:r>
                <a14:m>
                  <m:oMath xmlns:m="http://schemas.openxmlformats.org/officeDocument/2006/math">
                    <m:r>
                      <a:rPr lang="de-DE" b="1" i="1" dirty="0" smtClean="0">
                        <a:latin typeface="Cambria Math" panose="02040503050406030204" pitchFamily="18" charset="0"/>
                      </a:rPr>
                      <m:t>𝑺</m:t>
                    </m:r>
                  </m:oMath>
                </a14:m>
                <a:endParaRPr lang="en-GB" dirty="0"/>
              </a:p>
              <a:p>
                <a:pPr lvl="1"/>
                <a:r>
                  <a:rPr lang="en-GB" dirty="0"/>
                  <a:t>If for every assignment to </a:t>
                </a:r>
                <a14:m>
                  <m:oMath xmlns:m="http://schemas.openxmlformats.org/officeDocument/2006/math">
                    <m:r>
                      <a:rPr lang="de-DE" b="1" i="1" dirty="0" smtClean="0">
                        <a:latin typeface="Cambria Math" panose="02040503050406030204" pitchFamily="18" charset="0"/>
                        <a:ea typeface="Cambria Math" panose="02040503050406030204" pitchFamily="18" charset="0"/>
                      </a:rPr>
                      <m:t>𝑺</m:t>
                    </m:r>
                  </m:oMath>
                </a14:m>
                <a:r>
                  <a:rPr lang="en-GB" dirty="0"/>
                  <a:t>, i.e., </a:t>
                </a:r>
                <a14:m>
                  <m:oMath xmlns:m="http://schemas.openxmlformats.org/officeDocument/2006/math">
                    <m:r>
                      <a:rPr lang="de-DE" b="1" i="1" smtClean="0">
                        <a:latin typeface="Cambria Math" panose="02040503050406030204" pitchFamily="18" charset="0"/>
                      </a:rPr>
                      <m:t>𝒔</m:t>
                    </m:r>
                    <m:r>
                      <a:rPr lang="de-DE" b="1" i="1" smtClean="0">
                        <a:latin typeface="Cambria Math" panose="02040503050406030204" pitchFamily="18" charset="0"/>
                        <a:ea typeface="Cambria Math" panose="02040503050406030204" pitchFamily="18" charset="0"/>
                      </a:rPr>
                      <m:t>∈</m:t>
                    </m:r>
                    <m:sSup>
                      <m:sSupPr>
                        <m:ctrlPr>
                          <a:rPr lang="de-DE" b="0" i="1" smtClean="0">
                            <a:latin typeface="Cambria Math" panose="02040503050406030204" pitchFamily="18" charset="0"/>
                          </a:rPr>
                        </m:ctrlPr>
                      </m:sSupPr>
                      <m:e>
                        <m:d>
                          <m:dPr>
                            <m:begChr m:val="{"/>
                            <m:endChr m:val="}"/>
                            <m:ctrlPr>
                              <a:rPr lang="de-DE" b="0" i="1" smtClean="0">
                                <a:latin typeface="Cambria Math" panose="02040503050406030204" pitchFamily="18" charset="0"/>
                              </a:rPr>
                            </m:ctrlPr>
                          </m:dPr>
                          <m:e>
                            <m:r>
                              <m:rPr>
                                <m:sty m:val="p"/>
                              </m:rPr>
                              <a:rPr lang="de-DE" b="0" i="0" smtClean="0">
                                <a:latin typeface="Cambria Math" panose="02040503050406030204" pitchFamily="18" charset="0"/>
                              </a:rPr>
                              <m:t>f</m:t>
                            </m:r>
                            <m:r>
                              <a:rPr lang="de-DE" b="0" i="0" smtClean="0">
                                <a:latin typeface="Cambria Math" panose="02040503050406030204" pitchFamily="18" charset="0"/>
                              </a:rPr>
                              <m:t>,</m:t>
                            </m:r>
                            <m:r>
                              <m:rPr>
                                <m:sty m:val="p"/>
                              </m:rPr>
                              <a:rPr lang="de-DE" b="0" i="0" smtClean="0">
                                <a:latin typeface="Cambria Math" panose="02040503050406030204" pitchFamily="18" charset="0"/>
                              </a:rPr>
                              <m:t>t</m:t>
                            </m:r>
                          </m:e>
                        </m:d>
                      </m:e>
                      <m:sup>
                        <m:r>
                          <a:rPr lang="de-DE" b="0" i="1" smtClean="0">
                            <a:latin typeface="Cambria Math" panose="02040503050406030204" pitchFamily="18" charset="0"/>
                          </a:rPr>
                          <m:t>𝑘</m:t>
                        </m:r>
                      </m:sup>
                    </m:sSup>
                  </m:oMath>
                </a14:m>
                <a:r>
                  <a:rPr lang="en-GB" dirty="0"/>
                  <a:t>, and every permutation </a:t>
                </a:r>
                <a14:m>
                  <m:oMath xmlns:m="http://schemas.openxmlformats.org/officeDocument/2006/math">
                    <m:r>
                      <a:rPr lang="en-GB" i="1" dirty="0" smtClean="0">
                        <a:latin typeface="Cambria Math" panose="02040503050406030204" pitchFamily="18" charset="0"/>
                        <a:ea typeface="Cambria Math" panose="02040503050406030204" pitchFamily="18" charset="0"/>
                      </a:rPr>
                      <m:t>𝔤</m:t>
                    </m:r>
                  </m:oMath>
                </a14:m>
                <a:r>
                  <a:rPr lang="en-GB" dirty="0"/>
                  <a:t> on </a:t>
                </a:r>
                <a14:m>
                  <m:oMath xmlns:m="http://schemas.openxmlformats.org/officeDocument/2006/math">
                    <m:sSup>
                      <m:sSupPr>
                        <m:ctrlPr>
                          <a:rPr lang="de-DE" i="1">
                            <a:latin typeface="Cambria Math" panose="02040503050406030204" pitchFamily="18" charset="0"/>
                          </a:rPr>
                        </m:ctrlPr>
                      </m:sSupPr>
                      <m:e>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rPr>
                              <m:t>f</m:t>
                            </m:r>
                            <m:r>
                              <a:rPr lang="de-DE" b="0" i="0" smtClean="0">
                                <a:latin typeface="Cambria Math" panose="02040503050406030204" pitchFamily="18" charset="0"/>
                              </a:rPr>
                              <m:t>,</m:t>
                            </m:r>
                            <m:r>
                              <m:rPr>
                                <m:sty m:val="p"/>
                              </m:rPr>
                              <a:rPr lang="de-DE" b="0" i="0" smtClean="0">
                                <a:latin typeface="Cambria Math" panose="02040503050406030204" pitchFamily="18" charset="0"/>
                              </a:rPr>
                              <m:t>t</m:t>
                            </m:r>
                          </m:e>
                        </m:d>
                      </m:e>
                      <m:sup>
                        <m:r>
                          <a:rPr lang="de-DE" i="1">
                            <a:latin typeface="Cambria Math" panose="02040503050406030204" pitchFamily="18" charset="0"/>
                          </a:rPr>
                          <m:t>𝑘</m:t>
                        </m:r>
                      </m:sup>
                    </m:sSup>
                  </m:oMath>
                </a14:m>
                <a:r>
                  <a:rPr lang="en-GB" dirty="0"/>
                  <a:t>, </a:t>
                </a:r>
                <a:endParaRPr lang="de-DE" i="1" dirty="0">
                  <a:latin typeface="Cambria Math" panose="02040503050406030204" pitchFamily="18" charset="0"/>
                </a:endParaRPr>
              </a:p>
              <a:p>
                <a:pPr marL="457200" lvl="1" indent="0">
                  <a:buNone/>
                </a:pPr>
                <a14:m>
                  <m:oMathPara xmlns:m="http://schemas.openxmlformats.org/officeDocument/2006/math">
                    <m:oMathParaPr>
                      <m:jc m:val="centerGroup"/>
                    </m:oMathParaPr>
                    <m:oMath xmlns:m="http://schemas.openxmlformats.org/officeDocument/2006/math">
                      <m:r>
                        <a:rPr lang="en-GB" i="1" dirty="0" smtClean="0">
                          <a:latin typeface="Cambria Math" panose="02040503050406030204" pitchFamily="18" charset="0"/>
                        </a:rPr>
                        <m:t>𝑃</m:t>
                      </m:r>
                      <m:d>
                        <m:dPr>
                          <m:ctrlPr>
                            <a:rPr lang="de-DE" b="0" i="1" dirty="0" smtClean="0">
                              <a:latin typeface="Cambria Math" panose="02040503050406030204" pitchFamily="18" charset="0"/>
                            </a:rPr>
                          </m:ctrlPr>
                        </m:dPr>
                        <m:e>
                          <m:r>
                            <a:rPr lang="de-DE" b="1" i="1" dirty="0" smtClean="0">
                              <a:latin typeface="Cambria Math" panose="02040503050406030204" pitchFamily="18" charset="0"/>
                            </a:rPr>
                            <m:t>𝑺</m:t>
                          </m:r>
                          <m:r>
                            <a:rPr lang="de-DE" b="0" i="1" dirty="0" smtClean="0">
                              <a:latin typeface="Cambria Math" panose="02040503050406030204" pitchFamily="18" charset="0"/>
                            </a:rPr>
                            <m:t>=</m:t>
                          </m:r>
                          <m:r>
                            <a:rPr lang="de-DE" b="1" i="1" smtClean="0">
                              <a:latin typeface="Cambria Math" panose="02040503050406030204" pitchFamily="18" charset="0"/>
                            </a:rPr>
                            <m:t>𝒔</m:t>
                          </m:r>
                        </m:e>
                      </m:d>
                      <m:r>
                        <a:rPr lang="de-DE" b="0" i="1" dirty="0" smtClean="0">
                          <a:latin typeface="Cambria Math" panose="02040503050406030204" pitchFamily="18" charset="0"/>
                        </a:rPr>
                        <m:t>=</m:t>
                      </m:r>
                      <m:r>
                        <a:rPr lang="en-GB" i="1" dirty="0">
                          <a:latin typeface="Cambria Math" panose="02040503050406030204" pitchFamily="18" charset="0"/>
                        </a:rPr>
                        <m:t>𝑃</m:t>
                      </m:r>
                      <m:d>
                        <m:dPr>
                          <m:ctrlPr>
                            <a:rPr lang="de-DE" i="1" dirty="0">
                              <a:latin typeface="Cambria Math" panose="02040503050406030204" pitchFamily="18" charset="0"/>
                            </a:rPr>
                          </m:ctrlPr>
                        </m:dPr>
                        <m:e>
                          <m:r>
                            <a:rPr lang="de-DE" b="1" i="1" dirty="0" smtClean="0">
                              <a:latin typeface="Cambria Math" panose="02040503050406030204" pitchFamily="18" charset="0"/>
                            </a:rPr>
                            <m:t>𝑺</m:t>
                          </m:r>
                          <m:r>
                            <a:rPr lang="de-DE" i="1" dirty="0">
                              <a:latin typeface="Cambria Math" panose="02040503050406030204" pitchFamily="18" charset="0"/>
                            </a:rPr>
                            <m:t>=</m:t>
                          </m:r>
                          <m:sSup>
                            <m:sSupPr>
                              <m:ctrlPr>
                                <a:rPr lang="de-DE" b="1" i="1">
                                  <a:latin typeface="Cambria Math" panose="02040503050406030204" pitchFamily="18" charset="0"/>
                                </a:rPr>
                              </m:ctrlPr>
                            </m:sSupPr>
                            <m:e>
                              <m:r>
                                <a:rPr lang="de-DE" b="1" i="1" smtClean="0">
                                  <a:latin typeface="Cambria Math" panose="02040503050406030204" pitchFamily="18" charset="0"/>
                                </a:rPr>
                                <m:t>𝒔</m:t>
                              </m:r>
                            </m:e>
                            <m:sup>
                              <m:r>
                                <a:rPr lang="en-GB" i="1" dirty="0">
                                  <a:latin typeface="Cambria Math" panose="02040503050406030204" pitchFamily="18" charset="0"/>
                                  <a:ea typeface="Cambria Math" panose="02040503050406030204" pitchFamily="18" charset="0"/>
                                </a:rPr>
                                <m:t>𝔤</m:t>
                              </m:r>
                            </m:sup>
                          </m:sSup>
                        </m:e>
                      </m:d>
                    </m:oMath>
                  </m:oMathPara>
                </a14:m>
                <a:endParaRPr lang="en-GB" dirty="0"/>
              </a:p>
              <a:p>
                <a:pPr lvl="1"/>
                <a:r>
                  <a:rPr lang="en-GB" dirty="0"/>
                  <a:t>Example: Random variables that exhibit counting symmetry</a:t>
                </a:r>
              </a:p>
              <a:p>
                <a:pPr lvl="1"/>
                <a:r>
                  <a:rPr lang="en-GB" dirty="0"/>
                  <a:t>Find these so-called </a:t>
                </a:r>
                <a:r>
                  <a:rPr lang="en-GB" dirty="0">
                    <a:solidFill>
                      <a:schemeClr val="accent1"/>
                    </a:solidFill>
                  </a:rPr>
                  <a:t>automorphism groups </a:t>
                </a:r>
                <a:r>
                  <a:rPr lang="en-GB" dirty="0"/>
                  <a:t>using </a:t>
                </a:r>
                <a:r>
                  <a:rPr lang="en-GB" i="1" dirty="0"/>
                  <a:t>colour passing </a:t>
                </a:r>
                <a:r>
                  <a:rPr lang="en-GB" dirty="0"/>
                  <a:t>(forward pointer to next topic)</a:t>
                </a:r>
              </a:p>
              <a:p>
                <a:r>
                  <a:rPr lang="en-GB" dirty="0"/>
                  <a:t>Then, there are </a:t>
                </a:r>
                <a14:m>
                  <m:oMath xmlns:m="http://schemas.openxmlformats.org/officeDocument/2006/math">
                    <m:r>
                      <a:rPr lang="de-DE" b="0" i="1" dirty="0" smtClean="0">
                        <a:latin typeface="Cambria Math" panose="02040503050406030204" pitchFamily="18" charset="0"/>
                      </a:rPr>
                      <m:t>𝑘</m:t>
                    </m:r>
                    <m:r>
                      <a:rPr lang="de-DE" b="0" i="1" dirty="0" smtClean="0">
                        <a:latin typeface="Cambria Math" panose="02040503050406030204" pitchFamily="18" charset="0"/>
                      </a:rPr>
                      <m:t>+1</m:t>
                    </m:r>
                  </m:oMath>
                </a14:m>
                <a:r>
                  <a:rPr lang="en-GB" dirty="0"/>
                  <a:t> </a:t>
                </a:r>
                <a:r>
                  <a:rPr lang="en-GB" dirty="0">
                    <a:solidFill>
                      <a:schemeClr val="accent1"/>
                    </a:solidFill>
                  </a:rPr>
                  <a:t>orbits</a:t>
                </a:r>
                <a:r>
                  <a:rPr lang="en-GB" dirty="0"/>
                  <a:t> each containing random variable assignments</a:t>
                </a:r>
              </a:p>
              <a:p>
                <a:pPr lvl="1"/>
                <a:r>
                  <a:rPr lang="en-GB" dirty="0"/>
                  <a:t>Here: </a:t>
                </a:r>
                <a:br>
                  <a:rPr lang="en-GB" dirty="0"/>
                </a:br>
                <a:r>
                  <a:rPr lang="en-GB" dirty="0"/>
                  <a:t>Orbit ≈ equivalence class where elements within </a:t>
                </a:r>
                <a:br>
                  <a:rPr lang="en-GB" dirty="0"/>
                </a:br>
                <a:r>
                  <a:rPr lang="en-GB" dirty="0"/>
                  <a:t>each class are mapped to the same probability</a:t>
                </a:r>
              </a:p>
            </p:txBody>
          </p:sp>
        </mc:Choice>
        <mc:Fallback xmlns="">
          <p:sp>
            <p:nvSpPr>
              <p:cNvPr id="3" name="Content Placeholder 2">
                <a:extLst>
                  <a:ext uri="{FF2B5EF4-FFF2-40B4-BE49-F238E27FC236}">
                    <a16:creationId xmlns:a16="http://schemas.microsoft.com/office/drawing/2014/main" id="{79B6F72B-657E-7948-A257-204F5C065CE1}"/>
                  </a:ext>
                </a:extLst>
              </p:cNvPr>
              <p:cNvSpPr>
                <a:spLocks noGrp="1" noRot="1" noChangeAspect="1" noMove="1" noResize="1" noEditPoints="1" noAdjustHandles="1" noChangeArrowheads="1" noChangeShapeType="1" noTextEdit="1"/>
              </p:cNvSpPr>
              <p:nvPr>
                <p:ph idx="1"/>
              </p:nvPr>
            </p:nvSpPr>
            <p:spPr>
              <a:blipFill>
                <a:blip r:embed="rId2"/>
                <a:stretch>
                  <a:fillRect l="-1549" t="-2985"/>
                </a:stretch>
              </a:blipFill>
            </p:spPr>
            <p:txBody>
              <a:bodyPr/>
              <a:lstStyle/>
              <a:p>
                <a:r>
                  <a:rPr lang="en-DE">
                    <a:noFill/>
                  </a:rPr>
                  <a:t> </a:t>
                </a:r>
              </a:p>
            </p:txBody>
          </p:sp>
        </mc:Fallback>
      </mc:AlternateContent>
      <p:sp>
        <p:nvSpPr>
          <p:cNvPr id="7" name="Date Placeholder 6">
            <a:extLst>
              <a:ext uri="{FF2B5EF4-FFF2-40B4-BE49-F238E27FC236}">
                <a16:creationId xmlns:a16="http://schemas.microsoft.com/office/drawing/2014/main" id="{5E4ECD86-D6A9-F54D-9AE2-22BC4A323ADD}"/>
              </a:ext>
            </a:extLst>
          </p:cNvPr>
          <p:cNvSpPr>
            <a:spLocks noGrp="1"/>
          </p:cNvSpPr>
          <p:nvPr>
            <p:ph type="dt" sz="half" idx="2"/>
          </p:nvPr>
        </p:nvSpPr>
        <p:spPr/>
        <p:txBody>
          <a:bodyPr/>
          <a:lstStyle/>
          <a:p>
            <a:r>
              <a:rPr lang="de-DE"/>
              <a:t>Approximate</a:t>
            </a:r>
            <a:endParaRPr lang="en-US" dirty="0"/>
          </a:p>
        </p:txBody>
      </p:sp>
      <p:sp>
        <p:nvSpPr>
          <p:cNvPr id="9" name="Footer Placeholder 8">
            <a:extLst>
              <a:ext uri="{FF2B5EF4-FFF2-40B4-BE49-F238E27FC236}">
                <a16:creationId xmlns:a16="http://schemas.microsoft.com/office/drawing/2014/main" id="{70BBAF18-91E7-8F4A-9C1F-CAF9B8E2A26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40F139FB-AB18-704A-8481-4F4EDF9E07C4}"/>
              </a:ext>
            </a:extLst>
          </p:cNvPr>
          <p:cNvSpPr>
            <a:spLocks noGrp="1"/>
          </p:cNvSpPr>
          <p:nvPr>
            <p:ph type="sldNum" sz="quarter" idx="4"/>
          </p:nvPr>
        </p:nvSpPr>
        <p:spPr/>
        <p:txBody>
          <a:bodyPr/>
          <a:lstStyle/>
          <a:p>
            <a:fld id="{67C9959E-8E6B-B04C-9955-EA096F41CA7A}" type="slidenum">
              <a:rPr lang="en-GB" smtClean="0"/>
              <a:t>70</a:t>
            </a:fld>
            <a:endParaRPr lang="en-GB" dirty="0"/>
          </a:p>
        </p:txBody>
      </p:sp>
      <p:sp>
        <p:nvSpPr>
          <p:cNvPr id="6" name="TextBox 5">
            <a:extLst>
              <a:ext uri="{FF2B5EF4-FFF2-40B4-BE49-F238E27FC236}">
                <a16:creationId xmlns:a16="http://schemas.microsoft.com/office/drawing/2014/main" id="{6F0FF262-8ECC-834A-A809-3E7E2690A5BC}"/>
              </a:ext>
            </a:extLst>
          </p:cNvPr>
          <p:cNvSpPr txBox="1"/>
          <p:nvPr/>
        </p:nvSpPr>
        <p:spPr>
          <a:xfrm>
            <a:off x="6230366" y="526003"/>
            <a:ext cx="2824812" cy="369332"/>
          </a:xfrm>
          <a:prstGeom prst="rect">
            <a:avLst/>
          </a:prstGeom>
          <a:solidFill>
            <a:srgbClr val="FFC000"/>
          </a:solidFill>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dirty="0"/>
              <a:t>As far as I know at this point</a:t>
            </a:r>
          </a:p>
        </p:txBody>
      </p:sp>
      <p:cxnSp>
        <p:nvCxnSpPr>
          <p:cNvPr id="8" name="Straight Arrow Connector 7">
            <a:extLst>
              <a:ext uri="{FF2B5EF4-FFF2-40B4-BE49-F238E27FC236}">
                <a16:creationId xmlns:a16="http://schemas.microsoft.com/office/drawing/2014/main" id="{580318F6-6A5C-E742-A550-98D65690AEC4}"/>
              </a:ext>
            </a:extLst>
          </p:cNvPr>
          <p:cNvCxnSpPr>
            <a:cxnSpLocks/>
            <a:stCxn id="6" idx="1"/>
          </p:cNvCxnSpPr>
          <p:nvPr/>
        </p:nvCxnSpPr>
        <p:spPr>
          <a:xfrm flipH="1">
            <a:off x="5547360" y="710670"/>
            <a:ext cx="683006" cy="526771"/>
          </a:xfrm>
          <a:prstGeom prst="straightConnector1">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feld 3">
            <a:extLst>
              <a:ext uri="{FF2B5EF4-FFF2-40B4-BE49-F238E27FC236}">
                <a16:creationId xmlns:a16="http://schemas.microsoft.com/office/drawing/2014/main" id="{C27D6BB3-1F14-A148-A774-F02B3A03BFA4}"/>
              </a:ext>
            </a:extLst>
          </p:cNvPr>
          <p:cNvSpPr txBox="1"/>
          <p:nvPr/>
        </p:nvSpPr>
        <p:spPr>
          <a:xfrm>
            <a:off x="3638008" y="6290590"/>
            <a:ext cx="6079016" cy="430887"/>
          </a:xfrm>
          <a:prstGeom prst="rect">
            <a:avLst/>
          </a:prstGeom>
          <a:noFill/>
        </p:spPr>
        <p:txBody>
          <a:bodyPr wrap="square" rtlCol="0">
            <a:spAutoFit/>
          </a:bodyPr>
          <a:lstStyle/>
          <a:p>
            <a:r>
              <a:rPr lang="en-GB" sz="1100" dirty="0">
                <a:solidFill>
                  <a:schemeClr val="tx1">
                    <a:lumMod val="60000"/>
                    <a:lumOff val="40000"/>
                  </a:schemeClr>
                </a:solidFill>
                <a:ea typeface="Verdana" pitchFamily="34" charset="0"/>
                <a:cs typeface="Verdana" pitchFamily="34" charset="0"/>
              </a:rPr>
              <a:t>Mathias </a:t>
            </a:r>
            <a:r>
              <a:rPr lang="en-GB" sz="1100" dirty="0" err="1">
                <a:solidFill>
                  <a:schemeClr val="tx1">
                    <a:lumMod val="60000"/>
                    <a:lumOff val="40000"/>
                  </a:schemeClr>
                </a:solidFill>
                <a:ea typeface="Verdana" pitchFamily="34" charset="0"/>
                <a:cs typeface="Verdana" pitchFamily="34" charset="0"/>
              </a:rPr>
              <a:t>Niepert</a:t>
            </a:r>
            <a:r>
              <a:rPr lang="en-GB" sz="1100" dirty="0">
                <a:solidFill>
                  <a:schemeClr val="tx1">
                    <a:lumMod val="60000"/>
                    <a:lumOff val="40000"/>
                  </a:schemeClr>
                </a:solidFill>
                <a:ea typeface="Verdana" pitchFamily="34" charset="0"/>
                <a:cs typeface="Verdana" pitchFamily="34" charset="0"/>
              </a:rPr>
              <a:t>: Markov Chains on Orbits of Permutation Groups. In </a:t>
            </a:r>
            <a:r>
              <a:rPr lang="en-GB" sz="1100" i="1" dirty="0">
                <a:solidFill>
                  <a:schemeClr val="tx1">
                    <a:lumMod val="60000"/>
                    <a:lumOff val="40000"/>
                  </a:schemeClr>
                </a:solidFill>
                <a:ea typeface="Verdana" pitchFamily="34" charset="0"/>
                <a:cs typeface="Verdana" pitchFamily="34" charset="0"/>
              </a:rPr>
              <a:t>UAI-12 Proceedings of the 28</a:t>
            </a:r>
            <a:r>
              <a:rPr lang="en-GB" sz="1100" i="1" baseline="30000" dirty="0">
                <a:solidFill>
                  <a:schemeClr val="tx1">
                    <a:lumMod val="60000"/>
                    <a:lumOff val="40000"/>
                  </a:schemeClr>
                </a:solidFill>
                <a:ea typeface="Verdana" pitchFamily="34" charset="0"/>
                <a:cs typeface="Verdana" pitchFamily="34" charset="0"/>
              </a:rPr>
              <a:t>th</a:t>
            </a:r>
            <a:r>
              <a:rPr lang="en-GB" sz="1100" i="1" dirty="0">
                <a:solidFill>
                  <a:schemeClr val="tx1">
                    <a:lumMod val="60000"/>
                    <a:lumOff val="40000"/>
                  </a:schemeClr>
                </a:solidFill>
                <a:ea typeface="Verdana" pitchFamily="34" charset="0"/>
                <a:cs typeface="Verdana" pitchFamily="34" charset="0"/>
              </a:rPr>
              <a:t> Conference on Uncertainty in Artificial Intelligence</a:t>
            </a:r>
            <a:r>
              <a:rPr lang="en-GB" sz="1100" dirty="0">
                <a:solidFill>
                  <a:schemeClr val="tx1">
                    <a:lumMod val="60000"/>
                    <a:lumOff val="40000"/>
                  </a:schemeClr>
                </a:solidFill>
                <a:ea typeface="Verdana" pitchFamily="34" charset="0"/>
                <a:cs typeface="Verdana" pitchFamily="34" charset="0"/>
              </a:rPr>
              <a:t>, 2012.</a:t>
            </a:r>
          </a:p>
        </p:txBody>
      </p:sp>
      <p:grpSp>
        <p:nvGrpSpPr>
          <p:cNvPr id="12" name="Group 11">
            <a:extLst>
              <a:ext uri="{FF2B5EF4-FFF2-40B4-BE49-F238E27FC236}">
                <a16:creationId xmlns:a16="http://schemas.microsoft.com/office/drawing/2014/main" id="{9DDD7F34-A3BA-F94B-B118-1C5CFB56EAA1}"/>
              </a:ext>
            </a:extLst>
          </p:cNvPr>
          <p:cNvGrpSpPr/>
          <p:nvPr/>
        </p:nvGrpSpPr>
        <p:grpSpPr>
          <a:xfrm>
            <a:off x="7784134" y="5129523"/>
            <a:ext cx="1210151" cy="360000"/>
            <a:chOff x="928007" y="1785257"/>
            <a:chExt cx="1210151" cy="360000"/>
          </a:xfrm>
        </p:grpSpPr>
        <p:sp>
          <p:nvSpPr>
            <p:cNvPr id="13" name="Oval 12">
              <a:extLst>
                <a:ext uri="{FF2B5EF4-FFF2-40B4-BE49-F238E27FC236}">
                  <a16:creationId xmlns:a16="http://schemas.microsoft.com/office/drawing/2014/main" id="{A41CB197-6F6B-A647-8BFC-030F87E44CE4}"/>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14" name="Oval 13">
              <a:extLst>
                <a:ext uri="{FF2B5EF4-FFF2-40B4-BE49-F238E27FC236}">
                  <a16:creationId xmlns:a16="http://schemas.microsoft.com/office/drawing/2014/main" id="{4129B4A5-7052-494C-8921-3213F59166C2}"/>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cxnSp>
          <p:nvCxnSpPr>
            <p:cNvPr id="16" name="Straight Connector 15">
              <a:extLst>
                <a:ext uri="{FF2B5EF4-FFF2-40B4-BE49-F238E27FC236}">
                  <a16:creationId xmlns:a16="http://schemas.microsoft.com/office/drawing/2014/main" id="{886BAE6D-6D64-0241-A633-D009C4A2FC21}"/>
                </a:ext>
              </a:extLst>
            </p:cNvPr>
            <p:cNvCxnSpPr>
              <a:stCxn id="13" idx="6"/>
              <a:endCxn id="14"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7" name="Group 36">
            <a:extLst>
              <a:ext uri="{FF2B5EF4-FFF2-40B4-BE49-F238E27FC236}">
                <a16:creationId xmlns:a16="http://schemas.microsoft.com/office/drawing/2014/main" id="{B1145517-645D-0D4D-8316-A14749A6746C}"/>
              </a:ext>
            </a:extLst>
          </p:cNvPr>
          <p:cNvGrpSpPr/>
          <p:nvPr/>
        </p:nvGrpSpPr>
        <p:grpSpPr>
          <a:xfrm>
            <a:off x="9423474" y="4755629"/>
            <a:ext cx="1518865" cy="1110838"/>
            <a:chOff x="9055178" y="1068138"/>
            <a:chExt cx="1518865" cy="1110838"/>
          </a:xfrm>
        </p:grpSpPr>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C3ADBF4D-DB26-F04A-8B94-76A9EC5E1FA9}"/>
                    </a:ext>
                  </a:extLst>
                </p:cNvPr>
                <p:cNvSpPr/>
                <p:nvPr/>
              </p:nvSpPr>
              <p:spPr>
                <a:xfrm>
                  <a:off x="9505457" y="106813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tt</m:t>
                        </m:r>
                      </m:oMath>
                    </m:oMathPara>
                  </a14:m>
                  <a:endParaRPr lang="en-GB" dirty="0"/>
                </a:p>
              </p:txBody>
            </p:sp>
          </mc:Choice>
          <mc:Fallback xmlns="">
            <p:sp>
              <p:nvSpPr>
                <p:cNvPr id="26" name="Rounded Rectangle 25">
                  <a:extLst>
                    <a:ext uri="{FF2B5EF4-FFF2-40B4-BE49-F238E27FC236}">
                      <a16:creationId xmlns:a16="http://schemas.microsoft.com/office/drawing/2014/main" id="{C3ADBF4D-DB26-F04A-8B94-76A9EC5E1FA9}"/>
                    </a:ext>
                  </a:extLst>
                </p:cNvPr>
                <p:cNvSpPr>
                  <a:spLocks noRot="1" noChangeAspect="1" noMove="1" noResize="1" noEditPoints="1" noAdjustHandles="1" noChangeArrowheads="1" noChangeShapeType="1" noTextEdit="1"/>
                </p:cNvSpPr>
                <p:nvPr/>
              </p:nvSpPr>
              <p:spPr>
                <a:xfrm>
                  <a:off x="9505457" y="1068138"/>
                  <a:ext cx="618309" cy="287388"/>
                </a:xfrm>
                <a:prstGeom prst="roundRect">
                  <a:avLst/>
                </a:prstGeom>
                <a:blipFill>
                  <a:blip r:embed="rId3"/>
                  <a:stretch>
                    <a:fillRect/>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A52524F1-0604-9C44-B8F8-0D787FF50EE2}"/>
                    </a:ext>
                  </a:extLst>
                </p:cNvPr>
                <p:cNvSpPr/>
                <p:nvPr/>
              </p:nvSpPr>
              <p:spPr>
                <a:xfrm>
                  <a:off x="9505457" y="189158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ff</m:t>
                        </m:r>
                      </m:oMath>
                    </m:oMathPara>
                  </a14:m>
                  <a:endParaRPr lang="en-GB" dirty="0"/>
                </a:p>
              </p:txBody>
            </p:sp>
          </mc:Choice>
          <mc:Fallback xmlns="">
            <p:sp>
              <p:nvSpPr>
                <p:cNvPr id="27" name="Rounded Rectangle 26">
                  <a:extLst>
                    <a:ext uri="{FF2B5EF4-FFF2-40B4-BE49-F238E27FC236}">
                      <a16:creationId xmlns:a16="http://schemas.microsoft.com/office/drawing/2014/main" id="{A52524F1-0604-9C44-B8F8-0D787FF50EE2}"/>
                    </a:ext>
                  </a:extLst>
                </p:cNvPr>
                <p:cNvSpPr>
                  <a:spLocks noRot="1" noChangeAspect="1" noMove="1" noResize="1" noEditPoints="1" noAdjustHandles="1" noChangeArrowheads="1" noChangeShapeType="1" noTextEdit="1"/>
                </p:cNvSpPr>
                <p:nvPr/>
              </p:nvSpPr>
              <p:spPr>
                <a:xfrm>
                  <a:off x="9505457" y="1891588"/>
                  <a:ext cx="618309" cy="287388"/>
                </a:xfrm>
                <a:prstGeom prst="roundRect">
                  <a:avLst/>
                </a:prstGeom>
                <a:blipFill>
                  <a:blip r:embed="rId4"/>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32" name="Rounded Rectangle 31">
                  <a:extLst>
                    <a:ext uri="{FF2B5EF4-FFF2-40B4-BE49-F238E27FC236}">
                      <a16:creationId xmlns:a16="http://schemas.microsoft.com/office/drawing/2014/main" id="{0A8EC347-F069-2849-BCA3-45B7E148DB58}"/>
                    </a:ext>
                  </a:extLst>
                </p:cNvPr>
                <p:cNvSpPr/>
                <p:nvPr/>
              </p:nvSpPr>
              <p:spPr>
                <a:xfrm>
                  <a:off x="9055178" y="1479863"/>
                  <a:ext cx="1518865" cy="287388"/>
                </a:xfrm>
                <a:prstGeom prst="roundRect">
                  <a:avLst/>
                </a:prstGeom>
                <a:solidFill>
                  <a:schemeClr val="accent1">
                    <a:alpha val="2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 xmlns:m="http://schemas.openxmlformats.org/officeDocument/2006/math">
                      <m:r>
                        <m:rPr>
                          <m:sty m:val="p"/>
                        </m:rPr>
                        <a:rPr lang="de-DE" b="0" i="0" dirty="0" smtClean="0">
                          <a:latin typeface="Cambria Math" panose="02040503050406030204" pitchFamily="18" charset="0"/>
                        </a:rPr>
                        <m:t>ft</m:t>
                      </m:r>
                    </m:oMath>
                  </a14:m>
                  <a:r>
                    <a:rPr lang="en-GB" dirty="0"/>
                    <a:t>	</a:t>
                  </a:r>
                  <a14:m>
                    <m:oMath xmlns:m="http://schemas.openxmlformats.org/officeDocument/2006/math">
                      <m:r>
                        <m:rPr>
                          <m:sty m:val="p"/>
                        </m:rPr>
                        <a:rPr lang="de-DE" b="0" i="0" dirty="0" smtClean="0">
                          <a:latin typeface="Cambria Math" panose="02040503050406030204" pitchFamily="18" charset="0"/>
                        </a:rPr>
                        <m:t>tf</m:t>
                      </m:r>
                    </m:oMath>
                  </a14:m>
                  <a:endParaRPr lang="en-GB" dirty="0"/>
                </a:p>
              </p:txBody>
            </p:sp>
          </mc:Choice>
          <mc:Fallback xmlns="">
            <p:sp>
              <p:nvSpPr>
                <p:cNvPr id="32" name="Rounded Rectangle 31">
                  <a:extLst>
                    <a:ext uri="{FF2B5EF4-FFF2-40B4-BE49-F238E27FC236}">
                      <a16:creationId xmlns:a16="http://schemas.microsoft.com/office/drawing/2014/main" id="{0A8EC347-F069-2849-BCA3-45B7E148DB58}"/>
                    </a:ext>
                  </a:extLst>
                </p:cNvPr>
                <p:cNvSpPr>
                  <a:spLocks noRot="1" noChangeAspect="1" noMove="1" noResize="1" noEditPoints="1" noAdjustHandles="1" noChangeArrowheads="1" noChangeShapeType="1" noTextEdit="1"/>
                </p:cNvSpPr>
                <p:nvPr/>
              </p:nvSpPr>
              <p:spPr>
                <a:xfrm>
                  <a:off x="9055178" y="1479863"/>
                  <a:ext cx="1518865" cy="287388"/>
                </a:xfrm>
                <a:prstGeom prst="roundRect">
                  <a:avLst/>
                </a:prstGeom>
                <a:blipFill>
                  <a:blip r:embed="rId5"/>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p:grpSp>
      <p:grpSp>
        <p:nvGrpSpPr>
          <p:cNvPr id="36" name="Group 35">
            <a:extLst>
              <a:ext uri="{FF2B5EF4-FFF2-40B4-BE49-F238E27FC236}">
                <a16:creationId xmlns:a16="http://schemas.microsoft.com/office/drawing/2014/main" id="{B1BA9184-A095-5E49-B5F1-2D925A8A7592}"/>
              </a:ext>
            </a:extLst>
          </p:cNvPr>
          <p:cNvGrpSpPr/>
          <p:nvPr/>
        </p:nvGrpSpPr>
        <p:grpSpPr>
          <a:xfrm>
            <a:off x="11033058" y="4715166"/>
            <a:ext cx="798617" cy="1190748"/>
            <a:chOff x="10941269" y="1029200"/>
            <a:chExt cx="798617" cy="1190748"/>
          </a:xfrm>
        </p:grpSpPr>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9C1A7ACC-AF2D-DA41-A61B-0F0138F80FB7}"/>
                    </a:ext>
                  </a:extLst>
                </p:cNvPr>
                <p:cNvSpPr txBox="1"/>
                <p:nvPr/>
              </p:nvSpPr>
              <p:spPr>
                <a:xfrm>
                  <a:off x="10941269" y="1029200"/>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0.017</m:t>
                        </m:r>
                      </m:oMath>
                    </m:oMathPara>
                  </a14:m>
                  <a:endParaRPr lang="en-GB" dirty="0"/>
                </a:p>
              </p:txBody>
            </p:sp>
          </mc:Choice>
          <mc:Fallback xmlns="">
            <p:sp>
              <p:nvSpPr>
                <p:cNvPr id="10" name="TextBox 9">
                  <a:extLst>
                    <a:ext uri="{FF2B5EF4-FFF2-40B4-BE49-F238E27FC236}">
                      <a16:creationId xmlns:a16="http://schemas.microsoft.com/office/drawing/2014/main" id="{9C1A7ACC-AF2D-DA41-A61B-0F0138F80FB7}"/>
                    </a:ext>
                  </a:extLst>
                </p:cNvPr>
                <p:cNvSpPr txBox="1">
                  <a:spLocks noRot="1" noChangeAspect="1" noMove="1" noResize="1" noEditPoints="1" noAdjustHandles="1" noChangeArrowheads="1" noChangeShapeType="1" noTextEdit="1"/>
                </p:cNvSpPr>
                <p:nvPr/>
              </p:nvSpPr>
              <p:spPr>
                <a:xfrm>
                  <a:off x="10941269" y="1029200"/>
                  <a:ext cx="798617"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id="{413CE045-8B69-524C-9F8B-5B97D8970C87}"/>
                    </a:ext>
                  </a:extLst>
                </p:cNvPr>
                <p:cNvSpPr txBox="1"/>
                <p:nvPr/>
              </p:nvSpPr>
              <p:spPr>
                <a:xfrm>
                  <a:off x="10941269" y="1438891"/>
                  <a:ext cx="67037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0.49</m:t>
                        </m:r>
                      </m:oMath>
                    </m:oMathPara>
                  </a14:m>
                  <a:endParaRPr lang="en-GB" dirty="0"/>
                </a:p>
              </p:txBody>
            </p:sp>
          </mc:Choice>
          <mc:Fallback xmlns="">
            <p:sp>
              <p:nvSpPr>
                <p:cNvPr id="34" name="TextBox 33">
                  <a:extLst>
                    <a:ext uri="{FF2B5EF4-FFF2-40B4-BE49-F238E27FC236}">
                      <a16:creationId xmlns:a16="http://schemas.microsoft.com/office/drawing/2014/main" id="{413CE045-8B69-524C-9F8B-5B97D8970C87}"/>
                    </a:ext>
                  </a:extLst>
                </p:cNvPr>
                <p:cNvSpPr txBox="1">
                  <a:spLocks noRot="1" noChangeAspect="1" noMove="1" noResize="1" noEditPoints="1" noAdjustHandles="1" noChangeArrowheads="1" noChangeShapeType="1" noTextEdit="1"/>
                </p:cNvSpPr>
                <p:nvPr/>
              </p:nvSpPr>
              <p:spPr>
                <a:xfrm>
                  <a:off x="10941269" y="1438891"/>
                  <a:ext cx="670376"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5" name="TextBox 34">
                  <a:extLst>
                    <a:ext uri="{FF2B5EF4-FFF2-40B4-BE49-F238E27FC236}">
                      <a16:creationId xmlns:a16="http://schemas.microsoft.com/office/drawing/2014/main" id="{CEA596A2-A522-2F49-9BE7-277B9533E023}"/>
                    </a:ext>
                  </a:extLst>
                </p:cNvPr>
                <p:cNvSpPr txBox="1"/>
                <p:nvPr/>
              </p:nvSpPr>
              <p:spPr>
                <a:xfrm>
                  <a:off x="10941269" y="1850616"/>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0.003</m:t>
                        </m:r>
                      </m:oMath>
                    </m:oMathPara>
                  </a14:m>
                  <a:endParaRPr lang="en-GB" dirty="0"/>
                </a:p>
              </p:txBody>
            </p:sp>
          </mc:Choice>
          <mc:Fallback xmlns="">
            <p:sp>
              <p:nvSpPr>
                <p:cNvPr id="35" name="TextBox 34">
                  <a:extLst>
                    <a:ext uri="{FF2B5EF4-FFF2-40B4-BE49-F238E27FC236}">
                      <a16:creationId xmlns:a16="http://schemas.microsoft.com/office/drawing/2014/main" id="{CEA596A2-A522-2F49-9BE7-277B9533E023}"/>
                    </a:ext>
                  </a:extLst>
                </p:cNvPr>
                <p:cNvSpPr txBox="1">
                  <a:spLocks noRot="1" noChangeAspect="1" noMove="1" noResize="1" noEditPoints="1" noAdjustHandles="1" noChangeArrowheads="1" noChangeShapeType="1" noTextEdit="1"/>
                </p:cNvSpPr>
                <p:nvPr/>
              </p:nvSpPr>
              <p:spPr>
                <a:xfrm>
                  <a:off x="10941269" y="1850616"/>
                  <a:ext cx="798617" cy="369332"/>
                </a:xfrm>
                <a:prstGeom prst="rect">
                  <a:avLst/>
                </a:prstGeom>
                <a:blipFill>
                  <a:blip r:embed="rId8"/>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95201643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7D55C6-390B-FE4C-AE2B-2302D83B14B3}"/>
              </a:ext>
            </a:extLst>
          </p:cNvPr>
          <p:cNvSpPr>
            <a:spLocks noGrp="1"/>
          </p:cNvSpPr>
          <p:nvPr>
            <p:ph type="title"/>
          </p:nvPr>
        </p:nvSpPr>
        <p:spPr/>
        <p:txBody>
          <a:bodyPr>
            <a:normAutofit/>
          </a:bodyPr>
          <a:lstStyle/>
          <a:p>
            <a:r>
              <a:rPr lang="en-GB" dirty="0"/>
              <a:t>Why Do Orbits help?</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D7250F5-832D-094E-998D-90E310539856}"/>
                  </a:ext>
                </a:extLst>
              </p:cNvPr>
              <p:cNvSpPr>
                <a:spLocks noGrp="1"/>
              </p:cNvSpPr>
              <p:nvPr>
                <p:ph idx="1"/>
              </p:nvPr>
            </p:nvSpPr>
            <p:spPr/>
            <p:txBody>
              <a:bodyPr>
                <a:normAutofit lnSpcReduction="10000"/>
              </a:bodyPr>
              <a:lstStyle/>
              <a:p>
                <a:r>
                  <a:rPr lang="en-GB" dirty="0"/>
                  <a:t>Example: Two Boolean random variables and a symmetric potential function</a:t>
                </a:r>
              </a:p>
              <a:p>
                <a:pPr lvl="1"/>
                <a:r>
                  <a:rPr lang="en-GB" dirty="0"/>
                  <a:t>Probabilities of states </a:t>
                </a:r>
                <a14:m>
                  <m:oMath xmlns:m="http://schemas.openxmlformats.org/officeDocument/2006/math">
                    <m:r>
                      <m:rPr>
                        <m:sty m:val="p"/>
                      </m:rPr>
                      <a:rPr lang="de-DE" b="0" i="0" dirty="0" smtClean="0">
                        <a:latin typeface="Cambria Math" panose="02040503050406030204" pitchFamily="18" charset="0"/>
                      </a:rPr>
                      <m:t>ft</m:t>
                    </m:r>
                  </m:oMath>
                </a14:m>
                <a:r>
                  <a:rPr lang="en-GB" dirty="0"/>
                  <a:t> and </a:t>
                </a:r>
                <a14:m>
                  <m:oMath xmlns:m="http://schemas.openxmlformats.org/officeDocument/2006/math">
                    <m:r>
                      <m:rPr>
                        <m:sty m:val="p"/>
                      </m:rPr>
                      <a:rPr lang="de-DE" b="0" i="0" dirty="0" smtClean="0">
                        <a:latin typeface="Cambria Math" panose="02040503050406030204" pitchFamily="18" charset="0"/>
                      </a:rPr>
                      <m:t>tf</m:t>
                    </m:r>
                  </m:oMath>
                </a14:m>
                <a:r>
                  <a:rPr lang="en-GB" dirty="0"/>
                  <a:t> both </a:t>
                </a:r>
                <a14:m>
                  <m:oMath xmlns:m="http://schemas.openxmlformats.org/officeDocument/2006/math">
                    <m:r>
                      <a:rPr lang="en-GB" i="1" dirty="0" smtClean="0">
                        <a:latin typeface="Cambria Math" panose="02040503050406030204" pitchFamily="18" charset="0"/>
                      </a:rPr>
                      <m:t>0.49</m:t>
                    </m:r>
                  </m:oMath>
                </a14:m>
                <a:endParaRPr lang="en-GB" dirty="0"/>
              </a:p>
              <a:p>
                <a:pPr lvl="2"/>
                <a:r>
                  <a:rPr lang="en-GB" dirty="0"/>
                  <a:t>States </a:t>
                </a:r>
                <a14:m>
                  <m:oMath xmlns:m="http://schemas.openxmlformats.org/officeDocument/2006/math">
                    <m:r>
                      <m:rPr>
                        <m:sty m:val="p"/>
                      </m:rPr>
                      <a:rPr lang="de-DE" b="0" i="0" dirty="0" smtClean="0">
                        <a:latin typeface="Cambria Math" panose="02040503050406030204" pitchFamily="18" charset="0"/>
                      </a:rPr>
                      <m:t>ft</m:t>
                    </m:r>
                  </m:oMath>
                </a14:m>
                <a:r>
                  <a:rPr lang="en-GB" dirty="0"/>
                  <a:t> and </a:t>
                </a:r>
                <a14:m>
                  <m:oMath xmlns:m="http://schemas.openxmlformats.org/officeDocument/2006/math">
                    <m:r>
                      <m:rPr>
                        <m:sty m:val="p"/>
                      </m:rPr>
                      <a:rPr lang="de-DE" b="0" i="0" dirty="0" smtClean="0">
                        <a:latin typeface="Cambria Math" panose="02040503050406030204" pitchFamily="18" charset="0"/>
                      </a:rPr>
                      <m:t>tf</m:t>
                    </m:r>
                  </m:oMath>
                </a14:m>
                <a:r>
                  <a:rPr lang="en-GB" dirty="0"/>
                  <a:t> part of the same orbit</a:t>
                </a:r>
              </a:p>
              <a:p>
                <a:r>
                  <a:rPr lang="en-GB" dirty="0"/>
                  <a:t>Assume a standard Gibbs sampler is in state 10 </a:t>
                </a:r>
              </a:p>
              <a:p>
                <a:pPr lvl="1"/>
                <a:r>
                  <a:rPr lang="en-GB" dirty="0"/>
                  <a:t>Probability to transition to </a:t>
                </a:r>
                <a14:m>
                  <m:oMath xmlns:m="http://schemas.openxmlformats.org/officeDocument/2006/math">
                    <m:r>
                      <m:rPr>
                        <m:sty m:val="p"/>
                      </m:rPr>
                      <a:rPr lang="de-DE" b="0" i="0" dirty="0" smtClean="0">
                        <a:latin typeface="Cambria Math" panose="02040503050406030204" pitchFamily="18" charset="0"/>
                      </a:rPr>
                      <m:t>tt</m:t>
                    </m:r>
                  </m:oMath>
                </a14:m>
                <a:r>
                  <a:rPr lang="en-GB" dirty="0"/>
                  <a:t> or </a:t>
                </a:r>
                <a14:m>
                  <m:oMath xmlns:m="http://schemas.openxmlformats.org/officeDocument/2006/math">
                    <m:r>
                      <m:rPr>
                        <m:sty m:val="p"/>
                      </m:rPr>
                      <a:rPr lang="de-DE" b="0" i="0" dirty="0" smtClean="0">
                        <a:latin typeface="Cambria Math" panose="02040503050406030204" pitchFamily="18" charset="0"/>
                      </a:rPr>
                      <m:t>ff</m:t>
                    </m:r>
                  </m:oMath>
                </a14:m>
                <a:r>
                  <a:rPr lang="en-GB" dirty="0"/>
                  <a:t> is only </a:t>
                </a:r>
                <a14:m>
                  <m:oMath xmlns:m="http://schemas.openxmlformats.org/officeDocument/2006/math">
                    <m:r>
                      <a:rPr lang="en-GB" i="1" dirty="0" smtClean="0">
                        <a:latin typeface="Cambria Math" panose="02040503050406030204" pitchFamily="18" charset="0"/>
                      </a:rPr>
                      <m:t>0.02</m:t>
                    </m:r>
                  </m:oMath>
                </a14:m>
                <a:r>
                  <a:rPr lang="en-GB" dirty="0"/>
                  <a:t> (</a:t>
                </a:r>
                <a14:m>
                  <m:oMath xmlns:m="http://schemas.openxmlformats.org/officeDocument/2006/math">
                    <m:r>
                      <a:rPr lang="en-GB" i="1" dirty="0">
                        <a:latin typeface="Cambria Math" panose="02040503050406030204" pitchFamily="18" charset="0"/>
                      </a:rPr>
                      <m:t>0.0</m:t>
                    </m:r>
                    <m:r>
                      <a:rPr lang="de-DE" b="0" i="1" dirty="0" smtClean="0">
                        <a:latin typeface="Cambria Math" panose="02040503050406030204" pitchFamily="18" charset="0"/>
                      </a:rPr>
                      <m:t>17+0.003</m:t>
                    </m:r>
                  </m:oMath>
                </a14:m>
                <a:r>
                  <a:rPr lang="en-GB" dirty="0"/>
                  <a:t>)</a:t>
                </a:r>
              </a:p>
              <a:p>
                <a:pPr lvl="1"/>
                <a:r>
                  <a:rPr lang="en-GB" dirty="0"/>
                  <a:t>Cannot transition directly to state </a:t>
                </a:r>
                <a14:m>
                  <m:oMath xmlns:m="http://schemas.openxmlformats.org/officeDocument/2006/math">
                    <m:r>
                      <m:rPr>
                        <m:sty m:val="p"/>
                      </m:rPr>
                      <a:rPr lang="de-DE" b="0" i="0" dirty="0" smtClean="0">
                        <a:latin typeface="Cambria Math" panose="02040503050406030204" pitchFamily="18" charset="0"/>
                      </a:rPr>
                      <m:t>ft</m:t>
                    </m:r>
                  </m:oMath>
                </a14:m>
                <a:r>
                  <a:rPr lang="en-GB" dirty="0"/>
                  <a:t> (two changes)</a:t>
                </a:r>
              </a:p>
              <a:p>
                <a:pPr lvl="1"/>
                <a:r>
                  <a:rPr lang="en-GB" dirty="0"/>
                  <a:t>Chain is “stuck” in </a:t>
                </a:r>
                <a14:m>
                  <m:oMath xmlns:m="http://schemas.openxmlformats.org/officeDocument/2006/math">
                    <m:r>
                      <m:rPr>
                        <m:sty m:val="p"/>
                      </m:rPr>
                      <a:rPr lang="de-DE" b="0" i="0" dirty="0" smtClean="0">
                        <a:latin typeface="Cambria Math" panose="02040503050406030204" pitchFamily="18" charset="0"/>
                      </a:rPr>
                      <m:t>tf</m:t>
                    </m:r>
                  </m:oMath>
                </a14:m>
                <a:r>
                  <a:rPr lang="en-GB" dirty="0"/>
                  <a:t> until it is able to move to </a:t>
                </a:r>
                <a14:m>
                  <m:oMath xmlns:m="http://schemas.openxmlformats.org/officeDocument/2006/math">
                    <m:r>
                      <m:rPr>
                        <m:sty m:val="p"/>
                      </m:rPr>
                      <a:rPr lang="de-DE" dirty="0">
                        <a:latin typeface="Cambria Math" panose="02040503050406030204" pitchFamily="18" charset="0"/>
                      </a:rPr>
                      <m:t>tt</m:t>
                    </m:r>
                  </m:oMath>
                </a14:m>
                <a:r>
                  <a:rPr lang="en-GB" dirty="0"/>
                  <a:t> or </a:t>
                </a:r>
                <a14:m>
                  <m:oMath xmlns:m="http://schemas.openxmlformats.org/officeDocument/2006/math">
                    <m:r>
                      <m:rPr>
                        <m:sty m:val="p"/>
                      </m:rPr>
                      <a:rPr lang="de-DE" dirty="0">
                        <a:latin typeface="Cambria Math" panose="02040503050406030204" pitchFamily="18" charset="0"/>
                      </a:rPr>
                      <m:t>ff</m:t>
                    </m:r>
                  </m:oMath>
                </a14:m>
                <a:endParaRPr lang="en-GB" dirty="0"/>
              </a:p>
              <a:p>
                <a:r>
                  <a:rPr lang="en-GB" dirty="0"/>
                  <a:t>With orbital Gibbs sampler, intuitively, while it is “waiting” to move to one of the low probability states, it samples the two high probability states horizontally uniformly at random from the orbit </a:t>
                </a:r>
                <a14:m>
                  <m:oMath xmlns:m="http://schemas.openxmlformats.org/officeDocument/2006/math">
                    <m:d>
                      <m:dPr>
                        <m:begChr m:val="{"/>
                        <m:endChr m:val="}"/>
                        <m:ctrlPr>
                          <a:rPr lang="en-GB" i="1" dirty="0" smtClean="0">
                            <a:latin typeface="Cambria Math" panose="02040503050406030204" pitchFamily="18" charset="0"/>
                          </a:rPr>
                        </m:ctrlPr>
                      </m:dPr>
                      <m:e>
                        <m:r>
                          <m:rPr>
                            <m:sty m:val="p"/>
                          </m:rPr>
                          <a:rPr lang="de-DE" b="0" i="0" dirty="0" smtClean="0">
                            <a:latin typeface="Cambria Math" panose="02040503050406030204" pitchFamily="18" charset="0"/>
                          </a:rPr>
                          <m:t>ft</m:t>
                        </m:r>
                        <m:r>
                          <a:rPr lang="en-GB" i="1" dirty="0" smtClean="0">
                            <a:latin typeface="Cambria Math" panose="02040503050406030204" pitchFamily="18" charset="0"/>
                          </a:rPr>
                          <m:t>, </m:t>
                        </m:r>
                        <m:r>
                          <m:rPr>
                            <m:sty m:val="p"/>
                          </m:rPr>
                          <a:rPr lang="de-DE" b="0" i="0" dirty="0" smtClean="0">
                            <a:latin typeface="Cambria Math" panose="02040503050406030204" pitchFamily="18" charset="0"/>
                          </a:rPr>
                          <m:t>tf</m:t>
                        </m:r>
                      </m:e>
                    </m:d>
                  </m:oMath>
                </a14:m>
                <a:endParaRPr lang="de-DE" dirty="0"/>
              </a:p>
              <a:p>
                <a:pPr lvl="1"/>
                <a:r>
                  <a:rPr lang="en-GB" dirty="0"/>
                  <a:t>Converges faster than standard Gibbs sampler</a:t>
                </a:r>
              </a:p>
              <a:p>
                <a:pPr lvl="2"/>
                <a:r>
                  <a:rPr lang="en-GB" dirty="0"/>
                  <a:t>Can show analytically</a:t>
                </a:r>
              </a:p>
              <a:p>
                <a:endParaRPr lang="en-GB" dirty="0"/>
              </a:p>
            </p:txBody>
          </p:sp>
        </mc:Choice>
        <mc:Fallback xmlns="">
          <p:sp>
            <p:nvSpPr>
              <p:cNvPr id="3" name="Content Placeholder 2">
                <a:extLst>
                  <a:ext uri="{FF2B5EF4-FFF2-40B4-BE49-F238E27FC236}">
                    <a16:creationId xmlns:a16="http://schemas.microsoft.com/office/drawing/2014/main" id="{CD7250F5-832D-094E-998D-90E310539856}"/>
                  </a:ext>
                </a:extLst>
              </p:cNvPr>
              <p:cNvSpPr>
                <a:spLocks noGrp="1" noRot="1" noChangeAspect="1" noMove="1" noResize="1" noEditPoints="1" noAdjustHandles="1" noChangeArrowheads="1" noChangeShapeType="1" noTextEdit="1"/>
              </p:cNvSpPr>
              <p:nvPr>
                <p:ph idx="1"/>
              </p:nvPr>
            </p:nvSpPr>
            <p:spPr>
              <a:blipFill>
                <a:blip r:embed="rId2"/>
                <a:stretch>
                  <a:fillRect l="-1549" t="-3881"/>
                </a:stretch>
              </a:blipFill>
            </p:spPr>
            <p:txBody>
              <a:bodyPr/>
              <a:lstStyle/>
              <a:p>
                <a:r>
                  <a:rPr lang="en-DE">
                    <a:noFill/>
                  </a:rPr>
                  <a:t> </a:t>
                </a:r>
              </a:p>
            </p:txBody>
          </p:sp>
        </mc:Fallback>
      </mc:AlternateContent>
      <p:sp>
        <p:nvSpPr>
          <p:cNvPr id="5" name="Date Placeholder 4">
            <a:extLst>
              <a:ext uri="{FF2B5EF4-FFF2-40B4-BE49-F238E27FC236}">
                <a16:creationId xmlns:a16="http://schemas.microsoft.com/office/drawing/2014/main" id="{FE7DFCB0-C6E8-D84C-A993-4A96B8850A07}"/>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4283A8A3-6AC6-3D44-A1A9-AAC6AFB121E8}"/>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A641AEC-52D8-E045-B300-E1253E3A82A1}"/>
              </a:ext>
            </a:extLst>
          </p:cNvPr>
          <p:cNvSpPr>
            <a:spLocks noGrp="1"/>
          </p:cNvSpPr>
          <p:nvPr>
            <p:ph type="sldNum" sz="quarter" idx="4"/>
          </p:nvPr>
        </p:nvSpPr>
        <p:spPr/>
        <p:txBody>
          <a:bodyPr/>
          <a:lstStyle/>
          <a:p>
            <a:fld id="{67C9959E-8E6B-B04C-9955-EA096F41CA7A}" type="slidenum">
              <a:rPr lang="en-GB" smtClean="0"/>
              <a:t>71</a:t>
            </a:fld>
            <a:endParaRPr lang="en-GB"/>
          </a:p>
        </p:txBody>
      </p:sp>
      <p:sp>
        <p:nvSpPr>
          <p:cNvPr id="11" name="Textfeld 3">
            <a:extLst>
              <a:ext uri="{FF2B5EF4-FFF2-40B4-BE49-F238E27FC236}">
                <a16:creationId xmlns:a16="http://schemas.microsoft.com/office/drawing/2014/main" id="{806A9B77-6C10-744F-B494-7592AA6C3556}"/>
              </a:ext>
            </a:extLst>
          </p:cNvPr>
          <p:cNvSpPr txBox="1"/>
          <p:nvPr/>
        </p:nvSpPr>
        <p:spPr>
          <a:xfrm>
            <a:off x="3638008" y="6290590"/>
            <a:ext cx="6079016" cy="430887"/>
          </a:xfrm>
          <a:prstGeom prst="rect">
            <a:avLst/>
          </a:prstGeom>
          <a:noFill/>
        </p:spPr>
        <p:txBody>
          <a:bodyPr wrap="square" rtlCol="0">
            <a:spAutoFit/>
          </a:bodyPr>
          <a:lstStyle/>
          <a:p>
            <a:r>
              <a:rPr lang="en-GB" sz="1100" dirty="0">
                <a:solidFill>
                  <a:schemeClr val="tx1">
                    <a:lumMod val="60000"/>
                    <a:lumOff val="40000"/>
                  </a:schemeClr>
                </a:solidFill>
                <a:ea typeface="Verdana" pitchFamily="34" charset="0"/>
                <a:cs typeface="Verdana" pitchFamily="34" charset="0"/>
              </a:rPr>
              <a:t>Mathias </a:t>
            </a:r>
            <a:r>
              <a:rPr lang="en-GB" sz="1100" dirty="0" err="1">
                <a:solidFill>
                  <a:schemeClr val="tx1">
                    <a:lumMod val="60000"/>
                    <a:lumOff val="40000"/>
                  </a:schemeClr>
                </a:solidFill>
                <a:ea typeface="Verdana" pitchFamily="34" charset="0"/>
                <a:cs typeface="Verdana" pitchFamily="34" charset="0"/>
              </a:rPr>
              <a:t>Niepert</a:t>
            </a:r>
            <a:r>
              <a:rPr lang="en-GB" sz="1100" dirty="0">
                <a:solidFill>
                  <a:schemeClr val="tx1">
                    <a:lumMod val="60000"/>
                    <a:lumOff val="40000"/>
                  </a:schemeClr>
                </a:solidFill>
                <a:ea typeface="Verdana" pitchFamily="34" charset="0"/>
                <a:cs typeface="Verdana" pitchFamily="34" charset="0"/>
              </a:rPr>
              <a:t>: Markov Chains on Orbits of Permutation Groups. In </a:t>
            </a:r>
            <a:r>
              <a:rPr lang="en-GB" sz="1100" i="1" dirty="0">
                <a:solidFill>
                  <a:schemeClr val="tx1">
                    <a:lumMod val="60000"/>
                    <a:lumOff val="40000"/>
                  </a:schemeClr>
                </a:solidFill>
                <a:ea typeface="Verdana" pitchFamily="34" charset="0"/>
                <a:cs typeface="Verdana" pitchFamily="34" charset="0"/>
              </a:rPr>
              <a:t>UAI-12 Proceedings of the 28</a:t>
            </a:r>
            <a:r>
              <a:rPr lang="en-GB" sz="1100" i="1" baseline="30000" dirty="0">
                <a:solidFill>
                  <a:schemeClr val="tx1">
                    <a:lumMod val="60000"/>
                    <a:lumOff val="40000"/>
                  </a:schemeClr>
                </a:solidFill>
                <a:ea typeface="Verdana" pitchFamily="34" charset="0"/>
                <a:cs typeface="Verdana" pitchFamily="34" charset="0"/>
              </a:rPr>
              <a:t>th</a:t>
            </a:r>
            <a:r>
              <a:rPr lang="en-GB" sz="1100" i="1" dirty="0">
                <a:solidFill>
                  <a:schemeClr val="tx1">
                    <a:lumMod val="60000"/>
                    <a:lumOff val="40000"/>
                  </a:schemeClr>
                </a:solidFill>
                <a:ea typeface="Verdana" pitchFamily="34" charset="0"/>
                <a:cs typeface="Verdana" pitchFamily="34" charset="0"/>
              </a:rPr>
              <a:t> Conference on Uncertainty in Artificial Intelligence</a:t>
            </a:r>
            <a:r>
              <a:rPr lang="en-GB" sz="1100" dirty="0">
                <a:solidFill>
                  <a:schemeClr val="tx1">
                    <a:lumMod val="60000"/>
                    <a:lumOff val="40000"/>
                  </a:schemeClr>
                </a:solidFill>
                <a:ea typeface="Verdana" pitchFamily="34" charset="0"/>
                <a:cs typeface="Verdana" pitchFamily="34" charset="0"/>
              </a:rPr>
              <a:t>, 2012.</a:t>
            </a:r>
          </a:p>
        </p:txBody>
      </p:sp>
      <p:grpSp>
        <p:nvGrpSpPr>
          <p:cNvPr id="7" name="Group 6">
            <a:extLst>
              <a:ext uri="{FF2B5EF4-FFF2-40B4-BE49-F238E27FC236}">
                <a16:creationId xmlns:a16="http://schemas.microsoft.com/office/drawing/2014/main" id="{8DB78767-6507-C46F-675C-17BB29DB14D1}"/>
              </a:ext>
            </a:extLst>
          </p:cNvPr>
          <p:cNvGrpSpPr/>
          <p:nvPr/>
        </p:nvGrpSpPr>
        <p:grpSpPr>
          <a:xfrm>
            <a:off x="7784134" y="5129523"/>
            <a:ext cx="1210151" cy="360000"/>
            <a:chOff x="928007" y="1785257"/>
            <a:chExt cx="1210151" cy="360000"/>
          </a:xfrm>
        </p:grpSpPr>
        <p:sp>
          <p:nvSpPr>
            <p:cNvPr id="8" name="Oval 7">
              <a:extLst>
                <a:ext uri="{FF2B5EF4-FFF2-40B4-BE49-F238E27FC236}">
                  <a16:creationId xmlns:a16="http://schemas.microsoft.com/office/drawing/2014/main" id="{8205A1A4-7CBA-FFB2-6E6B-5E925832E617}"/>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9" name="Oval 8">
              <a:extLst>
                <a:ext uri="{FF2B5EF4-FFF2-40B4-BE49-F238E27FC236}">
                  <a16:creationId xmlns:a16="http://schemas.microsoft.com/office/drawing/2014/main" id="{95925AC0-60EA-71CB-FAE9-01B0F737B316}"/>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cxnSp>
          <p:nvCxnSpPr>
            <p:cNvPr id="10" name="Straight Connector 9">
              <a:extLst>
                <a:ext uri="{FF2B5EF4-FFF2-40B4-BE49-F238E27FC236}">
                  <a16:creationId xmlns:a16="http://schemas.microsoft.com/office/drawing/2014/main" id="{7C1EBA9A-DBE5-3BFB-2A26-678AEB538010}"/>
                </a:ext>
              </a:extLst>
            </p:cNvPr>
            <p:cNvCxnSpPr>
              <a:stCxn id="8" idx="6"/>
              <a:endCxn id="9"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066F7DD5-875F-15B7-42E5-1578EDD58363}"/>
              </a:ext>
            </a:extLst>
          </p:cNvPr>
          <p:cNvGrpSpPr/>
          <p:nvPr/>
        </p:nvGrpSpPr>
        <p:grpSpPr>
          <a:xfrm>
            <a:off x="9423474" y="4755629"/>
            <a:ext cx="1518865" cy="1110838"/>
            <a:chOff x="9055178" y="1068138"/>
            <a:chExt cx="1518865" cy="1110838"/>
          </a:xfrm>
        </p:grpSpPr>
        <mc:AlternateContent xmlns:mc="http://schemas.openxmlformats.org/markup-compatibility/2006" xmlns:a14="http://schemas.microsoft.com/office/drawing/2010/main">
          <mc:Choice Requires="a14">
            <p:sp>
              <p:nvSpPr>
                <p:cNvPr id="25" name="Rounded Rectangle 24">
                  <a:extLst>
                    <a:ext uri="{FF2B5EF4-FFF2-40B4-BE49-F238E27FC236}">
                      <a16:creationId xmlns:a16="http://schemas.microsoft.com/office/drawing/2014/main" id="{8B418409-4D95-1609-0FC1-753B9CDEAE84}"/>
                    </a:ext>
                  </a:extLst>
                </p:cNvPr>
                <p:cNvSpPr/>
                <p:nvPr/>
              </p:nvSpPr>
              <p:spPr>
                <a:xfrm>
                  <a:off x="9505457" y="106813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tt</m:t>
                        </m:r>
                      </m:oMath>
                    </m:oMathPara>
                  </a14:m>
                  <a:endParaRPr lang="en-GB" dirty="0"/>
                </a:p>
              </p:txBody>
            </p:sp>
          </mc:Choice>
          <mc:Fallback xmlns="">
            <p:sp>
              <p:nvSpPr>
                <p:cNvPr id="25" name="Rounded Rectangle 24">
                  <a:extLst>
                    <a:ext uri="{FF2B5EF4-FFF2-40B4-BE49-F238E27FC236}">
                      <a16:creationId xmlns:a16="http://schemas.microsoft.com/office/drawing/2014/main" id="{8B418409-4D95-1609-0FC1-753B9CDEAE84}"/>
                    </a:ext>
                  </a:extLst>
                </p:cNvPr>
                <p:cNvSpPr>
                  <a:spLocks noRot="1" noChangeAspect="1" noMove="1" noResize="1" noEditPoints="1" noAdjustHandles="1" noChangeArrowheads="1" noChangeShapeType="1" noTextEdit="1"/>
                </p:cNvSpPr>
                <p:nvPr/>
              </p:nvSpPr>
              <p:spPr>
                <a:xfrm>
                  <a:off x="9505457" y="1068138"/>
                  <a:ext cx="618309" cy="287388"/>
                </a:xfrm>
                <a:prstGeom prst="roundRect">
                  <a:avLst/>
                </a:prstGeom>
                <a:blipFill>
                  <a:blip r:embed="rId3"/>
                  <a:stretch>
                    <a:fillRect/>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B6E2D16B-6537-C18A-ACE1-8CC178F2448C}"/>
                    </a:ext>
                  </a:extLst>
                </p:cNvPr>
                <p:cNvSpPr/>
                <p:nvPr/>
              </p:nvSpPr>
              <p:spPr>
                <a:xfrm>
                  <a:off x="9505457" y="189158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ff</m:t>
                        </m:r>
                      </m:oMath>
                    </m:oMathPara>
                  </a14:m>
                  <a:endParaRPr lang="en-GB" dirty="0"/>
                </a:p>
              </p:txBody>
            </p:sp>
          </mc:Choice>
          <mc:Fallback xmlns="">
            <p:sp>
              <p:nvSpPr>
                <p:cNvPr id="26" name="Rounded Rectangle 25">
                  <a:extLst>
                    <a:ext uri="{FF2B5EF4-FFF2-40B4-BE49-F238E27FC236}">
                      <a16:creationId xmlns:a16="http://schemas.microsoft.com/office/drawing/2014/main" id="{B6E2D16B-6537-C18A-ACE1-8CC178F2448C}"/>
                    </a:ext>
                  </a:extLst>
                </p:cNvPr>
                <p:cNvSpPr>
                  <a:spLocks noRot="1" noChangeAspect="1" noMove="1" noResize="1" noEditPoints="1" noAdjustHandles="1" noChangeArrowheads="1" noChangeShapeType="1" noTextEdit="1"/>
                </p:cNvSpPr>
                <p:nvPr/>
              </p:nvSpPr>
              <p:spPr>
                <a:xfrm>
                  <a:off x="9505457" y="1891588"/>
                  <a:ext cx="618309" cy="287388"/>
                </a:xfrm>
                <a:prstGeom prst="roundRect">
                  <a:avLst/>
                </a:prstGeom>
                <a:blipFill>
                  <a:blip r:embed="rId4"/>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DDDDCCA3-6697-FFAE-9F68-8E5630418F35}"/>
                    </a:ext>
                  </a:extLst>
                </p:cNvPr>
                <p:cNvSpPr/>
                <p:nvPr/>
              </p:nvSpPr>
              <p:spPr>
                <a:xfrm>
                  <a:off x="9055178" y="1479863"/>
                  <a:ext cx="1518865" cy="287388"/>
                </a:xfrm>
                <a:prstGeom prst="roundRect">
                  <a:avLst/>
                </a:prstGeom>
                <a:solidFill>
                  <a:schemeClr val="accent1">
                    <a:alpha val="2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 xmlns:m="http://schemas.openxmlformats.org/officeDocument/2006/math">
                      <m:r>
                        <m:rPr>
                          <m:sty m:val="p"/>
                        </m:rPr>
                        <a:rPr lang="de-DE" b="0" i="0" dirty="0" smtClean="0">
                          <a:latin typeface="Cambria Math" panose="02040503050406030204" pitchFamily="18" charset="0"/>
                        </a:rPr>
                        <m:t>ft</m:t>
                      </m:r>
                    </m:oMath>
                  </a14:m>
                  <a:r>
                    <a:rPr lang="en-GB" dirty="0"/>
                    <a:t>	</a:t>
                  </a:r>
                  <a14:m>
                    <m:oMath xmlns:m="http://schemas.openxmlformats.org/officeDocument/2006/math">
                      <m:r>
                        <m:rPr>
                          <m:sty m:val="p"/>
                        </m:rPr>
                        <a:rPr lang="de-DE" b="0" i="0" dirty="0" smtClean="0">
                          <a:latin typeface="Cambria Math" panose="02040503050406030204" pitchFamily="18" charset="0"/>
                        </a:rPr>
                        <m:t>tf</m:t>
                      </m:r>
                    </m:oMath>
                  </a14:m>
                  <a:endParaRPr lang="en-GB" dirty="0"/>
                </a:p>
              </p:txBody>
            </p:sp>
          </mc:Choice>
          <mc:Fallback xmlns="">
            <p:sp>
              <p:nvSpPr>
                <p:cNvPr id="27" name="Rounded Rectangle 26">
                  <a:extLst>
                    <a:ext uri="{FF2B5EF4-FFF2-40B4-BE49-F238E27FC236}">
                      <a16:creationId xmlns:a16="http://schemas.microsoft.com/office/drawing/2014/main" id="{DDDDCCA3-6697-FFAE-9F68-8E5630418F35}"/>
                    </a:ext>
                  </a:extLst>
                </p:cNvPr>
                <p:cNvSpPr>
                  <a:spLocks noRot="1" noChangeAspect="1" noMove="1" noResize="1" noEditPoints="1" noAdjustHandles="1" noChangeArrowheads="1" noChangeShapeType="1" noTextEdit="1"/>
                </p:cNvSpPr>
                <p:nvPr/>
              </p:nvSpPr>
              <p:spPr>
                <a:xfrm>
                  <a:off x="9055178" y="1479863"/>
                  <a:ext cx="1518865" cy="287388"/>
                </a:xfrm>
                <a:prstGeom prst="roundRect">
                  <a:avLst/>
                </a:prstGeom>
                <a:blipFill>
                  <a:blip r:embed="rId5"/>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p:grpSp>
      <p:grpSp>
        <p:nvGrpSpPr>
          <p:cNvPr id="28" name="Group 27">
            <a:extLst>
              <a:ext uri="{FF2B5EF4-FFF2-40B4-BE49-F238E27FC236}">
                <a16:creationId xmlns:a16="http://schemas.microsoft.com/office/drawing/2014/main" id="{A485899D-7437-BA29-8CD0-F21297A49B38}"/>
              </a:ext>
            </a:extLst>
          </p:cNvPr>
          <p:cNvGrpSpPr/>
          <p:nvPr/>
        </p:nvGrpSpPr>
        <p:grpSpPr>
          <a:xfrm>
            <a:off x="11033058" y="4715166"/>
            <a:ext cx="798617" cy="1190748"/>
            <a:chOff x="10941269" y="1029200"/>
            <a:chExt cx="798617" cy="1190748"/>
          </a:xfrm>
        </p:grpSpPr>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BA0DBF81-4779-A5E5-5A2D-C0135E5C2FE5}"/>
                    </a:ext>
                  </a:extLst>
                </p:cNvPr>
                <p:cNvSpPr txBox="1"/>
                <p:nvPr/>
              </p:nvSpPr>
              <p:spPr>
                <a:xfrm>
                  <a:off x="10941269" y="1029200"/>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0.017</m:t>
                        </m:r>
                      </m:oMath>
                    </m:oMathPara>
                  </a14:m>
                  <a:endParaRPr lang="en-GB" dirty="0"/>
                </a:p>
              </p:txBody>
            </p:sp>
          </mc:Choice>
          <mc:Fallback xmlns="">
            <p:sp>
              <p:nvSpPr>
                <p:cNvPr id="10" name="TextBox 9">
                  <a:extLst>
                    <a:ext uri="{FF2B5EF4-FFF2-40B4-BE49-F238E27FC236}">
                      <a16:creationId xmlns:a16="http://schemas.microsoft.com/office/drawing/2014/main" id="{9C1A7ACC-AF2D-DA41-A61B-0F0138F80FB7}"/>
                    </a:ext>
                  </a:extLst>
                </p:cNvPr>
                <p:cNvSpPr txBox="1">
                  <a:spLocks noRot="1" noChangeAspect="1" noMove="1" noResize="1" noEditPoints="1" noAdjustHandles="1" noChangeArrowheads="1" noChangeShapeType="1" noTextEdit="1"/>
                </p:cNvSpPr>
                <p:nvPr/>
              </p:nvSpPr>
              <p:spPr>
                <a:xfrm>
                  <a:off x="10941269" y="1029200"/>
                  <a:ext cx="798617"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67F0997F-87F8-7CFB-726C-A341F1644EDC}"/>
                    </a:ext>
                  </a:extLst>
                </p:cNvPr>
                <p:cNvSpPr txBox="1"/>
                <p:nvPr/>
              </p:nvSpPr>
              <p:spPr>
                <a:xfrm>
                  <a:off x="10941269" y="1438891"/>
                  <a:ext cx="67037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0.49</m:t>
                        </m:r>
                      </m:oMath>
                    </m:oMathPara>
                  </a14:m>
                  <a:endParaRPr lang="en-GB" dirty="0"/>
                </a:p>
              </p:txBody>
            </p:sp>
          </mc:Choice>
          <mc:Fallback xmlns="">
            <p:sp>
              <p:nvSpPr>
                <p:cNvPr id="34" name="TextBox 33">
                  <a:extLst>
                    <a:ext uri="{FF2B5EF4-FFF2-40B4-BE49-F238E27FC236}">
                      <a16:creationId xmlns:a16="http://schemas.microsoft.com/office/drawing/2014/main" id="{413CE045-8B69-524C-9F8B-5B97D8970C87}"/>
                    </a:ext>
                  </a:extLst>
                </p:cNvPr>
                <p:cNvSpPr txBox="1">
                  <a:spLocks noRot="1" noChangeAspect="1" noMove="1" noResize="1" noEditPoints="1" noAdjustHandles="1" noChangeArrowheads="1" noChangeShapeType="1" noTextEdit="1"/>
                </p:cNvSpPr>
                <p:nvPr/>
              </p:nvSpPr>
              <p:spPr>
                <a:xfrm>
                  <a:off x="10941269" y="1438891"/>
                  <a:ext cx="670376"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CAAAB85F-7329-242B-8BBF-9A98EB56B8F7}"/>
                    </a:ext>
                  </a:extLst>
                </p:cNvPr>
                <p:cNvSpPr txBox="1"/>
                <p:nvPr/>
              </p:nvSpPr>
              <p:spPr>
                <a:xfrm>
                  <a:off x="10941269" y="1850616"/>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0.003</m:t>
                        </m:r>
                      </m:oMath>
                    </m:oMathPara>
                  </a14:m>
                  <a:endParaRPr lang="en-GB" dirty="0"/>
                </a:p>
              </p:txBody>
            </p:sp>
          </mc:Choice>
          <mc:Fallback xmlns="">
            <p:sp>
              <p:nvSpPr>
                <p:cNvPr id="35" name="TextBox 34">
                  <a:extLst>
                    <a:ext uri="{FF2B5EF4-FFF2-40B4-BE49-F238E27FC236}">
                      <a16:creationId xmlns:a16="http://schemas.microsoft.com/office/drawing/2014/main" id="{CEA596A2-A522-2F49-9BE7-277B9533E023}"/>
                    </a:ext>
                  </a:extLst>
                </p:cNvPr>
                <p:cNvSpPr txBox="1">
                  <a:spLocks noRot="1" noChangeAspect="1" noMove="1" noResize="1" noEditPoints="1" noAdjustHandles="1" noChangeArrowheads="1" noChangeShapeType="1" noTextEdit="1"/>
                </p:cNvSpPr>
                <p:nvPr/>
              </p:nvSpPr>
              <p:spPr>
                <a:xfrm>
                  <a:off x="10941269" y="1850616"/>
                  <a:ext cx="798617" cy="369332"/>
                </a:xfrm>
                <a:prstGeom prst="rect">
                  <a:avLst/>
                </a:prstGeom>
                <a:blipFill>
                  <a:blip r:embed="rId8"/>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24522465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B5B8-3FBF-D342-B6D3-5F459E8F715D}"/>
              </a:ext>
            </a:extLst>
          </p:cNvPr>
          <p:cNvSpPr>
            <a:spLocks noGrp="1"/>
          </p:cNvSpPr>
          <p:nvPr>
            <p:ph type="title"/>
          </p:nvPr>
        </p:nvSpPr>
        <p:spPr/>
        <p:txBody>
          <a:bodyPr/>
          <a:lstStyle/>
          <a:p>
            <a:r>
              <a:rPr lang="en-GB" dirty="0"/>
              <a:t>Orbital Markov Chain</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48FC38DA-61C8-F847-A424-70A71D234F1B}"/>
                  </a:ext>
                </a:extLst>
              </p:cNvPr>
              <p:cNvSpPr>
                <a:spLocks noGrp="1"/>
              </p:cNvSpPr>
              <p:nvPr>
                <p:ph idx="1"/>
              </p:nvPr>
            </p:nvSpPr>
            <p:spPr/>
            <p:txBody>
              <a:bodyPr>
                <a:normAutofit/>
              </a:bodyPr>
              <a:lstStyle/>
              <a:p>
                <a:r>
                  <a:rPr lang="en-GB" dirty="0"/>
                  <a:t>Assume standard Markov chain </a:t>
                </a:r>
                <a14:m>
                  <m:oMath xmlns:m="http://schemas.openxmlformats.org/officeDocument/2006/math">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𝑀</m:t>
                        </m:r>
                      </m:e>
                      <m:sup>
                        <m:r>
                          <a:rPr lang="de-DE" b="0" i="1" smtClean="0">
                            <a:latin typeface="Cambria Math" panose="02040503050406030204" pitchFamily="18" charset="0"/>
                            <a:ea typeface="Cambria Math" panose="02040503050406030204" pitchFamily="18" charset="0"/>
                          </a:rPr>
                          <m:t>′</m:t>
                        </m:r>
                      </m:sup>
                    </m:sSup>
                  </m:oMath>
                </a14:m>
                <a:r>
                  <a:rPr lang="en-GB" dirty="0"/>
                  <a:t> over state space </a:t>
                </a:r>
                <a14:m>
                  <m:oMath xmlns:m="http://schemas.openxmlformats.org/officeDocument/2006/math">
                    <m:r>
                      <m:rPr>
                        <m:sty m:val="p"/>
                      </m:rPr>
                      <a:rPr lang="de-DE" b="0" i="0" smtClean="0">
                        <a:latin typeface="Cambria Math" panose="02040503050406030204" pitchFamily="18" charset="0"/>
                        <a:ea typeface="Cambria Math" panose="02040503050406030204" pitchFamily="18" charset="0"/>
                      </a:rPr>
                      <m:t>ran</m:t>
                    </m:r>
                    <m:d>
                      <m:dPr>
                        <m:ctrlPr>
                          <a:rPr lang="de-DE" b="0" i="1" smtClean="0">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𝑹</m:t>
                        </m:r>
                      </m:e>
                    </m:d>
                  </m:oMath>
                </a14:m>
                <a:r>
                  <a:rPr lang="en-GB" dirty="0"/>
                  <a:t> with stationary distribution </a:t>
                </a:r>
                <a14:m>
                  <m:oMath xmlns:m="http://schemas.openxmlformats.org/officeDocument/2006/math">
                    <m:r>
                      <a:rPr lang="en-GB" i="1" smtClean="0">
                        <a:latin typeface="Cambria Math" panose="02040503050406030204" pitchFamily="18" charset="0"/>
                        <a:ea typeface="Cambria Math" panose="02040503050406030204" pitchFamily="18" charset="0"/>
                      </a:rPr>
                      <m:t>𝜆</m:t>
                    </m:r>
                  </m:oMath>
                </a14:m>
                <a:r>
                  <a:rPr lang="en-GB" dirty="0"/>
                  <a:t> </a:t>
                </a:r>
              </a:p>
              <a:p>
                <a:r>
                  <a:rPr lang="en-GB" dirty="0"/>
                  <a:t>Let </a:t>
                </a:r>
                <a14:m>
                  <m:oMath xmlns:m="http://schemas.openxmlformats.org/officeDocument/2006/math">
                    <m:r>
                      <a:rPr lang="en-GB" i="1">
                        <a:latin typeface="Cambria Math" panose="02040503050406030204" pitchFamily="18" charset="0"/>
                        <a:ea typeface="Cambria Math" panose="02040503050406030204" pitchFamily="18" charset="0"/>
                      </a:rPr>
                      <m:t>𝔊</m:t>
                    </m:r>
                    <m:r>
                      <a:rPr lang="en-GB" i="1">
                        <a:latin typeface="Cambria Math" panose="02040503050406030204" pitchFamily="18" charset="0"/>
                        <a:ea typeface="Cambria Math" panose="02040503050406030204" pitchFamily="18" charset="0"/>
                      </a:rPr>
                      <m:t> </m:t>
                    </m:r>
                  </m:oMath>
                </a14:m>
                <a:r>
                  <a:rPr lang="en-GB" dirty="0"/>
                  <a:t>be an automorphism group on </a:t>
                </a:r>
                <a14:m>
                  <m:oMath xmlns:m="http://schemas.openxmlformats.org/officeDocument/2006/math">
                    <m:d>
                      <m:dPr>
                        <m:ctrlPr>
                          <a:rPr lang="de-DE" i="1" dirty="0">
                            <a:latin typeface="Cambria Math" panose="02040503050406030204" pitchFamily="18" charset="0"/>
                            <a:ea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ran</m:t>
                        </m:r>
                        <m:d>
                          <m:dPr>
                            <m:ctrlPr>
                              <a:rPr lang="de-DE" i="1">
                                <a:latin typeface="Cambria Math" panose="02040503050406030204" pitchFamily="18" charset="0"/>
                                <a:ea typeface="Cambria Math" panose="02040503050406030204" pitchFamily="18" charset="0"/>
                              </a:rPr>
                            </m:ctrlPr>
                          </m:dPr>
                          <m:e>
                            <m:r>
                              <a:rPr lang="de-DE" b="1" i="1">
                                <a:latin typeface="Cambria Math" panose="02040503050406030204" pitchFamily="18" charset="0"/>
                                <a:ea typeface="Cambria Math" panose="02040503050406030204" pitchFamily="18" charset="0"/>
                              </a:rPr>
                              <m:t>𝑹</m:t>
                            </m:r>
                          </m:e>
                        </m:d>
                        <m:r>
                          <a:rPr lang="de-DE"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𝜆</m:t>
                        </m:r>
                      </m:e>
                    </m:d>
                  </m:oMath>
                </a14:m>
                <a:endParaRPr lang="en-GB" dirty="0"/>
              </a:p>
              <a:p>
                <a:r>
                  <a:rPr lang="en-GB" dirty="0"/>
                  <a:t>Orbital Markov chain </a:t>
                </a:r>
                <a14:m>
                  <m:oMath xmlns:m="http://schemas.openxmlformats.org/officeDocument/2006/math">
                    <m:r>
                      <a:rPr lang="de-DE" b="0" i="1" smtClean="0">
                        <a:latin typeface="Cambria Math" panose="02040503050406030204" pitchFamily="18" charset="0"/>
                        <a:ea typeface="Cambria Math" panose="02040503050406030204" pitchFamily="18" charset="0"/>
                      </a:rPr>
                      <m:t>𝑀</m:t>
                    </m:r>
                  </m:oMath>
                </a14:m>
                <a:r>
                  <a:rPr lang="en-GB" dirty="0"/>
                  <a:t> for </a:t>
                </a:r>
                <a14:m>
                  <m:oMath xmlns:m="http://schemas.openxmlformats.org/officeDocument/2006/math">
                    <m:sSup>
                      <m:sSupPr>
                        <m:ctrlPr>
                          <a:rPr lang="de-DE" i="1">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𝑀</m:t>
                        </m:r>
                      </m:e>
                      <m:sup>
                        <m:r>
                          <a:rPr lang="de-DE" i="1">
                            <a:latin typeface="Cambria Math" panose="02040503050406030204" pitchFamily="18" charset="0"/>
                            <a:ea typeface="Cambria Math" panose="02040503050406030204" pitchFamily="18" charset="0"/>
                          </a:rPr>
                          <m:t>′</m:t>
                        </m:r>
                      </m:sup>
                    </m:sSup>
                  </m:oMath>
                </a14:m>
                <a:r>
                  <a:rPr lang="en-GB" dirty="0"/>
                  <a:t> performs:</a:t>
                </a:r>
              </a:p>
              <a:p>
                <a:pPr lvl="1"/>
                <a:r>
                  <a:rPr lang="en-GB" dirty="0"/>
                  <a:t>Let </a:t>
                </a:r>
                <a14:m>
                  <m:oMath xmlns:m="http://schemas.openxmlformats.org/officeDocument/2006/math">
                    <m:sSup>
                      <m:sSupPr>
                        <m:ctrlPr>
                          <a:rPr lang="de-DE" b="0" i="1" smtClean="0">
                            <a:latin typeface="Cambria Math" panose="02040503050406030204" pitchFamily="18" charset="0"/>
                            <a:ea typeface="Cambria Math" panose="02040503050406030204" pitchFamily="18" charset="0"/>
                          </a:rPr>
                        </m:ctrlPr>
                      </m:sSupPr>
                      <m:e>
                        <m:r>
                          <a:rPr lang="de-DE" b="1" i="1" smtClean="0">
                            <a:latin typeface="Cambria Math" panose="02040503050406030204" pitchFamily="18" charset="0"/>
                            <a:ea typeface="Cambria Math" panose="02040503050406030204" pitchFamily="18" charset="0"/>
                          </a:rPr>
                          <m:t>𝒓</m:t>
                        </m:r>
                      </m:e>
                      <m:sup>
                        <m:r>
                          <a:rPr lang="de-DE" b="0" i="0" smtClean="0">
                            <a:latin typeface="Cambria Math" panose="02040503050406030204" pitchFamily="18" charset="0"/>
                            <a:ea typeface="Cambria Math" panose="02040503050406030204" pitchFamily="18" charset="0"/>
                          </a:rPr>
                          <m:t>′</m:t>
                        </m:r>
                      </m:sup>
                    </m:sSup>
                  </m:oMath>
                </a14:m>
                <a:r>
                  <a:rPr lang="en-GB" dirty="0"/>
                  <a:t> be the state of </a:t>
                </a:r>
                <a14:m>
                  <m:oMath xmlns:m="http://schemas.openxmlformats.org/officeDocument/2006/math">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𝑀</m:t>
                        </m:r>
                      </m:e>
                      <m:sup>
                        <m:r>
                          <a:rPr lang="de-DE" b="0" i="1" smtClean="0">
                            <a:latin typeface="Cambria Math" panose="02040503050406030204" pitchFamily="18" charset="0"/>
                            <a:ea typeface="Cambria Math" panose="02040503050406030204" pitchFamily="18" charset="0"/>
                          </a:rPr>
                          <m:t>′</m:t>
                        </m:r>
                      </m:sup>
                    </m:sSup>
                  </m:oMath>
                </a14:m>
                <a:r>
                  <a:rPr lang="en-GB" dirty="0"/>
                  <a:t> at time </a:t>
                </a:r>
                <a14:m>
                  <m:oMath xmlns:m="http://schemas.openxmlformats.org/officeDocument/2006/math">
                    <m:r>
                      <a:rPr lang="en-GB" i="1" dirty="0" smtClean="0">
                        <a:latin typeface="Cambria Math" panose="02040503050406030204" pitchFamily="18" charset="0"/>
                      </a:rPr>
                      <m:t>𝑡</m:t>
                    </m:r>
                  </m:oMath>
                </a14:m>
                <a:endParaRPr lang="en-GB" dirty="0"/>
              </a:p>
              <a:p>
                <a:pPr lvl="1"/>
                <a:r>
                  <a:rPr lang="en-GB" dirty="0"/>
                  <a:t>Sample </a:t>
                </a:r>
                <a14:m>
                  <m:oMath xmlns:m="http://schemas.openxmlformats.org/officeDocument/2006/math">
                    <m:r>
                      <a:rPr lang="de-DE" b="1" i="1">
                        <a:latin typeface="Cambria Math" panose="02040503050406030204" pitchFamily="18" charset="0"/>
                        <a:ea typeface="Cambria Math" panose="02040503050406030204" pitchFamily="18" charset="0"/>
                      </a:rPr>
                      <m:t>𝒓</m:t>
                    </m:r>
                  </m:oMath>
                </a14:m>
                <a:r>
                  <a:rPr lang="en-GB" dirty="0"/>
                  <a:t>, the state of </a:t>
                </a:r>
                <a14:m>
                  <m:oMath xmlns:m="http://schemas.openxmlformats.org/officeDocument/2006/math">
                    <m:r>
                      <a:rPr lang="de-DE" b="0" i="1" smtClean="0">
                        <a:latin typeface="Cambria Math" panose="02040503050406030204" pitchFamily="18" charset="0"/>
                        <a:ea typeface="Cambria Math" panose="02040503050406030204" pitchFamily="18" charset="0"/>
                      </a:rPr>
                      <m:t>𝑀</m:t>
                    </m:r>
                  </m:oMath>
                </a14:m>
                <a:r>
                  <a:rPr lang="en-GB" dirty="0"/>
                  <a:t> at time </a:t>
                </a:r>
                <a14:m>
                  <m:oMath xmlns:m="http://schemas.openxmlformats.org/officeDocument/2006/math">
                    <m:r>
                      <a:rPr lang="en-GB" i="1" dirty="0">
                        <a:latin typeface="Cambria Math" panose="02040503050406030204" pitchFamily="18" charset="0"/>
                      </a:rPr>
                      <m:t>𝑡</m:t>
                    </m:r>
                  </m:oMath>
                </a14:m>
                <a:r>
                  <a:rPr lang="en-GB" dirty="0"/>
                  <a:t>, uniformly at random from the orbit</a:t>
                </a:r>
                <a:r>
                  <a:rPr lang="de-DE" dirty="0">
                    <a:ea typeface="Cambria Math" panose="02040503050406030204" pitchFamily="18" charset="0"/>
                  </a:rPr>
                  <a:t> </a:t>
                </a:r>
                <a14:m>
                  <m:oMath xmlns:m="http://schemas.openxmlformats.org/officeDocument/2006/math">
                    <m:sSup>
                      <m:sSupPr>
                        <m:ctrlPr>
                          <a:rPr lang="en-GB" i="1">
                            <a:latin typeface="Cambria Math" panose="02040503050406030204" pitchFamily="18" charset="0"/>
                            <a:ea typeface="Cambria Math" panose="02040503050406030204" pitchFamily="18" charset="0"/>
                          </a:rPr>
                        </m:ctrlPr>
                      </m:sSupPr>
                      <m:e>
                        <m:sSup>
                          <m:sSupPr>
                            <m:ctrlPr>
                              <a:rPr lang="de-DE"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a:latin typeface="Cambria Math" panose="02040503050406030204" pitchFamily="18" charset="0"/>
                                <a:ea typeface="Cambria Math" panose="02040503050406030204" pitchFamily="18" charset="0"/>
                              </a:rPr>
                              <m:t>′</m:t>
                            </m:r>
                          </m:sup>
                        </m:sSup>
                      </m:e>
                      <m:sup>
                        <m:r>
                          <a:rPr lang="en-GB" i="1">
                            <a:latin typeface="Cambria Math" panose="02040503050406030204" pitchFamily="18" charset="0"/>
                            <a:ea typeface="Cambria Math" panose="02040503050406030204" pitchFamily="18" charset="0"/>
                          </a:rPr>
                          <m:t>𝔊</m:t>
                        </m:r>
                      </m:sup>
                    </m:sSup>
                  </m:oMath>
                </a14:m>
                <a:r>
                  <a:rPr lang="en-GB" dirty="0"/>
                  <a:t> of </a:t>
                </a:r>
                <a14:m>
                  <m:oMath xmlns:m="http://schemas.openxmlformats.org/officeDocument/2006/math">
                    <m:sSup>
                      <m:sSupPr>
                        <m:ctrlPr>
                          <a:rPr lang="de-DE" i="1">
                            <a:latin typeface="Cambria Math" panose="02040503050406030204" pitchFamily="18" charset="0"/>
                            <a:ea typeface="Cambria Math" panose="02040503050406030204" pitchFamily="18" charset="0"/>
                          </a:rPr>
                        </m:ctrlPr>
                      </m:sSupPr>
                      <m:e>
                        <m:r>
                          <a:rPr lang="de-DE" b="1" i="1">
                            <a:latin typeface="Cambria Math" panose="02040503050406030204" pitchFamily="18" charset="0"/>
                            <a:ea typeface="Cambria Math" panose="02040503050406030204" pitchFamily="18" charset="0"/>
                          </a:rPr>
                          <m:t>𝒓</m:t>
                        </m:r>
                      </m:e>
                      <m:sup>
                        <m:r>
                          <a:rPr lang="de-DE">
                            <a:latin typeface="Cambria Math" panose="02040503050406030204" pitchFamily="18" charset="0"/>
                            <a:ea typeface="Cambria Math" panose="02040503050406030204" pitchFamily="18" charset="0"/>
                          </a:rPr>
                          <m:t>′</m:t>
                        </m:r>
                      </m:sup>
                    </m:sSup>
                  </m:oMath>
                </a14:m>
                <a:endParaRPr lang="en-GB" dirty="0"/>
              </a:p>
              <a:p>
                <a:r>
                  <a:rPr lang="en-GB" dirty="0"/>
                  <a:t>If </a:t>
                </a:r>
                <a14:m>
                  <m:oMath xmlns:m="http://schemas.openxmlformats.org/officeDocument/2006/math">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𝑀</m:t>
                        </m:r>
                      </m:e>
                      <m:sup>
                        <m:r>
                          <a:rPr lang="de-DE" i="1">
                            <a:latin typeface="Cambria Math" panose="02040503050406030204" pitchFamily="18" charset="0"/>
                            <a:ea typeface="Cambria Math" panose="02040503050406030204" pitchFamily="18" charset="0"/>
                          </a:rPr>
                          <m:t>′</m:t>
                        </m:r>
                      </m:sup>
                    </m:sSup>
                  </m:oMath>
                </a14:m>
                <a:r>
                  <a:rPr lang="en-GB" dirty="0"/>
                  <a:t> is aperiodic/irreducible/reversible, then </a:t>
                </a:r>
                <a14:m>
                  <m:oMath xmlns:m="http://schemas.openxmlformats.org/officeDocument/2006/math">
                    <m:r>
                      <a:rPr lang="de-DE" i="1">
                        <a:latin typeface="Cambria Math" panose="02040503050406030204" pitchFamily="18" charset="0"/>
                        <a:ea typeface="Cambria Math" panose="02040503050406030204" pitchFamily="18" charset="0"/>
                      </a:rPr>
                      <m:t>𝑀</m:t>
                    </m:r>
                  </m:oMath>
                </a14:m>
                <a:r>
                  <a:rPr lang="en-GB" dirty="0"/>
                  <a:t> also aperiodic/irreducible/reversible</a:t>
                </a:r>
              </a:p>
              <a:p>
                <a:r>
                  <a:rPr lang="en-GB" dirty="0"/>
                  <a:t>So, we can build a Gibbs sampler that converges to stationary distribution </a:t>
                </a:r>
                <a14:m>
                  <m:oMath xmlns:m="http://schemas.openxmlformats.org/officeDocument/2006/math">
                    <m:r>
                      <a:rPr lang="en-GB" i="1">
                        <a:latin typeface="Cambria Math" panose="02040503050406030204" pitchFamily="18" charset="0"/>
                        <a:ea typeface="Cambria Math" panose="02040503050406030204" pitchFamily="18" charset="0"/>
                      </a:rPr>
                      <m:t>𝜆</m:t>
                    </m:r>
                  </m:oMath>
                </a14:m>
                <a:r>
                  <a:rPr lang="en-GB" dirty="0"/>
                  <a:t> at least as fast or faster</a:t>
                </a:r>
              </a:p>
            </p:txBody>
          </p:sp>
        </mc:Choice>
        <mc:Fallback xmlns="">
          <p:sp>
            <p:nvSpPr>
              <p:cNvPr id="4" name="Content Placeholder 3">
                <a:extLst>
                  <a:ext uri="{FF2B5EF4-FFF2-40B4-BE49-F238E27FC236}">
                    <a16:creationId xmlns:a16="http://schemas.microsoft.com/office/drawing/2014/main" id="{48FC38DA-61C8-F847-A424-70A71D234F1B}"/>
                  </a:ext>
                </a:extLst>
              </p:cNvPr>
              <p:cNvSpPr>
                <a:spLocks noGrp="1" noRot="1" noChangeAspect="1" noMove="1" noResize="1" noEditPoints="1" noAdjustHandles="1" noChangeArrowheads="1" noChangeShapeType="1" noTextEdit="1"/>
              </p:cNvSpPr>
              <p:nvPr>
                <p:ph idx="1"/>
              </p:nvPr>
            </p:nvSpPr>
            <p:spPr>
              <a:blipFill>
                <a:blip r:embed="rId2"/>
                <a:stretch>
                  <a:fillRect l="-1436" t="-2687" r="-1436"/>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43E3285D-11BD-A643-97A3-FDEC13376395}"/>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B352CC9B-DEF4-8247-B000-6B6E695CCBC1}"/>
              </a:ext>
            </a:extLst>
          </p:cNvPr>
          <p:cNvSpPr>
            <a:spLocks noGrp="1"/>
          </p:cNvSpPr>
          <p:nvPr>
            <p:ph type="ftr" sz="quarter" idx="3"/>
          </p:nvPr>
        </p:nvSpPr>
        <p:spPr/>
        <p:txBody>
          <a:bodyPr/>
          <a:lstStyle/>
          <a:p>
            <a:r>
              <a:rPr lang="en-GB"/>
              <a:t>T. Braun – StaRAI</a:t>
            </a:r>
          </a:p>
        </p:txBody>
      </p:sp>
      <p:sp>
        <p:nvSpPr>
          <p:cNvPr id="3" name="Slide Number Placeholder 2">
            <a:extLst>
              <a:ext uri="{FF2B5EF4-FFF2-40B4-BE49-F238E27FC236}">
                <a16:creationId xmlns:a16="http://schemas.microsoft.com/office/drawing/2014/main" id="{84F23D89-2282-634D-B4F4-469F4355DB15}"/>
              </a:ext>
            </a:extLst>
          </p:cNvPr>
          <p:cNvSpPr>
            <a:spLocks noGrp="1"/>
          </p:cNvSpPr>
          <p:nvPr>
            <p:ph type="sldNum" sz="quarter" idx="4"/>
          </p:nvPr>
        </p:nvSpPr>
        <p:spPr/>
        <p:txBody>
          <a:bodyPr/>
          <a:lstStyle/>
          <a:p>
            <a:fld id="{67C9959E-8E6B-B04C-9955-EA096F41CA7A}" type="slidenum">
              <a:rPr lang="en-GB" smtClean="0"/>
              <a:t>72</a:t>
            </a:fld>
            <a:endParaRPr lang="en-GB"/>
          </a:p>
        </p:txBody>
      </p:sp>
      <p:sp>
        <p:nvSpPr>
          <p:cNvPr id="7" name="Textfeld 3">
            <a:extLst>
              <a:ext uri="{FF2B5EF4-FFF2-40B4-BE49-F238E27FC236}">
                <a16:creationId xmlns:a16="http://schemas.microsoft.com/office/drawing/2014/main" id="{FC4E7972-B5E4-C044-95E9-1B65AD9944DA}"/>
              </a:ext>
            </a:extLst>
          </p:cNvPr>
          <p:cNvSpPr txBox="1"/>
          <p:nvPr/>
        </p:nvSpPr>
        <p:spPr>
          <a:xfrm>
            <a:off x="3638008" y="6290590"/>
            <a:ext cx="6079016" cy="430887"/>
          </a:xfrm>
          <a:prstGeom prst="rect">
            <a:avLst/>
          </a:prstGeom>
          <a:noFill/>
        </p:spPr>
        <p:txBody>
          <a:bodyPr wrap="square" rtlCol="0">
            <a:spAutoFit/>
          </a:bodyPr>
          <a:lstStyle/>
          <a:p>
            <a:r>
              <a:rPr lang="en-GB" sz="1100" dirty="0">
                <a:solidFill>
                  <a:schemeClr val="tx1">
                    <a:lumMod val="60000"/>
                    <a:lumOff val="40000"/>
                  </a:schemeClr>
                </a:solidFill>
                <a:ea typeface="Verdana" pitchFamily="34" charset="0"/>
                <a:cs typeface="Verdana" pitchFamily="34" charset="0"/>
              </a:rPr>
              <a:t>Mathias </a:t>
            </a:r>
            <a:r>
              <a:rPr lang="en-GB" sz="1100" dirty="0" err="1">
                <a:solidFill>
                  <a:schemeClr val="tx1">
                    <a:lumMod val="60000"/>
                    <a:lumOff val="40000"/>
                  </a:schemeClr>
                </a:solidFill>
                <a:ea typeface="Verdana" pitchFamily="34" charset="0"/>
                <a:cs typeface="Verdana" pitchFamily="34" charset="0"/>
              </a:rPr>
              <a:t>Niepert</a:t>
            </a:r>
            <a:r>
              <a:rPr lang="en-GB" sz="1100" dirty="0">
                <a:solidFill>
                  <a:schemeClr val="tx1">
                    <a:lumMod val="60000"/>
                    <a:lumOff val="40000"/>
                  </a:schemeClr>
                </a:solidFill>
                <a:ea typeface="Verdana" pitchFamily="34" charset="0"/>
                <a:cs typeface="Verdana" pitchFamily="34" charset="0"/>
              </a:rPr>
              <a:t>: Markov Chains on Orbits of Permutation Groups. In </a:t>
            </a:r>
            <a:r>
              <a:rPr lang="en-GB" sz="1100" i="1" dirty="0">
                <a:solidFill>
                  <a:schemeClr val="tx1">
                    <a:lumMod val="60000"/>
                    <a:lumOff val="40000"/>
                  </a:schemeClr>
                </a:solidFill>
                <a:ea typeface="Verdana" pitchFamily="34" charset="0"/>
                <a:cs typeface="Verdana" pitchFamily="34" charset="0"/>
              </a:rPr>
              <a:t>UAI-12 Proceedings of the 28</a:t>
            </a:r>
            <a:r>
              <a:rPr lang="en-GB" sz="1100" i="1" baseline="30000" dirty="0">
                <a:solidFill>
                  <a:schemeClr val="tx1">
                    <a:lumMod val="60000"/>
                    <a:lumOff val="40000"/>
                  </a:schemeClr>
                </a:solidFill>
                <a:ea typeface="Verdana" pitchFamily="34" charset="0"/>
                <a:cs typeface="Verdana" pitchFamily="34" charset="0"/>
              </a:rPr>
              <a:t>th</a:t>
            </a:r>
            <a:r>
              <a:rPr lang="en-GB" sz="1100" i="1" dirty="0">
                <a:solidFill>
                  <a:schemeClr val="tx1">
                    <a:lumMod val="60000"/>
                    <a:lumOff val="40000"/>
                  </a:schemeClr>
                </a:solidFill>
                <a:ea typeface="Verdana" pitchFamily="34" charset="0"/>
                <a:cs typeface="Verdana" pitchFamily="34" charset="0"/>
              </a:rPr>
              <a:t> Conference on Uncertainty in Artificial Intelligence</a:t>
            </a:r>
            <a:r>
              <a:rPr lang="en-GB" sz="1100" dirty="0">
                <a:solidFill>
                  <a:schemeClr val="tx1">
                    <a:lumMod val="60000"/>
                    <a:lumOff val="40000"/>
                  </a:schemeClr>
                </a:solidFill>
                <a:ea typeface="Verdana" pitchFamily="34" charset="0"/>
                <a:cs typeface="Verdana" pitchFamily="34" charset="0"/>
              </a:rPr>
              <a:t>, 2012.</a:t>
            </a:r>
          </a:p>
        </p:txBody>
      </p:sp>
      <p:grpSp>
        <p:nvGrpSpPr>
          <p:cNvPr id="20" name="Group 19">
            <a:extLst>
              <a:ext uri="{FF2B5EF4-FFF2-40B4-BE49-F238E27FC236}">
                <a16:creationId xmlns:a16="http://schemas.microsoft.com/office/drawing/2014/main" id="{EF6B6539-C51F-BC40-48B8-47560D8B6ADA}"/>
              </a:ext>
            </a:extLst>
          </p:cNvPr>
          <p:cNvGrpSpPr/>
          <p:nvPr/>
        </p:nvGrpSpPr>
        <p:grpSpPr>
          <a:xfrm>
            <a:off x="7784134" y="5129523"/>
            <a:ext cx="1210151" cy="360000"/>
            <a:chOff x="928007" y="1785257"/>
            <a:chExt cx="1210151" cy="360000"/>
          </a:xfrm>
        </p:grpSpPr>
        <p:sp>
          <p:nvSpPr>
            <p:cNvPr id="21" name="Oval 20">
              <a:extLst>
                <a:ext uri="{FF2B5EF4-FFF2-40B4-BE49-F238E27FC236}">
                  <a16:creationId xmlns:a16="http://schemas.microsoft.com/office/drawing/2014/main" id="{7A9BF57B-9494-A58A-165F-CC8B0BD770B2}"/>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22" name="Oval 21">
              <a:extLst>
                <a:ext uri="{FF2B5EF4-FFF2-40B4-BE49-F238E27FC236}">
                  <a16:creationId xmlns:a16="http://schemas.microsoft.com/office/drawing/2014/main" id="{D7CECE28-97A9-2641-1E71-21394EBE96CE}"/>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cxnSp>
          <p:nvCxnSpPr>
            <p:cNvPr id="23" name="Straight Connector 22">
              <a:extLst>
                <a:ext uri="{FF2B5EF4-FFF2-40B4-BE49-F238E27FC236}">
                  <a16:creationId xmlns:a16="http://schemas.microsoft.com/office/drawing/2014/main" id="{643748A4-C34C-8CEC-BFA2-CC2AE1411153}"/>
                </a:ext>
              </a:extLst>
            </p:cNvPr>
            <p:cNvCxnSpPr>
              <a:stCxn id="21" idx="6"/>
              <a:endCxn id="22"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E810C71D-EC9B-31B0-1902-A07E75438342}"/>
              </a:ext>
            </a:extLst>
          </p:cNvPr>
          <p:cNvGrpSpPr/>
          <p:nvPr/>
        </p:nvGrpSpPr>
        <p:grpSpPr>
          <a:xfrm>
            <a:off x="9423474" y="4755629"/>
            <a:ext cx="1518865" cy="1110838"/>
            <a:chOff x="9055178" y="1068138"/>
            <a:chExt cx="1518865" cy="1110838"/>
          </a:xfrm>
        </p:grpSpPr>
        <mc:AlternateContent xmlns:mc="http://schemas.openxmlformats.org/markup-compatibility/2006" xmlns:a14="http://schemas.microsoft.com/office/drawing/2010/main">
          <mc:Choice Requires="a14">
            <p:sp>
              <p:nvSpPr>
                <p:cNvPr id="25" name="Rounded Rectangle 24">
                  <a:extLst>
                    <a:ext uri="{FF2B5EF4-FFF2-40B4-BE49-F238E27FC236}">
                      <a16:creationId xmlns:a16="http://schemas.microsoft.com/office/drawing/2014/main" id="{BA8D4C34-BC10-5CEA-CDDB-3DD5554E6224}"/>
                    </a:ext>
                  </a:extLst>
                </p:cNvPr>
                <p:cNvSpPr/>
                <p:nvPr/>
              </p:nvSpPr>
              <p:spPr>
                <a:xfrm>
                  <a:off x="9505457" y="106813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tt</m:t>
                        </m:r>
                      </m:oMath>
                    </m:oMathPara>
                  </a14:m>
                  <a:endParaRPr lang="en-GB" dirty="0"/>
                </a:p>
              </p:txBody>
            </p:sp>
          </mc:Choice>
          <mc:Fallback xmlns="">
            <p:sp>
              <p:nvSpPr>
                <p:cNvPr id="25" name="Rounded Rectangle 24">
                  <a:extLst>
                    <a:ext uri="{FF2B5EF4-FFF2-40B4-BE49-F238E27FC236}">
                      <a16:creationId xmlns:a16="http://schemas.microsoft.com/office/drawing/2014/main" id="{BA8D4C34-BC10-5CEA-CDDB-3DD5554E6224}"/>
                    </a:ext>
                  </a:extLst>
                </p:cNvPr>
                <p:cNvSpPr>
                  <a:spLocks noRot="1" noChangeAspect="1" noMove="1" noResize="1" noEditPoints="1" noAdjustHandles="1" noChangeArrowheads="1" noChangeShapeType="1" noTextEdit="1"/>
                </p:cNvSpPr>
                <p:nvPr/>
              </p:nvSpPr>
              <p:spPr>
                <a:xfrm>
                  <a:off x="9505457" y="1068138"/>
                  <a:ext cx="618309" cy="287388"/>
                </a:xfrm>
                <a:prstGeom prst="roundRect">
                  <a:avLst/>
                </a:prstGeom>
                <a:blipFill>
                  <a:blip r:embed="rId3"/>
                  <a:stretch>
                    <a:fillRect/>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ED7E98E9-9074-43C2-EB61-A1C58AFA27F3}"/>
                    </a:ext>
                  </a:extLst>
                </p:cNvPr>
                <p:cNvSpPr/>
                <p:nvPr/>
              </p:nvSpPr>
              <p:spPr>
                <a:xfrm>
                  <a:off x="9505457" y="189158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ff</m:t>
                        </m:r>
                      </m:oMath>
                    </m:oMathPara>
                  </a14:m>
                  <a:endParaRPr lang="en-GB" dirty="0"/>
                </a:p>
              </p:txBody>
            </p:sp>
          </mc:Choice>
          <mc:Fallback xmlns="">
            <p:sp>
              <p:nvSpPr>
                <p:cNvPr id="26" name="Rounded Rectangle 25">
                  <a:extLst>
                    <a:ext uri="{FF2B5EF4-FFF2-40B4-BE49-F238E27FC236}">
                      <a16:creationId xmlns:a16="http://schemas.microsoft.com/office/drawing/2014/main" id="{ED7E98E9-9074-43C2-EB61-A1C58AFA27F3}"/>
                    </a:ext>
                  </a:extLst>
                </p:cNvPr>
                <p:cNvSpPr>
                  <a:spLocks noRot="1" noChangeAspect="1" noMove="1" noResize="1" noEditPoints="1" noAdjustHandles="1" noChangeArrowheads="1" noChangeShapeType="1" noTextEdit="1"/>
                </p:cNvSpPr>
                <p:nvPr/>
              </p:nvSpPr>
              <p:spPr>
                <a:xfrm>
                  <a:off x="9505457" y="1891588"/>
                  <a:ext cx="618309" cy="287388"/>
                </a:xfrm>
                <a:prstGeom prst="roundRect">
                  <a:avLst/>
                </a:prstGeom>
                <a:blipFill>
                  <a:blip r:embed="rId4"/>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7" name="Rounded Rectangle 26">
                  <a:extLst>
                    <a:ext uri="{FF2B5EF4-FFF2-40B4-BE49-F238E27FC236}">
                      <a16:creationId xmlns:a16="http://schemas.microsoft.com/office/drawing/2014/main" id="{1AD214ED-23D5-7DE5-44E3-E3097A8E2EC2}"/>
                    </a:ext>
                  </a:extLst>
                </p:cNvPr>
                <p:cNvSpPr/>
                <p:nvPr/>
              </p:nvSpPr>
              <p:spPr>
                <a:xfrm>
                  <a:off x="9055178" y="1479863"/>
                  <a:ext cx="1518865" cy="287388"/>
                </a:xfrm>
                <a:prstGeom prst="roundRect">
                  <a:avLst/>
                </a:prstGeom>
                <a:solidFill>
                  <a:schemeClr val="accent1">
                    <a:alpha val="2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 xmlns:m="http://schemas.openxmlformats.org/officeDocument/2006/math">
                      <m:r>
                        <m:rPr>
                          <m:sty m:val="p"/>
                        </m:rPr>
                        <a:rPr lang="de-DE" b="0" i="0" dirty="0" smtClean="0">
                          <a:latin typeface="Cambria Math" panose="02040503050406030204" pitchFamily="18" charset="0"/>
                        </a:rPr>
                        <m:t>ft</m:t>
                      </m:r>
                    </m:oMath>
                  </a14:m>
                  <a:r>
                    <a:rPr lang="en-GB" dirty="0"/>
                    <a:t>	</a:t>
                  </a:r>
                  <a14:m>
                    <m:oMath xmlns:m="http://schemas.openxmlformats.org/officeDocument/2006/math">
                      <m:r>
                        <m:rPr>
                          <m:sty m:val="p"/>
                        </m:rPr>
                        <a:rPr lang="de-DE" b="0" i="0" dirty="0" smtClean="0">
                          <a:latin typeface="Cambria Math" panose="02040503050406030204" pitchFamily="18" charset="0"/>
                        </a:rPr>
                        <m:t>tf</m:t>
                      </m:r>
                    </m:oMath>
                  </a14:m>
                  <a:endParaRPr lang="en-GB" dirty="0"/>
                </a:p>
              </p:txBody>
            </p:sp>
          </mc:Choice>
          <mc:Fallback xmlns="">
            <p:sp>
              <p:nvSpPr>
                <p:cNvPr id="27" name="Rounded Rectangle 26">
                  <a:extLst>
                    <a:ext uri="{FF2B5EF4-FFF2-40B4-BE49-F238E27FC236}">
                      <a16:creationId xmlns:a16="http://schemas.microsoft.com/office/drawing/2014/main" id="{1AD214ED-23D5-7DE5-44E3-E3097A8E2EC2}"/>
                    </a:ext>
                  </a:extLst>
                </p:cNvPr>
                <p:cNvSpPr>
                  <a:spLocks noRot="1" noChangeAspect="1" noMove="1" noResize="1" noEditPoints="1" noAdjustHandles="1" noChangeArrowheads="1" noChangeShapeType="1" noTextEdit="1"/>
                </p:cNvSpPr>
                <p:nvPr/>
              </p:nvSpPr>
              <p:spPr>
                <a:xfrm>
                  <a:off x="9055178" y="1479863"/>
                  <a:ext cx="1518865" cy="287388"/>
                </a:xfrm>
                <a:prstGeom prst="roundRect">
                  <a:avLst/>
                </a:prstGeom>
                <a:blipFill>
                  <a:blip r:embed="rId5"/>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p:grpSp>
      <p:grpSp>
        <p:nvGrpSpPr>
          <p:cNvPr id="28" name="Group 27">
            <a:extLst>
              <a:ext uri="{FF2B5EF4-FFF2-40B4-BE49-F238E27FC236}">
                <a16:creationId xmlns:a16="http://schemas.microsoft.com/office/drawing/2014/main" id="{61EE5322-42A9-047B-40D8-C98FB89AADD1}"/>
              </a:ext>
            </a:extLst>
          </p:cNvPr>
          <p:cNvGrpSpPr/>
          <p:nvPr/>
        </p:nvGrpSpPr>
        <p:grpSpPr>
          <a:xfrm>
            <a:off x="11033058" y="4715166"/>
            <a:ext cx="798617" cy="1190748"/>
            <a:chOff x="10941269" y="1029200"/>
            <a:chExt cx="798617" cy="1190748"/>
          </a:xfrm>
        </p:grpSpPr>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91506C21-EC1C-E5D9-7163-A05AEF91BB0D}"/>
                    </a:ext>
                  </a:extLst>
                </p:cNvPr>
                <p:cNvSpPr txBox="1"/>
                <p:nvPr/>
              </p:nvSpPr>
              <p:spPr>
                <a:xfrm>
                  <a:off x="10941269" y="1029200"/>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0.017</m:t>
                        </m:r>
                      </m:oMath>
                    </m:oMathPara>
                  </a14:m>
                  <a:endParaRPr lang="en-GB" dirty="0"/>
                </a:p>
              </p:txBody>
            </p:sp>
          </mc:Choice>
          <mc:Fallback xmlns="">
            <p:sp>
              <p:nvSpPr>
                <p:cNvPr id="10" name="TextBox 9">
                  <a:extLst>
                    <a:ext uri="{FF2B5EF4-FFF2-40B4-BE49-F238E27FC236}">
                      <a16:creationId xmlns:a16="http://schemas.microsoft.com/office/drawing/2014/main" id="{9C1A7ACC-AF2D-DA41-A61B-0F0138F80FB7}"/>
                    </a:ext>
                  </a:extLst>
                </p:cNvPr>
                <p:cNvSpPr txBox="1">
                  <a:spLocks noRot="1" noChangeAspect="1" noMove="1" noResize="1" noEditPoints="1" noAdjustHandles="1" noChangeArrowheads="1" noChangeShapeType="1" noTextEdit="1"/>
                </p:cNvSpPr>
                <p:nvPr/>
              </p:nvSpPr>
              <p:spPr>
                <a:xfrm>
                  <a:off x="10941269" y="1029200"/>
                  <a:ext cx="798617"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0910A31A-AB62-4F7E-E46D-CFDECD0A5F97}"/>
                    </a:ext>
                  </a:extLst>
                </p:cNvPr>
                <p:cNvSpPr txBox="1"/>
                <p:nvPr/>
              </p:nvSpPr>
              <p:spPr>
                <a:xfrm>
                  <a:off x="10941269" y="1438891"/>
                  <a:ext cx="67037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0.49</m:t>
                        </m:r>
                      </m:oMath>
                    </m:oMathPara>
                  </a14:m>
                  <a:endParaRPr lang="en-GB" dirty="0"/>
                </a:p>
              </p:txBody>
            </p:sp>
          </mc:Choice>
          <mc:Fallback xmlns="">
            <p:sp>
              <p:nvSpPr>
                <p:cNvPr id="34" name="TextBox 33">
                  <a:extLst>
                    <a:ext uri="{FF2B5EF4-FFF2-40B4-BE49-F238E27FC236}">
                      <a16:creationId xmlns:a16="http://schemas.microsoft.com/office/drawing/2014/main" id="{413CE045-8B69-524C-9F8B-5B97D8970C87}"/>
                    </a:ext>
                  </a:extLst>
                </p:cNvPr>
                <p:cNvSpPr txBox="1">
                  <a:spLocks noRot="1" noChangeAspect="1" noMove="1" noResize="1" noEditPoints="1" noAdjustHandles="1" noChangeArrowheads="1" noChangeShapeType="1" noTextEdit="1"/>
                </p:cNvSpPr>
                <p:nvPr/>
              </p:nvSpPr>
              <p:spPr>
                <a:xfrm>
                  <a:off x="10941269" y="1438891"/>
                  <a:ext cx="670376"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id="{B597C373-6ED5-CB1B-3E1C-3658A49F239A}"/>
                    </a:ext>
                  </a:extLst>
                </p:cNvPr>
                <p:cNvSpPr txBox="1"/>
                <p:nvPr/>
              </p:nvSpPr>
              <p:spPr>
                <a:xfrm>
                  <a:off x="10941269" y="1850616"/>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0.003</m:t>
                        </m:r>
                      </m:oMath>
                    </m:oMathPara>
                  </a14:m>
                  <a:endParaRPr lang="en-GB" dirty="0"/>
                </a:p>
              </p:txBody>
            </p:sp>
          </mc:Choice>
          <mc:Fallback xmlns="">
            <p:sp>
              <p:nvSpPr>
                <p:cNvPr id="35" name="TextBox 34">
                  <a:extLst>
                    <a:ext uri="{FF2B5EF4-FFF2-40B4-BE49-F238E27FC236}">
                      <a16:creationId xmlns:a16="http://schemas.microsoft.com/office/drawing/2014/main" id="{CEA596A2-A522-2F49-9BE7-277B9533E023}"/>
                    </a:ext>
                  </a:extLst>
                </p:cNvPr>
                <p:cNvSpPr txBox="1">
                  <a:spLocks noRot="1" noChangeAspect="1" noMove="1" noResize="1" noEditPoints="1" noAdjustHandles="1" noChangeArrowheads="1" noChangeShapeType="1" noTextEdit="1"/>
                </p:cNvSpPr>
                <p:nvPr/>
              </p:nvSpPr>
              <p:spPr>
                <a:xfrm>
                  <a:off x="10941269" y="1850616"/>
                  <a:ext cx="798617" cy="369332"/>
                </a:xfrm>
                <a:prstGeom prst="rect">
                  <a:avLst/>
                </a:prstGeom>
                <a:blipFill>
                  <a:blip r:embed="rId8"/>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155219009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43"/>
          <p:cNvSpPr>
            <a:spLocks noGrp="1"/>
          </p:cNvSpPr>
          <p:nvPr>
            <p:ph type="title"/>
          </p:nvPr>
        </p:nvSpPr>
        <p:spPr/>
        <p:txBody>
          <a:bodyPr/>
          <a:lstStyle/>
          <a:p>
            <a:r>
              <a:rPr lang="en-US" dirty="0"/>
              <a:t>Orbital Gibbs Sampling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339AB9AC-5DE8-8C45-A968-C3FC8CAD3556}"/>
                  </a:ext>
                </a:extLst>
              </p:cNvPr>
              <p:cNvSpPr>
                <a:spLocks noGrp="1"/>
              </p:cNvSpPr>
              <p:nvPr>
                <p:ph idx="1"/>
              </p:nvPr>
            </p:nvSpPr>
            <p:spPr/>
            <p:txBody>
              <a:bodyPr/>
              <a:lstStyle/>
              <a:p>
                <a:r>
                  <a:rPr lang="en-GB" dirty="0"/>
                  <a:t>Two Markov chains, </a:t>
                </a:r>
              </a:p>
              <a:p>
                <a:pPr lvl="1"/>
                <a:r>
                  <a:rPr lang="en-GB" dirty="0">
                    <a:solidFill>
                      <a:srgbClr val="FFC000"/>
                    </a:solidFill>
                  </a:rPr>
                  <a:t>One ordinary </a:t>
                </a:r>
                <a14:m>
                  <m:oMath xmlns:m="http://schemas.openxmlformats.org/officeDocument/2006/math">
                    <m:sSup>
                      <m:sSupPr>
                        <m:ctrlPr>
                          <a:rPr lang="de-DE" i="1" dirty="0">
                            <a:solidFill>
                              <a:srgbClr val="FFC000"/>
                            </a:solidFill>
                            <a:latin typeface="Cambria Math" panose="02040503050406030204" pitchFamily="18" charset="0"/>
                          </a:rPr>
                        </m:ctrlPr>
                      </m:sSupPr>
                      <m:e>
                        <m:r>
                          <a:rPr lang="en-GB" i="1" dirty="0">
                            <a:solidFill>
                              <a:srgbClr val="FFC000"/>
                            </a:solidFill>
                            <a:latin typeface="Cambria Math" panose="02040503050406030204" pitchFamily="18" charset="0"/>
                          </a:rPr>
                          <m:t>𝑀</m:t>
                        </m:r>
                      </m:e>
                      <m:sup>
                        <m:r>
                          <a:rPr lang="de-DE" i="1" dirty="0">
                            <a:solidFill>
                              <a:srgbClr val="FFC000"/>
                            </a:solidFill>
                            <a:latin typeface="Cambria Math" panose="02040503050406030204" pitchFamily="18" charset="0"/>
                          </a:rPr>
                          <m:t>′</m:t>
                        </m:r>
                      </m:sup>
                    </m:sSup>
                  </m:oMath>
                </a14:m>
                <a:endParaRPr lang="en-GB" dirty="0">
                  <a:solidFill>
                    <a:srgbClr val="FFC000"/>
                  </a:solidFill>
                </a:endParaRPr>
              </a:p>
              <a:p>
                <a:pPr lvl="1"/>
                <a:r>
                  <a:rPr lang="en-GB" dirty="0">
                    <a:solidFill>
                      <a:schemeClr val="accent1"/>
                    </a:solidFill>
                  </a:rPr>
                  <a:t>One orbital </a:t>
                </a:r>
                <a14:m>
                  <m:oMath xmlns:m="http://schemas.openxmlformats.org/officeDocument/2006/math">
                    <m:r>
                      <a:rPr lang="en-GB" i="1" dirty="0">
                        <a:solidFill>
                          <a:schemeClr val="accent1"/>
                        </a:solidFill>
                        <a:latin typeface="Cambria Math" panose="02040503050406030204" pitchFamily="18" charset="0"/>
                      </a:rPr>
                      <m:t>𝑀</m:t>
                    </m:r>
                  </m:oMath>
                </a14:m>
                <a:r>
                  <a:rPr lang="en-GB" dirty="0">
                    <a:solidFill>
                      <a:schemeClr val="accent1"/>
                    </a:solidFill>
                  </a:rPr>
                  <a:t> </a:t>
                </a:r>
                <a:r>
                  <a:rPr lang="en-GB" dirty="0"/>
                  <a:t>(based on symmetry groups)</a:t>
                </a:r>
              </a:p>
              <a:p>
                <a:r>
                  <a:rPr lang="en-GB" dirty="0"/>
                  <a:t>In each sampling iteration</a:t>
                </a:r>
              </a:p>
              <a:p>
                <a:pPr marL="971550" lvl="1" indent="-514350">
                  <a:buFont typeface="+mj-lt"/>
                  <a:buAutoNum type="arabicPeriod"/>
                </a:pPr>
                <a:r>
                  <a:rPr lang="en-GB" dirty="0">
                    <a:solidFill>
                      <a:srgbClr val="FFC000"/>
                    </a:solidFill>
                  </a:rPr>
                  <a:t>Run a step of traditional MCMC, chain </a:t>
                </a:r>
                <a14:m>
                  <m:oMath xmlns:m="http://schemas.openxmlformats.org/officeDocument/2006/math">
                    <m:sSup>
                      <m:sSupPr>
                        <m:ctrlPr>
                          <a:rPr lang="de-DE" i="1" dirty="0">
                            <a:solidFill>
                              <a:srgbClr val="FFC000"/>
                            </a:solidFill>
                            <a:latin typeface="Cambria Math" panose="02040503050406030204" pitchFamily="18" charset="0"/>
                          </a:rPr>
                        </m:ctrlPr>
                      </m:sSupPr>
                      <m:e>
                        <m:r>
                          <a:rPr lang="en-GB" i="1" dirty="0">
                            <a:solidFill>
                              <a:srgbClr val="FFC000"/>
                            </a:solidFill>
                            <a:latin typeface="Cambria Math" panose="02040503050406030204" pitchFamily="18" charset="0"/>
                          </a:rPr>
                          <m:t>𝑀</m:t>
                        </m:r>
                      </m:e>
                      <m:sup>
                        <m:r>
                          <a:rPr lang="de-DE" i="1" dirty="0">
                            <a:solidFill>
                              <a:srgbClr val="FFC000"/>
                            </a:solidFill>
                            <a:latin typeface="Cambria Math" panose="02040503050406030204" pitchFamily="18" charset="0"/>
                          </a:rPr>
                          <m:t>′</m:t>
                        </m:r>
                      </m:sup>
                    </m:sSup>
                  </m:oMath>
                </a14:m>
                <a:endParaRPr lang="en-GB" dirty="0">
                  <a:solidFill>
                    <a:srgbClr val="FFC000"/>
                  </a:solidFill>
                </a:endParaRPr>
              </a:p>
              <a:p>
                <a:pPr lvl="2"/>
                <a:r>
                  <a:rPr lang="en-GB" dirty="0">
                    <a:solidFill>
                      <a:srgbClr val="FFC000"/>
                    </a:solidFill>
                  </a:rPr>
                  <a:t>Select a random variable </a:t>
                </a:r>
                <a14:m>
                  <m:oMath xmlns:m="http://schemas.openxmlformats.org/officeDocument/2006/math">
                    <m:r>
                      <a:rPr lang="de-DE" b="0" i="1" dirty="0" smtClean="0">
                        <a:solidFill>
                          <a:srgbClr val="FFC000"/>
                        </a:solidFill>
                        <a:latin typeface="Cambria Math" panose="02040503050406030204" pitchFamily="18" charset="0"/>
                      </a:rPr>
                      <m:t>𝑅</m:t>
                    </m:r>
                  </m:oMath>
                </a14:m>
                <a:r>
                  <a:rPr lang="en-GB" dirty="0">
                    <a:solidFill>
                      <a:srgbClr val="FFC000"/>
                    </a:solidFill>
                  </a:rPr>
                  <a:t> uniformly at random</a:t>
                </a:r>
              </a:p>
              <a:p>
                <a:pPr lvl="2"/>
                <a:r>
                  <a:rPr lang="en-GB" dirty="0">
                    <a:solidFill>
                      <a:srgbClr val="FFC000"/>
                    </a:solidFill>
                  </a:rPr>
                  <a:t>Sample a value for </a:t>
                </a:r>
                <a14:m>
                  <m:oMath xmlns:m="http://schemas.openxmlformats.org/officeDocument/2006/math">
                    <m:r>
                      <a:rPr lang="de-DE" b="0" i="1" dirty="0" smtClean="0">
                        <a:solidFill>
                          <a:srgbClr val="FFC000"/>
                        </a:solidFill>
                        <a:latin typeface="Cambria Math" panose="02040503050406030204" pitchFamily="18" charset="0"/>
                      </a:rPr>
                      <m:t>𝑅</m:t>
                    </m:r>
                  </m:oMath>
                </a14:m>
                <a:r>
                  <a:rPr lang="en-GB" dirty="0">
                    <a:solidFill>
                      <a:srgbClr val="FFC000"/>
                    </a:solidFill>
                  </a:rPr>
                  <a:t> based on the current states of</a:t>
                </a:r>
                <a:r>
                  <a:rPr lang="en-GB" dirty="0">
                    <a:solidFill>
                      <a:srgbClr val="C00000"/>
                    </a:solidFill>
                  </a:rPr>
                  <a:t> </a:t>
                </a:r>
                <a14:m>
                  <m:oMath xmlns:m="http://schemas.openxmlformats.org/officeDocument/2006/math">
                    <m:r>
                      <a:rPr lang="en-GB" i="1" dirty="0">
                        <a:solidFill>
                          <a:schemeClr val="accent1"/>
                        </a:solidFill>
                        <a:latin typeface="Cambria Math" panose="02040503050406030204" pitchFamily="18" charset="0"/>
                      </a:rPr>
                      <m:t>𝑀</m:t>
                    </m:r>
                  </m:oMath>
                </a14:m>
                <a:endParaRPr lang="en-GB" dirty="0"/>
              </a:p>
              <a:p>
                <a:pPr marL="971550" lvl="1" indent="-514350">
                  <a:buFont typeface="+mj-lt"/>
                  <a:buAutoNum type="arabicPeriod"/>
                </a:pPr>
                <a:r>
                  <a:rPr lang="en-GB" dirty="0">
                    <a:solidFill>
                      <a:schemeClr val="accent1"/>
                    </a:solidFill>
                  </a:rPr>
                  <a:t>Sample the state of </a:t>
                </a:r>
                <a14:m>
                  <m:oMath xmlns:m="http://schemas.openxmlformats.org/officeDocument/2006/math">
                    <m:r>
                      <a:rPr lang="en-GB" i="1" dirty="0">
                        <a:solidFill>
                          <a:schemeClr val="accent1"/>
                        </a:solidFill>
                        <a:latin typeface="Cambria Math" panose="02040503050406030204" pitchFamily="18" charset="0"/>
                      </a:rPr>
                      <m:t>𝑀</m:t>
                    </m:r>
                  </m:oMath>
                </a14:m>
                <a:r>
                  <a:rPr lang="en-GB" dirty="0">
                    <a:solidFill>
                      <a:schemeClr val="accent1"/>
                    </a:solidFill>
                  </a:rPr>
                  <a:t> uniformly at random from the orbit of the new state of </a:t>
                </a:r>
                <a14:m>
                  <m:oMath xmlns:m="http://schemas.openxmlformats.org/officeDocument/2006/math">
                    <m:r>
                      <a:rPr lang="de-DE" b="0" i="1" dirty="0" smtClean="0">
                        <a:solidFill>
                          <a:schemeClr val="accent1"/>
                        </a:solidFill>
                        <a:latin typeface="Cambria Math" panose="02040503050406030204" pitchFamily="18" charset="0"/>
                      </a:rPr>
                      <m:t>𝑅</m:t>
                    </m:r>
                  </m:oMath>
                </a14:m>
                <a:r>
                  <a:rPr lang="en-GB" dirty="0">
                    <a:solidFill>
                      <a:schemeClr val="accent1"/>
                    </a:solidFill>
                  </a:rPr>
                  <a:t>, </a:t>
                </a:r>
                <a:br>
                  <a:rPr lang="en-GB" dirty="0">
                    <a:solidFill>
                      <a:schemeClr val="accent1"/>
                    </a:solidFill>
                  </a:rPr>
                </a:br>
                <a:r>
                  <a:rPr lang="en-GB" dirty="0">
                    <a:solidFill>
                      <a:schemeClr val="accent1"/>
                    </a:solidFill>
                  </a:rPr>
                  <a:t>i.e., select an equivalent state uniformly at random</a:t>
                </a:r>
              </a:p>
            </p:txBody>
          </p:sp>
        </mc:Choice>
        <mc:Fallback xmlns="">
          <p:sp>
            <p:nvSpPr>
              <p:cNvPr id="3" name="Content Placeholder 2">
                <a:extLst>
                  <a:ext uri="{FF2B5EF4-FFF2-40B4-BE49-F238E27FC236}">
                    <a16:creationId xmlns:a16="http://schemas.microsoft.com/office/drawing/2014/main" id="{339AB9AC-5DE8-8C45-A968-C3FC8CAD3556}"/>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4" name="Date Placeholder 3">
            <a:extLst>
              <a:ext uri="{FF2B5EF4-FFF2-40B4-BE49-F238E27FC236}">
                <a16:creationId xmlns:a16="http://schemas.microsoft.com/office/drawing/2014/main" id="{3771270B-1BF4-B147-A6FA-326E6FF3EC0E}"/>
              </a:ext>
            </a:extLst>
          </p:cNvPr>
          <p:cNvSpPr>
            <a:spLocks noGrp="1"/>
          </p:cNvSpPr>
          <p:nvPr>
            <p:ph type="dt" sz="half" idx="2"/>
          </p:nvPr>
        </p:nvSpPr>
        <p:spPr/>
        <p:txBody>
          <a:bodyPr/>
          <a:lstStyle/>
          <a:p>
            <a:r>
              <a:rPr lang="de-DE"/>
              <a:t>Approximate</a:t>
            </a:r>
            <a:endParaRPr lang="en-US" dirty="0"/>
          </a:p>
        </p:txBody>
      </p:sp>
      <p:sp>
        <p:nvSpPr>
          <p:cNvPr id="5" name="Footer Placeholder 4">
            <a:extLst>
              <a:ext uri="{FF2B5EF4-FFF2-40B4-BE49-F238E27FC236}">
                <a16:creationId xmlns:a16="http://schemas.microsoft.com/office/drawing/2014/main" id="{5E2286E6-8FAE-3449-A517-7B626126CB84}"/>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DA3502FA-6EBA-EC45-865F-4D2D6FEBFBA6}"/>
              </a:ext>
            </a:extLst>
          </p:cNvPr>
          <p:cNvSpPr>
            <a:spLocks noGrp="1"/>
          </p:cNvSpPr>
          <p:nvPr>
            <p:ph type="sldNum" sz="quarter" idx="4"/>
          </p:nvPr>
        </p:nvSpPr>
        <p:spPr/>
        <p:txBody>
          <a:bodyPr/>
          <a:lstStyle/>
          <a:p>
            <a:fld id="{DB7C4649-800D-CB47-881A-AA04BFFFB18C}" type="slidenum">
              <a:rPr lang="en-US" smtClean="0"/>
              <a:pPr/>
              <a:t>73</a:t>
            </a:fld>
            <a:endParaRPr lang="en-US"/>
          </a:p>
        </p:txBody>
      </p:sp>
      <p:sp>
        <p:nvSpPr>
          <p:cNvPr id="12" name="Textfeld 3">
            <a:extLst>
              <a:ext uri="{FF2B5EF4-FFF2-40B4-BE49-F238E27FC236}">
                <a16:creationId xmlns:a16="http://schemas.microsoft.com/office/drawing/2014/main" id="{4720638A-5F22-FC4A-8F43-5F53A7C86BB4}"/>
              </a:ext>
            </a:extLst>
          </p:cNvPr>
          <p:cNvSpPr txBox="1"/>
          <p:nvPr/>
        </p:nvSpPr>
        <p:spPr>
          <a:xfrm>
            <a:off x="3638008" y="6290590"/>
            <a:ext cx="6079016" cy="430887"/>
          </a:xfrm>
          <a:prstGeom prst="rect">
            <a:avLst/>
          </a:prstGeom>
          <a:noFill/>
        </p:spPr>
        <p:txBody>
          <a:bodyPr wrap="square" rtlCol="0">
            <a:spAutoFit/>
          </a:bodyPr>
          <a:lstStyle/>
          <a:p>
            <a:r>
              <a:rPr lang="en-GB" sz="1100" dirty="0">
                <a:solidFill>
                  <a:schemeClr val="tx1">
                    <a:lumMod val="60000"/>
                    <a:lumOff val="40000"/>
                  </a:schemeClr>
                </a:solidFill>
                <a:ea typeface="Verdana" pitchFamily="34" charset="0"/>
                <a:cs typeface="Verdana" pitchFamily="34" charset="0"/>
              </a:rPr>
              <a:t>Mathias </a:t>
            </a:r>
            <a:r>
              <a:rPr lang="en-GB" sz="1100" dirty="0" err="1">
                <a:solidFill>
                  <a:schemeClr val="tx1">
                    <a:lumMod val="60000"/>
                    <a:lumOff val="40000"/>
                  </a:schemeClr>
                </a:solidFill>
                <a:ea typeface="Verdana" pitchFamily="34" charset="0"/>
                <a:cs typeface="Verdana" pitchFamily="34" charset="0"/>
              </a:rPr>
              <a:t>Niepert</a:t>
            </a:r>
            <a:r>
              <a:rPr lang="en-GB" sz="1100" dirty="0">
                <a:solidFill>
                  <a:schemeClr val="tx1">
                    <a:lumMod val="60000"/>
                    <a:lumOff val="40000"/>
                  </a:schemeClr>
                </a:solidFill>
                <a:ea typeface="Verdana" pitchFamily="34" charset="0"/>
                <a:cs typeface="Verdana" pitchFamily="34" charset="0"/>
              </a:rPr>
              <a:t>: Markov Chains on Orbits of Permutation Groups. In </a:t>
            </a:r>
            <a:r>
              <a:rPr lang="en-GB" sz="1100" i="1" dirty="0">
                <a:solidFill>
                  <a:schemeClr val="tx1">
                    <a:lumMod val="60000"/>
                    <a:lumOff val="40000"/>
                  </a:schemeClr>
                </a:solidFill>
                <a:ea typeface="Verdana" pitchFamily="34" charset="0"/>
                <a:cs typeface="Verdana" pitchFamily="34" charset="0"/>
              </a:rPr>
              <a:t>UAI-12 Proceedings of the 28</a:t>
            </a:r>
            <a:r>
              <a:rPr lang="en-GB" sz="1100" i="1" baseline="30000" dirty="0">
                <a:solidFill>
                  <a:schemeClr val="tx1">
                    <a:lumMod val="60000"/>
                    <a:lumOff val="40000"/>
                  </a:schemeClr>
                </a:solidFill>
                <a:ea typeface="Verdana" pitchFamily="34" charset="0"/>
                <a:cs typeface="Verdana" pitchFamily="34" charset="0"/>
              </a:rPr>
              <a:t>th</a:t>
            </a:r>
            <a:r>
              <a:rPr lang="en-GB" sz="1100" i="1" dirty="0">
                <a:solidFill>
                  <a:schemeClr val="tx1">
                    <a:lumMod val="60000"/>
                    <a:lumOff val="40000"/>
                  </a:schemeClr>
                </a:solidFill>
                <a:ea typeface="Verdana" pitchFamily="34" charset="0"/>
                <a:cs typeface="Verdana" pitchFamily="34" charset="0"/>
              </a:rPr>
              <a:t> Conference on Uncertainty in Artificial Intelligence</a:t>
            </a:r>
            <a:r>
              <a:rPr lang="en-GB" sz="1100" dirty="0">
                <a:solidFill>
                  <a:schemeClr val="tx1">
                    <a:lumMod val="60000"/>
                    <a:lumOff val="40000"/>
                  </a:schemeClr>
                </a:solidFill>
                <a:ea typeface="Verdana" pitchFamily="34" charset="0"/>
                <a:cs typeface="Verdana" pitchFamily="34" charset="0"/>
              </a:rPr>
              <a:t>, 2012.</a:t>
            </a:r>
          </a:p>
        </p:txBody>
      </p:sp>
      <p:grpSp>
        <p:nvGrpSpPr>
          <p:cNvPr id="6" name="Group 5">
            <a:extLst>
              <a:ext uri="{FF2B5EF4-FFF2-40B4-BE49-F238E27FC236}">
                <a16:creationId xmlns:a16="http://schemas.microsoft.com/office/drawing/2014/main" id="{D3D2EB04-1E0F-8EA6-2341-7BBEBB12117E}"/>
              </a:ext>
            </a:extLst>
          </p:cNvPr>
          <p:cNvGrpSpPr/>
          <p:nvPr/>
        </p:nvGrpSpPr>
        <p:grpSpPr>
          <a:xfrm>
            <a:off x="7784134" y="5129523"/>
            <a:ext cx="1210151" cy="360000"/>
            <a:chOff x="928007" y="1785257"/>
            <a:chExt cx="1210151" cy="360000"/>
          </a:xfrm>
        </p:grpSpPr>
        <p:sp>
          <p:nvSpPr>
            <p:cNvPr id="7" name="Oval 6">
              <a:extLst>
                <a:ext uri="{FF2B5EF4-FFF2-40B4-BE49-F238E27FC236}">
                  <a16:creationId xmlns:a16="http://schemas.microsoft.com/office/drawing/2014/main" id="{A0B9DD28-9FD5-8872-FF76-7F866B91F461}"/>
                </a:ext>
              </a:extLst>
            </p:cNvPr>
            <p:cNvSpPr/>
            <p:nvPr/>
          </p:nvSpPr>
          <p:spPr>
            <a:xfrm>
              <a:off x="928007"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A</a:t>
              </a:r>
            </a:p>
          </p:txBody>
        </p:sp>
        <p:sp>
          <p:nvSpPr>
            <p:cNvPr id="8" name="Oval 7">
              <a:extLst>
                <a:ext uri="{FF2B5EF4-FFF2-40B4-BE49-F238E27FC236}">
                  <a16:creationId xmlns:a16="http://schemas.microsoft.com/office/drawing/2014/main" id="{6556D348-F5EC-0814-5620-F2181761BC05}"/>
                </a:ext>
              </a:extLst>
            </p:cNvPr>
            <p:cNvSpPr/>
            <p:nvPr/>
          </p:nvSpPr>
          <p:spPr>
            <a:xfrm>
              <a:off x="1778158" y="1785257"/>
              <a:ext cx="360000" cy="360000"/>
            </a:xfrm>
            <a:prstGeom prst="ellipse">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dirty="0"/>
                <a:t>B</a:t>
              </a:r>
            </a:p>
          </p:txBody>
        </p:sp>
        <p:cxnSp>
          <p:nvCxnSpPr>
            <p:cNvPr id="9" name="Straight Connector 8">
              <a:extLst>
                <a:ext uri="{FF2B5EF4-FFF2-40B4-BE49-F238E27FC236}">
                  <a16:creationId xmlns:a16="http://schemas.microsoft.com/office/drawing/2014/main" id="{A83DB571-FC31-8D09-54C5-6E6E3C7497B8}"/>
                </a:ext>
              </a:extLst>
            </p:cNvPr>
            <p:cNvCxnSpPr>
              <a:stCxn id="7" idx="6"/>
              <a:endCxn id="8" idx="2"/>
            </p:cNvCxnSpPr>
            <p:nvPr/>
          </p:nvCxnSpPr>
          <p:spPr>
            <a:xfrm>
              <a:off x="1288007" y="1965257"/>
              <a:ext cx="49015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1" name="Group 10">
            <a:extLst>
              <a:ext uri="{FF2B5EF4-FFF2-40B4-BE49-F238E27FC236}">
                <a16:creationId xmlns:a16="http://schemas.microsoft.com/office/drawing/2014/main" id="{B3F35747-007E-3BB4-B4B7-2F9A67E72269}"/>
              </a:ext>
            </a:extLst>
          </p:cNvPr>
          <p:cNvGrpSpPr/>
          <p:nvPr/>
        </p:nvGrpSpPr>
        <p:grpSpPr>
          <a:xfrm>
            <a:off x="9423474" y="4755629"/>
            <a:ext cx="1518865" cy="1110838"/>
            <a:chOff x="9055178" y="1068138"/>
            <a:chExt cx="1518865" cy="1110838"/>
          </a:xfrm>
        </p:grpSpPr>
        <mc:AlternateContent xmlns:mc="http://schemas.openxmlformats.org/markup-compatibility/2006" xmlns:a14="http://schemas.microsoft.com/office/drawing/2010/main">
          <mc:Choice Requires="a14">
            <p:sp>
              <p:nvSpPr>
                <p:cNvPr id="24" name="Rounded Rectangle 23">
                  <a:extLst>
                    <a:ext uri="{FF2B5EF4-FFF2-40B4-BE49-F238E27FC236}">
                      <a16:creationId xmlns:a16="http://schemas.microsoft.com/office/drawing/2014/main" id="{EBBE6D35-6F2C-23B1-C029-A2DD717733F5}"/>
                    </a:ext>
                  </a:extLst>
                </p:cNvPr>
                <p:cNvSpPr/>
                <p:nvPr/>
              </p:nvSpPr>
              <p:spPr>
                <a:xfrm>
                  <a:off x="9505457" y="106813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tt</m:t>
                        </m:r>
                      </m:oMath>
                    </m:oMathPara>
                  </a14:m>
                  <a:endParaRPr lang="en-GB" dirty="0"/>
                </a:p>
              </p:txBody>
            </p:sp>
          </mc:Choice>
          <mc:Fallback xmlns="">
            <p:sp>
              <p:nvSpPr>
                <p:cNvPr id="24" name="Rounded Rectangle 23">
                  <a:extLst>
                    <a:ext uri="{FF2B5EF4-FFF2-40B4-BE49-F238E27FC236}">
                      <a16:creationId xmlns:a16="http://schemas.microsoft.com/office/drawing/2014/main" id="{EBBE6D35-6F2C-23B1-C029-A2DD717733F5}"/>
                    </a:ext>
                  </a:extLst>
                </p:cNvPr>
                <p:cNvSpPr>
                  <a:spLocks noRot="1" noChangeAspect="1" noMove="1" noResize="1" noEditPoints="1" noAdjustHandles="1" noChangeArrowheads="1" noChangeShapeType="1" noTextEdit="1"/>
                </p:cNvSpPr>
                <p:nvPr/>
              </p:nvSpPr>
              <p:spPr>
                <a:xfrm>
                  <a:off x="9505457" y="1068138"/>
                  <a:ext cx="618309" cy="287388"/>
                </a:xfrm>
                <a:prstGeom prst="roundRect">
                  <a:avLst/>
                </a:prstGeom>
                <a:blipFill>
                  <a:blip r:embed="rId3"/>
                  <a:stretch>
                    <a:fillRect/>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5" name="Rounded Rectangle 24">
                  <a:extLst>
                    <a:ext uri="{FF2B5EF4-FFF2-40B4-BE49-F238E27FC236}">
                      <a16:creationId xmlns:a16="http://schemas.microsoft.com/office/drawing/2014/main" id="{2E92340B-8C9D-1616-1DA6-97541BDE73C8}"/>
                    </a:ext>
                  </a:extLst>
                </p:cNvPr>
                <p:cNvSpPr/>
                <p:nvPr/>
              </p:nvSpPr>
              <p:spPr>
                <a:xfrm>
                  <a:off x="9505457" y="1891588"/>
                  <a:ext cx="618309" cy="287388"/>
                </a:xfrm>
                <a:prstGeom prst="roundRect">
                  <a:avLst/>
                </a:prstGeom>
                <a:no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Para xmlns:m="http://schemas.openxmlformats.org/officeDocument/2006/math">
                      <m:oMathParaPr>
                        <m:jc m:val="centerGroup"/>
                      </m:oMathParaPr>
                      <m:oMath xmlns:m="http://schemas.openxmlformats.org/officeDocument/2006/math">
                        <m:r>
                          <m:rPr>
                            <m:sty m:val="p"/>
                          </m:rPr>
                          <a:rPr lang="de-DE" b="0" i="0" dirty="0" smtClean="0">
                            <a:latin typeface="Cambria Math" panose="02040503050406030204" pitchFamily="18" charset="0"/>
                          </a:rPr>
                          <m:t>ff</m:t>
                        </m:r>
                      </m:oMath>
                    </m:oMathPara>
                  </a14:m>
                  <a:endParaRPr lang="en-GB" dirty="0"/>
                </a:p>
              </p:txBody>
            </p:sp>
          </mc:Choice>
          <mc:Fallback xmlns="">
            <p:sp>
              <p:nvSpPr>
                <p:cNvPr id="25" name="Rounded Rectangle 24">
                  <a:extLst>
                    <a:ext uri="{FF2B5EF4-FFF2-40B4-BE49-F238E27FC236}">
                      <a16:creationId xmlns:a16="http://schemas.microsoft.com/office/drawing/2014/main" id="{2E92340B-8C9D-1616-1DA6-97541BDE73C8}"/>
                    </a:ext>
                  </a:extLst>
                </p:cNvPr>
                <p:cNvSpPr>
                  <a:spLocks noRot="1" noChangeAspect="1" noMove="1" noResize="1" noEditPoints="1" noAdjustHandles="1" noChangeArrowheads="1" noChangeShapeType="1" noTextEdit="1"/>
                </p:cNvSpPr>
                <p:nvPr/>
              </p:nvSpPr>
              <p:spPr>
                <a:xfrm>
                  <a:off x="9505457" y="1891588"/>
                  <a:ext cx="618309" cy="287388"/>
                </a:xfrm>
                <a:prstGeom prst="roundRect">
                  <a:avLst/>
                </a:prstGeom>
                <a:blipFill>
                  <a:blip r:embed="rId4"/>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mc:AlternateContent xmlns:mc="http://schemas.openxmlformats.org/markup-compatibility/2006" xmlns:a14="http://schemas.microsoft.com/office/drawing/2010/main">
          <mc:Choice Requires="a14">
            <p:sp>
              <p:nvSpPr>
                <p:cNvPr id="26" name="Rounded Rectangle 25">
                  <a:extLst>
                    <a:ext uri="{FF2B5EF4-FFF2-40B4-BE49-F238E27FC236}">
                      <a16:creationId xmlns:a16="http://schemas.microsoft.com/office/drawing/2014/main" id="{022DB3E6-8DF9-32E7-C3A4-4D4DD4DD1C4D}"/>
                    </a:ext>
                  </a:extLst>
                </p:cNvPr>
                <p:cNvSpPr/>
                <p:nvPr/>
              </p:nvSpPr>
              <p:spPr>
                <a:xfrm>
                  <a:off x="9055178" y="1479863"/>
                  <a:ext cx="1518865" cy="287388"/>
                </a:xfrm>
                <a:prstGeom prst="roundRect">
                  <a:avLst/>
                </a:prstGeom>
                <a:solidFill>
                  <a:schemeClr val="accent1">
                    <a:alpha val="20000"/>
                  </a:schemeClr>
                </a:solidFill>
                <a:ln w="190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14:m>
                    <m:oMath xmlns:m="http://schemas.openxmlformats.org/officeDocument/2006/math">
                      <m:r>
                        <m:rPr>
                          <m:sty m:val="p"/>
                        </m:rPr>
                        <a:rPr lang="de-DE" b="0" i="0" dirty="0" smtClean="0">
                          <a:latin typeface="Cambria Math" panose="02040503050406030204" pitchFamily="18" charset="0"/>
                        </a:rPr>
                        <m:t>ft</m:t>
                      </m:r>
                    </m:oMath>
                  </a14:m>
                  <a:r>
                    <a:rPr lang="en-GB" dirty="0"/>
                    <a:t>	</a:t>
                  </a:r>
                  <a14:m>
                    <m:oMath xmlns:m="http://schemas.openxmlformats.org/officeDocument/2006/math">
                      <m:r>
                        <m:rPr>
                          <m:sty m:val="p"/>
                        </m:rPr>
                        <a:rPr lang="de-DE" b="0" i="0" dirty="0" smtClean="0">
                          <a:latin typeface="Cambria Math" panose="02040503050406030204" pitchFamily="18" charset="0"/>
                        </a:rPr>
                        <m:t>tf</m:t>
                      </m:r>
                    </m:oMath>
                  </a14:m>
                  <a:endParaRPr lang="en-GB" dirty="0"/>
                </a:p>
              </p:txBody>
            </p:sp>
          </mc:Choice>
          <mc:Fallback xmlns="">
            <p:sp>
              <p:nvSpPr>
                <p:cNvPr id="26" name="Rounded Rectangle 25">
                  <a:extLst>
                    <a:ext uri="{FF2B5EF4-FFF2-40B4-BE49-F238E27FC236}">
                      <a16:creationId xmlns:a16="http://schemas.microsoft.com/office/drawing/2014/main" id="{022DB3E6-8DF9-32E7-C3A4-4D4DD4DD1C4D}"/>
                    </a:ext>
                  </a:extLst>
                </p:cNvPr>
                <p:cNvSpPr>
                  <a:spLocks noRot="1" noChangeAspect="1" noMove="1" noResize="1" noEditPoints="1" noAdjustHandles="1" noChangeArrowheads="1" noChangeShapeType="1" noTextEdit="1"/>
                </p:cNvSpPr>
                <p:nvPr/>
              </p:nvSpPr>
              <p:spPr>
                <a:xfrm>
                  <a:off x="9055178" y="1479863"/>
                  <a:ext cx="1518865" cy="287388"/>
                </a:xfrm>
                <a:prstGeom prst="roundRect">
                  <a:avLst/>
                </a:prstGeom>
                <a:blipFill>
                  <a:blip r:embed="rId5"/>
                  <a:stretch>
                    <a:fillRect b="-4000"/>
                  </a:stretch>
                </a:blipFill>
                <a:ln w="19050" cap="flat" cmpd="sng" algn="ctr">
                  <a:solidFill>
                    <a:schemeClr val="dk1"/>
                  </a:solidFill>
                  <a:prstDash val="solid"/>
                  <a:round/>
                  <a:headEnd type="none" w="med" len="med"/>
                  <a:tailEnd type="none" w="med" len="med"/>
                </a:ln>
              </p:spPr>
              <p:txBody>
                <a:bodyPr/>
                <a:lstStyle/>
                <a:p>
                  <a:r>
                    <a:rPr lang="en-DE">
                      <a:noFill/>
                    </a:rPr>
                    <a:t> </a:t>
                  </a:r>
                </a:p>
              </p:txBody>
            </p:sp>
          </mc:Fallback>
        </mc:AlternateContent>
      </p:grpSp>
      <p:grpSp>
        <p:nvGrpSpPr>
          <p:cNvPr id="27" name="Group 26">
            <a:extLst>
              <a:ext uri="{FF2B5EF4-FFF2-40B4-BE49-F238E27FC236}">
                <a16:creationId xmlns:a16="http://schemas.microsoft.com/office/drawing/2014/main" id="{B7A0C0D6-6E9F-5DE5-724F-1EF7ED61F14D}"/>
              </a:ext>
            </a:extLst>
          </p:cNvPr>
          <p:cNvGrpSpPr/>
          <p:nvPr/>
        </p:nvGrpSpPr>
        <p:grpSpPr>
          <a:xfrm>
            <a:off x="11033058" y="4715166"/>
            <a:ext cx="798617" cy="1190748"/>
            <a:chOff x="10941269" y="1029200"/>
            <a:chExt cx="798617" cy="1190748"/>
          </a:xfrm>
        </p:grpSpPr>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id="{D2874DC6-43A2-EC65-A007-3D631EABF08B}"/>
                    </a:ext>
                  </a:extLst>
                </p:cNvPr>
                <p:cNvSpPr txBox="1"/>
                <p:nvPr/>
              </p:nvSpPr>
              <p:spPr>
                <a:xfrm>
                  <a:off x="10941269" y="1029200"/>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0.017</m:t>
                        </m:r>
                      </m:oMath>
                    </m:oMathPara>
                  </a14:m>
                  <a:endParaRPr lang="en-GB" dirty="0"/>
                </a:p>
              </p:txBody>
            </p:sp>
          </mc:Choice>
          <mc:Fallback xmlns="">
            <p:sp>
              <p:nvSpPr>
                <p:cNvPr id="10" name="TextBox 9">
                  <a:extLst>
                    <a:ext uri="{FF2B5EF4-FFF2-40B4-BE49-F238E27FC236}">
                      <a16:creationId xmlns:a16="http://schemas.microsoft.com/office/drawing/2014/main" id="{9C1A7ACC-AF2D-DA41-A61B-0F0138F80FB7}"/>
                    </a:ext>
                  </a:extLst>
                </p:cNvPr>
                <p:cNvSpPr txBox="1">
                  <a:spLocks noRot="1" noChangeAspect="1" noMove="1" noResize="1" noEditPoints="1" noAdjustHandles="1" noChangeArrowheads="1" noChangeShapeType="1" noTextEdit="1"/>
                </p:cNvSpPr>
                <p:nvPr/>
              </p:nvSpPr>
              <p:spPr>
                <a:xfrm>
                  <a:off x="10941269" y="1029200"/>
                  <a:ext cx="798617" cy="3693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TextBox 28">
                  <a:extLst>
                    <a:ext uri="{FF2B5EF4-FFF2-40B4-BE49-F238E27FC236}">
                      <a16:creationId xmlns:a16="http://schemas.microsoft.com/office/drawing/2014/main" id="{796580EA-F691-0936-9E95-3E04ADC89DC6}"/>
                    </a:ext>
                  </a:extLst>
                </p:cNvPr>
                <p:cNvSpPr txBox="1"/>
                <p:nvPr/>
              </p:nvSpPr>
              <p:spPr>
                <a:xfrm>
                  <a:off x="10941269" y="1438891"/>
                  <a:ext cx="67037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0.49</m:t>
                        </m:r>
                      </m:oMath>
                    </m:oMathPara>
                  </a14:m>
                  <a:endParaRPr lang="en-GB" dirty="0"/>
                </a:p>
              </p:txBody>
            </p:sp>
          </mc:Choice>
          <mc:Fallback xmlns="">
            <p:sp>
              <p:nvSpPr>
                <p:cNvPr id="34" name="TextBox 33">
                  <a:extLst>
                    <a:ext uri="{FF2B5EF4-FFF2-40B4-BE49-F238E27FC236}">
                      <a16:creationId xmlns:a16="http://schemas.microsoft.com/office/drawing/2014/main" id="{413CE045-8B69-524C-9F8B-5B97D8970C87}"/>
                    </a:ext>
                  </a:extLst>
                </p:cNvPr>
                <p:cNvSpPr txBox="1">
                  <a:spLocks noRot="1" noChangeAspect="1" noMove="1" noResize="1" noEditPoints="1" noAdjustHandles="1" noChangeArrowheads="1" noChangeShapeType="1" noTextEdit="1"/>
                </p:cNvSpPr>
                <p:nvPr/>
              </p:nvSpPr>
              <p:spPr>
                <a:xfrm>
                  <a:off x="10941269" y="1438891"/>
                  <a:ext cx="670376" cy="3693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0" name="TextBox 29">
                  <a:extLst>
                    <a:ext uri="{FF2B5EF4-FFF2-40B4-BE49-F238E27FC236}">
                      <a16:creationId xmlns:a16="http://schemas.microsoft.com/office/drawing/2014/main" id="{E024EBCB-8D1E-923E-81AA-BB23717303E8}"/>
                    </a:ext>
                  </a:extLst>
                </p:cNvPr>
                <p:cNvSpPr txBox="1"/>
                <p:nvPr/>
              </p:nvSpPr>
              <p:spPr>
                <a:xfrm>
                  <a:off x="10941269" y="1850616"/>
                  <a:ext cx="798617"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de-DE" b="0" i="1" smtClean="0">
                            <a:latin typeface="Cambria Math" panose="02040503050406030204" pitchFamily="18" charset="0"/>
                          </a:rPr>
                          <m:t>0.003</m:t>
                        </m:r>
                      </m:oMath>
                    </m:oMathPara>
                  </a14:m>
                  <a:endParaRPr lang="en-GB" dirty="0"/>
                </a:p>
              </p:txBody>
            </p:sp>
          </mc:Choice>
          <mc:Fallback xmlns="">
            <p:sp>
              <p:nvSpPr>
                <p:cNvPr id="35" name="TextBox 34">
                  <a:extLst>
                    <a:ext uri="{FF2B5EF4-FFF2-40B4-BE49-F238E27FC236}">
                      <a16:creationId xmlns:a16="http://schemas.microsoft.com/office/drawing/2014/main" id="{CEA596A2-A522-2F49-9BE7-277B9533E023}"/>
                    </a:ext>
                  </a:extLst>
                </p:cNvPr>
                <p:cNvSpPr txBox="1">
                  <a:spLocks noRot="1" noChangeAspect="1" noMove="1" noResize="1" noEditPoints="1" noAdjustHandles="1" noChangeArrowheads="1" noChangeShapeType="1" noTextEdit="1"/>
                </p:cNvSpPr>
                <p:nvPr/>
              </p:nvSpPr>
              <p:spPr>
                <a:xfrm>
                  <a:off x="10941269" y="1850616"/>
                  <a:ext cx="798617" cy="369332"/>
                </a:xfrm>
                <a:prstGeom prst="rect">
                  <a:avLst/>
                </a:prstGeom>
                <a:blipFill>
                  <a:blip r:embed="rId8"/>
                  <a:stretch>
                    <a:fillRect/>
                  </a:stretch>
                </a:blipFill>
              </p:spPr>
              <p:txBody>
                <a:bodyPr/>
                <a:lstStyle/>
                <a:p>
                  <a:r>
                    <a:rPr lang="en-GB">
                      <a:noFill/>
                    </a:rPr>
                    <a:t> </a:t>
                  </a:r>
                </a:p>
              </p:txBody>
            </p:sp>
          </mc:Fallback>
        </mc:AlternateContent>
      </p:grpSp>
    </p:spTree>
    <p:extLst>
      <p:ext uri="{BB962C8B-B14F-4D97-AF65-F5344CB8AC3E}">
        <p14:creationId xmlns:p14="http://schemas.microsoft.com/office/powerpoint/2010/main" val="113786073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8D919-96C0-394C-B43E-D2238E4E4179}"/>
              </a:ext>
            </a:extLst>
          </p:cNvPr>
          <p:cNvSpPr>
            <a:spLocks noGrp="1"/>
          </p:cNvSpPr>
          <p:nvPr>
            <p:ph type="title"/>
          </p:nvPr>
        </p:nvSpPr>
        <p:spPr/>
        <p:txBody>
          <a:bodyPr/>
          <a:lstStyle/>
          <a:p>
            <a:r>
              <a:rPr lang="en-GB" dirty="0"/>
              <a:t>Lifted MH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D669855-E6E5-8C4F-BD28-4C6F05F99D4E}"/>
                  </a:ext>
                </a:extLst>
              </p:cNvPr>
              <p:cNvSpPr>
                <a:spLocks noGrp="1"/>
              </p:cNvSpPr>
              <p:nvPr>
                <p:ph idx="1"/>
              </p:nvPr>
            </p:nvSpPr>
            <p:spPr/>
            <p:txBody>
              <a:bodyPr>
                <a:normAutofit/>
              </a:bodyPr>
              <a:lstStyle/>
              <a:p>
                <a:pPr marL="0" indent="0">
                  <a:buNone/>
                </a:pPr>
                <a:r>
                  <a:rPr lang="en-GB" dirty="0">
                    <a:solidFill>
                      <a:srgbClr val="FFC000"/>
                    </a:solidFill>
                  </a:rPr>
                  <a:t>Given an orbital Metropolis chain </a:t>
                </a:r>
                <a14:m>
                  <m:oMath xmlns:m="http://schemas.openxmlformats.org/officeDocument/2006/math">
                    <m:r>
                      <a:rPr lang="en-GB" i="1" smtClean="0">
                        <a:solidFill>
                          <a:srgbClr val="FFC000"/>
                        </a:solidFill>
                        <a:latin typeface="Cambria Math" panose="02040503050406030204" pitchFamily="18" charset="0"/>
                      </a:rPr>
                      <m:t>𝐴</m:t>
                    </m:r>
                  </m:oMath>
                </a14:m>
                <a:r>
                  <a:rPr lang="en-GB" dirty="0">
                    <a:solidFill>
                      <a:srgbClr val="FFC000"/>
                    </a:solidFill>
                  </a:rPr>
                  <a:t>:</a:t>
                </a:r>
                <a:endParaRPr lang="en-GB" dirty="0">
                  <a:solidFill>
                    <a:srgbClr val="C00000"/>
                  </a:solidFill>
                </a:endParaRPr>
              </a:p>
              <a:p>
                <a:pPr lvl="1"/>
                <a:r>
                  <a:rPr lang="en-GB" dirty="0"/>
                  <a:t>Given symmetry group </a:t>
                </a:r>
                <a14:m>
                  <m:oMath xmlns:m="http://schemas.openxmlformats.org/officeDocument/2006/math">
                    <m:r>
                      <a:rPr lang="en-GB" i="1" smtClean="0">
                        <a:latin typeface="Cambria Math" panose="02040503050406030204" pitchFamily="18" charset="0"/>
                      </a:rPr>
                      <m:t>𝐺</m:t>
                    </m:r>
                  </m:oMath>
                </a14:m>
                <a:r>
                  <a:rPr lang="en-GB" dirty="0"/>
                  <a:t> (approx. symmetries)</a:t>
                </a:r>
              </a:p>
              <a:p>
                <a:pPr lvl="1"/>
                <a:r>
                  <a:rPr lang="en-GB" dirty="0"/>
                  <a:t>Orbit </a:t>
                </a:r>
                <a14:m>
                  <m:oMath xmlns:m="http://schemas.openxmlformats.org/officeDocument/2006/math">
                    <m:sSup>
                      <m:sSupPr>
                        <m:ctrlPr>
                          <a:rPr lang="en-GB" i="1" smtClean="0">
                            <a:latin typeface="Cambria Math" panose="02040503050406030204" pitchFamily="18" charset="0"/>
                          </a:rPr>
                        </m:ctrlPr>
                      </m:sSupPr>
                      <m:e>
                        <m:r>
                          <a:rPr lang="en-GB" b="1" i="1" smtClean="0">
                            <a:latin typeface="Cambria Math" panose="02040503050406030204" pitchFamily="18" charset="0"/>
                          </a:rPr>
                          <m:t>𝒙</m:t>
                        </m:r>
                      </m:e>
                      <m:sup>
                        <m:r>
                          <a:rPr lang="en-GB" i="1" smtClean="0">
                            <a:latin typeface="Cambria Math" panose="02040503050406030204" pitchFamily="18" charset="0"/>
                          </a:rPr>
                          <m:t>𝐺</m:t>
                        </m:r>
                      </m:sup>
                    </m:sSup>
                  </m:oMath>
                </a14:m>
                <a:r>
                  <a:rPr lang="en-GB" dirty="0"/>
                  <a:t> contains all states approximately symmetric to </a:t>
                </a:r>
                <a14:m>
                  <m:oMath xmlns:m="http://schemas.openxmlformats.org/officeDocument/2006/math">
                    <m:r>
                      <a:rPr lang="en-GB" b="1" i="1">
                        <a:latin typeface="Cambria Math" panose="02040503050406030204" pitchFamily="18" charset="0"/>
                      </a:rPr>
                      <m:t>𝒙</m:t>
                    </m:r>
                  </m:oMath>
                </a14:m>
                <a:endParaRPr lang="en-GB" dirty="0"/>
              </a:p>
              <a:p>
                <a:pPr lvl="1"/>
                <a:r>
                  <a:rPr lang="en-GB" dirty="0"/>
                  <a:t>In state </a:t>
                </a:r>
                <a14:m>
                  <m:oMath xmlns:m="http://schemas.openxmlformats.org/officeDocument/2006/math">
                    <m:r>
                      <a:rPr lang="en-GB" b="1" i="1">
                        <a:latin typeface="Cambria Math" panose="02040503050406030204" pitchFamily="18" charset="0"/>
                      </a:rPr>
                      <m:t>𝒙</m:t>
                    </m:r>
                  </m:oMath>
                </a14:m>
                <a:endParaRPr lang="en-GB" dirty="0"/>
              </a:p>
              <a:p>
                <a:pPr marL="1371600" lvl="2" indent="-457200">
                  <a:buFont typeface="+mj-lt"/>
                  <a:buAutoNum type="arabicPeriod"/>
                </a:pPr>
                <a:r>
                  <a:rPr lang="en-GB" dirty="0"/>
                  <a:t>Select </a:t>
                </a:r>
                <a14:m>
                  <m:oMath xmlns:m="http://schemas.openxmlformats.org/officeDocument/2006/math">
                    <m:sSup>
                      <m:sSupPr>
                        <m:ctrlPr>
                          <a:rPr lang="de-DE" b="1" i="1" smtClean="0">
                            <a:latin typeface="Cambria Math" panose="02040503050406030204" pitchFamily="18" charset="0"/>
                          </a:rPr>
                        </m:ctrlPr>
                      </m:sSupPr>
                      <m:e>
                        <m:r>
                          <a:rPr lang="de-DE" b="1" i="1" smtClean="0">
                            <a:latin typeface="Cambria Math" panose="02040503050406030204" pitchFamily="18" charset="0"/>
                          </a:rPr>
                          <m:t>𝒙</m:t>
                        </m:r>
                      </m:e>
                      <m:sup>
                        <m:r>
                          <a:rPr lang="de-DE" b="0" i="1" smtClean="0">
                            <a:latin typeface="Cambria Math" panose="02040503050406030204" pitchFamily="18" charset="0"/>
                          </a:rPr>
                          <m:t>′</m:t>
                        </m:r>
                      </m:sup>
                    </m:sSup>
                  </m:oMath>
                </a14:m>
                <a:r>
                  <a:rPr lang="en-GB" dirty="0"/>
                  <a:t> uniformly at random from </a:t>
                </a:r>
                <a14:m>
                  <m:oMath xmlns:m="http://schemas.openxmlformats.org/officeDocument/2006/math">
                    <m:sSup>
                      <m:sSupPr>
                        <m:ctrlPr>
                          <a:rPr lang="en-GB" b="1" i="1" smtClean="0">
                            <a:latin typeface="Cambria Math" panose="02040503050406030204" pitchFamily="18" charset="0"/>
                          </a:rPr>
                        </m:ctrlPr>
                      </m:sSupPr>
                      <m:e>
                        <m:r>
                          <a:rPr lang="en-GB" b="1" i="1">
                            <a:latin typeface="Cambria Math" panose="02040503050406030204" pitchFamily="18" charset="0"/>
                          </a:rPr>
                          <m:t>𝒙</m:t>
                        </m:r>
                      </m:e>
                      <m:sup>
                        <m:r>
                          <a:rPr lang="en-GB" b="0" i="1" smtClean="0">
                            <a:latin typeface="Cambria Math" panose="02040503050406030204" pitchFamily="18" charset="0"/>
                          </a:rPr>
                          <m:t>𝐺</m:t>
                        </m:r>
                      </m:sup>
                    </m:sSup>
                  </m:oMath>
                </a14:m>
                <a:endParaRPr lang="en-GB" dirty="0"/>
              </a:p>
              <a:p>
                <a:pPr marL="1371600" lvl="2" indent="-457200">
                  <a:buFont typeface="+mj-lt"/>
                  <a:buAutoNum type="arabicPeriod"/>
                </a:pPr>
                <a:r>
                  <a:rPr lang="en-GB" dirty="0"/>
                  <a:t>Move from </a:t>
                </a:r>
                <a14:m>
                  <m:oMath xmlns:m="http://schemas.openxmlformats.org/officeDocument/2006/math">
                    <m:r>
                      <a:rPr lang="en-GB" b="1" i="1">
                        <a:latin typeface="Cambria Math" panose="02040503050406030204" pitchFamily="18" charset="0"/>
                      </a:rPr>
                      <m:t>𝒙</m:t>
                    </m:r>
                  </m:oMath>
                </a14:m>
                <a:r>
                  <a:rPr lang="en-GB" dirty="0"/>
                  <a:t> to </a:t>
                </a:r>
                <a14:m>
                  <m:oMath xmlns:m="http://schemas.openxmlformats.org/officeDocument/2006/math">
                    <m:sSup>
                      <m:sSupPr>
                        <m:ctrlPr>
                          <a:rPr lang="de-DE" b="1" i="1">
                            <a:latin typeface="Cambria Math" panose="02040503050406030204" pitchFamily="18" charset="0"/>
                          </a:rPr>
                        </m:ctrlPr>
                      </m:sSupPr>
                      <m:e>
                        <m:r>
                          <a:rPr lang="de-DE" b="1" i="1">
                            <a:latin typeface="Cambria Math" panose="02040503050406030204" pitchFamily="18" charset="0"/>
                          </a:rPr>
                          <m:t>𝒙</m:t>
                        </m:r>
                      </m:e>
                      <m:sup>
                        <m:r>
                          <a:rPr lang="de-DE" i="1">
                            <a:latin typeface="Cambria Math" panose="02040503050406030204" pitchFamily="18" charset="0"/>
                          </a:rPr>
                          <m:t>′</m:t>
                        </m:r>
                      </m:sup>
                    </m:sSup>
                  </m:oMath>
                </a14:m>
                <a:r>
                  <a:rPr lang="en-GB" dirty="0"/>
                  <a:t>with probability </a:t>
                </a:r>
                <a14:m>
                  <m:oMath xmlns:m="http://schemas.openxmlformats.org/officeDocument/2006/math">
                    <m:r>
                      <m:rPr>
                        <m:sty m:val="p"/>
                      </m:rPr>
                      <a:rPr lang="en-GB" b="0" i="0" smtClean="0">
                        <a:latin typeface="Cambria Math" panose="02040503050406030204" pitchFamily="18" charset="0"/>
                      </a:rPr>
                      <m:t>min</m:t>
                    </m:r>
                    <m:d>
                      <m:dPr>
                        <m:begChr m:val="{"/>
                        <m:endChr m:val="}"/>
                        <m:ctrlPr>
                          <a:rPr lang="en-GB" b="1" i="1" smtClean="0">
                            <a:latin typeface="Cambria Math" panose="02040503050406030204" pitchFamily="18" charset="0"/>
                          </a:rPr>
                        </m:ctrlPr>
                      </m:dPr>
                      <m:e>
                        <m:f>
                          <m:fPr>
                            <m:ctrlPr>
                              <a:rPr lang="en-GB" b="1" i="1" smtClean="0">
                                <a:latin typeface="Cambria Math" panose="02040503050406030204" pitchFamily="18" charset="0"/>
                              </a:rPr>
                            </m:ctrlPr>
                          </m:fPr>
                          <m:num>
                            <m:r>
                              <a:rPr lang="en-GB" b="0" i="1" smtClean="0">
                                <a:latin typeface="Cambria Math" panose="02040503050406030204" pitchFamily="18" charset="0"/>
                              </a:rPr>
                              <m:t>𝑃𝑟</m:t>
                            </m:r>
                            <m:d>
                              <m:dPr>
                                <m:ctrlPr>
                                  <a:rPr lang="en-GB" b="1" i="1" smtClean="0">
                                    <a:latin typeface="Cambria Math" panose="02040503050406030204" pitchFamily="18" charset="0"/>
                                  </a:rPr>
                                </m:ctrlPr>
                              </m:dPr>
                              <m:e>
                                <m:r>
                                  <a:rPr lang="en-GB" b="1" i="1" smtClean="0">
                                    <a:latin typeface="Cambria Math" panose="02040503050406030204" pitchFamily="18" charset="0"/>
                                  </a:rPr>
                                  <m:t>𝒙</m:t>
                                </m:r>
                              </m:e>
                            </m:d>
                          </m:num>
                          <m:den>
                            <m:r>
                              <a:rPr lang="en-GB" b="0" i="1" smtClean="0">
                                <a:latin typeface="Cambria Math" panose="02040503050406030204" pitchFamily="18" charset="0"/>
                              </a:rPr>
                              <m:t>𝑃𝑟</m:t>
                            </m:r>
                            <m:d>
                              <m:dPr>
                                <m:ctrlPr>
                                  <a:rPr lang="en-GB" b="1" i="1" smtClean="0">
                                    <a:latin typeface="Cambria Math" panose="02040503050406030204" pitchFamily="18" charset="0"/>
                                  </a:rPr>
                                </m:ctrlPr>
                              </m:dPr>
                              <m:e>
                                <m:sSup>
                                  <m:sSupPr>
                                    <m:ctrlPr>
                                      <a:rPr lang="de-DE" b="1" i="1">
                                        <a:latin typeface="Cambria Math" panose="02040503050406030204" pitchFamily="18" charset="0"/>
                                      </a:rPr>
                                    </m:ctrlPr>
                                  </m:sSupPr>
                                  <m:e>
                                    <m:r>
                                      <a:rPr lang="de-DE" b="1" i="1">
                                        <a:latin typeface="Cambria Math" panose="02040503050406030204" pitchFamily="18" charset="0"/>
                                      </a:rPr>
                                      <m:t>𝒙</m:t>
                                    </m:r>
                                  </m:e>
                                  <m:sup>
                                    <m:r>
                                      <a:rPr lang="de-DE" i="1">
                                        <a:latin typeface="Cambria Math" panose="02040503050406030204" pitchFamily="18" charset="0"/>
                                      </a:rPr>
                                      <m:t>′</m:t>
                                    </m:r>
                                  </m:sup>
                                </m:sSup>
                              </m:e>
                            </m:d>
                          </m:den>
                        </m:f>
                        <m:r>
                          <a:rPr lang="en-GB" b="1" i="1" smtClean="0">
                            <a:latin typeface="Cambria Math" panose="02040503050406030204" pitchFamily="18" charset="0"/>
                          </a:rPr>
                          <m:t>,</m:t>
                        </m:r>
                        <m:r>
                          <a:rPr lang="en-GB" b="0" i="1" smtClean="0">
                            <a:latin typeface="Cambria Math" panose="02040503050406030204" pitchFamily="18" charset="0"/>
                          </a:rPr>
                          <m:t> 1</m:t>
                        </m:r>
                      </m:e>
                    </m:d>
                  </m:oMath>
                </a14:m>
                <a:endParaRPr lang="en-GB" dirty="0"/>
              </a:p>
              <a:p>
                <a:pPr marL="1371600" lvl="2" indent="-457200">
                  <a:buFont typeface="+mj-lt"/>
                  <a:buAutoNum type="arabicPeriod"/>
                </a:pPr>
                <a:r>
                  <a:rPr lang="en-GB" dirty="0"/>
                  <a:t>Otherwise: stay in </a:t>
                </a:r>
                <a14:m>
                  <m:oMath xmlns:m="http://schemas.openxmlformats.org/officeDocument/2006/math">
                    <m:r>
                      <a:rPr lang="en-GB" b="1" i="1">
                        <a:latin typeface="Cambria Math" panose="02040503050406030204" pitchFamily="18" charset="0"/>
                      </a:rPr>
                      <m:t>𝒙</m:t>
                    </m:r>
                  </m:oMath>
                </a14:m>
                <a:r>
                  <a:rPr lang="en-GB" dirty="0"/>
                  <a:t> (reject)</a:t>
                </a:r>
              </a:p>
              <a:p>
                <a:pPr marL="1371600" lvl="2" indent="-457200">
                  <a:buFont typeface="+mj-lt"/>
                  <a:buAutoNum type="arabicPeriod"/>
                </a:pPr>
                <a:r>
                  <a:rPr lang="en-GB" dirty="0"/>
                  <a:t>Repeat</a:t>
                </a:r>
              </a:p>
              <a:p>
                <a:pPr marL="0" indent="0">
                  <a:buNone/>
                </a:pPr>
                <a:r>
                  <a:rPr lang="en-GB" dirty="0">
                    <a:solidFill>
                      <a:srgbClr val="FFC000"/>
                    </a:solidFill>
                  </a:rPr>
                  <a:t>and an ordinary (base) Markov chain </a:t>
                </a:r>
                <a14:m>
                  <m:oMath xmlns:m="http://schemas.openxmlformats.org/officeDocument/2006/math">
                    <m:r>
                      <a:rPr lang="en-GB" i="1" dirty="0" smtClean="0">
                        <a:solidFill>
                          <a:srgbClr val="FFC000"/>
                        </a:solidFill>
                        <a:latin typeface="Cambria Math" panose="02040503050406030204" pitchFamily="18" charset="0"/>
                      </a:rPr>
                      <m:t>𝐵</m:t>
                    </m:r>
                  </m:oMath>
                </a14:m>
                <a:endParaRPr lang="en-GB" dirty="0">
                  <a:solidFill>
                    <a:srgbClr val="FFC000"/>
                  </a:solidFill>
                </a:endParaRPr>
              </a:p>
              <a:p>
                <a:r>
                  <a:rPr lang="en-GB" dirty="0">
                    <a:solidFill>
                      <a:schemeClr val="accent1"/>
                    </a:solidFill>
                  </a:rPr>
                  <a:t>With probability </a:t>
                </a:r>
                <a14:m>
                  <m:oMath xmlns:m="http://schemas.openxmlformats.org/officeDocument/2006/math">
                    <m:r>
                      <a:rPr lang="en-GB" i="1" dirty="0" smtClean="0">
                        <a:solidFill>
                          <a:schemeClr val="accent1"/>
                        </a:solidFill>
                        <a:latin typeface="Cambria Math" panose="02040503050406030204" pitchFamily="18" charset="0"/>
                      </a:rPr>
                      <m:t>𝛼</m:t>
                    </m:r>
                  </m:oMath>
                </a14:m>
                <a:r>
                  <a:rPr lang="en-GB" dirty="0">
                    <a:solidFill>
                      <a:schemeClr val="accent1"/>
                    </a:solidFill>
                  </a:rPr>
                  <a:t> follow </a:t>
                </a:r>
                <a14:m>
                  <m:oMath xmlns:m="http://schemas.openxmlformats.org/officeDocument/2006/math">
                    <m:r>
                      <a:rPr lang="en-GB" i="1" dirty="0" smtClean="0">
                        <a:solidFill>
                          <a:srgbClr val="FFC000"/>
                        </a:solidFill>
                        <a:latin typeface="Cambria Math" panose="02040503050406030204" pitchFamily="18" charset="0"/>
                      </a:rPr>
                      <m:t>𝐵</m:t>
                    </m:r>
                  </m:oMath>
                </a14:m>
                <a:r>
                  <a:rPr lang="en-GB" dirty="0">
                    <a:solidFill>
                      <a:schemeClr val="accent1"/>
                    </a:solidFill>
                  </a:rPr>
                  <a:t> </a:t>
                </a:r>
              </a:p>
              <a:p>
                <a:r>
                  <a:rPr lang="en-GB" dirty="0">
                    <a:solidFill>
                      <a:schemeClr val="accent1"/>
                    </a:solidFill>
                  </a:rPr>
                  <a:t>With </a:t>
                </a:r>
                <a14:m>
                  <m:oMath xmlns:m="http://schemas.openxmlformats.org/officeDocument/2006/math">
                    <m:d>
                      <m:dPr>
                        <m:ctrlPr>
                          <a:rPr lang="en-GB" i="1" dirty="0" smtClean="0">
                            <a:solidFill>
                              <a:schemeClr val="accent1"/>
                            </a:solidFill>
                            <a:latin typeface="Cambria Math" panose="02040503050406030204" pitchFamily="18" charset="0"/>
                          </a:rPr>
                        </m:ctrlPr>
                      </m:dPr>
                      <m:e>
                        <m:r>
                          <a:rPr lang="en-GB" i="1" dirty="0" smtClean="0">
                            <a:solidFill>
                              <a:schemeClr val="accent1"/>
                            </a:solidFill>
                            <a:latin typeface="Cambria Math" panose="02040503050406030204" pitchFamily="18" charset="0"/>
                          </a:rPr>
                          <m:t>1−</m:t>
                        </m:r>
                        <m:r>
                          <a:rPr lang="en-GB" i="1" dirty="0" smtClean="0">
                            <a:solidFill>
                              <a:schemeClr val="accent1"/>
                            </a:solidFill>
                            <a:latin typeface="Cambria Math" panose="02040503050406030204" pitchFamily="18" charset="0"/>
                          </a:rPr>
                          <m:t>𝛼</m:t>
                        </m:r>
                      </m:e>
                    </m:d>
                  </m:oMath>
                </a14:m>
                <a:r>
                  <a:rPr lang="en-GB" dirty="0">
                    <a:solidFill>
                      <a:schemeClr val="accent1"/>
                    </a:solidFill>
                  </a:rPr>
                  <a:t> follow </a:t>
                </a:r>
                <a14:m>
                  <m:oMath xmlns:m="http://schemas.openxmlformats.org/officeDocument/2006/math">
                    <m:r>
                      <a:rPr lang="en-GB" i="1" dirty="0" smtClean="0">
                        <a:solidFill>
                          <a:srgbClr val="FFC000"/>
                        </a:solidFill>
                        <a:latin typeface="Cambria Math" panose="02040503050406030204" pitchFamily="18" charset="0"/>
                      </a:rPr>
                      <m:t>𝐴</m:t>
                    </m:r>
                  </m:oMath>
                </a14:m>
                <a:endParaRPr lang="en-GB" dirty="0">
                  <a:solidFill>
                    <a:srgbClr val="C00000"/>
                  </a:solidFill>
                </a:endParaRPr>
              </a:p>
              <a:p>
                <a:endParaRPr lang="en-GB" dirty="0"/>
              </a:p>
            </p:txBody>
          </p:sp>
        </mc:Choice>
        <mc:Fallback xmlns="">
          <p:sp>
            <p:nvSpPr>
              <p:cNvPr id="3" name="Content Placeholder 2">
                <a:extLst>
                  <a:ext uri="{FF2B5EF4-FFF2-40B4-BE49-F238E27FC236}">
                    <a16:creationId xmlns:a16="http://schemas.microsoft.com/office/drawing/2014/main" id="{9D669855-E6E5-8C4F-BD28-4C6F05F99D4E}"/>
                  </a:ext>
                </a:extLst>
              </p:cNvPr>
              <p:cNvSpPr>
                <a:spLocks noGrp="1" noRot="1" noChangeAspect="1" noMove="1" noResize="1" noEditPoints="1" noAdjustHandles="1" noChangeArrowheads="1" noChangeShapeType="1" noTextEdit="1"/>
              </p:cNvSpPr>
              <p:nvPr>
                <p:ph idx="1"/>
              </p:nvPr>
            </p:nvSpPr>
            <p:spPr>
              <a:blipFill>
                <a:blip r:embed="rId2"/>
                <a:stretch>
                  <a:fillRect l="-1547" t="-2687" b="-1194"/>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A3C54334-A1BA-1C4A-905D-22201FED32F6}"/>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61EAA2D2-A39D-4C47-9F27-85F99F78B34D}"/>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CC1C24C9-3D08-1B4E-B69C-592F6DCCE56B}"/>
              </a:ext>
            </a:extLst>
          </p:cNvPr>
          <p:cNvSpPr>
            <a:spLocks noGrp="1"/>
          </p:cNvSpPr>
          <p:nvPr>
            <p:ph type="sldNum" sz="quarter" idx="4"/>
          </p:nvPr>
        </p:nvSpPr>
        <p:spPr/>
        <p:txBody>
          <a:bodyPr/>
          <a:lstStyle/>
          <a:p>
            <a:fld id="{DB7C4649-800D-CB47-881A-AA04BFFFB18C}" type="slidenum">
              <a:rPr lang="en-GB" smtClean="0"/>
              <a:t>74</a:t>
            </a:fld>
            <a:endParaRPr lang="en-GB"/>
          </a:p>
        </p:txBody>
      </p:sp>
      <p:sp>
        <p:nvSpPr>
          <p:cNvPr id="11" name="Textfeld 3">
            <a:extLst>
              <a:ext uri="{FF2B5EF4-FFF2-40B4-BE49-F238E27FC236}">
                <a16:creationId xmlns:a16="http://schemas.microsoft.com/office/drawing/2014/main" id="{5E05CF71-BA15-CA4E-A06D-B3072A53D6A7}"/>
              </a:ext>
            </a:extLst>
          </p:cNvPr>
          <p:cNvSpPr txBox="1"/>
          <p:nvPr/>
        </p:nvSpPr>
        <p:spPr>
          <a:xfrm>
            <a:off x="3638008" y="6290590"/>
            <a:ext cx="6079016" cy="430887"/>
          </a:xfrm>
          <a:prstGeom prst="rect">
            <a:avLst/>
          </a:prstGeom>
          <a:noFill/>
        </p:spPr>
        <p:txBody>
          <a:bodyPr wrap="square" rtlCol="0">
            <a:spAutoFit/>
          </a:bodyPr>
          <a:lstStyle/>
          <a:p>
            <a:r>
              <a:rPr lang="en-GB" sz="1100" dirty="0">
                <a:solidFill>
                  <a:schemeClr val="tx1">
                    <a:lumMod val="60000"/>
                    <a:lumOff val="40000"/>
                  </a:schemeClr>
                </a:solidFill>
                <a:ea typeface="Verdana" pitchFamily="34" charset="0"/>
                <a:cs typeface="Verdana" pitchFamily="34" charset="0"/>
              </a:rPr>
              <a:t>Guy Van den </a:t>
            </a:r>
            <a:r>
              <a:rPr lang="en-GB" sz="1100" dirty="0" err="1">
                <a:solidFill>
                  <a:schemeClr val="tx1">
                    <a:lumMod val="60000"/>
                    <a:lumOff val="40000"/>
                  </a:schemeClr>
                </a:solidFill>
                <a:ea typeface="Verdana" pitchFamily="34" charset="0"/>
                <a:cs typeface="Verdana" pitchFamily="34" charset="0"/>
              </a:rPr>
              <a:t>Broeck</a:t>
            </a:r>
            <a:r>
              <a:rPr lang="en-GB" sz="1100" dirty="0">
                <a:solidFill>
                  <a:schemeClr val="tx1">
                    <a:lumMod val="60000"/>
                    <a:lumOff val="40000"/>
                  </a:schemeClr>
                </a:solidFill>
                <a:ea typeface="Verdana" pitchFamily="34" charset="0"/>
                <a:cs typeface="Verdana" pitchFamily="34" charset="0"/>
              </a:rPr>
              <a:t> and Mathias </a:t>
            </a:r>
            <a:r>
              <a:rPr lang="en-GB" sz="1100" dirty="0" err="1">
                <a:solidFill>
                  <a:schemeClr val="tx1">
                    <a:lumMod val="60000"/>
                    <a:lumOff val="40000"/>
                  </a:schemeClr>
                </a:solidFill>
                <a:ea typeface="Verdana" pitchFamily="34" charset="0"/>
                <a:cs typeface="Verdana" pitchFamily="34" charset="0"/>
              </a:rPr>
              <a:t>Niepert</a:t>
            </a:r>
            <a:r>
              <a:rPr lang="en-GB" sz="1100" dirty="0">
                <a:solidFill>
                  <a:schemeClr val="tx1">
                    <a:lumMod val="60000"/>
                    <a:lumOff val="40000"/>
                  </a:schemeClr>
                </a:solidFill>
                <a:ea typeface="Verdana" pitchFamily="34" charset="0"/>
                <a:cs typeface="Verdana" pitchFamily="34" charset="0"/>
              </a:rPr>
              <a:t>: Lifted Probabilistic Inference for Asymmetric Graphical Models . In </a:t>
            </a:r>
            <a:r>
              <a:rPr lang="en-GB" sz="1100" i="1" dirty="0">
                <a:solidFill>
                  <a:schemeClr val="tx1">
                    <a:lumMod val="60000"/>
                    <a:lumOff val="40000"/>
                  </a:schemeClr>
                </a:solidFill>
                <a:ea typeface="Verdana" pitchFamily="34" charset="0"/>
                <a:cs typeface="Verdana" pitchFamily="34" charset="0"/>
              </a:rPr>
              <a:t>AAAI-15 Proceedings of the 29</a:t>
            </a:r>
            <a:r>
              <a:rPr lang="en-GB" sz="1100" i="1" baseline="30000" dirty="0">
                <a:solidFill>
                  <a:schemeClr val="tx1">
                    <a:lumMod val="60000"/>
                    <a:lumOff val="40000"/>
                  </a:schemeClr>
                </a:solidFill>
                <a:ea typeface="Verdana" pitchFamily="34" charset="0"/>
                <a:cs typeface="Verdana" pitchFamily="34" charset="0"/>
              </a:rPr>
              <a:t>th</a:t>
            </a:r>
            <a:r>
              <a:rPr lang="en-GB" sz="1100" i="1" dirty="0">
                <a:solidFill>
                  <a:schemeClr val="tx1">
                    <a:lumMod val="60000"/>
                    <a:lumOff val="40000"/>
                  </a:schemeClr>
                </a:solidFill>
                <a:ea typeface="Verdana" pitchFamily="34" charset="0"/>
                <a:cs typeface="Verdana" pitchFamily="34" charset="0"/>
              </a:rPr>
              <a:t> AAAI Conference on Artificial Intelligence</a:t>
            </a:r>
            <a:r>
              <a:rPr lang="en-GB" sz="1100" dirty="0">
                <a:solidFill>
                  <a:schemeClr val="tx1">
                    <a:lumMod val="60000"/>
                    <a:lumOff val="40000"/>
                  </a:schemeClr>
                </a:solidFill>
                <a:ea typeface="Verdana" pitchFamily="34" charset="0"/>
                <a:cs typeface="Verdana" pitchFamily="34" charset="0"/>
              </a:rPr>
              <a:t>, 2015.</a:t>
            </a:r>
          </a:p>
        </p:txBody>
      </p:sp>
      <p:sp>
        <p:nvSpPr>
          <p:cNvPr id="10" name="TextBox 9">
            <a:extLst>
              <a:ext uri="{FF2B5EF4-FFF2-40B4-BE49-F238E27FC236}">
                <a16:creationId xmlns:a16="http://schemas.microsoft.com/office/drawing/2014/main" id="{596C98F5-55B5-054D-80EC-4E5D2A7C0C60}"/>
              </a:ext>
            </a:extLst>
          </p:cNvPr>
          <p:cNvSpPr txBox="1"/>
          <p:nvPr/>
        </p:nvSpPr>
        <p:spPr>
          <a:xfrm>
            <a:off x="8416692" y="1966991"/>
            <a:ext cx="3033286" cy="120032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Account for evidence that may break symmetries, using, e.g., approximate symmetries</a:t>
            </a:r>
          </a:p>
          <a:p>
            <a:r>
              <a:rPr lang="en-GB" dirty="0"/>
              <a:t>➝ forward pointer to learning</a:t>
            </a:r>
          </a:p>
        </p:txBody>
      </p:sp>
      <p:cxnSp>
        <p:nvCxnSpPr>
          <p:cNvPr id="13" name="Straight Arrow Connector 12">
            <a:extLst>
              <a:ext uri="{FF2B5EF4-FFF2-40B4-BE49-F238E27FC236}">
                <a16:creationId xmlns:a16="http://schemas.microsoft.com/office/drawing/2014/main" id="{DBC4CBAB-C320-8446-9AA7-98E340C187AD}"/>
              </a:ext>
            </a:extLst>
          </p:cNvPr>
          <p:cNvCxnSpPr>
            <a:cxnSpLocks/>
            <a:stCxn id="10" idx="1"/>
          </p:cNvCxnSpPr>
          <p:nvPr/>
        </p:nvCxnSpPr>
        <p:spPr>
          <a:xfrm flipH="1">
            <a:off x="7581648" y="2567156"/>
            <a:ext cx="83504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39023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Interim Summary</a:t>
            </a:r>
            <a:endParaRPr lang="en-US" dirty="0"/>
          </a:p>
        </p:txBody>
      </p:sp>
      <p:sp>
        <p:nvSpPr>
          <p:cNvPr id="67587" name="Rectangle 3"/>
          <p:cNvSpPr>
            <a:spLocks noGrp="1" noChangeArrowheads="1"/>
          </p:cNvSpPr>
          <p:nvPr>
            <p:ph idx="1"/>
          </p:nvPr>
        </p:nvSpPr>
        <p:spPr/>
        <p:txBody>
          <a:bodyPr>
            <a:noAutofit/>
          </a:bodyPr>
          <a:lstStyle/>
          <a:p>
            <a:r>
              <a:rPr lang="en-US" dirty="0"/>
              <a:t>Approximate inference based on sampling can lead to faster but approximate results</a:t>
            </a:r>
          </a:p>
          <a:p>
            <a:pPr lvl="1"/>
            <a:r>
              <a:rPr lang="en-US" dirty="0"/>
              <a:t>Goodness of approximation depends on the number of samples generated</a:t>
            </a:r>
          </a:p>
          <a:p>
            <a:r>
              <a:rPr lang="en-US" dirty="0"/>
              <a:t>Direct sampling</a:t>
            </a:r>
          </a:p>
          <a:p>
            <a:pPr lvl="1"/>
            <a:r>
              <a:rPr lang="en-US" dirty="0"/>
              <a:t>Rejection sampling</a:t>
            </a:r>
          </a:p>
          <a:p>
            <a:pPr lvl="2"/>
            <a:r>
              <a:rPr lang="en-US" dirty="0"/>
              <a:t>Sample along graph structure, reject samples inconsistent with evidence</a:t>
            </a:r>
          </a:p>
          <a:p>
            <a:pPr lvl="1"/>
            <a:r>
              <a:rPr lang="en-US" dirty="0"/>
              <a:t>Importance sampling</a:t>
            </a:r>
          </a:p>
          <a:p>
            <a:pPr lvl="2"/>
            <a:r>
              <a:rPr lang="en-US" dirty="0"/>
              <a:t>Use proposal distribution for sampling, weight samples to correct the difference between proposal distribution and target distribution</a:t>
            </a:r>
          </a:p>
          <a:p>
            <a:pPr lvl="2"/>
            <a:r>
              <a:rPr lang="en-US" dirty="0"/>
              <a:t>Use domain knowledge about groups of indistinguishable instances to reduce variance</a:t>
            </a:r>
          </a:p>
          <a:p>
            <a:r>
              <a:rPr lang="en-US" dirty="0"/>
              <a:t>MCMC sampling</a:t>
            </a:r>
          </a:p>
          <a:p>
            <a:pPr lvl="1"/>
            <a:r>
              <a:rPr lang="en-US" dirty="0"/>
              <a:t>Build a Markov chain and sample a new state based on the previous state</a:t>
            </a:r>
          </a:p>
          <a:p>
            <a:pPr lvl="1"/>
            <a:r>
              <a:rPr lang="en-US" dirty="0"/>
              <a:t>Find orbits for faster convergence</a:t>
            </a:r>
          </a:p>
        </p:txBody>
      </p:sp>
      <p:sp>
        <p:nvSpPr>
          <p:cNvPr id="3" name="Date Placeholder 2">
            <a:extLst>
              <a:ext uri="{FF2B5EF4-FFF2-40B4-BE49-F238E27FC236}">
                <a16:creationId xmlns:a16="http://schemas.microsoft.com/office/drawing/2014/main" id="{34248982-7E95-AC4C-AD73-D994C6432901}"/>
              </a:ext>
            </a:extLst>
          </p:cNvPr>
          <p:cNvSpPr>
            <a:spLocks noGrp="1"/>
          </p:cNvSpPr>
          <p:nvPr>
            <p:ph type="dt" sz="half" idx="2"/>
          </p:nvPr>
        </p:nvSpPr>
        <p:spPr/>
        <p:txBody>
          <a:bodyPr/>
          <a:lstStyle/>
          <a:p>
            <a:r>
              <a:rPr lang="de-DE"/>
              <a:t>Approximate</a:t>
            </a:r>
            <a:endParaRPr lang="en-US" dirty="0"/>
          </a:p>
        </p:txBody>
      </p:sp>
      <p:sp>
        <p:nvSpPr>
          <p:cNvPr id="4" name="Footer Placeholder 3">
            <a:extLst>
              <a:ext uri="{FF2B5EF4-FFF2-40B4-BE49-F238E27FC236}">
                <a16:creationId xmlns:a16="http://schemas.microsoft.com/office/drawing/2014/main" id="{CF291F01-8F85-994A-9194-79558B25A003}"/>
              </a:ext>
            </a:extLst>
          </p:cNvPr>
          <p:cNvSpPr>
            <a:spLocks noGrp="1"/>
          </p:cNvSpPr>
          <p:nvPr>
            <p:ph type="ftr" sz="quarter" idx="3"/>
          </p:nvPr>
        </p:nvSpPr>
        <p:spPr/>
        <p:txBody>
          <a:bodyPr/>
          <a:lstStyle/>
          <a:p>
            <a:r>
              <a:rPr lang="en-GB"/>
              <a:t>T. Braun – StaRAI</a:t>
            </a:r>
          </a:p>
        </p:txBody>
      </p:sp>
      <p:sp>
        <p:nvSpPr>
          <p:cNvPr id="2" name="Slide Number Placeholder 1">
            <a:extLst>
              <a:ext uri="{FF2B5EF4-FFF2-40B4-BE49-F238E27FC236}">
                <a16:creationId xmlns:a16="http://schemas.microsoft.com/office/drawing/2014/main" id="{ED508C0D-D599-EE4F-8DF1-69EE9505E078}"/>
              </a:ext>
            </a:extLst>
          </p:cNvPr>
          <p:cNvSpPr>
            <a:spLocks noGrp="1"/>
          </p:cNvSpPr>
          <p:nvPr>
            <p:ph type="sldNum" sz="quarter" idx="4"/>
          </p:nvPr>
        </p:nvSpPr>
        <p:spPr/>
        <p:txBody>
          <a:bodyPr/>
          <a:lstStyle/>
          <a:p>
            <a:fld id="{67C9959E-8E6B-B04C-9955-EA096F41CA7A}" type="slidenum">
              <a:rPr lang="en-GB" smtClean="0"/>
              <a:pPr/>
              <a:t>75</a:t>
            </a:fld>
            <a:endParaRPr lang="en-GB"/>
          </a:p>
        </p:txBody>
      </p:sp>
    </p:spTree>
    <p:extLst>
      <p:ext uri="{BB962C8B-B14F-4D97-AF65-F5344CB8AC3E}">
        <p14:creationId xmlns:p14="http://schemas.microsoft.com/office/powerpoint/2010/main" val="9125721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0F6EC-DE2B-B94A-987C-2ED5087C6172}"/>
              </a:ext>
            </a:extLst>
          </p:cNvPr>
          <p:cNvSpPr>
            <a:spLocks noGrp="1"/>
          </p:cNvSpPr>
          <p:nvPr>
            <p:ph type="title"/>
          </p:nvPr>
        </p:nvSpPr>
        <p:spPr/>
        <p:txBody>
          <a:bodyPr/>
          <a:lstStyle/>
          <a:p>
            <a:r>
              <a:rPr lang="en-GB" dirty="0"/>
              <a:t>When to Choose Approximate or Exact Inference?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B38E2DA3-D8A3-774B-BED4-77B4E3772AC9}"/>
                  </a:ext>
                </a:extLst>
              </p:cNvPr>
              <p:cNvSpPr>
                <a:spLocks noGrp="1"/>
              </p:cNvSpPr>
              <p:nvPr>
                <p:ph idx="1"/>
              </p:nvPr>
            </p:nvSpPr>
            <p:spPr/>
            <p:txBody>
              <a:bodyPr/>
              <a:lstStyle/>
              <a:p>
                <a:r>
                  <a:rPr lang="en-GB" dirty="0"/>
                  <a:t>Depends on:</a:t>
                </a:r>
              </a:p>
              <a:p>
                <a:pPr lvl="1"/>
                <a:r>
                  <a:rPr lang="en-GB" dirty="0"/>
                  <a:t>Do you need exact results?</a:t>
                </a:r>
              </a:p>
              <a:p>
                <a:pPr lvl="2"/>
                <a:r>
                  <a:rPr lang="en-GB" dirty="0"/>
                  <a:t>Can you get them in time / at all?</a:t>
                </a:r>
              </a:p>
              <a:p>
                <a:pPr lvl="2"/>
                <a:r>
                  <a:rPr lang="en-GB" dirty="0"/>
                  <a:t>Can you get them numerically?</a:t>
                </a:r>
              </a:p>
              <a:p>
                <a:pPr lvl="1"/>
                <a:r>
                  <a:rPr lang="en-GB" dirty="0"/>
                  <a:t>Can you sample from your model?</a:t>
                </a:r>
              </a:p>
              <a:p>
                <a:pPr lvl="2"/>
                <a:r>
                  <a:rPr lang="en-GB" dirty="0"/>
                  <a:t>Can you get enough samples?</a:t>
                </a:r>
              </a:p>
              <a:p>
                <a:r>
                  <a:rPr lang="en-GB" dirty="0"/>
                  <a:t>What if we run both?</a:t>
                </a:r>
              </a:p>
              <a:p>
                <a:pPr lvl="1"/>
                <a:r>
                  <a:rPr lang="en-GB" dirty="0"/>
                  <a:t>See what finishes first</a:t>
                </a:r>
              </a:p>
              <a:p>
                <a:pPr lvl="2"/>
                <a:r>
                  <a:rPr lang="en-GB" dirty="0"/>
                  <a:t>Exact inference</a:t>
                </a:r>
              </a:p>
              <a:p>
                <a:pPr lvl="2"/>
                <a:r>
                  <a:rPr lang="en-GB" dirty="0"/>
                  <a:t>Approximate inference with sufficient</a:t>
                </a:r>
                <a:br>
                  <a:rPr lang="en-GB" dirty="0"/>
                </a:br>
                <a:r>
                  <a:rPr lang="en-GB" dirty="0"/>
                  <a:t>reliability</a:t>
                </a:r>
              </a:p>
              <a:p>
                <a:pPr lvl="1"/>
                <a:r>
                  <a:rPr lang="en-GB" dirty="0"/>
                  <a:t>Give yourself a time horizon </a:t>
                </a:r>
                <a14:m>
                  <m:oMath xmlns:m="http://schemas.openxmlformats.org/officeDocument/2006/math">
                    <m:r>
                      <a:rPr lang="de-DE" i="1">
                        <a:latin typeface="Cambria Math" panose="02040503050406030204" pitchFamily="18" charset="0"/>
                      </a:rPr>
                      <m:t>𝑇</m:t>
                    </m:r>
                  </m:oMath>
                </a14:m>
                <a:endParaRPr lang="en-GB" dirty="0"/>
              </a:p>
            </p:txBody>
          </p:sp>
        </mc:Choice>
        <mc:Fallback xmlns="">
          <p:sp>
            <p:nvSpPr>
              <p:cNvPr id="5" name="Content Placeholder 4">
                <a:extLst>
                  <a:ext uri="{FF2B5EF4-FFF2-40B4-BE49-F238E27FC236}">
                    <a16:creationId xmlns:a16="http://schemas.microsoft.com/office/drawing/2014/main" id="{B38E2DA3-D8A3-774B-BED4-77B4E3772AC9}"/>
                  </a:ext>
                </a:extLst>
              </p:cNvPr>
              <p:cNvSpPr>
                <a:spLocks noGrp="1" noRot="1" noChangeAspect="1" noMove="1" noResize="1" noEditPoints="1" noAdjustHandles="1" noChangeArrowheads="1" noChangeShapeType="1" noTextEdit="1"/>
              </p:cNvSpPr>
              <p:nvPr>
                <p:ph idx="1"/>
              </p:nvPr>
            </p:nvSpPr>
            <p:spPr>
              <a:blipFill>
                <a:blip r:embed="rId2"/>
                <a:stretch>
                  <a:fillRect l="-1436" t="-2687" b="-1791"/>
                </a:stretch>
              </a:blipFill>
            </p:spPr>
            <p:txBody>
              <a:bodyPr/>
              <a:lstStyle/>
              <a:p>
                <a:r>
                  <a:rPr lang="en-GB">
                    <a:noFill/>
                  </a:rPr>
                  <a:t> </a:t>
                </a:r>
              </a:p>
            </p:txBody>
          </p:sp>
        </mc:Fallback>
      </mc:AlternateContent>
      <p:sp>
        <p:nvSpPr>
          <p:cNvPr id="8" name="Date Placeholder 7">
            <a:extLst>
              <a:ext uri="{FF2B5EF4-FFF2-40B4-BE49-F238E27FC236}">
                <a16:creationId xmlns:a16="http://schemas.microsoft.com/office/drawing/2014/main" id="{40904E5C-9C5B-6E4C-9012-13C978FF8016}"/>
              </a:ext>
            </a:extLst>
          </p:cNvPr>
          <p:cNvSpPr>
            <a:spLocks noGrp="1"/>
          </p:cNvSpPr>
          <p:nvPr>
            <p:ph type="dt" sz="half" idx="2"/>
          </p:nvPr>
        </p:nvSpPr>
        <p:spPr/>
        <p:txBody>
          <a:bodyPr/>
          <a:lstStyle/>
          <a:p>
            <a:r>
              <a:rPr lang="de-DE"/>
              <a:t>Approximate</a:t>
            </a:r>
            <a:endParaRPr lang="en-US" dirty="0"/>
          </a:p>
        </p:txBody>
      </p:sp>
      <p:sp>
        <p:nvSpPr>
          <p:cNvPr id="13" name="Footer Placeholder 12">
            <a:extLst>
              <a:ext uri="{FF2B5EF4-FFF2-40B4-BE49-F238E27FC236}">
                <a16:creationId xmlns:a16="http://schemas.microsoft.com/office/drawing/2014/main" id="{A6EB0470-C4F5-4F4D-8C61-70BBAA868755}"/>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004E23A6-3883-B243-8FE9-D2999B16AA63}"/>
              </a:ext>
            </a:extLst>
          </p:cNvPr>
          <p:cNvSpPr>
            <a:spLocks noGrp="1"/>
          </p:cNvSpPr>
          <p:nvPr>
            <p:ph type="sldNum" sz="quarter" idx="4"/>
          </p:nvPr>
        </p:nvSpPr>
        <p:spPr/>
        <p:txBody>
          <a:bodyPr/>
          <a:lstStyle/>
          <a:p>
            <a:fld id="{67C9959E-8E6B-B04C-9955-EA096F41CA7A}" type="slidenum">
              <a:rPr lang="en-GB" smtClean="0"/>
              <a:t>76</a:t>
            </a:fld>
            <a:endParaRPr lang="en-GB"/>
          </a:p>
        </p:txBody>
      </p:sp>
      <p:sp>
        <p:nvSpPr>
          <p:cNvPr id="7" name="Rectangle 3">
            <a:extLst>
              <a:ext uri="{FF2B5EF4-FFF2-40B4-BE49-F238E27FC236}">
                <a16:creationId xmlns:a16="http://schemas.microsoft.com/office/drawing/2014/main" id="{D18A3493-6526-B14E-9F9C-069C74DB20A3}"/>
              </a:ext>
            </a:extLst>
          </p:cNvPr>
          <p:cNvSpPr txBox="1">
            <a:spLocks noChangeArrowheads="1"/>
          </p:cNvSpPr>
          <p:nvPr/>
        </p:nvSpPr>
        <p:spPr bwMode="auto">
          <a:xfrm>
            <a:off x="5083756" y="6415656"/>
            <a:ext cx="2024488" cy="274434"/>
          </a:xfrm>
          <a:prstGeom prst="rect">
            <a:avLst/>
          </a:prstGeom>
          <a:noFill/>
          <a:ln w="12700">
            <a:noFill/>
            <a:miter lim="800000"/>
            <a:headEnd/>
            <a:tailEnd/>
          </a:ln>
        </p:spPr>
        <p:txBody>
          <a:bodyPr vert="horz" wrap="square" lIns="90487" tIns="44450" rIns="90487" bIns="44450" numCol="1" anchor="t" anchorCtr="0" compatLnSpc="1">
            <a:prstTxWarp prst="textNoShape">
              <a:avLst/>
            </a:prstTxWarp>
            <a:spAutoFit/>
          </a:bodyPr>
          <a:lstStyle>
            <a:lvl1pPr marL="0" indent="0" algn="ctr" rtl="0" eaLnBrk="1" fontAlgn="base" hangingPunct="1">
              <a:spcBef>
                <a:spcPts val="600"/>
              </a:spcBef>
              <a:spcAft>
                <a:spcPct val="0"/>
              </a:spcAft>
              <a:buClr>
                <a:srgbClr val="0033CC"/>
              </a:buClr>
              <a:buSzPct val="85000"/>
              <a:buFont typeface="Webdings" charset="2"/>
              <a:buNone/>
              <a:defRPr sz="2400">
                <a:solidFill>
                  <a:schemeClr val="tx1"/>
                </a:solidFill>
                <a:latin typeface="+mn-lt"/>
                <a:ea typeface="ＭＳ Ｐゴシック" charset="-128"/>
                <a:cs typeface="ＭＳ Ｐゴシック" charset="-128"/>
              </a:defRPr>
            </a:lvl1pPr>
            <a:lvl2pPr marL="457200" indent="0" algn="ctr" rtl="0" eaLnBrk="1" fontAlgn="base" hangingPunct="1">
              <a:spcBef>
                <a:spcPts val="600"/>
              </a:spcBef>
              <a:spcAft>
                <a:spcPct val="0"/>
              </a:spcAft>
              <a:buClr>
                <a:srgbClr val="0033CC"/>
              </a:buClr>
              <a:buSzPct val="90000"/>
              <a:buFont typeface="Wingdings" charset="2"/>
              <a:buNone/>
              <a:defRPr sz="2000">
                <a:solidFill>
                  <a:schemeClr val="tx1"/>
                </a:solidFill>
                <a:latin typeface="+mn-lt"/>
                <a:ea typeface="ＭＳ Ｐゴシック" charset="-128"/>
              </a:defRPr>
            </a:lvl2pPr>
            <a:lvl3pPr marL="914400" indent="0" algn="ctr" rtl="0" eaLnBrk="1" fontAlgn="base" hangingPunct="1">
              <a:spcBef>
                <a:spcPts val="600"/>
              </a:spcBef>
              <a:spcAft>
                <a:spcPct val="0"/>
              </a:spcAft>
              <a:buClr>
                <a:srgbClr val="0033CC"/>
              </a:buClr>
              <a:buSzPct val="105000"/>
              <a:buFont typeface="Lucida Grande"/>
              <a:buNone/>
              <a:defRPr sz="2000">
                <a:solidFill>
                  <a:schemeClr val="tx1"/>
                </a:solidFill>
                <a:latin typeface="+mn-lt"/>
                <a:ea typeface="ＭＳ Ｐゴシック" charset="-128"/>
              </a:defRPr>
            </a:lvl3pPr>
            <a:lvl4pPr marL="1371600" indent="0" algn="ctr" rtl="0" eaLnBrk="1" fontAlgn="base" hangingPunct="1">
              <a:spcBef>
                <a:spcPts val="600"/>
              </a:spcBef>
              <a:spcAft>
                <a:spcPct val="0"/>
              </a:spcAft>
              <a:buClr>
                <a:srgbClr val="0033CC"/>
              </a:buClr>
              <a:buSzPct val="85000"/>
              <a:buFont typeface="Lucida Grande"/>
              <a:buNone/>
              <a:defRPr sz="2000">
                <a:solidFill>
                  <a:schemeClr val="tx1"/>
                </a:solidFill>
                <a:latin typeface="+mn-lt"/>
                <a:ea typeface="ＭＳ Ｐゴシック" charset="-128"/>
              </a:defRPr>
            </a:lvl4pPr>
            <a:lvl5pPr marL="1828800" indent="0" algn="ctr" defTabSz="911225" rtl="0" eaLnBrk="1" fontAlgn="base" hangingPunct="1">
              <a:spcBef>
                <a:spcPts val="600"/>
              </a:spcBef>
              <a:spcAft>
                <a:spcPct val="0"/>
              </a:spcAft>
              <a:buClr>
                <a:srgbClr val="0033CC"/>
              </a:buClr>
              <a:buSzPct val="105000"/>
              <a:buFont typeface="Lucida Grande"/>
              <a:buNone/>
              <a:defRPr sz="2000">
                <a:solidFill>
                  <a:schemeClr val="tx1"/>
                </a:solidFill>
                <a:latin typeface="+mn-lt"/>
                <a:ea typeface="ＭＳ Ｐゴシック" charset="-128"/>
              </a:defRPr>
            </a:lvl5pPr>
            <a:lvl6pPr marL="2286000" indent="0" algn="ctr" rtl="0" eaLnBrk="1" fontAlgn="base" hangingPunct="1">
              <a:spcBef>
                <a:spcPct val="20000"/>
              </a:spcBef>
              <a:spcAft>
                <a:spcPct val="0"/>
              </a:spcAft>
              <a:buClr>
                <a:srgbClr val="0033CC"/>
              </a:buClr>
              <a:buSzPct val="90000"/>
              <a:buFont typeface="Lucida Grande"/>
              <a:buNone/>
              <a:defRPr sz="2000" baseline="0">
                <a:solidFill>
                  <a:schemeClr val="tx1"/>
                </a:solidFill>
                <a:latin typeface="+mn-lt"/>
                <a:ea typeface="ＭＳ Ｐゴシック" charset="-128"/>
              </a:defRPr>
            </a:lvl6pPr>
            <a:lvl7pPr marL="2743200" indent="0" algn="ctr" rtl="0" eaLnBrk="1" fontAlgn="base" hangingPunct="1">
              <a:spcBef>
                <a:spcPct val="20000"/>
              </a:spcBef>
              <a:spcAft>
                <a:spcPct val="0"/>
              </a:spcAft>
              <a:buClr>
                <a:srgbClr val="0033CC"/>
              </a:buClr>
              <a:buFont typeface="Times" charset="0"/>
              <a:buNone/>
              <a:defRPr sz="2400">
                <a:solidFill>
                  <a:schemeClr val="tx1"/>
                </a:solidFill>
                <a:latin typeface="+mn-lt"/>
                <a:ea typeface="ＭＳ Ｐゴシック" charset="-128"/>
              </a:defRPr>
            </a:lvl7pPr>
            <a:lvl8pPr marL="3200400" indent="0" algn="ctr" rtl="0" eaLnBrk="1" fontAlgn="base" hangingPunct="1">
              <a:spcBef>
                <a:spcPct val="20000"/>
              </a:spcBef>
              <a:spcAft>
                <a:spcPct val="0"/>
              </a:spcAft>
              <a:buClr>
                <a:srgbClr val="0033CC"/>
              </a:buClr>
              <a:buFont typeface="Times" charset="0"/>
              <a:buNone/>
              <a:defRPr sz="2400">
                <a:solidFill>
                  <a:schemeClr val="tx1"/>
                </a:solidFill>
                <a:latin typeface="+mn-lt"/>
                <a:ea typeface="ＭＳ Ｐゴシック" charset="-128"/>
              </a:defRPr>
            </a:lvl8pPr>
            <a:lvl9pPr marL="3657600" indent="0" algn="ctr" rtl="0" eaLnBrk="1" fontAlgn="base" hangingPunct="1">
              <a:spcBef>
                <a:spcPct val="20000"/>
              </a:spcBef>
              <a:spcAft>
                <a:spcPct val="0"/>
              </a:spcAft>
              <a:buClr>
                <a:srgbClr val="0033CC"/>
              </a:buClr>
              <a:buFont typeface="Times" charset="0"/>
              <a:buNone/>
              <a:defRPr sz="2400">
                <a:solidFill>
                  <a:schemeClr val="tx1"/>
                </a:solidFill>
                <a:latin typeface="+mn-lt"/>
                <a:ea typeface="ＭＳ Ｐゴシック" charset="-128"/>
              </a:defRPr>
            </a:lvl9pPr>
          </a:lstStyle>
          <a:p>
            <a:r>
              <a:rPr lang="en-US" sz="1200" dirty="0">
                <a:solidFill>
                  <a:schemeClr val="accent3"/>
                </a:solidFill>
                <a:ea typeface="ＭＳ Ｐゴシック" charset="0"/>
                <a:cs typeface="ＭＳ Ｐゴシック" charset="0"/>
              </a:rPr>
              <a:t>AIMA, Russell/</a:t>
            </a:r>
            <a:r>
              <a:rPr lang="en-US" sz="1200" dirty="0" err="1">
                <a:solidFill>
                  <a:schemeClr val="accent3"/>
                </a:solidFill>
                <a:ea typeface="ＭＳ Ｐゴシック" charset="0"/>
                <a:cs typeface="ＭＳ Ｐゴシック" charset="0"/>
              </a:rPr>
              <a:t>Norvig</a:t>
            </a:r>
            <a:endParaRPr lang="en-US" sz="1200" dirty="0">
              <a:solidFill>
                <a:schemeClr val="accent3"/>
              </a:solidFill>
              <a:ea typeface="ＭＳ Ｐゴシック" charset="0"/>
              <a:cs typeface="ＭＳ Ｐゴシック" charset="0"/>
            </a:endParaRPr>
          </a:p>
        </p:txBody>
      </p:sp>
      <p:grpSp>
        <p:nvGrpSpPr>
          <p:cNvPr id="14" name="Group 13">
            <a:extLst>
              <a:ext uri="{FF2B5EF4-FFF2-40B4-BE49-F238E27FC236}">
                <a16:creationId xmlns:a16="http://schemas.microsoft.com/office/drawing/2014/main" id="{7235EEB9-C0BC-254D-A8FD-AB6B61D3821B}"/>
              </a:ext>
            </a:extLst>
          </p:cNvPr>
          <p:cNvGrpSpPr/>
          <p:nvPr/>
        </p:nvGrpSpPr>
        <p:grpSpPr>
          <a:xfrm>
            <a:off x="5325464" y="1679423"/>
            <a:ext cx="6506212" cy="4236436"/>
            <a:chOff x="2717975" y="1628799"/>
            <a:chExt cx="6512989" cy="4240849"/>
          </a:xfrm>
        </p:grpSpPr>
        <p:sp>
          <p:nvSpPr>
            <p:cNvPr id="15" name="TextBox 14">
              <a:extLst>
                <a:ext uri="{FF2B5EF4-FFF2-40B4-BE49-F238E27FC236}">
                  <a16:creationId xmlns:a16="http://schemas.microsoft.com/office/drawing/2014/main" id="{6C9D9AC4-1AA7-1C4D-A97B-698B35E44127}"/>
                </a:ext>
              </a:extLst>
            </p:cNvPr>
            <p:cNvSpPr txBox="1"/>
            <p:nvPr/>
          </p:nvSpPr>
          <p:spPr>
            <a:xfrm>
              <a:off x="8156576" y="1628799"/>
              <a:ext cx="1074388" cy="4240848"/>
            </a:xfrm>
            <a:prstGeom prst="roundRect">
              <a:avLst/>
            </a:prstGeom>
          </p:spPr>
          <p:style>
            <a:lnRef idx="0">
              <a:schemeClr val="accent6"/>
            </a:lnRef>
            <a:fillRef idx="3">
              <a:schemeClr val="accent6"/>
            </a:fillRef>
            <a:effectRef idx="3">
              <a:schemeClr val="accent6"/>
            </a:effectRef>
            <a:fontRef idx="minor">
              <a:schemeClr val="lt1"/>
            </a:fontRef>
          </p:style>
          <p:txBody>
            <a:bodyPr vert="wordArtVert" wrap="square" rtlCol="0" anchor="ctr">
              <a:noAutofit/>
            </a:bodyPr>
            <a:lstStyle/>
            <a:p>
              <a:pPr algn="ctr"/>
              <a:r>
                <a:rPr lang="en-GB" sz="2000"/>
                <a:t>Environment</a:t>
              </a:r>
            </a:p>
          </p:txBody>
        </p:sp>
        <p:sp>
          <p:nvSpPr>
            <p:cNvPr id="16" name="TextBox 15">
              <a:extLst>
                <a:ext uri="{FF2B5EF4-FFF2-40B4-BE49-F238E27FC236}">
                  <a16:creationId xmlns:a16="http://schemas.microsoft.com/office/drawing/2014/main" id="{7A62080F-9CA9-C240-8EB9-F7960A52BA85}"/>
                </a:ext>
              </a:extLst>
            </p:cNvPr>
            <p:cNvSpPr txBox="1"/>
            <p:nvPr/>
          </p:nvSpPr>
          <p:spPr>
            <a:xfrm>
              <a:off x="2717975" y="1628799"/>
              <a:ext cx="5112568" cy="4240849"/>
            </a:xfrm>
            <a:prstGeom prst="roundRect">
              <a:avLst>
                <a:gd name="adj" fmla="val 2833"/>
              </a:avLst>
            </a:prstGeom>
          </p:spPr>
          <p:style>
            <a:lnRef idx="0">
              <a:schemeClr val="accent2"/>
            </a:lnRef>
            <a:fillRef idx="3">
              <a:schemeClr val="accent2"/>
            </a:fillRef>
            <a:effectRef idx="3">
              <a:schemeClr val="accent2"/>
            </a:effectRef>
            <a:fontRef idx="minor">
              <a:schemeClr val="lt1"/>
            </a:fontRef>
          </p:style>
          <p:txBody>
            <a:bodyPr wrap="square" rtlCol="0" anchor="b">
              <a:noAutofit/>
            </a:bodyPr>
            <a:lstStyle/>
            <a:p>
              <a:r>
                <a:rPr lang="en-GB" sz="2398"/>
                <a:t>Agent</a:t>
              </a:r>
            </a:p>
          </p:txBody>
        </p:sp>
        <p:sp>
          <p:nvSpPr>
            <p:cNvPr id="17" name="TextBox 16">
              <a:extLst>
                <a:ext uri="{FF2B5EF4-FFF2-40B4-BE49-F238E27FC236}">
                  <a16:creationId xmlns:a16="http://schemas.microsoft.com/office/drawing/2014/main" id="{3788711C-5F67-804E-9E1E-EE066FE6FEF9}"/>
                </a:ext>
              </a:extLst>
            </p:cNvPr>
            <p:cNvSpPr txBox="1"/>
            <p:nvPr/>
          </p:nvSpPr>
          <p:spPr>
            <a:xfrm>
              <a:off x="6460277" y="1727407"/>
              <a:ext cx="634468" cy="215539"/>
            </a:xfrm>
            <a:prstGeom prst="rect">
              <a:avLst/>
            </a:prstGeom>
            <a:noFill/>
          </p:spPr>
          <p:txBody>
            <a:bodyPr wrap="none" lIns="35963" tIns="0" rIns="35963" bIns="0" rtlCol="0">
              <a:spAutoFit/>
            </a:bodyPr>
            <a:lstStyle/>
            <a:p>
              <a:pPr algn="ctr"/>
              <a:r>
                <a:rPr lang="en-GB" sz="1399"/>
                <a:t>Sensors</a:t>
              </a:r>
            </a:p>
          </p:txBody>
        </p:sp>
        <p:sp>
          <p:nvSpPr>
            <p:cNvPr id="18" name="TextBox 17">
              <a:extLst>
                <a:ext uri="{FF2B5EF4-FFF2-40B4-BE49-F238E27FC236}">
                  <a16:creationId xmlns:a16="http://schemas.microsoft.com/office/drawing/2014/main" id="{7F8FA51C-2094-C947-BBD6-872A01D5E1B2}"/>
                </a:ext>
              </a:extLst>
            </p:cNvPr>
            <p:cNvSpPr txBox="1"/>
            <p:nvPr/>
          </p:nvSpPr>
          <p:spPr>
            <a:xfrm>
              <a:off x="6390571" y="5518688"/>
              <a:ext cx="773882" cy="215539"/>
            </a:xfrm>
            <a:prstGeom prst="rect">
              <a:avLst/>
            </a:prstGeom>
            <a:noFill/>
          </p:spPr>
          <p:txBody>
            <a:bodyPr wrap="none" lIns="35963" tIns="0" rIns="35963" bIns="0" rtlCol="0">
              <a:spAutoFit/>
            </a:bodyPr>
            <a:lstStyle/>
            <a:p>
              <a:pPr algn="ctr"/>
              <a:r>
                <a:rPr lang="en-GB" sz="1399"/>
                <a:t>Actuators</a:t>
              </a:r>
            </a:p>
          </p:txBody>
        </p:sp>
        <p:sp>
          <p:nvSpPr>
            <p:cNvPr id="19" name="TextBox 18">
              <a:extLst>
                <a:ext uri="{FF2B5EF4-FFF2-40B4-BE49-F238E27FC236}">
                  <a16:creationId xmlns:a16="http://schemas.microsoft.com/office/drawing/2014/main" id="{D6CE9B89-9804-4B43-8FAC-0E2B71F836B1}"/>
                </a:ext>
              </a:extLst>
            </p:cNvPr>
            <p:cNvSpPr txBox="1"/>
            <p:nvPr/>
          </p:nvSpPr>
          <p:spPr>
            <a:xfrm>
              <a:off x="6113083" y="2240746"/>
              <a:ext cx="1328862" cy="523509"/>
            </a:xfrm>
            <a:prstGeom prst="rect">
              <a:avLst/>
            </a:prstGeom>
            <a:solidFill>
              <a:schemeClr val="bg1"/>
            </a:solidFill>
            <a:ln w="19050">
              <a:solidFill>
                <a:schemeClr val="tx1"/>
              </a:solidFill>
            </a:ln>
          </p:spPr>
          <p:txBody>
            <a:bodyPr wrap="none" rtlCol="0">
              <a:spAutoFit/>
            </a:bodyPr>
            <a:lstStyle/>
            <a:p>
              <a:pPr algn="ctr"/>
              <a:r>
                <a:rPr lang="en-GB" sz="1399"/>
                <a:t>What the world</a:t>
              </a:r>
            </a:p>
            <a:p>
              <a:pPr algn="ctr"/>
              <a:r>
                <a:rPr lang="en-GB" sz="1399"/>
                <a:t>is like now</a:t>
              </a:r>
            </a:p>
          </p:txBody>
        </p:sp>
        <mc:AlternateContent xmlns:mc="http://schemas.openxmlformats.org/markup-compatibility/2006" xmlns:a14="http://schemas.microsoft.com/office/drawing/2010/main">
          <mc:Choice Requires="a14">
            <p:sp>
              <p:nvSpPr>
                <p:cNvPr id="20" name="TextBox 19">
                  <a:extLst>
                    <a:ext uri="{FF2B5EF4-FFF2-40B4-BE49-F238E27FC236}">
                      <a16:creationId xmlns:a16="http://schemas.microsoft.com/office/drawing/2014/main" id="{907ECCC3-B243-F24E-A03F-3B738FA4CCF1}"/>
                    </a:ext>
                  </a:extLst>
                </p:cNvPr>
                <p:cNvSpPr txBox="1"/>
                <p:nvPr/>
              </p:nvSpPr>
              <p:spPr>
                <a:xfrm>
                  <a:off x="6010831" y="3060231"/>
                  <a:ext cx="1533362" cy="523509"/>
                </a:xfrm>
                <a:prstGeom prst="rect">
                  <a:avLst/>
                </a:prstGeom>
                <a:solidFill>
                  <a:schemeClr val="bg1"/>
                </a:solidFill>
                <a:ln w="19050">
                  <a:solidFill>
                    <a:schemeClr val="tx1"/>
                  </a:solidFill>
                </a:ln>
              </p:spPr>
              <p:txBody>
                <a:bodyPr wrap="none" rtlCol="0">
                  <a:spAutoFit/>
                </a:bodyPr>
                <a:lstStyle/>
                <a:p>
                  <a:pPr algn="ctr"/>
                  <a:r>
                    <a:rPr lang="en-GB" sz="1399"/>
                    <a:t>What it will be like</a:t>
                  </a:r>
                  <a:br>
                    <a:rPr lang="en-GB" sz="1399"/>
                  </a:br>
                  <a:r>
                    <a:rPr lang="en-GB" sz="1399"/>
                    <a:t>if I do action </a:t>
                  </a:r>
                  <a14:m>
                    <m:oMath xmlns:m="http://schemas.openxmlformats.org/officeDocument/2006/math">
                      <m:r>
                        <a:rPr lang="en-GB" sz="1399" i="1" smtClean="0">
                          <a:latin typeface="Cambria Math" panose="02040503050406030204" pitchFamily="18" charset="0"/>
                        </a:rPr>
                        <m:t>𝐴</m:t>
                      </m:r>
                    </m:oMath>
                  </a14:m>
                  <a:endParaRPr lang="en-GB" sz="1399"/>
                </a:p>
              </p:txBody>
            </p:sp>
          </mc:Choice>
          <mc:Fallback xmlns="">
            <p:sp>
              <p:nvSpPr>
                <p:cNvPr id="14" name="TextBox 13">
                  <a:extLst>
                    <a:ext uri="{FF2B5EF4-FFF2-40B4-BE49-F238E27FC236}">
                      <a16:creationId xmlns:a16="http://schemas.microsoft.com/office/drawing/2014/main" id="{1ECD3D6B-12E1-A241-ACDC-C393ECC7D82C}"/>
                    </a:ext>
                  </a:extLst>
                </p:cNvPr>
                <p:cNvSpPr txBox="1">
                  <a:spLocks noRot="1" noChangeAspect="1" noMove="1" noResize="1" noEditPoints="1" noAdjustHandles="1" noChangeArrowheads="1" noChangeShapeType="1" noTextEdit="1"/>
                </p:cNvSpPr>
                <p:nvPr/>
              </p:nvSpPr>
              <p:spPr>
                <a:xfrm>
                  <a:off x="6010831" y="3060231"/>
                  <a:ext cx="1533362" cy="523509"/>
                </a:xfrm>
                <a:prstGeom prst="rect">
                  <a:avLst/>
                </a:prstGeom>
                <a:blipFill>
                  <a:blip r:embed="rId3"/>
                  <a:stretch>
                    <a:fillRect b="-9091"/>
                  </a:stretch>
                </a:blipFill>
                <a:ln w="19050">
                  <a:solidFill>
                    <a:schemeClr val="tx1"/>
                  </a:solidFill>
                </a:ln>
              </p:spPr>
              <p:txBody>
                <a:bodyPr/>
                <a:lstStyle/>
                <a:p>
                  <a:r>
                    <a:rPr lang="en-GB">
                      <a:noFill/>
                    </a:rPr>
                    <a:t> </a:t>
                  </a:r>
                </a:p>
              </p:txBody>
            </p:sp>
          </mc:Fallback>
        </mc:AlternateContent>
        <p:sp>
          <p:nvSpPr>
            <p:cNvPr id="21" name="TextBox 20">
              <a:extLst>
                <a:ext uri="{FF2B5EF4-FFF2-40B4-BE49-F238E27FC236}">
                  <a16:creationId xmlns:a16="http://schemas.microsoft.com/office/drawing/2014/main" id="{395AB104-1BD2-7149-BD41-D23E9FB877CC}"/>
                </a:ext>
              </a:extLst>
            </p:cNvPr>
            <p:cNvSpPr txBox="1"/>
            <p:nvPr/>
          </p:nvSpPr>
          <p:spPr>
            <a:xfrm>
              <a:off x="5970201" y="3879716"/>
              <a:ext cx="1614622" cy="523509"/>
            </a:xfrm>
            <a:prstGeom prst="rect">
              <a:avLst/>
            </a:prstGeom>
            <a:solidFill>
              <a:schemeClr val="bg1"/>
            </a:solidFill>
            <a:ln w="19050">
              <a:solidFill>
                <a:schemeClr val="tx1"/>
              </a:solidFill>
            </a:ln>
          </p:spPr>
          <p:txBody>
            <a:bodyPr wrap="none" rtlCol="0">
              <a:spAutoFit/>
            </a:bodyPr>
            <a:lstStyle/>
            <a:p>
              <a:pPr algn="ctr"/>
              <a:r>
                <a:rPr lang="en-GB" sz="1399"/>
                <a:t>How happy I will be</a:t>
              </a:r>
              <a:br>
                <a:rPr lang="en-GB" sz="1399"/>
              </a:br>
              <a:r>
                <a:rPr lang="en-GB" sz="1399"/>
                <a:t>in such a state</a:t>
              </a:r>
            </a:p>
          </p:txBody>
        </p:sp>
        <p:sp>
          <p:nvSpPr>
            <p:cNvPr id="22" name="TextBox 21">
              <a:extLst>
                <a:ext uri="{FF2B5EF4-FFF2-40B4-BE49-F238E27FC236}">
                  <a16:creationId xmlns:a16="http://schemas.microsoft.com/office/drawing/2014/main" id="{C9874F39-9EB6-8F4F-B5F2-CE510DC2A360}"/>
                </a:ext>
              </a:extLst>
            </p:cNvPr>
            <p:cNvSpPr txBox="1"/>
            <p:nvPr/>
          </p:nvSpPr>
          <p:spPr>
            <a:xfrm>
              <a:off x="6146266" y="4699201"/>
              <a:ext cx="1262493" cy="523509"/>
            </a:xfrm>
            <a:prstGeom prst="rect">
              <a:avLst/>
            </a:prstGeom>
            <a:solidFill>
              <a:schemeClr val="bg1"/>
            </a:solidFill>
            <a:ln w="19050">
              <a:solidFill>
                <a:schemeClr val="tx1"/>
              </a:solidFill>
            </a:ln>
          </p:spPr>
          <p:txBody>
            <a:bodyPr wrap="none" rtlCol="0">
              <a:spAutoFit/>
            </a:bodyPr>
            <a:lstStyle/>
            <a:p>
              <a:pPr algn="ctr"/>
              <a:r>
                <a:rPr lang="en-GB" sz="1399" dirty="0"/>
                <a:t>What action I</a:t>
              </a:r>
              <a:br>
                <a:rPr lang="en-GB" sz="1399" dirty="0"/>
              </a:br>
              <a:r>
                <a:rPr lang="en-GB" sz="1399" dirty="0"/>
                <a:t>should do now</a:t>
              </a:r>
            </a:p>
          </p:txBody>
        </p:sp>
        <p:sp>
          <p:nvSpPr>
            <p:cNvPr id="23" name="TextBox 22">
              <a:extLst>
                <a:ext uri="{FF2B5EF4-FFF2-40B4-BE49-F238E27FC236}">
                  <a16:creationId xmlns:a16="http://schemas.microsoft.com/office/drawing/2014/main" id="{6F191593-B0D2-6B42-A919-D3DECD4FD181}"/>
                </a:ext>
              </a:extLst>
            </p:cNvPr>
            <p:cNvSpPr txBox="1"/>
            <p:nvPr/>
          </p:nvSpPr>
          <p:spPr>
            <a:xfrm>
              <a:off x="3901751" y="2001756"/>
              <a:ext cx="642242"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State</a:t>
              </a:r>
            </a:p>
          </p:txBody>
        </p:sp>
        <p:sp>
          <p:nvSpPr>
            <p:cNvPr id="24" name="TextBox 23">
              <a:extLst>
                <a:ext uri="{FF2B5EF4-FFF2-40B4-BE49-F238E27FC236}">
                  <a16:creationId xmlns:a16="http://schemas.microsoft.com/office/drawing/2014/main" id="{1743B88C-44D0-BD4A-AE9F-C081F7025F21}"/>
                </a:ext>
              </a:extLst>
            </p:cNvPr>
            <p:cNvSpPr txBox="1"/>
            <p:nvPr/>
          </p:nvSpPr>
          <p:spPr>
            <a:xfrm>
              <a:off x="3261963" y="2456189"/>
              <a:ext cx="1921828"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How the world evolves</a:t>
              </a:r>
            </a:p>
          </p:txBody>
        </p:sp>
        <p:sp>
          <p:nvSpPr>
            <p:cNvPr id="25" name="TextBox 24">
              <a:extLst>
                <a:ext uri="{FF2B5EF4-FFF2-40B4-BE49-F238E27FC236}">
                  <a16:creationId xmlns:a16="http://schemas.microsoft.com/office/drawing/2014/main" id="{8229E009-39B3-834E-9502-6F11918A8BE9}"/>
                </a:ext>
              </a:extLst>
            </p:cNvPr>
            <p:cNvSpPr txBox="1"/>
            <p:nvPr/>
          </p:nvSpPr>
          <p:spPr>
            <a:xfrm>
              <a:off x="3364011" y="3170803"/>
              <a:ext cx="1717730"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What my actions do</a:t>
              </a:r>
            </a:p>
          </p:txBody>
        </p:sp>
        <p:sp>
          <p:nvSpPr>
            <p:cNvPr id="26" name="TextBox 25">
              <a:extLst>
                <a:ext uri="{FF2B5EF4-FFF2-40B4-BE49-F238E27FC236}">
                  <a16:creationId xmlns:a16="http://schemas.microsoft.com/office/drawing/2014/main" id="{BFF2D854-E28F-7244-86F8-BA484812B999}"/>
                </a:ext>
              </a:extLst>
            </p:cNvPr>
            <p:cNvSpPr txBox="1"/>
            <p:nvPr/>
          </p:nvSpPr>
          <p:spPr>
            <a:xfrm>
              <a:off x="3867411" y="3990728"/>
              <a:ext cx="710922" cy="303089"/>
            </a:xfrm>
            <a:prstGeom prst="roundRect">
              <a:avLst>
                <a:gd name="adj" fmla="val 50000"/>
              </a:avLst>
            </a:prstGeom>
            <a:solidFill>
              <a:schemeClr val="bg1"/>
            </a:solidFill>
            <a:ln w="19050">
              <a:solidFill>
                <a:schemeClr val="tx1"/>
              </a:solidFill>
            </a:ln>
          </p:spPr>
          <p:txBody>
            <a:bodyPr wrap="none" tIns="0" bIns="0" rtlCol="0" anchor="t">
              <a:spAutoFit/>
            </a:bodyPr>
            <a:lstStyle/>
            <a:p>
              <a:pPr algn="ctr"/>
              <a:r>
                <a:rPr lang="en-GB" sz="1399"/>
                <a:t>Utility</a:t>
              </a:r>
            </a:p>
          </p:txBody>
        </p:sp>
        <p:cxnSp>
          <p:nvCxnSpPr>
            <p:cNvPr id="27" name="Straight Arrow Connector 26">
              <a:extLst>
                <a:ext uri="{FF2B5EF4-FFF2-40B4-BE49-F238E27FC236}">
                  <a16:creationId xmlns:a16="http://schemas.microsoft.com/office/drawing/2014/main" id="{9D8B6E4D-F032-2A44-A487-91BEE31D0AC9}"/>
                </a:ext>
              </a:extLst>
            </p:cNvPr>
            <p:cNvCxnSpPr>
              <a:cxnSpLocks/>
              <a:stCxn id="17" idx="2"/>
              <a:endCxn id="19" idx="0"/>
            </p:cNvCxnSpPr>
            <p:nvPr/>
          </p:nvCxnSpPr>
          <p:spPr>
            <a:xfrm>
              <a:off x="6777511" y="1942946"/>
              <a:ext cx="3" cy="29780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F7B3D31B-4A23-3F41-88C2-1129BDAEB10E}"/>
                </a:ext>
              </a:extLst>
            </p:cNvPr>
            <p:cNvCxnSpPr>
              <a:cxnSpLocks/>
              <a:stCxn id="19" idx="2"/>
              <a:endCxn id="20" idx="0"/>
            </p:cNvCxnSpPr>
            <p:nvPr/>
          </p:nvCxnSpPr>
          <p:spPr>
            <a:xfrm flipH="1">
              <a:off x="6777512" y="2764255"/>
              <a:ext cx="2"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4921D0D-F59F-7C41-AE10-32EBE1A0387C}"/>
                </a:ext>
              </a:extLst>
            </p:cNvPr>
            <p:cNvCxnSpPr>
              <a:cxnSpLocks/>
              <a:stCxn id="20" idx="2"/>
              <a:endCxn id="21" idx="0"/>
            </p:cNvCxnSpPr>
            <p:nvPr/>
          </p:nvCxnSpPr>
          <p:spPr>
            <a:xfrm>
              <a:off x="6777512" y="3583739"/>
              <a:ext cx="0" cy="29597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C914ABF-CB5E-A746-9D8B-21D9DC493831}"/>
                </a:ext>
              </a:extLst>
            </p:cNvPr>
            <p:cNvCxnSpPr>
              <a:cxnSpLocks/>
              <a:stCxn id="21" idx="2"/>
              <a:endCxn id="22" idx="0"/>
            </p:cNvCxnSpPr>
            <p:nvPr/>
          </p:nvCxnSpPr>
          <p:spPr>
            <a:xfrm>
              <a:off x="6777512" y="4403225"/>
              <a:ext cx="1" cy="29597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B2E5EF58-911F-CE40-86EC-7C09D03E2A9B}"/>
                </a:ext>
              </a:extLst>
            </p:cNvPr>
            <p:cNvCxnSpPr>
              <a:cxnSpLocks/>
              <a:stCxn id="22" idx="2"/>
              <a:endCxn id="18" idx="0"/>
            </p:cNvCxnSpPr>
            <p:nvPr/>
          </p:nvCxnSpPr>
          <p:spPr>
            <a:xfrm>
              <a:off x="6777513" y="5222710"/>
              <a:ext cx="0" cy="295978"/>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2460B768-C22B-DA49-80A6-3073C9229D56}"/>
                </a:ext>
              </a:extLst>
            </p:cNvPr>
            <p:cNvCxnSpPr>
              <a:cxnSpLocks/>
              <a:stCxn id="23" idx="3"/>
              <a:endCxn id="19" idx="1"/>
            </p:cNvCxnSpPr>
            <p:nvPr/>
          </p:nvCxnSpPr>
          <p:spPr>
            <a:xfrm>
              <a:off x="4543993" y="2153301"/>
              <a:ext cx="1569090" cy="349199"/>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6A2960B2-E778-1E4D-9BBC-C3491A85C9A0}"/>
                </a:ext>
              </a:extLst>
            </p:cNvPr>
            <p:cNvCxnSpPr>
              <a:cxnSpLocks/>
              <a:stCxn id="24" idx="3"/>
              <a:endCxn id="19" idx="1"/>
            </p:cNvCxnSpPr>
            <p:nvPr/>
          </p:nvCxnSpPr>
          <p:spPr>
            <a:xfrm flipV="1">
              <a:off x="5183791" y="2502500"/>
              <a:ext cx="929292" cy="105234"/>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75C216E8-9BB6-3343-85DB-CF039FB5E72D}"/>
                </a:ext>
              </a:extLst>
            </p:cNvPr>
            <p:cNvCxnSpPr>
              <a:cxnSpLocks/>
              <a:stCxn id="24" idx="3"/>
              <a:endCxn id="20" idx="1"/>
            </p:cNvCxnSpPr>
            <p:nvPr/>
          </p:nvCxnSpPr>
          <p:spPr>
            <a:xfrm>
              <a:off x="5183791" y="2607734"/>
              <a:ext cx="827041" cy="714251"/>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AB6F642A-2B6C-504E-A7B0-6252D2DECA61}"/>
                </a:ext>
              </a:extLst>
            </p:cNvPr>
            <p:cNvCxnSpPr>
              <a:cxnSpLocks/>
              <a:stCxn id="25" idx="3"/>
              <a:endCxn id="19" idx="1"/>
            </p:cNvCxnSpPr>
            <p:nvPr/>
          </p:nvCxnSpPr>
          <p:spPr>
            <a:xfrm flipV="1">
              <a:off x="5081742" y="2502500"/>
              <a:ext cx="1031341" cy="81984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EC396789-5241-6748-923A-D927D9D711E8}"/>
                </a:ext>
              </a:extLst>
            </p:cNvPr>
            <p:cNvCxnSpPr>
              <a:cxnSpLocks/>
              <a:stCxn id="25" idx="3"/>
              <a:endCxn id="20" idx="1"/>
            </p:cNvCxnSpPr>
            <p:nvPr/>
          </p:nvCxnSpPr>
          <p:spPr>
            <a:xfrm flipV="1">
              <a:off x="5081742" y="3321985"/>
              <a:ext cx="929090" cy="362"/>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B2773DD-F413-E74D-BD72-321179421B57}"/>
                </a:ext>
              </a:extLst>
            </p:cNvPr>
            <p:cNvCxnSpPr>
              <a:cxnSpLocks/>
              <a:stCxn id="17" idx="3"/>
            </p:cNvCxnSpPr>
            <p:nvPr/>
          </p:nvCxnSpPr>
          <p:spPr>
            <a:xfrm flipV="1">
              <a:off x="7094745" y="1835129"/>
              <a:ext cx="1599025"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FBD92133-354F-364A-B1D4-1984EB9CEFA4}"/>
                </a:ext>
              </a:extLst>
            </p:cNvPr>
            <p:cNvCxnSpPr>
              <a:cxnSpLocks/>
              <a:stCxn id="26" idx="3"/>
            </p:cNvCxnSpPr>
            <p:nvPr/>
          </p:nvCxnSpPr>
          <p:spPr>
            <a:xfrm flipV="1">
              <a:off x="4578333" y="4142206"/>
              <a:ext cx="1343342" cy="66"/>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3D28A231-7891-7A4D-B4AE-E11BFD716EBD}"/>
                </a:ext>
              </a:extLst>
            </p:cNvPr>
            <p:cNvCxnSpPr>
              <a:cxnSpLocks/>
              <a:endCxn id="18" idx="3"/>
            </p:cNvCxnSpPr>
            <p:nvPr/>
          </p:nvCxnSpPr>
          <p:spPr>
            <a:xfrm flipH="1">
              <a:off x="7164454" y="5626410"/>
              <a:ext cx="1529317" cy="48"/>
            </a:xfrm>
            <a:prstGeom prst="straightConnector1">
              <a:avLst/>
            </a:prstGeom>
            <a:ln w="28575">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40" name="Curved Connector 39">
              <a:extLst>
                <a:ext uri="{FF2B5EF4-FFF2-40B4-BE49-F238E27FC236}">
                  <a16:creationId xmlns:a16="http://schemas.microsoft.com/office/drawing/2014/main" id="{A6675CAC-2BBC-0442-BF39-AE24FEC7C344}"/>
                </a:ext>
              </a:extLst>
            </p:cNvPr>
            <p:cNvCxnSpPr>
              <a:cxnSpLocks/>
              <a:stCxn id="19" idx="0"/>
              <a:endCxn id="23" idx="0"/>
            </p:cNvCxnSpPr>
            <p:nvPr/>
          </p:nvCxnSpPr>
          <p:spPr>
            <a:xfrm rot="16200000" flipV="1">
              <a:off x="5380699" y="843930"/>
              <a:ext cx="238990" cy="2554642"/>
            </a:xfrm>
            <a:prstGeom prst="curvedConnector3">
              <a:avLst>
                <a:gd name="adj1" fmla="val 195752"/>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5231375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5CF76-949C-EA4D-A9BD-6B80542102FE}"/>
              </a:ext>
            </a:extLst>
          </p:cNvPr>
          <p:cNvSpPr>
            <a:spLocks noGrp="1"/>
          </p:cNvSpPr>
          <p:nvPr>
            <p:ph type="title"/>
          </p:nvPr>
        </p:nvSpPr>
        <p:spPr/>
        <p:txBody>
          <a:bodyPr>
            <a:normAutofit/>
          </a:bodyPr>
          <a:lstStyle/>
          <a:p>
            <a:r>
              <a:rPr lang="en-GB" dirty="0"/>
              <a:t>Agents: Monte Carlo vs. Las Vegas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08A08B3F-F3A0-A34A-BBB4-3407C7F2D6C4}"/>
                  </a:ext>
                </a:extLst>
              </p:cNvPr>
              <p:cNvSpPr>
                <a:spLocks noGrp="1"/>
              </p:cNvSpPr>
              <p:nvPr>
                <p:ph idx="1"/>
              </p:nvPr>
            </p:nvSpPr>
            <p:spPr/>
            <p:txBody>
              <a:bodyPr>
                <a:normAutofit/>
              </a:bodyPr>
              <a:lstStyle/>
              <a:p>
                <a:r>
                  <a:rPr lang="en-GB" dirty="0"/>
                  <a:t>Agent has to work with available resources, requires an answer in a given time </a:t>
                </a:r>
                <a14:m>
                  <m:oMath xmlns:m="http://schemas.openxmlformats.org/officeDocument/2006/math">
                    <m:r>
                      <a:rPr lang="de-DE" i="1" dirty="0">
                        <a:latin typeface="Cambria Math" panose="02040503050406030204" pitchFamily="18" charset="0"/>
                      </a:rPr>
                      <m:t>𝑇</m:t>
                    </m:r>
                  </m:oMath>
                </a14:m>
                <a:endParaRPr lang="en-GB" dirty="0"/>
              </a:p>
              <a:p>
                <a:r>
                  <a:rPr lang="en-GB" dirty="0">
                    <a:solidFill>
                      <a:schemeClr val="accent1"/>
                    </a:solidFill>
                  </a:rPr>
                  <a:t>Monte Carlo</a:t>
                </a:r>
                <a:r>
                  <a:rPr lang="en-GB" dirty="0"/>
                  <a:t> ➝ Approximate inference (sampling)</a:t>
                </a:r>
              </a:p>
              <a:p>
                <a:pPr lvl="1"/>
                <a:r>
                  <a:rPr lang="en-GB" dirty="0"/>
                  <a:t>The best possible but not necessarily correct result that could be generated in the given time</a:t>
                </a:r>
              </a:p>
              <a:p>
                <a:r>
                  <a:rPr lang="en-GB" dirty="0">
                    <a:solidFill>
                      <a:schemeClr val="accent1"/>
                    </a:solidFill>
                  </a:rPr>
                  <a:t>Las Vegas </a:t>
                </a:r>
                <a:r>
                  <a:rPr lang="en-GB" dirty="0"/>
                  <a:t>➝ Exact inference</a:t>
                </a:r>
              </a:p>
              <a:p>
                <a:pPr lvl="1"/>
                <a:r>
                  <a:rPr lang="en-GB" dirty="0"/>
                  <a:t>Either get the correct result in the given time or bust!</a:t>
                </a:r>
              </a:p>
              <a:p>
                <a:r>
                  <a:rPr lang="en-GB" dirty="0"/>
                  <a:t>Combine Monte Carlo &amp; Las Vegas</a:t>
                </a:r>
              </a:p>
              <a:p>
                <a:pPr lvl="1"/>
                <a:r>
                  <a:rPr lang="en-GB" dirty="0"/>
                  <a:t>While current time </a:t>
                </a:r>
                <a14:m>
                  <m:oMath xmlns:m="http://schemas.openxmlformats.org/officeDocument/2006/math">
                    <m:r>
                      <a:rPr lang="de-DE" b="0" i="1" smtClean="0">
                        <a:latin typeface="Cambria Math" panose="02040503050406030204" pitchFamily="18" charset="0"/>
                      </a:rPr>
                      <m:t>𝑡</m:t>
                    </m:r>
                    <m:r>
                      <a:rPr lang="de-DE" b="0" i="1" smtClean="0">
                        <a:latin typeface="Cambria Math" panose="02040503050406030204" pitchFamily="18" charset="0"/>
                      </a:rPr>
                      <m:t>&lt;</m:t>
                    </m:r>
                    <m:r>
                      <a:rPr lang="de-DE" b="0" i="1" smtClean="0">
                        <a:latin typeface="Cambria Math" panose="02040503050406030204" pitchFamily="18" charset="0"/>
                      </a:rPr>
                      <m:t>𝑇</m:t>
                    </m:r>
                  </m:oMath>
                </a14:m>
                <a:endParaRPr lang="en-GB" dirty="0"/>
              </a:p>
              <a:p>
                <a:pPr lvl="2"/>
                <a:r>
                  <a:rPr lang="en-GB" dirty="0"/>
                  <a:t>One thread works on exact inference, e.g., eliminate variables with LVE</a:t>
                </a:r>
              </a:p>
              <a:p>
                <a:pPr lvl="2"/>
                <a:r>
                  <a:rPr lang="en-GB" dirty="0"/>
                  <a:t>One thread works on approximate inference, e.g., generate and count samples</a:t>
                </a:r>
              </a:p>
              <a:p>
                <a:pPr lvl="1"/>
                <a:r>
                  <a:rPr lang="en-GB" dirty="0"/>
                  <a:t>If exact inference produces a result before </a:t>
                </a:r>
                <a14:m>
                  <m:oMath xmlns:m="http://schemas.openxmlformats.org/officeDocument/2006/math">
                    <m:r>
                      <a:rPr lang="de-DE" i="1">
                        <a:latin typeface="Cambria Math" panose="02040503050406030204" pitchFamily="18" charset="0"/>
                      </a:rPr>
                      <m:t>𝑡</m:t>
                    </m:r>
                  </m:oMath>
                </a14:m>
                <a:r>
                  <a:rPr lang="en-GB" dirty="0"/>
                  <a:t> reaches </a:t>
                </a:r>
                <a14:m>
                  <m:oMath xmlns:m="http://schemas.openxmlformats.org/officeDocument/2006/math">
                    <m:r>
                      <a:rPr lang="de-DE" i="1">
                        <a:latin typeface="Cambria Math" panose="02040503050406030204" pitchFamily="18" charset="0"/>
                      </a:rPr>
                      <m:t>𝑇</m:t>
                    </m:r>
                  </m:oMath>
                </a14:m>
                <a:r>
                  <a:rPr lang="en-GB" dirty="0"/>
                  <a:t>, break and return result</a:t>
                </a:r>
              </a:p>
              <a:p>
                <a:pPr lvl="1"/>
                <a:r>
                  <a:rPr lang="en-GB" dirty="0"/>
                  <a:t>Otherwise: use result of approximate inference at </a:t>
                </a:r>
                <a14:m>
                  <m:oMath xmlns:m="http://schemas.openxmlformats.org/officeDocument/2006/math">
                    <m:r>
                      <a:rPr lang="de-DE" i="1">
                        <a:latin typeface="Cambria Math" panose="02040503050406030204" pitchFamily="18" charset="0"/>
                      </a:rPr>
                      <m:t>𝑇</m:t>
                    </m:r>
                  </m:oMath>
                </a14:m>
                <a:endParaRPr lang="en-GB" dirty="0"/>
              </a:p>
              <a:p>
                <a:pPr lvl="3"/>
                <a:endParaRPr lang="en-GB" dirty="0"/>
              </a:p>
            </p:txBody>
          </p:sp>
        </mc:Choice>
        <mc:Fallback xmlns="">
          <p:sp>
            <p:nvSpPr>
              <p:cNvPr id="3" name="Content Placeholder 2">
                <a:extLst>
                  <a:ext uri="{FF2B5EF4-FFF2-40B4-BE49-F238E27FC236}">
                    <a16:creationId xmlns:a16="http://schemas.microsoft.com/office/drawing/2014/main" id="{08A08B3F-F3A0-A34A-BBB4-3407C7F2D6C4}"/>
                  </a:ext>
                </a:extLst>
              </p:cNvPr>
              <p:cNvSpPr>
                <a:spLocks noGrp="1" noRot="1" noChangeAspect="1" noMove="1" noResize="1" noEditPoints="1" noAdjustHandles="1" noChangeArrowheads="1" noChangeShapeType="1" noTextEdit="1"/>
              </p:cNvSpPr>
              <p:nvPr>
                <p:ph idx="1"/>
              </p:nvPr>
            </p:nvSpPr>
            <p:spPr>
              <a:blipFill>
                <a:blip r:embed="rId2"/>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6DB289A2-31F2-3447-A371-1C3F1B4511C2}"/>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AE8C8F43-9361-C746-ACBF-E3E3C4A2136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B97E719-D831-6149-A36A-8F3FD1C3A2F4}"/>
              </a:ext>
            </a:extLst>
          </p:cNvPr>
          <p:cNvSpPr>
            <a:spLocks noGrp="1"/>
          </p:cNvSpPr>
          <p:nvPr>
            <p:ph type="sldNum" sz="quarter" idx="4"/>
          </p:nvPr>
        </p:nvSpPr>
        <p:spPr/>
        <p:txBody>
          <a:bodyPr/>
          <a:lstStyle/>
          <a:p>
            <a:fld id="{67C9959E-8E6B-B04C-9955-EA096F41CA7A}" type="slidenum">
              <a:rPr lang="en-GB" smtClean="0"/>
              <a:t>77</a:t>
            </a:fld>
            <a:endParaRPr lang="en-GB"/>
          </a:p>
        </p:txBody>
      </p:sp>
    </p:spTree>
    <p:extLst>
      <p:ext uri="{BB962C8B-B14F-4D97-AF65-F5344CB8AC3E}">
        <p14:creationId xmlns:p14="http://schemas.microsoft.com/office/powerpoint/2010/main" val="110966029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B6163-1FC4-A445-A0AD-2A600AE6C916}"/>
              </a:ext>
            </a:extLst>
          </p:cNvPr>
          <p:cNvSpPr>
            <a:spLocks noGrp="1"/>
          </p:cNvSpPr>
          <p:nvPr>
            <p:ph type="title"/>
          </p:nvPr>
        </p:nvSpPr>
        <p:spPr/>
        <p:txBody>
          <a:bodyPr>
            <a:normAutofit/>
          </a:bodyPr>
          <a:lstStyle/>
          <a:p>
            <a:r>
              <a:rPr lang="en-GB" dirty="0"/>
              <a:t>Outline: 3. Inference</a:t>
            </a:r>
          </a:p>
        </p:txBody>
      </p:sp>
      <p:sp>
        <p:nvSpPr>
          <p:cNvPr id="3" name="Content Placeholder 2">
            <a:extLst>
              <a:ext uri="{FF2B5EF4-FFF2-40B4-BE49-F238E27FC236}">
                <a16:creationId xmlns:a16="http://schemas.microsoft.com/office/drawing/2014/main" id="{7910942D-095A-5743-9021-C7CFDB68203A}"/>
              </a:ext>
            </a:extLst>
          </p:cNvPr>
          <p:cNvSpPr>
            <a:spLocks noGrp="1"/>
          </p:cNvSpPr>
          <p:nvPr>
            <p:ph idx="1"/>
          </p:nvPr>
        </p:nvSpPr>
        <p:spPr/>
        <p:txBody>
          <a:bodyPr>
            <a:noAutofit/>
          </a:bodyPr>
          <a:lstStyle/>
          <a:p>
            <a:pPr marL="514350" indent="-514350">
              <a:buFont typeface="+mj-lt"/>
              <a:buAutoNum type="alphaUcPeriod"/>
            </a:pPr>
            <a:r>
              <a:rPr lang="en-GB" i="1" dirty="0"/>
              <a:t>Exact Inference</a:t>
            </a:r>
          </a:p>
          <a:p>
            <a:pPr marL="772853" lvl="1" indent="-514350">
              <a:buFont typeface="+mj-lt"/>
              <a:buAutoNum type="romanLcPeriod"/>
            </a:pPr>
            <a:r>
              <a:rPr lang="en-GB" i="1" dirty="0"/>
              <a:t>(Weighted) Model Counting</a:t>
            </a:r>
          </a:p>
          <a:p>
            <a:pPr marL="772853" lvl="1" indent="-514350">
              <a:buFont typeface="+mj-lt"/>
              <a:buAutoNum type="romanLcPeriod"/>
            </a:pPr>
            <a:r>
              <a:rPr lang="en-GB" i="1" dirty="0"/>
              <a:t>Variable Elimination and the Like</a:t>
            </a:r>
          </a:p>
          <a:p>
            <a:pPr marL="772853" lvl="1" indent="-514350">
              <a:buFont typeface="+mj-lt"/>
              <a:buAutoNum type="romanLcPeriod"/>
            </a:pPr>
            <a:r>
              <a:rPr lang="en-GB" i="1" dirty="0"/>
              <a:t>Lifted Inference</a:t>
            </a:r>
          </a:p>
          <a:p>
            <a:pPr marL="514350" indent="-514350">
              <a:buFont typeface="+mj-lt"/>
              <a:buAutoNum type="alphaUcPeriod"/>
            </a:pPr>
            <a:r>
              <a:rPr lang="en-GB" i="1" dirty="0"/>
              <a:t>Approximate Inference</a:t>
            </a:r>
          </a:p>
          <a:p>
            <a:pPr lvl="1"/>
            <a:r>
              <a:rPr lang="en-GB" dirty="0"/>
              <a:t>Direct sampling: Rejection sampling, (lifted) importance sampling</a:t>
            </a:r>
          </a:p>
          <a:p>
            <a:pPr lvl="1"/>
            <a:r>
              <a:rPr lang="en-GB" dirty="0"/>
              <a:t>(Lifted) Markov Chain Monte Carlo sampling</a:t>
            </a:r>
          </a:p>
          <a:p>
            <a:pPr lvl="1"/>
            <a:endParaRPr lang="en-GB" dirty="0"/>
          </a:p>
          <a:p>
            <a:pPr marL="0" indent="0" algn="ctr">
              <a:buNone/>
            </a:pPr>
            <a:r>
              <a:rPr lang="en-GB" dirty="0">
                <a:solidFill>
                  <a:schemeClr val="accent1"/>
                </a:solidFill>
              </a:rPr>
              <a:t>➝ Learning</a:t>
            </a:r>
          </a:p>
        </p:txBody>
      </p:sp>
      <p:sp>
        <p:nvSpPr>
          <p:cNvPr id="5" name="Date Placeholder 4">
            <a:extLst>
              <a:ext uri="{FF2B5EF4-FFF2-40B4-BE49-F238E27FC236}">
                <a16:creationId xmlns:a16="http://schemas.microsoft.com/office/drawing/2014/main" id="{3124E785-90C6-B946-B1AE-3A32F7800A16}"/>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7DD77CF3-41FE-9E4D-9BE6-DE208F427C3F}"/>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76C3EB6C-B7E8-0449-A40C-56D4B80C645F}"/>
              </a:ext>
            </a:extLst>
          </p:cNvPr>
          <p:cNvSpPr>
            <a:spLocks noGrp="1"/>
          </p:cNvSpPr>
          <p:nvPr>
            <p:ph type="sldNum" sz="quarter" idx="4"/>
          </p:nvPr>
        </p:nvSpPr>
        <p:spPr/>
        <p:txBody>
          <a:bodyPr/>
          <a:lstStyle/>
          <a:p>
            <a:fld id="{67C9959E-8E6B-B04C-9955-EA096F41CA7A}" type="slidenum">
              <a:rPr lang="en-GB" smtClean="0"/>
              <a:t>78</a:t>
            </a:fld>
            <a:endParaRPr lang="en-GB"/>
          </a:p>
        </p:txBody>
      </p:sp>
    </p:spTree>
    <p:extLst>
      <p:ext uri="{BB962C8B-B14F-4D97-AF65-F5344CB8AC3E}">
        <p14:creationId xmlns:p14="http://schemas.microsoft.com/office/powerpoint/2010/main" val="4264937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FA92E-FDA5-765E-9498-92C7250C5D00}"/>
              </a:ext>
            </a:extLst>
          </p:cNvPr>
          <p:cNvSpPr>
            <a:spLocks noGrp="1"/>
          </p:cNvSpPr>
          <p:nvPr>
            <p:ph type="title"/>
          </p:nvPr>
        </p:nvSpPr>
        <p:spPr/>
        <p:txBody>
          <a:bodyPr/>
          <a:lstStyle/>
          <a:p>
            <a:r>
              <a:rPr lang="en-DE" dirty="0"/>
              <a:t>Appendix</a:t>
            </a:r>
          </a:p>
        </p:txBody>
      </p:sp>
      <p:sp>
        <p:nvSpPr>
          <p:cNvPr id="3" name="Text Placeholder 2">
            <a:extLst>
              <a:ext uri="{FF2B5EF4-FFF2-40B4-BE49-F238E27FC236}">
                <a16:creationId xmlns:a16="http://schemas.microsoft.com/office/drawing/2014/main" id="{D8F0F3EE-ADA6-8E48-2547-C131196855CA}"/>
              </a:ext>
            </a:extLst>
          </p:cNvPr>
          <p:cNvSpPr>
            <a:spLocks noGrp="1"/>
          </p:cNvSpPr>
          <p:nvPr>
            <p:ph type="body" idx="1"/>
          </p:nvPr>
        </p:nvSpPr>
        <p:spPr/>
        <p:txBody>
          <a:bodyPr/>
          <a:lstStyle/>
          <a:p>
            <a:r>
              <a:rPr lang="en-DE" dirty="0"/>
              <a:t>Lifted importance sampling</a:t>
            </a:r>
          </a:p>
        </p:txBody>
      </p:sp>
      <p:sp>
        <p:nvSpPr>
          <p:cNvPr id="4" name="Date Placeholder 3">
            <a:extLst>
              <a:ext uri="{FF2B5EF4-FFF2-40B4-BE49-F238E27FC236}">
                <a16:creationId xmlns:a16="http://schemas.microsoft.com/office/drawing/2014/main" id="{36544821-93C6-30F6-8D02-EF04DA767E28}"/>
              </a:ext>
            </a:extLst>
          </p:cNvPr>
          <p:cNvSpPr>
            <a:spLocks noGrp="1"/>
          </p:cNvSpPr>
          <p:nvPr>
            <p:ph type="dt" sz="half" idx="2"/>
          </p:nvPr>
        </p:nvSpPr>
        <p:spPr/>
        <p:txBody>
          <a:bodyPr/>
          <a:lstStyle/>
          <a:p>
            <a:r>
              <a:rPr lang="de-DE"/>
              <a:t>Approximate</a:t>
            </a:r>
            <a:endParaRPr lang="en-US" dirty="0"/>
          </a:p>
        </p:txBody>
      </p:sp>
      <p:sp>
        <p:nvSpPr>
          <p:cNvPr id="5" name="Footer Placeholder 4">
            <a:extLst>
              <a:ext uri="{FF2B5EF4-FFF2-40B4-BE49-F238E27FC236}">
                <a16:creationId xmlns:a16="http://schemas.microsoft.com/office/drawing/2014/main" id="{2DB5BB3C-DFE4-C9BF-E617-EE1EC629A102}"/>
              </a:ext>
            </a:extLst>
          </p:cNvPr>
          <p:cNvSpPr>
            <a:spLocks noGrp="1"/>
          </p:cNvSpPr>
          <p:nvPr>
            <p:ph type="ftr" sz="quarter" idx="3"/>
          </p:nvPr>
        </p:nvSpPr>
        <p:spPr/>
        <p:txBody>
          <a:bodyPr/>
          <a:lstStyle/>
          <a:p>
            <a:r>
              <a:rPr lang="en-GB"/>
              <a:t>T. Braun – StaRAI</a:t>
            </a:r>
          </a:p>
        </p:txBody>
      </p:sp>
      <p:sp>
        <p:nvSpPr>
          <p:cNvPr id="6" name="Slide Number Placeholder 5">
            <a:extLst>
              <a:ext uri="{FF2B5EF4-FFF2-40B4-BE49-F238E27FC236}">
                <a16:creationId xmlns:a16="http://schemas.microsoft.com/office/drawing/2014/main" id="{546E6B9C-A89F-6C00-414B-6560CFF72343}"/>
              </a:ext>
            </a:extLst>
          </p:cNvPr>
          <p:cNvSpPr>
            <a:spLocks noGrp="1"/>
          </p:cNvSpPr>
          <p:nvPr>
            <p:ph type="sldNum" sz="quarter" idx="4"/>
          </p:nvPr>
        </p:nvSpPr>
        <p:spPr/>
        <p:txBody>
          <a:bodyPr/>
          <a:lstStyle/>
          <a:p>
            <a:fld id="{67C9959E-8E6B-B04C-9955-EA096F41CA7A}" type="slidenum">
              <a:rPr lang="en-GB" smtClean="0"/>
              <a:t>79</a:t>
            </a:fld>
            <a:endParaRPr lang="en-GB"/>
          </a:p>
        </p:txBody>
      </p:sp>
    </p:spTree>
    <p:extLst>
      <p:ext uri="{BB962C8B-B14F-4D97-AF65-F5344CB8AC3E}">
        <p14:creationId xmlns:p14="http://schemas.microsoft.com/office/powerpoint/2010/main" val="114466340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9DE4-FCC3-CB4D-9CD7-EE0642767968}"/>
              </a:ext>
            </a:extLst>
          </p:cNvPr>
          <p:cNvSpPr>
            <a:spLocks noGrp="1"/>
          </p:cNvSpPr>
          <p:nvPr>
            <p:ph type="title"/>
          </p:nvPr>
        </p:nvSpPr>
        <p:spPr/>
        <p:txBody>
          <a:bodyPr/>
          <a:lstStyle/>
          <a:p>
            <a:r>
              <a:rPr lang="en-GB" dirty="0"/>
              <a:t>Lifted Importance Sampling (LIS)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E49C5-EE29-114B-A621-DF690C4BDE19}"/>
                  </a:ext>
                </a:extLst>
              </p:cNvPr>
              <p:cNvSpPr>
                <a:spLocks noGrp="1"/>
              </p:cNvSpPr>
              <p:nvPr>
                <p:ph idx="1"/>
              </p:nvPr>
            </p:nvSpPr>
            <p:spPr/>
            <p:txBody>
              <a:bodyPr>
                <a:normAutofit/>
              </a:bodyPr>
              <a:lstStyle/>
              <a:p>
                <a:r>
                  <a:rPr lang="en-GB" dirty="0"/>
                  <a:t>Consider estimating </a:t>
                </a:r>
                <a14:m>
                  <m:oMath xmlns:m="http://schemas.openxmlformats.org/officeDocument/2006/math">
                    <m:sSub>
                      <m:sSubPr>
                        <m:ctrlPr>
                          <a:rPr lang="de-DE" b="0" i="1" smtClean="0">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r>
                      <a:rPr lang="en-GB" i="1">
                        <a:latin typeface="Cambria Math" panose="02040503050406030204" pitchFamily="18" charset="0"/>
                        <a:ea typeface="Cambria Math" panose="02040503050406030204" pitchFamily="18" charset="0"/>
                      </a:rPr>
                      <m:t>=</m:t>
                    </m:r>
                    <m:nary>
                      <m:naryPr>
                        <m:chr m:val="∑"/>
                        <m:supHide m:val="on"/>
                        <m:ctrlPr>
                          <a:rPr lang="en-GB" i="1">
                            <a:latin typeface="Cambria Math" panose="02040503050406030204" pitchFamily="18" charset="0"/>
                            <a:ea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𝜔</m:t>
                        </m:r>
                      </m:sub>
                      <m:sup/>
                      <m:e>
                        <m:r>
                          <m:rPr>
                            <m:sty m:val="p"/>
                          </m:rPr>
                          <a:rPr lang="en-GB">
                            <a:latin typeface="Cambria Math" panose="02040503050406030204" pitchFamily="18" charset="0"/>
                            <a:ea typeface="Cambria Math" panose="02040503050406030204" pitchFamily="18" charset="0"/>
                          </a:rPr>
                          <m:t>exp</m:t>
                        </m:r>
                        <m:d>
                          <m:dPr>
                            <m:ctrlPr>
                              <a:rPr lang="en-GB" i="1">
                                <a:latin typeface="Cambria Math" panose="02040503050406030204" pitchFamily="18" charset="0"/>
                                <a:ea typeface="Cambria Math" panose="02040503050406030204" pitchFamily="18" charset="0"/>
                              </a:rPr>
                            </m:ctrlPr>
                          </m:dPr>
                          <m:e>
                            <m:nary>
                              <m:naryPr>
                                <m:chr m:val="∑"/>
                                <m:ctrlPr>
                                  <a:rPr lang="en-GB" i="1">
                                    <a:latin typeface="Cambria Math" panose="02040503050406030204" pitchFamily="18" charset="0"/>
                                    <a:ea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𝑛</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𝑤</m:t>
                                    </m:r>
                                  </m:e>
                                  <m:sub>
                                    <m:r>
                                      <a:rPr lang="en-GB" i="1">
                                        <a:latin typeface="Cambria Math" panose="02040503050406030204" pitchFamily="18" charset="0"/>
                                        <a:ea typeface="Cambria Math" panose="02040503050406030204" pitchFamily="18" charset="0"/>
                                      </a:rPr>
                                      <m:t>𝑖</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𝑖</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e>
                                </m:d>
                              </m:e>
                            </m:nary>
                          </m:e>
                        </m:d>
                      </m:e>
                    </m:nary>
                  </m:oMath>
                </a14:m>
                <a:endParaRPr lang="en-GB" dirty="0">
                  <a:solidFill>
                    <a:schemeClr val="tx1"/>
                  </a:solidFill>
                </a:endParaRPr>
              </a:p>
              <a:p>
                <a:pPr lvl="1"/>
                <a:r>
                  <a:rPr lang="en-GB" dirty="0"/>
                  <a:t>Remember</a:t>
                </a:r>
                <a:r>
                  <a:rPr lang="de-DE" dirty="0"/>
                  <a:t>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𝐸</m:t>
                        </m:r>
                      </m:e>
                      <m:sub>
                        <m:r>
                          <a:rPr lang="de-DE" i="1">
                            <a:latin typeface="Cambria Math" panose="02040503050406030204" pitchFamily="18" charset="0"/>
                          </a:rPr>
                          <m:t>𝑄</m:t>
                        </m:r>
                        <m:d>
                          <m:dPr>
                            <m:ctrlPr>
                              <a:rPr lang="de-DE" i="1">
                                <a:latin typeface="Cambria Math" panose="02040503050406030204" pitchFamily="18" charset="0"/>
                              </a:rPr>
                            </m:ctrlPr>
                          </m:dPr>
                          <m:e>
                            <m:r>
                              <a:rPr lang="de-DE" b="1" i="1">
                                <a:latin typeface="Cambria Math" panose="02040503050406030204" pitchFamily="18" charset="0"/>
                              </a:rPr>
                              <m:t>𝑹</m:t>
                            </m:r>
                          </m:e>
                        </m:d>
                      </m:sub>
                    </m:sSub>
                    <m:d>
                      <m:dPr>
                        <m:begChr m:val="["/>
                        <m:endChr m:val="]"/>
                        <m:ctrlPr>
                          <a:rPr lang="de-DE" i="1">
                            <a:latin typeface="Cambria Math" panose="02040503050406030204" pitchFamily="18" charset="0"/>
                          </a:rPr>
                        </m:ctrlPr>
                      </m:dPr>
                      <m:e>
                        <m:r>
                          <a:rPr lang="de-DE" i="1">
                            <a:latin typeface="Cambria Math" panose="02040503050406030204" pitchFamily="18" charset="0"/>
                          </a:rPr>
                          <m:t>𝑤</m:t>
                        </m:r>
                        <m:d>
                          <m:dPr>
                            <m:ctrlPr>
                              <a:rPr lang="de-DE" i="1">
                                <a:latin typeface="Cambria Math" panose="02040503050406030204" pitchFamily="18" charset="0"/>
                              </a:rPr>
                            </m:ctrlPr>
                          </m:dPr>
                          <m:e>
                            <m:r>
                              <a:rPr lang="de-DE" b="1" i="1">
                                <a:latin typeface="Cambria Math" panose="02040503050406030204" pitchFamily="18" charset="0"/>
                              </a:rPr>
                              <m:t>𝑹</m:t>
                            </m:r>
                          </m:e>
                        </m:d>
                      </m:e>
                    </m:d>
                    <m:r>
                      <a:rPr lang="de-DE" i="1">
                        <a:latin typeface="Cambria Math" panose="02040503050406030204" pitchFamily="18" charset="0"/>
                      </a:rPr>
                      <m:t>=</m:t>
                    </m:r>
                    <m:r>
                      <a:rPr lang="de-DE" i="1">
                        <a:latin typeface="Cambria Math" panose="02040503050406030204" pitchFamily="18" charset="0"/>
                      </a:rPr>
                      <m:t>𝑍</m:t>
                    </m:r>
                  </m:oMath>
                </a14:m>
                <a:endParaRPr lang="en-GB" dirty="0"/>
              </a:p>
              <a:p>
                <a:r>
                  <a:rPr lang="en-GB" dirty="0"/>
                  <a:t>Then</a:t>
                </a:r>
                <a:r>
                  <a:rPr lang="de-DE" dirty="0"/>
                  <a:t> </a:t>
                </a:r>
              </a:p>
              <a:p>
                <a:pPr marL="0" indent="0">
                  <a:buNone/>
                </a:pPr>
                <a14:m>
                  <m:oMathPara xmlns:m="http://schemas.openxmlformats.org/officeDocument/2006/math">
                    <m:oMathParaPr>
                      <m:jc m:val="centerGroup"/>
                    </m:oMathParaPr>
                    <m:oMath xmlns:m="http://schemas.openxmlformats.org/officeDocument/2006/math">
                      <m:sSub>
                        <m:sSubPr>
                          <m:ctrlPr>
                            <a:rPr lang="de-DE" sz="2400" i="1" dirty="0">
                              <a:latin typeface="Cambria Math" panose="02040503050406030204" pitchFamily="18" charset="0"/>
                            </a:rPr>
                          </m:ctrlPr>
                        </m:sSubPr>
                        <m:e>
                          <m:r>
                            <a:rPr lang="de-DE" sz="2400" i="1" dirty="0">
                              <a:latin typeface="Cambria Math" panose="02040503050406030204" pitchFamily="18" charset="0"/>
                            </a:rPr>
                            <m:t>𝑍</m:t>
                          </m:r>
                        </m:e>
                        <m:sub>
                          <m:r>
                            <a:rPr lang="en-GB" sz="2400" i="1">
                              <a:latin typeface="Cambria Math" panose="02040503050406030204" pitchFamily="18" charset="0"/>
                              <a:ea typeface="Cambria Math" panose="02040503050406030204" pitchFamily="18" charset="0"/>
                            </a:rPr>
                            <m:t>𝛹</m:t>
                          </m:r>
                        </m:sub>
                      </m:sSub>
                      <m:r>
                        <a:rPr lang="de-DE" sz="2400" i="1" dirty="0">
                          <a:latin typeface="Cambria Math" panose="02040503050406030204" pitchFamily="18" charset="0"/>
                        </a:rPr>
                        <m:t>=</m:t>
                      </m:r>
                      <m:nary>
                        <m:naryPr>
                          <m:chr m:val="∑"/>
                          <m:supHide m:val="on"/>
                          <m:ctrlPr>
                            <a:rPr lang="en-GB" sz="2400" i="1">
                              <a:latin typeface="Cambria Math" panose="02040503050406030204" pitchFamily="18" charset="0"/>
                              <a:ea typeface="Cambria Math" panose="02040503050406030204" pitchFamily="18" charset="0"/>
                            </a:rPr>
                          </m:ctrlPr>
                        </m:naryPr>
                        <m:sub>
                          <m:r>
                            <m:rPr>
                              <m:brk m:alnAt="7"/>
                            </m:rPr>
                            <a:rPr lang="en-GB" sz="2400" i="1">
                              <a:latin typeface="Cambria Math" panose="02040503050406030204" pitchFamily="18" charset="0"/>
                              <a:ea typeface="Cambria Math" panose="02040503050406030204" pitchFamily="18" charset="0"/>
                            </a:rPr>
                            <m:t>𝜔</m:t>
                          </m:r>
                        </m:sub>
                        <m:sup/>
                        <m:e>
                          <m:r>
                            <m:rPr>
                              <m:sty m:val="p"/>
                            </m:rPr>
                            <a:rPr lang="en-GB" sz="2400">
                              <a:latin typeface="Cambria Math" panose="02040503050406030204" pitchFamily="18" charset="0"/>
                              <a:ea typeface="Cambria Math" panose="02040503050406030204" pitchFamily="18" charset="0"/>
                            </a:rPr>
                            <m:t>exp</m:t>
                          </m:r>
                          <m:d>
                            <m:dPr>
                              <m:ctrlPr>
                                <a:rPr lang="en-GB" sz="2400" i="1">
                                  <a:latin typeface="Cambria Math" panose="02040503050406030204" pitchFamily="18" charset="0"/>
                                  <a:ea typeface="Cambria Math" panose="02040503050406030204" pitchFamily="18" charset="0"/>
                                </a:rPr>
                              </m:ctrlPr>
                            </m:dPr>
                            <m:e>
                              <m:nary>
                                <m:naryPr>
                                  <m:chr m:val="∑"/>
                                  <m:ctrlPr>
                                    <a:rPr lang="en-GB" sz="2400" i="1">
                                      <a:latin typeface="Cambria Math" panose="02040503050406030204" pitchFamily="18" charset="0"/>
                                      <a:ea typeface="Cambria Math" panose="02040503050406030204" pitchFamily="18" charset="0"/>
                                    </a:rPr>
                                  </m:ctrlPr>
                                </m:naryPr>
                                <m:sub>
                                  <m:r>
                                    <m:rPr>
                                      <m:brk m:alnAt="7"/>
                                    </m:rPr>
                                    <a:rPr lang="en-GB" sz="2400" i="1">
                                      <a:latin typeface="Cambria Math" panose="02040503050406030204" pitchFamily="18" charset="0"/>
                                      <a:ea typeface="Cambria Math" panose="02040503050406030204" pitchFamily="18" charset="0"/>
                                    </a:rPr>
                                    <m:t>𝑖</m:t>
                                  </m:r>
                                  <m:r>
                                    <a:rPr lang="en-GB" sz="2400" i="1">
                                      <a:latin typeface="Cambria Math" panose="02040503050406030204" pitchFamily="18" charset="0"/>
                                      <a:ea typeface="Cambria Math" panose="02040503050406030204" pitchFamily="18" charset="0"/>
                                    </a:rPr>
                                    <m:t>=1</m:t>
                                  </m:r>
                                </m:sub>
                                <m:sup>
                                  <m:r>
                                    <a:rPr lang="en-GB" sz="2400" i="1">
                                      <a:latin typeface="Cambria Math" panose="02040503050406030204" pitchFamily="18" charset="0"/>
                                      <a:ea typeface="Cambria Math" panose="02040503050406030204" pitchFamily="18" charset="0"/>
                                    </a:rPr>
                                    <m:t>𝑛</m:t>
                                  </m:r>
                                </m:sup>
                                <m:e>
                                  <m:sSub>
                                    <m:sSubPr>
                                      <m:ctrlPr>
                                        <a:rPr lang="en-GB" sz="2400" i="1">
                                          <a:latin typeface="Cambria Math" panose="02040503050406030204" pitchFamily="18" charset="0"/>
                                          <a:ea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𝑤</m:t>
                                      </m:r>
                                    </m:e>
                                    <m:sub>
                                      <m:r>
                                        <a:rPr lang="en-GB" sz="2400" i="1">
                                          <a:latin typeface="Cambria Math" panose="02040503050406030204" pitchFamily="18" charset="0"/>
                                          <a:ea typeface="Cambria Math" panose="02040503050406030204" pitchFamily="18" charset="0"/>
                                        </a:rPr>
                                        <m:t>𝑖</m:t>
                                      </m:r>
                                    </m:sub>
                                  </m:sSub>
                                  <m:sSub>
                                    <m:sSubPr>
                                      <m:ctrlPr>
                                        <a:rPr lang="en-GB" sz="2400" i="1">
                                          <a:latin typeface="Cambria Math" panose="02040503050406030204" pitchFamily="18" charset="0"/>
                                          <a:ea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𝑛</m:t>
                                      </m:r>
                                    </m:e>
                                    <m:sub>
                                      <m:r>
                                        <a:rPr lang="en-GB" sz="2400" i="1">
                                          <a:latin typeface="Cambria Math" panose="02040503050406030204" pitchFamily="18" charset="0"/>
                                          <a:ea typeface="Cambria Math" panose="02040503050406030204" pitchFamily="18" charset="0"/>
                                        </a:rPr>
                                        <m:t>𝑖</m:t>
                                      </m:r>
                                    </m:sub>
                                  </m:sSub>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𝜔</m:t>
                                      </m:r>
                                    </m:e>
                                  </m:d>
                                </m:e>
                              </m:nary>
                            </m:e>
                          </m:d>
                          <m:f>
                            <m:fPr>
                              <m:ctrlPr>
                                <a:rPr lang="en-GB" sz="2400" i="1">
                                  <a:latin typeface="Cambria Math" panose="02040503050406030204" pitchFamily="18" charset="0"/>
                                  <a:ea typeface="Cambria Math" panose="02040503050406030204" pitchFamily="18" charset="0"/>
                                </a:rPr>
                              </m:ctrlPr>
                            </m:fPr>
                            <m:num>
                              <m:r>
                                <a:rPr lang="de-DE" sz="2400" i="1">
                                  <a:latin typeface="Cambria Math" panose="02040503050406030204" pitchFamily="18" charset="0"/>
                                </a:rPr>
                                <m:t>𝑄</m:t>
                              </m:r>
                              <m:d>
                                <m:dPr>
                                  <m:ctrlPr>
                                    <a:rPr lang="de-DE" sz="2400" i="1">
                                      <a:latin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𝜔</m:t>
                                  </m:r>
                                </m:e>
                              </m:d>
                            </m:num>
                            <m:den>
                              <m:r>
                                <a:rPr lang="de-DE" sz="2400" i="1">
                                  <a:latin typeface="Cambria Math" panose="02040503050406030204" pitchFamily="18" charset="0"/>
                                </a:rPr>
                                <m:t>𝑄</m:t>
                              </m:r>
                              <m:d>
                                <m:dPr>
                                  <m:ctrlPr>
                                    <a:rPr lang="de-DE" sz="2400" i="1">
                                      <a:latin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𝜔</m:t>
                                  </m:r>
                                </m:e>
                              </m:d>
                            </m:den>
                          </m:f>
                        </m:e>
                      </m:nary>
                      <m:r>
                        <a:rPr lang="de-DE" sz="2400" i="1">
                          <a:latin typeface="Cambria Math" panose="02040503050406030204" pitchFamily="18" charset="0"/>
                          <a:ea typeface="Cambria Math" panose="02040503050406030204" pitchFamily="18" charset="0"/>
                        </a:rPr>
                        <m:t>=</m:t>
                      </m:r>
                      <m:sSub>
                        <m:sSubPr>
                          <m:ctrlPr>
                            <a:rPr lang="de-DE" sz="2400" i="1">
                              <a:latin typeface="Cambria Math" panose="02040503050406030204" pitchFamily="18" charset="0"/>
                            </a:rPr>
                          </m:ctrlPr>
                        </m:sSubPr>
                        <m:e>
                          <m:r>
                            <a:rPr lang="de-DE" sz="2400" i="1">
                              <a:latin typeface="Cambria Math" panose="02040503050406030204" pitchFamily="18" charset="0"/>
                            </a:rPr>
                            <m:t>𝐸</m:t>
                          </m:r>
                        </m:e>
                        <m:sub>
                          <m:r>
                            <a:rPr lang="de-DE" sz="2400" i="1">
                              <a:latin typeface="Cambria Math" panose="02040503050406030204" pitchFamily="18" charset="0"/>
                            </a:rPr>
                            <m:t>𝑄</m:t>
                          </m:r>
                          <m:d>
                            <m:dPr>
                              <m:ctrlPr>
                                <a:rPr lang="de-DE" sz="2400" i="1">
                                  <a:latin typeface="Cambria Math" panose="02040503050406030204" pitchFamily="18" charset="0"/>
                                </a:rPr>
                              </m:ctrlPr>
                            </m:dPr>
                            <m:e>
                              <m:r>
                                <a:rPr lang="de-DE" sz="2400" b="1" i="1">
                                  <a:latin typeface="Cambria Math" panose="02040503050406030204" pitchFamily="18" charset="0"/>
                                </a:rPr>
                                <m:t>𝑹</m:t>
                              </m:r>
                            </m:e>
                          </m:d>
                        </m:sub>
                      </m:sSub>
                      <m:d>
                        <m:dPr>
                          <m:begChr m:val="["/>
                          <m:endChr m:val="]"/>
                          <m:ctrlPr>
                            <a:rPr lang="de-DE" sz="2400" i="1">
                              <a:latin typeface="Cambria Math" panose="02040503050406030204" pitchFamily="18" charset="0"/>
                            </a:rPr>
                          </m:ctrlPr>
                        </m:dPr>
                        <m:e>
                          <m:f>
                            <m:fPr>
                              <m:ctrlPr>
                                <a:rPr lang="de-DE" sz="2400" i="1">
                                  <a:latin typeface="Cambria Math" panose="02040503050406030204" pitchFamily="18" charset="0"/>
                                </a:rPr>
                              </m:ctrlPr>
                            </m:fPr>
                            <m:num>
                              <m:r>
                                <m:rPr>
                                  <m:sty m:val="p"/>
                                </m:rPr>
                                <a:rPr lang="en-GB" sz="2400">
                                  <a:latin typeface="Cambria Math" panose="02040503050406030204" pitchFamily="18" charset="0"/>
                                  <a:ea typeface="Cambria Math" panose="02040503050406030204" pitchFamily="18" charset="0"/>
                                </a:rPr>
                                <m:t>exp</m:t>
                              </m:r>
                              <m:d>
                                <m:dPr>
                                  <m:ctrlPr>
                                    <a:rPr lang="en-GB" sz="2400" i="1">
                                      <a:latin typeface="Cambria Math" panose="02040503050406030204" pitchFamily="18" charset="0"/>
                                      <a:ea typeface="Cambria Math" panose="02040503050406030204" pitchFamily="18" charset="0"/>
                                    </a:rPr>
                                  </m:ctrlPr>
                                </m:dPr>
                                <m:e>
                                  <m:nary>
                                    <m:naryPr>
                                      <m:chr m:val="∑"/>
                                      <m:ctrlPr>
                                        <a:rPr lang="en-GB" sz="2400" i="1">
                                          <a:latin typeface="Cambria Math" panose="02040503050406030204" pitchFamily="18" charset="0"/>
                                          <a:ea typeface="Cambria Math" panose="02040503050406030204" pitchFamily="18" charset="0"/>
                                        </a:rPr>
                                      </m:ctrlPr>
                                    </m:naryPr>
                                    <m:sub>
                                      <m:r>
                                        <m:rPr>
                                          <m:brk m:alnAt="7"/>
                                        </m:rPr>
                                        <a:rPr lang="en-GB" sz="2400" i="1">
                                          <a:latin typeface="Cambria Math" panose="02040503050406030204" pitchFamily="18" charset="0"/>
                                          <a:ea typeface="Cambria Math" panose="02040503050406030204" pitchFamily="18" charset="0"/>
                                        </a:rPr>
                                        <m:t>𝑖</m:t>
                                      </m:r>
                                      <m:r>
                                        <a:rPr lang="en-GB" sz="2400" i="1">
                                          <a:latin typeface="Cambria Math" panose="02040503050406030204" pitchFamily="18" charset="0"/>
                                          <a:ea typeface="Cambria Math" panose="02040503050406030204" pitchFamily="18" charset="0"/>
                                        </a:rPr>
                                        <m:t>=1</m:t>
                                      </m:r>
                                    </m:sub>
                                    <m:sup>
                                      <m:r>
                                        <a:rPr lang="en-GB" sz="2400" i="1">
                                          <a:latin typeface="Cambria Math" panose="02040503050406030204" pitchFamily="18" charset="0"/>
                                          <a:ea typeface="Cambria Math" panose="02040503050406030204" pitchFamily="18" charset="0"/>
                                        </a:rPr>
                                        <m:t>𝑛</m:t>
                                      </m:r>
                                    </m:sup>
                                    <m:e>
                                      <m:sSub>
                                        <m:sSubPr>
                                          <m:ctrlPr>
                                            <a:rPr lang="en-GB" sz="2400" i="1">
                                              <a:latin typeface="Cambria Math" panose="02040503050406030204" pitchFamily="18" charset="0"/>
                                              <a:ea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𝑤</m:t>
                                          </m:r>
                                        </m:e>
                                        <m:sub>
                                          <m:r>
                                            <a:rPr lang="en-GB" sz="2400" i="1">
                                              <a:latin typeface="Cambria Math" panose="02040503050406030204" pitchFamily="18" charset="0"/>
                                              <a:ea typeface="Cambria Math" panose="02040503050406030204" pitchFamily="18" charset="0"/>
                                            </a:rPr>
                                            <m:t>𝑖</m:t>
                                          </m:r>
                                        </m:sub>
                                      </m:sSub>
                                      <m:sSub>
                                        <m:sSubPr>
                                          <m:ctrlPr>
                                            <a:rPr lang="en-GB" sz="2400" i="1">
                                              <a:latin typeface="Cambria Math" panose="02040503050406030204" pitchFamily="18" charset="0"/>
                                              <a:ea typeface="Cambria Math" panose="02040503050406030204" pitchFamily="18" charset="0"/>
                                            </a:rPr>
                                          </m:ctrlPr>
                                        </m:sSubPr>
                                        <m:e>
                                          <m:r>
                                            <a:rPr lang="en-GB" sz="2400" i="1">
                                              <a:latin typeface="Cambria Math" panose="02040503050406030204" pitchFamily="18" charset="0"/>
                                              <a:ea typeface="Cambria Math" panose="02040503050406030204" pitchFamily="18" charset="0"/>
                                            </a:rPr>
                                            <m:t>𝑛</m:t>
                                          </m:r>
                                        </m:e>
                                        <m:sub>
                                          <m:r>
                                            <a:rPr lang="en-GB" sz="2400" i="1">
                                              <a:latin typeface="Cambria Math" panose="02040503050406030204" pitchFamily="18" charset="0"/>
                                              <a:ea typeface="Cambria Math" panose="02040503050406030204" pitchFamily="18" charset="0"/>
                                            </a:rPr>
                                            <m:t>𝑖</m:t>
                                          </m:r>
                                        </m:sub>
                                      </m:sSub>
                                      <m:d>
                                        <m:dPr>
                                          <m:ctrlPr>
                                            <a:rPr lang="en-GB" sz="2400" i="1">
                                              <a:latin typeface="Cambria Math" panose="02040503050406030204" pitchFamily="18" charset="0"/>
                                              <a:ea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𝜔</m:t>
                                          </m:r>
                                        </m:e>
                                      </m:d>
                                    </m:e>
                                  </m:nary>
                                </m:e>
                              </m:d>
                            </m:num>
                            <m:den>
                              <m:r>
                                <a:rPr lang="de-DE" sz="2400" i="1">
                                  <a:latin typeface="Cambria Math" panose="02040503050406030204" pitchFamily="18" charset="0"/>
                                </a:rPr>
                                <m:t>𝑄</m:t>
                              </m:r>
                              <m:d>
                                <m:dPr>
                                  <m:ctrlPr>
                                    <a:rPr lang="de-DE" sz="2400" i="1">
                                      <a:latin typeface="Cambria Math" panose="02040503050406030204" pitchFamily="18" charset="0"/>
                                    </a:rPr>
                                  </m:ctrlPr>
                                </m:dPr>
                                <m:e>
                                  <m:r>
                                    <a:rPr lang="en-GB" sz="2400" i="1">
                                      <a:latin typeface="Cambria Math" panose="02040503050406030204" pitchFamily="18" charset="0"/>
                                      <a:ea typeface="Cambria Math" panose="02040503050406030204" pitchFamily="18" charset="0"/>
                                    </a:rPr>
                                    <m:t>𝜔</m:t>
                                  </m:r>
                                </m:e>
                              </m:d>
                            </m:den>
                          </m:f>
                        </m:e>
                      </m:d>
                    </m:oMath>
                  </m:oMathPara>
                </a14:m>
                <a:endParaRPr lang="en-GB" dirty="0">
                  <a:solidFill>
                    <a:schemeClr val="tx1"/>
                  </a:solidFill>
                </a:endParaRPr>
              </a:p>
              <a:p>
                <a:r>
                  <a:rPr lang="en-GB" dirty="0"/>
                  <a:t>Given </a:t>
                </a:r>
                <a14:m>
                  <m:oMath xmlns:m="http://schemas.openxmlformats.org/officeDocument/2006/math">
                    <m:r>
                      <a:rPr lang="en-GB" i="1" dirty="0" smtClean="0">
                        <a:latin typeface="Cambria Math" panose="02040503050406030204" pitchFamily="18" charset="0"/>
                      </a:rPr>
                      <m:t>𝑁</m:t>
                    </m:r>
                  </m:oMath>
                </a14:m>
                <a:r>
                  <a:rPr lang="en-GB" dirty="0"/>
                  <a:t> sampled worlds </a:t>
                </a:r>
                <a14:m>
                  <m:oMath xmlns:m="http://schemas.openxmlformats.org/officeDocument/2006/math">
                    <m:sSup>
                      <m:sSupPr>
                        <m:ctrlPr>
                          <a:rPr lang="en-GB" i="1" smtClean="0">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𝜔</m:t>
                        </m:r>
                      </m:e>
                      <m:sup>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𝑡</m:t>
                            </m:r>
                          </m:e>
                        </m:d>
                      </m:sup>
                    </m:sSup>
                  </m:oMath>
                </a14:m>
                <a:r>
                  <a:rPr lang="en-GB" dirty="0"/>
                  <a:t>, sampled independently from </a:t>
                </a:r>
                <a14:m>
                  <m:oMath xmlns:m="http://schemas.openxmlformats.org/officeDocument/2006/math">
                    <m:r>
                      <a:rPr lang="de-DE" i="1">
                        <a:latin typeface="Cambria Math" panose="02040503050406030204" pitchFamily="18" charset="0"/>
                      </a:rPr>
                      <m:t>𝑄</m:t>
                    </m:r>
                  </m:oMath>
                </a14:m>
                <a:r>
                  <a:rPr lang="en-GB" dirty="0"/>
                  <a:t>, then </a:t>
                </a:r>
              </a:p>
              <a:p>
                <a:pPr marL="0" indent="0">
                  <a:buNone/>
                </a:pPr>
                <a14:m>
                  <m:oMathPara xmlns:m="http://schemas.openxmlformats.org/officeDocument/2006/math">
                    <m:oMathParaPr>
                      <m:jc m:val="centerGroup"/>
                    </m:oMathParaPr>
                    <m:oMath xmlns:m="http://schemas.openxmlformats.org/officeDocument/2006/math">
                      <m:r>
                        <a:rPr lang="de-DE" b="0" i="1" dirty="0" smtClean="0">
                          <a:latin typeface="Cambria Math" panose="02040503050406030204" pitchFamily="18" charset="0"/>
                        </a:rPr>
                        <m:t>𝑍</m:t>
                      </m:r>
                      <m:r>
                        <a:rPr lang="de-DE" b="0" i="1" dirty="0" smtClean="0">
                          <a:latin typeface="Cambria Math" panose="02040503050406030204" pitchFamily="18" charset="0"/>
                          <a:ea typeface="Cambria Math" panose="02040503050406030204" pitchFamily="18" charset="0"/>
                        </a:rPr>
                        <m:t>≈</m:t>
                      </m:r>
                      <m:acc>
                        <m:accPr>
                          <m:chr m:val="̂"/>
                          <m:ctrlPr>
                            <a:rPr lang="de-DE" i="1" dirty="0" smtClean="0">
                              <a:latin typeface="Cambria Math" panose="02040503050406030204" pitchFamily="18" charset="0"/>
                            </a:rPr>
                          </m:ctrlPr>
                        </m:accPr>
                        <m:e>
                          <m:r>
                            <a:rPr lang="de-DE" b="0" i="1" dirty="0" smtClean="0">
                              <a:latin typeface="Cambria Math" panose="02040503050406030204" pitchFamily="18" charset="0"/>
                            </a:rPr>
                            <m:t>𝑍</m:t>
                          </m:r>
                        </m:e>
                      </m:acc>
                      <m:r>
                        <a:rPr lang="de-DE" b="0" i="1" dirty="0" smtClean="0">
                          <a:latin typeface="Cambria Math" panose="02040503050406030204" pitchFamily="18" charset="0"/>
                        </a:rPr>
                        <m:t>=</m:t>
                      </m:r>
                      <m:f>
                        <m:fPr>
                          <m:ctrlPr>
                            <a:rPr lang="de-DE" b="0" i="1" dirty="0" smtClean="0">
                              <a:latin typeface="Cambria Math" panose="02040503050406030204" pitchFamily="18" charset="0"/>
                            </a:rPr>
                          </m:ctrlPr>
                        </m:fPr>
                        <m:num>
                          <m:r>
                            <a:rPr lang="de-DE" b="0" i="1" dirty="0" smtClean="0">
                              <a:latin typeface="Cambria Math" panose="02040503050406030204" pitchFamily="18" charset="0"/>
                            </a:rPr>
                            <m:t>1</m:t>
                          </m:r>
                        </m:num>
                        <m:den>
                          <m:r>
                            <a:rPr lang="de-DE" b="0" i="1" dirty="0" smtClean="0">
                              <a:latin typeface="Cambria Math" panose="02040503050406030204" pitchFamily="18" charset="0"/>
                            </a:rPr>
                            <m:t>𝑁</m:t>
                          </m:r>
                        </m:den>
                      </m:f>
                      <m:nary>
                        <m:naryPr>
                          <m:chr m:val="∑"/>
                          <m:ctrlPr>
                            <a:rPr lang="de-DE" b="0" i="1" dirty="0" smtClean="0">
                              <a:latin typeface="Cambria Math" panose="02040503050406030204" pitchFamily="18" charset="0"/>
                            </a:rPr>
                          </m:ctrlPr>
                        </m:naryPr>
                        <m:sub>
                          <m:r>
                            <m:rPr>
                              <m:brk m:alnAt="23"/>
                            </m:rPr>
                            <a:rPr lang="de-DE" b="0" i="1" dirty="0" smtClean="0">
                              <a:latin typeface="Cambria Math" panose="02040503050406030204" pitchFamily="18" charset="0"/>
                            </a:rPr>
                            <m:t>𝑡</m:t>
                          </m:r>
                          <m:r>
                            <a:rPr lang="de-DE" b="0" i="1" dirty="0" smtClean="0">
                              <a:latin typeface="Cambria Math" panose="02040503050406030204" pitchFamily="18" charset="0"/>
                            </a:rPr>
                            <m:t>=1</m:t>
                          </m:r>
                        </m:sub>
                        <m:sup>
                          <m:r>
                            <a:rPr lang="de-DE" b="0" i="1" dirty="0" smtClean="0">
                              <a:latin typeface="Cambria Math" panose="02040503050406030204" pitchFamily="18" charset="0"/>
                            </a:rPr>
                            <m:t>𝑁</m:t>
                          </m:r>
                        </m:sup>
                        <m:e>
                          <m:f>
                            <m:fPr>
                              <m:ctrlPr>
                                <a:rPr lang="de-DE" i="1">
                                  <a:latin typeface="Cambria Math" panose="02040503050406030204" pitchFamily="18" charset="0"/>
                                </a:rPr>
                              </m:ctrlPr>
                            </m:fPr>
                            <m:num>
                              <m:r>
                                <m:rPr>
                                  <m:sty m:val="p"/>
                                </m:rPr>
                                <a:rPr lang="en-GB">
                                  <a:latin typeface="Cambria Math" panose="02040503050406030204" pitchFamily="18" charset="0"/>
                                  <a:ea typeface="Cambria Math" panose="02040503050406030204" pitchFamily="18" charset="0"/>
                                </a:rPr>
                                <m:t>exp</m:t>
                              </m:r>
                              <m:d>
                                <m:dPr>
                                  <m:ctrlPr>
                                    <a:rPr lang="en-GB" i="1">
                                      <a:latin typeface="Cambria Math" panose="02040503050406030204" pitchFamily="18" charset="0"/>
                                      <a:ea typeface="Cambria Math" panose="02040503050406030204" pitchFamily="18" charset="0"/>
                                    </a:rPr>
                                  </m:ctrlPr>
                                </m:dPr>
                                <m:e>
                                  <m:nary>
                                    <m:naryPr>
                                      <m:chr m:val="∑"/>
                                      <m:ctrlPr>
                                        <a:rPr lang="en-GB" i="1">
                                          <a:latin typeface="Cambria Math" panose="02040503050406030204" pitchFamily="18" charset="0"/>
                                          <a:ea typeface="Cambria Math" panose="02040503050406030204" pitchFamily="18" charset="0"/>
                                        </a:rPr>
                                      </m:ctrlPr>
                                    </m:naryPr>
                                    <m:sub>
                                      <m:r>
                                        <m:rPr>
                                          <m:brk m:alnAt="7"/>
                                        </m:rP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=1</m:t>
                                      </m:r>
                                    </m:sub>
                                    <m:sup>
                                      <m:r>
                                        <a:rPr lang="en-GB" i="1">
                                          <a:latin typeface="Cambria Math" panose="02040503050406030204" pitchFamily="18" charset="0"/>
                                          <a:ea typeface="Cambria Math" panose="02040503050406030204" pitchFamily="18" charset="0"/>
                                        </a:rPr>
                                        <m:t>𝑛</m:t>
                                      </m:r>
                                    </m:sup>
                                    <m:e>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𝑤</m:t>
                                          </m:r>
                                        </m:e>
                                        <m:sub>
                                          <m:r>
                                            <a:rPr lang="en-GB" i="1">
                                              <a:latin typeface="Cambria Math" panose="02040503050406030204" pitchFamily="18" charset="0"/>
                                              <a:ea typeface="Cambria Math" panose="02040503050406030204" pitchFamily="18" charset="0"/>
                                            </a:rPr>
                                            <m:t>𝑖</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𝑖</m:t>
                                          </m:r>
                                        </m:sub>
                                      </m:sSub>
                                      <m:d>
                                        <m:dPr>
                                          <m:ctrlPr>
                                            <a:rPr lang="en-GB" i="1">
                                              <a:latin typeface="Cambria Math" panose="02040503050406030204" pitchFamily="18" charset="0"/>
                                              <a:ea typeface="Cambria Math" panose="02040503050406030204" pitchFamily="18" charset="0"/>
                                            </a:rPr>
                                          </m:ctrlPr>
                                        </m:dPr>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𝜔</m:t>
                                              </m:r>
                                            </m:e>
                                            <m:sup>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𝑡</m:t>
                                                  </m:r>
                                                </m:e>
                                              </m:d>
                                            </m:sup>
                                          </m:sSup>
                                        </m:e>
                                      </m:d>
                                    </m:e>
                                  </m:nary>
                                </m:e>
                              </m:d>
                            </m:num>
                            <m:den>
                              <m:r>
                                <a:rPr lang="de-DE" i="1">
                                  <a:latin typeface="Cambria Math" panose="02040503050406030204" pitchFamily="18" charset="0"/>
                                </a:rPr>
                                <m:t>𝑄</m:t>
                              </m:r>
                              <m:d>
                                <m:dPr>
                                  <m:ctrlPr>
                                    <a:rPr lang="de-DE" i="1">
                                      <a:latin typeface="Cambria Math" panose="02040503050406030204" pitchFamily="18" charset="0"/>
                                    </a:rPr>
                                  </m:ctrlPr>
                                </m:dPr>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𝜔</m:t>
                                      </m:r>
                                    </m:e>
                                    <m:sup>
                                      <m:d>
                                        <m:dPr>
                                          <m:ctrlPr>
                                            <a:rPr lang="de-DE"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𝑡</m:t>
                                          </m:r>
                                        </m:e>
                                      </m:d>
                                    </m:sup>
                                  </m:sSup>
                                </m:e>
                              </m:d>
                            </m:den>
                          </m:f>
                        </m:e>
                      </m:nary>
                    </m:oMath>
                  </m:oMathPara>
                </a14:m>
                <a:endParaRPr lang="en-GB" dirty="0"/>
              </a:p>
              <a:p>
                <a:r>
                  <a:rPr lang="en-GB" dirty="0"/>
                  <a:t>LIS uses different lifting rules to handle instances as groups</a:t>
                </a:r>
              </a:p>
              <a:p>
                <a:pPr lvl="1"/>
                <a:r>
                  <a:rPr lang="en-GB" dirty="0"/>
                  <a:t>Reduce variance for indistinguishable instances</a:t>
                </a:r>
              </a:p>
            </p:txBody>
          </p:sp>
        </mc:Choice>
        <mc:Fallback xmlns="">
          <p:sp>
            <p:nvSpPr>
              <p:cNvPr id="3" name="Content Placeholder 2">
                <a:extLst>
                  <a:ext uri="{FF2B5EF4-FFF2-40B4-BE49-F238E27FC236}">
                    <a16:creationId xmlns:a16="http://schemas.microsoft.com/office/drawing/2014/main" id="{D68E49C5-EE29-114B-A621-DF690C4BDE19}"/>
                  </a:ext>
                </a:extLst>
              </p:cNvPr>
              <p:cNvSpPr>
                <a:spLocks noGrp="1" noRot="1" noChangeAspect="1" noMove="1" noResize="1" noEditPoints="1" noAdjustHandles="1" noChangeArrowheads="1" noChangeShapeType="1" noTextEdit="1"/>
              </p:cNvSpPr>
              <p:nvPr>
                <p:ph idx="1"/>
              </p:nvPr>
            </p:nvSpPr>
            <p:spPr>
              <a:blipFill>
                <a:blip r:embed="rId2"/>
                <a:stretch>
                  <a:fillRect l="-1436" t="-15821" b="-23284"/>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729CDF6C-41CB-6743-9863-8F969AF93DD7}"/>
              </a:ext>
            </a:extLst>
          </p:cNvPr>
          <p:cNvSpPr>
            <a:spLocks noGrp="1"/>
          </p:cNvSpPr>
          <p:nvPr>
            <p:ph type="dt" sz="half" idx="2"/>
          </p:nvPr>
        </p:nvSpPr>
        <p:spPr/>
        <p:txBody>
          <a:bodyPr/>
          <a:lstStyle/>
          <a:p>
            <a:r>
              <a:rPr lang="de-DE"/>
              <a:t>Approximate</a:t>
            </a:r>
            <a:endParaRPr lang="en-US" dirty="0"/>
          </a:p>
        </p:txBody>
      </p:sp>
      <p:sp>
        <p:nvSpPr>
          <p:cNvPr id="7" name="Footer Placeholder 6">
            <a:extLst>
              <a:ext uri="{FF2B5EF4-FFF2-40B4-BE49-F238E27FC236}">
                <a16:creationId xmlns:a16="http://schemas.microsoft.com/office/drawing/2014/main" id="{B7B3CAB8-DC1B-C947-BDA5-E620D8EB17EA}"/>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41EF86A-148E-A043-AB08-09D7644F1A9E}"/>
              </a:ext>
            </a:extLst>
          </p:cNvPr>
          <p:cNvSpPr>
            <a:spLocks noGrp="1"/>
          </p:cNvSpPr>
          <p:nvPr>
            <p:ph type="sldNum" sz="quarter" idx="4"/>
          </p:nvPr>
        </p:nvSpPr>
        <p:spPr/>
        <p:txBody>
          <a:bodyPr/>
          <a:lstStyle/>
          <a:p>
            <a:fld id="{67C9959E-8E6B-B04C-9955-EA096F41CA7A}" type="slidenum">
              <a:rPr lang="en-GB" smtClean="0"/>
              <a:t>80</a:t>
            </a:fld>
            <a:endParaRPr lang="en-GB"/>
          </a:p>
        </p:txBody>
      </p:sp>
      <p:sp>
        <p:nvSpPr>
          <p:cNvPr id="8" name="Rectangle 7">
            <a:extLst>
              <a:ext uri="{FF2B5EF4-FFF2-40B4-BE49-F238E27FC236}">
                <a16:creationId xmlns:a16="http://schemas.microsoft.com/office/drawing/2014/main" id="{F0C63A4B-7250-D749-8FE5-28B2FD6B9F9C}"/>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a:t>
            </a:r>
          </a:p>
        </p:txBody>
      </p:sp>
    </p:spTree>
    <p:extLst>
      <p:ext uri="{BB962C8B-B14F-4D97-AF65-F5344CB8AC3E}">
        <p14:creationId xmlns:p14="http://schemas.microsoft.com/office/powerpoint/2010/main" val="620614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9DE4-FCC3-CB4D-9CD7-EE0642767968}"/>
              </a:ext>
            </a:extLst>
          </p:cNvPr>
          <p:cNvSpPr>
            <a:spLocks noGrp="1"/>
          </p:cNvSpPr>
          <p:nvPr>
            <p:ph type="title"/>
          </p:nvPr>
        </p:nvSpPr>
        <p:spPr/>
        <p:txBody>
          <a:bodyPr/>
          <a:lstStyle/>
          <a:p>
            <a:r>
              <a:rPr lang="en-GB" dirty="0"/>
              <a:t>LIS: Lifting Rules – Power Rule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E49C5-EE29-114B-A621-DF690C4BDE19}"/>
                  </a:ext>
                </a:extLst>
              </p:cNvPr>
              <p:cNvSpPr>
                <a:spLocks noGrp="1"/>
              </p:cNvSpPr>
              <p:nvPr>
                <p:ph idx="1"/>
              </p:nvPr>
            </p:nvSpPr>
            <p:spPr/>
            <p:txBody>
              <a:bodyPr>
                <a:normAutofit/>
              </a:bodyPr>
              <a:lstStyle/>
              <a:p>
                <a:r>
                  <a:rPr lang="en-GB" dirty="0"/>
                  <a:t>Given a normal MLN </a:t>
                </a:r>
                <a14:m>
                  <m:oMath xmlns:m="http://schemas.openxmlformats.org/officeDocument/2006/math">
                    <m:r>
                      <a:rPr lang="en-GB" i="1">
                        <a:latin typeface="Cambria Math" panose="02040503050406030204" pitchFamily="18" charset="0"/>
                        <a:ea typeface="Cambria Math" panose="02040503050406030204" pitchFamily="18" charset="0"/>
                      </a:rPr>
                      <m:t>𝛹</m:t>
                    </m:r>
                  </m:oMath>
                </a14:m>
                <a:r>
                  <a:rPr lang="en-GB" dirty="0"/>
                  <a:t>, a set of logical variables </a:t>
                </a:r>
                <a14:m>
                  <m:oMath xmlns:m="http://schemas.openxmlformats.org/officeDocument/2006/math">
                    <m:r>
                      <a:rPr lang="en-GB" b="1" i="1" dirty="0" smtClean="0">
                        <a:latin typeface="Cambria Math" panose="02040503050406030204" pitchFamily="18" charset="0"/>
                      </a:rPr>
                      <m:t>𝒙</m:t>
                    </m:r>
                  </m:oMath>
                </a14:m>
                <a:r>
                  <a:rPr lang="en-GB" dirty="0"/>
                  <a:t> is called a </a:t>
                </a:r>
                <a:r>
                  <a:rPr lang="en-GB" i="1" dirty="0"/>
                  <a:t>decomposer</a:t>
                </a:r>
                <a:r>
                  <a:rPr lang="en-GB" dirty="0"/>
                  <a:t> if it satisfies the following two conditions</a:t>
                </a:r>
              </a:p>
              <a:p>
                <a:pPr marL="914400" lvl="1" indent="-457200">
                  <a:buFont typeface="+mj-lt"/>
                  <a:buAutoNum type="arabicPeriod"/>
                </a:pPr>
                <a:r>
                  <a:rPr lang="en-GB" dirty="0"/>
                  <a:t>Every atom in </a:t>
                </a:r>
                <a14:m>
                  <m:oMath xmlns:m="http://schemas.openxmlformats.org/officeDocument/2006/math">
                    <m:r>
                      <m:rPr>
                        <m:sty m:val="p"/>
                      </m:rPr>
                      <a:rPr lang="en-GB" i="1">
                        <a:latin typeface="Cambria Math" panose="02040503050406030204" pitchFamily="18" charset="0"/>
                        <a:ea typeface="Cambria Math" panose="02040503050406030204" pitchFamily="18" charset="0"/>
                      </a:rPr>
                      <m:t>Ψ</m:t>
                    </m:r>
                  </m:oMath>
                </a14:m>
                <a:r>
                  <a:rPr lang="en-GB" dirty="0"/>
                  <a:t> contains exactly one variable from </a:t>
                </a:r>
                <a14:m>
                  <m:oMath xmlns:m="http://schemas.openxmlformats.org/officeDocument/2006/math">
                    <m:r>
                      <a:rPr lang="en-GB" b="1" i="1" dirty="0">
                        <a:latin typeface="Cambria Math" panose="02040503050406030204" pitchFamily="18" charset="0"/>
                      </a:rPr>
                      <m:t>𝒙</m:t>
                    </m:r>
                  </m:oMath>
                </a14:m>
                <a:endParaRPr lang="en-GB" dirty="0"/>
              </a:p>
              <a:p>
                <a:pPr marL="914400" lvl="1" indent="-457200">
                  <a:buFont typeface="+mj-lt"/>
                  <a:buAutoNum type="arabicPeriod"/>
                </a:pPr>
                <a:r>
                  <a:rPr lang="en-GB" dirty="0"/>
                  <a:t>For any predicate symbol </a:t>
                </a:r>
                <a14:m>
                  <m:oMath xmlns:m="http://schemas.openxmlformats.org/officeDocument/2006/math">
                    <m:r>
                      <a:rPr lang="en-GB" i="1" dirty="0" smtClean="0">
                        <a:latin typeface="Cambria Math" panose="02040503050406030204" pitchFamily="18" charset="0"/>
                      </a:rPr>
                      <m:t>𝑅</m:t>
                    </m:r>
                  </m:oMath>
                </a14:m>
                <a:r>
                  <a:rPr lang="en-GB" dirty="0"/>
                  <a:t>, there exists a position s. t. variables from </a:t>
                </a:r>
                <a14:m>
                  <m:oMath xmlns:m="http://schemas.openxmlformats.org/officeDocument/2006/math">
                    <m:r>
                      <a:rPr lang="en-GB" b="1" i="1" dirty="0">
                        <a:latin typeface="Cambria Math" panose="02040503050406030204" pitchFamily="18" charset="0"/>
                      </a:rPr>
                      <m:t>𝒙</m:t>
                    </m:r>
                  </m:oMath>
                </a14:m>
                <a:r>
                  <a:rPr lang="en-GB" dirty="0"/>
                  <a:t> only appear at that position in atoms of </a:t>
                </a:r>
                <a14:m>
                  <m:oMath xmlns:m="http://schemas.openxmlformats.org/officeDocument/2006/math">
                    <m:r>
                      <a:rPr lang="en-GB" i="1" dirty="0" smtClean="0">
                        <a:latin typeface="Cambria Math" panose="02040503050406030204" pitchFamily="18" charset="0"/>
                      </a:rPr>
                      <m:t>𝑅</m:t>
                    </m:r>
                  </m:oMath>
                </a14:m>
                <a:endParaRPr lang="en-GB" dirty="0"/>
              </a:p>
              <a:p>
                <a:pPr lvl="2"/>
                <a:r>
                  <a:rPr lang="en-GB" dirty="0"/>
                  <a:t>Any </a:t>
                </a:r>
                <a14:m>
                  <m:oMath xmlns:m="http://schemas.openxmlformats.org/officeDocument/2006/math">
                    <m:r>
                      <a:rPr lang="en-GB" i="1" dirty="0" smtClean="0">
                        <a:latin typeface="Cambria Math" panose="02040503050406030204" pitchFamily="18" charset="0"/>
                      </a:rPr>
                      <m:t>𝑥</m:t>
                    </m:r>
                    <m:r>
                      <a:rPr lang="en-GB" i="1" dirty="0" smtClean="0">
                        <a:latin typeface="Cambria Math" panose="02040503050406030204" pitchFamily="18" charset="0"/>
                      </a:rPr>
                      <m:t>,</m:t>
                    </m:r>
                    <m:r>
                      <a:rPr lang="en-GB" i="1" dirty="0" smtClean="0">
                        <a:latin typeface="Cambria Math" panose="02040503050406030204" pitchFamily="18" charset="0"/>
                      </a:rPr>
                      <m:t>𝑦</m:t>
                    </m:r>
                    <m:r>
                      <a:rPr lang="en-GB" i="1" dirty="0" smtClean="0">
                        <a:latin typeface="Cambria Math" panose="02040503050406030204" pitchFamily="18" charset="0"/>
                        <a:ea typeface="Cambria Math" panose="02040503050406030204" pitchFamily="18" charset="0"/>
                      </a:rPr>
                      <m:t>∈</m:t>
                    </m:r>
                    <m:r>
                      <a:rPr lang="de-DE" b="1" i="1" dirty="0" smtClean="0">
                        <a:latin typeface="Cambria Math" panose="02040503050406030204" pitchFamily="18" charset="0"/>
                        <a:ea typeface="Cambria Math" panose="02040503050406030204" pitchFamily="18" charset="0"/>
                      </a:rPr>
                      <m:t>𝒙</m:t>
                    </m:r>
                  </m:oMath>
                </a14:m>
                <a:r>
                  <a:rPr lang="en-GB" dirty="0"/>
                  <a:t> have the same domain because of normal form</a:t>
                </a:r>
              </a:p>
              <a:p>
                <a:r>
                  <a:rPr lang="en-GB" dirty="0"/>
                  <a:t>Given a decomposer </a:t>
                </a:r>
                <a14:m>
                  <m:oMath xmlns:m="http://schemas.openxmlformats.org/officeDocument/2006/math">
                    <m:r>
                      <a:rPr lang="en-GB" b="1" i="1" dirty="0">
                        <a:latin typeface="Cambria Math" panose="02040503050406030204" pitchFamily="18" charset="0"/>
                      </a:rPr>
                      <m:t>𝒙</m:t>
                    </m:r>
                  </m:oMath>
                </a14:m>
                <a:r>
                  <a:rPr lang="en-GB" dirty="0"/>
                  <a:t> and any </a:t>
                </a:r>
                <a14:m>
                  <m:oMath xmlns:m="http://schemas.openxmlformats.org/officeDocument/2006/math">
                    <m:r>
                      <a:rPr lang="en-GB" i="1" dirty="0">
                        <a:latin typeface="Cambria Math" panose="02040503050406030204" pitchFamily="18" charset="0"/>
                      </a:rPr>
                      <m:t>𝑥</m:t>
                    </m:r>
                    <m:r>
                      <a:rPr lang="en-GB" i="1" dirty="0">
                        <a:latin typeface="Cambria Math" panose="02040503050406030204" pitchFamily="18" charset="0"/>
                        <a:ea typeface="Cambria Math" panose="02040503050406030204" pitchFamily="18" charset="0"/>
                      </a:rPr>
                      <m:t>∈</m:t>
                    </m:r>
                    <m:r>
                      <a:rPr lang="de-DE" b="1" i="1" dirty="0">
                        <a:latin typeface="Cambria Math" panose="02040503050406030204" pitchFamily="18" charset="0"/>
                        <a:ea typeface="Cambria Math" panose="02040503050406030204" pitchFamily="18" charset="0"/>
                      </a:rPr>
                      <m:t>𝒙</m:t>
                    </m:r>
                  </m:oMath>
                </a14:m>
                <a:r>
                  <a:rPr lang="en-GB" dirty="0"/>
                  <a:t>, rewrite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oMath>
                </a14:m>
                <a:r>
                  <a:rPr lang="en-GB" dirty="0"/>
                  <a:t> as</a:t>
                </a:r>
              </a:p>
              <a:p>
                <a:pPr marL="0" indent="0">
                  <a:buNone/>
                </a:pPr>
                <a14:m>
                  <m:oMathPara xmlns:m="http://schemas.openxmlformats.org/officeDocument/2006/math">
                    <m:oMathParaPr>
                      <m:jc m:val="centerGroup"/>
                    </m:oMathParaPr>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r>
                        <a:rPr lang="de-DE" i="1">
                          <a:latin typeface="Cambria Math" panose="02040503050406030204" pitchFamily="18" charset="0"/>
                        </a:rPr>
                        <m:t>=</m:t>
                      </m:r>
                      <m:sSup>
                        <m:sSupPr>
                          <m:ctrlPr>
                            <a:rPr lang="de-DE" i="1">
                              <a:latin typeface="Cambria Math" panose="02040503050406030204" pitchFamily="18" charset="0"/>
                            </a:rPr>
                          </m:ctrlPr>
                        </m:sSupPr>
                        <m:e>
                          <m:d>
                            <m:dPr>
                              <m:ctrlPr>
                                <a:rPr lang="de-DE" i="1">
                                  <a:latin typeface="Cambria Math" panose="02040503050406030204" pitchFamily="18" charset="0"/>
                                </a:rPr>
                              </m:ctrlPr>
                            </m:dPr>
                            <m:e>
                              <m:sSub>
                                <m:sSubPr>
                                  <m:ctrlPr>
                                    <a:rPr lang="de-DE" i="1">
                                      <a:latin typeface="Cambria Math" panose="02040503050406030204" pitchFamily="18" charset="0"/>
                                    </a:rPr>
                                  </m:ctrlPr>
                                </m:sSubPr>
                                <m:e>
                                  <m:r>
                                    <a:rPr lang="de-DE" i="1">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x</m:t>
                                  </m:r>
                                </m:sub>
                              </m:sSub>
                            </m:e>
                          </m:d>
                        </m:e>
                        <m:sup>
                          <m:d>
                            <m:dPr>
                              <m:begChr m:val="|"/>
                              <m:endChr m:val="|"/>
                              <m:ctrlPr>
                                <a:rPr lang="de-DE" i="1">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𝑥</m:t>
                                  </m:r>
                                </m:e>
                              </m:d>
                            </m:e>
                          </m:d>
                        </m:sup>
                      </m:sSup>
                    </m:oMath>
                  </m:oMathPara>
                </a14:m>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x</m:t>
                    </m:r>
                  </m:oMath>
                </a14:m>
                <a:r>
                  <a:rPr lang="en-GB" dirty="0"/>
                  <a:t> denoting that all occurrences of </a:t>
                </a:r>
                <a14:m>
                  <m:oMath xmlns:m="http://schemas.openxmlformats.org/officeDocument/2006/math">
                    <m:r>
                      <a:rPr lang="en-GB" b="1" i="1" dirty="0">
                        <a:latin typeface="Cambria Math" panose="02040503050406030204" pitchFamily="18" charset="0"/>
                      </a:rPr>
                      <m:t>𝒙</m:t>
                    </m:r>
                  </m:oMath>
                </a14:m>
                <a:r>
                  <a:rPr lang="en-GB" dirty="0"/>
                  <a:t> are replaced with the same constant </a:t>
                </a:r>
                <a14:m>
                  <m:oMath xmlns:m="http://schemas.openxmlformats.org/officeDocument/2006/math">
                    <m:r>
                      <m:rPr>
                        <m:sty m:val="p"/>
                      </m:rPr>
                      <a:rPr lang="de-DE">
                        <a:latin typeface="Cambria Math" panose="02040503050406030204" pitchFamily="18" charset="0"/>
                        <a:ea typeface="Cambria Math" panose="02040503050406030204" pitchFamily="18" charset="0"/>
                      </a:rPr>
                      <m:t>x</m:t>
                    </m:r>
                    <m: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dom</m:t>
                    </m:r>
                    <m:d>
                      <m:dPr>
                        <m:ctrlPr>
                          <a:rPr lang="de-DE"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𝑥</m:t>
                        </m:r>
                      </m:e>
                    </m:d>
                  </m:oMath>
                </a14:m>
                <a:r>
                  <a:rPr lang="en-GB" dirty="0"/>
                  <a:t> and the resulting MLN is converted into a normal MLN</a:t>
                </a:r>
              </a:p>
              <a:p>
                <a:pPr lvl="1"/>
                <a:endParaRPr lang="en-GB" dirty="0"/>
              </a:p>
            </p:txBody>
          </p:sp>
        </mc:Choice>
        <mc:Fallback xmlns="">
          <p:sp>
            <p:nvSpPr>
              <p:cNvPr id="3" name="Content Placeholder 2">
                <a:extLst>
                  <a:ext uri="{FF2B5EF4-FFF2-40B4-BE49-F238E27FC236}">
                    <a16:creationId xmlns:a16="http://schemas.microsoft.com/office/drawing/2014/main" id="{D68E49C5-EE29-114B-A621-DF690C4BDE19}"/>
                  </a:ext>
                </a:extLst>
              </p:cNvPr>
              <p:cNvSpPr>
                <a:spLocks noGrp="1" noRot="1" noChangeAspect="1" noMove="1" noResize="1" noEditPoints="1" noAdjustHandles="1" noChangeArrowheads="1" noChangeShapeType="1" noTextEdit="1"/>
              </p:cNvSpPr>
              <p:nvPr>
                <p:ph idx="1"/>
              </p:nvPr>
            </p:nvSpPr>
            <p:spPr>
              <a:blipFill>
                <a:blip r:embed="rId3"/>
                <a:stretch>
                  <a:fillRect l="-1436" t="-2687" r="-442"/>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5825B9F5-C5BE-6549-96F2-D60A2F8BA5C6}"/>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2C6F59B3-1A22-B14A-9050-BA02E70116B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41EF86A-148E-A043-AB08-09D7644F1A9E}"/>
              </a:ext>
            </a:extLst>
          </p:cNvPr>
          <p:cNvSpPr>
            <a:spLocks noGrp="1"/>
          </p:cNvSpPr>
          <p:nvPr>
            <p:ph type="sldNum" sz="quarter" idx="4"/>
          </p:nvPr>
        </p:nvSpPr>
        <p:spPr/>
        <p:txBody>
          <a:bodyPr/>
          <a:lstStyle/>
          <a:p>
            <a:fld id="{67C9959E-8E6B-B04C-9955-EA096F41CA7A}" type="slidenum">
              <a:rPr lang="en-GB" smtClean="0"/>
              <a:t>81</a:t>
            </a:fld>
            <a:endParaRPr lang="en-GB"/>
          </a:p>
        </p:txBody>
      </p:sp>
      <p:sp>
        <p:nvSpPr>
          <p:cNvPr id="6" name="TextBox 5">
            <a:extLst>
              <a:ext uri="{FF2B5EF4-FFF2-40B4-BE49-F238E27FC236}">
                <a16:creationId xmlns:a16="http://schemas.microsoft.com/office/drawing/2014/main" id="{6126C762-164E-B749-96C7-E9613F7FA1FC}"/>
              </a:ext>
            </a:extLst>
          </p:cNvPr>
          <p:cNvSpPr txBox="1"/>
          <p:nvPr/>
        </p:nvSpPr>
        <p:spPr>
          <a:xfrm>
            <a:off x="7923263" y="3916712"/>
            <a:ext cx="3694666" cy="646331"/>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dirty="0"/>
              <a:t>Compare DPGs in FO dtrees and </a:t>
            </a:r>
            <a:br>
              <a:rPr lang="en-GB" dirty="0"/>
            </a:br>
            <a:r>
              <a:rPr lang="en-GB" dirty="0"/>
              <a:t>set conjunctions in FO </a:t>
            </a:r>
            <a:r>
              <a:rPr lang="en-GB" dirty="0" err="1"/>
              <a:t>dDNNF</a:t>
            </a:r>
            <a:r>
              <a:rPr lang="en-GB" dirty="0"/>
              <a:t> circuits</a:t>
            </a:r>
          </a:p>
        </p:txBody>
      </p:sp>
      <p:sp>
        <p:nvSpPr>
          <p:cNvPr id="9" name="Rectangle 8">
            <a:extLst>
              <a:ext uri="{FF2B5EF4-FFF2-40B4-BE49-F238E27FC236}">
                <a16:creationId xmlns:a16="http://schemas.microsoft.com/office/drawing/2014/main" id="{7BDC97BD-6142-8040-85B5-6D60C09FC9F2}"/>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a:t>
            </a:r>
          </a:p>
        </p:txBody>
      </p:sp>
    </p:spTree>
    <p:extLst>
      <p:ext uri="{BB962C8B-B14F-4D97-AF65-F5344CB8AC3E}">
        <p14:creationId xmlns:p14="http://schemas.microsoft.com/office/powerpoint/2010/main" val="1848141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9DE4-FCC3-CB4D-9CD7-EE0642767968}"/>
              </a:ext>
            </a:extLst>
          </p:cNvPr>
          <p:cNvSpPr>
            <a:spLocks noGrp="1"/>
          </p:cNvSpPr>
          <p:nvPr>
            <p:ph type="title"/>
          </p:nvPr>
        </p:nvSpPr>
        <p:spPr/>
        <p:txBody>
          <a:bodyPr>
            <a:noAutofit/>
          </a:bodyPr>
          <a:lstStyle/>
          <a:p>
            <a:r>
              <a:rPr lang="en-GB" sz="2800" dirty="0"/>
              <a:t>LIS: Lifting Rules – Generalised Binomial Rule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E49C5-EE29-114B-A621-DF690C4BDE19}"/>
                  </a:ext>
                </a:extLst>
              </p:cNvPr>
              <p:cNvSpPr>
                <a:spLocks noGrp="1"/>
              </p:cNvSpPr>
              <p:nvPr>
                <p:ph idx="1"/>
              </p:nvPr>
            </p:nvSpPr>
            <p:spPr/>
            <p:txBody>
              <a:bodyPr>
                <a:normAutofit fontScale="92500" lnSpcReduction="10000"/>
              </a:bodyPr>
              <a:lstStyle/>
              <a:p>
                <a:r>
                  <a:rPr lang="en-GB" dirty="0"/>
                  <a:t>Given a normal MLN </a:t>
                </a:r>
                <a14:m>
                  <m:oMath xmlns:m="http://schemas.openxmlformats.org/officeDocument/2006/math">
                    <m:r>
                      <a:rPr lang="en-GB" i="1">
                        <a:latin typeface="Cambria Math" panose="02040503050406030204" pitchFamily="18" charset="0"/>
                        <a:ea typeface="Cambria Math" panose="02040503050406030204" pitchFamily="18" charset="0"/>
                      </a:rPr>
                      <m:t>𝛹</m:t>
                    </m:r>
                  </m:oMath>
                </a14:m>
                <a:r>
                  <a:rPr lang="en-GB" dirty="0"/>
                  <a:t> and a singleton atom </a:t>
                </a:r>
                <a14:m>
                  <m:oMath xmlns:m="http://schemas.openxmlformats.org/officeDocument/2006/math">
                    <m:r>
                      <a:rPr lang="en-GB"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 not involved in self-joins (does not appear more than once in same formula), rewrite </a:t>
                </a:r>
                <a14:m>
                  <m:oMath xmlns:m="http://schemas.openxmlformats.org/officeDocument/2006/math">
                    <m:sSub>
                      <m:sSubPr>
                        <m:ctrlPr>
                          <a:rPr lang="de-DE" i="1">
                            <a:latin typeface="Cambria Math" panose="02040503050406030204" pitchFamily="18" charset="0"/>
                          </a:rPr>
                        </m:ctrlPr>
                      </m:sSubPr>
                      <m:e>
                        <m:r>
                          <a:rPr lang="de-DE" i="1">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oMath>
                </a14:m>
                <a:r>
                  <a:rPr lang="en-GB" dirty="0"/>
                  <a:t> as</a:t>
                </a:r>
              </a:p>
              <a:p>
                <a:pPr marL="0" indent="-449262">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r>
                        <a:rPr lang="en-GB" i="1" smtClean="0">
                          <a:latin typeface="Cambria Math" panose="02040503050406030204" pitchFamily="18" charset="0"/>
                          <a:ea typeface="Cambria Math" panose="02040503050406030204" pitchFamily="18" charset="0"/>
                        </a:rPr>
                        <m:t>=</m:t>
                      </m:r>
                      <m:nary>
                        <m:naryPr>
                          <m:chr m:val="∑"/>
                          <m:ctrlPr>
                            <a:rPr lang="en-GB" i="1" smtClean="0">
                              <a:latin typeface="Cambria Math" panose="02040503050406030204" pitchFamily="18" charset="0"/>
                              <a:ea typeface="Cambria Math" panose="02040503050406030204" pitchFamily="18" charset="0"/>
                            </a:rPr>
                          </m:ctrlPr>
                        </m:naryPr>
                        <m:sub>
                          <m:r>
                            <m:rPr>
                              <m:brk m:alnAt="7"/>
                            </m:rPr>
                            <a:rPr lang="en-GB" i="1" smtClean="0">
                              <a:latin typeface="Cambria Math" panose="02040503050406030204" pitchFamily="18" charset="0"/>
                              <a:ea typeface="Cambria Math" panose="02040503050406030204" pitchFamily="18" charset="0"/>
                            </a:rPr>
                            <m:t>𝑗</m:t>
                          </m:r>
                          <m:r>
                            <a:rPr lang="en-GB" i="1" smtClean="0">
                              <a:latin typeface="Cambria Math" panose="02040503050406030204" pitchFamily="18" charset="0"/>
                              <a:ea typeface="Cambria Math" panose="02040503050406030204" pitchFamily="18" charset="0"/>
                            </a:rPr>
                            <m:t>=0</m:t>
                          </m:r>
                        </m:sub>
                        <m:sup>
                          <m:d>
                            <m:dPr>
                              <m:begChr m:val="|"/>
                              <m:endChr m:val="|"/>
                              <m:ctrlPr>
                                <a:rPr lang="en-GB" i="1" smtClean="0">
                                  <a:latin typeface="Cambria Math" panose="02040503050406030204" pitchFamily="18" charset="0"/>
                                  <a:ea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𝑥</m:t>
                                  </m:r>
                                </m:e>
                              </m:d>
                            </m:e>
                          </m:d>
                        </m:sup>
                        <m:e>
                          <m:d>
                            <m:dPr>
                              <m:ctrlPr>
                                <a:rPr lang="en-GB" i="1" smtClean="0">
                                  <a:latin typeface="Cambria Math" panose="02040503050406030204" pitchFamily="18" charset="0"/>
                                  <a:ea typeface="Cambria Math" panose="02040503050406030204" pitchFamily="18" charset="0"/>
                                </a:rPr>
                              </m:ctrlPr>
                            </m:dPr>
                            <m:e>
                              <m:m>
                                <m:mPr>
                                  <m:mcs>
                                    <m:mc>
                                      <m:mcPr>
                                        <m:count m:val="1"/>
                                        <m:mcJc m:val="center"/>
                                      </m:mcPr>
                                    </m:mc>
                                  </m:mcs>
                                  <m:ctrlPr>
                                    <a:rPr lang="en-GB" i="1" smtClean="0">
                                      <a:latin typeface="Cambria Math" panose="02040503050406030204" pitchFamily="18" charset="0"/>
                                      <a:ea typeface="Cambria Math" panose="02040503050406030204" pitchFamily="18" charset="0"/>
                                    </a:rPr>
                                  </m:ctrlPr>
                                </m:mPr>
                                <m:mr>
                                  <m:e>
                                    <m:d>
                                      <m:dPr>
                                        <m:begChr m:val="|"/>
                                        <m:endChr m:val="|"/>
                                        <m:ctrlPr>
                                          <a:rPr lang="en-GB" i="1" smtClean="0">
                                            <a:latin typeface="Cambria Math" panose="02040503050406030204" pitchFamily="18" charset="0"/>
                                            <a:ea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𝑥</m:t>
                                            </m:r>
                                          </m:e>
                                        </m:d>
                                      </m:e>
                                    </m:d>
                                  </m:e>
                                </m:mr>
                                <m:mr>
                                  <m:e>
                                    <m:r>
                                      <a:rPr lang="en-GB" i="1" smtClean="0">
                                        <a:latin typeface="Cambria Math" panose="02040503050406030204" pitchFamily="18" charset="0"/>
                                        <a:ea typeface="Cambria Math" panose="02040503050406030204" pitchFamily="18" charset="0"/>
                                      </a:rPr>
                                      <m:t>𝑗</m:t>
                                    </m:r>
                                  </m:e>
                                </m:mr>
                              </m:m>
                            </m:e>
                          </m:d>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r>
                                <a:rPr lang="de-DE" b="0" i="1" smtClean="0">
                                  <a:latin typeface="Cambria Math" panose="02040503050406030204" pitchFamily="18" charset="0"/>
                                  <a:ea typeface="Cambria Math" panose="02040503050406030204" pitchFamily="18" charset="0"/>
                                </a:rPr>
                                <m:t>|</m:t>
                              </m:r>
                              <m:sSup>
                                <m:sSupPr>
                                  <m:ctrlPr>
                                    <a:rPr lang="de-DE" b="0" i="1" smtClean="0">
                                      <a:latin typeface="Cambria Math" panose="02040503050406030204" pitchFamily="18" charset="0"/>
                                      <a:ea typeface="Cambria Math" panose="02040503050406030204" pitchFamily="18" charset="0"/>
                                    </a:rPr>
                                  </m:ctrlPr>
                                </m:sSupPr>
                                <m:e>
                                  <m:r>
                                    <a:rPr lang="de-DE" b="0" i="1" smtClean="0">
                                      <a:latin typeface="Cambria Math" panose="02040503050406030204" pitchFamily="18" charset="0"/>
                                      <a:ea typeface="Cambria Math" panose="02040503050406030204" pitchFamily="18" charset="0"/>
                                    </a:rPr>
                                    <m:t>𝑟</m:t>
                                  </m:r>
                                </m:e>
                                <m:sup>
                                  <m:r>
                                    <a:rPr lang="de-DE" b="0" i="1" smtClean="0">
                                      <a:latin typeface="Cambria Math" panose="02040503050406030204" pitchFamily="18" charset="0"/>
                                      <a:ea typeface="Cambria Math" panose="02040503050406030204" pitchFamily="18" charset="0"/>
                                    </a:rPr>
                                    <m:t>𝑗</m:t>
                                  </m:r>
                                </m:sup>
                              </m:sSup>
                            </m:sub>
                          </m:sSub>
                          <m:r>
                            <a:rPr lang="en-GB" i="1" smtClean="0">
                              <a:latin typeface="Cambria Math" panose="02040503050406030204" pitchFamily="18" charset="0"/>
                              <a:ea typeface="Cambria Math" panose="02040503050406030204" pitchFamily="18" charset="0"/>
                            </a:rPr>
                            <m:t>𝑤</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𝑗</m:t>
                              </m:r>
                            </m:e>
                          </m:d>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2</m:t>
                              </m:r>
                            </m:e>
                            <m:sup>
                              <m:r>
                                <a:rPr lang="en-GB" i="1" smtClean="0">
                                  <a:latin typeface="Cambria Math" panose="02040503050406030204" pitchFamily="18" charset="0"/>
                                  <a:ea typeface="Cambria Math" panose="02040503050406030204" pitchFamily="18" charset="0"/>
                                </a:rPr>
                                <m:t>𝑝</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𝑗</m:t>
                                  </m:r>
                                </m:e>
                              </m:d>
                            </m:sup>
                          </m:sSup>
                        </m:e>
                      </m:nary>
                    </m:oMath>
                  </m:oMathPara>
                </a14:m>
                <a:endParaRPr lang="en-GB" i="1" dirty="0">
                  <a:latin typeface="Cambria Math" panose="02040503050406030204" pitchFamily="18" charset="0"/>
                </a:endParaRPr>
              </a:p>
              <a:p>
                <a:pPr lvl="1"/>
                <a14:m>
                  <m:oMath xmlns:m="http://schemas.openxmlformats.org/officeDocument/2006/math">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𝑟</m:t>
                        </m:r>
                      </m:e>
                      <m:sup>
                        <m:r>
                          <a:rPr lang="de-DE" i="1">
                            <a:latin typeface="Cambria Math" panose="02040503050406030204" pitchFamily="18" charset="0"/>
                            <a:ea typeface="Cambria Math" panose="02040503050406030204" pitchFamily="18" charset="0"/>
                          </a:rPr>
                          <m:t>𝑗</m:t>
                        </m:r>
                      </m:sup>
                    </m:sSup>
                  </m:oMath>
                </a14:m>
                <a:r>
                  <a:rPr lang="en-GB" dirty="0"/>
                  <a:t> denotes that in</a:t>
                </a:r>
                <a:r>
                  <a:rPr lang="en-GB" dirty="0">
                    <a:ea typeface="Cambria Math" panose="02040503050406030204" pitchFamily="18" charset="0"/>
                  </a:rPr>
                  <a:t> </a:t>
                </a:r>
                <a14:m>
                  <m:oMath xmlns:m="http://schemas.openxmlformats.org/officeDocument/2006/math">
                    <m:r>
                      <a:rPr lang="en-GB" i="1">
                        <a:latin typeface="Cambria Math" panose="02040503050406030204" pitchFamily="18" charset="0"/>
                        <a:ea typeface="Cambria Math" panose="02040503050406030204" pitchFamily="18" charset="0"/>
                      </a:rPr>
                      <m:t>𝛹</m:t>
                    </m:r>
                  </m:oMath>
                </a14:m>
                <a:r>
                  <a:rPr lang="en-GB" dirty="0"/>
                  <a:t>, truth values are assigned to </a:t>
                </a:r>
                <a14:m>
                  <m:oMath xmlns:m="http://schemas.openxmlformats.org/officeDocument/2006/math">
                    <m:r>
                      <a:rPr lang="en-GB" i="1">
                        <a:latin typeface="Cambria Math" panose="02040503050406030204" pitchFamily="18" charset="0"/>
                      </a:rPr>
                      <m:t>𝑅</m:t>
                    </m:r>
                    <m:d>
                      <m:dPr>
                        <m:ctrlPr>
                          <a:rPr lang="en-GB" i="1" smtClean="0">
                            <a:latin typeface="Cambria Math" panose="02040503050406030204" pitchFamily="18" charset="0"/>
                          </a:rPr>
                        </m:ctrlPr>
                      </m:dPr>
                      <m:e>
                        <m:r>
                          <a:rPr lang="en-GB" i="1" smtClean="0">
                            <a:latin typeface="Cambria Math" panose="02040503050406030204" pitchFamily="18" charset="0"/>
                          </a:rPr>
                          <m:t>𝑥</m:t>
                        </m:r>
                      </m:e>
                    </m:d>
                  </m:oMath>
                </a14:m>
                <a:r>
                  <a:rPr lang="en-GB" dirty="0"/>
                  <a:t> </a:t>
                </a:r>
                <a:r>
                  <a:rPr lang="en-GB" dirty="0" err="1"/>
                  <a:t>s.t.</a:t>
                </a:r>
                <a:r>
                  <a:rPr lang="en-GB" dirty="0"/>
                  <a:t> </a:t>
                </a:r>
                <a14:m>
                  <m:oMath xmlns:m="http://schemas.openxmlformats.org/officeDocument/2006/math">
                    <m:r>
                      <m:rPr>
                        <m:brk m:alnAt="7"/>
                      </m:rPr>
                      <a:rPr lang="en-GB" i="1" smtClean="0">
                        <a:latin typeface="Cambria Math" panose="02040503050406030204" pitchFamily="18" charset="0"/>
                        <a:ea typeface="Cambria Math" panose="02040503050406030204" pitchFamily="18" charset="0"/>
                      </a:rPr>
                      <m:t>𝑗</m:t>
                    </m:r>
                  </m:oMath>
                </a14:m>
                <a:r>
                  <a:rPr lang="en-GB" dirty="0"/>
                  <a:t> instances are set to </a:t>
                </a:r>
                <a14:m>
                  <m:oMath xmlns:m="http://schemas.openxmlformats.org/officeDocument/2006/math">
                    <m:r>
                      <a:rPr lang="en-GB" i="1" smtClean="0">
                        <a:latin typeface="Cambria Math" panose="02040503050406030204" pitchFamily="18" charset="0"/>
                      </a:rPr>
                      <m:t>𝑡𝑟𝑢𝑒</m:t>
                    </m:r>
                  </m:oMath>
                </a14:m>
                <a:r>
                  <a:rPr lang="en-GB" dirty="0"/>
                  <a:t>; specifically</a:t>
                </a:r>
              </a:p>
              <a:p>
                <a:pPr lvl="2"/>
                <a:r>
                  <a:rPr lang="en-GB" dirty="0"/>
                  <a:t>Ground all </a:t>
                </a:r>
                <a14:m>
                  <m:oMath xmlns:m="http://schemas.openxmlformats.org/officeDocument/2006/math">
                    <m:r>
                      <a:rPr lang="en-GB" i="1">
                        <a:latin typeface="Cambria Math" panose="02040503050406030204" pitchFamily="18" charset="0"/>
                      </a:rPr>
                      <m:t>𝑅</m:t>
                    </m:r>
                    <m:d>
                      <m:dPr>
                        <m:ctrlPr>
                          <a:rPr lang="en-GB" i="1">
                            <a:latin typeface="Cambria Math" panose="02040503050406030204" pitchFamily="18" charset="0"/>
                          </a:rPr>
                        </m:ctrlPr>
                      </m:dPr>
                      <m:e>
                        <m:r>
                          <a:rPr lang="en-GB" i="1">
                            <a:latin typeface="Cambria Math" panose="02040503050406030204" pitchFamily="18" charset="0"/>
                          </a:rPr>
                          <m:t>𝑥</m:t>
                        </m:r>
                      </m:e>
                    </m:d>
                  </m:oMath>
                </a14:m>
                <a:r>
                  <a:rPr lang="en-GB" dirty="0"/>
                  <a:t> and assign truth values to the groundings </a:t>
                </a:r>
              </a:p>
              <a:p>
                <a:pPr lvl="2"/>
                <a:r>
                  <a:rPr lang="en-GB" dirty="0"/>
                  <a:t>Delete all formulas that evaluate to either </a:t>
                </a:r>
                <a14:m>
                  <m:oMath xmlns:m="http://schemas.openxmlformats.org/officeDocument/2006/math">
                    <m:r>
                      <a:rPr lang="en-GB" i="1">
                        <a:latin typeface="Cambria Math" panose="02040503050406030204" pitchFamily="18" charset="0"/>
                      </a:rPr>
                      <m:t>𝑡𝑟𝑢𝑒</m:t>
                    </m:r>
                  </m:oMath>
                </a14:m>
                <a:r>
                  <a:rPr lang="en-GB" dirty="0"/>
                  <a:t> or </a:t>
                </a:r>
                <a14:m>
                  <m:oMath xmlns:m="http://schemas.openxmlformats.org/officeDocument/2006/math">
                    <m:r>
                      <a:rPr lang="de-DE" b="0" i="1" smtClean="0">
                        <a:latin typeface="Cambria Math" panose="02040503050406030204" pitchFamily="18" charset="0"/>
                      </a:rPr>
                      <m:t>𝑓𝑎𝑙𝑠𝑒</m:t>
                    </m:r>
                  </m:oMath>
                </a14:m>
                <a:endParaRPr lang="en-GB" dirty="0"/>
              </a:p>
              <a:p>
                <a:pPr lvl="2"/>
                <a:r>
                  <a:rPr lang="en-GB" dirty="0"/>
                  <a:t>Delete all groundings of </a:t>
                </a:r>
                <a14:m>
                  <m:oMath xmlns:m="http://schemas.openxmlformats.org/officeDocument/2006/math">
                    <m:r>
                      <a:rPr lang="en-GB" i="1">
                        <a:latin typeface="Cambria Math" panose="02040503050406030204" pitchFamily="18" charset="0"/>
                      </a:rPr>
                      <m:t>𝑅</m:t>
                    </m:r>
                    <m:d>
                      <m:dPr>
                        <m:ctrlPr>
                          <a:rPr lang="en-GB" i="1">
                            <a:latin typeface="Cambria Math" panose="02040503050406030204" pitchFamily="18" charset="0"/>
                          </a:rPr>
                        </m:ctrlPr>
                      </m:dPr>
                      <m:e>
                        <m:r>
                          <a:rPr lang="en-GB" i="1">
                            <a:latin typeface="Cambria Math" panose="02040503050406030204" pitchFamily="18" charset="0"/>
                          </a:rPr>
                          <m:t>𝑥</m:t>
                        </m:r>
                      </m:e>
                    </m:d>
                  </m:oMath>
                </a14:m>
                <a:r>
                  <a:rPr lang="en-GB" dirty="0"/>
                  <a:t> </a:t>
                </a:r>
              </a:p>
              <a:p>
                <a:pPr lvl="2"/>
                <a:r>
                  <a:rPr lang="en-GB" dirty="0"/>
                  <a:t>Convert the resulting MLN into a normal one</a:t>
                </a:r>
              </a:p>
              <a:p>
                <a:pPr lvl="1"/>
                <a14:m>
                  <m:oMath xmlns:m="http://schemas.openxmlformats.org/officeDocument/2006/math">
                    <m:r>
                      <a:rPr lang="en-GB" i="1">
                        <a:latin typeface="Cambria Math" panose="02040503050406030204" pitchFamily="18" charset="0"/>
                        <a:ea typeface="Cambria Math" panose="02040503050406030204" pitchFamily="18" charset="0"/>
                      </a:rPr>
                      <m:t>𝑤</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𝑗</m:t>
                        </m:r>
                      </m:e>
                    </m:d>
                  </m:oMath>
                </a14:m>
                <a:r>
                  <a:rPr lang="en-GB" dirty="0"/>
                  <a:t> is the exponentiated sum of the weights of formulas that evaluate to </a:t>
                </a:r>
                <a14:m>
                  <m:oMath xmlns:m="http://schemas.openxmlformats.org/officeDocument/2006/math">
                    <m:r>
                      <a:rPr lang="en-GB" i="1">
                        <a:latin typeface="Cambria Math" panose="02040503050406030204" pitchFamily="18" charset="0"/>
                      </a:rPr>
                      <m:t>𝑡𝑟𝑢𝑒</m:t>
                    </m:r>
                  </m:oMath>
                </a14:m>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𝑝</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𝑗</m:t>
                        </m:r>
                      </m:e>
                    </m:d>
                  </m:oMath>
                </a14:m>
                <a:r>
                  <a:rPr lang="en-GB" dirty="0"/>
                  <a:t> is the number of ground atoms that are removed from the MLN as a result of removing formulas</a:t>
                </a:r>
              </a:p>
              <a:p>
                <a:pPr lvl="2"/>
                <a:r>
                  <a:rPr lang="en-GB" dirty="0"/>
                  <a:t>Don’t-care propositional atoms, which can be set to </a:t>
                </a:r>
                <a14:m>
                  <m:oMath xmlns:m="http://schemas.openxmlformats.org/officeDocument/2006/math">
                    <m:r>
                      <a:rPr lang="en-GB" i="1" dirty="0" smtClean="0">
                        <a:latin typeface="Cambria Math" panose="02040503050406030204" pitchFamily="18" charset="0"/>
                      </a:rPr>
                      <m:t>𝑡𝑟𝑢𝑒</m:t>
                    </m:r>
                  </m:oMath>
                </a14:m>
                <a:r>
                  <a:rPr lang="en-GB" dirty="0"/>
                  <a:t> or </a:t>
                </a:r>
                <a14:m>
                  <m:oMath xmlns:m="http://schemas.openxmlformats.org/officeDocument/2006/math">
                    <m:r>
                      <a:rPr lang="en-GB" i="1" dirty="0" smtClean="0">
                        <a:latin typeface="Cambria Math" panose="02040503050406030204" pitchFamily="18" charset="0"/>
                      </a:rPr>
                      <m:t>𝑓𝑎𝑙𝑠𝑒</m:t>
                    </m:r>
                  </m:oMath>
                </a14:m>
                <a:endParaRPr lang="en-GB" dirty="0"/>
              </a:p>
              <a:p>
                <a:r>
                  <a:rPr lang="en-GB" dirty="0"/>
                  <a:t>Can be relaxed by not requiring singleton atoms but then no longer exact</a:t>
                </a:r>
              </a:p>
            </p:txBody>
          </p:sp>
        </mc:Choice>
        <mc:Fallback xmlns="">
          <p:sp>
            <p:nvSpPr>
              <p:cNvPr id="3" name="Content Placeholder 2">
                <a:extLst>
                  <a:ext uri="{FF2B5EF4-FFF2-40B4-BE49-F238E27FC236}">
                    <a16:creationId xmlns:a16="http://schemas.microsoft.com/office/drawing/2014/main" id="{D68E49C5-EE29-114B-A621-DF690C4BDE19}"/>
                  </a:ext>
                </a:extLst>
              </p:cNvPr>
              <p:cNvSpPr>
                <a:spLocks noGrp="1" noRot="1" noChangeAspect="1" noMove="1" noResize="1" noEditPoints="1" noAdjustHandles="1" noChangeArrowheads="1" noChangeShapeType="1" noTextEdit="1"/>
              </p:cNvSpPr>
              <p:nvPr>
                <p:ph idx="1"/>
              </p:nvPr>
            </p:nvSpPr>
            <p:spPr>
              <a:blipFill>
                <a:blip r:embed="rId3"/>
                <a:stretch>
                  <a:fillRect l="-1326" t="-14030" r="-1657" b="-1194"/>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118B441C-5676-5C42-B2F0-B215E57E6712}"/>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49A87A4E-C9C9-D945-A345-0E99F1FF3A2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41EF86A-148E-A043-AB08-09D7644F1A9E}"/>
              </a:ext>
            </a:extLst>
          </p:cNvPr>
          <p:cNvSpPr>
            <a:spLocks noGrp="1"/>
          </p:cNvSpPr>
          <p:nvPr>
            <p:ph type="sldNum" sz="quarter" idx="4"/>
          </p:nvPr>
        </p:nvSpPr>
        <p:spPr/>
        <p:txBody>
          <a:bodyPr/>
          <a:lstStyle/>
          <a:p>
            <a:fld id="{67C9959E-8E6B-B04C-9955-EA096F41CA7A}" type="slidenum">
              <a:rPr lang="en-GB" smtClean="0"/>
              <a:t>82</a:t>
            </a:fld>
            <a:endParaRPr lang="en-GB"/>
          </a:p>
        </p:txBody>
      </p:sp>
      <p:sp>
        <p:nvSpPr>
          <p:cNvPr id="7" name="TextBox 6">
            <a:extLst>
              <a:ext uri="{FF2B5EF4-FFF2-40B4-BE49-F238E27FC236}">
                <a16:creationId xmlns:a16="http://schemas.microsoft.com/office/drawing/2014/main" id="{81B5252B-4E68-C24F-BF96-91D649962CF1}"/>
              </a:ext>
            </a:extLst>
          </p:cNvPr>
          <p:cNvSpPr txBox="1"/>
          <p:nvPr/>
        </p:nvSpPr>
        <p:spPr>
          <a:xfrm>
            <a:off x="9919613" y="1007867"/>
            <a:ext cx="1912062" cy="369332"/>
          </a:xfrm>
          <a:prstGeom prst="rect">
            <a:avLst/>
          </a:prstGeom>
        </p:spPr>
        <p:style>
          <a:lnRef idx="0">
            <a:schemeClr val="accent1"/>
          </a:lnRef>
          <a:fillRef idx="3">
            <a:schemeClr val="accent1"/>
          </a:fillRef>
          <a:effectRef idx="3">
            <a:schemeClr val="accent1"/>
          </a:effectRef>
          <a:fontRef idx="minor">
            <a:schemeClr val="lt1"/>
          </a:fontRef>
        </p:style>
        <p:txBody>
          <a:bodyPr wrap="none" rtlCol="0">
            <a:spAutoFit/>
          </a:bodyPr>
          <a:lstStyle/>
          <a:p>
            <a:r>
              <a:rPr lang="en-GB" dirty="0"/>
              <a:t>Compare counting</a:t>
            </a:r>
          </a:p>
        </p:txBody>
      </p:sp>
      <p:sp>
        <p:nvSpPr>
          <p:cNvPr id="9" name="Rectangle 8">
            <a:extLst>
              <a:ext uri="{FF2B5EF4-FFF2-40B4-BE49-F238E27FC236}">
                <a16:creationId xmlns:a16="http://schemas.microsoft.com/office/drawing/2014/main" id="{BA2D0EA6-C740-7045-994D-0389CB0B0BDD}"/>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a:t>
            </a:r>
          </a:p>
        </p:txBody>
      </p:sp>
    </p:spTree>
    <p:extLst>
      <p:ext uri="{BB962C8B-B14F-4D97-AF65-F5344CB8AC3E}">
        <p14:creationId xmlns:p14="http://schemas.microsoft.com/office/powerpoint/2010/main" val="139853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A9DE4-FCC3-CB4D-9CD7-EE0642767968}"/>
              </a:ext>
            </a:extLst>
          </p:cNvPr>
          <p:cNvSpPr>
            <a:spLocks noGrp="1"/>
          </p:cNvSpPr>
          <p:nvPr>
            <p:ph type="title"/>
          </p:nvPr>
        </p:nvSpPr>
        <p:spPr/>
        <p:txBody>
          <a:bodyPr>
            <a:noAutofit/>
          </a:bodyPr>
          <a:lstStyle/>
          <a:p>
            <a:r>
              <a:rPr lang="en-GB" sz="2800" dirty="0"/>
              <a:t>LIS: Lifting Rules – Isolated Variable Rule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E49C5-EE29-114B-A621-DF690C4BDE19}"/>
                  </a:ext>
                </a:extLst>
              </p:cNvPr>
              <p:cNvSpPr>
                <a:spLocks noGrp="1"/>
              </p:cNvSpPr>
              <p:nvPr>
                <p:ph idx="1"/>
              </p:nvPr>
            </p:nvSpPr>
            <p:spPr>
              <a:xfrm>
                <a:off x="359625" y="1665066"/>
                <a:ext cx="11472051" cy="4379312"/>
              </a:xfrm>
            </p:spPr>
            <p:txBody>
              <a:bodyPr>
                <a:normAutofit fontScale="85000" lnSpcReduction="10000"/>
              </a:bodyPr>
              <a:lstStyle/>
              <a:p>
                <a:r>
                  <a:rPr lang="en-GB" dirty="0"/>
                  <a:t>For predicate symbol </a:t>
                </a:r>
                <a14:m>
                  <m:oMath xmlns:m="http://schemas.openxmlformats.org/officeDocument/2006/math">
                    <m:r>
                      <a:rPr lang="en-GB" i="1" dirty="0" smtClean="0">
                        <a:latin typeface="Cambria Math" panose="02040503050406030204" pitchFamily="18" charset="0"/>
                      </a:rPr>
                      <m:t>𝑅</m:t>
                    </m:r>
                  </m:oMath>
                </a14:m>
                <a:r>
                  <a:rPr lang="en-GB" dirty="0"/>
                  <a:t> of an MLN </a:t>
                </a:r>
                <a14:m>
                  <m:oMath xmlns:m="http://schemas.openxmlformats.org/officeDocument/2006/math">
                    <m:r>
                      <a:rPr lang="en-GB" i="1">
                        <a:latin typeface="Cambria Math" panose="02040503050406030204" pitchFamily="18" charset="0"/>
                        <a:ea typeface="Cambria Math" panose="02040503050406030204" pitchFamily="18" charset="0"/>
                      </a:rPr>
                      <m:t>𝛹</m:t>
                    </m:r>
                  </m:oMath>
                </a14:m>
                <a:r>
                  <a:rPr lang="en-GB" dirty="0"/>
                  <a:t>, a logical variable </a:t>
                </a:r>
                <a14:m>
                  <m:oMath xmlns:m="http://schemas.openxmlformats.org/officeDocument/2006/math">
                    <m:r>
                      <a:rPr lang="en-GB" i="1" dirty="0" smtClean="0">
                        <a:latin typeface="Cambria Math" panose="02040503050406030204" pitchFamily="18" charset="0"/>
                      </a:rPr>
                      <m:t>𝑥</m:t>
                    </m:r>
                  </m:oMath>
                </a14:m>
                <a:r>
                  <a:rPr lang="en-GB" dirty="0"/>
                  <a:t> at position </a:t>
                </a:r>
                <a14:m>
                  <m:oMath xmlns:m="http://schemas.openxmlformats.org/officeDocument/2006/math">
                    <m:r>
                      <a:rPr lang="en-GB" i="1" dirty="0" smtClean="0">
                        <a:latin typeface="Cambria Math" panose="02040503050406030204" pitchFamily="18" charset="0"/>
                      </a:rPr>
                      <m:t>𝑚</m:t>
                    </m:r>
                  </m:oMath>
                </a14:m>
                <a:r>
                  <a:rPr lang="en-GB" dirty="0"/>
                  <a:t> in its arguments is called </a:t>
                </a:r>
                <a:r>
                  <a:rPr lang="en-GB" i="1" dirty="0"/>
                  <a:t>isolated</a:t>
                </a:r>
                <a:endParaRPr lang="en-GB" dirty="0"/>
              </a:p>
              <a:p>
                <a:pPr lvl="1"/>
                <a:r>
                  <a:rPr lang="en-GB" dirty="0"/>
                  <a:t>if it is exclusive to </a:t>
                </a:r>
                <a14:m>
                  <m:oMath xmlns:m="http://schemas.openxmlformats.org/officeDocument/2006/math">
                    <m:r>
                      <a:rPr lang="en-GB" i="1" dirty="0" smtClean="0">
                        <a:latin typeface="Cambria Math" panose="02040503050406030204" pitchFamily="18" charset="0"/>
                      </a:rPr>
                      <m:t>𝑅</m:t>
                    </m:r>
                  </m:oMath>
                </a14:m>
                <a:r>
                  <a:rPr lang="en-GB" dirty="0"/>
                  <a:t> in all formulas containing </a:t>
                </a:r>
                <a14:m>
                  <m:oMath xmlns:m="http://schemas.openxmlformats.org/officeDocument/2006/math">
                    <m:r>
                      <a:rPr lang="en-GB" i="1" dirty="0" smtClean="0">
                        <a:latin typeface="Cambria Math" panose="02040503050406030204" pitchFamily="18" charset="0"/>
                      </a:rPr>
                      <m:t>𝑅</m:t>
                    </m:r>
                  </m:oMath>
                </a14:m>
                <a:r>
                  <a:rPr lang="en-GB" dirty="0"/>
                  <a:t> </a:t>
                </a:r>
              </a:p>
              <a:p>
                <a:r>
                  <a:rPr lang="en-GB" dirty="0"/>
                  <a:t>Let </a:t>
                </a:r>
                <a14:m>
                  <m:oMath xmlns:m="http://schemas.openxmlformats.org/officeDocument/2006/math">
                    <m:r>
                      <a:rPr lang="en-GB" b="1" i="1" dirty="0" smtClean="0">
                        <a:latin typeface="Cambria Math" panose="02040503050406030204" pitchFamily="18" charset="0"/>
                      </a:rPr>
                      <m:t>𝒙</m:t>
                    </m:r>
                  </m:oMath>
                </a14:m>
                <a:r>
                  <a:rPr lang="en-GB" dirty="0"/>
                  <a:t> denote the set of all isolated variables of </a:t>
                </a:r>
                <a14:m>
                  <m:oMath xmlns:m="http://schemas.openxmlformats.org/officeDocument/2006/math">
                    <m:r>
                      <a:rPr lang="en-GB" i="1" dirty="0" smtClean="0">
                        <a:latin typeface="Cambria Math" panose="02040503050406030204" pitchFamily="18" charset="0"/>
                      </a:rPr>
                      <m:t>𝑅</m:t>
                    </m:r>
                  </m:oMath>
                </a14:m>
                <a:r>
                  <a:rPr lang="en-GB" dirty="0"/>
                  <a:t> and let </a:t>
                </a:r>
                <a14:m>
                  <m:oMath xmlns:m="http://schemas.openxmlformats.org/officeDocument/2006/math">
                    <m:r>
                      <a:rPr lang="en-GB" b="1" i="1" dirty="0" smtClean="0">
                        <a:latin typeface="Cambria Math" panose="02040503050406030204" pitchFamily="18" charset="0"/>
                      </a:rPr>
                      <m:t>𝒚</m:t>
                    </m:r>
                  </m:oMath>
                </a14:m>
                <a:r>
                  <a:rPr lang="en-GB" dirty="0"/>
                  <a:t> denote the set of remaining variables in </a:t>
                </a:r>
                <a14:m>
                  <m:oMath xmlns:m="http://schemas.openxmlformats.org/officeDocument/2006/math">
                    <m:r>
                      <a:rPr lang="en-GB" i="1" dirty="0" smtClean="0">
                        <a:latin typeface="Cambria Math" panose="02040503050406030204" pitchFamily="18" charset="0"/>
                      </a:rPr>
                      <m:t>𝑅</m:t>
                    </m:r>
                  </m:oMath>
                </a14:m>
                <a:r>
                  <a:rPr lang="en-GB" dirty="0"/>
                  <a:t> </a:t>
                </a:r>
              </a:p>
              <a:p>
                <a:pPr lvl="1"/>
                <a14:m>
                  <m:oMath xmlns:m="http://schemas.openxmlformats.org/officeDocument/2006/math">
                    <m:r>
                      <m:rPr>
                        <m:sty m:val="p"/>
                      </m:rPr>
                      <a:rPr lang="de-DE">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𝒚</m:t>
                        </m:r>
                      </m:e>
                    </m:d>
                  </m:oMath>
                </a14:m>
                <a:r>
                  <a:rPr lang="en-GB" dirty="0"/>
                  <a:t> cartesian product of the domains of </a:t>
                </a:r>
                <a14:m>
                  <m:oMath xmlns:m="http://schemas.openxmlformats.org/officeDocument/2006/math">
                    <m:r>
                      <a:rPr lang="en-GB" b="1" i="1" dirty="0">
                        <a:latin typeface="Cambria Math" panose="02040503050406030204" pitchFamily="18" charset="0"/>
                      </a:rPr>
                      <m:t>𝒚</m:t>
                    </m:r>
                  </m:oMath>
                </a14:m>
                <a:r>
                  <a:rPr lang="de-DE" dirty="0"/>
                  <a:t>; </a:t>
                </a:r>
                <a14:m>
                  <m:oMath xmlns:m="http://schemas.openxmlformats.org/officeDocument/2006/math">
                    <m:sSub>
                      <m:sSubPr>
                        <m:ctrlPr>
                          <a:rPr lang="de-DE" i="1" dirty="0">
                            <a:latin typeface="Cambria Math" panose="02040503050406030204" pitchFamily="18" charset="0"/>
                          </a:rPr>
                        </m:ctrlPr>
                      </m:sSubPr>
                      <m:e>
                        <m:r>
                          <a:rPr lang="de-DE" b="1" dirty="0">
                            <a:latin typeface="Cambria Math" panose="02040503050406030204" pitchFamily="18" charset="0"/>
                          </a:rPr>
                          <m:t>𝐲</m:t>
                        </m:r>
                      </m:e>
                      <m:sub>
                        <m:r>
                          <a:rPr lang="de-DE" i="1" dirty="0">
                            <a:latin typeface="Cambria Math" panose="02040503050406030204" pitchFamily="18" charset="0"/>
                          </a:rPr>
                          <m:t>𝑖</m:t>
                        </m:r>
                      </m:sub>
                    </m:sSub>
                  </m:oMath>
                </a14:m>
                <a:r>
                  <a:rPr lang="en-GB" dirty="0"/>
                  <a:t> denotes the </a:t>
                </a:r>
                <a14:m>
                  <m:oMath xmlns:m="http://schemas.openxmlformats.org/officeDocument/2006/math">
                    <m:r>
                      <a:rPr lang="en-GB" i="1" dirty="0" smtClean="0">
                        <a:latin typeface="Cambria Math" panose="02040503050406030204" pitchFamily="18" charset="0"/>
                      </a:rPr>
                      <m:t>𝑖</m:t>
                    </m:r>
                  </m:oMath>
                </a14:m>
                <a:r>
                  <a:rPr lang="en-GB" baseline="30000" dirty="0" err="1"/>
                  <a:t>th</a:t>
                </a:r>
                <a:r>
                  <a:rPr lang="en-GB" dirty="0"/>
                  <a:t> element</a:t>
                </a:r>
              </a:p>
              <a:p>
                <a:r>
                  <a:rPr lang="en-GB" dirty="0"/>
                  <a:t>Then, estimate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oMath>
                </a14:m>
                <a:r>
                  <a:rPr lang="en-GB" dirty="0"/>
                  <a:t> as</a:t>
                </a:r>
              </a:p>
              <a:p>
                <a:pPr lvl="3"/>
                <a:endParaRPr lang="en-GB" dirty="0"/>
              </a:p>
              <a:p>
                <a:pPr lvl="3"/>
                <a:endParaRPr lang="en-GB" dirty="0"/>
              </a:p>
              <a:p>
                <a:pPr lvl="3"/>
                <a:endParaRPr lang="en-GB" dirty="0"/>
              </a:p>
              <a:p>
                <a:pPr lvl="1"/>
                <a14:m>
                  <m:oMath xmlns:m="http://schemas.openxmlformats.org/officeDocument/2006/math">
                    <m:r>
                      <a:rPr lang="en-GB" i="1">
                        <a:latin typeface="Cambria Math" panose="02040503050406030204" pitchFamily="18" charset="0"/>
                        <a:ea typeface="Cambria Math" panose="02040503050406030204" pitchFamily="18" charset="0"/>
                      </a:rPr>
                      <m:t>𝛹</m:t>
                    </m:r>
                    <m:r>
                      <a:rPr lang="de-DE" b="0" i="1" smtClean="0">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𝒙</m:t>
                    </m:r>
                  </m:oMath>
                </a14:m>
                <a:r>
                  <a:rPr lang="en-GB" dirty="0"/>
                  <a:t> an MLN obtained from </a:t>
                </a:r>
                <a14:m>
                  <m:oMath xmlns:m="http://schemas.openxmlformats.org/officeDocument/2006/math">
                    <m:r>
                      <a:rPr lang="en-GB" i="1">
                        <a:latin typeface="Cambria Math" panose="02040503050406030204" pitchFamily="18" charset="0"/>
                        <a:ea typeface="Cambria Math" panose="02040503050406030204" pitchFamily="18" charset="0"/>
                      </a:rPr>
                      <m:t>𝛹</m:t>
                    </m:r>
                  </m:oMath>
                </a14:m>
                <a:r>
                  <a:rPr lang="en-GB" dirty="0"/>
                  <a:t> by applying the following steps: </a:t>
                </a:r>
              </a:p>
              <a:p>
                <a:pPr marL="1371600" lvl="2" indent="-457200">
                  <a:buFont typeface="+mj-lt"/>
                  <a:buAutoNum type="arabicPeriod"/>
                </a:pPr>
                <a:r>
                  <a:rPr lang="en-GB" dirty="0"/>
                  <a:t>For </a:t>
                </a:r>
                <a14:m>
                  <m:oMath xmlns:m="http://schemas.openxmlformats.org/officeDocument/2006/math">
                    <m:r>
                      <a:rPr lang="de-DE" b="0" i="1" dirty="0" smtClean="0">
                        <a:latin typeface="Cambria Math" panose="02040503050406030204" pitchFamily="18" charset="0"/>
                      </a:rPr>
                      <m:t>𝑖</m:t>
                    </m:r>
                    <m:r>
                      <a:rPr lang="en-GB" i="1" dirty="0">
                        <a:latin typeface="Cambria Math" panose="02040503050406030204" pitchFamily="18" charset="0"/>
                      </a:rPr>
                      <m:t>=1</m:t>
                    </m:r>
                  </m:oMath>
                </a14:m>
                <a:r>
                  <a:rPr lang="en-GB" dirty="0"/>
                  <a:t> to </a:t>
                </a:r>
                <a14:m>
                  <m:oMath xmlns:m="http://schemas.openxmlformats.org/officeDocument/2006/math">
                    <m:d>
                      <m:dPr>
                        <m:begChr m:val="|"/>
                        <m:endChr m:val="|"/>
                        <m:ctrlPr>
                          <a:rPr lang="de-DE" b="0" i="1" dirty="0" smtClean="0">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b="0" i="1" dirty="0" smtClean="0">
                                <a:latin typeface="Cambria Math" panose="02040503050406030204" pitchFamily="18" charset="0"/>
                                <a:ea typeface="Cambria Math" panose="02040503050406030204" pitchFamily="18" charset="0"/>
                              </a:rPr>
                            </m:ctrlPr>
                          </m:dPr>
                          <m:e>
                            <m:r>
                              <a:rPr lang="de-DE" b="1" i="1" dirty="0" smtClean="0">
                                <a:latin typeface="Cambria Math" panose="02040503050406030204" pitchFamily="18" charset="0"/>
                                <a:ea typeface="Cambria Math" panose="02040503050406030204" pitchFamily="18" charset="0"/>
                              </a:rPr>
                              <m:t>𝒚</m:t>
                            </m:r>
                          </m:e>
                        </m:d>
                      </m:e>
                    </m:d>
                  </m:oMath>
                </a14:m>
                <a:r>
                  <a:rPr lang="en-GB" dirty="0"/>
                  <a:t>, sample number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𝑗</m:t>
                        </m:r>
                      </m:e>
                      <m:sub>
                        <m:r>
                          <a:rPr lang="de-DE" b="0" i="1" dirty="0" smtClean="0">
                            <a:latin typeface="Cambria Math" panose="02040503050406030204" pitchFamily="18" charset="0"/>
                          </a:rPr>
                          <m:t>𝑖</m:t>
                        </m:r>
                      </m:sub>
                    </m:sSub>
                  </m:oMath>
                </a14:m>
                <a:r>
                  <a:rPr lang="en-GB" dirty="0"/>
                  <a:t> from a distribution </a:t>
                </a:r>
                <a14:m>
                  <m:oMath xmlns:m="http://schemas.openxmlformats.org/officeDocument/2006/math">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𝑄</m:t>
                        </m:r>
                      </m:e>
                      <m:sub>
                        <m:r>
                          <a:rPr lang="de-DE" b="0" i="1" dirty="0" smtClean="0">
                            <a:latin typeface="Cambria Math" panose="02040503050406030204" pitchFamily="18" charset="0"/>
                          </a:rPr>
                          <m:t>𝑖</m:t>
                        </m:r>
                      </m:sub>
                    </m:sSub>
                    <m:d>
                      <m:dPr>
                        <m:ctrlPr>
                          <a:rPr lang="en-GB" b="0" i="1" dirty="0" smtClean="0">
                            <a:latin typeface="Cambria Math" panose="02040503050406030204" pitchFamily="18" charset="0"/>
                          </a:rPr>
                        </m:ctrlPr>
                      </m:dPr>
                      <m:e>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𝑗</m:t>
                            </m:r>
                          </m:e>
                          <m:sub>
                            <m:r>
                              <a:rPr lang="en-GB" i="1" dirty="0" smtClean="0">
                                <a:latin typeface="Cambria Math" panose="02040503050406030204" pitchFamily="18" charset="0"/>
                              </a:rPr>
                              <m:t>𝑖</m:t>
                            </m:r>
                          </m:sub>
                        </m:sSub>
                        <m:r>
                          <a:rPr lang="de-DE" b="0" i="1" dirty="0" smtClean="0">
                            <a:latin typeface="Cambria Math" panose="02040503050406030204" pitchFamily="18" charset="0"/>
                          </a:rPr>
                          <m:t>|</m:t>
                        </m:r>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𝑗</m:t>
                            </m:r>
                          </m:e>
                          <m:sub>
                            <m:r>
                              <a:rPr lang="de-DE" b="0" i="1" dirty="0" smtClean="0">
                                <a:latin typeface="Cambria Math" panose="02040503050406030204" pitchFamily="18" charset="0"/>
                              </a:rPr>
                              <m:t>1</m:t>
                            </m:r>
                          </m:sub>
                        </m:sSub>
                        <m:r>
                          <a:rPr lang="de-DE" b="0" i="1" dirty="0" smtClean="0">
                            <a:latin typeface="Cambria Math" panose="02040503050406030204" pitchFamily="18" charset="0"/>
                          </a:rPr>
                          <m:t>,…,</m:t>
                        </m:r>
                        <m:sSub>
                          <m:sSubPr>
                            <m:ctrlPr>
                              <a:rPr lang="de-DE" b="0" i="1" dirty="0" smtClean="0">
                                <a:latin typeface="Cambria Math" panose="02040503050406030204" pitchFamily="18" charset="0"/>
                              </a:rPr>
                            </m:ctrlPr>
                          </m:sSubPr>
                          <m:e>
                            <m:r>
                              <a:rPr lang="en-GB" i="1" dirty="0" smtClean="0">
                                <a:latin typeface="Cambria Math" panose="02040503050406030204" pitchFamily="18" charset="0"/>
                              </a:rPr>
                              <m:t>𝑗</m:t>
                            </m:r>
                          </m:e>
                          <m:sub>
                            <m:r>
                              <a:rPr lang="de-DE" b="0" i="1" dirty="0" smtClean="0">
                                <a:latin typeface="Cambria Math" panose="02040503050406030204" pitchFamily="18" charset="0"/>
                              </a:rPr>
                              <m:t>𝑖</m:t>
                            </m:r>
                            <m:r>
                              <a:rPr lang="de-DE" b="0" i="1" dirty="0" smtClean="0">
                                <a:latin typeface="Cambria Math" panose="02040503050406030204" pitchFamily="18" charset="0"/>
                              </a:rPr>
                              <m:t>−1</m:t>
                            </m:r>
                          </m:sub>
                        </m:sSub>
                      </m:e>
                    </m:d>
                  </m:oMath>
                </a14:m>
                <a:r>
                  <a:rPr lang="en-GB" dirty="0"/>
                  <a:t> and set </a:t>
                </a:r>
                <a14:m>
                  <m:oMath xmlns:m="http://schemas.openxmlformats.org/officeDocument/2006/math">
                    <m:sSub>
                      <m:sSubPr>
                        <m:ctrlPr>
                          <a:rPr lang="de-DE" i="1" dirty="0">
                            <a:latin typeface="Cambria Math" panose="02040503050406030204" pitchFamily="18" charset="0"/>
                          </a:rPr>
                        </m:ctrlPr>
                      </m:sSubPr>
                      <m:e>
                        <m:r>
                          <a:rPr lang="en-GB" i="1" dirty="0">
                            <a:latin typeface="Cambria Math" panose="02040503050406030204" pitchFamily="18" charset="0"/>
                          </a:rPr>
                          <m:t>𝑗</m:t>
                        </m:r>
                      </m:e>
                      <m:sub>
                        <m:r>
                          <a:rPr lang="en-GB" i="1" dirty="0">
                            <a:latin typeface="Cambria Math" panose="02040503050406030204" pitchFamily="18" charset="0"/>
                          </a:rPr>
                          <m:t>𝑖</m:t>
                        </m:r>
                      </m:sub>
                    </m:sSub>
                  </m:oMath>
                </a14:m>
                <a:r>
                  <a:rPr lang="en-GB" dirty="0"/>
                  <a:t> arbitrarily selected groundings of </a:t>
                </a:r>
                <a14:m>
                  <m:oMath xmlns:m="http://schemas.openxmlformats.org/officeDocument/2006/math">
                    <m:r>
                      <a:rPr lang="en-GB" i="1" dirty="0" smtClean="0">
                        <a:latin typeface="Cambria Math" panose="02040503050406030204" pitchFamily="18" charset="0"/>
                      </a:rPr>
                      <m:t>𝑅</m:t>
                    </m:r>
                    <m:d>
                      <m:dPr>
                        <m:ctrlPr>
                          <a:rPr lang="en-GB" i="1" dirty="0" smtClean="0">
                            <a:latin typeface="Cambria Math" panose="02040503050406030204" pitchFamily="18" charset="0"/>
                          </a:rPr>
                        </m:ctrlPr>
                      </m:dPr>
                      <m:e>
                        <m:r>
                          <a:rPr lang="en-GB" i="1" dirty="0" smtClean="0">
                            <a:latin typeface="Cambria Math" panose="02040503050406030204" pitchFamily="18" charset="0"/>
                          </a:rPr>
                          <m:t>𝑥</m:t>
                        </m:r>
                        <m:r>
                          <a:rPr lang="en-GB" i="1" dirty="0" smtClean="0">
                            <a:latin typeface="Cambria Math" panose="02040503050406030204" pitchFamily="18" charset="0"/>
                          </a:rPr>
                          <m:t>, </m:t>
                        </m:r>
                        <m:sSub>
                          <m:sSubPr>
                            <m:ctrlPr>
                              <a:rPr lang="de-DE" b="0" i="1" dirty="0" smtClean="0">
                                <a:latin typeface="Cambria Math" panose="02040503050406030204" pitchFamily="18" charset="0"/>
                              </a:rPr>
                            </m:ctrlPr>
                          </m:sSubPr>
                          <m:e>
                            <m:r>
                              <a:rPr lang="de-DE" b="1" i="0" dirty="0" smtClean="0">
                                <a:latin typeface="Cambria Math" panose="02040503050406030204" pitchFamily="18" charset="0"/>
                              </a:rPr>
                              <m:t>𝐲</m:t>
                            </m:r>
                          </m:e>
                          <m:sub>
                            <m:r>
                              <a:rPr lang="de-DE" b="0" i="1" dirty="0" smtClean="0">
                                <a:latin typeface="Cambria Math" panose="02040503050406030204" pitchFamily="18" charset="0"/>
                              </a:rPr>
                              <m:t>𝑖</m:t>
                            </m:r>
                          </m:sub>
                        </m:sSub>
                      </m:e>
                    </m:d>
                  </m:oMath>
                </a14:m>
                <a:r>
                  <a:rPr lang="en-GB" dirty="0"/>
                  <a:t> to </a:t>
                </a:r>
                <a14:m>
                  <m:oMath xmlns:m="http://schemas.openxmlformats.org/officeDocument/2006/math">
                    <m:r>
                      <a:rPr lang="de-DE" b="0" i="1" dirty="0" smtClean="0">
                        <a:latin typeface="Cambria Math" panose="02040503050406030204" pitchFamily="18" charset="0"/>
                      </a:rPr>
                      <m:t>𝑡</m:t>
                    </m:r>
                    <m:r>
                      <a:rPr lang="en-GB" i="1" dirty="0" smtClean="0">
                        <a:latin typeface="Cambria Math" panose="02040503050406030204" pitchFamily="18" charset="0"/>
                      </a:rPr>
                      <m:t>𝑟𝑢𝑒</m:t>
                    </m:r>
                  </m:oMath>
                </a14:m>
                <a:r>
                  <a:rPr lang="en-GB" dirty="0"/>
                  <a:t> and the remaining to </a:t>
                </a:r>
                <a14:m>
                  <m:oMath xmlns:m="http://schemas.openxmlformats.org/officeDocument/2006/math">
                    <m:r>
                      <a:rPr lang="de-DE" b="0" i="1" dirty="0" smtClean="0">
                        <a:latin typeface="Cambria Math" panose="02040503050406030204" pitchFamily="18" charset="0"/>
                      </a:rPr>
                      <m:t>𝑓</m:t>
                    </m:r>
                    <m:r>
                      <a:rPr lang="en-GB" i="1" dirty="0" smtClean="0">
                        <a:latin typeface="Cambria Math" panose="02040503050406030204" pitchFamily="18" charset="0"/>
                      </a:rPr>
                      <m:t>𝑎𝑙𝑠𝑒</m:t>
                    </m:r>
                  </m:oMath>
                </a14:m>
                <a:r>
                  <a:rPr lang="en-GB" dirty="0"/>
                  <a:t>, </a:t>
                </a:r>
              </a:p>
              <a:p>
                <a:pPr marL="1371600" lvl="2" indent="-457200">
                  <a:buFont typeface="+mj-lt"/>
                  <a:buAutoNum type="arabicPeriod"/>
                </a:pPr>
                <a:r>
                  <a:rPr lang="en-GB" dirty="0"/>
                  <a:t>Delete all formulas that evaluate to either </a:t>
                </a:r>
                <a14:m>
                  <m:oMath xmlns:m="http://schemas.openxmlformats.org/officeDocument/2006/math">
                    <m:r>
                      <a:rPr lang="de-DE" i="1" dirty="0">
                        <a:latin typeface="Cambria Math" panose="02040503050406030204" pitchFamily="18" charset="0"/>
                      </a:rPr>
                      <m:t>𝑡</m:t>
                    </m:r>
                    <m:r>
                      <a:rPr lang="en-GB" i="1" dirty="0">
                        <a:latin typeface="Cambria Math" panose="02040503050406030204" pitchFamily="18" charset="0"/>
                      </a:rPr>
                      <m:t>𝑟𝑢𝑒</m:t>
                    </m:r>
                  </m:oMath>
                </a14:m>
                <a:r>
                  <a:rPr lang="en-GB" dirty="0"/>
                  <a:t> or </a:t>
                </a:r>
                <a14:m>
                  <m:oMath xmlns:m="http://schemas.openxmlformats.org/officeDocument/2006/math">
                    <m:r>
                      <a:rPr lang="de-DE" i="1" dirty="0">
                        <a:latin typeface="Cambria Math" panose="02040503050406030204" pitchFamily="18" charset="0"/>
                      </a:rPr>
                      <m:t>𝑓</m:t>
                    </m:r>
                    <m:r>
                      <a:rPr lang="en-GB" i="1" dirty="0">
                        <a:latin typeface="Cambria Math" panose="02040503050406030204" pitchFamily="18" charset="0"/>
                      </a:rPr>
                      <m:t>𝑎𝑙𝑠𝑒</m:t>
                    </m:r>
                  </m:oMath>
                </a14:m>
                <a:endParaRPr lang="en-GB" dirty="0"/>
              </a:p>
              <a:p>
                <a:pPr marL="1371600" lvl="2" indent="-457200">
                  <a:buFont typeface="+mj-lt"/>
                  <a:buAutoNum type="arabicPeriod"/>
                </a:pPr>
                <a:r>
                  <a:rPr lang="en-GB" dirty="0"/>
                  <a:t>Delete all groundings of </a:t>
                </a:r>
                <a14:m>
                  <m:oMath xmlns:m="http://schemas.openxmlformats.org/officeDocument/2006/math">
                    <m:r>
                      <a:rPr lang="en-GB" i="1" dirty="0">
                        <a:latin typeface="Cambria Math" panose="02040503050406030204" pitchFamily="18" charset="0"/>
                      </a:rPr>
                      <m:t>𝑅</m:t>
                    </m:r>
                  </m:oMath>
                </a14:m>
                <a:endParaRPr lang="en-GB" dirty="0"/>
              </a:p>
              <a:p>
                <a:pPr marL="1371600" lvl="2" indent="-457200">
                  <a:buFont typeface="+mj-lt"/>
                  <a:buAutoNum type="arabicPeriod"/>
                </a:pPr>
                <a:r>
                  <a:rPr lang="en-GB" dirty="0"/>
                  <a:t>Convert the MLN to a normal one</a:t>
                </a:r>
              </a:p>
              <a:p>
                <a:pPr lvl="1"/>
                <a14:m>
                  <m:oMath xmlns:m="http://schemas.openxmlformats.org/officeDocument/2006/math">
                    <m:r>
                      <a:rPr lang="de-DE" b="0" i="1" smtClean="0">
                        <a:latin typeface="Cambria Math" panose="02040503050406030204" pitchFamily="18" charset="0"/>
                      </a:rPr>
                      <m:t>𝑤</m:t>
                    </m:r>
                    <m:d>
                      <m:dPr>
                        <m:ctrlPr>
                          <a:rPr lang="de-DE" b="0" i="1" smtClean="0">
                            <a:latin typeface="Cambria Math" panose="02040503050406030204" pitchFamily="18" charset="0"/>
                          </a:rPr>
                        </m:ctrlPr>
                      </m:dPr>
                      <m:e>
                        <m:r>
                          <a:rPr lang="de-DE" b="0" i="1" smtClean="0">
                            <a:latin typeface="Cambria Math" panose="02040503050406030204" pitchFamily="18" charset="0"/>
                          </a:rPr>
                          <m:t>𝑅</m:t>
                        </m:r>
                      </m:e>
                    </m:d>
                  </m:oMath>
                </a14:m>
                <a:r>
                  <a:rPr lang="en-GB" dirty="0"/>
                  <a:t> exponentiated sum of the weights of formulas that evaluate to </a:t>
                </a:r>
                <a14:m>
                  <m:oMath xmlns:m="http://schemas.openxmlformats.org/officeDocument/2006/math">
                    <m:r>
                      <a:rPr lang="en-GB" i="1" dirty="0" smtClean="0">
                        <a:latin typeface="Cambria Math" panose="02040503050406030204" pitchFamily="18" charset="0"/>
                      </a:rPr>
                      <m:t>𝑡𝑟𝑢𝑒</m:t>
                    </m:r>
                  </m:oMath>
                </a14:m>
                <a:endParaRPr lang="de-DE" dirty="0"/>
              </a:p>
              <a:p>
                <a:pPr lvl="1"/>
                <a14:m>
                  <m:oMath xmlns:m="http://schemas.openxmlformats.org/officeDocument/2006/math">
                    <m:r>
                      <a:rPr lang="de-DE" b="0" i="1" smtClean="0">
                        <a:latin typeface="Cambria Math" panose="02040503050406030204" pitchFamily="18" charset="0"/>
                      </a:rPr>
                      <m:t>𝑝</m:t>
                    </m:r>
                    <m:d>
                      <m:dPr>
                        <m:ctrlPr>
                          <a:rPr lang="de-DE" b="0" i="1" smtClean="0">
                            <a:latin typeface="Cambria Math" panose="02040503050406030204" pitchFamily="18" charset="0"/>
                          </a:rPr>
                        </m:ctrlPr>
                      </m:dPr>
                      <m:e>
                        <m:r>
                          <a:rPr lang="de-DE" b="0" i="1" smtClean="0">
                            <a:latin typeface="Cambria Math" panose="02040503050406030204" pitchFamily="18" charset="0"/>
                          </a:rPr>
                          <m:t>𝑅</m:t>
                        </m:r>
                      </m:e>
                    </m:d>
                  </m:oMath>
                </a14:m>
                <a:r>
                  <a:rPr lang="en-GB" dirty="0"/>
                  <a:t> number of ground atoms that are removed from </a:t>
                </a:r>
                <a14:m>
                  <m:oMath xmlns:m="http://schemas.openxmlformats.org/officeDocument/2006/math">
                    <m:r>
                      <a:rPr lang="en-GB" i="1">
                        <a:latin typeface="Cambria Math" panose="02040503050406030204" pitchFamily="18" charset="0"/>
                        <a:ea typeface="Cambria Math" panose="02040503050406030204" pitchFamily="18" charset="0"/>
                      </a:rPr>
                      <m:t>𝛹</m:t>
                    </m:r>
                    <m:r>
                      <a:rPr lang="en-GB" i="1">
                        <a:latin typeface="Cambria Math" panose="02040503050406030204" pitchFamily="18" charset="0"/>
                        <a:ea typeface="Cambria Math" panose="02040503050406030204" pitchFamily="18" charset="0"/>
                      </a:rPr>
                      <m:t> </m:t>
                    </m:r>
                  </m:oMath>
                </a14:m>
                <a:r>
                  <a:rPr lang="en-GB" dirty="0"/>
                  <a:t>as a result of (2)</a:t>
                </a:r>
              </a:p>
              <a:p>
                <a:pPr lvl="1"/>
                <a:endParaRPr lang="en-GB" dirty="0"/>
              </a:p>
              <a:p>
                <a:endParaRPr lang="en-GB" dirty="0"/>
              </a:p>
            </p:txBody>
          </p:sp>
        </mc:Choice>
        <mc:Fallback xmlns="">
          <p:sp>
            <p:nvSpPr>
              <p:cNvPr id="3" name="Content Placeholder 2">
                <a:extLst>
                  <a:ext uri="{FF2B5EF4-FFF2-40B4-BE49-F238E27FC236}">
                    <a16:creationId xmlns:a16="http://schemas.microsoft.com/office/drawing/2014/main" id="{D68E49C5-EE29-114B-A621-DF690C4BDE19}"/>
                  </a:ext>
                </a:extLst>
              </p:cNvPr>
              <p:cNvSpPr>
                <a:spLocks noGrp="1" noRot="1" noChangeAspect="1" noMove="1" noResize="1" noEditPoints="1" noAdjustHandles="1" noChangeArrowheads="1" noChangeShapeType="1" noTextEdit="1"/>
              </p:cNvSpPr>
              <p:nvPr>
                <p:ph idx="1"/>
              </p:nvPr>
            </p:nvSpPr>
            <p:spPr>
              <a:xfrm>
                <a:off x="359625" y="1665066"/>
                <a:ext cx="11472051" cy="4379312"/>
              </a:xfrm>
              <a:blipFill>
                <a:blip r:embed="rId3"/>
                <a:stretch>
                  <a:fillRect l="-1105" t="-2890" b="-2890"/>
                </a:stretch>
              </a:blipFill>
            </p:spPr>
            <p:txBody>
              <a:bodyPr/>
              <a:lstStyle/>
              <a:p>
                <a:r>
                  <a:rPr lang="en-GB">
                    <a:noFill/>
                  </a:rPr>
                  <a:t> </a:t>
                </a:r>
              </a:p>
            </p:txBody>
          </p:sp>
        </mc:Fallback>
      </mc:AlternateContent>
      <p:sp>
        <p:nvSpPr>
          <p:cNvPr id="6" name="Date Placeholder 5">
            <a:extLst>
              <a:ext uri="{FF2B5EF4-FFF2-40B4-BE49-F238E27FC236}">
                <a16:creationId xmlns:a16="http://schemas.microsoft.com/office/drawing/2014/main" id="{687A095B-B26E-D94A-A1B7-8E2C1F9A0AB7}"/>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89E2A966-2E43-7C4D-A5ED-434ED95CB981}"/>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41EF86A-148E-A043-AB08-09D7644F1A9E}"/>
              </a:ext>
            </a:extLst>
          </p:cNvPr>
          <p:cNvSpPr>
            <a:spLocks noGrp="1"/>
          </p:cNvSpPr>
          <p:nvPr>
            <p:ph type="sldNum" sz="quarter" idx="4"/>
          </p:nvPr>
        </p:nvSpPr>
        <p:spPr/>
        <p:txBody>
          <a:bodyPr/>
          <a:lstStyle/>
          <a:p>
            <a:fld id="{67C9959E-8E6B-B04C-9955-EA096F41CA7A}" type="slidenum">
              <a:rPr lang="en-GB" smtClean="0"/>
              <a:t>83</a:t>
            </a:fld>
            <a:endParaRPr lang="en-GB"/>
          </a:p>
        </p:txBody>
      </p:sp>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5711BE45-B03E-2545-8911-62A563F169D0}"/>
                  </a:ext>
                </a:extLst>
              </p:cNvPr>
              <p:cNvSpPr/>
              <p:nvPr/>
            </p:nvSpPr>
            <p:spPr>
              <a:xfrm>
                <a:off x="3777098" y="2894238"/>
                <a:ext cx="4637103" cy="10184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sub>
                      </m:sSub>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𝑍</m:t>
                          </m:r>
                        </m:e>
                        <m:sub>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sub>
                      </m:sSub>
                      <m:r>
                        <a:rPr lang="en-GB" i="1">
                          <a:latin typeface="Cambria Math" panose="02040503050406030204" pitchFamily="18" charset="0"/>
                          <a:ea typeface="Cambria Math" panose="02040503050406030204" pitchFamily="18" charset="0"/>
                        </a:rPr>
                        <m:t>𝑤</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2</m:t>
                          </m:r>
                        </m:e>
                        <m:sup>
                          <m:r>
                            <a:rPr lang="en-GB" i="1">
                              <a:latin typeface="Cambria Math" panose="02040503050406030204" pitchFamily="18" charset="0"/>
                              <a:ea typeface="Cambria Math" panose="02040503050406030204" pitchFamily="18" charset="0"/>
                            </a:rPr>
                            <m:t>𝑝</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e>
                          </m:d>
                        </m:sup>
                      </m:sSup>
                      <m:nary>
                        <m:naryPr>
                          <m:chr m:val="∏"/>
                          <m:ctrlPr>
                            <a:rPr lang="en-GB" i="1">
                              <a:latin typeface="Cambria Math" panose="02040503050406030204" pitchFamily="18" charset="0"/>
                              <a:ea typeface="Cambria Math" panose="02040503050406030204" pitchFamily="18" charset="0"/>
                            </a:rPr>
                          </m:ctrlPr>
                        </m:naryPr>
                        <m:sub>
                          <m:r>
                            <a:rPr lang="de-DE" i="1">
                              <a:latin typeface="Cambria Math" panose="02040503050406030204" pitchFamily="18" charset="0"/>
                              <a:ea typeface="Cambria Math" panose="02040503050406030204" pitchFamily="18" charset="0"/>
                            </a:rPr>
                            <m:t>𝑖</m:t>
                          </m:r>
                          <m:r>
                            <a:rPr lang="de-DE" i="1">
                              <a:latin typeface="Cambria Math" panose="02040503050406030204" pitchFamily="18" charset="0"/>
                              <a:ea typeface="Cambria Math" panose="02040503050406030204" pitchFamily="18" charset="0"/>
                            </a:rPr>
                            <m:t>=1</m:t>
                          </m:r>
                        </m:sub>
                        <m:sup>
                          <m:d>
                            <m:dPr>
                              <m:begChr m:val="|"/>
                              <m:endChr m:val="|"/>
                              <m:ctrlPr>
                                <a:rPr lang="de-DE" i="1" dirty="0">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𝒚</m:t>
                                  </m:r>
                                </m:e>
                              </m:d>
                            </m:e>
                          </m:d>
                        </m:sup>
                        <m:e>
                          <m:f>
                            <m:fPr>
                              <m:ctrlPr>
                                <a:rPr lang="de-DE" i="1" dirty="0">
                                  <a:latin typeface="Cambria Math" panose="02040503050406030204" pitchFamily="18" charset="0"/>
                                  <a:ea typeface="Cambria Math" panose="02040503050406030204" pitchFamily="18" charset="0"/>
                                </a:rPr>
                              </m:ctrlPr>
                            </m:fPr>
                            <m:num>
                              <m:d>
                                <m:dPr>
                                  <m:ctrlPr>
                                    <a:rPr lang="de-DE" i="1" dirty="0">
                                      <a:latin typeface="Cambria Math" panose="02040503050406030204" pitchFamily="18" charset="0"/>
                                      <a:ea typeface="Cambria Math" panose="02040503050406030204" pitchFamily="18" charset="0"/>
                                    </a:rPr>
                                  </m:ctrlPr>
                                </m:dPr>
                                <m:e>
                                  <m:m>
                                    <m:mPr>
                                      <m:mcs>
                                        <m:mc>
                                          <m:mcPr>
                                            <m:count m:val="1"/>
                                            <m:mcJc m:val="center"/>
                                          </m:mcPr>
                                        </m:mc>
                                      </m:mcs>
                                      <m:ctrlPr>
                                        <a:rPr lang="de-DE" i="1" dirty="0">
                                          <a:latin typeface="Cambria Math" panose="02040503050406030204" pitchFamily="18" charset="0"/>
                                          <a:ea typeface="Cambria Math" panose="02040503050406030204" pitchFamily="18" charset="0"/>
                                        </a:rPr>
                                      </m:ctrlPr>
                                    </m:mPr>
                                    <m:mr>
                                      <m:e>
                                        <m:d>
                                          <m:dPr>
                                            <m:begChr m:val="|"/>
                                            <m:endChr m:val="|"/>
                                            <m:ctrlPr>
                                              <a:rPr lang="de-DE" i="1" dirty="0">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𝒙</m:t>
                                                </m:r>
                                              </m:e>
                                            </m:d>
                                          </m:e>
                                        </m:d>
                                      </m:e>
                                    </m:mr>
                                    <m:mr>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𝑗</m:t>
                                            </m:r>
                                          </m:e>
                                          <m:sub>
                                            <m:r>
                                              <a:rPr lang="de-DE" i="1" dirty="0">
                                                <a:latin typeface="Cambria Math" panose="02040503050406030204" pitchFamily="18" charset="0"/>
                                                <a:ea typeface="Cambria Math" panose="02040503050406030204" pitchFamily="18" charset="0"/>
                                              </a:rPr>
                                              <m:t>𝑖</m:t>
                                            </m:r>
                                          </m:sub>
                                        </m:sSub>
                                      </m:e>
                                    </m:mr>
                                  </m:m>
                                </m:e>
                              </m:d>
                            </m:num>
                            <m:den>
                              <m:sSub>
                                <m:sSubPr>
                                  <m:ctrlPr>
                                    <a:rPr lang="de-DE" i="1" dirty="0">
                                      <a:latin typeface="Cambria Math" panose="02040503050406030204" pitchFamily="18" charset="0"/>
                                    </a:rPr>
                                  </m:ctrlPr>
                                </m:sSubPr>
                                <m:e>
                                  <m:r>
                                    <a:rPr lang="en-GB" i="1" dirty="0">
                                      <a:latin typeface="Cambria Math" panose="02040503050406030204" pitchFamily="18" charset="0"/>
                                    </a:rPr>
                                    <m:t>𝑄</m:t>
                                  </m:r>
                                </m:e>
                                <m:sub>
                                  <m:r>
                                    <a:rPr lang="de-DE" i="1" dirty="0">
                                      <a:latin typeface="Cambria Math" panose="02040503050406030204" pitchFamily="18" charset="0"/>
                                    </a:rPr>
                                    <m:t>𝑖</m:t>
                                  </m:r>
                                </m:sub>
                              </m:sSub>
                              <m:d>
                                <m:dPr>
                                  <m:ctrlPr>
                                    <a:rPr lang="en-GB" i="1" dirty="0">
                                      <a:latin typeface="Cambria Math" panose="02040503050406030204" pitchFamily="18" charset="0"/>
                                    </a:rPr>
                                  </m:ctrlPr>
                                </m:dPr>
                                <m:e>
                                  <m:sSub>
                                    <m:sSubPr>
                                      <m:ctrlPr>
                                        <a:rPr lang="de-DE" i="1" dirty="0">
                                          <a:latin typeface="Cambria Math" panose="02040503050406030204" pitchFamily="18" charset="0"/>
                                        </a:rPr>
                                      </m:ctrlPr>
                                    </m:sSubPr>
                                    <m:e>
                                      <m:r>
                                        <a:rPr lang="de-DE" i="1" dirty="0">
                                          <a:latin typeface="Cambria Math" panose="02040503050406030204" pitchFamily="18" charset="0"/>
                                        </a:rPr>
                                        <m:t>𝑗</m:t>
                                      </m:r>
                                    </m:e>
                                    <m:sub>
                                      <m:r>
                                        <a:rPr lang="de-DE" i="1" dirty="0">
                                          <a:latin typeface="Cambria Math" panose="02040503050406030204" pitchFamily="18" charset="0"/>
                                        </a:rPr>
                                        <m:t>𝑖</m:t>
                                      </m:r>
                                    </m:sub>
                                  </m:sSub>
                                  <m:r>
                                    <a:rPr lang="de-DE" i="1" dirty="0">
                                      <a:latin typeface="Cambria Math" panose="02040503050406030204" pitchFamily="18" charset="0"/>
                                    </a:rPr>
                                    <m:t>|</m:t>
                                  </m:r>
                                  <m:sSub>
                                    <m:sSubPr>
                                      <m:ctrlPr>
                                        <a:rPr lang="de-DE" i="1" dirty="0">
                                          <a:latin typeface="Cambria Math" panose="02040503050406030204" pitchFamily="18" charset="0"/>
                                        </a:rPr>
                                      </m:ctrlPr>
                                    </m:sSubPr>
                                    <m:e>
                                      <m:r>
                                        <a:rPr lang="en-GB" i="1" dirty="0">
                                          <a:latin typeface="Cambria Math" panose="02040503050406030204" pitchFamily="18" charset="0"/>
                                        </a:rPr>
                                        <m:t>𝑗</m:t>
                                      </m:r>
                                    </m:e>
                                    <m:sub>
                                      <m:r>
                                        <a:rPr lang="de-DE" i="1" dirty="0">
                                          <a:latin typeface="Cambria Math" panose="02040503050406030204" pitchFamily="18" charset="0"/>
                                        </a:rPr>
                                        <m:t>1</m:t>
                                      </m:r>
                                    </m:sub>
                                  </m:sSub>
                                  <m:r>
                                    <a:rPr lang="de-DE" i="1" dirty="0">
                                      <a:latin typeface="Cambria Math" panose="02040503050406030204" pitchFamily="18" charset="0"/>
                                    </a:rPr>
                                    <m:t>,…,</m:t>
                                  </m:r>
                                  <m:sSub>
                                    <m:sSubPr>
                                      <m:ctrlPr>
                                        <a:rPr lang="de-DE" i="1" dirty="0">
                                          <a:latin typeface="Cambria Math" panose="02040503050406030204" pitchFamily="18" charset="0"/>
                                        </a:rPr>
                                      </m:ctrlPr>
                                    </m:sSubPr>
                                    <m:e>
                                      <m:r>
                                        <a:rPr lang="en-GB" i="1" dirty="0">
                                          <a:latin typeface="Cambria Math" panose="02040503050406030204" pitchFamily="18" charset="0"/>
                                        </a:rPr>
                                        <m:t>𝑗</m:t>
                                      </m:r>
                                    </m:e>
                                    <m:sub>
                                      <m:r>
                                        <a:rPr lang="de-DE" i="1" dirty="0">
                                          <a:latin typeface="Cambria Math" panose="02040503050406030204" pitchFamily="18" charset="0"/>
                                        </a:rPr>
                                        <m:t>𝑖</m:t>
                                      </m:r>
                                      <m:r>
                                        <a:rPr lang="de-DE" i="1" dirty="0">
                                          <a:latin typeface="Cambria Math" panose="02040503050406030204" pitchFamily="18" charset="0"/>
                                        </a:rPr>
                                        <m:t>−1</m:t>
                                      </m:r>
                                    </m:sub>
                                  </m:sSub>
                                </m:e>
                              </m:d>
                            </m:den>
                          </m:f>
                        </m:e>
                      </m:nary>
                    </m:oMath>
                  </m:oMathPara>
                </a14:m>
                <a:endParaRPr lang="en-GB" dirty="0"/>
              </a:p>
            </p:txBody>
          </p:sp>
        </mc:Choice>
        <mc:Fallback xmlns="">
          <p:sp>
            <p:nvSpPr>
              <p:cNvPr id="5" name="Rectangle 4">
                <a:extLst>
                  <a:ext uri="{FF2B5EF4-FFF2-40B4-BE49-F238E27FC236}">
                    <a16:creationId xmlns:a16="http://schemas.microsoft.com/office/drawing/2014/main" id="{5711BE45-B03E-2545-8911-62A563F169D0}"/>
                  </a:ext>
                </a:extLst>
              </p:cNvPr>
              <p:cNvSpPr>
                <a:spLocks noRot="1" noChangeAspect="1" noMove="1" noResize="1" noEditPoints="1" noAdjustHandles="1" noChangeArrowheads="1" noChangeShapeType="1" noTextEdit="1"/>
              </p:cNvSpPr>
              <p:nvPr/>
            </p:nvSpPr>
            <p:spPr>
              <a:xfrm>
                <a:off x="3777098" y="2894238"/>
                <a:ext cx="4637103" cy="1018420"/>
              </a:xfrm>
              <a:prstGeom prst="rect">
                <a:avLst/>
              </a:prstGeom>
              <a:blipFill>
                <a:blip r:embed="rId4"/>
                <a:stretch>
                  <a:fillRect t="-68750" b="-128750"/>
                </a:stretch>
              </a:blipFill>
            </p:spPr>
            <p:txBody>
              <a:bodyPr/>
              <a:lstStyle/>
              <a:p>
                <a:r>
                  <a:rPr lang="en-GB">
                    <a:noFill/>
                  </a:rPr>
                  <a:t> </a:t>
                </a:r>
              </a:p>
            </p:txBody>
          </p:sp>
        </mc:Fallback>
      </mc:AlternateContent>
      <p:sp>
        <p:nvSpPr>
          <p:cNvPr id="9" name="Rectangle 8">
            <a:extLst>
              <a:ext uri="{FF2B5EF4-FFF2-40B4-BE49-F238E27FC236}">
                <a16:creationId xmlns:a16="http://schemas.microsoft.com/office/drawing/2014/main" id="{48B096A3-1FE3-924D-9C88-EE609DD818E3}"/>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a:t>
            </a:r>
          </a:p>
        </p:txBody>
      </p:sp>
    </p:spTree>
    <p:extLst>
      <p:ext uri="{BB962C8B-B14F-4D97-AF65-F5344CB8AC3E}">
        <p14:creationId xmlns:p14="http://schemas.microsoft.com/office/powerpoint/2010/main" val="199108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a:extLst>
              <a:ext uri="{FF2B5EF4-FFF2-40B4-BE49-F238E27FC236}">
                <a16:creationId xmlns:a16="http://schemas.microsoft.com/office/drawing/2014/main" id="{5BB4BD47-D2B5-7D4E-9525-6A97336212E5}"/>
              </a:ext>
            </a:extLst>
          </p:cNvPr>
          <p:cNvSpPr>
            <a:spLocks noChangeArrowheads="1"/>
          </p:cNvSpPr>
          <p:nvPr/>
        </p:nvSpPr>
        <p:spPr bwMode="auto">
          <a:xfrm>
            <a:off x="311573" y="1636267"/>
            <a:ext cx="11520102" cy="4269647"/>
          </a:xfrm>
          <a:prstGeom prst="rect">
            <a:avLst/>
          </a:prstGeom>
          <a:solidFill>
            <a:schemeClr val="accent1">
              <a:alpha val="15000"/>
            </a:schemeClr>
          </a:solidFill>
          <a:ln w="28575">
            <a:solidFill>
              <a:schemeClr val="accent1"/>
            </a:solidFill>
            <a:miter lim="800000"/>
            <a:headEnd/>
            <a:tailEnd/>
          </a:ln>
        </p:spPr>
        <p:txBody>
          <a:bodyPr wrap="none" anchor="t"/>
          <a:lstStyle/>
          <a:p>
            <a:pPr>
              <a:lnSpc>
                <a:spcPct val="90000"/>
              </a:lnSpc>
              <a:tabLst>
                <a:tab pos="349250" algn="l"/>
                <a:tab pos="708025" algn="l"/>
                <a:tab pos="1106488" algn="l"/>
                <a:tab pos="1465263" algn="l"/>
              </a:tabLst>
            </a:pPr>
            <a:endParaRPr lang="en-US" altLang="ja-JP" b="1" dirty="0">
              <a:cs typeface="Times New Roman" charset="0"/>
            </a:endParaRPr>
          </a:p>
        </p:txBody>
      </p:sp>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A173C5A-835A-8941-9049-F9EC60D0153B}"/>
                  </a:ext>
                </a:extLst>
              </p:cNvPr>
              <p:cNvSpPr>
                <a:spLocks noGrp="1"/>
              </p:cNvSpPr>
              <p:nvPr>
                <p:ph type="title"/>
              </p:nvPr>
            </p:nvSpPr>
            <p:spPr/>
            <p:txBody>
              <a:bodyPr/>
              <a:lstStyle/>
              <a:p>
                <a:r>
                  <a:rPr lang="en-GB" dirty="0"/>
                  <a:t>LIS: Algorithm (</a:t>
                </a:r>
                <a14:m>
                  <m:oMath xmlns:m="http://schemas.openxmlformats.org/officeDocument/2006/math">
                    <m:r>
                      <a:rPr lang="en-GB" i="1" dirty="0" smtClean="0">
                        <a:latin typeface="Cambria Math" panose="02040503050406030204" pitchFamily="18" charset="0"/>
                      </a:rPr>
                      <m:t>𝑍</m:t>
                    </m:r>
                  </m:oMath>
                </a14:m>
                <a:r>
                  <a:rPr lang="en-GB" dirty="0"/>
                  <a:t>)</a:t>
                </a:r>
              </a:p>
            </p:txBody>
          </p:sp>
        </mc:Choice>
        <mc:Fallback xmlns="">
          <p:sp>
            <p:nvSpPr>
              <p:cNvPr id="2" name="Title 1">
                <a:extLst>
                  <a:ext uri="{FF2B5EF4-FFF2-40B4-BE49-F238E27FC236}">
                    <a16:creationId xmlns:a16="http://schemas.microsoft.com/office/drawing/2014/main" id="{4A173C5A-835A-8941-9049-F9EC60D0153B}"/>
                  </a:ext>
                </a:extLst>
              </p:cNvPr>
              <p:cNvSpPr>
                <a:spLocks noGrp="1" noRot="1" noChangeAspect="1" noMove="1" noResize="1" noEditPoints="1" noAdjustHandles="1" noChangeArrowheads="1" noChangeShapeType="1" noTextEdit="1"/>
              </p:cNvSpPr>
              <p:nvPr>
                <p:ph type="title"/>
              </p:nvPr>
            </p:nvSpPr>
            <p:spPr>
              <a:blipFill>
                <a:blip r:embed="rId2"/>
                <a:stretch>
                  <a:fillRect l="-1768" t="-4255" b="-2127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2625DE-DE52-0148-B894-BED0AD809EC0}"/>
                  </a:ext>
                </a:extLst>
              </p:cNvPr>
              <p:cNvSpPr>
                <a:spLocks noGrp="1"/>
              </p:cNvSpPr>
              <p:nvPr>
                <p:ph idx="1"/>
              </p:nvPr>
            </p:nvSpPr>
            <p:spPr/>
            <p:txBody>
              <a:bodyPr>
                <a:normAutofit fontScale="77500" lnSpcReduction="20000"/>
              </a:bodyPr>
              <a:lstStyle/>
              <a:p>
                <a:pPr marL="0" indent="0">
                  <a:lnSpc>
                    <a:spcPct val="100000"/>
                  </a:lnSpc>
                  <a:spcBef>
                    <a:spcPts val="0"/>
                  </a:spcBef>
                  <a:buNone/>
                  <a:tabLst>
                    <a:tab pos="439738" algn="l"/>
                    <a:tab pos="881063" algn="l"/>
                    <a:tab pos="1330325" algn="l"/>
                    <a:tab pos="1770063" algn="l"/>
                  </a:tabLst>
                </a:pPr>
                <a:r>
                  <a:rPr lang="en-GB" b="1" dirty="0"/>
                  <a:t>function</a:t>
                </a:r>
                <a:r>
                  <a:rPr lang="en-GB" dirty="0"/>
                  <a:t> </a:t>
                </a:r>
                <a14:m>
                  <m:oMath xmlns:m="http://schemas.openxmlformats.org/officeDocument/2006/math">
                    <m:r>
                      <m:rPr>
                        <m:nor/>
                      </m:rPr>
                      <a:rPr lang="de-DE" b="1" i="0" dirty="0" smtClean="0">
                        <a:latin typeface="Cambria Math" panose="02040503050406030204" pitchFamily="18" charset="0"/>
                      </a:rPr>
                      <m:t>LIS</m:t>
                    </m:r>
                    <m:d>
                      <m:dPr>
                        <m:ctrlPr>
                          <a:rPr lang="de-DE" b="0" i="1" dirty="0" smtClean="0">
                            <a:latin typeface="Cambria Math" panose="02040503050406030204" pitchFamily="18" charset="0"/>
                          </a:rPr>
                        </m:ctrlPr>
                      </m:dPr>
                      <m:e>
                        <m:r>
                          <a:rPr lang="el-GR" b="0" i="1" dirty="0" smtClean="0">
                            <a:latin typeface="Cambria Math" panose="02040503050406030204" pitchFamily="18" charset="0"/>
                            <a:ea typeface="Cambria Math" panose="02040503050406030204" pitchFamily="18" charset="0"/>
                          </a:rPr>
                          <m:t>𝛹</m:t>
                        </m:r>
                        <m:r>
                          <a:rPr lang="de-DE" b="0" i="1" dirty="0" smtClean="0">
                            <a:latin typeface="Cambria Math" panose="02040503050406030204" pitchFamily="18" charset="0"/>
                            <a:ea typeface="Cambria Math" panose="02040503050406030204" pitchFamily="18" charset="0"/>
                          </a:rPr>
                          <m:t> −</m:t>
                        </m:r>
                        <m:r>
                          <a:rPr lang="de-DE" b="0" i="1" dirty="0" smtClean="0">
                            <a:latin typeface="Cambria Math" panose="02040503050406030204" pitchFamily="18" charset="0"/>
                            <a:ea typeface="Cambria Math" panose="02040503050406030204" pitchFamily="18" charset="0"/>
                          </a:rPr>
                          <m:t>𝑖𝑛</m:t>
                        </m:r>
                        <m:r>
                          <a:rPr lang="de-DE" b="0" i="1" dirty="0" smtClean="0">
                            <a:latin typeface="Cambria Math" panose="02040503050406030204" pitchFamily="18" charset="0"/>
                            <a:ea typeface="Cambria Math" panose="02040503050406030204" pitchFamily="18" charset="0"/>
                          </a:rPr>
                          <m:t> </m:t>
                        </m:r>
                        <m:r>
                          <a:rPr lang="de-DE" b="0" i="1" dirty="0" smtClean="0">
                            <a:latin typeface="Cambria Math" panose="02040503050406030204" pitchFamily="18" charset="0"/>
                            <a:ea typeface="Cambria Math" panose="02040503050406030204" pitchFamily="18" charset="0"/>
                          </a:rPr>
                          <m:t>𝑛𝑜𝑟𝑚𝑎𝑙</m:t>
                        </m:r>
                        <m:r>
                          <a:rPr lang="de-DE" b="0" i="1" dirty="0" smtClean="0">
                            <a:latin typeface="Cambria Math" panose="02040503050406030204" pitchFamily="18" charset="0"/>
                            <a:ea typeface="Cambria Math" panose="02040503050406030204" pitchFamily="18" charset="0"/>
                          </a:rPr>
                          <m:t> </m:t>
                        </m:r>
                        <m:r>
                          <a:rPr lang="de-DE" b="0" i="1" dirty="0" smtClean="0">
                            <a:latin typeface="Cambria Math" panose="02040503050406030204" pitchFamily="18" charset="0"/>
                            <a:ea typeface="Cambria Math" panose="02040503050406030204" pitchFamily="18" charset="0"/>
                          </a:rPr>
                          <m:t>𝑓𝑜𝑟𝑚</m:t>
                        </m:r>
                        <m:r>
                          <a:rPr lang="de-DE" b="0" i="1" dirty="0" smtClean="0">
                            <a:latin typeface="Cambria Math" panose="02040503050406030204" pitchFamily="18" charset="0"/>
                          </a:rPr>
                          <m:t>,</m:t>
                        </m:r>
                        <m:r>
                          <a:rPr lang="de-DE" b="0" i="1" dirty="0" smtClean="0">
                            <a:latin typeface="Cambria Math" panose="02040503050406030204" pitchFamily="18" charset="0"/>
                          </a:rPr>
                          <m:t>𝑄</m:t>
                        </m:r>
                      </m:e>
                    </m:d>
                  </m:oMath>
                </a14:m>
                <a:r>
                  <a:rPr lang="en-GB" dirty="0"/>
                  <a:t> </a:t>
                </a:r>
                <a:r>
                  <a:rPr lang="en-GB" b="1" dirty="0"/>
                  <a:t>returns</a:t>
                </a:r>
                <a:r>
                  <a:rPr lang="en-GB" dirty="0"/>
                  <a:t> an estimate of </a:t>
                </a:r>
                <a14:m>
                  <m:oMath xmlns:m="http://schemas.openxmlformats.org/officeDocument/2006/math">
                    <m:r>
                      <a:rPr lang="de-DE" i="1" dirty="0" smtClean="0">
                        <a:latin typeface="Cambria Math" panose="02040503050406030204" pitchFamily="18" charset="0"/>
                      </a:rPr>
                      <m:t>𝑍</m:t>
                    </m:r>
                  </m:oMath>
                </a14:m>
                <a:endParaRPr lang="en-GB" dirty="0"/>
              </a:p>
              <a:p>
                <a:pPr marL="0" indent="0">
                  <a:lnSpc>
                    <a:spcPct val="100000"/>
                  </a:lnSpc>
                  <a:spcBef>
                    <a:spcPts val="0"/>
                  </a:spcBef>
                  <a:buNone/>
                  <a:tabLst>
                    <a:tab pos="439738" algn="l"/>
                    <a:tab pos="881063" algn="l"/>
                    <a:tab pos="1330325" algn="l"/>
                    <a:tab pos="1770063" algn="l"/>
                  </a:tabLst>
                </a:pPr>
                <a:endParaRPr lang="en-GB" sz="500" dirty="0"/>
              </a:p>
              <a:p>
                <a:pPr marL="0" indent="0">
                  <a:lnSpc>
                    <a:spcPct val="100000"/>
                  </a:lnSpc>
                  <a:spcBef>
                    <a:spcPts val="0"/>
                  </a:spcBef>
                  <a:buNone/>
                  <a:tabLst>
                    <a:tab pos="439738" algn="l"/>
                    <a:tab pos="881063" algn="l"/>
                    <a:tab pos="1330325" algn="l"/>
                    <a:tab pos="1770063" algn="l"/>
                  </a:tabLst>
                </a:pPr>
                <a:r>
                  <a:rPr lang="en-GB" dirty="0"/>
                  <a:t>	</a:t>
                </a:r>
                <a:r>
                  <a:rPr lang="en-GB" b="1" dirty="0"/>
                  <a:t>if </a:t>
                </a:r>
                <a14:m>
                  <m:oMath xmlns:m="http://schemas.openxmlformats.org/officeDocument/2006/math">
                    <m:r>
                      <a:rPr lang="el-GR" i="1" dirty="0">
                        <a:latin typeface="Cambria Math" panose="02040503050406030204" pitchFamily="18" charset="0"/>
                        <a:ea typeface="Cambria Math" panose="02040503050406030204" pitchFamily="18" charset="0"/>
                      </a:rPr>
                      <m:t>𝛹</m:t>
                    </m:r>
                  </m:oMath>
                </a14:m>
                <a:r>
                  <a:rPr lang="en-GB" dirty="0"/>
                  <a:t> is empty </a:t>
                </a:r>
                <a:r>
                  <a:rPr lang="en-GB" b="1" dirty="0"/>
                  <a:t>then</a:t>
                </a:r>
              </a:p>
              <a:p>
                <a:pPr marL="0" indent="0">
                  <a:lnSpc>
                    <a:spcPct val="100000"/>
                  </a:lnSpc>
                  <a:spcBef>
                    <a:spcPts val="0"/>
                  </a:spcBef>
                  <a:buNone/>
                  <a:tabLst>
                    <a:tab pos="439738" algn="l"/>
                    <a:tab pos="881063" algn="l"/>
                    <a:tab pos="1330325" algn="l"/>
                    <a:tab pos="1770063" algn="l"/>
                  </a:tabLst>
                </a:pPr>
                <a:r>
                  <a:rPr lang="en-GB" dirty="0"/>
                  <a:t>		</a:t>
                </a:r>
                <a:r>
                  <a:rPr lang="en-GB" b="1" dirty="0"/>
                  <a:t>return</a:t>
                </a:r>
                <a:r>
                  <a:rPr lang="en-GB" dirty="0"/>
                  <a:t> </a:t>
                </a:r>
                <a14:m>
                  <m:oMath xmlns:m="http://schemas.openxmlformats.org/officeDocument/2006/math">
                    <m:r>
                      <m:rPr>
                        <m:nor/>
                      </m:rPr>
                      <a:rPr lang="de-DE" b="0" i="0" smtClean="0">
                        <a:latin typeface="Cambria Math" panose="02040503050406030204" pitchFamily="18" charset="0"/>
                      </a:rPr>
                      <m:t>1</m:t>
                    </m:r>
                  </m:oMath>
                </a14:m>
                <a:endParaRPr lang="en-GB" dirty="0"/>
              </a:p>
              <a:p>
                <a:pPr marL="0" indent="0">
                  <a:lnSpc>
                    <a:spcPct val="100000"/>
                  </a:lnSpc>
                  <a:spcBef>
                    <a:spcPts val="0"/>
                  </a:spcBef>
                  <a:buNone/>
                  <a:tabLst>
                    <a:tab pos="439200" algn="l"/>
                    <a:tab pos="882000" algn="l"/>
                    <a:tab pos="1332000" algn="l"/>
                    <a:tab pos="1771200" algn="l"/>
                    <a:tab pos="7682400" algn="r"/>
                  </a:tabLst>
                </a:pPr>
                <a:r>
                  <a:rPr lang="en-GB" dirty="0"/>
                  <a:t>	</a:t>
                </a:r>
                <a:r>
                  <a:rPr lang="en-GB" b="1" dirty="0"/>
                  <a:t>if</a:t>
                </a:r>
                <a:r>
                  <a:rPr lang="en-GB" dirty="0"/>
                  <a:t> there exists a decomposer </a:t>
                </a:r>
                <a14:m>
                  <m:oMath xmlns:m="http://schemas.openxmlformats.org/officeDocument/2006/math">
                    <m:r>
                      <a:rPr lang="de-DE" b="1" i="1" dirty="0" smtClean="0">
                        <a:latin typeface="Cambria Math" panose="02040503050406030204" pitchFamily="18" charset="0"/>
                        <a:ea typeface="Cambria Math" panose="02040503050406030204" pitchFamily="18" charset="0"/>
                      </a:rPr>
                      <m:t>𝒙</m:t>
                    </m:r>
                  </m:oMath>
                </a14:m>
                <a:r>
                  <a:rPr lang="en-GB" dirty="0"/>
                  <a:t> </a:t>
                </a:r>
                <a:r>
                  <a:rPr lang="en-GB" b="1" dirty="0"/>
                  <a:t>then</a:t>
                </a:r>
                <a:endParaRPr lang="en-GB" dirty="0"/>
              </a:p>
              <a:p>
                <a:pPr marL="0" indent="0">
                  <a:lnSpc>
                    <a:spcPct val="100000"/>
                  </a:lnSpc>
                  <a:spcBef>
                    <a:spcPts val="0"/>
                  </a:spcBef>
                  <a:buNone/>
                  <a:tabLst>
                    <a:tab pos="439738" algn="l"/>
                    <a:tab pos="881063" algn="l"/>
                    <a:tab pos="1330325" algn="l"/>
                    <a:tab pos="1770063" algn="l"/>
                  </a:tabLst>
                </a:pPr>
                <a:r>
                  <a:rPr lang="en-GB" dirty="0"/>
                  <a:t>		</a:t>
                </a:r>
                <a:r>
                  <a:rPr lang="en-GB" b="1" dirty="0"/>
                  <a:t>return</a:t>
                </a:r>
                <a:r>
                  <a:rPr lang="en-GB" dirty="0"/>
                  <a:t> </a:t>
                </a:r>
                <a14:m>
                  <m:oMath xmlns:m="http://schemas.openxmlformats.org/officeDocument/2006/math">
                    <m:sSup>
                      <m:sSupPr>
                        <m:ctrlPr>
                          <a:rPr lang="de-DE" b="0" i="1" smtClean="0">
                            <a:latin typeface="Cambria Math" panose="02040503050406030204" pitchFamily="18" charset="0"/>
                          </a:rPr>
                        </m:ctrlPr>
                      </m:sSupPr>
                      <m:e>
                        <m:d>
                          <m:dPr>
                            <m:ctrlPr>
                              <a:rPr lang="de-DE" b="0" i="1" smtClean="0">
                                <a:latin typeface="Cambria Math" panose="02040503050406030204" pitchFamily="18" charset="0"/>
                              </a:rPr>
                            </m:ctrlPr>
                          </m:dPr>
                          <m:e>
                            <m:r>
                              <m:rPr>
                                <m:nor/>
                              </m:rPr>
                              <a:rPr lang="de-DE" b="0" i="0" smtClean="0">
                                <a:latin typeface="Cambria Math" panose="02040503050406030204" pitchFamily="18" charset="0"/>
                              </a:rPr>
                              <m:t>LIS</m:t>
                            </m:r>
                            <m:d>
                              <m:dPr>
                                <m:ctrlPr>
                                  <a:rPr lang="de-DE" b="0" i="1" smtClean="0">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r>
                                  <a:rPr lang="de-DE" i="1">
                                    <a:latin typeface="Cambria Math" panose="02040503050406030204" pitchFamily="18" charset="0"/>
                                    <a:ea typeface="Cambria Math" panose="02040503050406030204" pitchFamily="18" charset="0"/>
                                  </a:rPr>
                                  <m:t>→</m:t>
                                </m:r>
                                <m:r>
                                  <m:rPr>
                                    <m:sty m:val="p"/>
                                  </m:rPr>
                                  <a:rPr lang="de-DE">
                                    <a:latin typeface="Cambria Math" panose="02040503050406030204" pitchFamily="18" charset="0"/>
                                    <a:ea typeface="Cambria Math" panose="02040503050406030204" pitchFamily="18" charset="0"/>
                                  </a:rPr>
                                  <m:t>x</m:t>
                                </m:r>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𝑄</m:t>
                                </m:r>
                              </m:e>
                            </m:d>
                          </m:e>
                        </m:d>
                      </m:e>
                      <m:sup>
                        <m:d>
                          <m:dPr>
                            <m:begChr m:val="|"/>
                            <m:endChr m:val="|"/>
                            <m:ctrlPr>
                              <a:rPr lang="de-DE" i="1">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𝑥</m:t>
                                </m:r>
                              </m:e>
                            </m:d>
                          </m:e>
                        </m:d>
                      </m:sup>
                    </m:sSup>
                  </m:oMath>
                </a14:m>
                <a:endParaRPr lang="en-GB" dirty="0"/>
              </a:p>
              <a:p>
                <a:pPr marL="0" indent="0">
                  <a:lnSpc>
                    <a:spcPct val="100000"/>
                  </a:lnSpc>
                  <a:spcBef>
                    <a:spcPts val="0"/>
                  </a:spcBef>
                  <a:buNone/>
                  <a:tabLst>
                    <a:tab pos="439738" algn="l"/>
                    <a:tab pos="881063" algn="l"/>
                    <a:tab pos="1330325" algn="l"/>
                    <a:tab pos="1770063" algn="l"/>
                  </a:tabLst>
                </a:pPr>
                <a:r>
                  <a:rPr lang="en-GB" dirty="0"/>
                  <a:t>	</a:t>
                </a:r>
                <a:r>
                  <a:rPr lang="en-GB" b="1" dirty="0"/>
                  <a:t>if</a:t>
                </a:r>
                <a:r>
                  <a:rPr lang="en-GB" dirty="0"/>
                  <a:t> there exists a singleton atom </a:t>
                </a:r>
                <a14:m>
                  <m:oMath xmlns:m="http://schemas.openxmlformats.org/officeDocument/2006/math">
                    <m:r>
                      <a:rPr lang="de-DE" b="0" i="1" dirty="0" smtClean="0">
                        <a:latin typeface="Cambria Math" panose="02040503050406030204" pitchFamily="18" charset="0"/>
                        <a:ea typeface="Cambria Math" panose="02040503050406030204" pitchFamily="18" charset="0"/>
                      </a:rPr>
                      <m:t>𝑅</m:t>
                    </m:r>
                    <m:d>
                      <m:dPr>
                        <m:ctrlPr>
                          <a:rPr lang="de-DE" b="0" i="1" dirty="0" smtClean="0">
                            <a:latin typeface="Cambria Math" panose="02040503050406030204" pitchFamily="18" charset="0"/>
                            <a:ea typeface="Cambria Math" panose="02040503050406030204" pitchFamily="18" charset="0"/>
                          </a:rPr>
                        </m:ctrlPr>
                      </m:dPr>
                      <m:e>
                        <m:r>
                          <a:rPr lang="de-DE" b="0" i="1" dirty="0">
                            <a:latin typeface="Cambria Math" panose="02040503050406030204" pitchFamily="18" charset="0"/>
                            <a:ea typeface="Cambria Math" panose="02040503050406030204" pitchFamily="18" charset="0"/>
                          </a:rPr>
                          <m:t>𝑥</m:t>
                        </m:r>
                      </m:e>
                    </m:d>
                  </m:oMath>
                </a14:m>
                <a:r>
                  <a:rPr lang="en-GB" dirty="0"/>
                  <a:t> without self-joins </a:t>
                </a:r>
                <a:r>
                  <a:rPr lang="en-GB" b="1" dirty="0"/>
                  <a:t>then</a:t>
                </a:r>
              </a:p>
              <a:p>
                <a:pPr marL="0" indent="0">
                  <a:lnSpc>
                    <a:spcPct val="100000"/>
                  </a:lnSpc>
                  <a:spcBef>
                    <a:spcPts val="0"/>
                  </a:spcBef>
                  <a:buNone/>
                  <a:tabLst>
                    <a:tab pos="439738" algn="l"/>
                    <a:tab pos="881063" algn="l"/>
                    <a:tab pos="1330325" algn="l"/>
                    <a:tab pos="1770063" algn="l"/>
                  </a:tabLst>
                </a:pPr>
                <a:r>
                  <a:rPr lang="en-GB" dirty="0"/>
                  <a:t>		Use </a:t>
                </a:r>
                <a14:m>
                  <m:oMath xmlns:m="http://schemas.openxmlformats.org/officeDocument/2006/math">
                    <m:r>
                      <a:rPr lang="de-DE" i="1">
                        <a:latin typeface="Cambria Math" panose="02040503050406030204" pitchFamily="18" charset="0"/>
                        <a:ea typeface="Cambria Math" panose="02040503050406030204" pitchFamily="18" charset="0"/>
                      </a:rPr>
                      <m:t>𝑄</m:t>
                    </m:r>
                  </m:oMath>
                </a14:m>
                <a:r>
                  <a:rPr lang="en-GB" dirty="0"/>
                  <a:t> to sample an integer </a:t>
                </a:r>
                <a14:m>
                  <m:oMath xmlns:m="http://schemas.openxmlformats.org/officeDocument/2006/math">
                    <m:r>
                      <a:rPr lang="en-GB" i="1" dirty="0" smtClean="0">
                        <a:latin typeface="Cambria Math" panose="02040503050406030204" pitchFamily="18" charset="0"/>
                      </a:rPr>
                      <m:t>𝑗</m:t>
                    </m:r>
                    <m:r>
                      <a:rPr lang="en-GB" dirty="0">
                        <a:latin typeface="Cambria Math" panose="02040503050406030204" pitchFamily="18" charset="0"/>
                        <a:ea typeface="Cambria Math" panose="02040503050406030204" pitchFamily="18" charset="0"/>
                      </a:rPr>
                      <m:t>∈</m:t>
                    </m:r>
                    <m:d>
                      <m:dPr>
                        <m:begChr m:val="{"/>
                        <m:endChr m:val="}"/>
                        <m:ctrlPr>
                          <a:rPr lang="de-DE" b="0" i="1" dirty="0" smtClean="0">
                            <a:latin typeface="Cambria Math" panose="02040503050406030204" pitchFamily="18" charset="0"/>
                            <a:ea typeface="Cambria Math" panose="02040503050406030204" pitchFamily="18" charset="0"/>
                          </a:rPr>
                        </m:ctrlPr>
                      </m:dPr>
                      <m:e>
                        <m:r>
                          <a:rPr lang="de-DE" b="0" i="1" dirty="0" smtClean="0">
                            <a:latin typeface="Cambria Math" panose="02040503050406030204" pitchFamily="18" charset="0"/>
                            <a:ea typeface="Cambria Math" panose="02040503050406030204" pitchFamily="18" charset="0"/>
                          </a:rPr>
                          <m:t>0,…,</m:t>
                        </m:r>
                        <m:d>
                          <m:dPr>
                            <m:begChr m:val="|"/>
                            <m:endChr m:val="|"/>
                            <m:ctrlPr>
                              <a:rPr lang="de-DE" i="1">
                                <a:latin typeface="Cambria Math" panose="02040503050406030204" pitchFamily="18" charset="0"/>
                              </a:rPr>
                            </m:ctrlPr>
                          </m:dPr>
                          <m:e>
                            <m:r>
                              <m:rPr>
                                <m:sty m:val="p"/>
                              </m:rPr>
                              <a:rPr lang="de-DE" b="0" i="0" smtClean="0">
                                <a:latin typeface="Cambria Math" panose="02040503050406030204" pitchFamily="18" charset="0"/>
                                <a:ea typeface="Cambria Math" panose="02040503050406030204" pitchFamily="18" charset="0"/>
                              </a:rPr>
                              <m:t>dom</m:t>
                            </m:r>
                            <m:d>
                              <m:dPr>
                                <m:ctrlPr>
                                  <a:rPr lang="de-DE" i="1">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𝑥</m:t>
                                </m:r>
                              </m:e>
                            </m:d>
                          </m:e>
                        </m:d>
                      </m:e>
                    </m:d>
                  </m:oMath>
                </a14:m>
                <a:endParaRPr lang="en-GB" dirty="0"/>
              </a:p>
              <a:p>
                <a:pPr marL="0" indent="0">
                  <a:lnSpc>
                    <a:spcPct val="100000"/>
                  </a:lnSpc>
                  <a:spcBef>
                    <a:spcPts val="0"/>
                  </a:spcBef>
                  <a:buNone/>
                  <a:tabLst>
                    <a:tab pos="439738" algn="l"/>
                    <a:tab pos="881063" algn="l"/>
                    <a:tab pos="1330325" algn="l"/>
                    <a:tab pos="1770063" algn="l"/>
                  </a:tabLst>
                </a:pPr>
                <a:endParaRPr lang="en-GB" sz="700" dirty="0"/>
              </a:p>
              <a:p>
                <a:pPr marL="0" indent="0">
                  <a:lnSpc>
                    <a:spcPct val="100000"/>
                  </a:lnSpc>
                  <a:spcBef>
                    <a:spcPts val="0"/>
                  </a:spcBef>
                  <a:buNone/>
                  <a:tabLst>
                    <a:tab pos="439738" algn="l"/>
                    <a:tab pos="881063" algn="l"/>
                    <a:tab pos="1330325" algn="l"/>
                    <a:tab pos="1770063" algn="l"/>
                  </a:tabLst>
                </a:pPr>
                <a:r>
                  <a:rPr lang="en-GB" dirty="0"/>
                  <a:t>		</a:t>
                </a:r>
                <a:r>
                  <a:rPr lang="en-GB" b="1" dirty="0"/>
                  <a:t>return </a:t>
                </a:r>
                <a14:m>
                  <m:oMath xmlns:m="http://schemas.openxmlformats.org/officeDocument/2006/math">
                    <m:f>
                      <m:fPr>
                        <m:ctrlPr>
                          <a:rPr lang="en-GB" i="1" smtClean="0">
                            <a:latin typeface="Cambria Math" panose="02040503050406030204" pitchFamily="18" charset="0"/>
                            <a:ea typeface="Cambria Math" panose="02040503050406030204" pitchFamily="18" charset="0"/>
                          </a:rPr>
                        </m:ctrlPr>
                      </m:fPr>
                      <m:num>
                        <m:r>
                          <m:rPr>
                            <m:sty m:val="p"/>
                          </m:rPr>
                          <a:rPr lang="de-DE" b="0" i="0" smtClean="0">
                            <a:latin typeface="Cambria Math" panose="02040503050406030204" pitchFamily="18" charset="0"/>
                            <a:ea typeface="Cambria Math" panose="02040503050406030204" pitchFamily="18" charset="0"/>
                          </a:rPr>
                          <m:t>LIS</m:t>
                        </m:r>
                        <m:d>
                          <m:dPr>
                            <m:ctrlPr>
                              <a:rPr lang="de-DE" b="0" i="1" smtClean="0">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sSup>
                              <m:sSupPr>
                                <m:ctrlPr>
                                  <a:rPr lang="de-DE" i="1">
                                    <a:latin typeface="Cambria Math" panose="02040503050406030204" pitchFamily="18" charset="0"/>
                                    <a:ea typeface="Cambria Math" panose="02040503050406030204" pitchFamily="18" charset="0"/>
                                  </a:rPr>
                                </m:ctrlPr>
                              </m:sSupPr>
                              <m:e>
                                <m:r>
                                  <a:rPr lang="de-DE" i="1">
                                    <a:latin typeface="Cambria Math" panose="02040503050406030204" pitchFamily="18" charset="0"/>
                                    <a:ea typeface="Cambria Math" panose="02040503050406030204" pitchFamily="18" charset="0"/>
                                  </a:rPr>
                                  <m:t>𝑟</m:t>
                                </m:r>
                              </m:e>
                              <m:sup>
                                <m:r>
                                  <a:rPr lang="de-DE" i="1">
                                    <a:latin typeface="Cambria Math" panose="02040503050406030204" pitchFamily="18" charset="0"/>
                                    <a:ea typeface="Cambria Math" panose="02040503050406030204" pitchFamily="18" charset="0"/>
                                  </a:rPr>
                                  <m:t>𝑗</m:t>
                                </m:r>
                              </m:sup>
                            </m:sSup>
                            <m:r>
                              <a:rPr lang="de-DE" b="0" i="1" smtClean="0">
                                <a:latin typeface="Cambria Math" panose="02040503050406030204" pitchFamily="18" charset="0"/>
                                <a:ea typeface="Cambria Math" panose="02040503050406030204" pitchFamily="18" charset="0"/>
                              </a:rPr>
                              <m:t>,</m:t>
                            </m:r>
                            <m:r>
                              <a:rPr lang="de-DE" b="0" i="1" smtClean="0">
                                <a:latin typeface="Cambria Math" panose="02040503050406030204" pitchFamily="18" charset="0"/>
                                <a:ea typeface="Cambria Math" panose="02040503050406030204" pitchFamily="18" charset="0"/>
                              </a:rPr>
                              <m:t>𝑄</m:t>
                            </m:r>
                          </m:e>
                        </m:d>
                        <m:r>
                          <a:rPr lang="en-GB" i="1">
                            <a:latin typeface="Cambria Math" panose="02040503050406030204" pitchFamily="18" charset="0"/>
                            <a:ea typeface="Cambria Math" panose="02040503050406030204" pitchFamily="18" charset="0"/>
                          </a:rPr>
                          <m:t>𝑤</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𝑗</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2</m:t>
                            </m:r>
                          </m:e>
                          <m:sup>
                            <m:r>
                              <a:rPr lang="en-GB" i="1">
                                <a:latin typeface="Cambria Math" panose="02040503050406030204" pitchFamily="18" charset="0"/>
                                <a:ea typeface="Cambria Math" panose="02040503050406030204" pitchFamily="18" charset="0"/>
                              </a:rPr>
                              <m:t>𝑝</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𝑗</m:t>
                                </m:r>
                              </m:e>
                            </m:d>
                          </m:sup>
                        </m:sSup>
                      </m:num>
                      <m:den>
                        <m:r>
                          <a:rPr lang="de-DE" b="0" i="1" smtClean="0">
                            <a:latin typeface="Cambria Math" panose="02040503050406030204" pitchFamily="18" charset="0"/>
                            <a:ea typeface="Cambria Math" panose="02040503050406030204" pitchFamily="18" charset="0"/>
                          </a:rPr>
                          <m:t>𝑄</m:t>
                        </m:r>
                        <m:d>
                          <m:dPr>
                            <m:ctrlPr>
                              <a:rPr lang="de-DE" b="0" i="1" smtClean="0">
                                <a:latin typeface="Cambria Math" panose="02040503050406030204" pitchFamily="18" charset="0"/>
                                <a:ea typeface="Cambria Math" panose="02040503050406030204" pitchFamily="18" charset="0"/>
                              </a:rPr>
                            </m:ctrlPr>
                          </m:dPr>
                          <m:e>
                            <m:r>
                              <a:rPr lang="de-DE" b="0" i="1" smtClean="0">
                                <a:latin typeface="Cambria Math" panose="02040503050406030204" pitchFamily="18" charset="0"/>
                                <a:ea typeface="Cambria Math" panose="02040503050406030204" pitchFamily="18" charset="0"/>
                              </a:rPr>
                              <m:t>𝑗</m:t>
                            </m:r>
                          </m:e>
                        </m:d>
                      </m:den>
                    </m:f>
                    <m:d>
                      <m:dPr>
                        <m:ctrlPr>
                          <a:rPr lang="en-GB" i="1">
                            <a:latin typeface="Cambria Math" panose="02040503050406030204" pitchFamily="18" charset="0"/>
                            <a:ea typeface="Cambria Math" panose="02040503050406030204" pitchFamily="18" charset="0"/>
                          </a:rPr>
                        </m:ctrlPr>
                      </m:dPr>
                      <m:e>
                        <m:m>
                          <m:mPr>
                            <m:mcs>
                              <m:mc>
                                <m:mcPr>
                                  <m:count m:val="1"/>
                                  <m:mcJc m:val="center"/>
                                </m:mcPr>
                              </m:mc>
                            </m:mcs>
                            <m:ctrlPr>
                              <a:rPr lang="en-GB" i="1">
                                <a:latin typeface="Cambria Math" panose="02040503050406030204" pitchFamily="18" charset="0"/>
                                <a:ea typeface="Cambria Math" panose="02040503050406030204" pitchFamily="18" charset="0"/>
                              </a:rPr>
                            </m:ctrlPr>
                          </m:mPr>
                          <m:mr>
                            <m:e>
                              <m:d>
                                <m:dPr>
                                  <m:begChr m:val="|"/>
                                  <m:endChr m:val="|"/>
                                  <m:ctrlPr>
                                    <a:rPr lang="en-GB" i="1">
                                      <a:latin typeface="Cambria Math" panose="02040503050406030204" pitchFamily="18" charset="0"/>
                                      <a:ea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𝑥</m:t>
                                      </m:r>
                                    </m:e>
                                  </m:d>
                                </m:e>
                              </m:d>
                            </m:e>
                          </m:mr>
                          <m:mr>
                            <m:e>
                              <m:r>
                                <a:rPr lang="en-GB" i="1">
                                  <a:latin typeface="Cambria Math" panose="02040503050406030204" pitchFamily="18" charset="0"/>
                                  <a:ea typeface="Cambria Math" panose="02040503050406030204" pitchFamily="18" charset="0"/>
                                </a:rPr>
                                <m:t>𝑗</m:t>
                              </m:r>
                            </m:e>
                          </m:mr>
                        </m:m>
                      </m:e>
                    </m:d>
                  </m:oMath>
                </a14:m>
                <a:endParaRPr lang="en-GB" dirty="0"/>
              </a:p>
              <a:p>
                <a:pPr marL="0" indent="0">
                  <a:lnSpc>
                    <a:spcPct val="100000"/>
                  </a:lnSpc>
                  <a:spcBef>
                    <a:spcPts val="0"/>
                  </a:spcBef>
                  <a:buNone/>
                  <a:tabLst>
                    <a:tab pos="439738" algn="l"/>
                    <a:tab pos="881063" algn="l"/>
                    <a:tab pos="1330325" algn="l"/>
                    <a:tab pos="1770063" algn="l"/>
                  </a:tabLst>
                </a:pPr>
                <a:endParaRPr lang="en-GB" sz="700" dirty="0"/>
              </a:p>
              <a:p>
                <a:pPr marL="0" indent="0">
                  <a:lnSpc>
                    <a:spcPct val="100000"/>
                  </a:lnSpc>
                  <a:spcBef>
                    <a:spcPts val="0"/>
                  </a:spcBef>
                  <a:buNone/>
                  <a:tabLst>
                    <a:tab pos="439738" algn="l"/>
                    <a:tab pos="881063" algn="l"/>
                    <a:tab pos="1330325" algn="l"/>
                    <a:tab pos="1770063" algn="l"/>
                  </a:tabLst>
                </a:pPr>
                <a:r>
                  <a:rPr lang="en-GB" dirty="0"/>
                  <a:t>	</a:t>
                </a:r>
                <a:r>
                  <a:rPr lang="en-GB" b="1" dirty="0"/>
                  <a:t>if</a:t>
                </a:r>
                <a:r>
                  <a:rPr lang="en-GB" dirty="0"/>
                  <a:t> there exists isolated variables </a:t>
                </a:r>
                <a14:m>
                  <m:oMath xmlns:m="http://schemas.openxmlformats.org/officeDocument/2006/math">
                    <m:r>
                      <a:rPr lang="de-DE" b="1" i="1" dirty="0">
                        <a:latin typeface="Cambria Math" panose="02040503050406030204" pitchFamily="18" charset="0"/>
                        <a:ea typeface="Cambria Math" panose="02040503050406030204" pitchFamily="18" charset="0"/>
                      </a:rPr>
                      <m:t>𝒙</m:t>
                    </m:r>
                  </m:oMath>
                </a14:m>
                <a:r>
                  <a:rPr lang="en-GB" dirty="0"/>
                  <a:t> in a predicate </a:t>
                </a:r>
                <a14:m>
                  <m:oMath xmlns:m="http://schemas.openxmlformats.org/officeDocument/2006/math">
                    <m:r>
                      <a:rPr lang="de-DE" i="1" dirty="0">
                        <a:latin typeface="Cambria Math" panose="02040503050406030204" pitchFamily="18" charset="0"/>
                        <a:ea typeface="Cambria Math" panose="02040503050406030204" pitchFamily="18" charset="0"/>
                      </a:rPr>
                      <m:t>𝑅</m:t>
                    </m:r>
                  </m:oMath>
                </a14:m>
                <a:r>
                  <a:rPr lang="en-GB" dirty="0"/>
                  <a:t> </a:t>
                </a:r>
                <a:r>
                  <a:rPr lang="en-GB" b="1" dirty="0"/>
                  <a:t>then</a:t>
                </a:r>
              </a:p>
              <a:p>
                <a:pPr marL="0" indent="0">
                  <a:lnSpc>
                    <a:spcPct val="100000"/>
                  </a:lnSpc>
                  <a:spcBef>
                    <a:spcPts val="0"/>
                  </a:spcBef>
                  <a:buNone/>
                  <a:tabLst>
                    <a:tab pos="439738" algn="l"/>
                    <a:tab pos="881063" algn="l"/>
                    <a:tab pos="1330325" algn="l"/>
                    <a:tab pos="1770063" algn="l"/>
                  </a:tabLst>
                </a:pPr>
                <a:endParaRPr lang="en-GB" sz="600" b="1" dirty="0"/>
              </a:p>
              <a:p>
                <a:pPr marL="0" indent="0">
                  <a:lnSpc>
                    <a:spcPct val="100000"/>
                  </a:lnSpc>
                  <a:spcBef>
                    <a:spcPts val="0"/>
                  </a:spcBef>
                  <a:buNone/>
                  <a:tabLst>
                    <a:tab pos="439738" algn="l"/>
                    <a:tab pos="881063" algn="l"/>
                    <a:tab pos="1330325" algn="l"/>
                    <a:tab pos="1770063" algn="l"/>
                  </a:tabLst>
                </a:pPr>
                <a:r>
                  <a:rPr lang="en-GB" dirty="0"/>
                  <a:t>		</a:t>
                </a:r>
                <a:r>
                  <a:rPr lang="en-GB" b="1" dirty="0"/>
                  <a:t>return </a:t>
                </a:r>
                <a14:m>
                  <m:oMath xmlns:m="http://schemas.openxmlformats.org/officeDocument/2006/math">
                    <m:r>
                      <m:rPr>
                        <m:sty m:val="p"/>
                      </m:rPr>
                      <a:rPr lang="de-DE">
                        <a:latin typeface="Cambria Math" panose="02040503050406030204" pitchFamily="18" charset="0"/>
                        <a:ea typeface="Cambria Math" panose="02040503050406030204" pitchFamily="18" charset="0"/>
                      </a:rPr>
                      <m:t>LIS</m:t>
                    </m:r>
                    <m:d>
                      <m:dPr>
                        <m:ctrlPr>
                          <a:rPr lang="de-DE"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r>
                          <a:rPr lang="de-DE" b="1" i="1">
                            <a:latin typeface="Cambria Math" panose="02040503050406030204" pitchFamily="18" charset="0"/>
                            <a:ea typeface="Cambria Math" panose="02040503050406030204" pitchFamily="18" charset="0"/>
                          </a:rPr>
                          <m:t>𝒙</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𝑄</m:t>
                        </m:r>
                      </m:e>
                    </m:d>
                    <m:r>
                      <a:rPr lang="en-GB" i="1">
                        <a:latin typeface="Cambria Math" panose="02040503050406030204" pitchFamily="18" charset="0"/>
                        <a:ea typeface="Cambria Math" panose="02040503050406030204" pitchFamily="18" charset="0"/>
                      </a:rPr>
                      <m:t>𝑤</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2</m:t>
                        </m:r>
                      </m:e>
                      <m:sup>
                        <m:r>
                          <a:rPr lang="en-GB" i="1">
                            <a:latin typeface="Cambria Math" panose="02040503050406030204" pitchFamily="18" charset="0"/>
                            <a:ea typeface="Cambria Math" panose="02040503050406030204" pitchFamily="18" charset="0"/>
                          </a:rPr>
                          <m:t>𝑝</m:t>
                        </m:r>
                        <m:d>
                          <m:dPr>
                            <m:ctrlPr>
                              <a:rPr lang="en-GB" i="1">
                                <a:latin typeface="Cambria Math" panose="02040503050406030204" pitchFamily="18" charset="0"/>
                                <a:ea typeface="Cambria Math" panose="02040503050406030204" pitchFamily="18" charset="0"/>
                              </a:rPr>
                            </m:ctrlPr>
                          </m:dPr>
                          <m:e>
                            <m:r>
                              <a:rPr lang="de-DE" i="1">
                                <a:latin typeface="Cambria Math" panose="02040503050406030204" pitchFamily="18" charset="0"/>
                                <a:ea typeface="Cambria Math" panose="02040503050406030204" pitchFamily="18" charset="0"/>
                              </a:rPr>
                              <m:t>𝑅</m:t>
                            </m:r>
                          </m:e>
                        </m:d>
                      </m:sup>
                    </m:sSup>
                    <m:nary>
                      <m:naryPr>
                        <m:chr m:val="∏"/>
                        <m:ctrlPr>
                          <a:rPr lang="en-GB" i="1">
                            <a:latin typeface="Cambria Math" panose="02040503050406030204" pitchFamily="18" charset="0"/>
                            <a:ea typeface="Cambria Math" panose="02040503050406030204" pitchFamily="18" charset="0"/>
                          </a:rPr>
                        </m:ctrlPr>
                      </m:naryPr>
                      <m:sub>
                        <m:r>
                          <m:rPr>
                            <m:brk m:alnAt="23"/>
                          </m:rPr>
                          <a:rPr lang="de-DE" i="1">
                            <a:latin typeface="Cambria Math" panose="02040503050406030204" pitchFamily="18" charset="0"/>
                            <a:ea typeface="Cambria Math" panose="02040503050406030204" pitchFamily="18" charset="0"/>
                          </a:rPr>
                          <m:t>𝑗</m:t>
                        </m:r>
                        <m:r>
                          <a:rPr lang="de-DE" i="1">
                            <a:latin typeface="Cambria Math" panose="02040503050406030204" pitchFamily="18" charset="0"/>
                            <a:ea typeface="Cambria Math" panose="02040503050406030204" pitchFamily="18" charset="0"/>
                          </a:rPr>
                          <m:t>=1</m:t>
                        </m:r>
                      </m:sub>
                      <m:sup>
                        <m:d>
                          <m:dPr>
                            <m:begChr m:val="|"/>
                            <m:endChr m:val="|"/>
                            <m:ctrlPr>
                              <a:rPr lang="de-DE" i="1" dirty="0">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𝒚</m:t>
                                </m:r>
                              </m:e>
                            </m:d>
                          </m:e>
                        </m:d>
                      </m:sup>
                      <m:e>
                        <m:f>
                          <m:fPr>
                            <m:ctrlPr>
                              <a:rPr lang="de-DE" i="1" dirty="0">
                                <a:latin typeface="Cambria Math" panose="02040503050406030204" pitchFamily="18" charset="0"/>
                                <a:ea typeface="Cambria Math" panose="02040503050406030204" pitchFamily="18" charset="0"/>
                              </a:rPr>
                            </m:ctrlPr>
                          </m:fPr>
                          <m:num>
                            <m:d>
                              <m:dPr>
                                <m:ctrlPr>
                                  <a:rPr lang="de-DE" i="1" dirty="0">
                                    <a:latin typeface="Cambria Math" panose="02040503050406030204" pitchFamily="18" charset="0"/>
                                    <a:ea typeface="Cambria Math" panose="02040503050406030204" pitchFamily="18" charset="0"/>
                                  </a:rPr>
                                </m:ctrlPr>
                              </m:dPr>
                              <m:e>
                                <m:m>
                                  <m:mPr>
                                    <m:mcs>
                                      <m:mc>
                                        <m:mcPr>
                                          <m:count m:val="1"/>
                                          <m:mcJc m:val="center"/>
                                        </m:mcPr>
                                      </m:mc>
                                    </m:mcs>
                                    <m:ctrlPr>
                                      <a:rPr lang="de-DE" i="1" dirty="0">
                                        <a:latin typeface="Cambria Math" panose="02040503050406030204" pitchFamily="18" charset="0"/>
                                        <a:ea typeface="Cambria Math" panose="02040503050406030204" pitchFamily="18" charset="0"/>
                                      </a:rPr>
                                    </m:ctrlPr>
                                  </m:mPr>
                                  <m:mr>
                                    <m:e>
                                      <m:d>
                                        <m:dPr>
                                          <m:begChr m:val="|"/>
                                          <m:endChr m:val="|"/>
                                          <m:ctrlPr>
                                            <a:rPr lang="de-DE" i="1" dirty="0">
                                              <a:latin typeface="Cambria Math" panose="02040503050406030204" pitchFamily="18" charset="0"/>
                                            </a:rPr>
                                          </m:ctrlPr>
                                        </m:dPr>
                                        <m:e>
                                          <m:r>
                                            <m:rPr>
                                              <m:sty m:val="p"/>
                                            </m:rPr>
                                            <a:rPr lang="de-DE">
                                              <a:latin typeface="Cambria Math" panose="02040503050406030204" pitchFamily="18" charset="0"/>
                                              <a:ea typeface="Cambria Math" panose="02040503050406030204" pitchFamily="18" charset="0"/>
                                            </a:rPr>
                                            <m:t>dom</m:t>
                                          </m:r>
                                          <m:d>
                                            <m:dPr>
                                              <m:ctrlPr>
                                                <a:rPr lang="de-DE" i="1" dirty="0">
                                                  <a:latin typeface="Cambria Math" panose="02040503050406030204" pitchFamily="18" charset="0"/>
                                                  <a:ea typeface="Cambria Math" panose="02040503050406030204" pitchFamily="18" charset="0"/>
                                                </a:rPr>
                                              </m:ctrlPr>
                                            </m:dPr>
                                            <m:e>
                                              <m:r>
                                                <a:rPr lang="de-DE" b="1" i="1" dirty="0">
                                                  <a:latin typeface="Cambria Math" panose="02040503050406030204" pitchFamily="18" charset="0"/>
                                                  <a:ea typeface="Cambria Math" panose="02040503050406030204" pitchFamily="18" charset="0"/>
                                                </a:rPr>
                                                <m:t>𝒙</m:t>
                                              </m:r>
                                            </m:e>
                                          </m:d>
                                        </m:e>
                                      </m:d>
                                    </m:e>
                                  </m:mr>
                                  <m:mr>
                                    <m:e>
                                      <m:sSub>
                                        <m:sSubPr>
                                          <m:ctrlPr>
                                            <a:rPr lang="de-DE" i="1" dirty="0">
                                              <a:latin typeface="Cambria Math" panose="02040503050406030204" pitchFamily="18" charset="0"/>
                                              <a:ea typeface="Cambria Math" panose="02040503050406030204" pitchFamily="18" charset="0"/>
                                            </a:rPr>
                                          </m:ctrlPr>
                                        </m:sSubPr>
                                        <m:e>
                                          <m:r>
                                            <a:rPr lang="de-DE" i="1" dirty="0">
                                              <a:latin typeface="Cambria Math" panose="02040503050406030204" pitchFamily="18" charset="0"/>
                                              <a:ea typeface="Cambria Math" panose="02040503050406030204" pitchFamily="18" charset="0"/>
                                            </a:rPr>
                                            <m:t>𝑗</m:t>
                                          </m:r>
                                        </m:e>
                                        <m:sub>
                                          <m:r>
                                            <a:rPr lang="de-DE" i="1" dirty="0">
                                              <a:latin typeface="Cambria Math" panose="02040503050406030204" pitchFamily="18" charset="0"/>
                                              <a:ea typeface="Cambria Math" panose="02040503050406030204" pitchFamily="18" charset="0"/>
                                            </a:rPr>
                                            <m:t>𝑖</m:t>
                                          </m:r>
                                        </m:sub>
                                      </m:sSub>
                                    </m:e>
                                  </m:mr>
                                </m:m>
                              </m:e>
                            </m:d>
                          </m:num>
                          <m:den>
                            <m:sSub>
                              <m:sSubPr>
                                <m:ctrlPr>
                                  <a:rPr lang="de-DE" i="1" dirty="0">
                                    <a:latin typeface="Cambria Math" panose="02040503050406030204" pitchFamily="18" charset="0"/>
                                  </a:rPr>
                                </m:ctrlPr>
                              </m:sSubPr>
                              <m:e>
                                <m:r>
                                  <a:rPr lang="en-GB" i="1" dirty="0">
                                    <a:latin typeface="Cambria Math" panose="02040503050406030204" pitchFamily="18" charset="0"/>
                                  </a:rPr>
                                  <m:t>𝑄</m:t>
                                </m:r>
                              </m:e>
                              <m:sub>
                                <m:r>
                                  <a:rPr lang="de-DE" i="1" dirty="0">
                                    <a:latin typeface="Cambria Math" panose="02040503050406030204" pitchFamily="18" charset="0"/>
                                  </a:rPr>
                                  <m:t>𝑖</m:t>
                                </m:r>
                              </m:sub>
                            </m:sSub>
                            <m:d>
                              <m:dPr>
                                <m:ctrlPr>
                                  <a:rPr lang="en-GB" i="1" dirty="0">
                                    <a:latin typeface="Cambria Math" panose="02040503050406030204" pitchFamily="18" charset="0"/>
                                  </a:rPr>
                                </m:ctrlPr>
                              </m:dPr>
                              <m:e>
                                <m:sSub>
                                  <m:sSubPr>
                                    <m:ctrlPr>
                                      <a:rPr lang="de-DE" i="1" dirty="0">
                                        <a:latin typeface="Cambria Math" panose="02040503050406030204" pitchFamily="18" charset="0"/>
                                      </a:rPr>
                                    </m:ctrlPr>
                                  </m:sSubPr>
                                  <m:e>
                                    <m:r>
                                      <a:rPr lang="en-GB" i="1" dirty="0">
                                        <a:latin typeface="Cambria Math" panose="02040503050406030204" pitchFamily="18" charset="0"/>
                                      </a:rPr>
                                      <m:t>𝑗</m:t>
                                    </m:r>
                                  </m:e>
                                  <m:sub>
                                    <m:r>
                                      <a:rPr lang="en-GB" i="1" dirty="0">
                                        <a:latin typeface="Cambria Math" panose="02040503050406030204" pitchFamily="18" charset="0"/>
                                      </a:rPr>
                                      <m:t>𝑖</m:t>
                                    </m:r>
                                  </m:sub>
                                </m:sSub>
                                <m:r>
                                  <a:rPr lang="de-DE" i="1" dirty="0">
                                    <a:latin typeface="Cambria Math" panose="02040503050406030204" pitchFamily="18" charset="0"/>
                                  </a:rPr>
                                  <m:t>|</m:t>
                                </m:r>
                                <m:sSub>
                                  <m:sSubPr>
                                    <m:ctrlPr>
                                      <a:rPr lang="de-DE" i="1" dirty="0">
                                        <a:latin typeface="Cambria Math" panose="02040503050406030204" pitchFamily="18" charset="0"/>
                                      </a:rPr>
                                    </m:ctrlPr>
                                  </m:sSubPr>
                                  <m:e>
                                    <m:r>
                                      <a:rPr lang="en-GB" i="1" dirty="0">
                                        <a:latin typeface="Cambria Math" panose="02040503050406030204" pitchFamily="18" charset="0"/>
                                      </a:rPr>
                                      <m:t>𝑗</m:t>
                                    </m:r>
                                  </m:e>
                                  <m:sub>
                                    <m:r>
                                      <a:rPr lang="de-DE" i="1" dirty="0">
                                        <a:latin typeface="Cambria Math" panose="02040503050406030204" pitchFamily="18" charset="0"/>
                                      </a:rPr>
                                      <m:t>1</m:t>
                                    </m:r>
                                  </m:sub>
                                </m:sSub>
                                <m:r>
                                  <a:rPr lang="de-DE" i="1" dirty="0">
                                    <a:latin typeface="Cambria Math" panose="02040503050406030204" pitchFamily="18" charset="0"/>
                                  </a:rPr>
                                  <m:t>,…,</m:t>
                                </m:r>
                                <m:sSub>
                                  <m:sSubPr>
                                    <m:ctrlPr>
                                      <a:rPr lang="de-DE" i="1" dirty="0">
                                        <a:latin typeface="Cambria Math" panose="02040503050406030204" pitchFamily="18" charset="0"/>
                                      </a:rPr>
                                    </m:ctrlPr>
                                  </m:sSubPr>
                                  <m:e>
                                    <m:r>
                                      <a:rPr lang="en-GB" i="1" dirty="0">
                                        <a:latin typeface="Cambria Math" panose="02040503050406030204" pitchFamily="18" charset="0"/>
                                      </a:rPr>
                                      <m:t>𝑗</m:t>
                                    </m:r>
                                  </m:e>
                                  <m:sub>
                                    <m:r>
                                      <a:rPr lang="de-DE" i="1" dirty="0">
                                        <a:latin typeface="Cambria Math" panose="02040503050406030204" pitchFamily="18" charset="0"/>
                                      </a:rPr>
                                      <m:t>𝑖</m:t>
                                    </m:r>
                                    <m:r>
                                      <a:rPr lang="de-DE" i="1" dirty="0">
                                        <a:latin typeface="Cambria Math" panose="02040503050406030204" pitchFamily="18" charset="0"/>
                                      </a:rPr>
                                      <m:t>−1</m:t>
                                    </m:r>
                                  </m:sub>
                                </m:sSub>
                              </m:e>
                            </m:d>
                          </m:den>
                        </m:f>
                      </m:e>
                    </m:nary>
                  </m:oMath>
                </a14:m>
                <a:endParaRPr lang="en-GB" dirty="0"/>
              </a:p>
              <a:p>
                <a:pPr marL="0" indent="0">
                  <a:lnSpc>
                    <a:spcPct val="100000"/>
                  </a:lnSpc>
                  <a:spcBef>
                    <a:spcPts val="0"/>
                  </a:spcBef>
                  <a:buNone/>
                  <a:tabLst>
                    <a:tab pos="439738" algn="l"/>
                    <a:tab pos="881063" algn="l"/>
                    <a:tab pos="1330325" algn="l"/>
                    <a:tab pos="1770063" algn="l"/>
                  </a:tabLst>
                </a:pPr>
                <a:endParaRPr lang="en-GB" sz="600" dirty="0"/>
              </a:p>
              <a:p>
                <a:pPr marL="0" indent="0">
                  <a:lnSpc>
                    <a:spcPct val="100000"/>
                  </a:lnSpc>
                  <a:spcBef>
                    <a:spcPts val="0"/>
                  </a:spcBef>
                  <a:buNone/>
                  <a:tabLst>
                    <a:tab pos="439738" algn="l"/>
                    <a:tab pos="881063" algn="l"/>
                    <a:tab pos="1330325" algn="l"/>
                    <a:tab pos="1770063" algn="l"/>
                  </a:tabLst>
                </a:pPr>
                <a:r>
                  <a:rPr lang="en-GB" dirty="0"/>
                  <a:t>	Choose an atom </a:t>
                </a:r>
                <a14:m>
                  <m:oMath xmlns:m="http://schemas.openxmlformats.org/officeDocument/2006/math">
                    <m:r>
                      <a:rPr lang="en-GB" i="1" dirty="0" smtClean="0">
                        <a:latin typeface="Cambria Math" panose="02040503050406030204" pitchFamily="18" charset="0"/>
                      </a:rPr>
                      <m:t>𝐴</m:t>
                    </m:r>
                  </m:oMath>
                </a14:m>
                <a:r>
                  <a:rPr lang="en-GB" dirty="0"/>
                  <a:t> and sample all of its groundings from </a:t>
                </a:r>
                <a14:m>
                  <m:oMath xmlns:m="http://schemas.openxmlformats.org/officeDocument/2006/math">
                    <m:r>
                      <a:rPr lang="en-GB" i="1" dirty="0" smtClean="0">
                        <a:latin typeface="Cambria Math" panose="02040503050406030204" pitchFamily="18" charset="0"/>
                      </a:rPr>
                      <m:t>𝑄</m:t>
                    </m:r>
                  </m:oMath>
                </a14:m>
                <a:endParaRPr lang="en-GB" dirty="0"/>
              </a:p>
              <a:p>
                <a:pPr marL="0" indent="0">
                  <a:lnSpc>
                    <a:spcPct val="100000"/>
                  </a:lnSpc>
                  <a:spcBef>
                    <a:spcPts val="0"/>
                  </a:spcBef>
                  <a:buNone/>
                  <a:tabLst>
                    <a:tab pos="439738" algn="l"/>
                    <a:tab pos="881063" algn="l"/>
                    <a:tab pos="1330325" algn="l"/>
                    <a:tab pos="1770063" algn="l"/>
                  </a:tabLst>
                </a:pPr>
                <a:r>
                  <a:rPr lang="en-GB" dirty="0"/>
                  <a:t>	Let </a:t>
                </a:r>
                <a14:m>
                  <m:oMath xmlns:m="http://schemas.openxmlformats.org/officeDocument/2006/math">
                    <m:r>
                      <a:rPr lang="en-GB" b="1" i="1" dirty="0" smtClean="0">
                        <a:latin typeface="Cambria Math" panose="02040503050406030204" pitchFamily="18" charset="0"/>
                      </a:rPr>
                      <m:t>𝒂</m:t>
                    </m:r>
                  </m:oMath>
                </a14:m>
                <a:r>
                  <a:rPr lang="en-GB" dirty="0"/>
                  <a:t> be the sampled assignment</a:t>
                </a:r>
              </a:p>
              <a:p>
                <a:pPr marL="0" indent="0">
                  <a:lnSpc>
                    <a:spcPct val="100000"/>
                  </a:lnSpc>
                  <a:spcBef>
                    <a:spcPts val="0"/>
                  </a:spcBef>
                  <a:buNone/>
                  <a:tabLst>
                    <a:tab pos="439738" algn="l"/>
                    <a:tab pos="881063" algn="l"/>
                    <a:tab pos="1330325" algn="l"/>
                    <a:tab pos="1770063" algn="l"/>
                  </a:tabLst>
                </a:pPr>
                <a:endParaRPr lang="en-GB" sz="600" dirty="0"/>
              </a:p>
              <a:p>
                <a:pPr marL="0" indent="0">
                  <a:lnSpc>
                    <a:spcPct val="100000"/>
                  </a:lnSpc>
                  <a:spcBef>
                    <a:spcPts val="0"/>
                  </a:spcBef>
                  <a:buNone/>
                  <a:tabLst>
                    <a:tab pos="439738" algn="l"/>
                    <a:tab pos="881063" algn="l"/>
                    <a:tab pos="1330325" algn="l"/>
                    <a:tab pos="1770063" algn="l"/>
                  </a:tabLst>
                </a:pPr>
                <a:r>
                  <a:rPr lang="en-GB" dirty="0"/>
                  <a:t>	</a:t>
                </a:r>
                <a:r>
                  <a:rPr lang="en-GB" b="1" dirty="0"/>
                  <a:t>return </a:t>
                </a:r>
                <a14:m>
                  <m:oMath xmlns:m="http://schemas.openxmlformats.org/officeDocument/2006/math">
                    <m:f>
                      <m:fPr>
                        <m:ctrlPr>
                          <a:rPr lang="en-GB" i="1">
                            <a:latin typeface="Cambria Math" panose="02040503050406030204" pitchFamily="18" charset="0"/>
                            <a:ea typeface="Cambria Math" panose="02040503050406030204" pitchFamily="18" charset="0"/>
                          </a:rPr>
                        </m:ctrlPr>
                      </m:fPr>
                      <m:num>
                        <m:r>
                          <m:rPr>
                            <m:sty m:val="p"/>
                          </m:rPr>
                          <a:rPr lang="de-DE" b="0" i="0" smtClean="0">
                            <a:latin typeface="Cambria Math" panose="02040503050406030204" pitchFamily="18" charset="0"/>
                            <a:ea typeface="Cambria Math" panose="02040503050406030204" pitchFamily="18" charset="0"/>
                          </a:rPr>
                          <m:t>LIS</m:t>
                        </m:r>
                        <m:d>
                          <m:dPr>
                            <m:ctrlPr>
                              <a:rPr lang="de-DE"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𝛹</m:t>
                            </m:r>
                            <m:r>
                              <a:rPr lang="de-DE" i="1">
                                <a:latin typeface="Cambria Math" panose="02040503050406030204" pitchFamily="18" charset="0"/>
                                <a:ea typeface="Cambria Math" panose="02040503050406030204" pitchFamily="18" charset="0"/>
                              </a:rPr>
                              <m:t>|</m:t>
                            </m:r>
                            <m:r>
                              <a:rPr lang="de-DE" b="1" i="1" smtClean="0">
                                <a:latin typeface="Cambria Math" panose="02040503050406030204" pitchFamily="18" charset="0"/>
                                <a:ea typeface="Cambria Math" panose="02040503050406030204" pitchFamily="18" charset="0"/>
                              </a:rPr>
                              <m:t>𝒂</m:t>
                            </m:r>
                            <m:r>
                              <a:rPr lang="de-DE" i="1">
                                <a:latin typeface="Cambria Math" panose="02040503050406030204" pitchFamily="18" charset="0"/>
                                <a:ea typeface="Cambria Math" panose="02040503050406030204" pitchFamily="18" charset="0"/>
                              </a:rPr>
                              <m:t>,</m:t>
                            </m:r>
                            <m:r>
                              <a:rPr lang="de-DE" i="1">
                                <a:latin typeface="Cambria Math" panose="02040503050406030204" pitchFamily="18" charset="0"/>
                                <a:ea typeface="Cambria Math" panose="02040503050406030204" pitchFamily="18" charset="0"/>
                              </a:rPr>
                              <m:t>𝑄</m:t>
                            </m:r>
                          </m:e>
                        </m:d>
                        <m:r>
                          <a:rPr lang="en-GB" i="1">
                            <a:latin typeface="Cambria Math" panose="02040503050406030204" pitchFamily="18" charset="0"/>
                            <a:ea typeface="Cambria Math" panose="02040503050406030204" pitchFamily="18" charset="0"/>
                          </a:rPr>
                          <m:t>𝑤</m:t>
                        </m:r>
                        <m:d>
                          <m:dPr>
                            <m:ctrlPr>
                              <a:rPr lang="en-GB"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𝒂</m:t>
                            </m:r>
                          </m:e>
                        </m:d>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2</m:t>
                            </m:r>
                          </m:e>
                          <m:sup>
                            <m:r>
                              <a:rPr lang="en-GB" i="1">
                                <a:latin typeface="Cambria Math" panose="02040503050406030204" pitchFamily="18" charset="0"/>
                                <a:ea typeface="Cambria Math" panose="02040503050406030204" pitchFamily="18" charset="0"/>
                              </a:rPr>
                              <m:t>𝑝</m:t>
                            </m:r>
                            <m:d>
                              <m:dPr>
                                <m:ctrlPr>
                                  <a:rPr lang="en-GB"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𝒂</m:t>
                                </m:r>
                              </m:e>
                            </m:d>
                          </m:sup>
                        </m:sSup>
                      </m:num>
                      <m:den>
                        <m:r>
                          <a:rPr lang="de-DE" i="1">
                            <a:latin typeface="Cambria Math" panose="02040503050406030204" pitchFamily="18" charset="0"/>
                            <a:ea typeface="Cambria Math" panose="02040503050406030204" pitchFamily="18" charset="0"/>
                          </a:rPr>
                          <m:t>𝑄</m:t>
                        </m:r>
                        <m:d>
                          <m:dPr>
                            <m:ctrlPr>
                              <a:rPr lang="de-DE" i="1">
                                <a:latin typeface="Cambria Math" panose="02040503050406030204" pitchFamily="18" charset="0"/>
                                <a:ea typeface="Cambria Math" panose="02040503050406030204" pitchFamily="18" charset="0"/>
                              </a:rPr>
                            </m:ctrlPr>
                          </m:dPr>
                          <m:e>
                            <m:r>
                              <a:rPr lang="de-DE" b="1" i="1" smtClean="0">
                                <a:latin typeface="Cambria Math" panose="02040503050406030204" pitchFamily="18" charset="0"/>
                                <a:ea typeface="Cambria Math" panose="02040503050406030204" pitchFamily="18" charset="0"/>
                              </a:rPr>
                              <m:t>𝒂</m:t>
                            </m:r>
                          </m:e>
                        </m:d>
                      </m:den>
                    </m:f>
                  </m:oMath>
                </a14:m>
                <a:r>
                  <a:rPr lang="en-GB" dirty="0"/>
                  <a:t> </a:t>
                </a:r>
              </a:p>
              <a:p>
                <a:pPr marL="0" indent="0">
                  <a:lnSpc>
                    <a:spcPct val="100000"/>
                  </a:lnSpc>
                  <a:spcBef>
                    <a:spcPts val="0"/>
                  </a:spcBef>
                  <a:buNone/>
                  <a:tabLst>
                    <a:tab pos="439738" algn="l"/>
                    <a:tab pos="881063" algn="l"/>
                    <a:tab pos="1330325" algn="l"/>
                    <a:tab pos="1770063" algn="l"/>
                  </a:tabLst>
                </a:pPr>
                <a:endParaRPr lang="en-GB" dirty="0"/>
              </a:p>
              <a:p>
                <a:endParaRPr lang="en-GB" dirty="0"/>
              </a:p>
            </p:txBody>
          </p:sp>
        </mc:Choice>
        <mc:Fallback xmlns="">
          <p:sp>
            <p:nvSpPr>
              <p:cNvPr id="3" name="Content Placeholder 2">
                <a:extLst>
                  <a:ext uri="{FF2B5EF4-FFF2-40B4-BE49-F238E27FC236}">
                    <a16:creationId xmlns:a16="http://schemas.microsoft.com/office/drawing/2014/main" id="{172625DE-DE52-0148-B894-BED0AD809EC0}"/>
                  </a:ext>
                </a:extLst>
              </p:cNvPr>
              <p:cNvSpPr>
                <a:spLocks noGrp="1" noRot="1" noChangeAspect="1" noMove="1" noResize="1" noEditPoints="1" noAdjustHandles="1" noChangeArrowheads="1" noChangeShapeType="1" noTextEdit="1"/>
              </p:cNvSpPr>
              <p:nvPr>
                <p:ph idx="1"/>
              </p:nvPr>
            </p:nvSpPr>
            <p:spPr>
              <a:blipFill>
                <a:blip r:embed="rId3"/>
                <a:stretch>
                  <a:fillRect l="-1215" t="-2985"/>
                </a:stretch>
              </a:blipFill>
            </p:spPr>
            <p:txBody>
              <a:bodyPr/>
              <a:lstStyle/>
              <a:p>
                <a:r>
                  <a:rPr lang="en-GB">
                    <a:noFill/>
                  </a:rPr>
                  <a:t> </a:t>
                </a:r>
              </a:p>
            </p:txBody>
          </p:sp>
        </mc:Fallback>
      </mc:AlternateContent>
      <p:sp>
        <p:nvSpPr>
          <p:cNvPr id="7" name="Date Placeholder 6">
            <a:extLst>
              <a:ext uri="{FF2B5EF4-FFF2-40B4-BE49-F238E27FC236}">
                <a16:creationId xmlns:a16="http://schemas.microsoft.com/office/drawing/2014/main" id="{62722A24-31AE-AB40-9D87-699600507339}"/>
              </a:ext>
            </a:extLst>
          </p:cNvPr>
          <p:cNvSpPr>
            <a:spLocks noGrp="1"/>
          </p:cNvSpPr>
          <p:nvPr>
            <p:ph type="dt" sz="half" idx="2"/>
          </p:nvPr>
        </p:nvSpPr>
        <p:spPr/>
        <p:txBody>
          <a:bodyPr/>
          <a:lstStyle/>
          <a:p>
            <a:r>
              <a:rPr lang="de-DE"/>
              <a:t>Approximate</a:t>
            </a:r>
            <a:endParaRPr lang="en-US" dirty="0"/>
          </a:p>
        </p:txBody>
      </p:sp>
      <p:sp>
        <p:nvSpPr>
          <p:cNvPr id="8" name="Footer Placeholder 7">
            <a:extLst>
              <a:ext uri="{FF2B5EF4-FFF2-40B4-BE49-F238E27FC236}">
                <a16:creationId xmlns:a16="http://schemas.microsoft.com/office/drawing/2014/main" id="{478B26D7-56E2-FD47-A00E-D0007C7E9AC3}"/>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99E93588-3FA3-3848-B9AB-8BADC8CC8048}"/>
              </a:ext>
            </a:extLst>
          </p:cNvPr>
          <p:cNvSpPr>
            <a:spLocks noGrp="1"/>
          </p:cNvSpPr>
          <p:nvPr>
            <p:ph type="sldNum" sz="quarter" idx="4"/>
          </p:nvPr>
        </p:nvSpPr>
        <p:spPr/>
        <p:txBody>
          <a:bodyPr/>
          <a:lstStyle/>
          <a:p>
            <a:fld id="{67C9959E-8E6B-B04C-9955-EA096F41CA7A}" type="slidenum">
              <a:rPr lang="en-GB" smtClean="0"/>
              <a:t>84</a:t>
            </a:fld>
            <a:endParaRPr lang="en-GB"/>
          </a:p>
        </p:txBody>
      </p: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A8FB0675-1B14-5742-B397-81FF9FCFE097}"/>
                  </a:ext>
                </a:extLst>
              </p:cNvPr>
              <p:cNvSpPr/>
              <p:nvPr/>
            </p:nvSpPr>
            <p:spPr>
              <a:xfrm>
                <a:off x="9548707" y="5618902"/>
                <a:ext cx="2286000" cy="280186"/>
              </a:xfrm>
              <a:prstGeom prst="rect">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LIS for </a:t>
                </a:r>
                <a14:m>
                  <m:oMath xmlns:m="http://schemas.openxmlformats.org/officeDocument/2006/math">
                    <m:r>
                      <a:rPr lang="en-GB" i="1" dirty="0">
                        <a:latin typeface="Cambria Math" panose="02040503050406030204" pitchFamily="18" charset="0"/>
                      </a:rPr>
                      <m:t>𝑍</m:t>
                    </m:r>
                  </m:oMath>
                </a14:m>
                <a:endParaRPr lang="en-GB" dirty="0"/>
              </a:p>
            </p:txBody>
          </p:sp>
        </mc:Choice>
        <mc:Fallback xmlns="">
          <p:sp>
            <p:nvSpPr>
              <p:cNvPr id="6" name="Rectangle 5">
                <a:extLst>
                  <a:ext uri="{FF2B5EF4-FFF2-40B4-BE49-F238E27FC236}">
                    <a16:creationId xmlns:a16="http://schemas.microsoft.com/office/drawing/2014/main" id="{A8FB0675-1B14-5742-B397-81FF9FCFE097}"/>
                  </a:ext>
                </a:extLst>
              </p:cNvPr>
              <p:cNvSpPr>
                <a:spLocks noRot="1" noChangeAspect="1" noMove="1" noResize="1" noEditPoints="1" noAdjustHandles="1" noChangeArrowheads="1" noChangeShapeType="1" noTextEdit="1"/>
              </p:cNvSpPr>
              <p:nvPr/>
            </p:nvSpPr>
            <p:spPr>
              <a:xfrm>
                <a:off x="9548707" y="5618902"/>
                <a:ext cx="2286000" cy="280186"/>
              </a:xfrm>
              <a:prstGeom prst="rect">
                <a:avLst/>
              </a:prstGeom>
              <a:blipFill>
                <a:blip r:embed="rId4"/>
                <a:stretch>
                  <a:fillRect t="-20833" b="-41667"/>
                </a:stretch>
              </a:blipFill>
              <a:ln>
                <a:solidFill>
                  <a:schemeClr val="accent1"/>
                </a:solidFill>
              </a:ln>
            </p:spPr>
            <p:txBody>
              <a:bodyPr/>
              <a:lstStyle/>
              <a:p>
                <a:r>
                  <a:rPr lang="en-GB">
                    <a:noFill/>
                  </a:rPr>
                  <a:t> </a:t>
                </a:r>
              </a:p>
            </p:txBody>
          </p:sp>
        </mc:Fallback>
      </mc:AlternateContent>
      <p:sp>
        <p:nvSpPr>
          <p:cNvPr id="9" name="TextBox 8">
            <a:extLst>
              <a:ext uri="{FF2B5EF4-FFF2-40B4-BE49-F238E27FC236}">
                <a16:creationId xmlns:a16="http://schemas.microsoft.com/office/drawing/2014/main" id="{1A9E558D-1FAF-7B4A-A369-5A07B399CC3F}"/>
              </a:ext>
            </a:extLst>
          </p:cNvPr>
          <p:cNvSpPr txBox="1"/>
          <p:nvPr/>
        </p:nvSpPr>
        <p:spPr>
          <a:xfrm>
            <a:off x="3106013" y="890666"/>
            <a:ext cx="8725662" cy="64633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GB" dirty="0"/>
              <a:t>LIS tries to apply the power rule, followed by the generalised binomial rule, followed by the isolated variable rule. If all fail, then LIS grounds an atom and samples for the groundings.</a:t>
            </a:r>
          </a:p>
        </p:txBody>
      </p:sp>
      <p:sp>
        <p:nvSpPr>
          <p:cNvPr id="11" name="Rectangle 10">
            <a:extLst>
              <a:ext uri="{FF2B5EF4-FFF2-40B4-BE49-F238E27FC236}">
                <a16:creationId xmlns:a16="http://schemas.microsoft.com/office/drawing/2014/main" id="{0202F7F3-556B-044C-9B52-33F3E297EAD9}"/>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a:t>
            </a:r>
          </a:p>
        </p:txBody>
      </p:sp>
    </p:spTree>
    <p:extLst>
      <p:ext uri="{BB962C8B-B14F-4D97-AF65-F5344CB8AC3E}">
        <p14:creationId xmlns:p14="http://schemas.microsoft.com/office/powerpoint/2010/main" val="888625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itle 1">
                <a:extLst>
                  <a:ext uri="{FF2B5EF4-FFF2-40B4-BE49-F238E27FC236}">
                    <a16:creationId xmlns:a16="http://schemas.microsoft.com/office/drawing/2014/main" id="{4E1A9DE4-FCC3-CB4D-9CD7-EE0642767968}"/>
                  </a:ext>
                </a:extLst>
              </p:cNvPr>
              <p:cNvSpPr>
                <a:spLocks noGrp="1"/>
              </p:cNvSpPr>
              <p:nvPr>
                <p:ph type="title"/>
              </p:nvPr>
            </p:nvSpPr>
            <p:spPr/>
            <p:txBody>
              <a:bodyPr/>
              <a:lstStyle/>
              <a:p>
                <a:r>
                  <a:rPr lang="en-GB" dirty="0"/>
                  <a:t>LIS: Constructing </a:t>
                </a:r>
                <a14:m>
                  <m:oMath xmlns:m="http://schemas.openxmlformats.org/officeDocument/2006/math">
                    <m:r>
                      <a:rPr lang="en-GB" i="1" dirty="0">
                        <a:latin typeface="Cambria Math" panose="02040503050406030204" pitchFamily="18" charset="0"/>
                      </a:rPr>
                      <m:t>𝑄</m:t>
                    </m:r>
                  </m:oMath>
                </a14:m>
                <a:endParaRPr lang="en-GB" dirty="0"/>
              </a:p>
            </p:txBody>
          </p:sp>
        </mc:Choice>
        <mc:Fallback xmlns="">
          <p:sp>
            <p:nvSpPr>
              <p:cNvPr id="2" name="Title 1">
                <a:extLst>
                  <a:ext uri="{FF2B5EF4-FFF2-40B4-BE49-F238E27FC236}">
                    <a16:creationId xmlns:a16="http://schemas.microsoft.com/office/drawing/2014/main" id="{4E1A9DE4-FCC3-CB4D-9CD7-EE0642767968}"/>
                  </a:ext>
                </a:extLst>
              </p:cNvPr>
              <p:cNvSpPr>
                <a:spLocks noGrp="1" noRot="1" noChangeAspect="1" noMove="1" noResize="1" noEditPoints="1" noAdjustHandles="1" noChangeArrowheads="1" noChangeShapeType="1" noTextEdit="1"/>
              </p:cNvSpPr>
              <p:nvPr>
                <p:ph type="title"/>
              </p:nvPr>
            </p:nvSpPr>
            <p:spPr>
              <a:blipFill>
                <a:blip r:embed="rId2"/>
                <a:stretch>
                  <a:fillRect l="-3215" t="-24561" b="-38596"/>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D68E49C5-EE29-114B-A621-DF690C4BDE19}"/>
                  </a:ext>
                </a:extLst>
              </p:cNvPr>
              <p:cNvSpPr>
                <a:spLocks noGrp="1"/>
              </p:cNvSpPr>
              <p:nvPr>
                <p:ph idx="1"/>
              </p:nvPr>
            </p:nvSpPr>
            <p:spPr/>
            <p:txBody>
              <a:bodyPr>
                <a:normAutofit/>
              </a:bodyPr>
              <a:lstStyle/>
              <a:p>
                <a:r>
                  <a:rPr lang="en-GB" dirty="0"/>
                  <a:t>General ideas used</a:t>
                </a:r>
              </a:p>
              <a:p>
                <a:pPr lvl="1"/>
                <a:r>
                  <a:rPr lang="en-GB" dirty="0"/>
                  <a:t>4: disjoint parts</a:t>
                </a:r>
              </a:p>
              <a:p>
                <a:pPr lvl="2"/>
                <a:r>
                  <a:rPr lang="en-GB" dirty="0"/>
                  <a:t>Handle independently</a:t>
                </a:r>
              </a:p>
              <a:p>
                <a:pPr lvl="1"/>
                <a:r>
                  <a:rPr lang="en-GB" dirty="0"/>
                  <a:t>8: choose an ordering for an atom</a:t>
                </a:r>
              </a:p>
              <a:p>
                <a:pPr lvl="2"/>
                <a:r>
                  <a:rPr lang="en-GB" dirty="0"/>
                  <a:t>Assume parent-child relationship</a:t>
                </a:r>
              </a:p>
              <a:p>
                <a:r>
                  <a:rPr lang="en-GB" dirty="0"/>
                  <a:t>Lifting rules used for constructing </a:t>
                </a:r>
                <a14:m>
                  <m:oMath xmlns:m="http://schemas.openxmlformats.org/officeDocument/2006/math">
                    <m:r>
                      <a:rPr lang="en-GB" i="1" dirty="0" smtClean="0">
                        <a:latin typeface="Cambria Math" panose="02040503050406030204" pitchFamily="18" charset="0"/>
                      </a:rPr>
                      <m:t>𝑄</m:t>
                    </m:r>
                  </m:oMath>
                </a14:m>
                <a:endParaRPr lang="en-GB" dirty="0"/>
              </a:p>
              <a:p>
                <a:pPr lvl="1"/>
                <a:r>
                  <a:rPr lang="en-GB" dirty="0"/>
                  <a:t>2: power rule</a:t>
                </a:r>
              </a:p>
              <a:p>
                <a:pPr lvl="2"/>
                <a:r>
                  <a:rPr lang="en-GB" dirty="0"/>
                  <a:t>Simplifies the MLN</a:t>
                </a:r>
              </a:p>
              <a:p>
                <a:pPr lvl="1"/>
                <a:r>
                  <a:rPr lang="en-GB" dirty="0"/>
                  <a:t>12: approximate generalised binomial rule</a:t>
                </a:r>
              </a:p>
              <a:p>
                <a:pPr lvl="1"/>
                <a:r>
                  <a:rPr lang="en-GB" dirty="0"/>
                  <a:t>13: isolated variable rule</a:t>
                </a:r>
              </a:p>
              <a:p>
                <a:endParaRPr lang="en-GB" dirty="0"/>
              </a:p>
              <a:p>
                <a:pPr lvl="1"/>
                <a:endParaRPr lang="en-GB" dirty="0"/>
              </a:p>
            </p:txBody>
          </p:sp>
        </mc:Choice>
        <mc:Fallback xmlns="">
          <p:sp>
            <p:nvSpPr>
              <p:cNvPr id="3" name="Content Placeholder 2">
                <a:extLst>
                  <a:ext uri="{FF2B5EF4-FFF2-40B4-BE49-F238E27FC236}">
                    <a16:creationId xmlns:a16="http://schemas.microsoft.com/office/drawing/2014/main" id="{D68E49C5-EE29-114B-A621-DF690C4BDE19}"/>
                  </a:ext>
                </a:extLst>
              </p:cNvPr>
              <p:cNvSpPr>
                <a:spLocks noGrp="1" noRot="1" noChangeAspect="1" noMove="1" noResize="1" noEditPoints="1" noAdjustHandles="1" noChangeArrowheads="1" noChangeShapeType="1" noTextEdit="1"/>
              </p:cNvSpPr>
              <p:nvPr>
                <p:ph idx="1"/>
              </p:nvPr>
            </p:nvSpPr>
            <p:spPr>
              <a:blipFill>
                <a:blip r:embed="rId3"/>
                <a:stretch>
                  <a:fillRect l="-1436" t="-2687"/>
                </a:stretch>
              </a:blipFill>
            </p:spPr>
            <p:txBody>
              <a:bodyPr/>
              <a:lstStyle/>
              <a:p>
                <a:r>
                  <a:rPr lang="en-GB">
                    <a:noFill/>
                  </a:rPr>
                  <a:t> </a:t>
                </a:r>
              </a:p>
            </p:txBody>
          </p:sp>
        </mc:Fallback>
      </mc:AlternateContent>
      <p:sp>
        <p:nvSpPr>
          <p:cNvPr id="5" name="Date Placeholder 4">
            <a:extLst>
              <a:ext uri="{FF2B5EF4-FFF2-40B4-BE49-F238E27FC236}">
                <a16:creationId xmlns:a16="http://schemas.microsoft.com/office/drawing/2014/main" id="{008A0F77-87D5-3249-A358-886B21E2EB7F}"/>
              </a:ext>
            </a:extLst>
          </p:cNvPr>
          <p:cNvSpPr>
            <a:spLocks noGrp="1"/>
          </p:cNvSpPr>
          <p:nvPr>
            <p:ph type="dt" sz="half" idx="2"/>
          </p:nvPr>
        </p:nvSpPr>
        <p:spPr/>
        <p:txBody>
          <a:bodyPr/>
          <a:lstStyle/>
          <a:p>
            <a:r>
              <a:rPr lang="de-DE"/>
              <a:t>Approximate</a:t>
            </a:r>
            <a:endParaRPr lang="en-US" dirty="0"/>
          </a:p>
        </p:txBody>
      </p:sp>
      <p:sp>
        <p:nvSpPr>
          <p:cNvPr id="6" name="Footer Placeholder 5">
            <a:extLst>
              <a:ext uri="{FF2B5EF4-FFF2-40B4-BE49-F238E27FC236}">
                <a16:creationId xmlns:a16="http://schemas.microsoft.com/office/drawing/2014/main" id="{FBF2FC9B-4844-1C4C-A196-9AB697B0A4A2}"/>
              </a:ext>
            </a:extLst>
          </p:cNvPr>
          <p:cNvSpPr>
            <a:spLocks noGrp="1"/>
          </p:cNvSpPr>
          <p:nvPr>
            <p:ph type="ftr" sz="quarter" idx="3"/>
          </p:nvPr>
        </p:nvSpPr>
        <p:spPr/>
        <p:txBody>
          <a:bodyPr/>
          <a:lstStyle/>
          <a:p>
            <a:r>
              <a:rPr lang="en-GB"/>
              <a:t>T. Braun – StaRAI</a:t>
            </a:r>
          </a:p>
        </p:txBody>
      </p:sp>
      <p:sp>
        <p:nvSpPr>
          <p:cNvPr id="4" name="Slide Number Placeholder 3">
            <a:extLst>
              <a:ext uri="{FF2B5EF4-FFF2-40B4-BE49-F238E27FC236}">
                <a16:creationId xmlns:a16="http://schemas.microsoft.com/office/drawing/2014/main" id="{E41EF86A-148E-A043-AB08-09D7644F1A9E}"/>
              </a:ext>
            </a:extLst>
          </p:cNvPr>
          <p:cNvSpPr>
            <a:spLocks noGrp="1"/>
          </p:cNvSpPr>
          <p:nvPr>
            <p:ph type="sldNum" sz="quarter" idx="4"/>
          </p:nvPr>
        </p:nvSpPr>
        <p:spPr/>
        <p:txBody>
          <a:bodyPr/>
          <a:lstStyle/>
          <a:p>
            <a:fld id="{67C9959E-8E6B-B04C-9955-EA096F41CA7A}" type="slidenum">
              <a:rPr lang="en-GB" smtClean="0"/>
              <a:t>85</a:t>
            </a:fld>
            <a:endParaRPr lang="en-GB"/>
          </a:p>
        </p:txBody>
      </p:sp>
      <p:sp>
        <p:nvSpPr>
          <p:cNvPr id="10" name="Rectangle 9">
            <a:extLst>
              <a:ext uri="{FF2B5EF4-FFF2-40B4-BE49-F238E27FC236}">
                <a16:creationId xmlns:a16="http://schemas.microsoft.com/office/drawing/2014/main" id="{EECB3316-AC01-B142-926C-02755124A3C4}"/>
              </a:ext>
            </a:extLst>
          </p:cNvPr>
          <p:cNvSpPr/>
          <p:nvPr/>
        </p:nvSpPr>
        <p:spPr>
          <a:xfrm>
            <a:off x="3444051" y="6260406"/>
            <a:ext cx="6104656" cy="400110"/>
          </a:xfrm>
          <a:prstGeom prst="rect">
            <a:avLst/>
          </a:prstGeom>
        </p:spPr>
        <p:txBody>
          <a:bodyPr wrap="square">
            <a:spAutoFit/>
          </a:bodyPr>
          <a:lstStyle/>
          <a:p>
            <a:r>
              <a:rPr lang="en-GB" sz="1000" dirty="0" err="1">
                <a:solidFill>
                  <a:schemeClr val="tx1">
                    <a:lumMod val="60000"/>
                    <a:lumOff val="40000"/>
                  </a:schemeClr>
                </a:solidFill>
              </a:rPr>
              <a:t>Vibhav</a:t>
            </a:r>
            <a:r>
              <a:rPr lang="en-GB" sz="1000" dirty="0">
                <a:solidFill>
                  <a:schemeClr val="tx1">
                    <a:lumMod val="60000"/>
                    <a:lumOff val="40000"/>
                  </a:schemeClr>
                </a:solidFill>
              </a:rPr>
              <a:t> </a:t>
            </a:r>
            <a:r>
              <a:rPr lang="en-GB" sz="1000" dirty="0" err="1">
                <a:solidFill>
                  <a:schemeClr val="tx1">
                    <a:lumMod val="60000"/>
                    <a:lumOff val="40000"/>
                  </a:schemeClr>
                </a:solidFill>
              </a:rPr>
              <a:t>Gogate</a:t>
            </a:r>
            <a:r>
              <a:rPr lang="en-GB" sz="1000" dirty="0">
                <a:solidFill>
                  <a:schemeClr val="tx1">
                    <a:lumMod val="60000"/>
                    <a:lumOff val="40000"/>
                  </a:schemeClr>
                </a:solidFill>
              </a:rPr>
              <a:t>, Abhay Jha, and Deepak Venugopal: Advances in Lifted Importance Sampling. In: Proceedings of the Twenty-Sixth AAAI Conference on Artificial Intelligence, 2012. (Algorithm from there)</a:t>
            </a:r>
          </a:p>
        </p:txBody>
      </p:sp>
      <p:grpSp>
        <p:nvGrpSpPr>
          <p:cNvPr id="11" name="Group 10">
            <a:extLst>
              <a:ext uri="{FF2B5EF4-FFF2-40B4-BE49-F238E27FC236}">
                <a16:creationId xmlns:a16="http://schemas.microsoft.com/office/drawing/2014/main" id="{A7DBA725-A341-1F4D-B901-F90F5A7242C6}"/>
              </a:ext>
            </a:extLst>
          </p:cNvPr>
          <p:cNvGrpSpPr/>
          <p:nvPr/>
        </p:nvGrpSpPr>
        <p:grpSpPr>
          <a:xfrm>
            <a:off x="7074509" y="815885"/>
            <a:ext cx="4757166" cy="5090029"/>
            <a:chOff x="7074509" y="815885"/>
            <a:chExt cx="4757166" cy="5090029"/>
          </a:xfrm>
        </p:grpSpPr>
        <p:pic>
          <p:nvPicPr>
            <p:cNvPr id="8" name="Picture 7">
              <a:extLst>
                <a:ext uri="{FF2B5EF4-FFF2-40B4-BE49-F238E27FC236}">
                  <a16:creationId xmlns:a16="http://schemas.microsoft.com/office/drawing/2014/main" id="{20B6AD99-51AF-6544-802A-451FBFF85837}"/>
                </a:ext>
              </a:extLst>
            </p:cNvPr>
            <p:cNvPicPr>
              <a:picLocks noChangeAspect="1"/>
            </p:cNvPicPr>
            <p:nvPr/>
          </p:nvPicPr>
          <p:blipFill>
            <a:blip r:embed="rId4"/>
            <a:stretch>
              <a:fillRect/>
            </a:stretch>
          </p:blipFill>
          <p:spPr>
            <a:xfrm>
              <a:off x="7074509" y="815885"/>
              <a:ext cx="4757166" cy="50900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9AB12314-7D24-CF47-A084-3F77556B7632}"/>
                    </a:ext>
                  </a:extLst>
                </p:cNvPr>
                <p:cNvSpPr txBox="1"/>
                <p:nvPr/>
              </p:nvSpPr>
              <p:spPr>
                <a:xfrm>
                  <a:off x="11002068" y="2247879"/>
                  <a:ext cx="123816" cy="138499"/>
                </a:xfrm>
                <a:prstGeom prst="rect">
                  <a:avLst/>
                </a:prstGeom>
                <a:solidFill>
                  <a:srgbClr val="FFFFFF"/>
                </a:solid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900" i="1" dirty="0" smtClean="0">
                            <a:latin typeface="Cambria Math" panose="02040503050406030204" pitchFamily="18" charset="0"/>
                          </a:rPr>
                          <m:t>𝑚</m:t>
                        </m:r>
                      </m:oMath>
                    </m:oMathPara>
                  </a14:m>
                  <a:endParaRPr lang="en-GB" sz="900" dirty="0"/>
                </a:p>
              </p:txBody>
            </p:sp>
          </mc:Choice>
          <mc:Fallback xmlns="">
            <p:sp>
              <p:nvSpPr>
                <p:cNvPr id="9" name="TextBox 8">
                  <a:extLst>
                    <a:ext uri="{FF2B5EF4-FFF2-40B4-BE49-F238E27FC236}">
                      <a16:creationId xmlns:a16="http://schemas.microsoft.com/office/drawing/2014/main" id="{9AB12314-7D24-CF47-A084-3F77556B7632}"/>
                    </a:ext>
                  </a:extLst>
                </p:cNvPr>
                <p:cNvSpPr txBox="1">
                  <a:spLocks noRot="1" noChangeAspect="1" noMove="1" noResize="1" noEditPoints="1" noAdjustHandles="1" noChangeArrowheads="1" noChangeShapeType="1" noTextEdit="1"/>
                </p:cNvSpPr>
                <p:nvPr/>
              </p:nvSpPr>
              <p:spPr>
                <a:xfrm>
                  <a:off x="11002068" y="2247879"/>
                  <a:ext cx="123816" cy="138499"/>
                </a:xfrm>
                <a:prstGeom prst="rect">
                  <a:avLst/>
                </a:prstGeom>
                <a:blipFill>
                  <a:blip r:embed="rId5"/>
                  <a:stretch>
                    <a:fillRect l="-9091"/>
                  </a:stretch>
                </a:blipFill>
              </p:spPr>
              <p:txBody>
                <a:bodyPr/>
                <a:lstStyle/>
                <a:p>
                  <a:r>
                    <a:rPr lang="en-GB">
                      <a:noFill/>
                    </a:rPr>
                    <a:t> </a:t>
                  </a:r>
                </a:p>
              </p:txBody>
            </p:sp>
          </mc:Fallback>
        </mc:AlternateContent>
      </p:grpSp>
    </p:spTree>
    <p:extLst>
      <p:ext uri="{BB962C8B-B14F-4D97-AF65-F5344CB8AC3E}">
        <p14:creationId xmlns:p14="http://schemas.microsoft.com/office/powerpoint/2010/main" val="1882669806"/>
      </p:ext>
    </p:extLst>
  </p:cSld>
  <p:clrMapOvr>
    <a:masterClrMapping/>
  </p:clrMapOvr>
</p:sld>
</file>

<file path=ppt/theme/theme1.xml><?xml version="1.0" encoding="utf-8"?>
<a:theme xmlns:a="http://schemas.openxmlformats.org/drawingml/2006/main" name="wwu-adapted-16x9-en">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wwu-adapted-16x9-en" id="{932D5FDF-4513-284D-9ED8-AE139A104C78}" vid="{2A9CC8D2-CF15-384A-88E0-C3EC59682EA2}"/>
    </a:ext>
  </a:extLst>
</a:theme>
</file>

<file path=ppt/theme/theme2.xml><?xml version="1.0" encoding="utf-8"?>
<a:theme xmlns:a="http://schemas.openxmlformats.org/drawingml/2006/main" name="UM-en-new">
  <a:themeElements>
    <a:clrScheme name="WWU Münster Var3">
      <a:dk1>
        <a:srgbClr val="58585A"/>
      </a:dk1>
      <a:lt1>
        <a:srgbClr val="F4F4F4"/>
      </a:lt1>
      <a:dk2>
        <a:srgbClr val="F4F4F4"/>
      </a:dk2>
      <a:lt2>
        <a:srgbClr val="00568A"/>
      </a:lt2>
      <a:accent1>
        <a:srgbClr val="009DD1"/>
      </a:accent1>
      <a:accent2>
        <a:srgbClr val="67C5E4"/>
      </a:accent2>
      <a:accent3>
        <a:srgbClr val="008E96"/>
      </a:accent3>
      <a:accent4>
        <a:srgbClr val="65BBBF"/>
      </a:accent4>
      <a:accent5>
        <a:srgbClr val="00568A"/>
      </a:accent5>
      <a:accent6>
        <a:srgbClr val="679AB9"/>
      </a:accent6>
      <a:hlink>
        <a:srgbClr val="58585A"/>
      </a:hlink>
      <a:folHlink>
        <a:srgbClr val="58585A"/>
      </a:folHlink>
    </a:clrScheme>
    <a:fontScheme name="WWU Münster">
      <a:majorFont>
        <a:latin typeface="Meta Offc Pro"/>
        <a:ea typeface=""/>
        <a:cs typeface=""/>
      </a:majorFont>
      <a:minorFont>
        <a:latin typeface="Meta Offc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UM-en-new" id="{59C7D432-8138-4548-A7D7-91E264AD21C6}" vid="{0F7B2386-8E31-8B49-8677-D7DCA01AD3B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wwu-adapted-16x9-en</Template>
  <TotalTime>14146</TotalTime>
  <Words>10909</Words>
  <Application>Microsoft Macintosh PowerPoint</Application>
  <PresentationFormat>Widescreen</PresentationFormat>
  <Paragraphs>2585</Paragraphs>
  <Slides>85</Slides>
  <Notes>24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85</vt:i4>
      </vt:variant>
    </vt:vector>
  </HeadingPairs>
  <TitlesOfParts>
    <vt:vector size="95" baseType="lpstr">
      <vt:lpstr>ＭＳ Ｐゴシック</vt:lpstr>
      <vt:lpstr>Arial</vt:lpstr>
      <vt:lpstr>Calibri</vt:lpstr>
      <vt:lpstr>Cambria Math</vt:lpstr>
      <vt:lpstr>Meta Offc Pro</vt:lpstr>
      <vt:lpstr>Times New Roman</vt:lpstr>
      <vt:lpstr>Verdana</vt:lpstr>
      <vt:lpstr>Zapf Dingbats</vt:lpstr>
      <vt:lpstr>wwu-adapted-16x9-en</vt:lpstr>
      <vt:lpstr>UM-en-new</vt:lpstr>
      <vt:lpstr>Inference: Approximate Probabilistic Inference</vt:lpstr>
      <vt:lpstr>Contents</vt:lpstr>
      <vt:lpstr>Outline: 3. Inference</vt:lpstr>
      <vt:lpstr>Approximations</vt:lpstr>
      <vt:lpstr>Deterministic vs. Stochastic Approximations</vt:lpstr>
      <vt:lpstr>Side Note: Variational Inference (VI)</vt:lpstr>
      <vt:lpstr>Query Answering Using Stochastic Simulation</vt:lpstr>
      <vt:lpstr>Basic Idea of Sampling from a Probability Distribution</vt:lpstr>
      <vt:lpstr>Sampling: 1. Generate Samples</vt:lpstr>
      <vt:lpstr>Sampling: 1. Generate Samples</vt:lpstr>
      <vt:lpstr>Sampling: 2. Estimate P(R^′ ) (Count Occurences)</vt:lpstr>
      <vt:lpstr>Sampling: Generalisation</vt:lpstr>
      <vt:lpstr>Direct Sampling</vt:lpstr>
      <vt:lpstr>Direct Sampling: Forward &amp; Rejection Sampling</vt:lpstr>
      <vt:lpstr>Rejecting Samples</vt:lpstr>
      <vt:lpstr>Remember: Bayes Nets (BNs)</vt:lpstr>
      <vt:lpstr>Direct Sampling: Forward + Rejection Sampling in BNs</vt:lpstr>
      <vt:lpstr>1. Generate Sample</vt:lpstr>
      <vt:lpstr>2. Count, and Output</vt:lpstr>
      <vt:lpstr>Rejection Sampling</vt:lpstr>
      <vt:lpstr>Forward Sampling: Analysis</vt:lpstr>
      <vt:lpstr>Rejection Sampling: Analysis</vt:lpstr>
      <vt:lpstr>Brief Look into PAC Estimators</vt:lpstr>
      <vt:lpstr>Brief Look into PAC Estimators</vt:lpstr>
      <vt:lpstr>Rejection Sampling: Problem</vt:lpstr>
      <vt:lpstr>Rejection Sampling: Problem</vt:lpstr>
      <vt:lpstr>Likelihood Weighting</vt:lpstr>
      <vt:lpstr>Likelihood Weighting: Example</vt:lpstr>
      <vt:lpstr>Likelihood Weighting: Example</vt:lpstr>
      <vt:lpstr>Likelihood Weighting: Algorithm</vt:lpstr>
      <vt:lpstr>Likelihood Analysis</vt:lpstr>
      <vt:lpstr>Importance Sampling</vt:lpstr>
      <vt:lpstr>Using a Proposal Distribution</vt:lpstr>
      <vt:lpstr>Unnormalised Importance Sampling</vt:lpstr>
      <vt:lpstr>When P is known: Example</vt:lpstr>
      <vt:lpstr>When P is not known</vt:lpstr>
      <vt:lpstr>Normalised Importance Sampling</vt:lpstr>
      <vt:lpstr>Sampling in Undirected Models</vt:lpstr>
      <vt:lpstr>Where To Get Q From? – An Idea</vt:lpstr>
      <vt:lpstr>Example</vt:lpstr>
      <vt:lpstr>Example</vt:lpstr>
      <vt:lpstr>Example</vt:lpstr>
      <vt:lpstr>Example</vt:lpstr>
      <vt:lpstr>Lifted Importance Sampling (LIS)</vt:lpstr>
      <vt:lpstr>Problems with Importance Sampling</vt:lpstr>
      <vt:lpstr>Markov Chain  Monte Carlo (MCMC)  Sampling</vt:lpstr>
      <vt:lpstr>Markov Chain Monte Carlo (MCMC)</vt:lpstr>
      <vt:lpstr>MCMC: Example</vt:lpstr>
      <vt:lpstr>MCMC: Example</vt:lpstr>
      <vt:lpstr>MCMC: Example</vt:lpstr>
      <vt:lpstr>MCMC: Example</vt:lpstr>
      <vt:lpstr>Gibbs Sampling</vt:lpstr>
      <vt:lpstr>Gibbs Sampling: Algorithm</vt:lpstr>
      <vt:lpstr>Gibbs Sampling and Factor-based Models</vt:lpstr>
      <vt:lpstr>Example with Two Factors</vt:lpstr>
      <vt:lpstr>Some Basics for MCMC</vt:lpstr>
      <vt:lpstr>Some Basics for MCMC</vt:lpstr>
      <vt:lpstr>Some Basics for MCMC</vt:lpstr>
      <vt:lpstr>Some Basics for MCMC</vt:lpstr>
      <vt:lpstr>Some Basics for MCMC</vt:lpstr>
      <vt:lpstr>Stationary Distribution Formally</vt:lpstr>
      <vt:lpstr>Stationary Distribution Formally</vt:lpstr>
      <vt:lpstr>Parallelisation</vt:lpstr>
      <vt:lpstr>Burn-in &amp; Thinning</vt:lpstr>
      <vt:lpstr>Other Problems with Gibbs Sampling</vt:lpstr>
      <vt:lpstr>Metropolis-Hastings Algorithm (MH)</vt:lpstr>
      <vt:lpstr>Proposal Distribution in MH</vt:lpstr>
      <vt:lpstr>Acceptance Probabilities</vt:lpstr>
      <vt:lpstr>MH: Algorithm</vt:lpstr>
      <vt:lpstr>Lifted MCMC</vt:lpstr>
      <vt:lpstr>Why Do Orbits help?</vt:lpstr>
      <vt:lpstr>Orbital Markov Chain</vt:lpstr>
      <vt:lpstr>Orbital Gibbs Sampling</vt:lpstr>
      <vt:lpstr>Lifted MH</vt:lpstr>
      <vt:lpstr>Interim Summary</vt:lpstr>
      <vt:lpstr>When to Choose Approximate or Exact Inference?</vt:lpstr>
      <vt:lpstr>Agents: Monte Carlo vs. Las Vegas</vt:lpstr>
      <vt:lpstr>Outline: 3. Inference</vt:lpstr>
      <vt:lpstr>Appendix</vt:lpstr>
      <vt:lpstr>Lifted Importance Sampling (LIS)</vt:lpstr>
      <vt:lpstr>LIS: Lifting Rules – Power Rule</vt:lpstr>
      <vt:lpstr>LIS: Lifting Rules – Generalised Binomial Rule</vt:lpstr>
      <vt:lpstr>LIS: Lifting Rules – Isolated Variable Rule</vt:lpstr>
      <vt:lpstr>LIS: Algorithm (Z)</vt:lpstr>
      <vt:lpstr>LIS: Constructing Q</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Tanya Braun</cp:lastModifiedBy>
  <cp:revision>346</cp:revision>
  <cp:lastPrinted>2022-11-29T17:17:15Z</cp:lastPrinted>
  <dcterms:created xsi:type="dcterms:W3CDTF">2020-02-28T12:43:09Z</dcterms:created>
  <dcterms:modified xsi:type="dcterms:W3CDTF">2026-10-09T12:21:34Z</dcterms:modified>
</cp:coreProperties>
</file>