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1" r:id="rId1"/>
  </p:sldMasterIdLst>
  <p:notesMasterIdLst>
    <p:notesMasterId r:id="rId60"/>
  </p:notesMasterIdLst>
  <p:sldIdLst>
    <p:sldId id="256" r:id="rId2"/>
    <p:sldId id="1636" r:id="rId3"/>
    <p:sldId id="1296" r:id="rId4"/>
    <p:sldId id="269" r:id="rId5"/>
    <p:sldId id="270" r:id="rId6"/>
    <p:sldId id="752" r:id="rId7"/>
    <p:sldId id="1307" r:id="rId8"/>
    <p:sldId id="271" r:id="rId9"/>
    <p:sldId id="1306" r:id="rId10"/>
    <p:sldId id="272" r:id="rId11"/>
    <p:sldId id="1308" r:id="rId12"/>
    <p:sldId id="753" r:id="rId13"/>
    <p:sldId id="758" r:id="rId14"/>
    <p:sldId id="1310" r:id="rId15"/>
    <p:sldId id="754" r:id="rId16"/>
    <p:sldId id="770" r:id="rId17"/>
    <p:sldId id="771" r:id="rId18"/>
    <p:sldId id="376" r:id="rId19"/>
    <p:sldId id="795" r:id="rId20"/>
    <p:sldId id="767" r:id="rId21"/>
    <p:sldId id="382" r:id="rId22"/>
    <p:sldId id="386" r:id="rId23"/>
    <p:sldId id="387" r:id="rId24"/>
    <p:sldId id="388" r:id="rId25"/>
    <p:sldId id="787" r:id="rId26"/>
    <p:sldId id="765" r:id="rId27"/>
    <p:sldId id="726" r:id="rId28"/>
    <p:sldId id="727" r:id="rId29"/>
    <p:sldId id="775" r:id="rId30"/>
    <p:sldId id="776" r:id="rId31"/>
    <p:sldId id="764" r:id="rId32"/>
    <p:sldId id="772" r:id="rId33"/>
    <p:sldId id="757" r:id="rId34"/>
    <p:sldId id="761" r:id="rId35"/>
    <p:sldId id="760" r:id="rId36"/>
    <p:sldId id="759" r:id="rId37"/>
    <p:sldId id="783" r:id="rId38"/>
    <p:sldId id="784" r:id="rId39"/>
    <p:sldId id="739" r:id="rId40"/>
    <p:sldId id="786" r:id="rId41"/>
    <p:sldId id="768" r:id="rId42"/>
    <p:sldId id="1311" r:id="rId43"/>
    <p:sldId id="1208" r:id="rId44"/>
    <p:sldId id="1299" r:id="rId45"/>
    <p:sldId id="1633" r:id="rId46"/>
    <p:sldId id="1634" r:id="rId47"/>
    <p:sldId id="261" r:id="rId48"/>
    <p:sldId id="279" r:id="rId49"/>
    <p:sldId id="350" r:id="rId50"/>
    <p:sldId id="1298" r:id="rId51"/>
    <p:sldId id="1300" r:id="rId52"/>
    <p:sldId id="1301" r:id="rId53"/>
    <p:sldId id="1158" r:id="rId54"/>
    <p:sldId id="788" r:id="rId55"/>
    <p:sldId id="1302" r:id="rId56"/>
    <p:sldId id="1314" r:id="rId57"/>
    <p:sldId id="789" r:id="rId58"/>
    <p:sldId id="1312"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1"/>
    <p:restoredTop sz="94795"/>
  </p:normalViewPr>
  <p:slideViewPr>
    <p:cSldViewPr snapToGrid="0" snapToObjects="1">
      <p:cViewPr varScale="1">
        <p:scale>
          <a:sx n="116" d="100"/>
          <a:sy n="116" d="100"/>
        </p:scale>
        <p:origin x="952" y="184"/>
      </p:cViewPr>
      <p:guideLst/>
    </p:cSldViewPr>
  </p:slideViewPr>
  <p:notesTextViewPr>
    <p:cViewPr>
      <p:scale>
        <a:sx n="1" d="1"/>
        <a:sy n="1" d="1"/>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01830-A665-114E-98D6-B728185FEA0B}" type="datetimeFigureOut">
              <a:rPr lang="en-GB" smtClean="0"/>
              <a:t>08/10/2026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BF81A-3E81-274B-90A2-0A51F25FFEBC}" type="slidenum">
              <a:rPr lang="en-GB" smtClean="0"/>
              <a:t>‹#›</a:t>
            </a:fld>
            <a:endParaRPr lang="en-GB"/>
          </a:p>
        </p:txBody>
      </p:sp>
    </p:spTree>
    <p:extLst>
      <p:ext uri="{BB962C8B-B14F-4D97-AF65-F5344CB8AC3E}">
        <p14:creationId xmlns:p14="http://schemas.microsoft.com/office/powerpoint/2010/main" val="2357448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6B551E-9F22-4B6E-924D-4DC3CE728678}" type="slidenum">
              <a:rPr lang="de-DE" smtClean="0"/>
              <a:t>2</a:t>
            </a:fld>
            <a:endParaRPr lang="de-DE"/>
          </a:p>
        </p:txBody>
      </p:sp>
    </p:spTree>
    <p:extLst>
      <p:ext uri="{BB962C8B-B14F-4D97-AF65-F5344CB8AC3E}">
        <p14:creationId xmlns:p14="http://schemas.microsoft.com/office/powerpoint/2010/main" val="342790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noProof="0" dirty="0"/>
              <a:t>Pass </a:t>
            </a:r>
            <a:r>
              <a:rPr lang="de-DE" noProof="0" dirty="0" err="1"/>
              <a:t>as</a:t>
            </a:r>
            <a:r>
              <a:rPr lang="de-DE" noProof="0" dirty="0"/>
              <a:t> a human</a:t>
            </a:r>
          </a:p>
        </p:txBody>
      </p:sp>
      <p:sp>
        <p:nvSpPr>
          <p:cNvPr id="4" name="Slide Number Placeholder 3"/>
          <p:cNvSpPr>
            <a:spLocks noGrp="1"/>
          </p:cNvSpPr>
          <p:nvPr>
            <p:ph type="sldNum" sz="quarter" idx="5"/>
          </p:nvPr>
        </p:nvSpPr>
        <p:spPr/>
        <p:txBody>
          <a:bodyPr/>
          <a:lstStyle/>
          <a:p>
            <a:fld id="{AD6B551E-9F22-4B6E-924D-4DC3CE728678}" type="slidenum">
              <a:rPr lang="de-DE" smtClean="0"/>
              <a:t>5</a:t>
            </a:fld>
            <a:endParaRPr lang="de-DE"/>
          </a:p>
        </p:txBody>
      </p:sp>
    </p:spTree>
    <p:extLst>
      <p:ext uri="{BB962C8B-B14F-4D97-AF65-F5344CB8AC3E}">
        <p14:creationId xmlns:p14="http://schemas.microsoft.com/office/powerpoint/2010/main" val="2385753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natural language processing </a:t>
            </a:r>
            <a:r>
              <a:rPr lang="en-GB" sz="1200" kern="1200" dirty="0">
                <a:solidFill>
                  <a:schemeClr val="tx1"/>
                </a:solidFill>
                <a:effectLst/>
                <a:latin typeface="+mn-lt"/>
                <a:ea typeface="+mn-ea"/>
                <a:cs typeface="+mn-cs"/>
              </a:rPr>
              <a:t>to enable it to communicate successfully in English; </a:t>
            </a:r>
          </a:p>
          <a:p>
            <a:r>
              <a:rPr lang="en-GB" sz="1200" b="1" kern="1200" dirty="0">
                <a:solidFill>
                  <a:schemeClr val="tx1"/>
                </a:solidFill>
                <a:effectLst/>
                <a:latin typeface="+mn-lt"/>
                <a:ea typeface="+mn-ea"/>
                <a:cs typeface="+mn-cs"/>
              </a:rPr>
              <a:t>knowledge representation </a:t>
            </a:r>
            <a:r>
              <a:rPr lang="en-GB" sz="1200" kern="1200" dirty="0">
                <a:solidFill>
                  <a:schemeClr val="tx1"/>
                </a:solidFill>
                <a:effectLst/>
                <a:latin typeface="+mn-lt"/>
                <a:ea typeface="+mn-ea"/>
                <a:cs typeface="+mn-cs"/>
              </a:rPr>
              <a:t>to store what it knows or hears; </a:t>
            </a:r>
          </a:p>
          <a:p>
            <a:r>
              <a:rPr lang="en-GB" sz="1200" b="1" kern="1200" dirty="0">
                <a:solidFill>
                  <a:schemeClr val="tx1"/>
                </a:solidFill>
                <a:effectLst/>
                <a:latin typeface="+mn-lt"/>
                <a:ea typeface="+mn-ea"/>
                <a:cs typeface="+mn-cs"/>
              </a:rPr>
              <a:t>automated reasoning </a:t>
            </a:r>
            <a:r>
              <a:rPr lang="en-GB" sz="1200" kern="1200" dirty="0">
                <a:solidFill>
                  <a:schemeClr val="tx1"/>
                </a:solidFill>
                <a:effectLst/>
                <a:latin typeface="+mn-lt"/>
                <a:ea typeface="+mn-ea"/>
                <a:cs typeface="+mn-cs"/>
              </a:rPr>
              <a:t>to use the stored information to answer questions and to draw new conclusions; </a:t>
            </a:r>
          </a:p>
          <a:p>
            <a:r>
              <a:rPr lang="en-GB" sz="1200" b="1" kern="1200" dirty="0">
                <a:solidFill>
                  <a:schemeClr val="tx1"/>
                </a:solidFill>
                <a:effectLst/>
                <a:latin typeface="+mn-lt"/>
                <a:ea typeface="+mn-ea"/>
                <a:cs typeface="+mn-cs"/>
              </a:rPr>
              <a:t>machine learning </a:t>
            </a:r>
            <a:r>
              <a:rPr lang="en-GB" sz="1200" kern="1200" dirty="0">
                <a:solidFill>
                  <a:schemeClr val="tx1"/>
                </a:solidFill>
                <a:effectLst/>
                <a:latin typeface="+mn-lt"/>
                <a:ea typeface="+mn-ea"/>
                <a:cs typeface="+mn-cs"/>
              </a:rPr>
              <a:t>to adapt to new circumstances and to detect and extrapolate patterns. </a:t>
            </a:r>
          </a:p>
          <a:p>
            <a:r>
              <a:rPr lang="en-GB" sz="1200" b="1" kern="1200" dirty="0">
                <a:solidFill>
                  <a:schemeClr val="tx1"/>
                </a:solidFill>
                <a:effectLst/>
                <a:latin typeface="+mn-lt"/>
                <a:ea typeface="+mn-ea"/>
                <a:cs typeface="+mn-cs"/>
              </a:rPr>
              <a:t>computer vision </a:t>
            </a:r>
            <a:r>
              <a:rPr lang="en-GB" sz="1200" kern="1200" dirty="0">
                <a:solidFill>
                  <a:schemeClr val="tx1"/>
                </a:solidFill>
                <a:effectLst/>
                <a:latin typeface="+mn-lt"/>
                <a:ea typeface="+mn-ea"/>
                <a:cs typeface="+mn-cs"/>
              </a:rPr>
              <a:t>to perceive objects, and</a:t>
            </a:r>
            <a:br>
              <a:rPr lang="en-GB" sz="1200"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robotics </a:t>
            </a:r>
            <a:r>
              <a:rPr lang="en-GB" sz="1200" kern="1200" dirty="0">
                <a:solidFill>
                  <a:schemeClr val="tx1"/>
                </a:solidFill>
                <a:effectLst/>
                <a:latin typeface="+mn-lt"/>
                <a:ea typeface="+mn-ea"/>
                <a:cs typeface="+mn-cs"/>
              </a:rPr>
              <a:t>to manipulate objects and move about. </a:t>
            </a:r>
            <a:endParaRPr lang="en-GB" sz="1600" dirty="0"/>
          </a:p>
          <a:p>
            <a:r>
              <a:rPr lang="en-GB" sz="1200" kern="1200" dirty="0">
                <a:solidFill>
                  <a:schemeClr val="tx1"/>
                </a:solidFill>
                <a:effectLst/>
                <a:latin typeface="+mn-lt"/>
                <a:ea typeface="+mn-ea"/>
                <a:cs typeface="+mn-cs"/>
              </a:rPr>
              <a:t>The quest for “artificial flight” succeeded when the Wright brothers and others stopped imitating birds and started using wind tunnels and learning about aerodynamics. Aeronautical engineering texts do not define the goal of their field as making “machines that fly so exactly like pigeons that they can fool even other pigeons.”</a:t>
            </a:r>
            <a:endParaRPr lang="en-GB" sz="1600" dirty="0"/>
          </a:p>
        </p:txBody>
      </p:sp>
      <p:sp>
        <p:nvSpPr>
          <p:cNvPr id="4" name="Slide Number Placeholder 3"/>
          <p:cNvSpPr>
            <a:spLocks noGrp="1"/>
          </p:cNvSpPr>
          <p:nvPr>
            <p:ph type="sldNum" sz="quarter" idx="5"/>
          </p:nvPr>
        </p:nvSpPr>
        <p:spPr/>
        <p:txBody>
          <a:bodyPr/>
          <a:lstStyle/>
          <a:p>
            <a:fld id="{AD6B551E-9F22-4B6E-924D-4DC3CE728678}" type="slidenum">
              <a:rPr lang="de-DE" smtClean="0"/>
              <a:t>6</a:t>
            </a:fld>
            <a:endParaRPr lang="de-DE"/>
          </a:p>
        </p:txBody>
      </p:sp>
    </p:spTree>
    <p:extLst>
      <p:ext uri="{BB962C8B-B14F-4D97-AF65-F5344CB8AC3E}">
        <p14:creationId xmlns:p14="http://schemas.microsoft.com/office/powerpoint/2010/main" val="2007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Greek philosopher Aristotle was one of the first to attempt to codify “right thinking,” that is, irrefutable reasoning processes. His </a:t>
            </a:r>
            <a:r>
              <a:rPr lang="en-GB" sz="1200" b="1" kern="1200" dirty="0">
                <a:solidFill>
                  <a:schemeClr val="tx1"/>
                </a:solidFill>
                <a:effectLst/>
                <a:latin typeface="+mn-lt"/>
                <a:ea typeface="+mn-ea"/>
                <a:cs typeface="+mn-cs"/>
              </a:rPr>
              <a:t>syllogisms </a:t>
            </a:r>
            <a:r>
              <a:rPr lang="en-GB" sz="1200" kern="1200" dirty="0">
                <a:solidFill>
                  <a:schemeClr val="tx1"/>
                </a:solidFill>
                <a:effectLst/>
                <a:latin typeface="+mn-lt"/>
                <a:ea typeface="+mn-ea"/>
                <a:cs typeface="+mn-cs"/>
              </a:rPr>
              <a:t>provided patterns for argument structures that always yielded correct conclusions when given correct premises—for example, “Socrates is a man; all men are mortal; therefore, Socrates is mortal.” These laws of thought were supposed to govern the operation of the mind </a:t>
            </a:r>
            <a:endParaRPr lang="en-GB" dirty="0"/>
          </a:p>
        </p:txBody>
      </p:sp>
      <p:sp>
        <p:nvSpPr>
          <p:cNvPr id="4" name="Slide Number Placeholder 3"/>
          <p:cNvSpPr>
            <a:spLocks noGrp="1"/>
          </p:cNvSpPr>
          <p:nvPr>
            <p:ph type="sldNum" sz="quarter" idx="5"/>
          </p:nvPr>
        </p:nvSpPr>
        <p:spPr/>
        <p:txBody>
          <a:bodyPr/>
          <a:lstStyle/>
          <a:p>
            <a:fld id="{AD6B551E-9F22-4B6E-924D-4DC3CE728678}" type="slidenum">
              <a:rPr lang="de-DE" smtClean="0"/>
              <a:t>10</a:t>
            </a:fld>
            <a:endParaRPr lang="de-DE"/>
          </a:p>
        </p:txBody>
      </p:sp>
    </p:spTree>
    <p:extLst>
      <p:ext uri="{BB962C8B-B14F-4D97-AF65-F5344CB8AC3E}">
        <p14:creationId xmlns:p14="http://schemas.microsoft.com/office/powerpoint/2010/main" val="1879109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de-DE" sz="1600" kern="1200" dirty="0">
                <a:solidFill>
                  <a:schemeClr val="tx1"/>
                </a:solidFill>
                <a:effectLst/>
                <a:latin typeface="+mn-lt"/>
                <a:ea typeface="+mn-ea"/>
                <a:cs typeface="+mn-cs"/>
              </a:rPr>
              <a:t>K</a:t>
            </a:r>
            <a:r>
              <a:rPr lang="en-GB" sz="1600" kern="1200" dirty="0" err="1">
                <a:solidFill>
                  <a:schemeClr val="tx1"/>
                </a:solidFill>
                <a:effectLst/>
                <a:latin typeface="+mn-lt"/>
                <a:ea typeface="+mn-ea"/>
                <a:cs typeface="+mn-cs"/>
              </a:rPr>
              <a:t>orrektes</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Schlussfolgern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nur</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einen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Mechanismus</a:t>
            </a:r>
            <a:r>
              <a:rPr lang="en-GB" sz="1600" kern="1200" dirty="0">
                <a:solidFill>
                  <a:schemeClr val="tx1"/>
                </a:solidFill>
                <a:effectLst/>
                <a:latin typeface="+mn-lt"/>
                <a:ea typeface="+mn-ea"/>
                <a:cs typeface="+mn-cs"/>
              </a:rPr>
              <a:t> von </a:t>
            </a:r>
            <a:r>
              <a:rPr lang="en-GB" sz="1600" kern="1200" dirty="0" err="1">
                <a:solidFill>
                  <a:schemeClr val="tx1"/>
                </a:solidFill>
                <a:effectLst/>
                <a:latin typeface="+mn-lt"/>
                <a:ea typeface="+mn-ea"/>
                <a:cs typeface="+mn-cs"/>
              </a:rPr>
              <a:t>vielen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zur</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Erzielung</a:t>
            </a:r>
            <a:r>
              <a:rPr lang="en-GB" sz="1600" kern="1200" dirty="0">
                <a:solidFill>
                  <a:schemeClr val="tx1"/>
                </a:solidFill>
                <a:effectLst/>
                <a:latin typeface="+mn-lt"/>
                <a:ea typeface="+mn-ea"/>
                <a:cs typeface="+mn-cs"/>
              </a:rPr>
              <a:t> der </a:t>
            </a:r>
            <a:r>
              <a:rPr lang="en-GB" sz="1600" kern="1200" dirty="0" err="1">
                <a:solidFill>
                  <a:schemeClr val="tx1"/>
                </a:solidFill>
                <a:effectLst/>
                <a:latin typeface="+mn-lt"/>
                <a:ea typeface="+mn-ea"/>
                <a:cs typeface="+mn-cs"/>
              </a:rPr>
              <a:t>Rationalität</a:t>
            </a:r>
            <a:r>
              <a:rPr lang="en-GB" sz="1600" kern="1200" dirty="0">
                <a:solidFill>
                  <a:schemeClr val="tx1"/>
                </a:solidFill>
                <a:effectLst/>
                <a:latin typeface="+mn-lt"/>
                <a:ea typeface="+mn-ea"/>
                <a:cs typeface="+mn-cs"/>
              </a:rPr>
              <a:t> </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kern="1200" dirty="0" err="1">
                <a:solidFill>
                  <a:schemeClr val="tx1"/>
                </a:solidFill>
                <a:effectLst/>
                <a:latin typeface="+mn-lt"/>
                <a:ea typeface="+mn-ea"/>
                <a:cs typeface="+mn-cs"/>
              </a:rPr>
              <a:t>Eher</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geeignet</a:t>
            </a:r>
            <a:r>
              <a:rPr lang="en-GB" sz="1600" kern="1200" dirty="0">
                <a:solidFill>
                  <a:schemeClr val="tx1"/>
                </a:solidFill>
                <a:effectLst/>
                <a:latin typeface="+mn-lt"/>
                <a:ea typeface="+mn-ea"/>
                <a:cs typeface="+mn-cs"/>
              </a:rPr>
              <a:t>, den </a:t>
            </a:r>
            <a:r>
              <a:rPr lang="en-GB" sz="1600" kern="1200" dirty="0" err="1">
                <a:solidFill>
                  <a:schemeClr val="tx1"/>
                </a:solidFill>
                <a:effectLst/>
                <a:latin typeface="+mn-lt"/>
                <a:ea typeface="+mn-ea"/>
                <a:cs typeface="+mn-cs"/>
              </a:rPr>
              <a:t>Fortschritt</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zu</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befördern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als</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Ansätze</a:t>
            </a:r>
            <a:r>
              <a:rPr lang="en-GB" sz="1600" kern="1200" dirty="0">
                <a:solidFill>
                  <a:schemeClr val="tx1"/>
                </a:solidFill>
                <a:effectLst/>
                <a:latin typeface="+mn-lt"/>
                <a:ea typeface="+mn-ea"/>
                <a:cs typeface="+mn-cs"/>
              </a:rPr>
              <a:t>, die </a:t>
            </a:r>
            <a:r>
              <a:rPr lang="en-GB" sz="1600" kern="1200" dirty="0" err="1">
                <a:solidFill>
                  <a:schemeClr val="tx1"/>
                </a:solidFill>
                <a:effectLst/>
                <a:latin typeface="+mn-lt"/>
                <a:ea typeface="+mn-ea"/>
                <a:cs typeface="+mn-cs"/>
              </a:rPr>
              <a:t>sich</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menschliches</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Handeln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zum</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Vorbild</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nehmen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oder</a:t>
            </a:r>
            <a:r>
              <a:rPr lang="en-GB" sz="1600" kern="1200" dirty="0">
                <a:solidFill>
                  <a:schemeClr val="tx1"/>
                </a:solidFill>
                <a:effectLst/>
                <a:latin typeface="+mn-lt"/>
                <a:ea typeface="+mn-ea"/>
                <a:cs typeface="+mn-cs"/>
              </a:rPr>
              <a:t> auf </a:t>
            </a:r>
            <a:r>
              <a:rPr lang="en-GB" sz="1600" kern="1200" dirty="0" err="1">
                <a:solidFill>
                  <a:schemeClr val="tx1"/>
                </a:solidFill>
                <a:effectLst/>
                <a:latin typeface="+mn-lt"/>
                <a:ea typeface="+mn-ea"/>
                <a:cs typeface="+mn-cs"/>
              </a:rPr>
              <a:t>menschlichen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Gedanken</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basieren</a:t>
            </a:r>
            <a:r>
              <a:rPr lang="en-GB" sz="1600" kern="1200" dirty="0">
                <a:solidFill>
                  <a:schemeClr val="tx1"/>
                </a:solidFill>
                <a:effectLst/>
                <a:latin typeface="+mn-lt"/>
                <a:ea typeface="+mn-ea"/>
                <a:cs typeface="+mn-cs"/>
              </a:rPr>
              <a:t> </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kern="1200" dirty="0" err="1">
                <a:solidFill>
                  <a:schemeClr val="tx1"/>
                </a:solidFill>
                <a:effectLst/>
                <a:latin typeface="+mn-lt"/>
                <a:ea typeface="+mn-ea"/>
                <a:cs typeface="+mn-cs"/>
              </a:rPr>
              <a:t>Menschliche</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Verhalten</a:t>
            </a:r>
            <a:r>
              <a:rPr lang="en-GB" sz="1600" kern="1200" dirty="0">
                <a:solidFill>
                  <a:schemeClr val="tx1"/>
                </a:solidFill>
                <a:effectLst/>
                <a:latin typeface="+mn-lt"/>
                <a:ea typeface="+mn-ea"/>
                <a:cs typeface="+mn-cs"/>
              </a:rPr>
              <a:t> an </a:t>
            </a:r>
            <a:r>
              <a:rPr lang="en-GB" sz="1600" kern="1200" dirty="0" err="1">
                <a:solidFill>
                  <a:schemeClr val="tx1"/>
                </a:solidFill>
                <a:effectLst/>
                <a:latin typeface="+mn-lt"/>
                <a:ea typeface="+mn-ea"/>
                <a:cs typeface="+mn-cs"/>
              </a:rPr>
              <a:t>eine</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bestimmte</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Umgebung</a:t>
            </a:r>
            <a:r>
              <a:rPr lang="en-GB" sz="1600" kern="1200" dirty="0">
                <a:solidFill>
                  <a:schemeClr val="tx1"/>
                </a:solidFill>
                <a:effectLst/>
                <a:latin typeface="+mn-lt"/>
                <a:ea typeface="+mn-ea"/>
                <a:cs typeface="+mn-cs"/>
              </a:rPr>
              <a:t> gut </a:t>
            </a:r>
            <a:r>
              <a:rPr lang="en-GB" sz="1600" kern="1200" dirty="0" err="1">
                <a:solidFill>
                  <a:schemeClr val="tx1"/>
                </a:solidFill>
                <a:effectLst/>
                <a:latin typeface="+mn-lt"/>
                <a:ea typeface="+mn-ea"/>
                <a:cs typeface="+mn-cs"/>
              </a:rPr>
              <a:t>angepasst</a:t>
            </a:r>
            <a:r>
              <a:rPr lang="en-GB" sz="1600" kern="1200" dirty="0">
                <a:solidFill>
                  <a:schemeClr val="tx1"/>
                </a:solidFill>
                <a:effectLst/>
                <a:latin typeface="+mn-lt"/>
                <a:ea typeface="+mn-ea"/>
                <a:cs typeface="+mn-cs"/>
              </a:rPr>
              <a:t> und </a:t>
            </a:r>
            <a:r>
              <a:rPr lang="en-GB" sz="1600" kern="1200" dirty="0" err="1">
                <a:solidFill>
                  <a:schemeClr val="tx1"/>
                </a:solidFill>
                <a:effectLst/>
                <a:latin typeface="+mn-lt"/>
                <a:ea typeface="+mn-ea"/>
                <a:cs typeface="+mn-cs"/>
              </a:rPr>
              <a:t>praktisch</a:t>
            </a:r>
            <a:r>
              <a:rPr lang="en-GB" sz="1600" kern="1200" dirty="0">
                <a:solidFill>
                  <a:schemeClr val="tx1"/>
                </a:solidFill>
                <a:effectLst/>
                <a:latin typeface="+mn-lt"/>
                <a:ea typeface="+mn-ea"/>
                <a:cs typeface="+mn-cs"/>
              </a:rPr>
              <a:t> </a:t>
            </a:r>
            <a:r>
              <a:rPr lang="en-GB" sz="1600" kern="1200" dirty="0" err="1">
                <a:solidFill>
                  <a:schemeClr val="tx1"/>
                </a:solidFill>
                <a:effectLst/>
                <a:latin typeface="+mn-lt"/>
                <a:ea typeface="+mn-ea"/>
                <a:cs typeface="+mn-cs"/>
              </a:rPr>
              <a:t>durch</a:t>
            </a:r>
            <a:r>
              <a:rPr lang="en-GB" sz="1600" kern="1200" dirty="0">
                <a:solidFill>
                  <a:schemeClr val="tx1"/>
                </a:solidFill>
                <a:effectLst/>
                <a:latin typeface="+mn-lt"/>
                <a:ea typeface="+mn-ea"/>
                <a:cs typeface="+mn-cs"/>
              </a:rPr>
              <a:t> die </a:t>
            </a:r>
            <a:r>
              <a:rPr lang="en-GB" sz="1600" kern="1200" dirty="0" err="1">
                <a:solidFill>
                  <a:schemeClr val="tx1"/>
                </a:solidFill>
                <a:effectLst/>
                <a:latin typeface="+mn-lt"/>
                <a:ea typeface="+mn-ea"/>
                <a:cs typeface="+mn-cs"/>
              </a:rPr>
              <a:t>Summe</a:t>
            </a:r>
            <a:r>
              <a:rPr lang="en-GB" sz="1600" kern="1200" dirty="0">
                <a:solidFill>
                  <a:schemeClr val="tx1"/>
                </a:solidFill>
                <a:effectLst/>
                <a:latin typeface="+mn-lt"/>
                <a:ea typeface="+mn-ea"/>
                <a:cs typeface="+mn-cs"/>
              </a:rPr>
              <a:t> der Dinge </a:t>
            </a:r>
            <a:r>
              <a:rPr lang="en-GB" sz="1600" kern="1200" dirty="0" err="1">
                <a:solidFill>
                  <a:schemeClr val="tx1"/>
                </a:solidFill>
                <a:effectLst/>
                <a:latin typeface="+mn-lt"/>
                <a:ea typeface="+mn-ea"/>
                <a:cs typeface="+mn-cs"/>
              </a:rPr>
              <a:t>definiert</a:t>
            </a:r>
            <a:r>
              <a:rPr lang="en-GB" sz="1600" kern="1200" dirty="0">
                <a:solidFill>
                  <a:schemeClr val="tx1"/>
                </a:solidFill>
                <a:effectLst/>
                <a:latin typeface="+mn-lt"/>
                <a:ea typeface="+mn-ea"/>
                <a:cs typeface="+mn-cs"/>
              </a:rPr>
              <a:t>, die Menschen </a:t>
            </a:r>
            <a:r>
              <a:rPr lang="en-GB" sz="1600" kern="1200" dirty="0" err="1">
                <a:solidFill>
                  <a:schemeClr val="tx1"/>
                </a:solidFill>
                <a:effectLst/>
                <a:latin typeface="+mn-lt"/>
                <a:ea typeface="+mn-ea"/>
                <a:cs typeface="+mn-cs"/>
              </a:rPr>
              <a:t>tun</a:t>
            </a:r>
            <a:r>
              <a:rPr lang="en-GB" sz="1600" kern="1200" dirty="0">
                <a:solidFill>
                  <a:schemeClr val="tx1"/>
                </a:solidFill>
                <a:effectLst/>
                <a:latin typeface="+mn-lt"/>
                <a:ea typeface="+mn-ea"/>
                <a:cs typeface="+mn-cs"/>
              </a:rPr>
              <a:t> </a:t>
            </a:r>
            <a:endParaRPr lang="en-GB" dirty="0"/>
          </a:p>
          <a:p>
            <a:pPr marL="0" marR="0" lvl="0" indent="0" algn="l" defTabSz="1219170" rtl="0" eaLnBrk="1" fontAlgn="auto" latinLnBrk="0" hangingPunct="1">
              <a:lnSpc>
                <a:spcPct val="100000"/>
              </a:lnSpc>
              <a:spcBef>
                <a:spcPts val="0"/>
              </a:spcBef>
              <a:spcAft>
                <a:spcPts val="0"/>
              </a:spcAft>
              <a:buClrTx/>
              <a:buSzTx/>
              <a:buFontTx/>
              <a:buNone/>
              <a:tabLst/>
              <a:defRPr/>
            </a:pPr>
            <a:endParaRPr lang="en-GB" dirty="0"/>
          </a:p>
          <a:p>
            <a:pPr marL="0" marR="0" lvl="0" indent="0" algn="l" defTabSz="1219170" rtl="0" eaLnBrk="1" fontAlgn="auto" latinLnBrk="0" hangingPunct="1">
              <a:lnSpc>
                <a:spcPct val="100000"/>
              </a:lnSpc>
              <a:spcBef>
                <a:spcPts val="0"/>
              </a:spcBef>
              <a:spcAft>
                <a:spcPts val="0"/>
              </a:spcAft>
              <a:buClrTx/>
              <a:buSzTx/>
              <a:buFontTx/>
              <a:buNone/>
              <a:tabLst/>
              <a:defRPr/>
            </a:pPr>
            <a:endParaRPr lang="en-GB" sz="1600" kern="1200" dirty="0">
              <a:solidFill>
                <a:schemeClr val="tx1"/>
              </a:solidFill>
              <a:effectLst/>
              <a:latin typeface="+mn-lt"/>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lang="en-GB" dirty="0"/>
          </a:p>
          <a:p>
            <a:endParaRPr lang="de-DE" dirty="0"/>
          </a:p>
        </p:txBody>
      </p:sp>
      <p:sp>
        <p:nvSpPr>
          <p:cNvPr id="4" name="Slide Number Placeholder 3"/>
          <p:cNvSpPr>
            <a:spLocks noGrp="1"/>
          </p:cNvSpPr>
          <p:nvPr>
            <p:ph type="sldNum" sz="quarter" idx="5"/>
          </p:nvPr>
        </p:nvSpPr>
        <p:spPr/>
        <p:txBody>
          <a:bodyPr/>
          <a:lstStyle/>
          <a:p>
            <a:fld id="{AD6B551E-9F22-4B6E-924D-4DC3CE728678}" type="slidenum">
              <a:rPr lang="de-DE" smtClean="0"/>
              <a:t>12</a:t>
            </a:fld>
            <a:endParaRPr lang="de-DE"/>
          </a:p>
        </p:txBody>
      </p:sp>
    </p:spTree>
    <p:extLst>
      <p:ext uri="{BB962C8B-B14F-4D97-AF65-F5344CB8AC3E}">
        <p14:creationId xmlns:p14="http://schemas.microsoft.com/office/powerpoint/2010/main" val="2859443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Bildverarbeitung/NN: Abfolge der Pixel, Aktion: Klassifikation</a:t>
            </a:r>
          </a:p>
          <a:p>
            <a:r>
              <a:rPr lang="de-DE" dirty="0"/>
              <a:t>Roboter: Videobildsequenz, andere Sensorwerte, Aktion: Bewegung</a:t>
            </a:r>
          </a:p>
          <a:p>
            <a:r>
              <a:rPr lang="de-DE" dirty="0"/>
              <a:t>Doc. </a:t>
            </a:r>
            <a:r>
              <a:rPr lang="de-DE" dirty="0" err="1"/>
              <a:t>Retr</a:t>
            </a:r>
            <a:r>
              <a:rPr lang="de-DE" dirty="0"/>
              <a:t>.: </a:t>
            </a:r>
            <a:r>
              <a:rPr lang="de-DE" dirty="0" err="1"/>
              <a:t>Dok</a:t>
            </a:r>
            <a:r>
              <a:rPr lang="de-DE" dirty="0"/>
              <a:t> (Sequenz von Worten); Aktion: Auswahl von Dokumenten</a:t>
            </a:r>
          </a:p>
        </p:txBody>
      </p:sp>
      <p:sp>
        <p:nvSpPr>
          <p:cNvPr id="4" name="Slide Number Placeholder 3"/>
          <p:cNvSpPr>
            <a:spLocks noGrp="1"/>
          </p:cNvSpPr>
          <p:nvPr>
            <p:ph type="sldNum" sz="quarter" idx="5"/>
          </p:nvPr>
        </p:nvSpPr>
        <p:spPr/>
        <p:txBody>
          <a:bodyPr/>
          <a:lstStyle/>
          <a:p>
            <a:fld id="{AD6B551E-9F22-4B6E-924D-4DC3CE728678}" type="slidenum">
              <a:rPr lang="de-DE" smtClean="0"/>
              <a:t>16</a:t>
            </a:fld>
            <a:endParaRPr lang="de-DE"/>
          </a:p>
        </p:txBody>
      </p:sp>
    </p:spTree>
    <p:extLst>
      <p:ext uri="{BB962C8B-B14F-4D97-AF65-F5344CB8AC3E}">
        <p14:creationId xmlns:p14="http://schemas.microsoft.com/office/powerpoint/2010/main" val="2452388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026A89FB-DF77-7348-8BB4-A1B6D0DAB950}" type="slidenum">
              <a:rPr lang="de-DE" sz="1200"/>
              <a:pPr/>
              <a:t>18</a:t>
            </a:fld>
            <a:endParaRPr lang="de-DE" sz="1200"/>
          </a:p>
        </p:txBody>
      </p:sp>
      <p:sp>
        <p:nvSpPr>
          <p:cNvPr id="39938" name="Rectangle 1026"/>
          <p:cNvSpPr>
            <a:spLocks noGrp="1" noRot="1" noChangeAspect="1" noChangeArrowheads="1" noTextEdit="1"/>
          </p:cNvSpPr>
          <p:nvPr>
            <p:ph type="sldImg"/>
          </p:nvPr>
        </p:nvSpPr>
        <p:spPr>
          <a:ln/>
        </p:spPr>
      </p:sp>
      <p:sp>
        <p:nvSpPr>
          <p:cNvPr id="39939"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GB" sz="1200" kern="1200" dirty="0">
                <a:solidFill>
                  <a:schemeClr val="tx1"/>
                </a:solidFill>
                <a:effectLst/>
                <a:latin typeface="+mn-lt"/>
                <a:ea typeface="+mn-ea"/>
                <a:cs typeface="+mn-cs"/>
              </a:rPr>
              <a:t>What is rational at any given time depends on four things:</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 The performance measure that defines the criterion of success. </a:t>
            </a:r>
            <a:endParaRPr lang="en-GB" dirty="0"/>
          </a:p>
          <a:p>
            <a:r>
              <a:rPr lang="en-GB" sz="1200" kern="1200" dirty="0">
                <a:solidFill>
                  <a:schemeClr val="tx1"/>
                </a:solidFill>
                <a:effectLst/>
                <a:latin typeface="+mn-lt"/>
                <a:ea typeface="+mn-ea"/>
                <a:cs typeface="+mn-cs"/>
              </a:rPr>
              <a:t>• The agent’s prior knowledge of the environment. </a:t>
            </a:r>
          </a:p>
          <a:p>
            <a:r>
              <a:rPr lang="en-GB" sz="1200" kern="1200" dirty="0">
                <a:solidFill>
                  <a:schemeClr val="tx1"/>
                </a:solidFill>
                <a:effectLst/>
                <a:latin typeface="+mn-lt"/>
                <a:ea typeface="+mn-ea"/>
                <a:cs typeface="+mn-cs"/>
              </a:rPr>
              <a:t>• The actions that the agent can perform.</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 The agent’s percept sequence to date. </a:t>
            </a:r>
            <a:endParaRPr lang="en-GB" dirty="0"/>
          </a:p>
        </p:txBody>
      </p:sp>
    </p:spTree>
    <p:extLst>
      <p:ext uri="{BB962C8B-B14F-4D97-AF65-F5344CB8AC3E}">
        <p14:creationId xmlns:p14="http://schemas.microsoft.com/office/powerpoint/2010/main" val="700247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Veracity: no knowingly false information passed along</a:t>
            </a:r>
          </a:p>
          <a:p>
            <a:r>
              <a:rPr lang="en-GB" dirty="0"/>
              <a:t>Benevolence: agents do what is expected of them</a:t>
            </a:r>
          </a:p>
        </p:txBody>
      </p:sp>
      <p:sp>
        <p:nvSpPr>
          <p:cNvPr id="4" name="Slide Number Placeholder 3"/>
          <p:cNvSpPr>
            <a:spLocks noGrp="1"/>
          </p:cNvSpPr>
          <p:nvPr>
            <p:ph type="sldNum" sz="quarter" idx="5"/>
          </p:nvPr>
        </p:nvSpPr>
        <p:spPr/>
        <p:txBody>
          <a:bodyPr/>
          <a:lstStyle/>
          <a:p>
            <a:fld id="{8F5BF81A-3E81-274B-90A2-0A51F25FFEBC}" type="slidenum">
              <a:rPr lang="en-GB" smtClean="0"/>
              <a:t>19</a:t>
            </a:fld>
            <a:endParaRPr lang="en-GB"/>
          </a:p>
        </p:txBody>
      </p:sp>
    </p:spTree>
    <p:extLst>
      <p:ext uri="{BB962C8B-B14F-4D97-AF65-F5344CB8AC3E}">
        <p14:creationId xmlns:p14="http://schemas.microsoft.com/office/powerpoint/2010/main" val="173512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3346351C-B3AA-DF48-88FE-87BD25A42BF3}" type="slidenum">
              <a:rPr lang="de-DE" sz="1200"/>
              <a:pPr/>
              <a:t>21</a:t>
            </a:fld>
            <a:endParaRPr lang="de-DE" sz="1200"/>
          </a:p>
        </p:txBody>
      </p:sp>
      <p:sp>
        <p:nvSpPr>
          <p:cNvPr id="49154" name="Rectangle 1026"/>
          <p:cNvSpPr>
            <a:spLocks noGrp="1" noRot="1" noChangeAspect="1" noChangeArrowheads="1" noTextEdit="1"/>
          </p:cNvSpPr>
          <p:nvPr>
            <p:ph type="sldImg"/>
          </p:nvPr>
        </p:nvSpPr>
        <p:spPr>
          <a:ln/>
        </p:spPr>
      </p:sp>
      <p:sp>
        <p:nvSpPr>
          <p:cNvPr id="49155"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de-DE" sz="1600" kern="1200" noProof="0" dirty="0">
                <a:solidFill>
                  <a:schemeClr val="tx1"/>
                </a:solidFill>
                <a:effectLst/>
                <a:latin typeface="+mn-lt"/>
                <a:ea typeface="+mn-ea"/>
                <a:cs typeface="+mn-cs"/>
              </a:rPr>
              <a:t>Um optimal zu arbeiten, braucht er Verarbeitungsfähigkeiten für natürliche Sprache, er muss lernen, woran jeder Benutzer und Inserent interessiert ist, und er muss seine Pläne dynamisch ändern können – wenn beispielsweise die Verbindung zu einer Nachrichtenquelle ausfällt oder wenn eine neue Quelle online geht. Das Internet ist eine Umgebung, deren Komplexität der physischen Welt gleichkommt und zu deren Einwohnern viele künstliche und menschliche Agenten gehören. </a:t>
            </a:r>
            <a:endParaRPr lang="de-DE" noProof="0" dirty="0"/>
          </a:p>
          <a:p>
            <a:pPr eaLnBrk="1" hangingPunct="1"/>
            <a:endParaRPr lang="de-DE" noProof="0" dirty="0">
              <a:ea typeface="ＭＳ Ｐゴシック" charset="0"/>
              <a:cs typeface="ＭＳ Ｐゴシック" charset="0"/>
            </a:endParaRPr>
          </a:p>
        </p:txBody>
      </p:sp>
    </p:spTree>
    <p:extLst>
      <p:ext uri="{BB962C8B-B14F-4D97-AF65-F5344CB8AC3E}">
        <p14:creationId xmlns:p14="http://schemas.microsoft.com/office/powerpoint/2010/main" val="4061311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F00AE245-5B05-3944-9811-5EA95C1185A9}" type="slidenum">
              <a:rPr lang="de-DE" sz="1200"/>
              <a:pPr/>
              <a:t>22</a:t>
            </a:fld>
            <a:endParaRPr lang="de-DE" sz="120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20820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BA7107BA-AF6A-FC4D-A32E-9C659AD1DF73}" type="slidenum">
              <a:rPr lang="de-DE" sz="1200"/>
              <a:pPr/>
              <a:t>23</a:t>
            </a:fld>
            <a:endParaRPr lang="de-DE" sz="120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800482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041AFBAE-802E-EB46-8AC6-84F63028F9B9}" type="slidenum">
              <a:rPr lang="de-DE" sz="1200"/>
              <a:pPr/>
              <a:t>24</a:t>
            </a:fld>
            <a:endParaRPr lang="de-DE" sz="12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de-DE" sz="1600" kern="1200" noProof="0" dirty="0">
                <a:solidFill>
                  <a:schemeClr val="tx1"/>
                </a:solidFill>
                <a:effectLst/>
                <a:latin typeface="+mn-lt"/>
                <a:ea typeface="+mn-ea"/>
                <a:cs typeface="+mn-cs"/>
              </a:rPr>
              <a:t>Wir haben die Aufgabe der medizinischen Diagnose als Einzelagent eingeordnet, weil der Krankheitsprozess eines Patienten nicht profitabel als Agent modelliert wird; ein System zur medizinischen Diagnose könnte jedoch auch mit widerspenstigen Patienten und einem skeptischen Team zu tun haben, sodass die Umgebung auch einen Multiagentenaspekt haben könnte. Darüber hinaus ist die medizinische Diagnose episodisch, wenn man die Aufgabe als Auswahl einer Diagnose anhand einer gegebenen Liste von Symptomen betrachtet; das Problem ist sequenziell, wenn die Aufgabe den Vorschlag einer Testreihe, die Auswertung von Fortschritten im Laufe der Behandlung usw. beinhalten kann </a:t>
            </a:r>
            <a:endParaRPr lang="de-D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Image classification: Fully Single Deterministic Episodic Semi Continuous </a:t>
            </a:r>
            <a:endParaRPr lang="en-GB" dirty="0">
              <a:effectLst/>
            </a:endParaRPr>
          </a:p>
        </p:txBody>
      </p:sp>
    </p:spTree>
    <p:extLst>
      <p:ext uri="{BB962C8B-B14F-4D97-AF65-F5344CB8AC3E}">
        <p14:creationId xmlns:p14="http://schemas.microsoft.com/office/powerpoint/2010/main" val="2683757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noProof="0" dirty="0"/>
          </a:p>
        </p:txBody>
      </p:sp>
      <p:sp>
        <p:nvSpPr>
          <p:cNvPr id="4" name="Slide Number Placeholder 3"/>
          <p:cNvSpPr>
            <a:spLocks noGrp="1"/>
          </p:cNvSpPr>
          <p:nvPr>
            <p:ph type="sldNum" sz="quarter" idx="5"/>
          </p:nvPr>
        </p:nvSpPr>
        <p:spPr/>
        <p:txBody>
          <a:bodyPr/>
          <a:lstStyle/>
          <a:p>
            <a:fld id="{AD6B551E-9F22-4B6E-924D-4DC3CE728678}" type="slidenum">
              <a:rPr lang="de-DE" smtClean="0"/>
              <a:t>26</a:t>
            </a:fld>
            <a:endParaRPr lang="de-DE"/>
          </a:p>
        </p:txBody>
      </p:sp>
    </p:spTree>
    <p:extLst>
      <p:ext uri="{BB962C8B-B14F-4D97-AF65-F5344CB8AC3E}">
        <p14:creationId xmlns:p14="http://schemas.microsoft.com/office/powerpoint/2010/main" val="2509361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Open AI</a:t>
            </a:r>
          </a:p>
          <a:p>
            <a:r>
              <a:rPr lang="en-GB" dirty="0"/>
              <a:t>RL 1-2 hrs (one goalie, one shooter)</a:t>
            </a:r>
          </a:p>
          <a:p>
            <a:r>
              <a:rPr lang="en-GB" dirty="0"/>
              <a:t>two simulated robots</a:t>
            </a:r>
          </a:p>
        </p:txBody>
      </p:sp>
      <p:sp>
        <p:nvSpPr>
          <p:cNvPr id="4" name="Slide Number Placeholder 3"/>
          <p:cNvSpPr>
            <a:spLocks noGrp="1"/>
          </p:cNvSpPr>
          <p:nvPr>
            <p:ph type="sldNum" sz="quarter" idx="5"/>
          </p:nvPr>
        </p:nvSpPr>
        <p:spPr/>
        <p:txBody>
          <a:bodyPr/>
          <a:lstStyle/>
          <a:p>
            <a:fld id="{8F5BF81A-3E81-274B-90A2-0A51F25FFEBC}" type="slidenum">
              <a:rPr lang="en-GB" smtClean="0"/>
              <a:t>27</a:t>
            </a:fld>
            <a:endParaRPr lang="en-GB"/>
          </a:p>
        </p:txBody>
      </p:sp>
    </p:spTree>
    <p:extLst>
      <p:ext uri="{BB962C8B-B14F-4D97-AF65-F5344CB8AC3E}">
        <p14:creationId xmlns:p14="http://schemas.microsoft.com/office/powerpoint/2010/main" val="1863671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Keep blue robot as is</a:t>
            </a:r>
          </a:p>
          <a:p>
            <a:r>
              <a:rPr lang="en-GB" dirty="0"/>
              <a:t>Red robot continues to learn</a:t>
            </a:r>
          </a:p>
        </p:txBody>
      </p:sp>
      <p:sp>
        <p:nvSpPr>
          <p:cNvPr id="4" name="Slide Number Placeholder 3"/>
          <p:cNvSpPr>
            <a:spLocks noGrp="1"/>
          </p:cNvSpPr>
          <p:nvPr>
            <p:ph type="sldNum" sz="quarter" idx="5"/>
          </p:nvPr>
        </p:nvSpPr>
        <p:spPr/>
        <p:txBody>
          <a:bodyPr/>
          <a:lstStyle/>
          <a:p>
            <a:fld id="{8F5BF81A-3E81-274B-90A2-0A51F25FFEBC}" type="slidenum">
              <a:rPr lang="en-GB" smtClean="0"/>
              <a:t>28</a:t>
            </a:fld>
            <a:endParaRPr lang="en-GB"/>
          </a:p>
        </p:txBody>
      </p:sp>
    </p:spTree>
    <p:extLst>
      <p:ext uri="{BB962C8B-B14F-4D97-AF65-F5344CB8AC3E}">
        <p14:creationId xmlns:p14="http://schemas.microsoft.com/office/powerpoint/2010/main" val="874051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de-DE" sz="1600" kern="1200" noProof="0" dirty="0">
                <a:solidFill>
                  <a:schemeClr val="tx1"/>
                </a:solidFill>
                <a:effectLst/>
                <a:latin typeface="+mn-lt"/>
                <a:ea typeface="+mn-ea"/>
                <a:cs typeface="+mn-cs"/>
              </a:rPr>
              <a:t>Wenn wir Erfolg als Meinung des Agenten zu seiner eigenen Leistung definieren, könnte ein Agent perfekte Rationalität erreichen, indem er einfach von sich selbst behauptet, seine Leistung sei perfekt. </a:t>
            </a:r>
            <a:endParaRPr lang="de-DE" noProof="0" dirty="0"/>
          </a:p>
          <a:p>
            <a:r>
              <a:rPr lang="en-GB" sz="1200" kern="1200" dirty="0">
                <a:solidFill>
                  <a:schemeClr val="tx1"/>
                </a:solidFill>
                <a:effectLst/>
                <a:latin typeface="+mn-lt"/>
                <a:ea typeface="+mn-ea"/>
                <a:cs typeface="+mn-cs"/>
              </a:rPr>
              <a:t>We might propose to measure performance by the amount of dirt cleaned up in a single eight-hour shift. With a rational agent, of course, what you ask for is what you get. A rational agent can maximize this performance measure by cleaning up the dirt, then dumping it all on the floor, then cleaning it up again, and so on. A more suitable performance measure would reward the agent for having a clean floor </a:t>
            </a:r>
            <a:endParaRPr lang="en-GB" sz="1600" dirty="0"/>
          </a:p>
          <a:p>
            <a:pPr marL="0" marR="0" lvl="0" indent="0" algn="l" defTabSz="1219170" rtl="0" eaLnBrk="1" fontAlgn="auto" latinLnBrk="0" hangingPunct="1">
              <a:lnSpc>
                <a:spcPct val="100000"/>
              </a:lnSpc>
              <a:spcBef>
                <a:spcPts val="0"/>
              </a:spcBef>
              <a:spcAft>
                <a:spcPts val="0"/>
              </a:spcAft>
              <a:buClrTx/>
              <a:buSzTx/>
              <a:buFontTx/>
              <a:buNone/>
              <a:tabLst/>
              <a:defRPr/>
            </a:pPr>
            <a:r>
              <a:rPr lang="de-DE" sz="1600" kern="1200" dirty="0">
                <a:solidFill>
                  <a:schemeClr val="tx1"/>
                </a:solidFill>
                <a:effectLst/>
                <a:latin typeface="+mn-lt"/>
                <a:ea typeface="+mn-ea"/>
                <a:cs typeface="+mn-cs"/>
              </a:rPr>
              <a:t>Beispielsweise könnte je ein Punkt für jedes saubere Quadrat pro Zeitschritt erteilt werden (und vielleicht Strafpunkte für verbrauchte Elektrizität und erzeugten Lärm). </a:t>
            </a:r>
            <a:endParaRPr lang="de-DE" dirty="0"/>
          </a:p>
          <a:p>
            <a:endParaRPr lang="de-DE" noProof="0" dirty="0"/>
          </a:p>
        </p:txBody>
      </p:sp>
      <p:sp>
        <p:nvSpPr>
          <p:cNvPr id="4" name="Slide Number Placeholder 3"/>
          <p:cNvSpPr>
            <a:spLocks noGrp="1"/>
          </p:cNvSpPr>
          <p:nvPr>
            <p:ph type="sldNum" sz="quarter" idx="5"/>
          </p:nvPr>
        </p:nvSpPr>
        <p:spPr/>
        <p:txBody>
          <a:bodyPr/>
          <a:lstStyle/>
          <a:p>
            <a:fld id="{AD6B551E-9F22-4B6E-924D-4DC3CE728678}" type="slidenum">
              <a:rPr lang="de-DE" smtClean="0"/>
              <a:t>29</a:t>
            </a:fld>
            <a:endParaRPr lang="de-DE"/>
          </a:p>
        </p:txBody>
      </p:sp>
    </p:spTree>
    <p:extLst>
      <p:ext uri="{BB962C8B-B14F-4D97-AF65-F5344CB8AC3E}">
        <p14:creationId xmlns:p14="http://schemas.microsoft.com/office/powerpoint/2010/main" val="2546813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noProof="0" dirty="0"/>
          </a:p>
        </p:txBody>
      </p:sp>
      <p:sp>
        <p:nvSpPr>
          <p:cNvPr id="4" name="Slide Number Placeholder 3"/>
          <p:cNvSpPr>
            <a:spLocks noGrp="1"/>
          </p:cNvSpPr>
          <p:nvPr>
            <p:ph type="sldNum" sz="quarter" idx="5"/>
          </p:nvPr>
        </p:nvSpPr>
        <p:spPr/>
        <p:txBody>
          <a:bodyPr/>
          <a:lstStyle/>
          <a:p>
            <a:fld id="{AD6B551E-9F22-4B6E-924D-4DC3CE728678}" type="slidenum">
              <a:rPr lang="de-DE" smtClean="0"/>
              <a:t>30</a:t>
            </a:fld>
            <a:endParaRPr lang="de-DE"/>
          </a:p>
        </p:txBody>
      </p:sp>
    </p:spTree>
    <p:extLst>
      <p:ext uri="{BB962C8B-B14F-4D97-AF65-F5344CB8AC3E}">
        <p14:creationId xmlns:p14="http://schemas.microsoft.com/office/powerpoint/2010/main" val="680737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Conflicting goals ➝ allows for trade-off</a:t>
            </a:r>
          </a:p>
          <a:p>
            <a:r>
              <a:rPr lang="en-GB" dirty="0"/>
              <a:t>Several goals that each cannot be reached with certainty ➝ weigh likelihood of success against importance of goals</a:t>
            </a:r>
          </a:p>
        </p:txBody>
      </p:sp>
      <p:sp>
        <p:nvSpPr>
          <p:cNvPr id="4" name="Slide Number Placeholder 3"/>
          <p:cNvSpPr>
            <a:spLocks noGrp="1"/>
          </p:cNvSpPr>
          <p:nvPr>
            <p:ph type="sldNum" sz="quarter" idx="5"/>
          </p:nvPr>
        </p:nvSpPr>
        <p:spPr/>
        <p:txBody>
          <a:bodyPr/>
          <a:lstStyle/>
          <a:p>
            <a:fld id="{8F5BF81A-3E81-274B-90A2-0A51F25FFEBC}" type="slidenum">
              <a:rPr lang="en-GB" smtClean="0"/>
              <a:t>36</a:t>
            </a:fld>
            <a:endParaRPr lang="en-GB"/>
          </a:p>
        </p:txBody>
      </p:sp>
    </p:spTree>
    <p:extLst>
      <p:ext uri="{BB962C8B-B14F-4D97-AF65-F5344CB8AC3E}">
        <p14:creationId xmlns:p14="http://schemas.microsoft.com/office/powerpoint/2010/main" val="2517533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de-DE" sz="1600" kern="1200" noProof="0" dirty="0">
                <a:solidFill>
                  <a:schemeClr val="tx1"/>
                </a:solidFill>
                <a:effectLst/>
                <a:latin typeface="+mn-lt"/>
                <a:ea typeface="+mn-ea"/>
                <a:cs typeface="+mn-cs"/>
              </a:rPr>
              <a:t>In seinem berühmten frühen Aufsatz betrachtet Turing (1950) die Idee, seine intelligenten Maschinen tatsächlich manuell zu programmieren. Er schätzt, wie viel Arbeit das bedeuten würde, und kommt zu dem Schluss: „Eine schnellere Methode scheint wünschenswert“ </a:t>
            </a:r>
            <a:endParaRPr lang="de-DE" noProof="0" dirty="0"/>
          </a:p>
          <a:p>
            <a:endParaRPr lang="de-DE" noProof="0" dirty="0"/>
          </a:p>
        </p:txBody>
      </p:sp>
      <p:sp>
        <p:nvSpPr>
          <p:cNvPr id="4" name="Slide Number Placeholder 3"/>
          <p:cNvSpPr>
            <a:spLocks noGrp="1"/>
          </p:cNvSpPr>
          <p:nvPr>
            <p:ph type="sldNum" sz="quarter" idx="5"/>
          </p:nvPr>
        </p:nvSpPr>
        <p:spPr/>
        <p:txBody>
          <a:bodyPr/>
          <a:lstStyle/>
          <a:p>
            <a:fld id="{AD6B551E-9F22-4B6E-924D-4DC3CE728678}" type="slidenum">
              <a:rPr lang="de-DE" smtClean="0"/>
              <a:t>37</a:t>
            </a:fld>
            <a:endParaRPr lang="de-DE"/>
          </a:p>
        </p:txBody>
      </p:sp>
    </p:spTree>
    <p:extLst>
      <p:ext uri="{BB962C8B-B14F-4D97-AF65-F5344CB8AC3E}">
        <p14:creationId xmlns:p14="http://schemas.microsoft.com/office/powerpoint/2010/main" val="2856192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600" kern="1200" dirty="0">
                <a:solidFill>
                  <a:schemeClr val="tx1"/>
                </a:solidFill>
                <a:effectLst/>
                <a:latin typeface="+mn-lt"/>
                <a:ea typeface="+mn-ea"/>
                <a:cs typeface="+mn-cs"/>
              </a:rPr>
              <a:t>Wenn wir versuchen, einen Agenten zu entwerfen, der eine bestimmte Fertigkeit erlernt, ist die erste Frage nicht: „Wie schaffe ich es, dies zu lernen?“, sondern: „Welche Art Leistungselement braucht mein Agent, um dies zu tun, nachdem er gelernt hat?“ </a:t>
            </a:r>
            <a:endParaRPr lang="de-DE" dirty="0"/>
          </a:p>
          <a:p>
            <a:endParaRPr lang="de-DE" noProof="0" dirty="0"/>
          </a:p>
          <a:p>
            <a:pPr marL="0" marR="0" lvl="0" indent="0" algn="l" defTabSz="1219170" rtl="0" eaLnBrk="1" fontAlgn="auto" latinLnBrk="0" hangingPunct="1">
              <a:lnSpc>
                <a:spcPct val="100000"/>
              </a:lnSpc>
              <a:spcBef>
                <a:spcPts val="0"/>
              </a:spcBef>
              <a:spcAft>
                <a:spcPts val="0"/>
              </a:spcAft>
              <a:buClrTx/>
              <a:buSzTx/>
              <a:buFontTx/>
              <a:buNone/>
              <a:tabLst/>
              <a:defRPr/>
            </a:pPr>
            <a:r>
              <a:rPr lang="de-DE" sz="1600" kern="1200" dirty="0">
                <a:solidFill>
                  <a:schemeClr val="tx1"/>
                </a:solidFill>
                <a:effectLst/>
                <a:latin typeface="+mn-lt"/>
                <a:ea typeface="+mn-ea"/>
                <a:cs typeface="+mn-cs"/>
              </a:rPr>
              <a:t>Beispiel des automatisierten Taxis zurückkommen. Das Leistungselement besteht aus einer Sammlung von Wissen und Prozeduren, die dem Taxi zur Auswahl seiner Fahrtaktionen zur Verfügung stehen. Das Taxi gelangt auf die Straße und fährt unter Verwendung dieses Leistungselementes. Die Kritik beobachtet die Welt und gibt Informationen an das Lernelement weiter. Nachdem das Taxi beispielsweise schnell über drei Spuren hinweg links abgebogen ist, beobachtet die Kritik die Beschimpfungen durch andere Fahrer. Aus dieser Erfahrung kann das Lernelement eine Regel formulieren, die besagt, dass dies eine schlechte Aktion war, und das Leistungselement wird verändert, indem die neue Regel installiert wird. Der Problemgenerator könnte bestimmte Verhaltensbereiche identifizieren, die verbessert werden müssen, und Experimente vorschlagen, wie beispielsweise das Ausprobieren von Bremsen auf unterschiedlichen Straßenbelägen unter unterschiedlichen Bedingungen. </a:t>
            </a:r>
            <a:endParaRPr lang="de-DE" dirty="0"/>
          </a:p>
          <a:p>
            <a:endParaRPr lang="de-DE" noProof="0" dirty="0"/>
          </a:p>
          <a:p>
            <a:pPr marL="0" marR="0" lvl="0" indent="0" algn="l" defTabSz="1219170" rtl="0" eaLnBrk="1" fontAlgn="auto" latinLnBrk="0" hangingPunct="1">
              <a:lnSpc>
                <a:spcPct val="100000"/>
              </a:lnSpc>
              <a:spcBef>
                <a:spcPts val="0"/>
              </a:spcBef>
              <a:spcAft>
                <a:spcPts val="0"/>
              </a:spcAft>
              <a:buClrTx/>
              <a:buSzTx/>
              <a:buFontTx/>
              <a:buNone/>
              <a:tabLst/>
              <a:defRPr/>
            </a:pPr>
            <a:r>
              <a:rPr lang="de-DE" noProof="0" dirty="0"/>
              <a:t>RL: D</a:t>
            </a:r>
            <a:r>
              <a:rPr lang="de-DE" sz="1600" kern="1200" dirty="0">
                <a:solidFill>
                  <a:schemeClr val="tx1"/>
                </a:solidFill>
                <a:effectLst/>
                <a:latin typeface="+mn-lt"/>
                <a:ea typeface="+mn-ea"/>
                <a:cs typeface="+mn-cs"/>
              </a:rPr>
              <a:t>er Taxifahrer-Agent erhält keinerlei Trinkgeld von den Fahrgästen, die während der Fahrt völlig durchgeschüttelt wurden. Der externe Leistungsstandard muss den Agenten darüber informieren, dass der Verlust von Trinkgeldern ein negativer Beitrag zu seiner Gesamtleistung ist. Auf diese Weise könnte der Agent lernen, dass aggressive Manöver nicht zu seinem eigenen Nutzen beitragen. In gewisser Weise identifiziert der Leistungsstandard einen Teil der eintreffenden Wahrnehmung als </a:t>
            </a:r>
            <a:r>
              <a:rPr lang="de-DE" sz="1600" b="1" kern="1200" dirty="0">
                <a:solidFill>
                  <a:schemeClr val="tx1"/>
                </a:solidFill>
                <a:effectLst/>
                <a:latin typeface="+mn-lt"/>
                <a:ea typeface="+mn-ea"/>
                <a:cs typeface="+mn-cs"/>
              </a:rPr>
              <a:t>Belohnung </a:t>
            </a:r>
            <a:r>
              <a:rPr lang="de-DE" sz="1600" kern="1200" dirty="0">
                <a:solidFill>
                  <a:schemeClr val="tx1"/>
                </a:solidFill>
                <a:effectLst/>
                <a:latin typeface="+mn-lt"/>
                <a:ea typeface="+mn-ea"/>
                <a:cs typeface="+mn-cs"/>
              </a:rPr>
              <a:t>(oder </a:t>
            </a:r>
            <a:r>
              <a:rPr lang="de-DE" sz="1600" b="1" kern="1200" dirty="0">
                <a:solidFill>
                  <a:schemeClr val="tx1"/>
                </a:solidFill>
                <a:effectLst/>
                <a:latin typeface="+mn-lt"/>
                <a:ea typeface="+mn-ea"/>
                <a:cs typeface="+mn-cs"/>
              </a:rPr>
              <a:t>Strafe</a:t>
            </a:r>
            <a:r>
              <a:rPr lang="de-DE" sz="1600" kern="1200" dirty="0">
                <a:solidFill>
                  <a:schemeClr val="tx1"/>
                </a:solidFill>
                <a:effectLst/>
                <a:latin typeface="+mn-lt"/>
                <a:ea typeface="+mn-ea"/>
                <a:cs typeface="+mn-cs"/>
              </a:rPr>
              <a:t>), die ein direktes Feedback zur Qualität des Verhaltens des Agenten bereitstellt. </a:t>
            </a:r>
            <a:endParaRPr lang="de-DE" dirty="0"/>
          </a:p>
          <a:p>
            <a:endParaRPr lang="de-DE" noProof="0" dirty="0"/>
          </a:p>
        </p:txBody>
      </p:sp>
      <p:sp>
        <p:nvSpPr>
          <p:cNvPr id="4" name="Slide Number Placeholder 3"/>
          <p:cNvSpPr>
            <a:spLocks noGrp="1"/>
          </p:cNvSpPr>
          <p:nvPr>
            <p:ph type="sldNum" sz="quarter" idx="5"/>
          </p:nvPr>
        </p:nvSpPr>
        <p:spPr/>
        <p:txBody>
          <a:bodyPr/>
          <a:lstStyle/>
          <a:p>
            <a:fld id="{AD6B551E-9F22-4B6E-924D-4DC3CE728678}" type="slidenum">
              <a:rPr lang="de-DE" smtClean="0"/>
              <a:t>38</a:t>
            </a:fld>
            <a:endParaRPr lang="de-DE"/>
          </a:p>
        </p:txBody>
      </p:sp>
    </p:spTree>
    <p:extLst>
      <p:ext uri="{BB962C8B-B14F-4D97-AF65-F5344CB8AC3E}">
        <p14:creationId xmlns:p14="http://schemas.microsoft.com/office/powerpoint/2010/main" val="3752102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Darstellung als Erweiterung des zielbasierten Agenten</a:t>
            </a:r>
          </a:p>
        </p:txBody>
      </p:sp>
      <p:sp>
        <p:nvSpPr>
          <p:cNvPr id="4" name="Slide Number Placeholder 3"/>
          <p:cNvSpPr>
            <a:spLocks noGrp="1"/>
          </p:cNvSpPr>
          <p:nvPr>
            <p:ph type="sldNum" sz="quarter" idx="5"/>
          </p:nvPr>
        </p:nvSpPr>
        <p:spPr/>
        <p:txBody>
          <a:bodyPr/>
          <a:lstStyle/>
          <a:p>
            <a:fld id="{AD6B551E-9F22-4B6E-924D-4DC3CE728678}" type="slidenum">
              <a:rPr lang="de-DE" smtClean="0"/>
              <a:t>39</a:t>
            </a:fld>
            <a:endParaRPr lang="de-DE"/>
          </a:p>
        </p:txBody>
      </p:sp>
    </p:spTree>
    <p:extLst>
      <p:ext uri="{BB962C8B-B14F-4D97-AF65-F5344CB8AC3E}">
        <p14:creationId xmlns:p14="http://schemas.microsoft.com/office/powerpoint/2010/main" val="11926857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Bayes nets, </a:t>
            </a:r>
            <a:r>
              <a:rPr lang="en-GB" dirty="0" err="1"/>
              <a:t>markov</a:t>
            </a:r>
            <a:r>
              <a:rPr lang="en-GB" dirty="0"/>
              <a:t> networks, factor graphs</a:t>
            </a:r>
          </a:p>
        </p:txBody>
      </p:sp>
      <p:sp>
        <p:nvSpPr>
          <p:cNvPr id="4" name="Slide Number Placeholder 3"/>
          <p:cNvSpPr>
            <a:spLocks noGrp="1"/>
          </p:cNvSpPr>
          <p:nvPr>
            <p:ph type="sldNum" sz="quarter" idx="5"/>
          </p:nvPr>
        </p:nvSpPr>
        <p:spPr/>
        <p:txBody>
          <a:bodyPr/>
          <a:lstStyle/>
          <a:p>
            <a:fld id="{03DE8E53-9180-E843-8C12-9A661956B4E6}" type="slidenum">
              <a:rPr lang="en-US" smtClean="0"/>
              <a:t>43</a:t>
            </a:fld>
            <a:endParaRPr lang="en-US"/>
          </a:p>
        </p:txBody>
      </p:sp>
    </p:spTree>
    <p:extLst>
      <p:ext uri="{BB962C8B-B14F-4D97-AF65-F5344CB8AC3E}">
        <p14:creationId xmlns:p14="http://schemas.microsoft.com/office/powerpoint/2010/main" val="2133939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Bayes nets, </a:t>
            </a:r>
            <a:r>
              <a:rPr lang="en-GB" dirty="0" err="1"/>
              <a:t>markov</a:t>
            </a:r>
            <a:r>
              <a:rPr lang="en-GB" dirty="0"/>
              <a:t> networks, factor graphs</a:t>
            </a:r>
          </a:p>
        </p:txBody>
      </p:sp>
      <p:sp>
        <p:nvSpPr>
          <p:cNvPr id="4" name="Slide Number Placeholder 3"/>
          <p:cNvSpPr>
            <a:spLocks noGrp="1"/>
          </p:cNvSpPr>
          <p:nvPr>
            <p:ph type="sldNum" sz="quarter" idx="5"/>
          </p:nvPr>
        </p:nvSpPr>
        <p:spPr/>
        <p:txBody>
          <a:bodyPr/>
          <a:lstStyle/>
          <a:p>
            <a:fld id="{03DE8E53-9180-E843-8C12-9A661956B4E6}" type="slidenum">
              <a:rPr lang="en-US" smtClean="0"/>
              <a:t>44</a:t>
            </a:fld>
            <a:endParaRPr lang="en-US"/>
          </a:p>
        </p:txBody>
      </p:sp>
    </p:spTree>
    <p:extLst>
      <p:ext uri="{BB962C8B-B14F-4D97-AF65-F5344CB8AC3E}">
        <p14:creationId xmlns:p14="http://schemas.microsoft.com/office/powerpoint/2010/main" val="4123350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0F76CDD4-0C30-6246-8638-76218B0A8F80}" type="slidenum">
              <a:rPr lang="en-GB" smtClean="0"/>
              <a:t>45</a:t>
            </a:fld>
            <a:endParaRPr lang="en-GB"/>
          </a:p>
        </p:txBody>
      </p:sp>
    </p:spTree>
    <p:extLst>
      <p:ext uri="{BB962C8B-B14F-4D97-AF65-F5344CB8AC3E}">
        <p14:creationId xmlns:p14="http://schemas.microsoft.com/office/powerpoint/2010/main" val="2939570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0F76CDD4-0C30-6246-8638-76218B0A8F80}" type="slidenum">
              <a:rPr lang="en-GB" smtClean="0"/>
              <a:t>46</a:t>
            </a:fld>
            <a:endParaRPr lang="en-GB"/>
          </a:p>
        </p:txBody>
      </p:sp>
    </p:spTree>
    <p:extLst>
      <p:ext uri="{BB962C8B-B14F-4D97-AF65-F5344CB8AC3E}">
        <p14:creationId xmlns:p14="http://schemas.microsoft.com/office/powerpoint/2010/main" val="17732691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48</a:t>
            </a:fld>
            <a:endParaRPr lang="en-US"/>
          </a:p>
        </p:txBody>
      </p:sp>
    </p:spTree>
    <p:extLst>
      <p:ext uri="{BB962C8B-B14F-4D97-AF65-F5344CB8AC3E}">
        <p14:creationId xmlns:p14="http://schemas.microsoft.com/office/powerpoint/2010/main" val="31582206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DE8E53-9180-E843-8C12-9A661956B4E6}" type="slidenum">
              <a:rPr lang="en-US" smtClean="0"/>
              <a:t>49</a:t>
            </a:fld>
            <a:endParaRPr lang="en-US"/>
          </a:p>
        </p:txBody>
      </p:sp>
    </p:spTree>
    <p:extLst>
      <p:ext uri="{BB962C8B-B14F-4D97-AF65-F5344CB8AC3E}">
        <p14:creationId xmlns:p14="http://schemas.microsoft.com/office/powerpoint/2010/main" val="31892760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Bayes nets, </a:t>
            </a:r>
            <a:r>
              <a:rPr lang="en-GB" dirty="0" err="1"/>
              <a:t>markov</a:t>
            </a:r>
            <a:r>
              <a:rPr lang="en-GB" dirty="0"/>
              <a:t> networks, factor graphs</a:t>
            </a:r>
          </a:p>
        </p:txBody>
      </p:sp>
      <p:sp>
        <p:nvSpPr>
          <p:cNvPr id="4" name="Slide Number Placeholder 3"/>
          <p:cNvSpPr>
            <a:spLocks noGrp="1"/>
          </p:cNvSpPr>
          <p:nvPr>
            <p:ph type="sldNum" sz="quarter" idx="5"/>
          </p:nvPr>
        </p:nvSpPr>
        <p:spPr/>
        <p:txBody>
          <a:bodyPr/>
          <a:lstStyle/>
          <a:p>
            <a:fld id="{03DE8E53-9180-E843-8C12-9A661956B4E6}" type="slidenum">
              <a:rPr lang="en-US" smtClean="0"/>
              <a:t>50</a:t>
            </a:fld>
            <a:endParaRPr lang="en-US"/>
          </a:p>
        </p:txBody>
      </p:sp>
    </p:spTree>
    <p:extLst>
      <p:ext uri="{BB962C8B-B14F-4D97-AF65-F5344CB8AC3E}">
        <p14:creationId xmlns:p14="http://schemas.microsoft.com/office/powerpoint/2010/main" val="3206539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Bayes nets, </a:t>
            </a:r>
            <a:r>
              <a:rPr lang="en-GB" dirty="0" err="1"/>
              <a:t>markov</a:t>
            </a:r>
            <a:r>
              <a:rPr lang="en-GB" dirty="0"/>
              <a:t> networks, factor graphs</a:t>
            </a:r>
          </a:p>
        </p:txBody>
      </p:sp>
      <p:sp>
        <p:nvSpPr>
          <p:cNvPr id="4" name="Slide Number Placeholder 3"/>
          <p:cNvSpPr>
            <a:spLocks noGrp="1"/>
          </p:cNvSpPr>
          <p:nvPr>
            <p:ph type="sldNum" sz="quarter" idx="5"/>
          </p:nvPr>
        </p:nvSpPr>
        <p:spPr/>
        <p:txBody>
          <a:bodyPr/>
          <a:lstStyle/>
          <a:p>
            <a:fld id="{03DE8E53-9180-E843-8C12-9A661956B4E6}" type="slidenum">
              <a:rPr lang="en-US" smtClean="0"/>
              <a:t>52</a:t>
            </a:fld>
            <a:endParaRPr lang="en-US"/>
          </a:p>
        </p:txBody>
      </p:sp>
    </p:spTree>
    <p:extLst>
      <p:ext uri="{BB962C8B-B14F-4D97-AF65-F5344CB8AC3E}">
        <p14:creationId xmlns:p14="http://schemas.microsoft.com/office/powerpoint/2010/main" val="987573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54</a:t>
            </a:fld>
            <a:endParaRPr lang="en-GB"/>
          </a:p>
        </p:txBody>
      </p:sp>
    </p:spTree>
    <p:extLst>
      <p:ext uri="{BB962C8B-B14F-4D97-AF65-F5344CB8AC3E}">
        <p14:creationId xmlns:p14="http://schemas.microsoft.com/office/powerpoint/2010/main" val="16293428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6B551E-9F22-4B6E-924D-4DC3CE728678}" type="slidenum">
              <a:rPr lang="de-DE" smtClean="0"/>
              <a:t>56</a:t>
            </a:fld>
            <a:endParaRPr lang="de-DE"/>
          </a:p>
        </p:txBody>
      </p:sp>
    </p:spTree>
    <p:extLst>
      <p:ext uri="{BB962C8B-B14F-4D97-AF65-F5344CB8AC3E}">
        <p14:creationId xmlns:p14="http://schemas.microsoft.com/office/powerpoint/2010/main" val="3427904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868AAC2B-D28C-56EB-D823-7E872086929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4257338080"/>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F80BC1EA-67D4-ACD7-F73A-E96467D156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909721393"/>
      </p:ext>
    </p:extLst>
  </p:cSld>
  <p:clrMapOvr>
    <a:masterClrMapping/>
  </p:clrMapOvr>
  <p:extLst>
    <p:ext uri="{DCECCB84-F9BA-43D5-87BE-67443E8EF086}">
      <p15:sldGuideLst xmlns:p15="http://schemas.microsoft.com/office/powerpoint/2012/main">
        <p15:guide id="1" orient="horz" pos="1236">
          <p15:clr>
            <a:srgbClr val="FBAE40"/>
          </p15:clr>
        </p15:guide>
        <p15:guide id="2" orient="horz" pos="2040">
          <p15:clr>
            <a:srgbClr val="FBAE40"/>
          </p15:clr>
        </p15:guide>
        <p15:guide id="3" pos="226">
          <p15:clr>
            <a:srgbClr val="FBAE40"/>
          </p15:clr>
        </p15:guide>
        <p15:guide id="4" pos="553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userDrawn="1"/>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userDrawn="1"/>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userDrawn="1"/>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userDrawn="1"/>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dirty="0"/>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endParaRPr lang="en-GB" sz="1798" dirty="0"/>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3C309615-610C-197F-DF93-676A847B01D9}"/>
              </a:ext>
            </a:extLst>
          </p:cNvPr>
          <p:cNvPicPr>
            <a:picLocks noChangeAspect="1"/>
          </p:cNvPicPr>
          <p:nvPr userDrawn="1"/>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360634324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5ED7A565-0674-336B-214D-3CE9BDE5D3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2389518899"/>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8E993CAF-AD13-738C-7924-BD0DFFC1778C}"/>
              </a:ext>
            </a:extLst>
          </p:cNvPr>
          <p:cNvPicPr>
            <a:picLocks noChangeAspect="1"/>
          </p:cNvPicPr>
          <p:nvPr userDrawn="1"/>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3647380032"/>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endParaRPr lang="de-DE" sz="3596" dirty="0"/>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endParaRPr lang="en-GB" sz="1798" dirty="0"/>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90F6DA81-E860-CF17-E785-C44D0C3A3379}"/>
              </a:ext>
            </a:extLst>
          </p:cNvPr>
          <p:cNvPicPr>
            <a:picLocks noChangeAspect="1"/>
          </p:cNvPicPr>
          <p:nvPr userDrawn="1"/>
        </p:nvPicPr>
        <p:blipFill>
          <a:blip r:embed="rId4"/>
          <a:srcRect/>
          <a:stretch/>
        </p:blipFill>
        <p:spPr>
          <a:xfrm>
            <a:off x="358775" y="293869"/>
            <a:ext cx="2880000" cy="780560"/>
          </a:xfrm>
          <a:prstGeom prst="rect">
            <a:avLst/>
          </a:prstGeom>
          <a:noFill/>
        </p:spPr>
      </p:pic>
    </p:spTree>
    <p:extLst>
      <p:ext uri="{BB962C8B-B14F-4D97-AF65-F5344CB8AC3E}">
        <p14:creationId xmlns:p14="http://schemas.microsoft.com/office/powerpoint/2010/main" val="3823394821"/>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192619746"/>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7474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198658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882396192"/>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95345473"/>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Tree>
    <p:extLst>
      <p:ext uri="{BB962C8B-B14F-4D97-AF65-F5344CB8AC3E}">
        <p14:creationId xmlns:p14="http://schemas.microsoft.com/office/powerpoint/2010/main" val="1530749675"/>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dirty="0"/>
              <a:t>Platzhalter für ein Bild (Format: 4:3)</a:t>
            </a:r>
            <a:br>
              <a:rPr lang="de-DE" dirty="0"/>
            </a:br>
            <a:br>
              <a:rPr lang="de-DE" dirty="0"/>
            </a:br>
            <a:br>
              <a:rPr lang="de-DE" dirty="0"/>
            </a:br>
            <a:endParaRPr lang="de-DE" dirty="0"/>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294018522"/>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3618">
          <p15:clr>
            <a:srgbClr val="FBAE40"/>
          </p15:clr>
        </p15:guide>
        <p15:guide id="7" orient="horz" pos="851">
          <p15:clr>
            <a:srgbClr val="FBAE40"/>
          </p15:clr>
        </p15:guide>
        <p15:guide id="8" orient="horz" pos="1781">
          <p15:clr>
            <a:srgbClr val="FBAE40"/>
          </p15:clr>
        </p15:guide>
        <p15:guide id="9" pos="227">
          <p15:clr>
            <a:srgbClr val="FBAE40"/>
          </p15:clr>
        </p15:guide>
        <p15:guide id="10" pos="746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9625" y="1709741"/>
            <a:ext cx="10987826" cy="2852737"/>
          </a:xfrm>
        </p:spPr>
        <p:txBody>
          <a:bodyPr anchor="b"/>
          <a:lstStyle>
            <a:lvl1pPr>
              <a:defRPr sz="5994"/>
            </a:lvl1pPr>
          </a:lstStyle>
          <a:p>
            <a:r>
              <a:rPr lang="en-US"/>
              <a:t>Click to edit Master title style</a:t>
            </a:r>
            <a:endParaRPr lang="en-US" dirty="0"/>
          </a:p>
        </p:txBody>
      </p:sp>
      <p:sp>
        <p:nvSpPr>
          <p:cNvPr id="3" name="Text Placeholder 2"/>
          <p:cNvSpPr>
            <a:spLocks noGrp="1"/>
          </p:cNvSpPr>
          <p:nvPr>
            <p:ph type="body" idx="1"/>
          </p:nvPr>
        </p:nvSpPr>
        <p:spPr>
          <a:xfrm>
            <a:off x="359625" y="4589466"/>
            <a:ext cx="10987826" cy="1316447"/>
          </a:xfrm>
        </p:spPr>
        <p:txBody>
          <a:bodyPr/>
          <a:lstStyle>
            <a:lvl1pPr marL="0" indent="0">
              <a:buNone/>
              <a:defRPr sz="2398">
                <a:solidFill>
                  <a:schemeClr val="tx1"/>
                </a:solidFill>
              </a:defRPr>
            </a:lvl1pPr>
            <a:lvl2pPr marL="456743" indent="0">
              <a:buNone/>
              <a:defRPr sz="1998">
                <a:solidFill>
                  <a:schemeClr val="tx1">
                    <a:tint val="75000"/>
                  </a:schemeClr>
                </a:solidFill>
              </a:defRPr>
            </a:lvl2pPr>
            <a:lvl3pPr marL="913486" indent="0">
              <a:buNone/>
              <a:defRPr sz="1798">
                <a:solidFill>
                  <a:schemeClr val="tx1">
                    <a:tint val="75000"/>
                  </a:schemeClr>
                </a:solidFill>
              </a:defRPr>
            </a:lvl3pPr>
            <a:lvl4pPr marL="1370228" indent="0">
              <a:buNone/>
              <a:defRPr sz="1598">
                <a:solidFill>
                  <a:schemeClr val="tx1">
                    <a:tint val="75000"/>
                  </a:schemeClr>
                </a:solidFill>
              </a:defRPr>
            </a:lvl4pPr>
            <a:lvl5pPr marL="1826971" indent="0">
              <a:buNone/>
              <a:defRPr sz="1598">
                <a:solidFill>
                  <a:schemeClr val="tx1">
                    <a:tint val="75000"/>
                  </a:schemeClr>
                </a:solidFill>
              </a:defRPr>
            </a:lvl5pPr>
            <a:lvl6pPr marL="2283714" indent="0">
              <a:buNone/>
              <a:defRPr sz="1598">
                <a:solidFill>
                  <a:schemeClr val="tx1">
                    <a:tint val="75000"/>
                  </a:schemeClr>
                </a:solidFill>
              </a:defRPr>
            </a:lvl6pPr>
            <a:lvl7pPr marL="2740457" indent="0">
              <a:buNone/>
              <a:defRPr sz="1598">
                <a:solidFill>
                  <a:schemeClr val="tx1">
                    <a:tint val="75000"/>
                  </a:schemeClr>
                </a:solidFill>
              </a:defRPr>
            </a:lvl7pPr>
            <a:lvl8pPr marL="3197200" indent="0">
              <a:buNone/>
              <a:defRPr sz="1598">
                <a:solidFill>
                  <a:schemeClr val="tx1">
                    <a:tint val="75000"/>
                  </a:schemeClr>
                </a:solidFill>
              </a:defRPr>
            </a:lvl8pPr>
            <a:lvl9pPr marL="3653942" indent="0">
              <a:buNone/>
              <a:defRPr sz="1598">
                <a:solidFill>
                  <a:schemeClr val="tx1">
                    <a:tint val="75000"/>
                  </a:schemeClr>
                </a:solidFill>
              </a:defRPr>
            </a:lvl9pPr>
          </a:lstStyle>
          <a:p>
            <a:pPr lvl="0"/>
            <a:r>
              <a:rPr lang="en-US"/>
              <a:t>Edit Master text styles</a:t>
            </a:r>
          </a:p>
        </p:txBody>
      </p:sp>
      <p:sp>
        <p:nvSpPr>
          <p:cNvPr id="9" name="Datumsplatzhalter 3">
            <a:extLst>
              <a:ext uri="{FF2B5EF4-FFF2-40B4-BE49-F238E27FC236}">
                <a16:creationId xmlns:a16="http://schemas.microsoft.com/office/drawing/2014/main" id="{D08DBF21-BE4C-BC4D-82F0-6FB7937925DA}"/>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10" name="Fußzeilenplatzhalter 4">
            <a:extLst>
              <a:ext uri="{FF2B5EF4-FFF2-40B4-BE49-F238E27FC236}">
                <a16:creationId xmlns:a16="http://schemas.microsoft.com/office/drawing/2014/main" id="{F00B39BD-4F22-0941-BFB8-4356F415DFCE}"/>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1" name="Foliennummernplatzhalter 5">
            <a:extLst>
              <a:ext uri="{FF2B5EF4-FFF2-40B4-BE49-F238E27FC236}">
                <a16:creationId xmlns:a16="http://schemas.microsoft.com/office/drawing/2014/main" id="{8D7BF1C4-105C-CF45-9C87-83CAFBF72F61}"/>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2" name="Linie">
            <a:extLst>
              <a:ext uri="{FF2B5EF4-FFF2-40B4-BE49-F238E27FC236}">
                <a16:creationId xmlns:a16="http://schemas.microsoft.com/office/drawing/2014/main" id="{D8637B26-F5B6-5C41-822F-05994CF18C64}"/>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927008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Intro</a:t>
            </a:r>
            <a:endParaRPr lang="en-US" dirty="0"/>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pic>
        <p:nvPicPr>
          <p:cNvPr id="4" name="Grafik 3">
            <a:extLst>
              <a:ext uri="{FF2B5EF4-FFF2-40B4-BE49-F238E27FC236}">
                <a16:creationId xmlns:a16="http://schemas.microsoft.com/office/drawing/2014/main" id="{C4AF4A56-6B25-F640-7287-22A351BBA1C0}"/>
              </a:ext>
            </a:extLst>
          </p:cNvPr>
          <p:cNvPicPr>
            <a:picLocks noChangeAspect="1"/>
          </p:cNvPicPr>
          <p:nvPr userDrawn="1"/>
        </p:nvPicPr>
        <p:blipFill rotWithShape="1">
          <a:blip>
            <a:extLst>
              <a:ext uri="{96DAC541-7B7A-43D3-8B79-37D633B846F1}">
                <asvg:svgBlip xmlns:asvg="http://schemas.microsoft.com/office/drawing/2016/SVG/main" r:embed="rId16"/>
              </a:ext>
            </a:extLst>
          </a:blip>
          <a:srcRect t="-78" b="-78"/>
          <a:stretch/>
        </p:blipFill>
        <p:spPr>
          <a:xfrm>
            <a:off x="350838" y="267118"/>
            <a:ext cx="1632338" cy="456244"/>
          </a:xfrm>
          <a:prstGeom prst="rect">
            <a:avLst/>
          </a:prstGeom>
        </p:spPr>
      </p:pic>
    </p:spTree>
    <p:extLst>
      <p:ext uri="{BB962C8B-B14F-4D97-AF65-F5344CB8AC3E}">
        <p14:creationId xmlns:p14="http://schemas.microsoft.com/office/powerpoint/2010/main" val="241082958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9" r:id="rId14"/>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1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thenewstack.io/remembering-shakey-first-intelligent-robot/" TargetMode="External"/><Relationship Id="rId5" Type="http://schemas.openxmlformats.org/officeDocument/2006/relationships/hyperlink" Target="https://en.wikipedia.org/wiki/ELIZA" TargetMode="External"/><Relationship Id="rId4" Type="http://schemas.openxmlformats.org/officeDocument/2006/relationships/image" Target="../media/image9.tif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people.eecs.berkeley.edu/~russell/talks/2020/russell-aaai20-hntdtwwai-4x3.pptx" TargetMode="External"/><Relationship Id="rId5" Type="http://schemas.openxmlformats.org/officeDocument/2006/relationships/image" Target="../media/image11.png"/><Relationship Id="rId4" Type="http://schemas.openxmlformats.org/officeDocument/2006/relationships/notesSlide" Target="../notesSlides/notesSlide1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hyperlink" Target="https://people.eecs.berkeley.edu/~russell/talks/2020/russell-aaai20-hntdtwwai-4x3.pptx" TargetMode="External"/><Relationship Id="rId5" Type="http://schemas.openxmlformats.org/officeDocument/2006/relationships/image" Target="../media/image12.png"/><Relationship Id="rId4"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4.tiff"/><Relationship Id="rId5" Type="http://schemas.openxmlformats.org/officeDocument/2006/relationships/hyperlink" Target="https://people.eecs.berkeley.edu/~russell/talks/2020/russell-aaai20-hntdtwwai-4x3.pptx" TargetMode="External"/><Relationship Id="rId4" Type="http://schemas.openxmlformats.org/officeDocument/2006/relationships/hyperlink" Target="https://www.youtube.com/watch?v=QPSgM13hTK8"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13" Type="http://schemas.openxmlformats.org/officeDocument/2006/relationships/hyperlink" Target="https://xkcd.com/157/" TargetMode="External"/><Relationship Id="rId18" Type="http://schemas.openxmlformats.org/officeDocument/2006/relationships/image" Target="../media/image26.png"/><Relationship Id="rId3" Type="http://schemas.openxmlformats.org/officeDocument/2006/relationships/image" Target="../media/image21.png"/><Relationship Id="rId12" Type="http://schemas.openxmlformats.org/officeDocument/2006/relationships/image" Target="NULL"/><Relationship Id="rId17" Type="http://schemas.openxmlformats.org/officeDocument/2006/relationships/image" Target="../media/image25.png"/><Relationship Id="rId2" Type="http://schemas.openxmlformats.org/officeDocument/2006/relationships/hyperlink" Target="http://rakaposhi.eas.asu.edu/" TargetMode="External"/><Relationship Id="rId16" Type="http://schemas.openxmlformats.org/officeDocument/2006/relationships/image" Target="../media/image24.png"/><Relationship Id="rId1" Type="http://schemas.openxmlformats.org/officeDocument/2006/relationships/slideLayout" Target="../slideLayouts/slideLayout7.xml"/><Relationship Id="rId15" Type="http://schemas.openxmlformats.org/officeDocument/2006/relationships/image" Target="NULL"/><Relationship Id="rId4" Type="http://schemas.openxmlformats.org/officeDocument/2006/relationships/image" Target="../media/image16.png"/><Relationship Id="rId14"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610.png"/><Relationship Id="rId4" Type="http://schemas.openxmlformats.org/officeDocument/2006/relationships/image" Target="../media/image510.png"/></Relationships>
</file>

<file path=ppt/slides/_rels/slide46.xml.rels><?xml version="1.0" encoding="UTF-8" standalone="yes"?>
<Relationships xmlns="http://schemas.openxmlformats.org/package/2006/relationships"><Relationship Id="rId13" Type="http://schemas.openxmlformats.org/officeDocument/2006/relationships/image" Target="../media/image23.png"/><Relationship Id="rId3" Type="http://schemas.openxmlformats.org/officeDocument/2006/relationships/image" Target="../media/image191.png"/><Relationship Id="rId12" Type="http://schemas.openxmlformats.org/officeDocument/2006/relationships/image" Target="../media/image220.png"/><Relationship Id="rId2" Type="http://schemas.openxmlformats.org/officeDocument/2006/relationships/notesSlide" Target="../notesSlides/notesSlide25.xml"/><Relationship Id="rId1" Type="http://schemas.openxmlformats.org/officeDocument/2006/relationships/slideLayout" Target="../slideLayouts/slideLayout7.xml"/><Relationship Id="rId11" Type="http://schemas.openxmlformats.org/officeDocument/2006/relationships/image" Target="../media/image210.png"/><Relationship Id="rId23" Type="http://schemas.openxmlformats.org/officeDocument/2006/relationships/image" Target="../media/image510.png"/><Relationship Id="rId10" Type="http://schemas.openxmlformats.org/officeDocument/2006/relationships/image" Target="../media/image1011.png"/><Relationship Id="rId4" Type="http://schemas.openxmlformats.org/officeDocument/2006/relationships/image" Target="../media/image201.png"/><Relationship Id="rId14" Type="http://schemas.openxmlformats.org/officeDocument/2006/relationships/image" Target="../media/image240.png"/><Relationship Id="rId22" Type="http://schemas.openxmlformats.org/officeDocument/2006/relationships/image" Target="../media/image911.png"/></Relationships>
</file>

<file path=ppt/slides/_rels/slide47.xml.rels><?xml version="1.0" encoding="UTF-8" standalone="yes"?>
<Relationships xmlns="http://schemas.openxmlformats.org/package/2006/relationships"><Relationship Id="rId26" Type="http://schemas.openxmlformats.org/officeDocument/2006/relationships/image" Target="../media/image1510.png"/><Relationship Id="rId3" Type="http://schemas.openxmlformats.org/officeDocument/2006/relationships/image" Target="../media/image110.png"/><Relationship Id="rId21" Type="http://schemas.openxmlformats.org/officeDocument/2006/relationships/image" Target="../media/image190.png"/><Relationship Id="rId25" Type="http://schemas.openxmlformats.org/officeDocument/2006/relationships/image" Target="../media/image1410.png"/><Relationship Id="rId2" Type="http://schemas.openxmlformats.org/officeDocument/2006/relationships/image" Target="../media/image3.png"/><Relationship Id="rId20" Type="http://schemas.openxmlformats.org/officeDocument/2006/relationships/image" Target="../media/image39.png"/><Relationship Id="rId29" Type="http://schemas.openxmlformats.org/officeDocument/2006/relationships/image" Target="../media/image130.png"/><Relationship Id="rId1" Type="http://schemas.openxmlformats.org/officeDocument/2006/relationships/slideLayout" Target="../slideLayouts/slideLayout10.xml"/><Relationship Id="rId24" Type="http://schemas.openxmlformats.org/officeDocument/2006/relationships/image" Target="../media/image200.png"/><Relationship Id="rId32" Type="http://schemas.openxmlformats.org/officeDocument/2006/relationships/image" Target="../media/image44.png"/><Relationship Id="rId6" Type="http://schemas.openxmlformats.org/officeDocument/2006/relationships/image" Target="../media/image270.png"/><Relationship Id="rId23" Type="http://schemas.openxmlformats.org/officeDocument/2006/relationships/image" Target="../media/image1210.png"/><Relationship Id="rId28" Type="http://schemas.openxmlformats.org/officeDocument/2006/relationships/image" Target="../media/image120.png"/><Relationship Id="rId31" Type="http://schemas.openxmlformats.org/officeDocument/2006/relationships/image" Target="../media/image150.png"/><Relationship Id="rId22" Type="http://schemas.openxmlformats.org/officeDocument/2006/relationships/image" Target="../media/image1110.png"/><Relationship Id="rId27" Type="http://schemas.openxmlformats.org/officeDocument/2006/relationships/image" Target="../media/image1610.png"/><Relationship Id="rId30" Type="http://schemas.openxmlformats.org/officeDocument/2006/relationships/image" Target="../media/image14.png"/><Relationship Id="rId4" Type="http://schemas.openxmlformats.org/officeDocument/2006/relationships/image" Target="../media/image250.png"/></Relationships>
</file>

<file path=ppt/slides/_rels/slide48.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34.png"/><Relationship Id="rId18" Type="http://schemas.openxmlformats.org/officeDocument/2006/relationships/image" Target="../media/image3.png"/><Relationship Id="rId26" Type="http://schemas.openxmlformats.org/officeDocument/2006/relationships/image" Target="../media/image1510.png"/><Relationship Id="rId21" Type="http://schemas.openxmlformats.org/officeDocument/2006/relationships/image" Target="../media/image190.png"/><Relationship Id="rId7" Type="http://schemas.openxmlformats.org/officeDocument/2006/relationships/image" Target="../media/image29.png"/><Relationship Id="rId12" Type="http://schemas.openxmlformats.org/officeDocument/2006/relationships/image" Target="../media/image33.png"/><Relationship Id="rId17" Type="http://schemas.openxmlformats.org/officeDocument/2006/relationships/image" Target="../media/image38.png"/><Relationship Id="rId25" Type="http://schemas.openxmlformats.org/officeDocument/2006/relationships/image" Target="../media/image1410.png"/><Relationship Id="rId2" Type="http://schemas.openxmlformats.org/officeDocument/2006/relationships/notesSlide" Target="../notesSlides/notesSlide26.xml"/><Relationship Id="rId16" Type="http://schemas.openxmlformats.org/officeDocument/2006/relationships/image" Target="../media/image252.png"/><Relationship Id="rId20" Type="http://schemas.openxmlformats.org/officeDocument/2006/relationships/image" Target="../media/image39.png"/><Relationship Id="rId29" Type="http://schemas.openxmlformats.org/officeDocument/2006/relationships/image" Target="../media/image130.png"/><Relationship Id="rId1" Type="http://schemas.openxmlformats.org/officeDocument/2006/relationships/slideLayout" Target="../slideLayouts/slideLayout10.xml"/><Relationship Id="rId6" Type="http://schemas.openxmlformats.org/officeDocument/2006/relationships/image" Target="../media/image270.png"/><Relationship Id="rId11" Type="http://schemas.openxmlformats.org/officeDocument/2006/relationships/image" Target="../media/image320.png"/><Relationship Id="rId24" Type="http://schemas.openxmlformats.org/officeDocument/2006/relationships/image" Target="../media/image200.png"/><Relationship Id="rId32" Type="http://schemas.openxmlformats.org/officeDocument/2006/relationships/image" Target="../media/image44.png"/><Relationship Id="rId5" Type="http://schemas.openxmlformats.org/officeDocument/2006/relationships/image" Target="../media/image260.png"/><Relationship Id="rId15" Type="http://schemas.openxmlformats.org/officeDocument/2006/relationships/image" Target="../media/image180.png"/><Relationship Id="rId23" Type="http://schemas.openxmlformats.org/officeDocument/2006/relationships/image" Target="../media/image1210.png"/><Relationship Id="rId28" Type="http://schemas.openxmlformats.org/officeDocument/2006/relationships/image" Target="../media/image120.png"/><Relationship Id="rId10" Type="http://schemas.openxmlformats.org/officeDocument/2006/relationships/image" Target="../media/image32.png"/><Relationship Id="rId19" Type="http://schemas.openxmlformats.org/officeDocument/2006/relationships/image" Target="../media/image110.png"/><Relationship Id="rId31" Type="http://schemas.openxmlformats.org/officeDocument/2006/relationships/image" Target="../media/image150.png"/><Relationship Id="rId4" Type="http://schemas.openxmlformats.org/officeDocument/2006/relationships/image" Target="../media/image250.png"/><Relationship Id="rId9" Type="http://schemas.openxmlformats.org/officeDocument/2006/relationships/image" Target="../media/image170.png"/><Relationship Id="rId14" Type="http://schemas.openxmlformats.org/officeDocument/2006/relationships/image" Target="../media/image35.png"/><Relationship Id="rId22" Type="http://schemas.openxmlformats.org/officeDocument/2006/relationships/image" Target="../media/image1110.png"/><Relationship Id="rId27" Type="http://schemas.openxmlformats.org/officeDocument/2006/relationships/image" Target="../media/image1610.png"/><Relationship Id="rId30" Type="http://schemas.openxmlformats.org/officeDocument/2006/relationships/image" Target="../media/image14.png"/></Relationships>
</file>

<file path=ppt/slides/_rels/slide49.xml.rels><?xml version="1.0" encoding="UTF-8" standalone="yes"?>
<Relationships xmlns="http://schemas.openxmlformats.org/package/2006/relationships"><Relationship Id="rId13" Type="http://schemas.openxmlformats.org/officeDocument/2006/relationships/image" Target="../media/image55.png"/><Relationship Id="rId18" Type="http://schemas.openxmlformats.org/officeDocument/2006/relationships/image" Target="../media/image60.png"/><Relationship Id="rId26" Type="http://schemas.openxmlformats.org/officeDocument/2006/relationships/image" Target="../media/image68.png"/><Relationship Id="rId39" Type="http://schemas.openxmlformats.org/officeDocument/2006/relationships/image" Target="../media/image300.png"/><Relationship Id="rId21" Type="http://schemas.openxmlformats.org/officeDocument/2006/relationships/image" Target="../media/image63.png"/><Relationship Id="rId34" Type="http://schemas.openxmlformats.org/officeDocument/2006/relationships/image" Target="../media/image251.png"/><Relationship Id="rId42" Type="http://schemas.openxmlformats.org/officeDocument/2006/relationships/image" Target="../media/image330.png"/><Relationship Id="rId7" Type="http://schemas.openxmlformats.org/officeDocument/2006/relationships/image" Target="../media/image49.png"/><Relationship Id="rId2" Type="http://schemas.openxmlformats.org/officeDocument/2006/relationships/notesSlide" Target="../notesSlides/notesSlide27.xml"/><Relationship Id="rId16" Type="http://schemas.openxmlformats.org/officeDocument/2006/relationships/image" Target="../media/image58.png"/><Relationship Id="rId20" Type="http://schemas.openxmlformats.org/officeDocument/2006/relationships/image" Target="../media/image62.png"/><Relationship Id="rId29" Type="http://schemas.openxmlformats.org/officeDocument/2006/relationships/image" Target="../media/image250.png"/><Relationship Id="rId41" Type="http://schemas.openxmlformats.org/officeDocument/2006/relationships/image" Target="../media/image321.png"/><Relationship Id="rId1" Type="http://schemas.openxmlformats.org/officeDocument/2006/relationships/slideLayout" Target="../slideLayouts/slideLayout10.xml"/><Relationship Id="rId6" Type="http://schemas.openxmlformats.org/officeDocument/2006/relationships/image" Target="../media/image48.png"/><Relationship Id="rId11" Type="http://schemas.openxmlformats.org/officeDocument/2006/relationships/image" Target="../media/image53.png"/><Relationship Id="rId24" Type="http://schemas.openxmlformats.org/officeDocument/2006/relationships/image" Target="../media/image66.png"/><Relationship Id="rId37" Type="http://schemas.openxmlformats.org/officeDocument/2006/relationships/image" Target="../media/image280.png"/><Relationship Id="rId40" Type="http://schemas.openxmlformats.org/officeDocument/2006/relationships/image" Target="../media/image311.png"/><Relationship Id="rId5" Type="http://schemas.openxmlformats.org/officeDocument/2006/relationships/image" Target="../media/image47.png"/><Relationship Id="rId15" Type="http://schemas.openxmlformats.org/officeDocument/2006/relationships/image" Target="../media/image57.png"/><Relationship Id="rId23" Type="http://schemas.openxmlformats.org/officeDocument/2006/relationships/image" Target="../media/image65.png"/><Relationship Id="rId28" Type="http://schemas.openxmlformats.org/officeDocument/2006/relationships/image" Target="../media/image70.png"/><Relationship Id="rId36" Type="http://schemas.openxmlformats.org/officeDocument/2006/relationships/image" Target="../media/image271.png"/><Relationship Id="rId10" Type="http://schemas.openxmlformats.org/officeDocument/2006/relationships/image" Target="../media/image52.png"/><Relationship Id="rId19" Type="http://schemas.openxmlformats.org/officeDocument/2006/relationships/image" Target="../media/image61.png"/><Relationship Id="rId31" Type="http://schemas.openxmlformats.org/officeDocument/2006/relationships/image" Target="../media/image270.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 Id="rId22" Type="http://schemas.openxmlformats.org/officeDocument/2006/relationships/image" Target="../media/image64.png"/><Relationship Id="rId27" Type="http://schemas.openxmlformats.org/officeDocument/2006/relationships/image" Target="../media/image69.png"/><Relationship Id="rId30" Type="http://schemas.openxmlformats.org/officeDocument/2006/relationships/image" Target="../media/image71.png"/><Relationship Id="rId35" Type="http://schemas.openxmlformats.org/officeDocument/2006/relationships/image" Target="../media/image261.png"/><Relationship Id="rId43" Type="http://schemas.openxmlformats.org/officeDocument/2006/relationships/image" Target="../media/image340.png"/><Relationship Id="rId8" Type="http://schemas.openxmlformats.org/officeDocument/2006/relationships/image" Target="../media/image50.png"/><Relationship Id="rId3" Type="http://schemas.openxmlformats.org/officeDocument/2006/relationships/image" Target="../media/image45.png"/><Relationship Id="rId12" Type="http://schemas.openxmlformats.org/officeDocument/2006/relationships/image" Target="../media/image54.png"/><Relationship Id="rId17" Type="http://schemas.openxmlformats.org/officeDocument/2006/relationships/image" Target="../media/image59.png"/><Relationship Id="rId25" Type="http://schemas.openxmlformats.org/officeDocument/2006/relationships/image" Target="../media/image67.png"/><Relationship Id="rId38" Type="http://schemas.openxmlformats.org/officeDocument/2006/relationships/image" Target="../media/image290.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420.png"/><Relationship Id="rId7" Type="http://schemas.openxmlformats.org/officeDocument/2006/relationships/image" Target="../media/image430.png"/><Relationship Id="rId2" Type="http://schemas.openxmlformats.org/officeDocument/2006/relationships/image" Target="../media/image410.png"/><Relationship Id="rId1" Type="http://schemas.openxmlformats.org/officeDocument/2006/relationships/slideLayout" Target="../slideLayouts/slideLayout8.xml"/><Relationship Id="rId6" Type="http://schemas.openxmlformats.org/officeDocument/2006/relationships/image" Target="../media/image660.png"/><Relationship Id="rId5" Type="http://schemas.openxmlformats.org/officeDocument/2006/relationships/image" Target="../media/image640.png"/><Relationship Id="rId4" Type="http://schemas.openxmlformats.org/officeDocument/2006/relationships/image" Target="../media/image62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9" Type="http://schemas.openxmlformats.org/officeDocument/2006/relationships/image" Target="../media/image300.png"/><Relationship Id="rId3" Type="http://schemas.openxmlformats.org/officeDocument/2006/relationships/image" Target="../media/image670.png"/><Relationship Id="rId34" Type="http://schemas.openxmlformats.org/officeDocument/2006/relationships/image" Target="../media/image251.png"/><Relationship Id="rId42" Type="http://schemas.openxmlformats.org/officeDocument/2006/relationships/image" Target="../media/image330.png"/><Relationship Id="rId38" Type="http://schemas.openxmlformats.org/officeDocument/2006/relationships/image" Target="../media/image290.png"/><Relationship Id="rId41" Type="http://schemas.openxmlformats.org/officeDocument/2006/relationships/image" Target="../media/image321.png"/><Relationship Id="rId1" Type="http://schemas.openxmlformats.org/officeDocument/2006/relationships/slideLayout" Target="../slideLayouts/slideLayout8.xml"/><Relationship Id="rId37" Type="http://schemas.openxmlformats.org/officeDocument/2006/relationships/image" Target="../media/image280.png"/><Relationship Id="rId40" Type="http://schemas.openxmlformats.org/officeDocument/2006/relationships/image" Target="../media/image311.png"/><Relationship Id="rId36" Type="http://schemas.openxmlformats.org/officeDocument/2006/relationships/image" Target="../media/image271.png"/><Relationship Id="rId4" Type="http://schemas.openxmlformats.org/officeDocument/2006/relationships/image" Target="../media/image690.png"/><Relationship Id="rId35" Type="http://schemas.openxmlformats.org/officeDocument/2006/relationships/image" Target="../media/image261.png"/><Relationship Id="rId43" Type="http://schemas.openxmlformats.org/officeDocument/2006/relationships/image" Target="../media/image34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4BE2-80DA-4241-AF62-CB1542C63363}"/>
              </a:ext>
            </a:extLst>
          </p:cNvPr>
          <p:cNvSpPr>
            <a:spLocks noGrp="1"/>
          </p:cNvSpPr>
          <p:nvPr>
            <p:ph type="ctrTitle"/>
          </p:nvPr>
        </p:nvSpPr>
        <p:spPr>
          <a:xfrm>
            <a:off x="359625" y="1962150"/>
            <a:ext cx="8544000" cy="1276350"/>
          </a:xfrm>
        </p:spPr>
        <p:txBody>
          <a:bodyPr/>
          <a:lstStyle/>
          <a:p>
            <a:r>
              <a:rPr lang="en-GB"/>
              <a:t>Introduction</a:t>
            </a:r>
            <a:endParaRPr lang="en-GB" dirty="0"/>
          </a:p>
        </p:txBody>
      </p:sp>
      <p:sp>
        <p:nvSpPr>
          <p:cNvPr id="3" name="Subtitle 2">
            <a:extLst>
              <a:ext uri="{FF2B5EF4-FFF2-40B4-BE49-F238E27FC236}">
                <a16:creationId xmlns:a16="http://schemas.microsoft.com/office/drawing/2014/main" id="{36884F53-43C7-8041-BB5E-42EFDC745B7F}"/>
              </a:ext>
            </a:extLst>
          </p:cNvPr>
          <p:cNvSpPr>
            <a:spLocks noGrp="1"/>
          </p:cNvSpPr>
          <p:nvPr>
            <p:ph type="subTitle" idx="1"/>
          </p:nvPr>
        </p:nvSpPr>
        <p:spPr>
          <a:xfrm>
            <a:off x="359625" y="3238501"/>
            <a:ext cx="8544000" cy="900000"/>
          </a:xfrm>
        </p:spPr>
        <p:txBody>
          <a:bodyPr/>
          <a:lstStyle/>
          <a:p>
            <a:r>
              <a:rPr lang="en-GB" dirty="0"/>
              <a:t>Statistical Relational Artificial Intelligence</a:t>
            </a:r>
            <a:br>
              <a:rPr lang="en-GB" dirty="0"/>
            </a:br>
            <a:r>
              <a:rPr lang="en-GB" dirty="0"/>
              <a:t>(StaRAI)</a:t>
            </a:r>
          </a:p>
        </p:txBody>
      </p:sp>
      <p:sp>
        <p:nvSpPr>
          <p:cNvPr id="5" name="Text Placeholder 4">
            <a:extLst>
              <a:ext uri="{FF2B5EF4-FFF2-40B4-BE49-F238E27FC236}">
                <a16:creationId xmlns:a16="http://schemas.microsoft.com/office/drawing/2014/main" id="{A05C149E-328F-5146-8520-C7F601EE3733}"/>
              </a:ext>
            </a:extLst>
          </p:cNvPr>
          <p:cNvSpPr>
            <a:spLocks noGrp="1"/>
          </p:cNvSpPr>
          <p:nvPr>
            <p:ph type="body" orient="vert" idx="13"/>
          </p:nvPr>
        </p:nvSpPr>
        <p:spPr>
          <a:xfrm>
            <a:off x="4800001" y="6069200"/>
            <a:ext cx="6913632" cy="468000"/>
          </a:xfrm>
        </p:spPr>
        <p:txBody>
          <a:bodyPr/>
          <a:lstStyle/>
          <a:p>
            <a:r>
              <a:rPr lang="en-GB"/>
              <a:t>Tanya Braun</a:t>
            </a:r>
            <a:endParaRPr lang="en-GB" dirty="0"/>
          </a:p>
        </p:txBody>
      </p:sp>
      <p:pic>
        <p:nvPicPr>
          <p:cNvPr id="15" name="Picture 14">
            <a:extLst>
              <a:ext uri="{FF2B5EF4-FFF2-40B4-BE49-F238E27FC236}">
                <a16:creationId xmlns:a16="http://schemas.microsoft.com/office/drawing/2014/main" id="{A872F47C-6EBE-5A4B-A7E4-D571D4157953}"/>
              </a:ext>
            </a:extLst>
          </p:cNvPr>
          <p:cNvPicPr>
            <a:picLocks noChangeAspect="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l="9862" r="6743" b="2818"/>
          <a:stretch/>
        </p:blipFill>
        <p:spPr>
          <a:xfrm>
            <a:off x="9640431" y="3609787"/>
            <a:ext cx="2294801" cy="1116423"/>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6C070A8-94CC-1D40-8B38-011E68E03AC6}"/>
                  </a:ext>
                </a:extLst>
              </p:cNvPr>
              <p:cNvSpPr txBox="1"/>
              <p:nvPr/>
            </p:nvSpPr>
            <p:spPr>
              <a:xfrm>
                <a:off x="6910426" y="4685605"/>
                <a:ext cx="3061021" cy="307777"/>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tabLst>
                    <a:tab pos="530225" algn="l"/>
                  </a:tabLst>
                </a:pPr>
                <a14:m>
                  <m:oMathPara xmlns:m="http://schemas.openxmlformats.org/officeDocument/2006/math">
                    <m:oMathParaPr>
                      <m:jc m:val="centerGroup"/>
                    </m:oMathParaPr>
                    <m:oMath xmlns:m="http://schemas.openxmlformats.org/officeDocument/2006/math">
                      <m:r>
                        <a:rPr lang="en-GB" sz="1400" i="1" dirty="0" smtClean="0">
                          <a:solidFill>
                            <a:schemeClr val="accent1"/>
                          </a:solidFill>
                          <a:latin typeface="Cambria Math" panose="02040503050406030204" pitchFamily="18" charset="0"/>
                        </a:rPr>
                        <m:t>∞</m:t>
                      </m:r>
                      <m:r>
                        <a:rPr lang="de-DE" sz="1400" b="0" i="1" dirty="0" smtClean="0">
                          <a:solidFill>
                            <a:schemeClr val="accent1"/>
                          </a:solidFill>
                          <a:latin typeface="Cambria Math" panose="02040503050406030204" pitchFamily="18" charset="0"/>
                        </a:rPr>
                        <m:t> </m:t>
                      </m:r>
                      <m:r>
                        <a:rPr lang="en-GB" sz="1400" i="1" dirty="0" smtClean="0">
                          <a:solidFill>
                            <a:schemeClr val="tx1"/>
                          </a:solidFill>
                          <a:latin typeface="Cambria Math" panose="02040503050406030204" pitchFamily="18" charset="0"/>
                        </a:rPr>
                        <m:t>𝑃𝑟𝑒𝑠𝑒𝑛𝑡𝑠</m:t>
                      </m:r>
                      <m:d>
                        <m:dPr>
                          <m:ctrlPr>
                            <a:rPr lang="en-GB" sz="1400" i="1" dirty="0" smtClean="0">
                              <a:solidFill>
                                <a:schemeClr val="tx1"/>
                              </a:solidFill>
                              <a:latin typeface="Cambria Math" panose="02040503050406030204" pitchFamily="18" charset="0"/>
                            </a:rPr>
                          </m:ctrlPr>
                        </m:dPr>
                        <m:e>
                          <m:r>
                            <a:rPr lang="en-GB" sz="1400" i="1" dirty="0" smtClean="0">
                              <a:solidFill>
                                <a:schemeClr val="tx1"/>
                              </a:solidFill>
                              <a:latin typeface="Cambria Math" panose="02040503050406030204" pitchFamily="18" charset="0"/>
                            </a:rPr>
                            <m:t>𝑋</m:t>
                          </m:r>
                          <m:r>
                            <a:rPr lang="en-GB" sz="1400" i="1" dirty="0" smtClean="0">
                              <a:solidFill>
                                <a:schemeClr val="tx1"/>
                              </a:solidFill>
                              <a:latin typeface="Cambria Math" panose="02040503050406030204" pitchFamily="18" charset="0"/>
                            </a:rPr>
                            <m:t>, </m:t>
                          </m:r>
                          <m:r>
                            <a:rPr lang="en-GB" sz="1400" i="1" dirty="0" smtClean="0">
                              <a:solidFill>
                                <a:schemeClr val="tx1"/>
                              </a:solidFill>
                              <a:latin typeface="Cambria Math" panose="02040503050406030204" pitchFamily="18" charset="0"/>
                            </a:rPr>
                            <m:t>𝑃</m:t>
                          </m:r>
                          <m:r>
                            <a:rPr lang="en-GB" sz="1400" i="1" dirty="0" smtClean="0">
                              <a:solidFill>
                                <a:schemeClr val="tx1"/>
                              </a:solidFill>
                              <a:latin typeface="Cambria Math" panose="02040503050406030204" pitchFamily="18" charset="0"/>
                            </a:rPr>
                            <m:t>, </m:t>
                          </m:r>
                          <m:r>
                            <a:rPr lang="en-GB" sz="1400" i="1" dirty="0" smtClean="0">
                              <a:solidFill>
                                <a:schemeClr val="tx1"/>
                              </a:solidFill>
                              <a:latin typeface="Cambria Math" panose="02040503050406030204" pitchFamily="18" charset="0"/>
                            </a:rPr>
                            <m:t>𝐶</m:t>
                          </m:r>
                        </m:e>
                      </m:d>
                      <m:r>
                        <a:rPr lang="en-GB" sz="1400" i="1" dirty="0" smtClean="0">
                          <a:solidFill>
                            <a:schemeClr val="tx1"/>
                          </a:solidFill>
                          <a:latin typeface="Cambria Math" panose="02040503050406030204" pitchFamily="18" charset="0"/>
                        </a:rPr>
                        <m:t>⇒</m:t>
                      </m:r>
                      <m:r>
                        <a:rPr lang="en-GB" sz="1400" i="1" dirty="0" smtClean="0">
                          <a:solidFill>
                            <a:schemeClr val="tx1"/>
                          </a:solidFill>
                          <a:latin typeface="Cambria Math" panose="02040503050406030204" pitchFamily="18" charset="0"/>
                        </a:rPr>
                        <m:t>𝐴𝑡𝑡𝑒𝑛𝑑𝑠</m:t>
                      </m:r>
                      <m:d>
                        <m:dPr>
                          <m:ctrlPr>
                            <a:rPr lang="en-GB" sz="1400" i="1" dirty="0" smtClean="0">
                              <a:solidFill>
                                <a:schemeClr val="tx1"/>
                              </a:solidFill>
                              <a:latin typeface="Cambria Math" panose="02040503050406030204" pitchFamily="18" charset="0"/>
                            </a:rPr>
                          </m:ctrlPr>
                        </m:dPr>
                        <m:e>
                          <m:r>
                            <a:rPr lang="en-GB" sz="1400" i="1" dirty="0" smtClean="0">
                              <a:solidFill>
                                <a:schemeClr val="tx1"/>
                              </a:solidFill>
                              <a:latin typeface="Cambria Math" panose="02040503050406030204" pitchFamily="18" charset="0"/>
                            </a:rPr>
                            <m:t>𝑋</m:t>
                          </m:r>
                          <m:r>
                            <a:rPr lang="en-GB" sz="1400" i="1" dirty="0" smtClean="0">
                              <a:solidFill>
                                <a:schemeClr val="tx1"/>
                              </a:solidFill>
                              <a:latin typeface="Cambria Math" panose="02040503050406030204" pitchFamily="18" charset="0"/>
                            </a:rPr>
                            <m:t>, </m:t>
                          </m:r>
                          <m:r>
                            <a:rPr lang="en-GB" sz="1400" i="1" dirty="0" smtClean="0">
                              <a:solidFill>
                                <a:schemeClr val="tx1"/>
                              </a:solidFill>
                              <a:latin typeface="Cambria Math" panose="02040503050406030204" pitchFamily="18" charset="0"/>
                            </a:rPr>
                            <m:t>𝐶</m:t>
                          </m:r>
                        </m:e>
                      </m:d>
                    </m:oMath>
                  </m:oMathPara>
                </a14:m>
                <a:endParaRPr lang="en-GB" sz="1400" dirty="0">
                  <a:solidFill>
                    <a:schemeClr val="tx1"/>
                  </a:solidFill>
                </a:endParaRPr>
              </a:p>
            </p:txBody>
          </p:sp>
        </mc:Choice>
        <mc:Fallback xmlns="">
          <p:sp>
            <p:nvSpPr>
              <p:cNvPr id="16" name="TextBox 15">
                <a:extLst>
                  <a:ext uri="{FF2B5EF4-FFF2-40B4-BE49-F238E27FC236}">
                    <a16:creationId xmlns:a16="http://schemas.microsoft.com/office/drawing/2014/main" id="{A6C070A8-94CC-1D40-8B38-011E68E03AC6}"/>
                  </a:ext>
                </a:extLst>
              </p:cNvPr>
              <p:cNvSpPr txBox="1">
                <a:spLocks noRot="1" noChangeAspect="1" noMove="1" noResize="1" noEditPoints="1" noAdjustHandles="1" noChangeArrowheads="1" noChangeShapeType="1" noTextEdit="1"/>
              </p:cNvSpPr>
              <p:nvPr/>
            </p:nvSpPr>
            <p:spPr>
              <a:xfrm>
                <a:off x="6910426" y="4685605"/>
                <a:ext cx="3061021" cy="30777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CD180BC-7AEA-B24A-B249-EFE90D30687F}"/>
                  </a:ext>
                </a:extLst>
              </p:cNvPr>
              <p:cNvSpPr txBox="1"/>
              <p:nvPr/>
            </p:nvSpPr>
            <p:spPr>
              <a:xfrm>
                <a:off x="7385409" y="5086389"/>
                <a:ext cx="4406527" cy="307777"/>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tabLst>
                    <a:tab pos="530225" algn="l"/>
                  </a:tabLst>
                </a:pPr>
                <a14:m>
                  <m:oMathPara xmlns:m="http://schemas.openxmlformats.org/officeDocument/2006/math">
                    <m:oMathParaPr>
                      <m:jc m:val="centerGroup"/>
                    </m:oMathParaPr>
                    <m:oMath xmlns:m="http://schemas.openxmlformats.org/officeDocument/2006/math">
                      <m:r>
                        <a:rPr lang="en-GB" sz="1400" i="1" dirty="0" smtClean="0">
                          <a:solidFill>
                            <a:schemeClr val="accent1"/>
                          </a:solidFill>
                          <a:latin typeface="Cambria Math" panose="02040503050406030204" pitchFamily="18" charset="0"/>
                        </a:rPr>
                        <m:t>3.75</m:t>
                      </m:r>
                      <m:r>
                        <a:rPr lang="en-GB" sz="1400" i="1" dirty="0">
                          <a:solidFill>
                            <a:schemeClr val="tx1"/>
                          </a:solidFill>
                          <a:latin typeface="Cambria Math" panose="02040503050406030204" pitchFamily="18" charset="0"/>
                        </a:rPr>
                        <m:t>	</m:t>
                      </m:r>
                      <m:r>
                        <a:rPr lang="en-GB" sz="1400" i="1" dirty="0" smtClean="0">
                          <a:solidFill>
                            <a:schemeClr val="tx1"/>
                          </a:solidFill>
                          <a:latin typeface="Cambria Math" panose="02040503050406030204" pitchFamily="18" charset="0"/>
                        </a:rPr>
                        <m:t>𝑃𝑢𝑏𝑙𝑖𝑠h𝑒𝑠</m:t>
                      </m:r>
                      <m:d>
                        <m:dPr>
                          <m:ctrlPr>
                            <a:rPr lang="en-GB" sz="1400" i="1" dirty="0" smtClean="0">
                              <a:solidFill>
                                <a:schemeClr val="tx1"/>
                              </a:solidFill>
                              <a:latin typeface="Cambria Math" panose="02040503050406030204" pitchFamily="18" charset="0"/>
                            </a:rPr>
                          </m:ctrlPr>
                        </m:dPr>
                        <m:e>
                          <m:r>
                            <a:rPr lang="en-GB" sz="1400" i="1" dirty="0" smtClean="0">
                              <a:solidFill>
                                <a:schemeClr val="tx1"/>
                              </a:solidFill>
                              <a:latin typeface="Cambria Math" panose="02040503050406030204" pitchFamily="18" charset="0"/>
                            </a:rPr>
                            <m:t>𝑋</m:t>
                          </m:r>
                          <m:r>
                            <a:rPr lang="en-GB" sz="1400" i="1" dirty="0" smtClean="0">
                              <a:solidFill>
                                <a:schemeClr val="tx1"/>
                              </a:solidFill>
                              <a:latin typeface="Cambria Math" panose="02040503050406030204" pitchFamily="18" charset="0"/>
                            </a:rPr>
                            <m:t>, </m:t>
                          </m:r>
                          <m:r>
                            <a:rPr lang="en-GB" sz="1400" i="1" dirty="0" smtClean="0">
                              <a:solidFill>
                                <a:schemeClr val="tx1"/>
                              </a:solidFill>
                              <a:latin typeface="Cambria Math" panose="02040503050406030204" pitchFamily="18" charset="0"/>
                            </a:rPr>
                            <m:t>𝐶</m:t>
                          </m:r>
                        </m:e>
                      </m:d>
                      <m:r>
                        <a:rPr lang="en-GB" sz="1400" i="1" dirty="0" smtClean="0">
                          <a:solidFill>
                            <a:schemeClr val="tx1"/>
                          </a:solidFill>
                          <a:latin typeface="Cambria Math" panose="02040503050406030204" pitchFamily="18" charset="0"/>
                        </a:rPr>
                        <m:t>∧</m:t>
                      </m:r>
                      <m:r>
                        <a:rPr lang="en-GB" sz="1400" i="1" dirty="0" err="1" smtClean="0">
                          <a:solidFill>
                            <a:schemeClr val="tx1"/>
                          </a:solidFill>
                          <a:latin typeface="Cambria Math" panose="02040503050406030204" pitchFamily="18" charset="0"/>
                        </a:rPr>
                        <m:t>𝐹𝑎𝑟𝐴𝑤𝑎𝑦</m:t>
                      </m:r>
                      <m:d>
                        <m:dPr>
                          <m:ctrlPr>
                            <a:rPr lang="en-GB" sz="1400" i="1" dirty="0" smtClean="0">
                              <a:solidFill>
                                <a:schemeClr val="tx1"/>
                              </a:solidFill>
                              <a:latin typeface="Cambria Math" panose="02040503050406030204" pitchFamily="18" charset="0"/>
                            </a:rPr>
                          </m:ctrlPr>
                        </m:dPr>
                        <m:e>
                          <m:r>
                            <a:rPr lang="en-GB" sz="1400" i="1" dirty="0" smtClean="0">
                              <a:solidFill>
                                <a:schemeClr val="tx1"/>
                              </a:solidFill>
                              <a:latin typeface="Cambria Math" panose="02040503050406030204" pitchFamily="18" charset="0"/>
                            </a:rPr>
                            <m:t>𝐶</m:t>
                          </m:r>
                        </m:e>
                      </m:d>
                      <m:r>
                        <a:rPr lang="en-GB" sz="1400" i="1" dirty="0" smtClean="0">
                          <a:solidFill>
                            <a:schemeClr val="tx1"/>
                          </a:solidFill>
                          <a:latin typeface="Cambria Math" panose="02040503050406030204" pitchFamily="18" charset="0"/>
                        </a:rPr>
                        <m:t>⇒</m:t>
                      </m:r>
                      <m:r>
                        <a:rPr lang="en-GB" sz="1400" i="1" dirty="0" smtClean="0">
                          <a:solidFill>
                            <a:schemeClr val="tx1"/>
                          </a:solidFill>
                          <a:latin typeface="Cambria Math" panose="02040503050406030204" pitchFamily="18" charset="0"/>
                        </a:rPr>
                        <m:t>𝐴𝑡𝑡𝑒𝑛𝑑𝑠</m:t>
                      </m:r>
                      <m:d>
                        <m:dPr>
                          <m:ctrlPr>
                            <a:rPr lang="en-GB" sz="1400" i="1" dirty="0" smtClean="0">
                              <a:solidFill>
                                <a:schemeClr val="tx1"/>
                              </a:solidFill>
                              <a:latin typeface="Cambria Math" panose="02040503050406030204" pitchFamily="18" charset="0"/>
                            </a:rPr>
                          </m:ctrlPr>
                        </m:dPr>
                        <m:e>
                          <m:r>
                            <a:rPr lang="en-GB" sz="1400" i="1" dirty="0" smtClean="0">
                              <a:solidFill>
                                <a:schemeClr val="tx1"/>
                              </a:solidFill>
                              <a:latin typeface="Cambria Math" panose="02040503050406030204" pitchFamily="18" charset="0"/>
                            </a:rPr>
                            <m:t>𝑋</m:t>
                          </m:r>
                          <m:r>
                            <a:rPr lang="en-GB" sz="1400" i="1" dirty="0" smtClean="0">
                              <a:solidFill>
                                <a:schemeClr val="tx1"/>
                              </a:solidFill>
                              <a:latin typeface="Cambria Math" panose="02040503050406030204" pitchFamily="18" charset="0"/>
                            </a:rPr>
                            <m:t>, </m:t>
                          </m:r>
                          <m:r>
                            <a:rPr lang="en-GB" sz="1400" i="1" dirty="0" smtClean="0">
                              <a:solidFill>
                                <a:schemeClr val="tx1"/>
                              </a:solidFill>
                              <a:latin typeface="Cambria Math" panose="02040503050406030204" pitchFamily="18" charset="0"/>
                            </a:rPr>
                            <m:t>𝐶</m:t>
                          </m:r>
                        </m:e>
                      </m:d>
                    </m:oMath>
                  </m:oMathPara>
                </a14:m>
                <a:endParaRPr lang="en-GB" sz="1400" dirty="0">
                  <a:solidFill>
                    <a:schemeClr val="tx1"/>
                  </a:solidFill>
                </a:endParaRPr>
              </a:p>
            </p:txBody>
          </p:sp>
        </mc:Choice>
        <mc:Fallback xmlns="">
          <p:sp>
            <p:nvSpPr>
              <p:cNvPr id="18" name="TextBox 17">
                <a:extLst>
                  <a:ext uri="{FF2B5EF4-FFF2-40B4-BE49-F238E27FC236}">
                    <a16:creationId xmlns:a16="http://schemas.microsoft.com/office/drawing/2014/main" id="{0CD180BC-7AEA-B24A-B249-EFE90D30687F}"/>
                  </a:ext>
                </a:extLst>
              </p:cNvPr>
              <p:cNvSpPr txBox="1">
                <a:spLocks noRot="1" noChangeAspect="1" noMove="1" noResize="1" noEditPoints="1" noAdjustHandles="1" noChangeArrowheads="1" noChangeShapeType="1" noTextEdit="1"/>
              </p:cNvSpPr>
              <p:nvPr/>
            </p:nvSpPr>
            <p:spPr>
              <a:xfrm>
                <a:off x="7385409" y="5086389"/>
                <a:ext cx="4406527" cy="307777"/>
              </a:xfrm>
              <a:prstGeom prst="rect">
                <a:avLst/>
              </a:prstGeom>
              <a:blipFill>
                <a:blip r:embed="rId4"/>
                <a:stretch>
                  <a:fillRect/>
                </a:stretch>
              </a:blipFill>
            </p:spPr>
            <p:txBody>
              <a:bodyPr/>
              <a:lstStyle/>
              <a:p>
                <a:r>
                  <a:rPr lang="en-GB">
                    <a:noFill/>
                  </a:rPr>
                  <a:t> </a:t>
                </a:r>
              </a:p>
            </p:txBody>
          </p:sp>
        </mc:Fallback>
      </mc:AlternateContent>
      <p:grpSp>
        <p:nvGrpSpPr>
          <p:cNvPr id="46" name="Group 45">
            <a:extLst>
              <a:ext uri="{FF2B5EF4-FFF2-40B4-BE49-F238E27FC236}">
                <a16:creationId xmlns:a16="http://schemas.microsoft.com/office/drawing/2014/main" id="{E4B88C2A-DA37-674A-A53C-42EF12F26C7C}"/>
              </a:ext>
            </a:extLst>
          </p:cNvPr>
          <p:cNvGrpSpPr/>
          <p:nvPr/>
        </p:nvGrpSpPr>
        <p:grpSpPr>
          <a:xfrm>
            <a:off x="6322149" y="2333303"/>
            <a:ext cx="2949879" cy="1981015"/>
            <a:chOff x="6900410" y="1665063"/>
            <a:chExt cx="4943590" cy="4240849"/>
          </a:xfrm>
        </p:grpSpPr>
        <p:sp>
          <p:nvSpPr>
            <p:cNvPr id="47" name="TextBox 46">
              <a:extLst>
                <a:ext uri="{FF2B5EF4-FFF2-40B4-BE49-F238E27FC236}">
                  <a16:creationId xmlns:a16="http://schemas.microsoft.com/office/drawing/2014/main" id="{97AAB5B3-98E8-B140-A3AB-4101B11BCFCF}"/>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1200" dirty="0"/>
                <a:t>Environment</a:t>
              </a:r>
            </a:p>
          </p:txBody>
        </p:sp>
        <p:sp>
          <p:nvSpPr>
            <p:cNvPr id="48" name="TextBox 47">
              <a:extLst>
                <a:ext uri="{FF2B5EF4-FFF2-40B4-BE49-F238E27FC236}">
                  <a16:creationId xmlns:a16="http://schemas.microsoft.com/office/drawing/2014/main" id="{C052CBE1-76BC-E142-8E66-A1840DB477E2}"/>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1400"/>
                <a:t>Agent</a:t>
              </a:r>
            </a:p>
          </p:txBody>
        </p:sp>
        <p:sp>
          <p:nvSpPr>
            <p:cNvPr id="49" name="TextBox 48">
              <a:extLst>
                <a:ext uri="{FF2B5EF4-FFF2-40B4-BE49-F238E27FC236}">
                  <a16:creationId xmlns:a16="http://schemas.microsoft.com/office/drawing/2014/main" id="{434A95D4-D6C2-BC4B-B345-C2165B66C8B6}"/>
                </a:ext>
              </a:extLst>
            </p:cNvPr>
            <p:cNvSpPr txBox="1"/>
            <p:nvPr/>
          </p:nvSpPr>
          <p:spPr>
            <a:xfrm>
              <a:off x="7950433" y="1815902"/>
              <a:ext cx="796006" cy="257896"/>
            </a:xfrm>
            <a:prstGeom prst="rect">
              <a:avLst/>
            </a:prstGeom>
            <a:noFill/>
          </p:spPr>
          <p:txBody>
            <a:bodyPr wrap="none" lIns="35963" tIns="0" rIns="35963" bIns="0" rtlCol="0">
              <a:spAutoFit/>
            </a:bodyPr>
            <a:lstStyle/>
            <a:p>
              <a:r>
                <a:rPr lang="en-GB" sz="1000" dirty="0"/>
                <a:t>Sensors</a:t>
              </a:r>
            </a:p>
          </p:txBody>
        </p:sp>
        <p:sp>
          <p:nvSpPr>
            <p:cNvPr id="50" name="TextBox 49">
              <a:extLst>
                <a:ext uri="{FF2B5EF4-FFF2-40B4-BE49-F238E27FC236}">
                  <a16:creationId xmlns:a16="http://schemas.microsoft.com/office/drawing/2014/main" id="{D8B80F69-10BE-DB40-9069-96E8E3C76A05}"/>
                </a:ext>
              </a:extLst>
            </p:cNvPr>
            <p:cNvSpPr txBox="1"/>
            <p:nvPr/>
          </p:nvSpPr>
          <p:spPr>
            <a:xfrm>
              <a:off x="7867149" y="5554951"/>
              <a:ext cx="962563" cy="257895"/>
            </a:xfrm>
            <a:prstGeom prst="rect">
              <a:avLst/>
            </a:prstGeom>
            <a:noFill/>
          </p:spPr>
          <p:txBody>
            <a:bodyPr wrap="none" lIns="35963" tIns="0" rIns="35963" bIns="0" rtlCol="0">
              <a:spAutoFit/>
            </a:bodyPr>
            <a:lstStyle/>
            <a:p>
              <a:pPr algn="ctr"/>
              <a:r>
                <a:rPr lang="en-GB" sz="1000" dirty="0"/>
                <a:t>Actuators</a:t>
              </a:r>
            </a:p>
          </p:txBody>
        </p:sp>
        <p:sp>
          <p:nvSpPr>
            <p:cNvPr id="51" name="TextBox 50">
              <a:extLst>
                <a:ext uri="{FF2B5EF4-FFF2-40B4-BE49-F238E27FC236}">
                  <a16:creationId xmlns:a16="http://schemas.microsoft.com/office/drawing/2014/main" id="{20211EA4-7CFC-AF49-9071-C9D58C3CB3F2}"/>
                </a:ext>
              </a:extLst>
            </p:cNvPr>
            <p:cNvSpPr txBox="1"/>
            <p:nvPr/>
          </p:nvSpPr>
          <p:spPr>
            <a:xfrm>
              <a:off x="7843632" y="3030777"/>
              <a:ext cx="1025628" cy="1640151"/>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4000"/>
                <a:t>?</a:t>
              </a:r>
            </a:p>
          </p:txBody>
        </p:sp>
        <p:cxnSp>
          <p:nvCxnSpPr>
            <p:cNvPr id="52" name="Straight Arrow Connector 51">
              <a:extLst>
                <a:ext uri="{FF2B5EF4-FFF2-40B4-BE49-F238E27FC236}">
                  <a16:creationId xmlns:a16="http://schemas.microsoft.com/office/drawing/2014/main" id="{E1E809E6-64E5-7741-AC46-39EE3FA154B8}"/>
                </a:ext>
              </a:extLst>
            </p:cNvPr>
            <p:cNvCxnSpPr>
              <a:cxnSpLocks/>
              <a:stCxn id="49" idx="2"/>
              <a:endCxn id="51" idx="0"/>
            </p:cNvCxnSpPr>
            <p:nvPr/>
          </p:nvCxnSpPr>
          <p:spPr>
            <a:xfrm>
              <a:off x="8348437" y="2073798"/>
              <a:ext cx="8009" cy="95698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0251E9ED-AEA5-0A42-9E09-F71C09F24291}"/>
                </a:ext>
              </a:extLst>
            </p:cNvPr>
            <p:cNvCxnSpPr>
              <a:cxnSpLocks/>
              <a:stCxn id="51" idx="2"/>
              <a:endCxn id="50" idx="0"/>
            </p:cNvCxnSpPr>
            <p:nvPr/>
          </p:nvCxnSpPr>
          <p:spPr>
            <a:xfrm flipH="1">
              <a:off x="8348432" y="4670929"/>
              <a:ext cx="8014" cy="8840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EAC5AEC-42E8-8844-9D2F-3C98CF0DAA3B}"/>
                </a:ext>
              </a:extLst>
            </p:cNvPr>
            <p:cNvCxnSpPr>
              <a:cxnSpLocks/>
              <a:stCxn id="49" idx="3"/>
            </p:cNvCxnSpPr>
            <p:nvPr/>
          </p:nvCxnSpPr>
          <p:spPr>
            <a:xfrm flipV="1">
              <a:off x="8746439" y="1923631"/>
              <a:ext cx="2516687" cy="21219"/>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6E9BF9BF-DBE2-9E41-B40B-0386C07A4182}"/>
                </a:ext>
              </a:extLst>
            </p:cNvPr>
            <p:cNvCxnSpPr>
              <a:cxnSpLocks/>
              <a:endCxn id="50" idx="3"/>
            </p:cNvCxnSpPr>
            <p:nvPr/>
          </p:nvCxnSpPr>
          <p:spPr>
            <a:xfrm flipH="1">
              <a:off x="8829713" y="5662674"/>
              <a:ext cx="2457218" cy="21225"/>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98E5565F-CE0F-0E4C-9EAC-CAE2869772AC}"/>
                </a:ext>
              </a:extLst>
            </p:cNvPr>
            <p:cNvSpPr txBox="1"/>
            <p:nvPr/>
          </p:nvSpPr>
          <p:spPr>
            <a:xfrm>
              <a:off x="9667377" y="1930714"/>
              <a:ext cx="881971" cy="257895"/>
            </a:xfrm>
            <a:prstGeom prst="rect">
              <a:avLst/>
            </a:prstGeom>
            <a:noFill/>
          </p:spPr>
          <p:txBody>
            <a:bodyPr wrap="none" lIns="35963" tIns="0" rIns="35963" bIns="0" rtlCol="0">
              <a:spAutoFit/>
            </a:bodyPr>
            <a:lstStyle/>
            <a:p>
              <a:pPr algn="ctr"/>
              <a:r>
                <a:rPr lang="en-GB" sz="1000" dirty="0"/>
                <a:t>Percepts</a:t>
              </a:r>
            </a:p>
          </p:txBody>
        </p:sp>
        <p:sp>
          <p:nvSpPr>
            <p:cNvPr id="57" name="TextBox 56">
              <a:extLst>
                <a:ext uri="{FF2B5EF4-FFF2-40B4-BE49-F238E27FC236}">
                  <a16:creationId xmlns:a16="http://schemas.microsoft.com/office/drawing/2014/main" id="{0DC889CD-791B-CB4C-B393-A839B3D27CE3}"/>
                </a:ext>
              </a:extLst>
            </p:cNvPr>
            <p:cNvSpPr txBox="1"/>
            <p:nvPr/>
          </p:nvSpPr>
          <p:spPr>
            <a:xfrm>
              <a:off x="9725134" y="5297101"/>
              <a:ext cx="766454" cy="257896"/>
            </a:xfrm>
            <a:prstGeom prst="rect">
              <a:avLst/>
            </a:prstGeom>
            <a:noFill/>
          </p:spPr>
          <p:txBody>
            <a:bodyPr wrap="none" lIns="35963" tIns="0" rIns="35963" bIns="0" rtlCol="0">
              <a:spAutoFit/>
            </a:bodyPr>
            <a:lstStyle/>
            <a:p>
              <a:pPr algn="ctr"/>
              <a:r>
                <a:rPr lang="en-GB" sz="1000" dirty="0"/>
                <a:t>Actions</a:t>
              </a:r>
            </a:p>
          </p:txBody>
        </p:sp>
      </p:grpSp>
      <p:pic>
        <p:nvPicPr>
          <p:cNvPr id="60" name="Picture 59">
            <a:extLst>
              <a:ext uri="{FF2B5EF4-FFF2-40B4-BE49-F238E27FC236}">
                <a16:creationId xmlns:a16="http://schemas.microsoft.com/office/drawing/2014/main" id="{16CF2A6E-20AB-4845-80AC-91612E76A4EF}"/>
              </a:ext>
            </a:extLst>
          </p:cNvPr>
          <p:cNvPicPr>
            <a:picLocks noChangeAspect="1"/>
          </p:cNvPicPr>
          <p:nvPr/>
        </p:nvPicPr>
        <p:blipFill>
          <a:blip r:embed="rId5"/>
          <a:stretch>
            <a:fillRect/>
          </a:stretch>
        </p:blipFill>
        <p:spPr>
          <a:xfrm>
            <a:off x="9971447" y="2403764"/>
            <a:ext cx="1735073" cy="886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77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5DD1-E576-A147-A98B-E4346EEB6ED5}"/>
              </a:ext>
            </a:extLst>
          </p:cNvPr>
          <p:cNvSpPr>
            <a:spLocks noGrp="1"/>
          </p:cNvSpPr>
          <p:nvPr>
            <p:ph type="title"/>
          </p:nvPr>
        </p:nvSpPr>
        <p:spPr/>
        <p:txBody>
          <a:bodyPr/>
          <a:lstStyle/>
          <a:p>
            <a:r>
              <a:rPr lang="en-GB" dirty="0"/>
              <a:t>Contents</a:t>
            </a:r>
          </a:p>
        </p:txBody>
      </p:sp>
      <p:sp>
        <p:nvSpPr>
          <p:cNvPr id="8" name="Content Placeholder 7">
            <a:extLst>
              <a:ext uri="{FF2B5EF4-FFF2-40B4-BE49-F238E27FC236}">
                <a16:creationId xmlns:a16="http://schemas.microsoft.com/office/drawing/2014/main" id="{1B662435-5C18-7546-8378-6068FFC70A3D}"/>
              </a:ext>
            </a:extLst>
          </p:cNvPr>
          <p:cNvSpPr>
            <a:spLocks noGrp="1"/>
          </p:cNvSpPr>
          <p:nvPr>
            <p:ph idx="1"/>
          </p:nvPr>
        </p:nvSpPr>
        <p:spPr/>
        <p:txBody>
          <a:bodyPr numCol="2">
            <a:noAutofit/>
          </a:bodyPr>
          <a:lstStyle/>
          <a:p>
            <a:pPr marL="456743" indent="-456743">
              <a:buFont typeface="+mj-lt"/>
              <a:buAutoNum type="arabicPeriod"/>
            </a:pPr>
            <a:r>
              <a:rPr lang="en-GB" b="1" dirty="0">
                <a:solidFill>
                  <a:schemeClr val="accent1"/>
                </a:solidFill>
              </a:rPr>
              <a:t>Introduction</a:t>
            </a:r>
          </a:p>
          <a:p>
            <a:pPr lvl="1"/>
            <a:r>
              <a:rPr lang="en-GB" dirty="0">
                <a:solidFill>
                  <a:schemeClr val="accent1"/>
                </a:solidFill>
              </a:rPr>
              <a:t>Notions of AI, agents, StaRAI</a:t>
            </a:r>
          </a:p>
          <a:p>
            <a:pPr marL="456743" indent="-456743">
              <a:buFont typeface="+mj-lt"/>
              <a:buAutoNum type="arabicPeriod"/>
            </a:pPr>
            <a:r>
              <a:rPr lang="en-GB" b="1" dirty="0"/>
              <a:t>Modelling Formalisms</a:t>
            </a:r>
            <a:endParaRPr lang="en-GB" dirty="0"/>
          </a:p>
          <a:p>
            <a:pPr marL="714987" lvl="1" indent="-456743">
              <a:buFont typeface="+mj-lt"/>
              <a:buAutoNum type="alphaLcPeriod"/>
            </a:pPr>
            <a:r>
              <a:rPr lang="en-GB" dirty="0"/>
              <a:t> </a:t>
            </a:r>
            <a:r>
              <a:rPr lang="en-GB" i="1" dirty="0"/>
              <a:t>Logic</a:t>
            </a:r>
          </a:p>
          <a:p>
            <a:pPr marL="714987" lvl="1" indent="-456743">
              <a:buFont typeface="+mj-lt"/>
              <a:buAutoNum type="alphaLcPeriod"/>
            </a:pPr>
            <a:r>
              <a:rPr lang="en-GB" dirty="0"/>
              <a:t> </a:t>
            </a:r>
            <a:r>
              <a:rPr lang="en-GB" i="1" dirty="0"/>
              <a:t>Probabilistic Graphical Models (PGMs)</a:t>
            </a:r>
          </a:p>
          <a:p>
            <a:pPr marL="714987" lvl="1" indent="-456743">
              <a:buFont typeface="+mj-lt"/>
              <a:buAutoNum type="alphaLcPeriod"/>
            </a:pPr>
            <a:r>
              <a:rPr lang="en-GB" dirty="0"/>
              <a:t> </a:t>
            </a:r>
            <a:r>
              <a:rPr lang="en-GB" i="1" dirty="0"/>
              <a:t>Probabilistic Relational Models (PRMs)</a:t>
            </a:r>
          </a:p>
          <a:p>
            <a:pPr lvl="1"/>
            <a:r>
              <a:rPr lang="en-GB" dirty="0"/>
              <a:t>Syntax, semantics, inference tasks</a:t>
            </a:r>
          </a:p>
          <a:p>
            <a:pPr marL="456743" indent="-456743">
              <a:buFont typeface="+mj-lt"/>
              <a:buAutoNum type="arabicPeriod"/>
            </a:pPr>
            <a:r>
              <a:rPr lang="en-GB" b="1" dirty="0"/>
              <a:t>Inference</a:t>
            </a:r>
          </a:p>
          <a:p>
            <a:pPr marL="714987" lvl="1" indent="-456743">
              <a:buFont typeface="+mj-lt"/>
              <a:buAutoNum type="alphaLcPeriod"/>
            </a:pPr>
            <a:r>
              <a:rPr lang="en-GB" dirty="0"/>
              <a:t> </a:t>
            </a:r>
            <a:r>
              <a:rPr lang="en-GB" i="1" dirty="0"/>
              <a:t>Exact Inference</a:t>
            </a:r>
          </a:p>
          <a:p>
            <a:pPr marL="1035856" lvl="2" indent="-514350">
              <a:buFont typeface="+mj-lt"/>
              <a:buAutoNum type="romanLcPeriod"/>
            </a:pPr>
            <a:r>
              <a:rPr lang="en-GB" i="1" dirty="0"/>
              <a:t>(Weighted) Model Counting</a:t>
            </a:r>
          </a:p>
          <a:p>
            <a:pPr marL="1035856" lvl="2" indent="-514350">
              <a:buFont typeface="+mj-lt"/>
              <a:buAutoNum type="romanLcPeriod"/>
            </a:pPr>
            <a:r>
              <a:rPr lang="en-GB" i="1" dirty="0"/>
              <a:t>Variable Elimination</a:t>
            </a:r>
          </a:p>
          <a:p>
            <a:pPr marL="1035856" lvl="2" indent="-514350">
              <a:buFont typeface="+mj-lt"/>
              <a:buAutoNum type="romanLcPeriod"/>
            </a:pPr>
            <a:r>
              <a:rPr lang="en-GB" i="1" dirty="0"/>
              <a:t>Lifted Inference</a:t>
            </a:r>
          </a:p>
          <a:p>
            <a:pPr marL="1035856" lvl="2" indent="-514350">
              <a:buFont typeface="+mj-lt"/>
              <a:buAutoNum type="romanLcPeriod"/>
            </a:pPr>
            <a:endParaRPr lang="en-GB" dirty="0"/>
          </a:p>
          <a:p>
            <a:pPr marL="1035856" lvl="2" indent="-514350">
              <a:buFont typeface="+mj-lt"/>
              <a:buAutoNum type="romanLcPeriod"/>
            </a:pPr>
            <a:endParaRPr lang="en-GB" dirty="0"/>
          </a:p>
          <a:p>
            <a:pPr marL="714987" lvl="1" indent="-456743">
              <a:buFont typeface="+mj-lt"/>
              <a:buAutoNum type="alphaLcPeriod"/>
            </a:pPr>
            <a:r>
              <a:rPr lang="en-GB" dirty="0"/>
              <a:t> </a:t>
            </a:r>
            <a:r>
              <a:rPr lang="en-GB" i="1" dirty="0"/>
              <a:t>Approximate Inference</a:t>
            </a:r>
          </a:p>
          <a:p>
            <a:pPr lvl="1"/>
            <a:r>
              <a:rPr lang="en-GB" dirty="0"/>
              <a:t>Inference algorithms</a:t>
            </a:r>
          </a:p>
          <a:p>
            <a:pPr marL="456743" indent="-456743">
              <a:buFont typeface="+mj-lt"/>
              <a:buAutoNum type="arabicPeriod"/>
            </a:pPr>
            <a:r>
              <a:rPr lang="en-GB" b="1" dirty="0"/>
              <a:t>Learning</a:t>
            </a:r>
          </a:p>
          <a:p>
            <a:pPr lvl="1"/>
            <a:r>
              <a:rPr lang="en-GB" dirty="0"/>
              <a:t>Relation learning in logic</a:t>
            </a:r>
          </a:p>
          <a:p>
            <a:pPr lvl="1"/>
            <a:r>
              <a:rPr lang="en-GB" dirty="0"/>
              <a:t>Parameter / structure learning for PGMs</a:t>
            </a:r>
          </a:p>
          <a:p>
            <a:pPr lvl="1"/>
            <a:r>
              <a:rPr lang="en-GB" dirty="0"/>
              <a:t>From PGMs to PRMs, PRM learning</a:t>
            </a:r>
          </a:p>
          <a:p>
            <a:pPr marL="456743" indent="-456743">
              <a:buFont typeface="+mj-lt"/>
              <a:buAutoNum type="arabicPeriod"/>
            </a:pPr>
            <a:r>
              <a:rPr lang="en-GB" b="1" dirty="0"/>
              <a:t>Sequential Models and Inference</a:t>
            </a:r>
          </a:p>
          <a:p>
            <a:pPr lvl="1"/>
            <a:r>
              <a:rPr lang="en-GB" dirty="0"/>
              <a:t>Syntax, semantics, inference tasks, algorithms</a:t>
            </a:r>
          </a:p>
          <a:p>
            <a:pPr marL="456743" indent="-456743">
              <a:buFont typeface="+mj-lt"/>
              <a:buAutoNum type="arabicPeriod"/>
            </a:pPr>
            <a:r>
              <a:rPr lang="en-GB" b="1" dirty="0"/>
              <a:t>Decision-theoretic Models and Inference</a:t>
            </a:r>
          </a:p>
          <a:p>
            <a:pPr lvl="1"/>
            <a:r>
              <a:rPr lang="en-GB" dirty="0"/>
              <a:t>Preferences, utility</a:t>
            </a:r>
          </a:p>
          <a:p>
            <a:pPr lvl="1"/>
            <a:r>
              <a:rPr lang="en-GB" dirty="0"/>
              <a:t>Syntax, semantics, inference task, algorithm</a:t>
            </a:r>
          </a:p>
          <a:p>
            <a:pPr lvl="1"/>
            <a:endParaRPr lang="en-GB" dirty="0"/>
          </a:p>
          <a:p>
            <a:pPr lvl="1"/>
            <a:endParaRPr lang="en-GB" dirty="0"/>
          </a:p>
          <a:p>
            <a:pPr lvl="1"/>
            <a:endParaRPr lang="en-GB" dirty="0"/>
          </a:p>
        </p:txBody>
      </p:sp>
      <p:sp>
        <p:nvSpPr>
          <p:cNvPr id="5" name="Date Placeholder 4">
            <a:extLst>
              <a:ext uri="{FF2B5EF4-FFF2-40B4-BE49-F238E27FC236}">
                <a16:creationId xmlns:a16="http://schemas.microsoft.com/office/drawing/2014/main" id="{BB7B3926-3935-EE4C-8611-136A0CE8EBC6}"/>
              </a:ext>
            </a:extLst>
          </p:cNvPr>
          <p:cNvSpPr>
            <a:spLocks noGrp="1"/>
          </p:cNvSpPr>
          <p:nvPr>
            <p:ph type="dt" sz="half" idx="2"/>
          </p:nvPr>
        </p:nvSpPr>
        <p:spPr/>
        <p:txBody>
          <a:bodyPr/>
          <a:lstStyle/>
          <a:p>
            <a:r>
              <a:rPr lang="de-DE" dirty="0"/>
              <a:t>Intro</a:t>
            </a:r>
            <a:endParaRPr lang="en-GB" dirty="0"/>
          </a:p>
        </p:txBody>
      </p:sp>
      <p:sp>
        <p:nvSpPr>
          <p:cNvPr id="6" name="Footer Placeholder 5">
            <a:extLst>
              <a:ext uri="{FF2B5EF4-FFF2-40B4-BE49-F238E27FC236}">
                <a16:creationId xmlns:a16="http://schemas.microsoft.com/office/drawing/2014/main" id="{283BA801-DFF4-BA4A-AD4D-D0181FCDA2C5}"/>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D14E7B7F-E39C-F547-A554-A1791B120CB7}"/>
              </a:ext>
            </a:extLst>
          </p:cNvPr>
          <p:cNvSpPr>
            <a:spLocks noGrp="1"/>
          </p:cNvSpPr>
          <p:nvPr>
            <p:ph type="sldNum" sz="quarter" idx="4"/>
          </p:nvPr>
        </p:nvSpPr>
        <p:spPr/>
        <p:txBody>
          <a:bodyPr/>
          <a:lstStyle/>
          <a:p>
            <a:fld id="{6C8FC03C-C266-4645-ABC5-645062898383}" type="slidenum">
              <a:rPr lang="en-GB" sz="1598">
                <a:latin typeface="Calibri" panose="020F0502020204030204" pitchFamily="34" charset="0"/>
                <a:cs typeface="Calibri" panose="020F0502020204030204" pitchFamily="34" charset="0"/>
              </a:rPr>
              <a:pPr/>
              <a:t>2</a:t>
            </a:fld>
            <a:r>
              <a:rPr lang="en-GB"/>
              <a:t> </a:t>
            </a:r>
            <a:endParaRPr lang="en-GB" sz="1399"/>
          </a:p>
        </p:txBody>
      </p:sp>
    </p:spTree>
    <p:extLst>
      <p:ext uri="{BB962C8B-B14F-4D97-AF65-F5344CB8AC3E}">
        <p14:creationId xmlns:p14="http://schemas.microsoft.com/office/powerpoint/2010/main" val="149564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8E44-5306-794F-925E-7BFDAEF4DBBC}"/>
              </a:ext>
            </a:extLst>
          </p:cNvPr>
          <p:cNvSpPr>
            <a:spLocks noGrp="1"/>
          </p:cNvSpPr>
          <p:nvPr>
            <p:ph type="title"/>
          </p:nvPr>
        </p:nvSpPr>
        <p:spPr/>
        <p:txBody>
          <a:bodyPr/>
          <a:lstStyle/>
          <a:p>
            <a:r>
              <a:rPr lang="en-GB" dirty="0"/>
              <a:t>Overview: 1. Introduction</a:t>
            </a:r>
          </a:p>
        </p:txBody>
      </p:sp>
      <p:sp>
        <p:nvSpPr>
          <p:cNvPr id="3" name="Content Placeholder 2">
            <a:extLst>
              <a:ext uri="{FF2B5EF4-FFF2-40B4-BE49-F238E27FC236}">
                <a16:creationId xmlns:a16="http://schemas.microsoft.com/office/drawing/2014/main" id="{9627F0AB-330F-1A44-AB84-DA85F211DE9F}"/>
              </a:ext>
            </a:extLst>
          </p:cNvPr>
          <p:cNvSpPr>
            <a:spLocks noGrp="1"/>
          </p:cNvSpPr>
          <p:nvPr>
            <p:ph idx="1"/>
          </p:nvPr>
        </p:nvSpPr>
        <p:spPr/>
        <p:txBody>
          <a:bodyPr/>
          <a:lstStyle/>
          <a:p>
            <a:pPr marL="457200" indent="-457200">
              <a:buFont typeface="+mj-lt"/>
              <a:buAutoNum type="alphaLcPeriod"/>
            </a:pPr>
            <a:r>
              <a:rPr lang="en-GB" b="1" i="1" dirty="0">
                <a:solidFill>
                  <a:schemeClr val="accent1"/>
                </a:solidFill>
              </a:rPr>
              <a:t>Artificial Intelligence (AI)</a:t>
            </a:r>
          </a:p>
          <a:p>
            <a:pPr lvl="1"/>
            <a:r>
              <a:rPr lang="en-GB" dirty="0">
                <a:solidFill>
                  <a:schemeClr val="accent1"/>
                </a:solidFill>
              </a:rPr>
              <a:t>Approaches: thinking / acting humanly / rationally</a:t>
            </a:r>
          </a:p>
          <a:p>
            <a:pPr marL="457200" indent="-457200">
              <a:buFont typeface="+mj-lt"/>
              <a:buAutoNum type="alphaLcPeriod"/>
            </a:pPr>
            <a:r>
              <a:rPr lang="en-GB" i="1" dirty="0"/>
              <a:t>Framework: Agent Theory</a:t>
            </a:r>
          </a:p>
          <a:p>
            <a:pPr lvl="1"/>
            <a:r>
              <a:rPr lang="en-GB" dirty="0"/>
              <a:t>Agent</a:t>
            </a:r>
          </a:p>
          <a:p>
            <a:pPr lvl="1"/>
            <a:r>
              <a:rPr lang="en-GB" dirty="0"/>
              <a:t>Task environment</a:t>
            </a:r>
          </a:p>
          <a:p>
            <a:pPr lvl="1"/>
            <a:r>
              <a:rPr lang="en-GB" dirty="0"/>
              <a:t>Agent structure</a:t>
            </a:r>
          </a:p>
          <a:p>
            <a:pPr marL="457200" indent="-457200">
              <a:buFont typeface="+mj-lt"/>
              <a:buAutoNum type="alphaLcPeriod"/>
            </a:pPr>
            <a:r>
              <a:rPr lang="en-GB" i="1" dirty="0"/>
              <a:t>Topic: Statistical Relational AI</a:t>
            </a:r>
          </a:p>
          <a:p>
            <a:pPr lvl="1"/>
            <a:r>
              <a:rPr lang="en-GB" dirty="0"/>
              <a:t>Motivation, context</a:t>
            </a:r>
          </a:p>
          <a:p>
            <a:pPr lvl="1"/>
            <a:r>
              <a:rPr lang="en-GB" dirty="0"/>
              <a:t>Relational examples, outlook on probabilistic relational models (PRMs)</a:t>
            </a:r>
          </a:p>
          <a:p>
            <a:endParaRPr lang="en-GB" dirty="0">
              <a:solidFill>
                <a:schemeClr val="accent1"/>
              </a:solidFill>
            </a:endParaRPr>
          </a:p>
        </p:txBody>
      </p:sp>
      <p:sp>
        <p:nvSpPr>
          <p:cNvPr id="4" name="Slide Number Placeholder 3">
            <a:extLst>
              <a:ext uri="{FF2B5EF4-FFF2-40B4-BE49-F238E27FC236}">
                <a16:creationId xmlns:a16="http://schemas.microsoft.com/office/drawing/2014/main" id="{4EC14A33-1BC9-7942-9712-EB2D49B9E91C}"/>
              </a:ext>
            </a:extLst>
          </p:cNvPr>
          <p:cNvSpPr>
            <a:spLocks noGrp="1"/>
          </p:cNvSpPr>
          <p:nvPr>
            <p:ph type="sldNum" sz="quarter" idx="4"/>
          </p:nvPr>
        </p:nvSpPr>
        <p:spPr/>
        <p:txBody>
          <a:bodyPr/>
          <a:lstStyle/>
          <a:p>
            <a:fld id="{67C9959E-8E6B-B04C-9955-EA096F41CA7A}" type="slidenum">
              <a:rPr lang="en-GB" smtClean="0"/>
              <a:t>3</a:t>
            </a:fld>
            <a:endParaRPr lang="en-GB"/>
          </a:p>
        </p:txBody>
      </p:sp>
      <p:sp>
        <p:nvSpPr>
          <p:cNvPr id="5" name="Date Placeholder 4">
            <a:extLst>
              <a:ext uri="{FF2B5EF4-FFF2-40B4-BE49-F238E27FC236}">
                <a16:creationId xmlns:a16="http://schemas.microsoft.com/office/drawing/2014/main" id="{1E11E972-7938-6E40-B11D-F14D6715BFAF}"/>
              </a:ext>
            </a:extLst>
          </p:cNvPr>
          <p:cNvSpPr>
            <a:spLocks noGrp="1"/>
          </p:cNvSpPr>
          <p:nvPr>
            <p:ph type="dt" sz="half" idx="2"/>
          </p:nvPr>
        </p:nvSpPr>
        <p:spPr/>
        <p:txBody>
          <a:bodyPr/>
          <a:lstStyle/>
          <a:p>
            <a:r>
              <a:rPr lang="de-DE"/>
              <a:t>Intro</a:t>
            </a:r>
            <a:endParaRPr lang="en-US" dirty="0"/>
          </a:p>
        </p:txBody>
      </p:sp>
      <p:sp>
        <p:nvSpPr>
          <p:cNvPr id="6" name="Footer Placeholder 5">
            <a:extLst>
              <a:ext uri="{FF2B5EF4-FFF2-40B4-BE49-F238E27FC236}">
                <a16:creationId xmlns:a16="http://schemas.microsoft.com/office/drawing/2014/main" id="{2023BF2E-8E10-804D-B1B1-E779B9E7E871}"/>
              </a:ext>
            </a:extLst>
          </p:cNvPr>
          <p:cNvSpPr>
            <a:spLocks noGrp="1"/>
          </p:cNvSpPr>
          <p:nvPr>
            <p:ph type="ftr" sz="quarter" idx="3"/>
          </p:nvPr>
        </p:nvSpPr>
        <p:spPr/>
        <p:txBody>
          <a:bodyPr/>
          <a:lstStyle/>
          <a:p>
            <a:r>
              <a:rPr lang="en-GB"/>
              <a:t>T. Braun – StaRAI</a:t>
            </a:r>
          </a:p>
        </p:txBody>
      </p:sp>
    </p:spTree>
    <p:extLst>
      <p:ext uri="{BB962C8B-B14F-4D97-AF65-F5344CB8AC3E}">
        <p14:creationId xmlns:p14="http://schemas.microsoft.com/office/powerpoint/2010/main" val="2660340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FFCD7-1034-D247-BE19-D6298434EE51}"/>
              </a:ext>
            </a:extLst>
          </p:cNvPr>
          <p:cNvSpPr>
            <a:spLocks noGrp="1"/>
          </p:cNvSpPr>
          <p:nvPr>
            <p:ph type="title"/>
          </p:nvPr>
        </p:nvSpPr>
        <p:spPr/>
        <p:txBody>
          <a:bodyPr anchor="t"/>
          <a:lstStyle/>
          <a:p>
            <a:r>
              <a:rPr lang="en-GB" dirty="0"/>
              <a:t>Approaches to Artificial Intelligence (AI)</a:t>
            </a:r>
          </a:p>
        </p:txBody>
      </p:sp>
      <p:sp>
        <p:nvSpPr>
          <p:cNvPr id="14" name="Content Placeholder 13">
            <a:extLst>
              <a:ext uri="{FF2B5EF4-FFF2-40B4-BE49-F238E27FC236}">
                <a16:creationId xmlns:a16="http://schemas.microsoft.com/office/drawing/2014/main" id="{1049A064-FA3F-7841-AA0E-AF5BC5EDB1A6}"/>
              </a:ext>
            </a:extLst>
          </p:cNvPr>
          <p:cNvSpPr>
            <a:spLocks noGrp="1"/>
          </p:cNvSpPr>
          <p:nvPr>
            <p:ph idx="1"/>
          </p:nvPr>
        </p:nvSpPr>
        <p:spPr>
          <a:xfrm>
            <a:off x="359626" y="1666902"/>
            <a:ext cx="2902396" cy="4236435"/>
          </a:xfrm>
        </p:spPr>
        <p:txBody>
          <a:bodyPr/>
          <a:lstStyle/>
          <a:p>
            <a:r>
              <a:rPr lang="en-GB" dirty="0"/>
              <a:t>All approaches researched</a:t>
            </a:r>
          </a:p>
          <a:p>
            <a:pPr lvl="1"/>
            <a:r>
              <a:rPr lang="en-GB" dirty="0"/>
              <a:t>Supported and hindered each other</a:t>
            </a:r>
          </a:p>
          <a:p>
            <a:pPr lvl="1"/>
            <a:endParaRPr lang="en-GB" dirty="0"/>
          </a:p>
          <a:p>
            <a:pPr lvl="1"/>
            <a:endParaRPr lang="en-GB" dirty="0"/>
          </a:p>
          <a:p>
            <a:r>
              <a:rPr lang="en-GB" dirty="0">
                <a:solidFill>
                  <a:schemeClr val="accent1"/>
                </a:solidFill>
              </a:rPr>
              <a:t>Rationality</a:t>
            </a:r>
          </a:p>
          <a:p>
            <a:pPr lvl="1"/>
            <a:r>
              <a:rPr lang="en-GB" dirty="0"/>
              <a:t>System is rational if it does the “right thing,” given what it knows</a:t>
            </a:r>
          </a:p>
        </p:txBody>
      </p:sp>
      <p:sp>
        <p:nvSpPr>
          <p:cNvPr id="4" name="Date Placeholder 3">
            <a:extLst>
              <a:ext uri="{FF2B5EF4-FFF2-40B4-BE49-F238E27FC236}">
                <a16:creationId xmlns:a16="http://schemas.microsoft.com/office/drawing/2014/main" id="{E177D657-F6EF-1D49-9F4A-C9E3C8DE34A5}"/>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86001C8E-FF43-984F-BB08-6E38025D0D0C}"/>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4</a:t>
            </a:fld>
            <a:r>
              <a:rPr lang="en-GB"/>
              <a:t> </a:t>
            </a:r>
            <a:endParaRPr lang="en-GB" sz="1399"/>
          </a:p>
        </p:txBody>
      </p:sp>
      <p:sp>
        <p:nvSpPr>
          <p:cNvPr id="9" name="TextBox 8">
            <a:extLst>
              <a:ext uri="{FF2B5EF4-FFF2-40B4-BE49-F238E27FC236}">
                <a16:creationId xmlns:a16="http://schemas.microsoft.com/office/drawing/2014/main" id="{E7D96C74-2B3A-B441-914B-51A49C15513C}"/>
              </a:ext>
            </a:extLst>
          </p:cNvPr>
          <p:cNvSpPr txBox="1"/>
          <p:nvPr/>
        </p:nvSpPr>
        <p:spPr>
          <a:xfrm>
            <a:off x="10595640" y="2745624"/>
            <a:ext cx="1213281" cy="922368"/>
          </a:xfrm>
          <a:prstGeom prst="rect">
            <a:avLst/>
          </a:prstGeom>
          <a:noFill/>
        </p:spPr>
        <p:txBody>
          <a:bodyPr wrap="none" rtlCol="0">
            <a:spAutoFit/>
          </a:bodyPr>
          <a:lstStyle/>
          <a:p>
            <a:r>
              <a:rPr lang="en-GB" sz="1798" dirty="0"/>
              <a:t>Thought </a:t>
            </a:r>
            <a:br>
              <a:rPr lang="en-GB" sz="1798" dirty="0"/>
            </a:br>
            <a:r>
              <a:rPr lang="en-GB" sz="1798" dirty="0"/>
              <a:t>processes, </a:t>
            </a:r>
          </a:p>
          <a:p>
            <a:r>
              <a:rPr lang="en-GB" sz="1798" dirty="0"/>
              <a:t>reasoning</a:t>
            </a:r>
          </a:p>
        </p:txBody>
      </p:sp>
      <p:sp>
        <p:nvSpPr>
          <p:cNvPr id="10" name="TextBox 9">
            <a:extLst>
              <a:ext uri="{FF2B5EF4-FFF2-40B4-BE49-F238E27FC236}">
                <a16:creationId xmlns:a16="http://schemas.microsoft.com/office/drawing/2014/main" id="{EFD37E54-9758-F749-9F0B-5A3ACD68508B}"/>
              </a:ext>
            </a:extLst>
          </p:cNvPr>
          <p:cNvSpPr txBox="1"/>
          <p:nvPr/>
        </p:nvSpPr>
        <p:spPr>
          <a:xfrm>
            <a:off x="10595640" y="4933418"/>
            <a:ext cx="1134606" cy="369012"/>
          </a:xfrm>
          <a:prstGeom prst="rect">
            <a:avLst/>
          </a:prstGeom>
          <a:noFill/>
        </p:spPr>
        <p:txBody>
          <a:bodyPr wrap="none" rtlCol="0">
            <a:spAutoFit/>
          </a:bodyPr>
          <a:lstStyle/>
          <a:p>
            <a:r>
              <a:rPr lang="en-GB" sz="1798" dirty="0"/>
              <a:t>Behaviour</a:t>
            </a:r>
          </a:p>
        </p:txBody>
      </p:sp>
      <p:sp>
        <p:nvSpPr>
          <p:cNvPr id="11" name="TextBox 10">
            <a:extLst>
              <a:ext uri="{FF2B5EF4-FFF2-40B4-BE49-F238E27FC236}">
                <a16:creationId xmlns:a16="http://schemas.microsoft.com/office/drawing/2014/main" id="{B1166485-249B-3A4F-ACE8-DB6E715EF1F2}"/>
              </a:ext>
            </a:extLst>
          </p:cNvPr>
          <p:cNvSpPr txBox="1"/>
          <p:nvPr/>
        </p:nvSpPr>
        <p:spPr>
          <a:xfrm>
            <a:off x="3661358" y="1509436"/>
            <a:ext cx="3094053" cy="369012"/>
          </a:xfrm>
          <a:prstGeom prst="rect">
            <a:avLst/>
          </a:prstGeom>
          <a:noFill/>
        </p:spPr>
        <p:txBody>
          <a:bodyPr wrap="none" rtlCol="0">
            <a:spAutoFit/>
          </a:bodyPr>
          <a:lstStyle/>
          <a:p>
            <a:pPr algn="ctr"/>
            <a:r>
              <a:rPr lang="en-GB" sz="1798" dirty="0"/>
              <a:t>Fidelity of human performance</a:t>
            </a:r>
          </a:p>
        </p:txBody>
      </p:sp>
      <p:sp>
        <p:nvSpPr>
          <p:cNvPr id="12" name="TextBox 11">
            <a:extLst>
              <a:ext uri="{FF2B5EF4-FFF2-40B4-BE49-F238E27FC236}">
                <a16:creationId xmlns:a16="http://schemas.microsoft.com/office/drawing/2014/main" id="{9AD2A350-6EB0-3542-A5DF-2A0D791A0562}"/>
              </a:ext>
            </a:extLst>
          </p:cNvPr>
          <p:cNvSpPr txBox="1"/>
          <p:nvPr/>
        </p:nvSpPr>
        <p:spPr>
          <a:xfrm>
            <a:off x="6882936" y="1515689"/>
            <a:ext cx="3786293" cy="369012"/>
          </a:xfrm>
          <a:prstGeom prst="rect">
            <a:avLst/>
          </a:prstGeom>
          <a:noFill/>
        </p:spPr>
        <p:txBody>
          <a:bodyPr wrap="none" rtlCol="0">
            <a:spAutoFit/>
          </a:bodyPr>
          <a:lstStyle/>
          <a:p>
            <a:pPr algn="ctr"/>
            <a:r>
              <a:rPr lang="en-GB" sz="1798" dirty="0"/>
              <a:t>Ideal performance measure </a:t>
            </a:r>
            <a:r>
              <a:rPr lang="en-GB" sz="1798" dirty="0">
                <a:solidFill>
                  <a:schemeClr val="accent1"/>
                </a:solidFill>
              </a:rPr>
              <a:t>rationality</a:t>
            </a:r>
          </a:p>
        </p:txBody>
      </p:sp>
      <p:sp>
        <p:nvSpPr>
          <p:cNvPr id="13" name="TextBox 12">
            <a:extLst>
              <a:ext uri="{FF2B5EF4-FFF2-40B4-BE49-F238E27FC236}">
                <a16:creationId xmlns:a16="http://schemas.microsoft.com/office/drawing/2014/main" id="{B40DCF2A-CFF7-9C49-AAFA-EBE8199315E2}"/>
              </a:ext>
            </a:extLst>
          </p:cNvPr>
          <p:cNvSpPr txBox="1"/>
          <p:nvPr/>
        </p:nvSpPr>
        <p:spPr>
          <a:xfrm>
            <a:off x="6059969" y="1212508"/>
            <a:ext cx="1770229" cy="369012"/>
          </a:xfrm>
          <a:prstGeom prst="rect">
            <a:avLst/>
          </a:prstGeom>
          <a:noFill/>
        </p:spPr>
        <p:txBody>
          <a:bodyPr wrap="none" rtlCol="0">
            <a:spAutoFit/>
          </a:bodyPr>
          <a:lstStyle/>
          <a:p>
            <a:pPr algn="ctr"/>
            <a:r>
              <a:rPr lang="en-GB" sz="1798" dirty="0"/>
              <a:t>Success measure</a:t>
            </a:r>
          </a:p>
        </p:txBody>
      </p:sp>
      <p:sp>
        <p:nvSpPr>
          <p:cNvPr id="3" name="Footer Placeholder 2">
            <a:extLst>
              <a:ext uri="{FF2B5EF4-FFF2-40B4-BE49-F238E27FC236}">
                <a16:creationId xmlns:a16="http://schemas.microsoft.com/office/drawing/2014/main" id="{A99D9ABC-3199-784A-918B-32B341FB2C29}"/>
              </a:ext>
            </a:extLst>
          </p:cNvPr>
          <p:cNvSpPr>
            <a:spLocks noGrp="1"/>
          </p:cNvSpPr>
          <p:nvPr>
            <p:ph type="ftr" sz="quarter" idx="3"/>
          </p:nvPr>
        </p:nvSpPr>
        <p:spPr/>
        <p:txBody>
          <a:bodyPr/>
          <a:lstStyle/>
          <a:p>
            <a:r>
              <a:rPr lang="en-GB"/>
              <a:t>T. Braun – StaRAI</a:t>
            </a:r>
          </a:p>
        </p:txBody>
      </p:sp>
      <p:sp>
        <p:nvSpPr>
          <p:cNvPr id="15" name="TextBox 14">
            <a:extLst>
              <a:ext uri="{FF2B5EF4-FFF2-40B4-BE49-F238E27FC236}">
                <a16:creationId xmlns:a16="http://schemas.microsoft.com/office/drawing/2014/main" id="{F3CB5E1A-A6F1-3D44-AE58-EA6903129EBA}"/>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graphicFrame>
        <p:nvGraphicFramePr>
          <p:cNvPr id="16" name="Table 15">
            <a:extLst>
              <a:ext uri="{FF2B5EF4-FFF2-40B4-BE49-F238E27FC236}">
                <a16:creationId xmlns:a16="http://schemas.microsoft.com/office/drawing/2014/main" id="{9ECAEDCD-E51C-954B-8790-5F39081DA217}"/>
              </a:ext>
            </a:extLst>
          </p:cNvPr>
          <p:cNvGraphicFramePr>
            <a:graphicFrameLocks noGrp="1"/>
          </p:cNvGraphicFramePr>
          <p:nvPr>
            <p:extLst>
              <p:ext uri="{D42A27DB-BD31-4B8C-83A1-F6EECF244321}">
                <p14:modId xmlns:p14="http://schemas.microsoft.com/office/powerpoint/2010/main" val="1366365438"/>
              </p:ext>
            </p:extLst>
          </p:nvPr>
        </p:nvGraphicFramePr>
        <p:xfrm>
          <a:off x="3389546" y="1863632"/>
          <a:ext cx="7111076" cy="4084320"/>
        </p:xfrm>
        <a:graphic>
          <a:graphicData uri="http://schemas.openxmlformats.org/drawingml/2006/table">
            <a:tbl>
              <a:tblPr firstRow="1" bandRow="1">
                <a:tableStyleId>{B301B821-A1FF-4177-AEE7-76D212191A09}</a:tableStyleId>
              </a:tblPr>
              <a:tblGrid>
                <a:gridCol w="3599250">
                  <a:extLst>
                    <a:ext uri="{9D8B030D-6E8A-4147-A177-3AD203B41FA5}">
                      <a16:colId xmlns:a16="http://schemas.microsoft.com/office/drawing/2014/main" val="3284920863"/>
                    </a:ext>
                  </a:extLst>
                </a:gridCol>
                <a:gridCol w="3511826">
                  <a:extLst>
                    <a:ext uri="{9D8B030D-6E8A-4147-A177-3AD203B41FA5}">
                      <a16:colId xmlns:a16="http://schemas.microsoft.com/office/drawing/2014/main" val="3763973032"/>
                    </a:ext>
                  </a:extLst>
                </a:gridCol>
              </a:tblGrid>
              <a:tr h="349200">
                <a:tc>
                  <a:txBody>
                    <a:bodyPr/>
                    <a:lstStyle/>
                    <a:p>
                      <a:r>
                        <a:rPr lang="en-GB" sz="1700" kern="1200" dirty="0">
                          <a:effectLst/>
                        </a:rPr>
                        <a:t>Thinking Humanly</a:t>
                      </a:r>
                      <a:endParaRPr lang="en-GB" sz="1700" dirty="0">
                        <a:effectLst/>
                      </a:endParaRPr>
                    </a:p>
                  </a:txBody>
                  <a:tcPr anchor="ct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kern="1200" dirty="0">
                          <a:effectLst/>
                        </a:rPr>
                        <a:t>Thinking Rationally </a:t>
                      </a:r>
                      <a:endParaRPr lang="en-GB" sz="1700" dirty="0">
                        <a:effectLst/>
                      </a:endParaRPr>
                    </a:p>
                  </a:txBody>
                  <a:tcPr anchor="ctr"/>
                </a:tc>
                <a:extLst>
                  <a:ext uri="{0D108BD9-81ED-4DB2-BD59-A6C34878D82A}">
                    <a16:rowId xmlns:a16="http://schemas.microsoft.com/office/drawing/2014/main" val="3128965436"/>
                  </a:ext>
                </a:extLst>
              </a:tr>
              <a:tr h="370840">
                <a:tc>
                  <a:txBody>
                    <a:bodyPr/>
                    <a:lstStyle/>
                    <a:p>
                      <a:pPr>
                        <a:spcAft>
                          <a:spcPts val="600"/>
                        </a:spcAft>
                      </a:pPr>
                      <a:r>
                        <a:rPr lang="en-GB" sz="1500" kern="1200" dirty="0">
                          <a:effectLst/>
                        </a:rPr>
                        <a:t>“The exciting new effort to make computers think . . . machines with minds, in the full and literal sense.” (</a:t>
                      </a:r>
                      <a:r>
                        <a:rPr lang="en-GB" sz="1500" kern="1200" dirty="0" err="1">
                          <a:effectLst/>
                        </a:rPr>
                        <a:t>Haugeland</a:t>
                      </a:r>
                      <a:r>
                        <a:rPr lang="en-GB" sz="1500" kern="1200" dirty="0">
                          <a:effectLst/>
                        </a:rPr>
                        <a:t>, 1985) </a:t>
                      </a:r>
                      <a:endParaRPr lang="en-GB" sz="1500" dirty="0">
                        <a:effectLst/>
                      </a:endParaRPr>
                    </a:p>
                    <a:p>
                      <a:r>
                        <a:rPr lang="en-GB" sz="1500" kern="1200" dirty="0">
                          <a:effectLst/>
                        </a:rPr>
                        <a:t>“[The automation of] activities that we associate with human thinking, activities such as decision-making, problem solving, learning…” (Bellman, 1978) </a:t>
                      </a:r>
                      <a:endParaRPr lang="en-GB" sz="1500" dirty="0">
                        <a:effectLst/>
                      </a:endParaRPr>
                    </a:p>
                  </a:txBody>
                  <a:tcPr/>
                </a:tc>
                <a:tc>
                  <a:txBody>
                    <a:bodyPr/>
                    <a:lstStyle/>
                    <a:p>
                      <a:pPr>
                        <a:spcAft>
                          <a:spcPts val="600"/>
                        </a:spcAft>
                      </a:pPr>
                      <a:r>
                        <a:rPr lang="en-GB" sz="1500" kern="1200" dirty="0">
                          <a:effectLst/>
                        </a:rPr>
                        <a:t>“The study of mental faculties through the use of computational models.”</a:t>
                      </a:r>
                      <a:br>
                        <a:rPr lang="en-GB" sz="1500" kern="1200" dirty="0">
                          <a:effectLst/>
                        </a:rPr>
                      </a:br>
                      <a:r>
                        <a:rPr lang="en-GB" sz="1500" kern="1200" dirty="0">
                          <a:effectLst/>
                        </a:rPr>
                        <a:t>(</a:t>
                      </a:r>
                      <a:r>
                        <a:rPr lang="en-GB" sz="1500" kern="1200" dirty="0" err="1">
                          <a:effectLst/>
                        </a:rPr>
                        <a:t>Charniak</a:t>
                      </a:r>
                      <a:r>
                        <a:rPr lang="en-GB" sz="1500" kern="1200" dirty="0">
                          <a:effectLst/>
                        </a:rPr>
                        <a:t> and McDermott, 1985) </a:t>
                      </a:r>
                      <a:endParaRPr lang="en-GB" sz="1500" dirty="0">
                        <a:effectLst/>
                      </a:endParaRPr>
                    </a:p>
                    <a:p>
                      <a:r>
                        <a:rPr lang="en-GB" sz="1500" kern="1200" dirty="0">
                          <a:effectLst/>
                        </a:rPr>
                        <a:t>“The study of the computations that make it possible to perceive, reason, and act.” (Winston, 1992) </a:t>
                      </a:r>
                      <a:endParaRPr lang="en-GB" sz="1500" dirty="0">
                        <a:effectLst/>
                      </a:endParaRPr>
                    </a:p>
                  </a:txBody>
                  <a:tcPr/>
                </a:tc>
                <a:extLst>
                  <a:ext uri="{0D108BD9-81ED-4DB2-BD59-A6C34878D82A}">
                    <a16:rowId xmlns:a16="http://schemas.microsoft.com/office/drawing/2014/main" val="1853098770"/>
                  </a:ext>
                </a:extLst>
              </a:tr>
              <a:tr h="349200">
                <a:tc>
                  <a:txBody>
                    <a:bodyPr/>
                    <a:lstStyle/>
                    <a:p>
                      <a:r>
                        <a:rPr lang="en-GB" sz="1700" b="1" kern="1200" dirty="0">
                          <a:solidFill>
                            <a:schemeClr val="bg1"/>
                          </a:solidFill>
                          <a:effectLst/>
                        </a:rPr>
                        <a:t>Acting Humanly </a:t>
                      </a:r>
                      <a:endParaRPr lang="en-GB" sz="1700" b="1" dirty="0">
                        <a:solidFill>
                          <a:schemeClr val="bg1"/>
                        </a:solidFill>
                        <a:effectLst/>
                      </a:endParaRPr>
                    </a:p>
                  </a:txBody>
                  <a:tcPr anchor="ctr">
                    <a:solidFill>
                      <a:schemeClr val="accent1"/>
                    </a:solidFill>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b="1" kern="1200" dirty="0">
                          <a:solidFill>
                            <a:schemeClr val="bg1"/>
                          </a:solidFill>
                          <a:effectLst/>
                        </a:rPr>
                        <a:t>Acting Rationally </a:t>
                      </a:r>
                      <a:endParaRPr lang="en-GB" sz="1700" b="1" dirty="0">
                        <a:solidFill>
                          <a:schemeClr val="bg1"/>
                        </a:solidFill>
                        <a:effectLst/>
                      </a:endParaRPr>
                    </a:p>
                  </a:txBody>
                  <a:tcPr anchor="ctr">
                    <a:solidFill>
                      <a:schemeClr val="accent1"/>
                    </a:solidFill>
                  </a:tcPr>
                </a:tc>
                <a:extLst>
                  <a:ext uri="{0D108BD9-81ED-4DB2-BD59-A6C34878D82A}">
                    <a16:rowId xmlns:a16="http://schemas.microsoft.com/office/drawing/2014/main" val="552276913"/>
                  </a:ext>
                </a:extLst>
              </a:tr>
              <a:tr h="370840">
                <a:tc>
                  <a:txBody>
                    <a:bodyPr/>
                    <a:lstStyle/>
                    <a:p>
                      <a:pPr>
                        <a:spcAft>
                          <a:spcPts val="600"/>
                        </a:spcAft>
                      </a:pPr>
                      <a:r>
                        <a:rPr lang="en-GB" sz="1500" kern="1200" dirty="0">
                          <a:effectLst/>
                        </a:rPr>
                        <a:t>“The art of creating machines that perform functions that require intelligence when performed by people.” (Kurzweil, 1990) </a:t>
                      </a:r>
                      <a:endParaRPr lang="en-GB" sz="1500" dirty="0">
                        <a:effectLst/>
                      </a:endParaRPr>
                    </a:p>
                    <a:p>
                      <a:r>
                        <a:rPr lang="en-GB" sz="1500" kern="1200" dirty="0">
                          <a:effectLst/>
                        </a:rPr>
                        <a:t>“The study of how to make computers do things at which, at the moment, people are better.” (Rich and Knight, 1991) </a:t>
                      </a:r>
                      <a:endParaRPr lang="en-GB" sz="1500" dirty="0">
                        <a:effectLst/>
                      </a:endParaRPr>
                    </a:p>
                  </a:txBody>
                  <a:tcPr/>
                </a:tc>
                <a:tc>
                  <a:txBody>
                    <a:bodyPr/>
                    <a:lstStyle/>
                    <a:p>
                      <a:pPr>
                        <a:spcAft>
                          <a:spcPts val="600"/>
                        </a:spcAft>
                      </a:pPr>
                      <a:r>
                        <a:rPr lang="en-GB" sz="1500" kern="1200" dirty="0">
                          <a:effectLst/>
                        </a:rPr>
                        <a:t>“Computational Intelligence is the study of the design of intelligent agents.” (Poole et al., 1998) </a:t>
                      </a:r>
                    </a:p>
                    <a:p>
                      <a:pPr>
                        <a:spcAft>
                          <a:spcPts val="600"/>
                        </a:spcAft>
                      </a:pPr>
                      <a:endParaRPr lang="en-GB" sz="1500" dirty="0">
                        <a:effectLst/>
                      </a:endParaRPr>
                    </a:p>
                    <a:p>
                      <a:r>
                        <a:rPr lang="en-GB" sz="1500" kern="1200" dirty="0">
                          <a:effectLst/>
                        </a:rPr>
                        <a:t>“AI … is concerned with intelligent behaviour in artefacts.” (Nilsson, 1998) </a:t>
                      </a:r>
                      <a:endParaRPr lang="en-GB" sz="1500" dirty="0">
                        <a:effectLst/>
                      </a:endParaRPr>
                    </a:p>
                  </a:txBody>
                  <a:tcPr/>
                </a:tc>
                <a:extLst>
                  <a:ext uri="{0D108BD9-81ED-4DB2-BD59-A6C34878D82A}">
                    <a16:rowId xmlns:a16="http://schemas.microsoft.com/office/drawing/2014/main" val="3251644739"/>
                  </a:ext>
                </a:extLst>
              </a:tr>
            </a:tbl>
          </a:graphicData>
        </a:graphic>
      </p:graphicFrame>
      <p:sp>
        <p:nvSpPr>
          <p:cNvPr id="5" name="Rectangle 4">
            <a:extLst>
              <a:ext uri="{FF2B5EF4-FFF2-40B4-BE49-F238E27FC236}">
                <a16:creationId xmlns:a16="http://schemas.microsoft.com/office/drawing/2014/main" id="{2BB880D3-C2D5-C846-9B5F-AC343D87365B}"/>
              </a:ext>
            </a:extLst>
          </p:cNvPr>
          <p:cNvSpPr/>
          <p:nvPr/>
        </p:nvSpPr>
        <p:spPr>
          <a:xfrm>
            <a:off x="3389546" y="3974404"/>
            <a:ext cx="3637678" cy="1973548"/>
          </a:xfrm>
          <a:prstGeom prst="rect">
            <a:avLst/>
          </a:prstGeom>
          <a:solidFill>
            <a:srgbClr val="FFC000">
              <a:alpha val="10000"/>
            </a:srgbClr>
          </a:solidFill>
          <a:ln w="2857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121699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1795D-785B-574A-B2AE-DE064CD8B08D}"/>
              </a:ext>
            </a:extLst>
          </p:cNvPr>
          <p:cNvSpPr>
            <a:spLocks noGrp="1"/>
          </p:cNvSpPr>
          <p:nvPr>
            <p:ph type="title"/>
          </p:nvPr>
        </p:nvSpPr>
        <p:spPr/>
        <p:txBody>
          <a:bodyPr/>
          <a:lstStyle/>
          <a:p>
            <a:r>
              <a:rPr lang="en-GB"/>
              <a:t>Acting Humanly</a:t>
            </a:r>
          </a:p>
        </p:txBody>
      </p:sp>
      <p:sp>
        <p:nvSpPr>
          <p:cNvPr id="3" name="Content Placeholder 2">
            <a:extLst>
              <a:ext uri="{FF2B5EF4-FFF2-40B4-BE49-F238E27FC236}">
                <a16:creationId xmlns:a16="http://schemas.microsoft.com/office/drawing/2014/main" id="{A289EAF8-B760-7944-AA7E-A85200162BC0}"/>
              </a:ext>
            </a:extLst>
          </p:cNvPr>
          <p:cNvSpPr>
            <a:spLocks noGrp="1"/>
          </p:cNvSpPr>
          <p:nvPr>
            <p:ph idx="1"/>
          </p:nvPr>
        </p:nvSpPr>
        <p:spPr>
          <a:xfrm>
            <a:off x="359626" y="1666902"/>
            <a:ext cx="7974504" cy="4236435"/>
          </a:xfrm>
        </p:spPr>
        <p:txBody>
          <a:bodyPr/>
          <a:lstStyle/>
          <a:p>
            <a:r>
              <a:rPr lang="en-GB" dirty="0">
                <a:solidFill>
                  <a:schemeClr val="accent1"/>
                </a:solidFill>
              </a:rPr>
              <a:t>Turing Test </a:t>
            </a:r>
            <a:r>
              <a:rPr lang="en-GB" dirty="0"/>
              <a:t>(Turing, 1950)</a:t>
            </a:r>
          </a:p>
          <a:p>
            <a:pPr lvl="1"/>
            <a:r>
              <a:rPr lang="en-GB" dirty="0"/>
              <a:t>Computer passes test, if a human, who asks written questions, cannot tell if the the written answers come from a human or not</a:t>
            </a:r>
          </a:p>
          <a:p>
            <a:pPr lvl="2"/>
            <a:r>
              <a:rPr lang="en-GB" dirty="0"/>
              <a:t>Example: </a:t>
            </a:r>
            <a:r>
              <a:rPr lang="en-GB" i="1" dirty="0"/>
              <a:t>Eliza</a:t>
            </a:r>
            <a:r>
              <a:rPr lang="en-GB" dirty="0"/>
              <a:t>, program for superficially simulating a psychiatrist</a:t>
            </a:r>
          </a:p>
          <a:p>
            <a:pPr lvl="2"/>
            <a:r>
              <a:rPr lang="en-GB" dirty="0"/>
              <a:t>See also Ch. 26, “Artificial Intelligence – A Modern Approach” by Russel &amp; </a:t>
            </a:r>
            <a:r>
              <a:rPr lang="en-GB" dirty="0" err="1"/>
              <a:t>Norvig</a:t>
            </a:r>
            <a:r>
              <a:rPr lang="en-GB" dirty="0"/>
              <a:t>, including a discussion whether a computer would really be intelligent if it passed </a:t>
            </a:r>
          </a:p>
          <a:p>
            <a:pPr lvl="3"/>
            <a:r>
              <a:rPr lang="en-GB" dirty="0"/>
              <a:t>Regarding Eliza: human’s example closure tendencies are more pronounced for emotional/social intelligence aspects</a:t>
            </a:r>
          </a:p>
          <a:p>
            <a:pPr lvl="8"/>
            <a:r>
              <a:rPr lang="en-GB" dirty="0"/>
              <a:t>Cf. robot </a:t>
            </a:r>
            <a:r>
              <a:rPr lang="en-GB" i="1" dirty="0" err="1"/>
              <a:t>Shakey</a:t>
            </a:r>
            <a:r>
              <a:rPr lang="en-GB" dirty="0"/>
              <a:t>: No on who saw </a:t>
            </a:r>
            <a:r>
              <a:rPr lang="en-GB" dirty="0" err="1"/>
              <a:t>Shakey</a:t>
            </a:r>
            <a:r>
              <a:rPr lang="en-GB" dirty="0"/>
              <a:t> the first time thought it could shoot hoops, yet the first people interacting with Eliza assumed it was a real doctor</a:t>
            </a:r>
          </a:p>
          <a:p>
            <a:pPr lvl="1"/>
            <a:r>
              <a:rPr lang="en-GB" i="1" dirty="0">
                <a:solidFill>
                  <a:schemeClr val="accent1"/>
                </a:solidFill>
              </a:rPr>
              <a:t>Total</a:t>
            </a:r>
            <a:r>
              <a:rPr lang="en-GB" dirty="0"/>
              <a:t> Turing Test: includes a video signal to test perceptual abilities, opportunity to pass physical objects</a:t>
            </a:r>
          </a:p>
        </p:txBody>
      </p:sp>
      <p:sp>
        <p:nvSpPr>
          <p:cNvPr id="4" name="Date Placeholder 3">
            <a:extLst>
              <a:ext uri="{FF2B5EF4-FFF2-40B4-BE49-F238E27FC236}">
                <a16:creationId xmlns:a16="http://schemas.microsoft.com/office/drawing/2014/main" id="{B5692BAD-2421-BB4F-9C7A-5B08ADE2505B}"/>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9F803531-A6BF-C449-98DA-C1BF4C6F99F8}"/>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5</a:t>
            </a:fld>
            <a:r>
              <a:rPr lang="en-GB"/>
              <a:t> </a:t>
            </a:r>
            <a:endParaRPr lang="en-GB" sz="1399"/>
          </a:p>
        </p:txBody>
      </p:sp>
      <p:pic>
        <p:nvPicPr>
          <p:cNvPr id="8" name="Picture 7">
            <a:extLst>
              <a:ext uri="{FF2B5EF4-FFF2-40B4-BE49-F238E27FC236}">
                <a16:creationId xmlns:a16="http://schemas.microsoft.com/office/drawing/2014/main" id="{122DF3F8-F975-964E-BB89-9A033658353C}"/>
              </a:ext>
            </a:extLst>
          </p:cNvPr>
          <p:cNvPicPr>
            <a:picLocks noChangeAspect="1"/>
          </p:cNvPicPr>
          <p:nvPr/>
        </p:nvPicPr>
        <p:blipFill>
          <a:blip r:embed="rId3"/>
          <a:stretch>
            <a:fillRect/>
          </a:stretch>
        </p:blipFill>
        <p:spPr>
          <a:xfrm>
            <a:off x="9326173" y="3487845"/>
            <a:ext cx="1774442" cy="23845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C2CEC5CC-4283-A148-A086-7DB4B19D9945}"/>
              </a:ext>
            </a:extLst>
          </p:cNvPr>
          <p:cNvPicPr>
            <a:picLocks noChangeAspect="1"/>
          </p:cNvPicPr>
          <p:nvPr/>
        </p:nvPicPr>
        <p:blipFill>
          <a:blip r:embed="rId4"/>
          <a:stretch>
            <a:fillRect/>
          </a:stretch>
        </p:blipFill>
        <p:spPr>
          <a:xfrm>
            <a:off x="8595115" y="907495"/>
            <a:ext cx="3236560" cy="22831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tangle 10">
            <a:extLst>
              <a:ext uri="{FF2B5EF4-FFF2-40B4-BE49-F238E27FC236}">
                <a16:creationId xmlns:a16="http://schemas.microsoft.com/office/drawing/2014/main" id="{677517A0-2359-AA4A-8800-066B32268710}"/>
              </a:ext>
            </a:extLst>
          </p:cNvPr>
          <p:cNvSpPr/>
          <p:nvPr/>
        </p:nvSpPr>
        <p:spPr>
          <a:xfrm>
            <a:off x="3666185" y="6169592"/>
            <a:ext cx="4858929" cy="461185"/>
          </a:xfrm>
          <a:prstGeom prst="rect">
            <a:avLst/>
          </a:prstGeom>
        </p:spPr>
        <p:txBody>
          <a:bodyPr wrap="square">
            <a:spAutoFit/>
          </a:bodyPr>
          <a:lstStyle/>
          <a:p>
            <a:pPr algn="ctr"/>
            <a:r>
              <a:rPr lang="en-GB" sz="1199">
                <a:solidFill>
                  <a:schemeClr val="tx1">
                    <a:lumMod val="60000"/>
                    <a:lumOff val="40000"/>
                  </a:schemeClr>
                </a:solidFill>
                <a:hlinkClick r:id="rId5">
                  <a:extLst>
                    <a:ext uri="{A12FA001-AC4F-418D-AE19-62706E023703}">
                      <ahyp:hlinkClr xmlns:ahyp="http://schemas.microsoft.com/office/drawing/2018/hyperlinkcolor" val="tx"/>
                    </a:ext>
                  </a:extLst>
                </a:hlinkClick>
              </a:rPr>
              <a:t>https://en.wikipedia.org/wiki/ELIZA</a:t>
            </a:r>
            <a:endParaRPr lang="en-GB" sz="1199">
              <a:solidFill>
                <a:schemeClr val="tx1">
                  <a:lumMod val="60000"/>
                  <a:lumOff val="40000"/>
                </a:schemeClr>
              </a:solidFill>
            </a:endParaRPr>
          </a:p>
          <a:p>
            <a:pPr algn="ctr"/>
            <a:r>
              <a:rPr lang="en-GB" sz="1199">
                <a:solidFill>
                  <a:schemeClr val="tx1">
                    <a:lumMod val="60000"/>
                    <a:lumOff val="40000"/>
                  </a:schemeClr>
                </a:solidFill>
                <a:hlinkClick r:id="rId6">
                  <a:extLst>
                    <a:ext uri="{A12FA001-AC4F-418D-AE19-62706E023703}">
                      <ahyp:hlinkClr xmlns:ahyp="http://schemas.microsoft.com/office/drawing/2018/hyperlinkcolor" val="tx"/>
                    </a:ext>
                  </a:extLst>
                </a:hlinkClick>
              </a:rPr>
              <a:t>https://thenewstack.io/remembering-shakey-first-intelligent-robot/</a:t>
            </a:r>
            <a:endParaRPr lang="en-GB" sz="1199">
              <a:solidFill>
                <a:schemeClr val="tx1">
                  <a:lumMod val="60000"/>
                  <a:lumOff val="40000"/>
                </a:schemeClr>
              </a:solidFill>
            </a:endParaRPr>
          </a:p>
        </p:txBody>
      </p:sp>
      <p:sp>
        <p:nvSpPr>
          <p:cNvPr id="7" name="Footer Placeholder 6">
            <a:extLst>
              <a:ext uri="{FF2B5EF4-FFF2-40B4-BE49-F238E27FC236}">
                <a16:creationId xmlns:a16="http://schemas.microsoft.com/office/drawing/2014/main" id="{D69244B4-AB55-7B43-97D9-2B5502C817FB}"/>
              </a:ext>
            </a:extLst>
          </p:cNvPr>
          <p:cNvSpPr>
            <a:spLocks noGrp="1"/>
          </p:cNvSpPr>
          <p:nvPr>
            <p:ph type="ftr" sz="quarter" idx="3"/>
          </p:nvPr>
        </p:nvSpPr>
        <p:spPr/>
        <p:txBody>
          <a:bodyPr/>
          <a:lstStyle/>
          <a:p>
            <a:r>
              <a:rPr lang="en-GB"/>
              <a:t>T. Braun – StaRAI</a:t>
            </a:r>
          </a:p>
        </p:txBody>
      </p:sp>
    </p:spTree>
    <p:extLst>
      <p:ext uri="{BB962C8B-B14F-4D97-AF65-F5344CB8AC3E}">
        <p14:creationId xmlns:p14="http://schemas.microsoft.com/office/powerpoint/2010/main" val="1846916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253A9-5F38-544F-AD24-1ECFA677127E}"/>
              </a:ext>
            </a:extLst>
          </p:cNvPr>
          <p:cNvSpPr>
            <a:spLocks noGrp="1"/>
          </p:cNvSpPr>
          <p:nvPr>
            <p:ph type="title"/>
          </p:nvPr>
        </p:nvSpPr>
        <p:spPr/>
        <p:txBody>
          <a:bodyPr/>
          <a:lstStyle/>
          <a:p>
            <a:r>
              <a:rPr lang="en-GB"/>
              <a:t>Acting Humanly</a:t>
            </a:r>
          </a:p>
        </p:txBody>
      </p:sp>
      <p:sp>
        <p:nvSpPr>
          <p:cNvPr id="8" name="Content Placeholder 7">
            <a:extLst>
              <a:ext uri="{FF2B5EF4-FFF2-40B4-BE49-F238E27FC236}">
                <a16:creationId xmlns:a16="http://schemas.microsoft.com/office/drawing/2014/main" id="{24EA7B25-768E-814A-9AFF-0AF053F8B3B5}"/>
              </a:ext>
            </a:extLst>
          </p:cNvPr>
          <p:cNvSpPr>
            <a:spLocks noGrp="1"/>
          </p:cNvSpPr>
          <p:nvPr>
            <p:ph idx="1"/>
          </p:nvPr>
        </p:nvSpPr>
        <p:spPr/>
        <p:txBody>
          <a:bodyPr>
            <a:normAutofit/>
          </a:bodyPr>
          <a:lstStyle/>
          <a:p>
            <a:r>
              <a:rPr lang="en-GB"/>
              <a:t>Subproblems to solve as part of the Turing Test</a:t>
            </a:r>
          </a:p>
          <a:p>
            <a:pPr lvl="1"/>
            <a:r>
              <a:rPr lang="en-GB" i="1">
                <a:solidFill>
                  <a:schemeClr val="accent1"/>
                </a:solidFill>
              </a:rPr>
              <a:t>Natural Language Processing</a:t>
            </a:r>
          </a:p>
          <a:p>
            <a:pPr lvl="2"/>
            <a:r>
              <a:rPr lang="en-GB"/>
              <a:t>Communication</a:t>
            </a:r>
          </a:p>
          <a:p>
            <a:pPr lvl="1"/>
            <a:r>
              <a:rPr lang="en-GB" i="1">
                <a:solidFill>
                  <a:schemeClr val="accent1"/>
                </a:solidFill>
              </a:rPr>
              <a:t>Knowledge representation</a:t>
            </a:r>
          </a:p>
          <a:p>
            <a:pPr lvl="2"/>
            <a:r>
              <a:rPr lang="en-GB"/>
              <a:t>Store knowledge and observations</a:t>
            </a:r>
          </a:p>
          <a:p>
            <a:pPr lvl="1"/>
            <a:r>
              <a:rPr lang="en-GB" i="1">
                <a:solidFill>
                  <a:schemeClr val="accent1"/>
                </a:solidFill>
              </a:rPr>
              <a:t>Automated reasoning</a:t>
            </a:r>
          </a:p>
          <a:p>
            <a:pPr lvl="2"/>
            <a:r>
              <a:rPr lang="en-GB"/>
              <a:t>Answer questions, draw new conclusions</a:t>
            </a:r>
          </a:p>
          <a:p>
            <a:pPr lvl="1"/>
            <a:r>
              <a:rPr lang="en-GB" i="1">
                <a:solidFill>
                  <a:schemeClr val="accent1"/>
                </a:solidFill>
              </a:rPr>
              <a:t>Machine learning</a:t>
            </a:r>
          </a:p>
          <a:p>
            <a:pPr lvl="2"/>
            <a:r>
              <a:rPr lang="en-GB"/>
              <a:t>Adapt to new circumstances, detect and extrapolate patterns</a:t>
            </a:r>
          </a:p>
          <a:p>
            <a:pPr lvl="1"/>
            <a:r>
              <a:rPr lang="en-GB"/>
              <a:t>Total Turing Test</a:t>
            </a:r>
          </a:p>
          <a:p>
            <a:pPr lvl="2"/>
            <a:r>
              <a:rPr lang="en-GB" i="1">
                <a:solidFill>
                  <a:schemeClr val="accent1"/>
                </a:solidFill>
              </a:rPr>
              <a:t>Computer vision</a:t>
            </a:r>
            <a:r>
              <a:rPr lang="en-GB"/>
              <a:t>: perceive objects</a:t>
            </a:r>
          </a:p>
          <a:p>
            <a:pPr lvl="2"/>
            <a:r>
              <a:rPr lang="en-GB" i="1">
                <a:solidFill>
                  <a:schemeClr val="accent1"/>
                </a:solidFill>
              </a:rPr>
              <a:t>Robotics</a:t>
            </a:r>
            <a:r>
              <a:rPr lang="en-GB"/>
              <a:t>: manipulate objects, move about</a:t>
            </a:r>
          </a:p>
          <a:p>
            <a:endParaRPr lang="en-GB"/>
          </a:p>
          <a:p>
            <a:endParaRPr lang="en-GB"/>
          </a:p>
        </p:txBody>
      </p:sp>
      <p:sp>
        <p:nvSpPr>
          <p:cNvPr id="10" name="TextBox 9">
            <a:extLst>
              <a:ext uri="{FF2B5EF4-FFF2-40B4-BE49-F238E27FC236}">
                <a16:creationId xmlns:a16="http://schemas.microsoft.com/office/drawing/2014/main" id="{BF4C76C5-CA2A-9041-A265-62D16C093173}"/>
              </a:ext>
            </a:extLst>
          </p:cNvPr>
          <p:cNvSpPr txBox="1"/>
          <p:nvPr/>
        </p:nvSpPr>
        <p:spPr>
          <a:xfrm>
            <a:off x="8182059" y="2134205"/>
            <a:ext cx="2805390" cy="258243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a:t>The Turing Test covers a majority of disciplines that make up AI nowadays.</a:t>
            </a:r>
          </a:p>
          <a:p>
            <a:pPr marL="285464" indent="-285464">
              <a:buFont typeface="Arial" panose="020B0604020202020204" pitchFamily="34" charset="0"/>
              <a:buChar char="•"/>
            </a:pPr>
            <a:r>
              <a:rPr lang="en-GB" sz="1798"/>
              <a:t>But: </a:t>
            </a:r>
            <a:br>
              <a:rPr lang="en-GB" sz="1798"/>
            </a:br>
            <a:r>
              <a:rPr lang="en-GB" sz="1798"/>
              <a:t>little research effort devoted to pass test</a:t>
            </a:r>
          </a:p>
          <a:p>
            <a:pPr marL="285464" indent="-285464">
              <a:buFont typeface="Arial" panose="020B0604020202020204" pitchFamily="34" charset="0"/>
              <a:buChar char="•"/>
            </a:pPr>
            <a:r>
              <a:rPr lang="en-GB" sz="1798"/>
              <a:t>Instead: </a:t>
            </a:r>
            <a:br>
              <a:rPr lang="en-GB" sz="1798"/>
            </a:br>
            <a:r>
              <a:rPr lang="en-GB" sz="1798"/>
              <a:t>Study underlying principles of intelligence</a:t>
            </a:r>
          </a:p>
        </p:txBody>
      </p:sp>
      <p:sp>
        <p:nvSpPr>
          <p:cNvPr id="3" name="Date Placeholder 2">
            <a:extLst>
              <a:ext uri="{FF2B5EF4-FFF2-40B4-BE49-F238E27FC236}">
                <a16:creationId xmlns:a16="http://schemas.microsoft.com/office/drawing/2014/main" id="{31F33740-F8AC-0C41-AB00-FA4BD995E207}"/>
              </a:ext>
            </a:extLst>
          </p:cNvPr>
          <p:cNvSpPr>
            <a:spLocks noGrp="1"/>
          </p:cNvSpPr>
          <p:nvPr>
            <p:ph type="dt" sz="half" idx="2"/>
          </p:nvPr>
        </p:nvSpPr>
        <p:spPr/>
        <p:txBody>
          <a:bodyPr/>
          <a:lstStyle/>
          <a:p>
            <a:r>
              <a:rPr lang="de-DE"/>
              <a:t>Intro</a:t>
            </a:r>
            <a:endParaRPr lang="en-GB"/>
          </a:p>
        </p:txBody>
      </p:sp>
      <p:sp>
        <p:nvSpPr>
          <p:cNvPr id="4" name="Slide Number Placeholder 3">
            <a:extLst>
              <a:ext uri="{FF2B5EF4-FFF2-40B4-BE49-F238E27FC236}">
                <a16:creationId xmlns:a16="http://schemas.microsoft.com/office/drawing/2014/main" id="{A796CF2C-9821-D147-A26B-9C356C250D68}"/>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6</a:t>
            </a:fld>
            <a:r>
              <a:rPr lang="en-GB"/>
              <a:t> </a:t>
            </a:r>
            <a:endParaRPr lang="en-GB" sz="1399"/>
          </a:p>
        </p:txBody>
      </p:sp>
      <p:sp>
        <p:nvSpPr>
          <p:cNvPr id="5" name="Footer Placeholder 4">
            <a:extLst>
              <a:ext uri="{FF2B5EF4-FFF2-40B4-BE49-F238E27FC236}">
                <a16:creationId xmlns:a16="http://schemas.microsoft.com/office/drawing/2014/main" id="{A72FE0F5-9AEF-F246-A626-102AA7417E3F}"/>
              </a:ext>
            </a:extLst>
          </p:cNvPr>
          <p:cNvSpPr>
            <a:spLocks noGrp="1"/>
          </p:cNvSpPr>
          <p:nvPr>
            <p:ph type="ftr" sz="quarter" idx="3"/>
          </p:nvPr>
        </p:nvSpPr>
        <p:spPr/>
        <p:txBody>
          <a:bodyPr/>
          <a:lstStyle/>
          <a:p>
            <a:r>
              <a:rPr lang="en-GB"/>
              <a:t>T. Braun – StaRAI</a:t>
            </a:r>
          </a:p>
        </p:txBody>
      </p:sp>
      <p:sp>
        <p:nvSpPr>
          <p:cNvPr id="9" name="TextBox 8">
            <a:extLst>
              <a:ext uri="{FF2B5EF4-FFF2-40B4-BE49-F238E27FC236}">
                <a16:creationId xmlns:a16="http://schemas.microsoft.com/office/drawing/2014/main" id="{EE3285F9-C3EE-5746-BC02-69AD9BA9A9D2}"/>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37795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FFCD7-1034-D247-BE19-D6298434EE51}"/>
              </a:ext>
            </a:extLst>
          </p:cNvPr>
          <p:cNvSpPr>
            <a:spLocks noGrp="1"/>
          </p:cNvSpPr>
          <p:nvPr>
            <p:ph type="title"/>
          </p:nvPr>
        </p:nvSpPr>
        <p:spPr/>
        <p:txBody>
          <a:bodyPr anchor="t"/>
          <a:lstStyle/>
          <a:p>
            <a:r>
              <a:rPr lang="en-GB" dirty="0"/>
              <a:t>Approaches to Artificial Intelligence (AI)</a:t>
            </a:r>
          </a:p>
        </p:txBody>
      </p:sp>
      <p:sp>
        <p:nvSpPr>
          <p:cNvPr id="14" name="Content Placeholder 13">
            <a:extLst>
              <a:ext uri="{FF2B5EF4-FFF2-40B4-BE49-F238E27FC236}">
                <a16:creationId xmlns:a16="http://schemas.microsoft.com/office/drawing/2014/main" id="{1049A064-FA3F-7841-AA0E-AF5BC5EDB1A6}"/>
              </a:ext>
            </a:extLst>
          </p:cNvPr>
          <p:cNvSpPr>
            <a:spLocks noGrp="1"/>
          </p:cNvSpPr>
          <p:nvPr>
            <p:ph idx="1"/>
          </p:nvPr>
        </p:nvSpPr>
        <p:spPr>
          <a:xfrm>
            <a:off x="359626" y="1666902"/>
            <a:ext cx="2902396" cy="4236435"/>
          </a:xfrm>
        </p:spPr>
        <p:txBody>
          <a:bodyPr/>
          <a:lstStyle/>
          <a:p>
            <a:r>
              <a:rPr lang="en-GB" dirty="0"/>
              <a:t>All approaches followed</a:t>
            </a:r>
          </a:p>
          <a:p>
            <a:pPr lvl="1"/>
            <a:r>
              <a:rPr lang="en-GB" dirty="0"/>
              <a:t>Supported and hindered each other</a:t>
            </a:r>
          </a:p>
          <a:p>
            <a:pPr lvl="1"/>
            <a:endParaRPr lang="en-GB" dirty="0"/>
          </a:p>
          <a:p>
            <a:pPr lvl="1"/>
            <a:endParaRPr lang="en-GB" dirty="0"/>
          </a:p>
          <a:p>
            <a:r>
              <a:rPr lang="en-GB" dirty="0">
                <a:solidFill>
                  <a:schemeClr val="accent1"/>
                </a:solidFill>
              </a:rPr>
              <a:t>Rationality</a:t>
            </a:r>
          </a:p>
          <a:p>
            <a:pPr lvl="1"/>
            <a:r>
              <a:rPr lang="en-GB" dirty="0"/>
              <a:t>System is rational if it does the “right thing,” given what it knows</a:t>
            </a:r>
          </a:p>
        </p:txBody>
      </p:sp>
      <p:sp>
        <p:nvSpPr>
          <p:cNvPr id="4" name="Date Placeholder 3">
            <a:extLst>
              <a:ext uri="{FF2B5EF4-FFF2-40B4-BE49-F238E27FC236}">
                <a16:creationId xmlns:a16="http://schemas.microsoft.com/office/drawing/2014/main" id="{E177D657-F6EF-1D49-9F4A-C9E3C8DE34A5}"/>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86001C8E-FF43-984F-BB08-6E38025D0D0C}"/>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7</a:t>
            </a:fld>
            <a:r>
              <a:rPr lang="en-GB"/>
              <a:t> </a:t>
            </a:r>
            <a:endParaRPr lang="en-GB" sz="1399"/>
          </a:p>
        </p:txBody>
      </p:sp>
      <p:sp>
        <p:nvSpPr>
          <p:cNvPr id="9" name="TextBox 8">
            <a:extLst>
              <a:ext uri="{FF2B5EF4-FFF2-40B4-BE49-F238E27FC236}">
                <a16:creationId xmlns:a16="http://schemas.microsoft.com/office/drawing/2014/main" id="{E7D96C74-2B3A-B441-914B-51A49C15513C}"/>
              </a:ext>
            </a:extLst>
          </p:cNvPr>
          <p:cNvSpPr txBox="1"/>
          <p:nvPr/>
        </p:nvSpPr>
        <p:spPr>
          <a:xfrm>
            <a:off x="10595640" y="2745624"/>
            <a:ext cx="1213281" cy="922368"/>
          </a:xfrm>
          <a:prstGeom prst="rect">
            <a:avLst/>
          </a:prstGeom>
          <a:noFill/>
        </p:spPr>
        <p:txBody>
          <a:bodyPr wrap="none" rtlCol="0">
            <a:spAutoFit/>
          </a:bodyPr>
          <a:lstStyle/>
          <a:p>
            <a:r>
              <a:rPr lang="en-GB" sz="1798" dirty="0"/>
              <a:t>Thought </a:t>
            </a:r>
            <a:br>
              <a:rPr lang="en-GB" sz="1798" dirty="0"/>
            </a:br>
            <a:r>
              <a:rPr lang="en-GB" sz="1798" dirty="0"/>
              <a:t>processes, </a:t>
            </a:r>
          </a:p>
          <a:p>
            <a:r>
              <a:rPr lang="en-GB" sz="1798" dirty="0"/>
              <a:t>reasoning</a:t>
            </a:r>
          </a:p>
        </p:txBody>
      </p:sp>
      <p:sp>
        <p:nvSpPr>
          <p:cNvPr id="10" name="TextBox 9">
            <a:extLst>
              <a:ext uri="{FF2B5EF4-FFF2-40B4-BE49-F238E27FC236}">
                <a16:creationId xmlns:a16="http://schemas.microsoft.com/office/drawing/2014/main" id="{EFD37E54-9758-F749-9F0B-5A3ACD68508B}"/>
              </a:ext>
            </a:extLst>
          </p:cNvPr>
          <p:cNvSpPr txBox="1"/>
          <p:nvPr/>
        </p:nvSpPr>
        <p:spPr>
          <a:xfrm>
            <a:off x="10595640" y="4933418"/>
            <a:ext cx="1134606" cy="369012"/>
          </a:xfrm>
          <a:prstGeom prst="rect">
            <a:avLst/>
          </a:prstGeom>
          <a:noFill/>
        </p:spPr>
        <p:txBody>
          <a:bodyPr wrap="none" rtlCol="0">
            <a:spAutoFit/>
          </a:bodyPr>
          <a:lstStyle/>
          <a:p>
            <a:r>
              <a:rPr lang="en-GB" sz="1798" dirty="0"/>
              <a:t>Behaviour</a:t>
            </a:r>
          </a:p>
        </p:txBody>
      </p:sp>
      <p:sp>
        <p:nvSpPr>
          <p:cNvPr id="11" name="TextBox 10">
            <a:extLst>
              <a:ext uri="{FF2B5EF4-FFF2-40B4-BE49-F238E27FC236}">
                <a16:creationId xmlns:a16="http://schemas.microsoft.com/office/drawing/2014/main" id="{B1166485-249B-3A4F-ACE8-DB6E715EF1F2}"/>
              </a:ext>
            </a:extLst>
          </p:cNvPr>
          <p:cNvSpPr txBox="1"/>
          <p:nvPr/>
        </p:nvSpPr>
        <p:spPr>
          <a:xfrm>
            <a:off x="3661358" y="1509436"/>
            <a:ext cx="3094053" cy="369012"/>
          </a:xfrm>
          <a:prstGeom prst="rect">
            <a:avLst/>
          </a:prstGeom>
          <a:noFill/>
        </p:spPr>
        <p:txBody>
          <a:bodyPr wrap="none" rtlCol="0">
            <a:spAutoFit/>
          </a:bodyPr>
          <a:lstStyle/>
          <a:p>
            <a:pPr algn="ctr"/>
            <a:r>
              <a:rPr lang="en-GB" sz="1798" dirty="0"/>
              <a:t>Fidelity of human performance</a:t>
            </a:r>
          </a:p>
        </p:txBody>
      </p:sp>
      <p:sp>
        <p:nvSpPr>
          <p:cNvPr id="12" name="TextBox 11">
            <a:extLst>
              <a:ext uri="{FF2B5EF4-FFF2-40B4-BE49-F238E27FC236}">
                <a16:creationId xmlns:a16="http://schemas.microsoft.com/office/drawing/2014/main" id="{9AD2A350-6EB0-3542-A5DF-2A0D791A0562}"/>
              </a:ext>
            </a:extLst>
          </p:cNvPr>
          <p:cNvSpPr txBox="1"/>
          <p:nvPr/>
        </p:nvSpPr>
        <p:spPr>
          <a:xfrm>
            <a:off x="6882936" y="1515689"/>
            <a:ext cx="3786293" cy="369012"/>
          </a:xfrm>
          <a:prstGeom prst="rect">
            <a:avLst/>
          </a:prstGeom>
          <a:noFill/>
        </p:spPr>
        <p:txBody>
          <a:bodyPr wrap="none" rtlCol="0">
            <a:spAutoFit/>
          </a:bodyPr>
          <a:lstStyle/>
          <a:p>
            <a:pPr algn="ctr"/>
            <a:r>
              <a:rPr lang="en-GB" sz="1798" dirty="0"/>
              <a:t>Ideal performance measure </a:t>
            </a:r>
            <a:r>
              <a:rPr lang="en-GB" sz="1798" dirty="0">
                <a:solidFill>
                  <a:schemeClr val="accent1"/>
                </a:solidFill>
              </a:rPr>
              <a:t>rationality</a:t>
            </a:r>
          </a:p>
        </p:txBody>
      </p:sp>
      <p:sp>
        <p:nvSpPr>
          <p:cNvPr id="13" name="TextBox 12">
            <a:extLst>
              <a:ext uri="{FF2B5EF4-FFF2-40B4-BE49-F238E27FC236}">
                <a16:creationId xmlns:a16="http://schemas.microsoft.com/office/drawing/2014/main" id="{B40DCF2A-CFF7-9C49-AAFA-EBE8199315E2}"/>
              </a:ext>
            </a:extLst>
          </p:cNvPr>
          <p:cNvSpPr txBox="1"/>
          <p:nvPr/>
        </p:nvSpPr>
        <p:spPr>
          <a:xfrm>
            <a:off x="6059969" y="1212508"/>
            <a:ext cx="1770229" cy="369012"/>
          </a:xfrm>
          <a:prstGeom prst="rect">
            <a:avLst/>
          </a:prstGeom>
          <a:noFill/>
        </p:spPr>
        <p:txBody>
          <a:bodyPr wrap="none" rtlCol="0">
            <a:spAutoFit/>
          </a:bodyPr>
          <a:lstStyle/>
          <a:p>
            <a:pPr algn="ctr"/>
            <a:r>
              <a:rPr lang="en-GB" sz="1798" dirty="0"/>
              <a:t>Success measure</a:t>
            </a:r>
          </a:p>
        </p:txBody>
      </p:sp>
      <p:sp>
        <p:nvSpPr>
          <p:cNvPr id="3" name="Footer Placeholder 2">
            <a:extLst>
              <a:ext uri="{FF2B5EF4-FFF2-40B4-BE49-F238E27FC236}">
                <a16:creationId xmlns:a16="http://schemas.microsoft.com/office/drawing/2014/main" id="{A99D9ABC-3199-784A-918B-32B341FB2C29}"/>
              </a:ext>
            </a:extLst>
          </p:cNvPr>
          <p:cNvSpPr>
            <a:spLocks noGrp="1"/>
          </p:cNvSpPr>
          <p:nvPr>
            <p:ph type="ftr" sz="quarter" idx="3"/>
          </p:nvPr>
        </p:nvSpPr>
        <p:spPr/>
        <p:txBody>
          <a:bodyPr/>
          <a:lstStyle/>
          <a:p>
            <a:r>
              <a:rPr lang="en-GB"/>
              <a:t>T. Braun – StaRAI</a:t>
            </a:r>
          </a:p>
        </p:txBody>
      </p:sp>
      <p:sp>
        <p:nvSpPr>
          <p:cNvPr id="15" name="TextBox 14">
            <a:extLst>
              <a:ext uri="{FF2B5EF4-FFF2-40B4-BE49-F238E27FC236}">
                <a16:creationId xmlns:a16="http://schemas.microsoft.com/office/drawing/2014/main" id="{F3CB5E1A-A6F1-3D44-AE58-EA6903129EBA}"/>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graphicFrame>
        <p:nvGraphicFramePr>
          <p:cNvPr id="16" name="Table 15">
            <a:extLst>
              <a:ext uri="{FF2B5EF4-FFF2-40B4-BE49-F238E27FC236}">
                <a16:creationId xmlns:a16="http://schemas.microsoft.com/office/drawing/2014/main" id="{9ECAEDCD-E51C-954B-8790-5F39081DA217}"/>
              </a:ext>
            </a:extLst>
          </p:cNvPr>
          <p:cNvGraphicFramePr>
            <a:graphicFrameLocks noGrp="1"/>
          </p:cNvGraphicFramePr>
          <p:nvPr/>
        </p:nvGraphicFramePr>
        <p:xfrm>
          <a:off x="3389546" y="1863632"/>
          <a:ext cx="7111076" cy="4084320"/>
        </p:xfrm>
        <a:graphic>
          <a:graphicData uri="http://schemas.openxmlformats.org/drawingml/2006/table">
            <a:tbl>
              <a:tblPr firstRow="1" bandRow="1">
                <a:tableStyleId>{B301B821-A1FF-4177-AEE7-76D212191A09}</a:tableStyleId>
              </a:tblPr>
              <a:tblGrid>
                <a:gridCol w="3599250">
                  <a:extLst>
                    <a:ext uri="{9D8B030D-6E8A-4147-A177-3AD203B41FA5}">
                      <a16:colId xmlns:a16="http://schemas.microsoft.com/office/drawing/2014/main" val="3284920863"/>
                    </a:ext>
                  </a:extLst>
                </a:gridCol>
                <a:gridCol w="3511826">
                  <a:extLst>
                    <a:ext uri="{9D8B030D-6E8A-4147-A177-3AD203B41FA5}">
                      <a16:colId xmlns:a16="http://schemas.microsoft.com/office/drawing/2014/main" val="3763973032"/>
                    </a:ext>
                  </a:extLst>
                </a:gridCol>
              </a:tblGrid>
              <a:tr h="349200">
                <a:tc>
                  <a:txBody>
                    <a:bodyPr/>
                    <a:lstStyle/>
                    <a:p>
                      <a:r>
                        <a:rPr lang="en-GB" sz="1700" kern="1200" dirty="0">
                          <a:effectLst/>
                        </a:rPr>
                        <a:t>Thinking Humanly</a:t>
                      </a:r>
                      <a:endParaRPr lang="en-GB" sz="1700" dirty="0">
                        <a:effectLst/>
                      </a:endParaRPr>
                    </a:p>
                  </a:txBody>
                  <a:tcPr anchor="ct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kern="1200" dirty="0">
                          <a:effectLst/>
                        </a:rPr>
                        <a:t>Thinking Rationally </a:t>
                      </a:r>
                      <a:endParaRPr lang="en-GB" sz="1700" dirty="0">
                        <a:effectLst/>
                      </a:endParaRPr>
                    </a:p>
                  </a:txBody>
                  <a:tcPr anchor="ctr"/>
                </a:tc>
                <a:extLst>
                  <a:ext uri="{0D108BD9-81ED-4DB2-BD59-A6C34878D82A}">
                    <a16:rowId xmlns:a16="http://schemas.microsoft.com/office/drawing/2014/main" val="3128965436"/>
                  </a:ext>
                </a:extLst>
              </a:tr>
              <a:tr h="370840">
                <a:tc>
                  <a:txBody>
                    <a:bodyPr/>
                    <a:lstStyle/>
                    <a:p>
                      <a:pPr>
                        <a:spcAft>
                          <a:spcPts val="600"/>
                        </a:spcAft>
                      </a:pPr>
                      <a:r>
                        <a:rPr lang="en-GB" sz="1500" kern="1200" dirty="0">
                          <a:effectLst/>
                        </a:rPr>
                        <a:t>“The exciting new effort to make computers think . . . machines with minds, in the full and literal sense.” (</a:t>
                      </a:r>
                      <a:r>
                        <a:rPr lang="en-GB" sz="1500" kern="1200" dirty="0" err="1">
                          <a:effectLst/>
                        </a:rPr>
                        <a:t>Haugeland</a:t>
                      </a:r>
                      <a:r>
                        <a:rPr lang="en-GB" sz="1500" kern="1200" dirty="0">
                          <a:effectLst/>
                        </a:rPr>
                        <a:t>, 1985) </a:t>
                      </a:r>
                      <a:endParaRPr lang="en-GB" sz="1500" dirty="0">
                        <a:effectLst/>
                      </a:endParaRPr>
                    </a:p>
                    <a:p>
                      <a:r>
                        <a:rPr lang="en-GB" sz="1500" kern="1200" dirty="0">
                          <a:effectLst/>
                        </a:rPr>
                        <a:t>“[The automation of] activities that we associate with human thinking, activities such as decision-making, problem solving, learning…” (Bellman, 1978) </a:t>
                      </a:r>
                      <a:endParaRPr lang="en-GB" sz="1500" dirty="0">
                        <a:effectLst/>
                      </a:endParaRPr>
                    </a:p>
                  </a:txBody>
                  <a:tcPr/>
                </a:tc>
                <a:tc>
                  <a:txBody>
                    <a:bodyPr/>
                    <a:lstStyle/>
                    <a:p>
                      <a:pPr>
                        <a:spcAft>
                          <a:spcPts val="600"/>
                        </a:spcAft>
                      </a:pPr>
                      <a:r>
                        <a:rPr lang="en-GB" sz="1500" kern="1200" dirty="0">
                          <a:effectLst/>
                        </a:rPr>
                        <a:t>“The study of mental faculties through the use of computational models.”</a:t>
                      </a:r>
                      <a:br>
                        <a:rPr lang="en-GB" sz="1500" kern="1200" dirty="0">
                          <a:effectLst/>
                        </a:rPr>
                      </a:br>
                      <a:r>
                        <a:rPr lang="en-GB" sz="1500" kern="1200" dirty="0">
                          <a:effectLst/>
                        </a:rPr>
                        <a:t>(</a:t>
                      </a:r>
                      <a:r>
                        <a:rPr lang="en-GB" sz="1500" kern="1200" dirty="0" err="1">
                          <a:effectLst/>
                        </a:rPr>
                        <a:t>Charniak</a:t>
                      </a:r>
                      <a:r>
                        <a:rPr lang="en-GB" sz="1500" kern="1200" dirty="0">
                          <a:effectLst/>
                        </a:rPr>
                        <a:t> and McDermott, 1985) </a:t>
                      </a:r>
                      <a:endParaRPr lang="en-GB" sz="1500" dirty="0">
                        <a:effectLst/>
                      </a:endParaRPr>
                    </a:p>
                    <a:p>
                      <a:r>
                        <a:rPr lang="en-GB" sz="1500" kern="1200" dirty="0">
                          <a:effectLst/>
                        </a:rPr>
                        <a:t>“The study of the computations that make it possible to perceive, reason, and act.” (Winston, 1992) </a:t>
                      </a:r>
                      <a:endParaRPr lang="en-GB" sz="1500" dirty="0">
                        <a:effectLst/>
                      </a:endParaRPr>
                    </a:p>
                  </a:txBody>
                  <a:tcPr/>
                </a:tc>
                <a:extLst>
                  <a:ext uri="{0D108BD9-81ED-4DB2-BD59-A6C34878D82A}">
                    <a16:rowId xmlns:a16="http://schemas.microsoft.com/office/drawing/2014/main" val="1853098770"/>
                  </a:ext>
                </a:extLst>
              </a:tr>
              <a:tr h="349200">
                <a:tc>
                  <a:txBody>
                    <a:bodyPr/>
                    <a:lstStyle/>
                    <a:p>
                      <a:r>
                        <a:rPr lang="en-GB" sz="1700" b="1" kern="1200" dirty="0">
                          <a:solidFill>
                            <a:schemeClr val="bg1"/>
                          </a:solidFill>
                          <a:effectLst/>
                        </a:rPr>
                        <a:t>Acting Humanly </a:t>
                      </a:r>
                      <a:endParaRPr lang="en-GB" sz="1700" b="1" dirty="0">
                        <a:solidFill>
                          <a:schemeClr val="bg1"/>
                        </a:solidFill>
                        <a:effectLst/>
                      </a:endParaRPr>
                    </a:p>
                  </a:txBody>
                  <a:tcPr anchor="ctr">
                    <a:solidFill>
                      <a:schemeClr val="accent1"/>
                    </a:solidFill>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b="1" kern="1200" dirty="0">
                          <a:solidFill>
                            <a:schemeClr val="bg1"/>
                          </a:solidFill>
                          <a:effectLst/>
                        </a:rPr>
                        <a:t>Acting Rationally </a:t>
                      </a:r>
                      <a:endParaRPr lang="en-GB" sz="1700" b="1" dirty="0">
                        <a:solidFill>
                          <a:schemeClr val="bg1"/>
                        </a:solidFill>
                        <a:effectLst/>
                      </a:endParaRPr>
                    </a:p>
                  </a:txBody>
                  <a:tcPr anchor="ctr">
                    <a:solidFill>
                      <a:schemeClr val="accent1"/>
                    </a:solidFill>
                  </a:tcPr>
                </a:tc>
                <a:extLst>
                  <a:ext uri="{0D108BD9-81ED-4DB2-BD59-A6C34878D82A}">
                    <a16:rowId xmlns:a16="http://schemas.microsoft.com/office/drawing/2014/main" val="552276913"/>
                  </a:ext>
                </a:extLst>
              </a:tr>
              <a:tr h="370840">
                <a:tc>
                  <a:txBody>
                    <a:bodyPr/>
                    <a:lstStyle/>
                    <a:p>
                      <a:pPr>
                        <a:spcAft>
                          <a:spcPts val="600"/>
                        </a:spcAft>
                      </a:pPr>
                      <a:r>
                        <a:rPr lang="en-GB" sz="1500" kern="1200" dirty="0">
                          <a:effectLst/>
                        </a:rPr>
                        <a:t>“The art of creating machines that perform functions that require intelligence when performed by people.” (Kurzweil, 1990) </a:t>
                      </a:r>
                      <a:endParaRPr lang="en-GB" sz="1500" dirty="0">
                        <a:effectLst/>
                      </a:endParaRPr>
                    </a:p>
                    <a:p>
                      <a:r>
                        <a:rPr lang="en-GB" sz="1500" kern="1200" dirty="0">
                          <a:effectLst/>
                        </a:rPr>
                        <a:t>“The study of how to make computers do things at which, at the moment, people are better.” (Rich and Knight, 1991) </a:t>
                      </a:r>
                      <a:endParaRPr lang="en-GB" sz="1500" dirty="0">
                        <a:effectLst/>
                      </a:endParaRPr>
                    </a:p>
                  </a:txBody>
                  <a:tcPr/>
                </a:tc>
                <a:tc>
                  <a:txBody>
                    <a:bodyPr/>
                    <a:lstStyle/>
                    <a:p>
                      <a:pPr>
                        <a:spcAft>
                          <a:spcPts val="600"/>
                        </a:spcAft>
                      </a:pPr>
                      <a:r>
                        <a:rPr lang="en-GB" sz="1500" kern="1200" dirty="0">
                          <a:effectLst/>
                        </a:rPr>
                        <a:t>“Computational Intelligence is the study of the design of intelligent agents.” (Poole et al., 1998) </a:t>
                      </a:r>
                    </a:p>
                    <a:p>
                      <a:pPr>
                        <a:spcAft>
                          <a:spcPts val="600"/>
                        </a:spcAft>
                      </a:pPr>
                      <a:endParaRPr lang="en-GB" sz="1500" dirty="0">
                        <a:effectLst/>
                      </a:endParaRPr>
                    </a:p>
                    <a:p>
                      <a:r>
                        <a:rPr lang="en-GB" sz="1500" kern="1200" dirty="0">
                          <a:effectLst/>
                        </a:rPr>
                        <a:t>“AI … is concerned with intelligent behaviour in artefacts.” (Nilsson, 1998) </a:t>
                      </a:r>
                      <a:endParaRPr lang="en-GB" sz="1500" dirty="0">
                        <a:effectLst/>
                      </a:endParaRPr>
                    </a:p>
                  </a:txBody>
                  <a:tcPr/>
                </a:tc>
                <a:extLst>
                  <a:ext uri="{0D108BD9-81ED-4DB2-BD59-A6C34878D82A}">
                    <a16:rowId xmlns:a16="http://schemas.microsoft.com/office/drawing/2014/main" val="3251644739"/>
                  </a:ext>
                </a:extLst>
              </a:tr>
            </a:tbl>
          </a:graphicData>
        </a:graphic>
      </p:graphicFrame>
      <p:sp>
        <p:nvSpPr>
          <p:cNvPr id="5" name="Rectangle 4">
            <a:extLst>
              <a:ext uri="{FF2B5EF4-FFF2-40B4-BE49-F238E27FC236}">
                <a16:creationId xmlns:a16="http://schemas.microsoft.com/office/drawing/2014/main" id="{2BB880D3-C2D5-C846-9B5F-AC343D87365B}"/>
              </a:ext>
            </a:extLst>
          </p:cNvPr>
          <p:cNvSpPr/>
          <p:nvPr/>
        </p:nvSpPr>
        <p:spPr>
          <a:xfrm>
            <a:off x="3389545" y="1860563"/>
            <a:ext cx="3550901" cy="2111830"/>
          </a:xfrm>
          <a:prstGeom prst="rect">
            <a:avLst/>
          </a:prstGeom>
          <a:solidFill>
            <a:srgbClr val="FFC000">
              <a:alpha val="10000"/>
            </a:srgbClr>
          </a:solidFill>
          <a:ln w="2857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2583593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D244-1EF8-8446-BD4F-552FE4519C32}"/>
              </a:ext>
            </a:extLst>
          </p:cNvPr>
          <p:cNvSpPr>
            <a:spLocks noGrp="1"/>
          </p:cNvSpPr>
          <p:nvPr>
            <p:ph type="title"/>
          </p:nvPr>
        </p:nvSpPr>
        <p:spPr/>
        <p:txBody>
          <a:bodyPr/>
          <a:lstStyle/>
          <a:p>
            <a:r>
              <a:rPr lang="en-GB"/>
              <a:t>Thinking Humanly</a:t>
            </a:r>
          </a:p>
        </p:txBody>
      </p:sp>
      <p:sp>
        <p:nvSpPr>
          <p:cNvPr id="3" name="Content Placeholder 2">
            <a:extLst>
              <a:ext uri="{FF2B5EF4-FFF2-40B4-BE49-F238E27FC236}">
                <a16:creationId xmlns:a16="http://schemas.microsoft.com/office/drawing/2014/main" id="{7AABEBD6-463A-FD47-9DB4-6E63F8E0DDE6}"/>
              </a:ext>
            </a:extLst>
          </p:cNvPr>
          <p:cNvSpPr>
            <a:spLocks noGrp="1"/>
          </p:cNvSpPr>
          <p:nvPr>
            <p:ph idx="1"/>
          </p:nvPr>
        </p:nvSpPr>
        <p:spPr/>
        <p:txBody>
          <a:bodyPr/>
          <a:lstStyle/>
          <a:p>
            <a:r>
              <a:rPr lang="en-GB" dirty="0"/>
              <a:t>A “program thinks like a human“</a:t>
            </a:r>
          </a:p>
          <a:p>
            <a:pPr lvl="1"/>
            <a:r>
              <a:rPr lang="en-GB" dirty="0"/>
              <a:t>Requires a way to determine how humans think ➝ workings of the human mind</a:t>
            </a:r>
          </a:p>
          <a:p>
            <a:pPr lvl="1"/>
            <a:r>
              <a:rPr lang="en-GB" dirty="0"/>
              <a:t>Given theory of the mind, express theory as computer program</a:t>
            </a:r>
          </a:p>
          <a:p>
            <a:pPr lvl="2"/>
            <a:r>
              <a:rPr lang="en-GB" dirty="0"/>
              <a:t>If program’s input-output behaviour matches corresponding human behaviour, evidence that some of program’s mechanisms could also be operating in humans </a:t>
            </a:r>
          </a:p>
          <a:p>
            <a:r>
              <a:rPr lang="en-GB" dirty="0"/>
              <a:t>Approach complementary to AI: </a:t>
            </a:r>
            <a:r>
              <a:rPr lang="en-GB" i="1" dirty="0">
                <a:solidFill>
                  <a:schemeClr val="accent2"/>
                </a:solidFill>
              </a:rPr>
              <a:t>Cognitive Science</a:t>
            </a:r>
          </a:p>
          <a:p>
            <a:pPr lvl="1"/>
            <a:r>
              <a:rPr lang="en-GB" dirty="0"/>
              <a:t>Interdisciplinary:</a:t>
            </a:r>
          </a:p>
          <a:p>
            <a:pPr lvl="2"/>
            <a:r>
              <a:rPr lang="en-GB" dirty="0"/>
              <a:t>Computer models from AI</a:t>
            </a:r>
          </a:p>
          <a:p>
            <a:pPr lvl="2"/>
            <a:r>
              <a:rPr lang="en-GB" sz="2000" dirty="0"/>
              <a:t>Experimental techniques from psychology </a:t>
            </a:r>
            <a:endParaRPr lang="en-GB" dirty="0"/>
          </a:p>
          <a:p>
            <a:pPr lvl="1"/>
            <a:r>
              <a:rPr lang="en-GB" dirty="0"/>
              <a:t>Goal:</a:t>
            </a:r>
            <a:br>
              <a:rPr lang="en-GB" dirty="0"/>
            </a:br>
            <a:r>
              <a:rPr lang="en-GB" sz="2200" dirty="0"/>
              <a:t>Construct precise and testable theories of human mind</a:t>
            </a:r>
            <a:endParaRPr lang="en-GB" dirty="0"/>
          </a:p>
        </p:txBody>
      </p:sp>
      <p:sp>
        <p:nvSpPr>
          <p:cNvPr id="4" name="Date Placeholder 3">
            <a:extLst>
              <a:ext uri="{FF2B5EF4-FFF2-40B4-BE49-F238E27FC236}">
                <a16:creationId xmlns:a16="http://schemas.microsoft.com/office/drawing/2014/main" id="{CE129ED7-9037-8C48-A3B8-720AC09AAAF2}"/>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8588D74B-B971-274D-826D-9F15F6DB45F2}"/>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8</a:t>
            </a:fld>
            <a:r>
              <a:rPr lang="en-GB"/>
              <a:t> </a:t>
            </a:r>
            <a:endParaRPr lang="en-GB" sz="1399"/>
          </a:p>
        </p:txBody>
      </p:sp>
      <p:sp>
        <p:nvSpPr>
          <p:cNvPr id="7" name="Footer Placeholder 6">
            <a:extLst>
              <a:ext uri="{FF2B5EF4-FFF2-40B4-BE49-F238E27FC236}">
                <a16:creationId xmlns:a16="http://schemas.microsoft.com/office/drawing/2014/main" id="{0823F4CB-484A-664D-A2AF-58B1CE3AA49F}"/>
              </a:ext>
            </a:extLst>
          </p:cNvPr>
          <p:cNvSpPr>
            <a:spLocks noGrp="1"/>
          </p:cNvSpPr>
          <p:nvPr>
            <p:ph type="ftr" sz="quarter" idx="3"/>
          </p:nvPr>
        </p:nvSpPr>
        <p:spPr/>
        <p:txBody>
          <a:bodyPr/>
          <a:lstStyle/>
          <a:p>
            <a:r>
              <a:rPr lang="en-GB"/>
              <a:t>T. Braun – StaRAI</a:t>
            </a:r>
          </a:p>
        </p:txBody>
      </p:sp>
      <p:sp>
        <p:nvSpPr>
          <p:cNvPr id="8" name="TextBox 7">
            <a:extLst>
              <a:ext uri="{FF2B5EF4-FFF2-40B4-BE49-F238E27FC236}">
                <a16:creationId xmlns:a16="http://schemas.microsoft.com/office/drawing/2014/main" id="{A165E788-4CFD-9743-98DF-E8B37A0E4261}"/>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2545285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FFCD7-1034-D247-BE19-D6298434EE51}"/>
              </a:ext>
            </a:extLst>
          </p:cNvPr>
          <p:cNvSpPr>
            <a:spLocks noGrp="1"/>
          </p:cNvSpPr>
          <p:nvPr>
            <p:ph type="title"/>
          </p:nvPr>
        </p:nvSpPr>
        <p:spPr/>
        <p:txBody>
          <a:bodyPr anchor="t"/>
          <a:lstStyle/>
          <a:p>
            <a:r>
              <a:rPr lang="en-GB" dirty="0"/>
              <a:t>Approaches to Artificial Intelligence (AI)</a:t>
            </a:r>
          </a:p>
        </p:txBody>
      </p:sp>
      <p:sp>
        <p:nvSpPr>
          <p:cNvPr id="14" name="Content Placeholder 13">
            <a:extLst>
              <a:ext uri="{FF2B5EF4-FFF2-40B4-BE49-F238E27FC236}">
                <a16:creationId xmlns:a16="http://schemas.microsoft.com/office/drawing/2014/main" id="{1049A064-FA3F-7841-AA0E-AF5BC5EDB1A6}"/>
              </a:ext>
            </a:extLst>
          </p:cNvPr>
          <p:cNvSpPr>
            <a:spLocks noGrp="1"/>
          </p:cNvSpPr>
          <p:nvPr>
            <p:ph idx="1"/>
          </p:nvPr>
        </p:nvSpPr>
        <p:spPr>
          <a:xfrm>
            <a:off x="359626" y="1666902"/>
            <a:ext cx="2902396" cy="4236435"/>
          </a:xfrm>
        </p:spPr>
        <p:txBody>
          <a:bodyPr/>
          <a:lstStyle/>
          <a:p>
            <a:r>
              <a:rPr lang="en-GB" dirty="0"/>
              <a:t>All approaches followed</a:t>
            </a:r>
          </a:p>
          <a:p>
            <a:pPr lvl="1"/>
            <a:r>
              <a:rPr lang="en-GB" dirty="0"/>
              <a:t>Supported and hindered each other</a:t>
            </a:r>
          </a:p>
          <a:p>
            <a:pPr lvl="1"/>
            <a:endParaRPr lang="en-GB" dirty="0"/>
          </a:p>
          <a:p>
            <a:pPr lvl="1"/>
            <a:endParaRPr lang="en-GB" dirty="0"/>
          </a:p>
          <a:p>
            <a:r>
              <a:rPr lang="en-GB" dirty="0">
                <a:solidFill>
                  <a:schemeClr val="accent1"/>
                </a:solidFill>
              </a:rPr>
              <a:t>Rationality</a:t>
            </a:r>
          </a:p>
          <a:p>
            <a:pPr lvl="1"/>
            <a:r>
              <a:rPr lang="en-GB" dirty="0"/>
              <a:t>System is rational if it does the “right thing,” given what it knows</a:t>
            </a:r>
          </a:p>
        </p:txBody>
      </p:sp>
      <p:sp>
        <p:nvSpPr>
          <p:cNvPr id="4" name="Date Placeholder 3">
            <a:extLst>
              <a:ext uri="{FF2B5EF4-FFF2-40B4-BE49-F238E27FC236}">
                <a16:creationId xmlns:a16="http://schemas.microsoft.com/office/drawing/2014/main" id="{E177D657-F6EF-1D49-9F4A-C9E3C8DE34A5}"/>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86001C8E-FF43-984F-BB08-6E38025D0D0C}"/>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9</a:t>
            </a:fld>
            <a:r>
              <a:rPr lang="en-GB"/>
              <a:t> </a:t>
            </a:r>
            <a:endParaRPr lang="en-GB" sz="1399"/>
          </a:p>
        </p:txBody>
      </p:sp>
      <p:sp>
        <p:nvSpPr>
          <p:cNvPr id="9" name="TextBox 8">
            <a:extLst>
              <a:ext uri="{FF2B5EF4-FFF2-40B4-BE49-F238E27FC236}">
                <a16:creationId xmlns:a16="http://schemas.microsoft.com/office/drawing/2014/main" id="{E7D96C74-2B3A-B441-914B-51A49C15513C}"/>
              </a:ext>
            </a:extLst>
          </p:cNvPr>
          <p:cNvSpPr txBox="1"/>
          <p:nvPr/>
        </p:nvSpPr>
        <p:spPr>
          <a:xfrm>
            <a:off x="10595640" y="2745624"/>
            <a:ext cx="1213281" cy="922368"/>
          </a:xfrm>
          <a:prstGeom prst="rect">
            <a:avLst/>
          </a:prstGeom>
          <a:noFill/>
        </p:spPr>
        <p:txBody>
          <a:bodyPr wrap="none" rtlCol="0">
            <a:spAutoFit/>
          </a:bodyPr>
          <a:lstStyle/>
          <a:p>
            <a:r>
              <a:rPr lang="en-GB" sz="1798" dirty="0"/>
              <a:t>Thought </a:t>
            </a:r>
            <a:br>
              <a:rPr lang="en-GB" sz="1798" dirty="0"/>
            </a:br>
            <a:r>
              <a:rPr lang="en-GB" sz="1798" dirty="0"/>
              <a:t>processes, </a:t>
            </a:r>
          </a:p>
          <a:p>
            <a:r>
              <a:rPr lang="en-GB" sz="1798" dirty="0"/>
              <a:t>reasoning</a:t>
            </a:r>
          </a:p>
        </p:txBody>
      </p:sp>
      <p:sp>
        <p:nvSpPr>
          <p:cNvPr id="10" name="TextBox 9">
            <a:extLst>
              <a:ext uri="{FF2B5EF4-FFF2-40B4-BE49-F238E27FC236}">
                <a16:creationId xmlns:a16="http://schemas.microsoft.com/office/drawing/2014/main" id="{EFD37E54-9758-F749-9F0B-5A3ACD68508B}"/>
              </a:ext>
            </a:extLst>
          </p:cNvPr>
          <p:cNvSpPr txBox="1"/>
          <p:nvPr/>
        </p:nvSpPr>
        <p:spPr>
          <a:xfrm>
            <a:off x="10595640" y="4933418"/>
            <a:ext cx="1134606" cy="369012"/>
          </a:xfrm>
          <a:prstGeom prst="rect">
            <a:avLst/>
          </a:prstGeom>
          <a:noFill/>
        </p:spPr>
        <p:txBody>
          <a:bodyPr wrap="none" rtlCol="0">
            <a:spAutoFit/>
          </a:bodyPr>
          <a:lstStyle/>
          <a:p>
            <a:r>
              <a:rPr lang="en-GB" sz="1798" dirty="0"/>
              <a:t>Behaviour</a:t>
            </a:r>
          </a:p>
        </p:txBody>
      </p:sp>
      <p:sp>
        <p:nvSpPr>
          <p:cNvPr id="11" name="TextBox 10">
            <a:extLst>
              <a:ext uri="{FF2B5EF4-FFF2-40B4-BE49-F238E27FC236}">
                <a16:creationId xmlns:a16="http://schemas.microsoft.com/office/drawing/2014/main" id="{B1166485-249B-3A4F-ACE8-DB6E715EF1F2}"/>
              </a:ext>
            </a:extLst>
          </p:cNvPr>
          <p:cNvSpPr txBox="1"/>
          <p:nvPr/>
        </p:nvSpPr>
        <p:spPr>
          <a:xfrm>
            <a:off x="3661358" y="1509436"/>
            <a:ext cx="3094053" cy="369012"/>
          </a:xfrm>
          <a:prstGeom prst="rect">
            <a:avLst/>
          </a:prstGeom>
          <a:noFill/>
        </p:spPr>
        <p:txBody>
          <a:bodyPr wrap="none" rtlCol="0">
            <a:spAutoFit/>
          </a:bodyPr>
          <a:lstStyle/>
          <a:p>
            <a:pPr algn="ctr"/>
            <a:r>
              <a:rPr lang="en-GB" sz="1798" dirty="0"/>
              <a:t>Fidelity of human performance</a:t>
            </a:r>
          </a:p>
        </p:txBody>
      </p:sp>
      <p:sp>
        <p:nvSpPr>
          <p:cNvPr id="12" name="TextBox 11">
            <a:extLst>
              <a:ext uri="{FF2B5EF4-FFF2-40B4-BE49-F238E27FC236}">
                <a16:creationId xmlns:a16="http://schemas.microsoft.com/office/drawing/2014/main" id="{9AD2A350-6EB0-3542-A5DF-2A0D791A0562}"/>
              </a:ext>
            </a:extLst>
          </p:cNvPr>
          <p:cNvSpPr txBox="1"/>
          <p:nvPr/>
        </p:nvSpPr>
        <p:spPr>
          <a:xfrm>
            <a:off x="6882936" y="1515689"/>
            <a:ext cx="3786293" cy="369012"/>
          </a:xfrm>
          <a:prstGeom prst="rect">
            <a:avLst/>
          </a:prstGeom>
          <a:noFill/>
        </p:spPr>
        <p:txBody>
          <a:bodyPr wrap="none" rtlCol="0">
            <a:spAutoFit/>
          </a:bodyPr>
          <a:lstStyle/>
          <a:p>
            <a:pPr algn="ctr"/>
            <a:r>
              <a:rPr lang="en-GB" sz="1798" dirty="0"/>
              <a:t>Ideal performance measure </a:t>
            </a:r>
            <a:r>
              <a:rPr lang="en-GB" sz="1798" dirty="0">
                <a:solidFill>
                  <a:schemeClr val="accent1"/>
                </a:solidFill>
              </a:rPr>
              <a:t>rationality</a:t>
            </a:r>
          </a:p>
        </p:txBody>
      </p:sp>
      <p:sp>
        <p:nvSpPr>
          <p:cNvPr id="13" name="TextBox 12">
            <a:extLst>
              <a:ext uri="{FF2B5EF4-FFF2-40B4-BE49-F238E27FC236}">
                <a16:creationId xmlns:a16="http://schemas.microsoft.com/office/drawing/2014/main" id="{B40DCF2A-CFF7-9C49-AAFA-EBE8199315E2}"/>
              </a:ext>
            </a:extLst>
          </p:cNvPr>
          <p:cNvSpPr txBox="1"/>
          <p:nvPr/>
        </p:nvSpPr>
        <p:spPr>
          <a:xfrm>
            <a:off x="6059969" y="1212508"/>
            <a:ext cx="1770229" cy="369012"/>
          </a:xfrm>
          <a:prstGeom prst="rect">
            <a:avLst/>
          </a:prstGeom>
          <a:noFill/>
        </p:spPr>
        <p:txBody>
          <a:bodyPr wrap="none" rtlCol="0">
            <a:spAutoFit/>
          </a:bodyPr>
          <a:lstStyle/>
          <a:p>
            <a:pPr algn="ctr"/>
            <a:r>
              <a:rPr lang="en-GB" sz="1798" dirty="0"/>
              <a:t>Success measure</a:t>
            </a:r>
          </a:p>
        </p:txBody>
      </p:sp>
      <p:sp>
        <p:nvSpPr>
          <p:cNvPr id="3" name="Footer Placeholder 2">
            <a:extLst>
              <a:ext uri="{FF2B5EF4-FFF2-40B4-BE49-F238E27FC236}">
                <a16:creationId xmlns:a16="http://schemas.microsoft.com/office/drawing/2014/main" id="{A99D9ABC-3199-784A-918B-32B341FB2C29}"/>
              </a:ext>
            </a:extLst>
          </p:cNvPr>
          <p:cNvSpPr>
            <a:spLocks noGrp="1"/>
          </p:cNvSpPr>
          <p:nvPr>
            <p:ph type="ftr" sz="quarter" idx="3"/>
          </p:nvPr>
        </p:nvSpPr>
        <p:spPr/>
        <p:txBody>
          <a:bodyPr/>
          <a:lstStyle/>
          <a:p>
            <a:r>
              <a:rPr lang="en-GB"/>
              <a:t>T. Braun – StaRAI</a:t>
            </a:r>
          </a:p>
        </p:txBody>
      </p:sp>
      <p:sp>
        <p:nvSpPr>
          <p:cNvPr id="15" name="TextBox 14">
            <a:extLst>
              <a:ext uri="{FF2B5EF4-FFF2-40B4-BE49-F238E27FC236}">
                <a16:creationId xmlns:a16="http://schemas.microsoft.com/office/drawing/2014/main" id="{F3CB5E1A-A6F1-3D44-AE58-EA6903129EBA}"/>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graphicFrame>
        <p:nvGraphicFramePr>
          <p:cNvPr id="16" name="Table 15">
            <a:extLst>
              <a:ext uri="{FF2B5EF4-FFF2-40B4-BE49-F238E27FC236}">
                <a16:creationId xmlns:a16="http://schemas.microsoft.com/office/drawing/2014/main" id="{9ECAEDCD-E51C-954B-8790-5F39081DA217}"/>
              </a:ext>
            </a:extLst>
          </p:cNvPr>
          <p:cNvGraphicFramePr>
            <a:graphicFrameLocks noGrp="1"/>
          </p:cNvGraphicFramePr>
          <p:nvPr/>
        </p:nvGraphicFramePr>
        <p:xfrm>
          <a:off x="3389546" y="1863632"/>
          <a:ext cx="7111076" cy="4084320"/>
        </p:xfrm>
        <a:graphic>
          <a:graphicData uri="http://schemas.openxmlformats.org/drawingml/2006/table">
            <a:tbl>
              <a:tblPr firstRow="1" bandRow="1">
                <a:tableStyleId>{B301B821-A1FF-4177-AEE7-76D212191A09}</a:tableStyleId>
              </a:tblPr>
              <a:tblGrid>
                <a:gridCol w="3599250">
                  <a:extLst>
                    <a:ext uri="{9D8B030D-6E8A-4147-A177-3AD203B41FA5}">
                      <a16:colId xmlns:a16="http://schemas.microsoft.com/office/drawing/2014/main" val="3284920863"/>
                    </a:ext>
                  </a:extLst>
                </a:gridCol>
                <a:gridCol w="3511826">
                  <a:extLst>
                    <a:ext uri="{9D8B030D-6E8A-4147-A177-3AD203B41FA5}">
                      <a16:colId xmlns:a16="http://schemas.microsoft.com/office/drawing/2014/main" val="3763973032"/>
                    </a:ext>
                  </a:extLst>
                </a:gridCol>
              </a:tblGrid>
              <a:tr h="349200">
                <a:tc>
                  <a:txBody>
                    <a:bodyPr/>
                    <a:lstStyle/>
                    <a:p>
                      <a:r>
                        <a:rPr lang="en-GB" sz="1700" kern="1200" dirty="0">
                          <a:effectLst/>
                        </a:rPr>
                        <a:t>Thinking Humanly</a:t>
                      </a:r>
                      <a:endParaRPr lang="en-GB" sz="1700" dirty="0">
                        <a:effectLst/>
                      </a:endParaRPr>
                    </a:p>
                  </a:txBody>
                  <a:tcPr anchor="ct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kern="1200" dirty="0">
                          <a:effectLst/>
                        </a:rPr>
                        <a:t>Thinking Rationally </a:t>
                      </a:r>
                      <a:endParaRPr lang="en-GB" sz="1700" dirty="0">
                        <a:effectLst/>
                      </a:endParaRPr>
                    </a:p>
                  </a:txBody>
                  <a:tcPr anchor="ctr"/>
                </a:tc>
                <a:extLst>
                  <a:ext uri="{0D108BD9-81ED-4DB2-BD59-A6C34878D82A}">
                    <a16:rowId xmlns:a16="http://schemas.microsoft.com/office/drawing/2014/main" val="3128965436"/>
                  </a:ext>
                </a:extLst>
              </a:tr>
              <a:tr h="370840">
                <a:tc>
                  <a:txBody>
                    <a:bodyPr/>
                    <a:lstStyle/>
                    <a:p>
                      <a:pPr>
                        <a:spcAft>
                          <a:spcPts val="600"/>
                        </a:spcAft>
                      </a:pPr>
                      <a:r>
                        <a:rPr lang="en-GB" sz="1500" kern="1200" dirty="0">
                          <a:effectLst/>
                        </a:rPr>
                        <a:t>“The exciting new effort to make computers think . . . machines with minds, in the full and literal sense.” (</a:t>
                      </a:r>
                      <a:r>
                        <a:rPr lang="en-GB" sz="1500" kern="1200" dirty="0" err="1">
                          <a:effectLst/>
                        </a:rPr>
                        <a:t>Haugeland</a:t>
                      </a:r>
                      <a:r>
                        <a:rPr lang="en-GB" sz="1500" kern="1200" dirty="0">
                          <a:effectLst/>
                        </a:rPr>
                        <a:t>, 1985) </a:t>
                      </a:r>
                      <a:endParaRPr lang="en-GB" sz="1500" dirty="0">
                        <a:effectLst/>
                      </a:endParaRPr>
                    </a:p>
                    <a:p>
                      <a:r>
                        <a:rPr lang="en-GB" sz="1500" kern="1200" dirty="0">
                          <a:effectLst/>
                        </a:rPr>
                        <a:t>“[The automation of] activities that we associate with human thinking, activities such as decision-making, problem solving, learning…” (Bellman, 1978) </a:t>
                      </a:r>
                      <a:endParaRPr lang="en-GB" sz="1500" dirty="0">
                        <a:effectLst/>
                      </a:endParaRPr>
                    </a:p>
                  </a:txBody>
                  <a:tcPr/>
                </a:tc>
                <a:tc>
                  <a:txBody>
                    <a:bodyPr/>
                    <a:lstStyle/>
                    <a:p>
                      <a:pPr>
                        <a:spcAft>
                          <a:spcPts val="600"/>
                        </a:spcAft>
                      </a:pPr>
                      <a:r>
                        <a:rPr lang="en-GB" sz="1500" kern="1200" dirty="0">
                          <a:effectLst/>
                        </a:rPr>
                        <a:t>“The study of mental faculties through the use of computational models.”</a:t>
                      </a:r>
                      <a:br>
                        <a:rPr lang="en-GB" sz="1500" kern="1200" dirty="0">
                          <a:effectLst/>
                        </a:rPr>
                      </a:br>
                      <a:r>
                        <a:rPr lang="en-GB" sz="1500" kern="1200" dirty="0">
                          <a:effectLst/>
                        </a:rPr>
                        <a:t>(</a:t>
                      </a:r>
                      <a:r>
                        <a:rPr lang="en-GB" sz="1500" kern="1200" dirty="0" err="1">
                          <a:effectLst/>
                        </a:rPr>
                        <a:t>Charniak</a:t>
                      </a:r>
                      <a:r>
                        <a:rPr lang="en-GB" sz="1500" kern="1200" dirty="0">
                          <a:effectLst/>
                        </a:rPr>
                        <a:t> and McDermott, 1985) </a:t>
                      </a:r>
                      <a:endParaRPr lang="en-GB" sz="1500" dirty="0">
                        <a:effectLst/>
                      </a:endParaRPr>
                    </a:p>
                    <a:p>
                      <a:r>
                        <a:rPr lang="en-GB" sz="1500" kern="1200" dirty="0">
                          <a:effectLst/>
                        </a:rPr>
                        <a:t>“The study of the computations that make it possible to perceive, reason, and act.” (Winston, 1992) </a:t>
                      </a:r>
                      <a:endParaRPr lang="en-GB" sz="1500" dirty="0">
                        <a:effectLst/>
                      </a:endParaRPr>
                    </a:p>
                  </a:txBody>
                  <a:tcPr/>
                </a:tc>
                <a:extLst>
                  <a:ext uri="{0D108BD9-81ED-4DB2-BD59-A6C34878D82A}">
                    <a16:rowId xmlns:a16="http://schemas.microsoft.com/office/drawing/2014/main" val="1853098770"/>
                  </a:ext>
                </a:extLst>
              </a:tr>
              <a:tr h="349200">
                <a:tc>
                  <a:txBody>
                    <a:bodyPr/>
                    <a:lstStyle/>
                    <a:p>
                      <a:r>
                        <a:rPr lang="en-GB" sz="1700" b="1" kern="1200" dirty="0">
                          <a:solidFill>
                            <a:schemeClr val="bg1"/>
                          </a:solidFill>
                          <a:effectLst/>
                        </a:rPr>
                        <a:t>Acting Humanly </a:t>
                      </a:r>
                      <a:endParaRPr lang="en-GB" sz="1700" b="1" dirty="0">
                        <a:solidFill>
                          <a:schemeClr val="bg1"/>
                        </a:solidFill>
                        <a:effectLst/>
                      </a:endParaRPr>
                    </a:p>
                  </a:txBody>
                  <a:tcPr anchor="ctr">
                    <a:solidFill>
                      <a:schemeClr val="accent1"/>
                    </a:solidFill>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b="1" kern="1200" dirty="0">
                          <a:solidFill>
                            <a:schemeClr val="bg1"/>
                          </a:solidFill>
                          <a:effectLst/>
                        </a:rPr>
                        <a:t>Acting Rationally </a:t>
                      </a:r>
                      <a:endParaRPr lang="en-GB" sz="1700" b="1" dirty="0">
                        <a:solidFill>
                          <a:schemeClr val="bg1"/>
                        </a:solidFill>
                        <a:effectLst/>
                      </a:endParaRPr>
                    </a:p>
                  </a:txBody>
                  <a:tcPr anchor="ctr">
                    <a:solidFill>
                      <a:schemeClr val="accent1"/>
                    </a:solidFill>
                  </a:tcPr>
                </a:tc>
                <a:extLst>
                  <a:ext uri="{0D108BD9-81ED-4DB2-BD59-A6C34878D82A}">
                    <a16:rowId xmlns:a16="http://schemas.microsoft.com/office/drawing/2014/main" val="552276913"/>
                  </a:ext>
                </a:extLst>
              </a:tr>
              <a:tr h="370840">
                <a:tc>
                  <a:txBody>
                    <a:bodyPr/>
                    <a:lstStyle/>
                    <a:p>
                      <a:pPr>
                        <a:spcAft>
                          <a:spcPts val="600"/>
                        </a:spcAft>
                      </a:pPr>
                      <a:r>
                        <a:rPr lang="en-GB" sz="1500" kern="1200" dirty="0">
                          <a:effectLst/>
                        </a:rPr>
                        <a:t>“The art of creating machines that perform functions that require intelligence when performed by people.” (Kurzweil, 1990) </a:t>
                      </a:r>
                      <a:endParaRPr lang="en-GB" sz="1500" dirty="0">
                        <a:effectLst/>
                      </a:endParaRPr>
                    </a:p>
                    <a:p>
                      <a:r>
                        <a:rPr lang="en-GB" sz="1500" kern="1200" dirty="0">
                          <a:effectLst/>
                        </a:rPr>
                        <a:t>“The study of how to make computers do things at which, at the moment, people are better.” (Rich and Knight, 1991) </a:t>
                      </a:r>
                      <a:endParaRPr lang="en-GB" sz="1500" dirty="0">
                        <a:effectLst/>
                      </a:endParaRPr>
                    </a:p>
                  </a:txBody>
                  <a:tcPr/>
                </a:tc>
                <a:tc>
                  <a:txBody>
                    <a:bodyPr/>
                    <a:lstStyle/>
                    <a:p>
                      <a:pPr>
                        <a:spcAft>
                          <a:spcPts val="600"/>
                        </a:spcAft>
                      </a:pPr>
                      <a:r>
                        <a:rPr lang="en-GB" sz="1500" kern="1200" dirty="0">
                          <a:effectLst/>
                        </a:rPr>
                        <a:t>“Computational Intelligence is the study of the design of intelligent agents.” (Poole et al., 1998) </a:t>
                      </a:r>
                    </a:p>
                    <a:p>
                      <a:pPr>
                        <a:spcAft>
                          <a:spcPts val="600"/>
                        </a:spcAft>
                      </a:pPr>
                      <a:endParaRPr lang="en-GB" sz="1500" dirty="0">
                        <a:effectLst/>
                      </a:endParaRPr>
                    </a:p>
                    <a:p>
                      <a:r>
                        <a:rPr lang="en-GB" sz="1500" kern="1200" dirty="0">
                          <a:effectLst/>
                        </a:rPr>
                        <a:t>“AI … is concerned with intelligent behaviour in artefacts.” (Nilsson, 1998) </a:t>
                      </a:r>
                      <a:endParaRPr lang="en-GB" sz="1500" dirty="0">
                        <a:effectLst/>
                      </a:endParaRPr>
                    </a:p>
                  </a:txBody>
                  <a:tcPr/>
                </a:tc>
                <a:extLst>
                  <a:ext uri="{0D108BD9-81ED-4DB2-BD59-A6C34878D82A}">
                    <a16:rowId xmlns:a16="http://schemas.microsoft.com/office/drawing/2014/main" val="3251644739"/>
                  </a:ext>
                </a:extLst>
              </a:tr>
            </a:tbl>
          </a:graphicData>
        </a:graphic>
      </p:graphicFrame>
      <p:sp>
        <p:nvSpPr>
          <p:cNvPr id="5" name="Rectangle 4">
            <a:extLst>
              <a:ext uri="{FF2B5EF4-FFF2-40B4-BE49-F238E27FC236}">
                <a16:creationId xmlns:a16="http://schemas.microsoft.com/office/drawing/2014/main" id="{2BB880D3-C2D5-C846-9B5F-AC343D87365B}"/>
              </a:ext>
            </a:extLst>
          </p:cNvPr>
          <p:cNvSpPr/>
          <p:nvPr/>
        </p:nvSpPr>
        <p:spPr>
          <a:xfrm>
            <a:off x="6957885" y="1850121"/>
            <a:ext cx="3542737" cy="2107281"/>
          </a:xfrm>
          <a:prstGeom prst="rect">
            <a:avLst/>
          </a:prstGeom>
          <a:solidFill>
            <a:srgbClr val="FFC000">
              <a:alpha val="10000"/>
            </a:srgbClr>
          </a:solidFill>
          <a:ln w="2857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2708140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19D89-5E9D-0F46-B19B-8215FEDA512A}"/>
              </a:ext>
            </a:extLst>
          </p:cNvPr>
          <p:cNvSpPr>
            <a:spLocks noGrp="1"/>
          </p:cNvSpPr>
          <p:nvPr>
            <p:ph type="title"/>
          </p:nvPr>
        </p:nvSpPr>
        <p:spPr/>
        <p:txBody>
          <a:bodyPr/>
          <a:lstStyle/>
          <a:p>
            <a:r>
              <a:rPr lang="en-GB"/>
              <a:t>Thinking Rationally</a:t>
            </a:r>
          </a:p>
        </p:txBody>
      </p:sp>
      <p:sp>
        <p:nvSpPr>
          <p:cNvPr id="3" name="Content Placeholder 2">
            <a:extLst>
              <a:ext uri="{FF2B5EF4-FFF2-40B4-BE49-F238E27FC236}">
                <a16:creationId xmlns:a16="http://schemas.microsoft.com/office/drawing/2014/main" id="{9F4397FF-E069-D947-BA90-0B1E1ECCDF34}"/>
              </a:ext>
            </a:extLst>
          </p:cNvPr>
          <p:cNvSpPr>
            <a:spLocks noGrp="1"/>
          </p:cNvSpPr>
          <p:nvPr>
            <p:ph idx="1"/>
          </p:nvPr>
        </p:nvSpPr>
        <p:spPr/>
        <p:txBody>
          <a:bodyPr/>
          <a:lstStyle/>
          <a:p>
            <a:r>
              <a:rPr lang="en-GB" dirty="0"/>
              <a:t>Codify thinking ➝ rules</a:t>
            </a:r>
          </a:p>
          <a:p>
            <a:pPr lvl="1"/>
            <a:r>
              <a:rPr lang="en-GB" dirty="0"/>
              <a:t>Irrefutable reasoning processes</a:t>
            </a:r>
          </a:p>
          <a:p>
            <a:pPr lvl="1"/>
            <a:r>
              <a:rPr lang="en-GB" dirty="0"/>
              <a:t>Argument structures that always yield correct conclusions when given correct premises  </a:t>
            </a:r>
          </a:p>
          <a:p>
            <a:r>
              <a:rPr lang="en-GB" dirty="0"/>
              <a:t>Field of </a:t>
            </a:r>
            <a:r>
              <a:rPr lang="en-GB" i="1" dirty="0">
                <a:solidFill>
                  <a:schemeClr val="accent2"/>
                </a:solidFill>
              </a:rPr>
              <a:t>Logic</a:t>
            </a:r>
          </a:p>
          <a:p>
            <a:pPr lvl="1"/>
            <a:r>
              <a:rPr lang="en-GB" sz="2200" dirty="0"/>
              <a:t>Precise notation for statements about objects in a world and relations among them </a:t>
            </a:r>
            <a:endParaRPr lang="en-GB" dirty="0"/>
          </a:p>
          <a:p>
            <a:pPr lvl="1"/>
            <a:r>
              <a:rPr lang="en-GB" sz="2200" dirty="0"/>
              <a:t>Programs that could, </a:t>
            </a:r>
            <a:r>
              <a:rPr lang="en-GB" sz="2200" u="sng" dirty="0"/>
              <a:t>in principle</a:t>
            </a:r>
            <a:r>
              <a:rPr lang="en-GB" sz="2200" dirty="0"/>
              <a:t>, solve </a:t>
            </a:r>
            <a:r>
              <a:rPr lang="en-GB" sz="2200" i="1" dirty="0"/>
              <a:t>any </a:t>
            </a:r>
            <a:r>
              <a:rPr lang="en-GB" sz="2200" dirty="0"/>
              <a:t>solvable problem described in logical notation </a:t>
            </a:r>
            <a:endParaRPr lang="en-GB" dirty="0"/>
          </a:p>
          <a:p>
            <a:pPr lvl="1"/>
            <a:r>
              <a:rPr lang="en-GB" dirty="0"/>
              <a:t>Obstacles:</a:t>
            </a:r>
          </a:p>
          <a:p>
            <a:pPr lvl="2"/>
            <a:r>
              <a:rPr lang="en-GB" dirty="0"/>
              <a:t>Informal knowledge</a:t>
            </a:r>
          </a:p>
          <a:p>
            <a:pPr lvl="3"/>
            <a:r>
              <a:rPr lang="en-GB" dirty="0"/>
              <a:t>Unstructured data</a:t>
            </a:r>
          </a:p>
          <a:p>
            <a:pPr lvl="3"/>
            <a:r>
              <a:rPr lang="en-GB" dirty="0"/>
              <a:t>Uncertainty</a:t>
            </a:r>
          </a:p>
          <a:p>
            <a:pPr lvl="2"/>
            <a:r>
              <a:rPr lang="en-GB" dirty="0"/>
              <a:t>Solving any solvable problem </a:t>
            </a:r>
            <a:r>
              <a:rPr lang="en-GB" u="sng" dirty="0"/>
              <a:t>in practice</a:t>
            </a:r>
          </a:p>
          <a:p>
            <a:pPr lvl="3"/>
            <a:r>
              <a:rPr lang="en-GB" dirty="0"/>
              <a:t>Limited computational resources</a:t>
            </a:r>
          </a:p>
        </p:txBody>
      </p:sp>
      <p:sp>
        <p:nvSpPr>
          <p:cNvPr id="4" name="Date Placeholder 3">
            <a:extLst>
              <a:ext uri="{FF2B5EF4-FFF2-40B4-BE49-F238E27FC236}">
                <a16:creationId xmlns:a16="http://schemas.microsoft.com/office/drawing/2014/main" id="{023EFE18-9523-E643-8295-A5BF27D9DA74}"/>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D71ED362-C218-9744-A291-27D8E0DC6BE7}"/>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10</a:t>
            </a:fld>
            <a:r>
              <a:rPr lang="en-GB"/>
              <a:t> </a:t>
            </a:r>
            <a:endParaRPr lang="en-GB" sz="1399"/>
          </a:p>
        </p:txBody>
      </p:sp>
      <p:sp>
        <p:nvSpPr>
          <p:cNvPr id="7" name="TextBox 6">
            <a:extLst>
              <a:ext uri="{FF2B5EF4-FFF2-40B4-BE49-F238E27FC236}">
                <a16:creationId xmlns:a16="http://schemas.microsoft.com/office/drawing/2014/main" id="{B0CEAC58-8E7E-394B-986C-26B39389E1AE}"/>
              </a:ext>
            </a:extLst>
          </p:cNvPr>
          <p:cNvSpPr txBox="1"/>
          <p:nvPr/>
        </p:nvSpPr>
        <p:spPr>
          <a:xfrm>
            <a:off x="7750461" y="4204897"/>
            <a:ext cx="3452787" cy="120000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Obstacles </a:t>
            </a:r>
            <a:r>
              <a:rPr lang="en-GB" dirty="0"/>
              <a:t>apply to </a:t>
            </a:r>
            <a:r>
              <a:rPr lang="en-GB" i="1" dirty="0"/>
              <a:t>any </a:t>
            </a:r>
            <a:r>
              <a:rPr lang="en-GB" dirty="0"/>
              <a:t>attempt to build computational reasoning systems</a:t>
            </a:r>
            <a:endParaRPr lang="en-GB" sz="1798" dirty="0"/>
          </a:p>
          <a:p>
            <a:pPr marL="285464" indent="-285464">
              <a:buFont typeface="Arial" panose="020B0604020202020204" pitchFamily="34" charset="0"/>
              <a:buChar char="•"/>
            </a:pPr>
            <a:r>
              <a:rPr lang="en-GB" sz="1798" dirty="0"/>
              <a:t>Formulated first in logic</a:t>
            </a:r>
          </a:p>
        </p:txBody>
      </p:sp>
      <p:sp>
        <p:nvSpPr>
          <p:cNvPr id="8" name="Footer Placeholder 7">
            <a:extLst>
              <a:ext uri="{FF2B5EF4-FFF2-40B4-BE49-F238E27FC236}">
                <a16:creationId xmlns:a16="http://schemas.microsoft.com/office/drawing/2014/main" id="{57A4B246-0C16-FD46-82FB-E27CD03A7F59}"/>
              </a:ext>
            </a:extLst>
          </p:cNvPr>
          <p:cNvSpPr>
            <a:spLocks noGrp="1"/>
          </p:cNvSpPr>
          <p:nvPr>
            <p:ph type="ftr" sz="quarter" idx="3"/>
          </p:nvPr>
        </p:nvSpPr>
        <p:spPr/>
        <p:txBody>
          <a:bodyPr/>
          <a:lstStyle/>
          <a:p>
            <a:r>
              <a:rPr lang="en-GB"/>
              <a:t>T. Braun – StaRAI</a:t>
            </a:r>
          </a:p>
        </p:txBody>
      </p:sp>
      <p:sp>
        <p:nvSpPr>
          <p:cNvPr id="9" name="TextBox 8">
            <a:extLst>
              <a:ext uri="{FF2B5EF4-FFF2-40B4-BE49-F238E27FC236}">
                <a16:creationId xmlns:a16="http://schemas.microsoft.com/office/drawing/2014/main" id="{3159A724-85C1-CF44-845C-2DE25A902AA0}"/>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1237065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FFCD7-1034-D247-BE19-D6298434EE51}"/>
              </a:ext>
            </a:extLst>
          </p:cNvPr>
          <p:cNvSpPr>
            <a:spLocks noGrp="1"/>
          </p:cNvSpPr>
          <p:nvPr>
            <p:ph type="title"/>
          </p:nvPr>
        </p:nvSpPr>
        <p:spPr/>
        <p:txBody>
          <a:bodyPr anchor="t"/>
          <a:lstStyle/>
          <a:p>
            <a:r>
              <a:rPr lang="en-GB" dirty="0"/>
              <a:t>Approaches to Artificial Intelligence (AI)</a:t>
            </a:r>
          </a:p>
        </p:txBody>
      </p:sp>
      <p:sp>
        <p:nvSpPr>
          <p:cNvPr id="14" name="Content Placeholder 13">
            <a:extLst>
              <a:ext uri="{FF2B5EF4-FFF2-40B4-BE49-F238E27FC236}">
                <a16:creationId xmlns:a16="http://schemas.microsoft.com/office/drawing/2014/main" id="{1049A064-FA3F-7841-AA0E-AF5BC5EDB1A6}"/>
              </a:ext>
            </a:extLst>
          </p:cNvPr>
          <p:cNvSpPr>
            <a:spLocks noGrp="1"/>
          </p:cNvSpPr>
          <p:nvPr>
            <p:ph idx="1"/>
          </p:nvPr>
        </p:nvSpPr>
        <p:spPr>
          <a:xfrm>
            <a:off x="359626" y="1666902"/>
            <a:ext cx="2902396" cy="4236435"/>
          </a:xfrm>
        </p:spPr>
        <p:txBody>
          <a:bodyPr/>
          <a:lstStyle/>
          <a:p>
            <a:r>
              <a:rPr lang="en-GB" dirty="0"/>
              <a:t>All approaches followed</a:t>
            </a:r>
          </a:p>
          <a:p>
            <a:pPr lvl="1"/>
            <a:r>
              <a:rPr lang="en-GB" dirty="0"/>
              <a:t>Supported and hindered each other</a:t>
            </a:r>
          </a:p>
          <a:p>
            <a:pPr lvl="1"/>
            <a:endParaRPr lang="en-GB" dirty="0"/>
          </a:p>
          <a:p>
            <a:pPr lvl="1"/>
            <a:endParaRPr lang="en-GB" dirty="0"/>
          </a:p>
          <a:p>
            <a:r>
              <a:rPr lang="en-GB" dirty="0">
                <a:solidFill>
                  <a:schemeClr val="accent1"/>
                </a:solidFill>
              </a:rPr>
              <a:t>Rationality</a:t>
            </a:r>
          </a:p>
          <a:p>
            <a:pPr lvl="1"/>
            <a:r>
              <a:rPr lang="en-GB" dirty="0"/>
              <a:t>System is rational if it does the “right thing,” given what it knows</a:t>
            </a:r>
          </a:p>
        </p:txBody>
      </p:sp>
      <p:sp>
        <p:nvSpPr>
          <p:cNvPr id="4" name="Date Placeholder 3">
            <a:extLst>
              <a:ext uri="{FF2B5EF4-FFF2-40B4-BE49-F238E27FC236}">
                <a16:creationId xmlns:a16="http://schemas.microsoft.com/office/drawing/2014/main" id="{E177D657-F6EF-1D49-9F4A-C9E3C8DE34A5}"/>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86001C8E-FF43-984F-BB08-6E38025D0D0C}"/>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11</a:t>
            </a:fld>
            <a:r>
              <a:rPr lang="en-GB"/>
              <a:t> </a:t>
            </a:r>
            <a:endParaRPr lang="en-GB" sz="1399"/>
          </a:p>
        </p:txBody>
      </p:sp>
      <p:sp>
        <p:nvSpPr>
          <p:cNvPr id="9" name="TextBox 8">
            <a:extLst>
              <a:ext uri="{FF2B5EF4-FFF2-40B4-BE49-F238E27FC236}">
                <a16:creationId xmlns:a16="http://schemas.microsoft.com/office/drawing/2014/main" id="{E7D96C74-2B3A-B441-914B-51A49C15513C}"/>
              </a:ext>
            </a:extLst>
          </p:cNvPr>
          <p:cNvSpPr txBox="1"/>
          <p:nvPr/>
        </p:nvSpPr>
        <p:spPr>
          <a:xfrm>
            <a:off x="10595640" y="2745624"/>
            <a:ext cx="1213281" cy="922368"/>
          </a:xfrm>
          <a:prstGeom prst="rect">
            <a:avLst/>
          </a:prstGeom>
          <a:noFill/>
        </p:spPr>
        <p:txBody>
          <a:bodyPr wrap="none" rtlCol="0">
            <a:spAutoFit/>
          </a:bodyPr>
          <a:lstStyle/>
          <a:p>
            <a:r>
              <a:rPr lang="en-GB" sz="1798" dirty="0"/>
              <a:t>Thought </a:t>
            </a:r>
            <a:br>
              <a:rPr lang="en-GB" sz="1798" dirty="0"/>
            </a:br>
            <a:r>
              <a:rPr lang="en-GB" sz="1798" dirty="0"/>
              <a:t>processes, </a:t>
            </a:r>
          </a:p>
          <a:p>
            <a:r>
              <a:rPr lang="en-GB" sz="1798" dirty="0"/>
              <a:t>reasoning</a:t>
            </a:r>
          </a:p>
        </p:txBody>
      </p:sp>
      <p:sp>
        <p:nvSpPr>
          <p:cNvPr id="10" name="TextBox 9">
            <a:extLst>
              <a:ext uri="{FF2B5EF4-FFF2-40B4-BE49-F238E27FC236}">
                <a16:creationId xmlns:a16="http://schemas.microsoft.com/office/drawing/2014/main" id="{EFD37E54-9758-F749-9F0B-5A3ACD68508B}"/>
              </a:ext>
            </a:extLst>
          </p:cNvPr>
          <p:cNvSpPr txBox="1"/>
          <p:nvPr/>
        </p:nvSpPr>
        <p:spPr>
          <a:xfrm>
            <a:off x="10595640" y="4933418"/>
            <a:ext cx="1134606" cy="369012"/>
          </a:xfrm>
          <a:prstGeom prst="rect">
            <a:avLst/>
          </a:prstGeom>
          <a:noFill/>
        </p:spPr>
        <p:txBody>
          <a:bodyPr wrap="none" rtlCol="0">
            <a:spAutoFit/>
          </a:bodyPr>
          <a:lstStyle/>
          <a:p>
            <a:r>
              <a:rPr lang="en-GB" sz="1798" dirty="0"/>
              <a:t>Behaviour</a:t>
            </a:r>
          </a:p>
        </p:txBody>
      </p:sp>
      <p:sp>
        <p:nvSpPr>
          <p:cNvPr id="11" name="TextBox 10">
            <a:extLst>
              <a:ext uri="{FF2B5EF4-FFF2-40B4-BE49-F238E27FC236}">
                <a16:creationId xmlns:a16="http://schemas.microsoft.com/office/drawing/2014/main" id="{B1166485-249B-3A4F-ACE8-DB6E715EF1F2}"/>
              </a:ext>
            </a:extLst>
          </p:cNvPr>
          <p:cNvSpPr txBox="1"/>
          <p:nvPr/>
        </p:nvSpPr>
        <p:spPr>
          <a:xfrm>
            <a:off x="3661358" y="1509436"/>
            <a:ext cx="3094053" cy="369012"/>
          </a:xfrm>
          <a:prstGeom prst="rect">
            <a:avLst/>
          </a:prstGeom>
          <a:noFill/>
        </p:spPr>
        <p:txBody>
          <a:bodyPr wrap="none" rtlCol="0">
            <a:spAutoFit/>
          </a:bodyPr>
          <a:lstStyle/>
          <a:p>
            <a:pPr algn="ctr"/>
            <a:r>
              <a:rPr lang="en-GB" sz="1798" dirty="0"/>
              <a:t>Fidelity of human performance</a:t>
            </a:r>
          </a:p>
        </p:txBody>
      </p:sp>
      <p:sp>
        <p:nvSpPr>
          <p:cNvPr id="12" name="TextBox 11">
            <a:extLst>
              <a:ext uri="{FF2B5EF4-FFF2-40B4-BE49-F238E27FC236}">
                <a16:creationId xmlns:a16="http://schemas.microsoft.com/office/drawing/2014/main" id="{9AD2A350-6EB0-3542-A5DF-2A0D791A0562}"/>
              </a:ext>
            </a:extLst>
          </p:cNvPr>
          <p:cNvSpPr txBox="1"/>
          <p:nvPr/>
        </p:nvSpPr>
        <p:spPr>
          <a:xfrm>
            <a:off x="6882936" y="1515689"/>
            <a:ext cx="3786293" cy="369012"/>
          </a:xfrm>
          <a:prstGeom prst="rect">
            <a:avLst/>
          </a:prstGeom>
          <a:noFill/>
        </p:spPr>
        <p:txBody>
          <a:bodyPr wrap="none" rtlCol="0">
            <a:spAutoFit/>
          </a:bodyPr>
          <a:lstStyle/>
          <a:p>
            <a:pPr algn="ctr"/>
            <a:r>
              <a:rPr lang="en-GB" sz="1798" dirty="0"/>
              <a:t>Ideal performance measure </a:t>
            </a:r>
            <a:r>
              <a:rPr lang="en-GB" sz="1798" dirty="0">
                <a:solidFill>
                  <a:schemeClr val="accent1"/>
                </a:solidFill>
              </a:rPr>
              <a:t>rationality</a:t>
            </a:r>
          </a:p>
        </p:txBody>
      </p:sp>
      <p:sp>
        <p:nvSpPr>
          <p:cNvPr id="13" name="TextBox 12">
            <a:extLst>
              <a:ext uri="{FF2B5EF4-FFF2-40B4-BE49-F238E27FC236}">
                <a16:creationId xmlns:a16="http://schemas.microsoft.com/office/drawing/2014/main" id="{B40DCF2A-CFF7-9C49-AAFA-EBE8199315E2}"/>
              </a:ext>
            </a:extLst>
          </p:cNvPr>
          <p:cNvSpPr txBox="1"/>
          <p:nvPr/>
        </p:nvSpPr>
        <p:spPr>
          <a:xfrm>
            <a:off x="6059969" y="1212508"/>
            <a:ext cx="1770229" cy="369012"/>
          </a:xfrm>
          <a:prstGeom prst="rect">
            <a:avLst/>
          </a:prstGeom>
          <a:noFill/>
        </p:spPr>
        <p:txBody>
          <a:bodyPr wrap="none" rtlCol="0">
            <a:spAutoFit/>
          </a:bodyPr>
          <a:lstStyle/>
          <a:p>
            <a:pPr algn="ctr"/>
            <a:r>
              <a:rPr lang="en-GB" sz="1798" dirty="0"/>
              <a:t>Success measure</a:t>
            </a:r>
          </a:p>
        </p:txBody>
      </p:sp>
      <p:sp>
        <p:nvSpPr>
          <p:cNvPr id="3" name="Footer Placeholder 2">
            <a:extLst>
              <a:ext uri="{FF2B5EF4-FFF2-40B4-BE49-F238E27FC236}">
                <a16:creationId xmlns:a16="http://schemas.microsoft.com/office/drawing/2014/main" id="{A99D9ABC-3199-784A-918B-32B341FB2C29}"/>
              </a:ext>
            </a:extLst>
          </p:cNvPr>
          <p:cNvSpPr>
            <a:spLocks noGrp="1"/>
          </p:cNvSpPr>
          <p:nvPr>
            <p:ph type="ftr" sz="quarter" idx="3"/>
          </p:nvPr>
        </p:nvSpPr>
        <p:spPr/>
        <p:txBody>
          <a:bodyPr/>
          <a:lstStyle/>
          <a:p>
            <a:r>
              <a:rPr lang="en-GB"/>
              <a:t>T. Braun – StaRAI</a:t>
            </a:r>
          </a:p>
        </p:txBody>
      </p:sp>
      <p:sp>
        <p:nvSpPr>
          <p:cNvPr id="15" name="TextBox 14">
            <a:extLst>
              <a:ext uri="{FF2B5EF4-FFF2-40B4-BE49-F238E27FC236}">
                <a16:creationId xmlns:a16="http://schemas.microsoft.com/office/drawing/2014/main" id="{F3CB5E1A-A6F1-3D44-AE58-EA6903129EBA}"/>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graphicFrame>
        <p:nvGraphicFramePr>
          <p:cNvPr id="16" name="Table 15">
            <a:extLst>
              <a:ext uri="{FF2B5EF4-FFF2-40B4-BE49-F238E27FC236}">
                <a16:creationId xmlns:a16="http://schemas.microsoft.com/office/drawing/2014/main" id="{9ECAEDCD-E51C-954B-8790-5F39081DA217}"/>
              </a:ext>
            </a:extLst>
          </p:cNvPr>
          <p:cNvGraphicFramePr>
            <a:graphicFrameLocks noGrp="1"/>
          </p:cNvGraphicFramePr>
          <p:nvPr/>
        </p:nvGraphicFramePr>
        <p:xfrm>
          <a:off x="3389546" y="1863632"/>
          <a:ext cx="7111076" cy="4084320"/>
        </p:xfrm>
        <a:graphic>
          <a:graphicData uri="http://schemas.openxmlformats.org/drawingml/2006/table">
            <a:tbl>
              <a:tblPr firstRow="1" bandRow="1">
                <a:tableStyleId>{B301B821-A1FF-4177-AEE7-76D212191A09}</a:tableStyleId>
              </a:tblPr>
              <a:tblGrid>
                <a:gridCol w="3599250">
                  <a:extLst>
                    <a:ext uri="{9D8B030D-6E8A-4147-A177-3AD203B41FA5}">
                      <a16:colId xmlns:a16="http://schemas.microsoft.com/office/drawing/2014/main" val="3284920863"/>
                    </a:ext>
                  </a:extLst>
                </a:gridCol>
                <a:gridCol w="3511826">
                  <a:extLst>
                    <a:ext uri="{9D8B030D-6E8A-4147-A177-3AD203B41FA5}">
                      <a16:colId xmlns:a16="http://schemas.microsoft.com/office/drawing/2014/main" val="3763973032"/>
                    </a:ext>
                  </a:extLst>
                </a:gridCol>
              </a:tblGrid>
              <a:tr h="349200">
                <a:tc>
                  <a:txBody>
                    <a:bodyPr/>
                    <a:lstStyle/>
                    <a:p>
                      <a:r>
                        <a:rPr lang="en-GB" sz="1700" kern="1200" dirty="0">
                          <a:effectLst/>
                        </a:rPr>
                        <a:t>Thinking Humanly</a:t>
                      </a:r>
                      <a:endParaRPr lang="en-GB" sz="1700" dirty="0">
                        <a:effectLst/>
                      </a:endParaRPr>
                    </a:p>
                  </a:txBody>
                  <a:tcPr anchor="ct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kern="1200" dirty="0">
                          <a:effectLst/>
                        </a:rPr>
                        <a:t>Thinking Rationally </a:t>
                      </a:r>
                      <a:endParaRPr lang="en-GB" sz="1700" dirty="0">
                        <a:effectLst/>
                      </a:endParaRPr>
                    </a:p>
                  </a:txBody>
                  <a:tcPr anchor="ctr"/>
                </a:tc>
                <a:extLst>
                  <a:ext uri="{0D108BD9-81ED-4DB2-BD59-A6C34878D82A}">
                    <a16:rowId xmlns:a16="http://schemas.microsoft.com/office/drawing/2014/main" val="3128965436"/>
                  </a:ext>
                </a:extLst>
              </a:tr>
              <a:tr h="370840">
                <a:tc>
                  <a:txBody>
                    <a:bodyPr/>
                    <a:lstStyle/>
                    <a:p>
                      <a:pPr>
                        <a:spcAft>
                          <a:spcPts val="600"/>
                        </a:spcAft>
                      </a:pPr>
                      <a:r>
                        <a:rPr lang="en-GB" sz="1500" kern="1200" dirty="0">
                          <a:effectLst/>
                        </a:rPr>
                        <a:t>“The exciting new effort to make computers think . . . machines with minds, in the full and literal sense.” (</a:t>
                      </a:r>
                      <a:r>
                        <a:rPr lang="en-GB" sz="1500" kern="1200" dirty="0" err="1">
                          <a:effectLst/>
                        </a:rPr>
                        <a:t>Haugeland</a:t>
                      </a:r>
                      <a:r>
                        <a:rPr lang="en-GB" sz="1500" kern="1200" dirty="0">
                          <a:effectLst/>
                        </a:rPr>
                        <a:t>, 1985) </a:t>
                      </a:r>
                      <a:endParaRPr lang="en-GB" sz="1500" dirty="0">
                        <a:effectLst/>
                      </a:endParaRPr>
                    </a:p>
                    <a:p>
                      <a:r>
                        <a:rPr lang="en-GB" sz="1500" kern="1200" dirty="0">
                          <a:effectLst/>
                        </a:rPr>
                        <a:t>“[The automation of] activities that we associate with human thinking, activities such as decision-making, problem solving, learning…” (Bellman, 1978) </a:t>
                      </a:r>
                      <a:endParaRPr lang="en-GB" sz="1500" dirty="0">
                        <a:effectLst/>
                      </a:endParaRPr>
                    </a:p>
                  </a:txBody>
                  <a:tcPr/>
                </a:tc>
                <a:tc>
                  <a:txBody>
                    <a:bodyPr/>
                    <a:lstStyle/>
                    <a:p>
                      <a:pPr>
                        <a:spcAft>
                          <a:spcPts val="600"/>
                        </a:spcAft>
                      </a:pPr>
                      <a:r>
                        <a:rPr lang="en-GB" sz="1500" kern="1200" dirty="0">
                          <a:effectLst/>
                        </a:rPr>
                        <a:t>“The study of mental faculties through the use of computational models.”</a:t>
                      </a:r>
                      <a:br>
                        <a:rPr lang="en-GB" sz="1500" kern="1200" dirty="0">
                          <a:effectLst/>
                        </a:rPr>
                      </a:br>
                      <a:r>
                        <a:rPr lang="en-GB" sz="1500" kern="1200" dirty="0">
                          <a:effectLst/>
                        </a:rPr>
                        <a:t>(</a:t>
                      </a:r>
                      <a:r>
                        <a:rPr lang="en-GB" sz="1500" kern="1200" dirty="0" err="1">
                          <a:effectLst/>
                        </a:rPr>
                        <a:t>Charniak</a:t>
                      </a:r>
                      <a:r>
                        <a:rPr lang="en-GB" sz="1500" kern="1200" dirty="0">
                          <a:effectLst/>
                        </a:rPr>
                        <a:t> and McDermott, 1985) </a:t>
                      </a:r>
                      <a:endParaRPr lang="en-GB" sz="1500" dirty="0">
                        <a:effectLst/>
                      </a:endParaRPr>
                    </a:p>
                    <a:p>
                      <a:r>
                        <a:rPr lang="en-GB" sz="1500" kern="1200" dirty="0">
                          <a:effectLst/>
                        </a:rPr>
                        <a:t>“The study of the computations that make it possible to perceive, reason, and act.” (Winston, 1992) </a:t>
                      </a:r>
                      <a:endParaRPr lang="en-GB" sz="1500" dirty="0">
                        <a:effectLst/>
                      </a:endParaRPr>
                    </a:p>
                  </a:txBody>
                  <a:tcPr/>
                </a:tc>
                <a:extLst>
                  <a:ext uri="{0D108BD9-81ED-4DB2-BD59-A6C34878D82A}">
                    <a16:rowId xmlns:a16="http://schemas.microsoft.com/office/drawing/2014/main" val="1853098770"/>
                  </a:ext>
                </a:extLst>
              </a:tr>
              <a:tr h="349200">
                <a:tc>
                  <a:txBody>
                    <a:bodyPr/>
                    <a:lstStyle/>
                    <a:p>
                      <a:r>
                        <a:rPr lang="en-GB" sz="1700" b="1" kern="1200" dirty="0">
                          <a:solidFill>
                            <a:schemeClr val="bg1"/>
                          </a:solidFill>
                          <a:effectLst/>
                        </a:rPr>
                        <a:t>Acting Humanly </a:t>
                      </a:r>
                      <a:endParaRPr lang="en-GB" sz="1700" b="1" dirty="0">
                        <a:solidFill>
                          <a:schemeClr val="bg1"/>
                        </a:solidFill>
                        <a:effectLst/>
                      </a:endParaRPr>
                    </a:p>
                  </a:txBody>
                  <a:tcPr anchor="ctr">
                    <a:solidFill>
                      <a:schemeClr val="accent1"/>
                    </a:solidFill>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00" b="1" kern="1200" dirty="0">
                          <a:solidFill>
                            <a:schemeClr val="bg1"/>
                          </a:solidFill>
                          <a:effectLst/>
                        </a:rPr>
                        <a:t>Acting Rationally </a:t>
                      </a:r>
                      <a:endParaRPr lang="en-GB" sz="1700" b="1" dirty="0">
                        <a:solidFill>
                          <a:schemeClr val="bg1"/>
                        </a:solidFill>
                        <a:effectLst/>
                      </a:endParaRPr>
                    </a:p>
                  </a:txBody>
                  <a:tcPr anchor="ctr">
                    <a:solidFill>
                      <a:schemeClr val="accent1"/>
                    </a:solidFill>
                  </a:tcPr>
                </a:tc>
                <a:extLst>
                  <a:ext uri="{0D108BD9-81ED-4DB2-BD59-A6C34878D82A}">
                    <a16:rowId xmlns:a16="http://schemas.microsoft.com/office/drawing/2014/main" val="552276913"/>
                  </a:ext>
                </a:extLst>
              </a:tr>
              <a:tr h="370840">
                <a:tc>
                  <a:txBody>
                    <a:bodyPr/>
                    <a:lstStyle/>
                    <a:p>
                      <a:pPr>
                        <a:spcAft>
                          <a:spcPts val="600"/>
                        </a:spcAft>
                      </a:pPr>
                      <a:r>
                        <a:rPr lang="en-GB" sz="1500" kern="1200" dirty="0">
                          <a:effectLst/>
                        </a:rPr>
                        <a:t>“The art of creating machines that perform functions that require intelligence when performed by people.” (Kurzweil, 1990) </a:t>
                      </a:r>
                      <a:endParaRPr lang="en-GB" sz="1500" dirty="0">
                        <a:effectLst/>
                      </a:endParaRPr>
                    </a:p>
                    <a:p>
                      <a:r>
                        <a:rPr lang="en-GB" sz="1500" kern="1200" dirty="0">
                          <a:effectLst/>
                        </a:rPr>
                        <a:t>“The study of how to make computers do things at which, at the moment, people are better.” (Rich and Knight, 1991) </a:t>
                      </a:r>
                      <a:endParaRPr lang="en-GB" sz="1500" dirty="0">
                        <a:effectLst/>
                      </a:endParaRPr>
                    </a:p>
                  </a:txBody>
                  <a:tcPr/>
                </a:tc>
                <a:tc>
                  <a:txBody>
                    <a:bodyPr/>
                    <a:lstStyle/>
                    <a:p>
                      <a:pPr>
                        <a:spcAft>
                          <a:spcPts val="600"/>
                        </a:spcAft>
                      </a:pPr>
                      <a:r>
                        <a:rPr lang="en-GB" sz="1500" kern="1200" dirty="0">
                          <a:effectLst/>
                        </a:rPr>
                        <a:t>“Computational Intelligence is the study of the design of intelligent agents.” (Poole et al., 1998) </a:t>
                      </a:r>
                    </a:p>
                    <a:p>
                      <a:pPr>
                        <a:spcAft>
                          <a:spcPts val="600"/>
                        </a:spcAft>
                      </a:pPr>
                      <a:endParaRPr lang="en-GB" sz="1500" dirty="0">
                        <a:effectLst/>
                      </a:endParaRPr>
                    </a:p>
                    <a:p>
                      <a:r>
                        <a:rPr lang="en-GB" sz="1500" kern="1200" dirty="0">
                          <a:effectLst/>
                        </a:rPr>
                        <a:t>“AI … is concerned with intelligent behaviour in artefacts.” (Nilsson, 1998) </a:t>
                      </a:r>
                      <a:endParaRPr lang="en-GB" sz="1500" dirty="0">
                        <a:effectLst/>
                      </a:endParaRPr>
                    </a:p>
                  </a:txBody>
                  <a:tcPr/>
                </a:tc>
                <a:extLst>
                  <a:ext uri="{0D108BD9-81ED-4DB2-BD59-A6C34878D82A}">
                    <a16:rowId xmlns:a16="http://schemas.microsoft.com/office/drawing/2014/main" val="3251644739"/>
                  </a:ext>
                </a:extLst>
              </a:tr>
            </a:tbl>
          </a:graphicData>
        </a:graphic>
      </p:graphicFrame>
      <p:sp>
        <p:nvSpPr>
          <p:cNvPr id="5" name="Rectangle 4">
            <a:extLst>
              <a:ext uri="{FF2B5EF4-FFF2-40B4-BE49-F238E27FC236}">
                <a16:creationId xmlns:a16="http://schemas.microsoft.com/office/drawing/2014/main" id="{2BB880D3-C2D5-C846-9B5F-AC343D87365B}"/>
              </a:ext>
            </a:extLst>
          </p:cNvPr>
          <p:cNvSpPr/>
          <p:nvPr/>
        </p:nvSpPr>
        <p:spPr>
          <a:xfrm>
            <a:off x="6945083" y="3946644"/>
            <a:ext cx="3555539" cy="2001308"/>
          </a:xfrm>
          <a:prstGeom prst="rect">
            <a:avLst/>
          </a:prstGeom>
          <a:solidFill>
            <a:srgbClr val="FFC000">
              <a:alpha val="10000"/>
            </a:srgbClr>
          </a:solidFill>
          <a:ln w="28575">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2675748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A7B4-84D6-2F4F-8FF3-05113BB0437E}"/>
              </a:ext>
            </a:extLst>
          </p:cNvPr>
          <p:cNvSpPr>
            <a:spLocks noGrp="1"/>
          </p:cNvSpPr>
          <p:nvPr>
            <p:ph type="title"/>
          </p:nvPr>
        </p:nvSpPr>
        <p:spPr/>
        <p:txBody>
          <a:bodyPr/>
          <a:lstStyle/>
          <a:p>
            <a:r>
              <a:rPr lang="en-GB"/>
              <a:t>Acting Rationally</a:t>
            </a:r>
          </a:p>
        </p:txBody>
      </p:sp>
      <p:sp>
        <p:nvSpPr>
          <p:cNvPr id="3" name="Content Placeholder 2">
            <a:extLst>
              <a:ext uri="{FF2B5EF4-FFF2-40B4-BE49-F238E27FC236}">
                <a16:creationId xmlns:a16="http://schemas.microsoft.com/office/drawing/2014/main" id="{BF89C2AC-42E3-6245-8E01-03197EAA0187}"/>
              </a:ext>
            </a:extLst>
          </p:cNvPr>
          <p:cNvSpPr>
            <a:spLocks noGrp="1"/>
          </p:cNvSpPr>
          <p:nvPr>
            <p:ph idx="1"/>
          </p:nvPr>
        </p:nvSpPr>
        <p:spPr/>
        <p:txBody>
          <a:bodyPr/>
          <a:lstStyle/>
          <a:p>
            <a:r>
              <a:rPr lang="en-GB" dirty="0"/>
              <a:t>Rational agent approach</a:t>
            </a:r>
          </a:p>
          <a:p>
            <a:r>
              <a:rPr lang="en-GB" dirty="0">
                <a:solidFill>
                  <a:schemeClr val="accent1"/>
                </a:solidFill>
              </a:rPr>
              <a:t>Agent</a:t>
            </a:r>
            <a:r>
              <a:rPr lang="en-GB" dirty="0"/>
              <a:t> = something that acts</a:t>
            </a:r>
          </a:p>
          <a:p>
            <a:pPr lvl="1"/>
            <a:r>
              <a:rPr lang="en-GB" dirty="0"/>
              <a:t>Operate autonomously</a:t>
            </a:r>
          </a:p>
          <a:p>
            <a:pPr lvl="1"/>
            <a:r>
              <a:rPr lang="en-GB" dirty="0"/>
              <a:t>Perceive environment</a:t>
            </a:r>
          </a:p>
          <a:p>
            <a:pPr lvl="1"/>
            <a:r>
              <a:rPr lang="en-GB" sz="2200" dirty="0"/>
              <a:t>Persist over a prolonged time period </a:t>
            </a:r>
            <a:endParaRPr lang="en-GB" dirty="0"/>
          </a:p>
          <a:p>
            <a:pPr lvl="1"/>
            <a:r>
              <a:rPr lang="en-GB" sz="2200" dirty="0"/>
              <a:t>Adapt to change</a:t>
            </a:r>
          </a:p>
          <a:p>
            <a:pPr lvl="1"/>
            <a:r>
              <a:rPr lang="en-GB" sz="2200" dirty="0"/>
              <a:t>Create and pursue goals </a:t>
            </a:r>
            <a:endParaRPr lang="en-GB" dirty="0"/>
          </a:p>
          <a:p>
            <a:r>
              <a:rPr lang="en-GB" dirty="0">
                <a:solidFill>
                  <a:schemeClr val="accent1"/>
                </a:solidFill>
              </a:rPr>
              <a:t>Rational </a:t>
            </a:r>
            <a:r>
              <a:rPr lang="en-GB" dirty="0"/>
              <a:t>agent</a:t>
            </a:r>
          </a:p>
          <a:p>
            <a:pPr lvl="1"/>
            <a:r>
              <a:rPr lang="en-GB" dirty="0"/>
              <a:t>One that acts so as to achieve the best outcome or, when there is uncertainty, the best expected outcome </a:t>
            </a:r>
          </a:p>
          <a:p>
            <a:pPr lvl="1"/>
            <a:r>
              <a:rPr lang="en-GB" dirty="0"/>
              <a:t>May include thinking rationally or acting humanly, but </a:t>
            </a:r>
            <a:r>
              <a:rPr lang="en-GB" i="1" dirty="0"/>
              <a:t>more general</a:t>
            </a:r>
          </a:p>
        </p:txBody>
      </p:sp>
      <p:sp>
        <p:nvSpPr>
          <p:cNvPr id="4" name="Date Placeholder 3">
            <a:extLst>
              <a:ext uri="{FF2B5EF4-FFF2-40B4-BE49-F238E27FC236}">
                <a16:creationId xmlns:a16="http://schemas.microsoft.com/office/drawing/2014/main" id="{29F4757E-3546-E548-957D-BDD11A17D432}"/>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DC3F23D5-EA51-5F41-8703-A2BD50ADD1FF}"/>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12</a:t>
            </a:fld>
            <a:r>
              <a:rPr lang="en-GB"/>
              <a:t> </a:t>
            </a:r>
            <a:endParaRPr lang="en-GB" sz="1399"/>
          </a:p>
        </p:txBody>
      </p:sp>
      <p:sp>
        <p:nvSpPr>
          <p:cNvPr id="7" name="TextBox 6">
            <a:extLst>
              <a:ext uri="{FF2B5EF4-FFF2-40B4-BE49-F238E27FC236}">
                <a16:creationId xmlns:a16="http://schemas.microsoft.com/office/drawing/2014/main" id="{928526C1-CFC7-A241-B016-9679D1A89007}"/>
              </a:ext>
            </a:extLst>
          </p:cNvPr>
          <p:cNvSpPr txBox="1"/>
          <p:nvPr/>
        </p:nvSpPr>
        <p:spPr>
          <a:xfrm>
            <a:off x="6436695" y="1666902"/>
            <a:ext cx="5198151" cy="147572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i="1" dirty="0"/>
              <a:t>Advantage</a:t>
            </a:r>
            <a:r>
              <a:rPr lang="en-GB" sz="1798" dirty="0"/>
              <a:t>: Standard of rationality mathematically well defined</a:t>
            </a:r>
          </a:p>
          <a:p>
            <a:pPr marL="285464" indent="-285464">
              <a:buFont typeface="Arial" panose="020B0604020202020204" pitchFamily="34" charset="0"/>
              <a:buChar char="•"/>
            </a:pPr>
            <a:r>
              <a:rPr lang="en-GB" sz="1798" dirty="0"/>
              <a:t>Better suited to generate agent designs that provably achieve rationality</a:t>
            </a:r>
          </a:p>
          <a:p>
            <a:pPr marL="285464" indent="-285464">
              <a:buFont typeface="Arial" panose="020B0604020202020204" pitchFamily="34" charset="0"/>
              <a:buChar char="•"/>
            </a:pPr>
            <a:r>
              <a:rPr lang="en-GB" sz="1798" dirty="0"/>
              <a:t>Focus of the next slides</a:t>
            </a:r>
          </a:p>
        </p:txBody>
      </p:sp>
      <p:sp>
        <p:nvSpPr>
          <p:cNvPr id="9" name="Footer Placeholder 8">
            <a:extLst>
              <a:ext uri="{FF2B5EF4-FFF2-40B4-BE49-F238E27FC236}">
                <a16:creationId xmlns:a16="http://schemas.microsoft.com/office/drawing/2014/main" id="{1F2D175B-687E-604B-B5DD-6BCEB84DAB9F}"/>
              </a:ext>
            </a:extLst>
          </p:cNvPr>
          <p:cNvSpPr>
            <a:spLocks noGrp="1"/>
          </p:cNvSpPr>
          <p:nvPr>
            <p:ph type="ftr" sz="quarter" idx="3"/>
          </p:nvPr>
        </p:nvSpPr>
        <p:spPr/>
        <p:txBody>
          <a:bodyPr/>
          <a:lstStyle/>
          <a:p>
            <a:r>
              <a:rPr lang="en-GB"/>
              <a:t>T. Braun – StaRAI</a:t>
            </a:r>
          </a:p>
        </p:txBody>
      </p:sp>
      <p:sp>
        <p:nvSpPr>
          <p:cNvPr id="10" name="TextBox 9">
            <a:extLst>
              <a:ext uri="{FF2B5EF4-FFF2-40B4-BE49-F238E27FC236}">
                <a16:creationId xmlns:a16="http://schemas.microsoft.com/office/drawing/2014/main" id="{AE7B7577-F601-3344-AC98-05221CC064A8}"/>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427858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08EAB-A434-FD43-B087-C6AA35D7AE29}"/>
              </a:ext>
            </a:extLst>
          </p:cNvPr>
          <p:cNvSpPr>
            <a:spLocks noGrp="1"/>
          </p:cNvSpPr>
          <p:nvPr>
            <p:ph type="title"/>
          </p:nvPr>
        </p:nvSpPr>
        <p:spPr/>
        <p:txBody>
          <a:bodyPr/>
          <a:lstStyle/>
          <a:p>
            <a:r>
              <a:rPr lang="en-GB" dirty="0"/>
              <a:t>Interim Summary</a:t>
            </a:r>
          </a:p>
        </p:txBody>
      </p:sp>
      <p:sp>
        <p:nvSpPr>
          <p:cNvPr id="3" name="Content Placeholder 2">
            <a:extLst>
              <a:ext uri="{FF2B5EF4-FFF2-40B4-BE49-F238E27FC236}">
                <a16:creationId xmlns:a16="http://schemas.microsoft.com/office/drawing/2014/main" id="{6E68F076-DFF6-6745-80E3-5588E0ACE7D3}"/>
              </a:ext>
            </a:extLst>
          </p:cNvPr>
          <p:cNvSpPr>
            <a:spLocks noGrp="1"/>
          </p:cNvSpPr>
          <p:nvPr>
            <p:ph idx="1"/>
          </p:nvPr>
        </p:nvSpPr>
        <p:spPr/>
        <p:txBody>
          <a:bodyPr/>
          <a:lstStyle/>
          <a:p>
            <a:r>
              <a:rPr lang="en-GB" dirty="0"/>
              <a:t>Four approaches to define AI</a:t>
            </a:r>
          </a:p>
          <a:p>
            <a:pPr lvl="1"/>
            <a:r>
              <a:rPr lang="en-GB" dirty="0"/>
              <a:t>Acting humanly</a:t>
            </a:r>
          </a:p>
          <a:p>
            <a:pPr lvl="2"/>
            <a:r>
              <a:rPr lang="en-GB" dirty="0"/>
              <a:t>Turing test</a:t>
            </a:r>
          </a:p>
          <a:p>
            <a:pPr lvl="2"/>
            <a:r>
              <a:rPr lang="en-GB" dirty="0"/>
              <a:t>Subproblems: Natural language processing, knowledge representation, reasoning, machine learning, computer vision, robotics</a:t>
            </a:r>
          </a:p>
          <a:p>
            <a:pPr lvl="1"/>
            <a:r>
              <a:rPr lang="en-GB" dirty="0"/>
              <a:t>Thinking humanly</a:t>
            </a:r>
          </a:p>
          <a:p>
            <a:pPr lvl="2"/>
            <a:r>
              <a:rPr lang="en-GB" dirty="0"/>
              <a:t>Cognitive sciences as an interdisciplinary science between AI and psychology</a:t>
            </a:r>
          </a:p>
          <a:p>
            <a:pPr lvl="1"/>
            <a:r>
              <a:rPr lang="en-GB" dirty="0"/>
              <a:t>Thinking rationally</a:t>
            </a:r>
          </a:p>
          <a:p>
            <a:pPr lvl="2"/>
            <a:r>
              <a:rPr lang="en-GB" dirty="0"/>
              <a:t>Logic for knowledge representation and correct reasoning</a:t>
            </a:r>
          </a:p>
          <a:p>
            <a:pPr lvl="1"/>
            <a:r>
              <a:rPr lang="en-GB" dirty="0"/>
              <a:t>Acting rationally</a:t>
            </a:r>
          </a:p>
          <a:p>
            <a:pPr lvl="2"/>
            <a:r>
              <a:rPr lang="en-GB" dirty="0"/>
              <a:t>Rational agent as a generalisation of thinking rationally with a mathematical definition of rationality as a formal criterion</a:t>
            </a:r>
          </a:p>
          <a:p>
            <a:pPr lvl="2"/>
            <a:r>
              <a:rPr lang="en-GB" dirty="0"/>
              <a:t>Also contains subproblems, which the Turing test identifies</a:t>
            </a:r>
          </a:p>
          <a:p>
            <a:endParaRPr lang="en-GB" dirty="0"/>
          </a:p>
        </p:txBody>
      </p:sp>
      <p:sp>
        <p:nvSpPr>
          <p:cNvPr id="4" name="Date Placeholder 3">
            <a:extLst>
              <a:ext uri="{FF2B5EF4-FFF2-40B4-BE49-F238E27FC236}">
                <a16:creationId xmlns:a16="http://schemas.microsoft.com/office/drawing/2014/main" id="{CF5D20F4-F20C-8445-AC3E-16933592E42A}"/>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ED2CF172-DAD8-D940-885C-9929C7B91AA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13</a:t>
            </a:fld>
            <a:r>
              <a:rPr lang="en-GB"/>
              <a:t> </a:t>
            </a:r>
            <a:endParaRPr lang="en-GB" sz="1399"/>
          </a:p>
        </p:txBody>
      </p:sp>
      <p:sp>
        <p:nvSpPr>
          <p:cNvPr id="7" name="Footer Placeholder 6">
            <a:extLst>
              <a:ext uri="{FF2B5EF4-FFF2-40B4-BE49-F238E27FC236}">
                <a16:creationId xmlns:a16="http://schemas.microsoft.com/office/drawing/2014/main" id="{D2BB5207-B687-C14B-BBE8-90A157C727BB}"/>
              </a:ext>
            </a:extLst>
          </p:cNvPr>
          <p:cNvSpPr>
            <a:spLocks noGrp="1"/>
          </p:cNvSpPr>
          <p:nvPr>
            <p:ph type="ftr" sz="quarter" idx="3"/>
          </p:nvPr>
        </p:nvSpPr>
        <p:spPr/>
        <p:txBody>
          <a:bodyPr/>
          <a:lstStyle/>
          <a:p>
            <a:r>
              <a:rPr lang="en-GB"/>
              <a:t>T. Braun – StaRAI</a:t>
            </a:r>
          </a:p>
        </p:txBody>
      </p:sp>
      <p:sp>
        <p:nvSpPr>
          <p:cNvPr id="8" name="TextBox 7">
            <a:extLst>
              <a:ext uri="{FF2B5EF4-FFF2-40B4-BE49-F238E27FC236}">
                <a16:creationId xmlns:a16="http://schemas.microsoft.com/office/drawing/2014/main" id="{5CC653F7-E545-4240-8376-65A04B919AB4}"/>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927105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8E44-5306-794F-925E-7BFDAEF4DBBC}"/>
              </a:ext>
            </a:extLst>
          </p:cNvPr>
          <p:cNvSpPr>
            <a:spLocks noGrp="1"/>
          </p:cNvSpPr>
          <p:nvPr>
            <p:ph type="title"/>
          </p:nvPr>
        </p:nvSpPr>
        <p:spPr/>
        <p:txBody>
          <a:bodyPr/>
          <a:lstStyle/>
          <a:p>
            <a:r>
              <a:rPr lang="en-GB" dirty="0"/>
              <a:t>Overview: 1. Introduction</a:t>
            </a:r>
          </a:p>
        </p:txBody>
      </p:sp>
      <p:sp>
        <p:nvSpPr>
          <p:cNvPr id="3" name="Content Placeholder 2">
            <a:extLst>
              <a:ext uri="{FF2B5EF4-FFF2-40B4-BE49-F238E27FC236}">
                <a16:creationId xmlns:a16="http://schemas.microsoft.com/office/drawing/2014/main" id="{9627F0AB-330F-1A44-AB84-DA85F211DE9F}"/>
              </a:ext>
            </a:extLst>
          </p:cNvPr>
          <p:cNvSpPr>
            <a:spLocks noGrp="1"/>
          </p:cNvSpPr>
          <p:nvPr>
            <p:ph idx="1"/>
          </p:nvPr>
        </p:nvSpPr>
        <p:spPr/>
        <p:txBody>
          <a:bodyPr/>
          <a:lstStyle/>
          <a:p>
            <a:pPr marL="457200" indent="-457200">
              <a:buFont typeface="+mj-lt"/>
              <a:buAutoNum type="alphaUcPeriod"/>
            </a:pPr>
            <a:r>
              <a:rPr lang="en-GB" i="1" dirty="0"/>
              <a:t>Artificial Intelligence</a:t>
            </a:r>
          </a:p>
          <a:p>
            <a:pPr lvl="1"/>
            <a:r>
              <a:rPr lang="en-GB" dirty="0"/>
              <a:t>Approaches: thinking / acting humanly / rationally</a:t>
            </a:r>
          </a:p>
          <a:p>
            <a:pPr marL="457200" indent="-457200">
              <a:buFont typeface="+mj-lt"/>
              <a:buAutoNum type="alphaUcPeriod"/>
            </a:pPr>
            <a:r>
              <a:rPr lang="en-GB" b="1" i="1" dirty="0">
                <a:solidFill>
                  <a:schemeClr val="accent1"/>
                </a:solidFill>
              </a:rPr>
              <a:t>Framework: Agent Theory</a:t>
            </a:r>
          </a:p>
          <a:p>
            <a:pPr lvl="1"/>
            <a:r>
              <a:rPr lang="en-GB" dirty="0">
                <a:solidFill>
                  <a:schemeClr val="accent1"/>
                </a:solidFill>
              </a:rPr>
              <a:t>Agent</a:t>
            </a:r>
          </a:p>
          <a:p>
            <a:pPr lvl="1"/>
            <a:r>
              <a:rPr lang="en-GB" dirty="0">
                <a:solidFill>
                  <a:schemeClr val="accent1"/>
                </a:solidFill>
              </a:rPr>
              <a:t>Task environment</a:t>
            </a:r>
          </a:p>
          <a:p>
            <a:pPr lvl="1"/>
            <a:r>
              <a:rPr lang="en-GB" dirty="0">
                <a:solidFill>
                  <a:schemeClr val="accent1"/>
                </a:solidFill>
              </a:rPr>
              <a:t>Agent structure</a:t>
            </a:r>
          </a:p>
          <a:p>
            <a:pPr marL="457200" indent="-457200">
              <a:buFont typeface="+mj-lt"/>
              <a:buAutoNum type="alphaUcPeriod"/>
            </a:pPr>
            <a:r>
              <a:rPr lang="en-GB" i="1" dirty="0"/>
              <a:t>Topic: StaRAI</a:t>
            </a:r>
          </a:p>
          <a:p>
            <a:pPr lvl="1"/>
            <a:r>
              <a:rPr lang="en-GB" dirty="0"/>
              <a:t>Motivation, context</a:t>
            </a:r>
          </a:p>
          <a:p>
            <a:pPr lvl="1"/>
            <a:r>
              <a:rPr lang="en-GB" dirty="0"/>
              <a:t>Relational examples, outlook on probabilistic relational models (PRMs)</a:t>
            </a:r>
          </a:p>
          <a:p>
            <a:endParaRPr lang="en-GB" dirty="0">
              <a:solidFill>
                <a:schemeClr val="accent1"/>
              </a:solidFill>
            </a:endParaRPr>
          </a:p>
        </p:txBody>
      </p:sp>
      <p:sp>
        <p:nvSpPr>
          <p:cNvPr id="4" name="Slide Number Placeholder 3">
            <a:extLst>
              <a:ext uri="{FF2B5EF4-FFF2-40B4-BE49-F238E27FC236}">
                <a16:creationId xmlns:a16="http://schemas.microsoft.com/office/drawing/2014/main" id="{4EC14A33-1BC9-7942-9712-EB2D49B9E91C}"/>
              </a:ext>
            </a:extLst>
          </p:cNvPr>
          <p:cNvSpPr>
            <a:spLocks noGrp="1"/>
          </p:cNvSpPr>
          <p:nvPr>
            <p:ph type="sldNum" sz="quarter" idx="4"/>
          </p:nvPr>
        </p:nvSpPr>
        <p:spPr/>
        <p:txBody>
          <a:bodyPr/>
          <a:lstStyle/>
          <a:p>
            <a:fld id="{67C9959E-8E6B-B04C-9955-EA096F41CA7A}" type="slidenum">
              <a:rPr lang="en-GB" smtClean="0"/>
              <a:t>14</a:t>
            </a:fld>
            <a:endParaRPr lang="en-GB"/>
          </a:p>
        </p:txBody>
      </p:sp>
      <p:sp>
        <p:nvSpPr>
          <p:cNvPr id="5" name="Date Placeholder 4">
            <a:extLst>
              <a:ext uri="{FF2B5EF4-FFF2-40B4-BE49-F238E27FC236}">
                <a16:creationId xmlns:a16="http://schemas.microsoft.com/office/drawing/2014/main" id="{1E11E972-7938-6E40-B11D-F14D6715BFAF}"/>
              </a:ext>
            </a:extLst>
          </p:cNvPr>
          <p:cNvSpPr>
            <a:spLocks noGrp="1"/>
          </p:cNvSpPr>
          <p:nvPr>
            <p:ph type="dt" sz="half" idx="2"/>
          </p:nvPr>
        </p:nvSpPr>
        <p:spPr/>
        <p:txBody>
          <a:bodyPr/>
          <a:lstStyle/>
          <a:p>
            <a:r>
              <a:rPr lang="de-DE"/>
              <a:t>Intro</a:t>
            </a:r>
            <a:endParaRPr lang="en-US" dirty="0"/>
          </a:p>
        </p:txBody>
      </p:sp>
      <p:sp>
        <p:nvSpPr>
          <p:cNvPr id="6" name="Footer Placeholder 5">
            <a:extLst>
              <a:ext uri="{FF2B5EF4-FFF2-40B4-BE49-F238E27FC236}">
                <a16:creationId xmlns:a16="http://schemas.microsoft.com/office/drawing/2014/main" id="{2023BF2E-8E10-804D-B1B1-E779B9E7E871}"/>
              </a:ext>
            </a:extLst>
          </p:cNvPr>
          <p:cNvSpPr>
            <a:spLocks noGrp="1"/>
          </p:cNvSpPr>
          <p:nvPr>
            <p:ph type="ftr" sz="quarter" idx="3"/>
          </p:nvPr>
        </p:nvSpPr>
        <p:spPr/>
        <p:txBody>
          <a:bodyPr/>
          <a:lstStyle/>
          <a:p>
            <a:r>
              <a:rPr lang="en-GB"/>
              <a:t>T. Braun – StaRAI</a:t>
            </a:r>
          </a:p>
        </p:txBody>
      </p:sp>
    </p:spTree>
    <p:extLst>
      <p:ext uri="{BB962C8B-B14F-4D97-AF65-F5344CB8AC3E}">
        <p14:creationId xmlns:p14="http://schemas.microsoft.com/office/powerpoint/2010/main" val="729583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A98D-091A-EF4A-A728-21A01BBEC56E}"/>
              </a:ext>
            </a:extLst>
          </p:cNvPr>
          <p:cNvSpPr>
            <a:spLocks noGrp="1"/>
          </p:cNvSpPr>
          <p:nvPr>
            <p:ph type="title"/>
          </p:nvPr>
        </p:nvSpPr>
        <p:spPr/>
        <p:txBody>
          <a:bodyPr/>
          <a:lstStyle/>
          <a:p>
            <a:r>
              <a:rPr lang="en-GB"/>
              <a:t>Agent</a:t>
            </a:r>
          </a:p>
        </p:txBody>
      </p:sp>
      <p:sp>
        <p:nvSpPr>
          <p:cNvPr id="3" name="Content Placeholder 2">
            <a:extLst>
              <a:ext uri="{FF2B5EF4-FFF2-40B4-BE49-F238E27FC236}">
                <a16:creationId xmlns:a16="http://schemas.microsoft.com/office/drawing/2014/main" id="{5424DFC4-E2C6-C048-B4BA-9B169B5C563B}"/>
              </a:ext>
            </a:extLst>
          </p:cNvPr>
          <p:cNvSpPr>
            <a:spLocks noGrp="1"/>
          </p:cNvSpPr>
          <p:nvPr>
            <p:ph idx="1"/>
          </p:nvPr>
        </p:nvSpPr>
        <p:spPr>
          <a:xfrm>
            <a:off x="359625" y="1665066"/>
            <a:ext cx="6223257" cy="4240848"/>
          </a:xfrm>
        </p:spPr>
        <p:txBody>
          <a:bodyPr>
            <a:normAutofit/>
          </a:bodyPr>
          <a:lstStyle/>
          <a:p>
            <a:r>
              <a:rPr lang="en-GB" dirty="0"/>
              <a:t>Something that </a:t>
            </a:r>
            <a:r>
              <a:rPr lang="en-GB" dirty="0">
                <a:solidFill>
                  <a:schemeClr val="accent1"/>
                </a:solidFill>
              </a:rPr>
              <a:t>perceives</a:t>
            </a:r>
            <a:r>
              <a:rPr lang="en-GB" dirty="0"/>
              <a:t> its </a:t>
            </a:r>
            <a:r>
              <a:rPr lang="en-GB" dirty="0">
                <a:solidFill>
                  <a:schemeClr val="accent6"/>
                </a:solidFill>
              </a:rPr>
              <a:t>environment</a:t>
            </a:r>
            <a:r>
              <a:rPr lang="en-GB" dirty="0"/>
              <a:t> through </a:t>
            </a:r>
            <a:r>
              <a:rPr lang="en-GB" dirty="0">
                <a:solidFill>
                  <a:schemeClr val="accent1"/>
                </a:solidFill>
              </a:rPr>
              <a:t>sensors</a:t>
            </a:r>
            <a:r>
              <a:rPr lang="en-GB" dirty="0"/>
              <a:t> and </a:t>
            </a:r>
            <a:r>
              <a:rPr lang="en-GB" dirty="0">
                <a:solidFill>
                  <a:schemeClr val="accent1"/>
                </a:solidFill>
              </a:rPr>
              <a:t>acts</a:t>
            </a:r>
            <a:r>
              <a:rPr lang="en-GB" dirty="0"/>
              <a:t> through </a:t>
            </a:r>
            <a:r>
              <a:rPr lang="en-GB" dirty="0">
                <a:solidFill>
                  <a:schemeClr val="accent1"/>
                </a:solidFill>
              </a:rPr>
              <a:t>actuators</a:t>
            </a:r>
          </a:p>
          <a:p>
            <a:pPr lvl="1"/>
            <a:r>
              <a:rPr lang="en-GB" dirty="0"/>
              <a:t>Human agent</a:t>
            </a:r>
          </a:p>
          <a:p>
            <a:pPr lvl="2"/>
            <a:r>
              <a:rPr lang="en-GB" dirty="0"/>
              <a:t>Sensors: eyes, ears, further organs</a:t>
            </a:r>
          </a:p>
          <a:p>
            <a:pPr lvl="2"/>
            <a:r>
              <a:rPr lang="en-GB" dirty="0"/>
              <a:t>Actuators: hands, legs, mouth, other body parts</a:t>
            </a:r>
          </a:p>
          <a:p>
            <a:pPr lvl="1"/>
            <a:r>
              <a:rPr lang="en-GB" dirty="0"/>
              <a:t>Robot agent</a:t>
            </a:r>
          </a:p>
          <a:p>
            <a:pPr lvl="2"/>
            <a:r>
              <a:rPr lang="en-GB" dirty="0"/>
              <a:t>Sensors: cameras, infra-red sensors, etc.</a:t>
            </a:r>
          </a:p>
          <a:p>
            <a:pPr lvl="2"/>
            <a:r>
              <a:rPr lang="en-GB" dirty="0"/>
              <a:t>Actuators: motors</a:t>
            </a:r>
          </a:p>
          <a:p>
            <a:pPr lvl="1"/>
            <a:r>
              <a:rPr lang="en-GB" dirty="0"/>
              <a:t>Software agent</a:t>
            </a:r>
          </a:p>
          <a:p>
            <a:pPr lvl="2"/>
            <a:r>
              <a:rPr lang="en-GB" dirty="0"/>
              <a:t>Goal: </a:t>
            </a:r>
            <a:r>
              <a:rPr lang="en-GB" i="1" dirty="0"/>
              <a:t>document retrieval, DR</a:t>
            </a:r>
            <a:endParaRPr lang="en-GB" dirty="0"/>
          </a:p>
          <a:p>
            <a:pPr lvl="2"/>
            <a:r>
              <a:rPr lang="en-GB" dirty="0"/>
              <a:t>Sensors: input interface for textual queries</a:t>
            </a:r>
          </a:p>
          <a:p>
            <a:pPr lvl="2"/>
            <a:r>
              <a:rPr lang="en-GB" dirty="0"/>
              <a:t>Actuators: output interface for documents</a:t>
            </a:r>
          </a:p>
        </p:txBody>
      </p:sp>
      <p:sp>
        <p:nvSpPr>
          <p:cNvPr id="4" name="Date Placeholder 3">
            <a:extLst>
              <a:ext uri="{FF2B5EF4-FFF2-40B4-BE49-F238E27FC236}">
                <a16:creationId xmlns:a16="http://schemas.microsoft.com/office/drawing/2014/main" id="{F925EC18-1AE8-0042-8FB9-B058FEBB8A5B}"/>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7B1662C3-956D-FE43-9793-B50F78CA472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15</a:t>
            </a:fld>
            <a:r>
              <a:rPr lang="en-GB"/>
              <a:t> </a:t>
            </a:r>
            <a:endParaRPr lang="en-GB" sz="1399"/>
          </a:p>
        </p:txBody>
      </p:sp>
      <p:grpSp>
        <p:nvGrpSpPr>
          <p:cNvPr id="76" name="Group 75">
            <a:extLst>
              <a:ext uri="{FF2B5EF4-FFF2-40B4-BE49-F238E27FC236}">
                <a16:creationId xmlns:a16="http://schemas.microsoft.com/office/drawing/2014/main" id="{4967AE1B-DFCA-A74F-968F-B2BB6D488726}"/>
              </a:ext>
            </a:extLst>
          </p:cNvPr>
          <p:cNvGrpSpPr/>
          <p:nvPr/>
        </p:nvGrpSpPr>
        <p:grpSpPr>
          <a:xfrm>
            <a:off x="6893229" y="1666899"/>
            <a:ext cx="4938446" cy="4236436"/>
            <a:chOff x="6900410" y="1665063"/>
            <a:chExt cx="4943590" cy="4240849"/>
          </a:xfrm>
        </p:grpSpPr>
        <p:sp>
          <p:nvSpPr>
            <p:cNvPr id="60" name="TextBox 59">
              <a:extLst>
                <a:ext uri="{FF2B5EF4-FFF2-40B4-BE49-F238E27FC236}">
                  <a16:creationId xmlns:a16="http://schemas.microsoft.com/office/drawing/2014/main" id="{E4FCC778-011D-7C4C-8CB8-127B42FFE0A4}"/>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dirty="0"/>
                <a:t>Environment</a:t>
              </a:r>
            </a:p>
          </p:txBody>
        </p:sp>
        <p:sp>
          <p:nvSpPr>
            <p:cNvPr id="61" name="TextBox 60">
              <a:extLst>
                <a:ext uri="{FF2B5EF4-FFF2-40B4-BE49-F238E27FC236}">
                  <a16:creationId xmlns:a16="http://schemas.microsoft.com/office/drawing/2014/main" id="{C1EE7F7B-E2C0-8A47-8892-553908F9B37C}"/>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62" name="TextBox 61">
              <a:extLst>
                <a:ext uri="{FF2B5EF4-FFF2-40B4-BE49-F238E27FC236}">
                  <a16:creationId xmlns:a16="http://schemas.microsoft.com/office/drawing/2014/main" id="{E5427074-BFBA-074C-9173-921E10A134CC}"/>
                </a:ext>
              </a:extLst>
            </p:cNvPr>
            <p:cNvSpPr txBox="1"/>
            <p:nvPr/>
          </p:nvSpPr>
          <p:spPr>
            <a:xfrm>
              <a:off x="8031203" y="1779899"/>
              <a:ext cx="634468" cy="215539"/>
            </a:xfrm>
            <a:prstGeom prst="rect">
              <a:avLst/>
            </a:prstGeom>
            <a:noFill/>
          </p:spPr>
          <p:txBody>
            <a:bodyPr wrap="none" lIns="35963" tIns="0" rIns="35963" bIns="0" rtlCol="0">
              <a:spAutoFit/>
            </a:bodyPr>
            <a:lstStyle/>
            <a:p>
              <a:r>
                <a:rPr lang="en-GB" sz="1399" dirty="0"/>
                <a:t>Sensors</a:t>
              </a:r>
            </a:p>
          </p:txBody>
        </p:sp>
        <p:sp>
          <p:nvSpPr>
            <p:cNvPr id="63" name="TextBox 62">
              <a:extLst>
                <a:ext uri="{FF2B5EF4-FFF2-40B4-BE49-F238E27FC236}">
                  <a16:creationId xmlns:a16="http://schemas.microsoft.com/office/drawing/2014/main" id="{3E018CDD-BC9C-8944-84C1-C158881D19A7}"/>
                </a:ext>
              </a:extLst>
            </p:cNvPr>
            <p:cNvSpPr txBox="1"/>
            <p:nvPr/>
          </p:nvSpPr>
          <p:spPr>
            <a:xfrm>
              <a:off x="7961492" y="5554952"/>
              <a:ext cx="773882" cy="215539"/>
            </a:xfrm>
            <a:prstGeom prst="rect">
              <a:avLst/>
            </a:prstGeom>
            <a:noFill/>
          </p:spPr>
          <p:txBody>
            <a:bodyPr wrap="none" lIns="35963" tIns="0" rIns="35963" bIns="0" rtlCol="0">
              <a:spAutoFit/>
            </a:bodyPr>
            <a:lstStyle/>
            <a:p>
              <a:pPr algn="ctr"/>
              <a:r>
                <a:rPr lang="en-GB" sz="1399" dirty="0"/>
                <a:t>Actuators</a:t>
              </a:r>
            </a:p>
          </p:txBody>
        </p:sp>
        <p:sp>
          <p:nvSpPr>
            <p:cNvPr id="65" name="TextBox 64">
              <a:extLst>
                <a:ext uri="{FF2B5EF4-FFF2-40B4-BE49-F238E27FC236}">
                  <a16:creationId xmlns:a16="http://schemas.microsoft.com/office/drawing/2014/main" id="{A818CEC5-0CFB-8047-9EEF-63A6C2D2E845}"/>
                </a:ext>
              </a:extLst>
            </p:cNvPr>
            <p:cNvSpPr txBox="1"/>
            <p:nvPr/>
          </p:nvSpPr>
          <p:spPr>
            <a:xfrm>
              <a:off x="7806987" y="3123611"/>
              <a:ext cx="1082898" cy="1286845"/>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5994"/>
                <a:t>?</a:t>
              </a:r>
            </a:p>
          </p:txBody>
        </p:sp>
        <p:cxnSp>
          <p:nvCxnSpPr>
            <p:cNvPr id="68" name="Straight Arrow Connector 67">
              <a:extLst>
                <a:ext uri="{FF2B5EF4-FFF2-40B4-BE49-F238E27FC236}">
                  <a16:creationId xmlns:a16="http://schemas.microsoft.com/office/drawing/2014/main" id="{9946A06C-3FA1-C843-9381-785E1D1A22F6}"/>
                </a:ext>
              </a:extLst>
            </p:cNvPr>
            <p:cNvCxnSpPr>
              <a:cxnSpLocks/>
              <a:stCxn id="62" idx="2"/>
              <a:endCxn id="65" idx="0"/>
            </p:cNvCxnSpPr>
            <p:nvPr/>
          </p:nvCxnSpPr>
          <p:spPr>
            <a:xfrm>
              <a:off x="8348437" y="1995439"/>
              <a:ext cx="0" cy="11281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ABC44E72-C18C-5F46-A37D-19BEE5CDC54D}"/>
                </a:ext>
              </a:extLst>
            </p:cNvPr>
            <p:cNvCxnSpPr>
              <a:cxnSpLocks/>
              <a:stCxn id="65" idx="2"/>
              <a:endCxn id="63" idx="0"/>
            </p:cNvCxnSpPr>
            <p:nvPr/>
          </p:nvCxnSpPr>
          <p:spPr>
            <a:xfrm flipH="1">
              <a:off x="8348434" y="4410456"/>
              <a:ext cx="3" cy="11444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9EDE8E5C-1F86-7A48-AC41-8DCCA4135C61}"/>
                </a:ext>
              </a:extLst>
            </p:cNvPr>
            <p:cNvCxnSpPr>
              <a:cxnSpLocks/>
              <a:stCxn id="62" idx="3"/>
            </p:cNvCxnSpPr>
            <p:nvPr/>
          </p:nvCxnSpPr>
          <p:spPr>
            <a:xfrm flipV="1">
              <a:off x="8665671" y="1887622"/>
              <a:ext cx="2678226"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BC5F44CD-2F7A-7B48-8B42-954A20AEFB72}"/>
                </a:ext>
              </a:extLst>
            </p:cNvPr>
            <p:cNvCxnSpPr>
              <a:cxnSpLocks/>
              <a:endCxn id="63" idx="3"/>
            </p:cNvCxnSpPr>
            <p:nvPr/>
          </p:nvCxnSpPr>
          <p:spPr>
            <a:xfrm flipH="1">
              <a:off x="8735374" y="5662674"/>
              <a:ext cx="2551553"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ACFEAF06-2029-C745-8474-D6967C301575}"/>
                </a:ext>
              </a:extLst>
            </p:cNvPr>
            <p:cNvSpPr txBox="1"/>
            <p:nvPr/>
          </p:nvSpPr>
          <p:spPr>
            <a:xfrm>
              <a:off x="9757783" y="1930714"/>
              <a:ext cx="701159" cy="215539"/>
            </a:xfrm>
            <a:prstGeom prst="rect">
              <a:avLst/>
            </a:prstGeom>
            <a:noFill/>
          </p:spPr>
          <p:txBody>
            <a:bodyPr wrap="none" lIns="35963" tIns="0" rIns="35963" bIns="0" rtlCol="0">
              <a:spAutoFit/>
            </a:bodyPr>
            <a:lstStyle/>
            <a:p>
              <a:pPr algn="ctr"/>
              <a:r>
                <a:rPr lang="en-GB" sz="1399" dirty="0"/>
                <a:t>Percepts</a:t>
              </a:r>
            </a:p>
          </p:txBody>
        </p:sp>
        <p:sp>
          <p:nvSpPr>
            <p:cNvPr id="75" name="TextBox 74">
              <a:extLst>
                <a:ext uri="{FF2B5EF4-FFF2-40B4-BE49-F238E27FC236}">
                  <a16:creationId xmlns:a16="http://schemas.microsoft.com/office/drawing/2014/main" id="{FAAD74B1-B571-1746-B375-E38FF90B288B}"/>
                </a:ext>
              </a:extLst>
            </p:cNvPr>
            <p:cNvSpPr txBox="1"/>
            <p:nvPr/>
          </p:nvSpPr>
          <p:spPr>
            <a:xfrm>
              <a:off x="9801622" y="5393369"/>
              <a:ext cx="613479" cy="215539"/>
            </a:xfrm>
            <a:prstGeom prst="rect">
              <a:avLst/>
            </a:prstGeom>
            <a:noFill/>
          </p:spPr>
          <p:txBody>
            <a:bodyPr wrap="none" lIns="35963" tIns="0" rIns="35963" bIns="0" rtlCol="0">
              <a:spAutoFit/>
            </a:bodyPr>
            <a:lstStyle/>
            <a:p>
              <a:pPr algn="ctr"/>
              <a:r>
                <a:rPr lang="en-GB" sz="1399" dirty="0"/>
                <a:t>Actions</a:t>
              </a:r>
            </a:p>
          </p:txBody>
        </p:sp>
      </p:grpSp>
      <p:sp>
        <p:nvSpPr>
          <p:cNvPr id="7" name="Footer Placeholder 6">
            <a:extLst>
              <a:ext uri="{FF2B5EF4-FFF2-40B4-BE49-F238E27FC236}">
                <a16:creationId xmlns:a16="http://schemas.microsoft.com/office/drawing/2014/main" id="{370ADAEE-F125-8B4E-88D7-FEBAFB681E58}"/>
              </a:ext>
            </a:extLst>
          </p:cNvPr>
          <p:cNvSpPr>
            <a:spLocks noGrp="1"/>
          </p:cNvSpPr>
          <p:nvPr>
            <p:ph type="ftr" sz="quarter" idx="3"/>
          </p:nvPr>
        </p:nvSpPr>
        <p:spPr/>
        <p:txBody>
          <a:bodyPr/>
          <a:lstStyle/>
          <a:p>
            <a:r>
              <a:rPr lang="en-GB"/>
              <a:t>T. Braun – StaRAI</a:t>
            </a:r>
          </a:p>
        </p:txBody>
      </p:sp>
      <p:sp>
        <p:nvSpPr>
          <p:cNvPr id="20" name="TextBox 19">
            <a:extLst>
              <a:ext uri="{FF2B5EF4-FFF2-40B4-BE49-F238E27FC236}">
                <a16:creationId xmlns:a16="http://schemas.microsoft.com/office/drawing/2014/main" id="{91EBB18A-0405-E848-8DDE-BA54E8F4D47C}"/>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278607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0BDE37-84AA-BE42-9401-126554B0F2FD}"/>
              </a:ext>
            </a:extLst>
          </p:cNvPr>
          <p:cNvSpPr>
            <a:spLocks noGrp="1"/>
          </p:cNvSpPr>
          <p:nvPr>
            <p:ph type="title"/>
          </p:nvPr>
        </p:nvSpPr>
        <p:spPr/>
        <p:txBody>
          <a:bodyPr/>
          <a:lstStyle/>
          <a:p>
            <a:r>
              <a:rPr lang="en-GB"/>
              <a:t>Agent Behaviour</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C2C51446-F5C8-B14A-B476-14201D683EF7}"/>
                  </a:ext>
                </a:extLst>
              </p:cNvPr>
              <p:cNvSpPr>
                <a:spLocks noGrp="1"/>
              </p:cNvSpPr>
              <p:nvPr>
                <p:ph idx="1"/>
              </p:nvPr>
            </p:nvSpPr>
            <p:spPr>
              <a:xfrm>
                <a:off x="359625" y="1666902"/>
                <a:ext cx="6473839" cy="4236435"/>
              </a:xfrm>
            </p:spPr>
            <p:txBody>
              <a:bodyPr/>
              <a:lstStyle/>
              <a:p>
                <a:r>
                  <a:rPr lang="en-GB">
                    <a:solidFill>
                      <a:schemeClr val="accent1"/>
                    </a:solidFill>
                    <a:ea typeface="ＭＳ Ｐゴシック" charset="0"/>
                    <a:cs typeface="ＭＳ Ｐゴシック" charset="0"/>
                  </a:rPr>
                  <a:t>Agent function</a:t>
                </a:r>
              </a:p>
              <a:p>
                <a:pPr lvl="1"/>
                <a:r>
                  <a:rPr lang="en-GB">
                    <a:ea typeface="ＭＳ Ｐゴシック" charset="0"/>
                    <a:cs typeface="ＭＳ Ｐゴシック" charset="0"/>
                  </a:rPr>
                  <a:t>Mapping from percept sequences to actions</a:t>
                </a:r>
              </a:p>
              <a:p>
                <a:pPr algn="ctr">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ＭＳ Ｐゴシック" charset="0"/>
                          <a:cs typeface="ＭＳ Ｐゴシック" charset="0"/>
                        </a:rPr>
                        <m:t>𝑓</m:t>
                      </m:r>
                      <m:r>
                        <a:rPr lang="en-GB" i="1" smtClean="0">
                          <a:latin typeface="Cambria Math" panose="02040503050406030204" pitchFamily="18" charset="0"/>
                          <a:ea typeface="ＭＳ Ｐゴシック" charset="0"/>
                          <a:cs typeface="ＭＳ Ｐゴシック" charset="0"/>
                        </a:rPr>
                        <m:t> :</m:t>
                      </m:r>
                      <m:sSup>
                        <m:sSupPr>
                          <m:ctrlPr>
                            <a:rPr lang="en-GB" i="1" smtClean="0">
                              <a:latin typeface="Cambria Math" panose="02040503050406030204" pitchFamily="18" charset="0"/>
                              <a:ea typeface="ＭＳ Ｐゴシック" charset="0"/>
                              <a:cs typeface="ＭＳ Ｐゴシック" charset="0"/>
                            </a:rPr>
                          </m:ctrlPr>
                        </m:sSupPr>
                        <m:e>
                          <m:r>
                            <a:rPr lang="en-GB" b="1" i="1" smtClean="0">
                              <a:latin typeface="Cambria Math" panose="02040503050406030204" pitchFamily="18" charset="0"/>
                              <a:ea typeface="ＭＳ Ｐゴシック" charset="0"/>
                              <a:cs typeface="ＭＳ Ｐゴシック" charset="0"/>
                            </a:rPr>
                            <m:t>𝑷</m:t>
                          </m:r>
                        </m:e>
                        <m:sup>
                          <m:r>
                            <a:rPr lang="en-GB" i="1" smtClean="0">
                              <a:latin typeface="Cambria Math" panose="02040503050406030204" pitchFamily="18" charset="0"/>
                              <a:ea typeface="ＭＳ Ｐゴシック" charset="0"/>
                              <a:cs typeface="ＭＳ Ｐゴシック" charset="0"/>
                            </a:rPr>
                            <m:t>∗</m:t>
                          </m:r>
                        </m:sup>
                      </m:sSup>
                      <m:r>
                        <a:rPr lang="en-GB" i="1" smtClean="0">
                          <a:latin typeface="Cambria Math" panose="02040503050406030204" pitchFamily="18" charset="0"/>
                          <a:ea typeface="Cambria Math" panose="02040503050406030204" pitchFamily="18" charset="0"/>
                          <a:cs typeface="ＭＳ Ｐゴシック" charset="0"/>
                        </a:rPr>
                        <m:t>→</m:t>
                      </m:r>
                      <m:r>
                        <a:rPr lang="en-GB" b="1" i="1" smtClean="0">
                          <a:latin typeface="Cambria Math" panose="02040503050406030204" pitchFamily="18" charset="0"/>
                          <a:ea typeface="ＭＳ Ｐゴシック" charset="0"/>
                          <a:cs typeface="ＭＳ Ｐゴシック" charset="0"/>
                        </a:rPr>
                        <m:t>𝑨</m:t>
                      </m:r>
                    </m:oMath>
                  </m:oMathPara>
                </a14:m>
                <a:endParaRPr lang="en-GB">
                  <a:ea typeface="ＭＳ Ｐゴシック" charset="0"/>
                  <a:cs typeface="ＭＳ Ｐゴシック" charset="0"/>
                </a:endParaRPr>
              </a:p>
              <a:p>
                <a:pPr lvl="2"/>
                <a14:m>
                  <m:oMath xmlns:m="http://schemas.openxmlformats.org/officeDocument/2006/math">
                    <m:sSup>
                      <m:sSupPr>
                        <m:ctrlPr>
                          <a:rPr lang="en-GB" i="1" smtClean="0">
                            <a:latin typeface="Cambria Math" panose="02040503050406030204" pitchFamily="18" charset="0"/>
                            <a:ea typeface="ＭＳ Ｐゴシック" charset="0"/>
                            <a:cs typeface="ＭＳ Ｐゴシック" charset="0"/>
                          </a:rPr>
                        </m:ctrlPr>
                      </m:sSupPr>
                      <m:e>
                        <m:r>
                          <a:rPr lang="en-GB" b="1" i="1" smtClean="0">
                            <a:latin typeface="Cambria Math" panose="02040503050406030204" pitchFamily="18" charset="0"/>
                            <a:ea typeface="ＭＳ Ｐゴシック" charset="0"/>
                            <a:cs typeface="ＭＳ Ｐゴシック" charset="0"/>
                          </a:rPr>
                          <m:t>𝑷</m:t>
                        </m:r>
                      </m:e>
                      <m:sup>
                        <m:r>
                          <a:rPr lang="en-GB" i="1" smtClean="0">
                            <a:latin typeface="Cambria Math" panose="02040503050406030204" pitchFamily="18" charset="0"/>
                            <a:ea typeface="ＭＳ Ｐゴシック" charset="0"/>
                            <a:cs typeface="ＭＳ Ｐゴシック" charset="0"/>
                          </a:rPr>
                          <m:t>∗</m:t>
                        </m:r>
                      </m:sup>
                    </m:sSup>
                  </m:oMath>
                </a14:m>
                <a:r>
                  <a:rPr lang="en-GB">
                    <a:ea typeface="ＭＳ Ｐゴシック" charset="0"/>
                    <a:cs typeface="ＭＳ Ｐゴシック" charset="0"/>
                  </a:rPr>
                  <a:t> Set of possible percept sequences</a:t>
                </a:r>
              </a:p>
              <a:p>
                <a:pPr lvl="2"/>
                <a14:m>
                  <m:oMath xmlns:m="http://schemas.openxmlformats.org/officeDocument/2006/math">
                    <m:r>
                      <a:rPr lang="en-GB" b="1" i="1" smtClean="0">
                        <a:latin typeface="Cambria Math" panose="02040503050406030204" pitchFamily="18" charset="0"/>
                        <a:ea typeface="ＭＳ Ｐゴシック" charset="0"/>
                        <a:cs typeface="ＭＳ Ｐゴシック" charset="0"/>
                      </a:rPr>
                      <m:t>𝑨</m:t>
                    </m:r>
                  </m:oMath>
                </a14:m>
                <a:r>
                  <a:rPr lang="en-GB">
                    <a:ea typeface="ＭＳ Ｐゴシック" charset="0"/>
                    <a:cs typeface="ＭＳ Ｐゴシック" charset="0"/>
                  </a:rPr>
                  <a:t> Set of available actions</a:t>
                </a:r>
              </a:p>
              <a:p>
                <a:pPr lvl="2"/>
                <a:endParaRPr lang="en-GB">
                  <a:ea typeface="ＭＳ Ｐゴシック" charset="0"/>
                  <a:cs typeface="ＭＳ Ｐゴシック" charset="0"/>
                </a:endParaRPr>
              </a:p>
              <a:p>
                <a:r>
                  <a:rPr lang="en-GB">
                    <a:solidFill>
                      <a:schemeClr val="accent1"/>
                    </a:solidFill>
                    <a:ea typeface="ＭＳ Ｐゴシック" charset="0"/>
                    <a:cs typeface="ＭＳ Ｐゴシック" charset="0"/>
                  </a:rPr>
                  <a:t>Agent program</a:t>
                </a:r>
              </a:p>
              <a:p>
                <a:pPr lvl="1"/>
                <a:r>
                  <a:rPr lang="en-GB">
                    <a:ea typeface="ＭＳ Ｐゴシック" charset="0"/>
                    <a:cs typeface="ＭＳ Ｐゴシック" charset="0"/>
                  </a:rPr>
                  <a:t>Implementation of the agent function </a:t>
                </a:r>
                <a14:m>
                  <m:oMath xmlns:m="http://schemas.openxmlformats.org/officeDocument/2006/math">
                    <m:r>
                      <a:rPr lang="en-GB" b="0" i="1" smtClean="0">
                        <a:latin typeface="Cambria Math" panose="02040503050406030204" pitchFamily="18" charset="0"/>
                        <a:ea typeface="ＭＳ Ｐゴシック" charset="0"/>
                        <a:cs typeface="ＭＳ Ｐゴシック" charset="0"/>
                      </a:rPr>
                      <m:t>𝑓</m:t>
                    </m:r>
                  </m:oMath>
                </a14:m>
                <a:endParaRPr lang="en-GB">
                  <a:ea typeface="ＭＳ Ｐゴシック" charset="0"/>
                  <a:cs typeface="ＭＳ Ｐゴシック" charset="0"/>
                </a:endParaRPr>
              </a:p>
              <a:p>
                <a:pPr lvl="1"/>
                <a:r>
                  <a:rPr lang="en-GB">
                    <a:ea typeface="ＭＳ Ｐゴシック" charset="0"/>
                    <a:cs typeface="ＭＳ Ｐゴシック" charset="0"/>
                  </a:rPr>
                  <a:t>Runs on a physical system (</a:t>
                </a:r>
                <a:r>
                  <a:rPr lang="en-GB">
                    <a:solidFill>
                      <a:schemeClr val="accent1"/>
                    </a:solidFill>
                    <a:ea typeface="ＭＳ Ｐゴシック" charset="0"/>
                    <a:cs typeface="ＭＳ Ｐゴシック" charset="0"/>
                  </a:rPr>
                  <a:t>architecture</a:t>
                </a:r>
                <a:r>
                  <a:rPr lang="en-GB">
                    <a:ea typeface="ＭＳ Ｐゴシック" charset="0"/>
                    <a:cs typeface="ＭＳ Ｐゴシック" charset="0"/>
                  </a:rPr>
                  <a:t>)</a:t>
                </a:r>
              </a:p>
              <a:p>
                <a:pPr lvl="2"/>
                <a:endParaRPr lang="en-GB">
                  <a:ea typeface="ＭＳ Ｐゴシック" charset="0"/>
                  <a:cs typeface="ＭＳ Ｐゴシック" charset="0"/>
                </a:endParaRPr>
              </a:p>
              <a:p>
                <a:r>
                  <a:rPr lang="en-GB">
                    <a:solidFill>
                      <a:schemeClr val="accent1"/>
                    </a:solidFill>
                    <a:ea typeface="ＭＳ Ｐゴシック" charset="0"/>
                    <a:cs typeface="ＭＳ Ｐゴシック" charset="0"/>
                  </a:rPr>
                  <a:t>Agent = architecture + agent program</a:t>
                </a:r>
                <a:endParaRPr lang="en-GB">
                  <a:solidFill>
                    <a:schemeClr val="accent1"/>
                  </a:solidFill>
                </a:endParaRPr>
              </a:p>
            </p:txBody>
          </p:sp>
        </mc:Choice>
        <mc:Fallback xmlns="">
          <p:sp>
            <p:nvSpPr>
              <p:cNvPr id="9" name="Content Placeholder 8">
                <a:extLst>
                  <a:ext uri="{FF2B5EF4-FFF2-40B4-BE49-F238E27FC236}">
                    <a16:creationId xmlns:a16="http://schemas.microsoft.com/office/drawing/2014/main" id="{C2C51446-F5C8-B14A-B476-14201D683EF7}"/>
                  </a:ext>
                </a:extLst>
              </p:cNvPr>
              <p:cNvSpPr>
                <a:spLocks noGrp="1" noRot="1" noChangeAspect="1" noMove="1" noResize="1" noEditPoints="1" noAdjustHandles="1" noChangeArrowheads="1" noChangeShapeType="1" noTextEdit="1"/>
              </p:cNvSpPr>
              <p:nvPr>
                <p:ph idx="1"/>
              </p:nvPr>
            </p:nvSpPr>
            <p:spPr>
              <a:xfrm>
                <a:off x="359625" y="1666902"/>
                <a:ext cx="6473839" cy="4236435"/>
              </a:xfrm>
              <a:blipFill>
                <a:blip r:embed="rId3"/>
                <a:stretch>
                  <a:fillRect l="-2544"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443194B-93D1-D441-AB2C-8E2DE8CE794C}"/>
              </a:ext>
            </a:extLst>
          </p:cNvPr>
          <p:cNvSpPr>
            <a:spLocks noGrp="1"/>
          </p:cNvSpPr>
          <p:nvPr>
            <p:ph type="dt" sz="half" idx="2"/>
          </p:nvPr>
        </p:nvSpPr>
        <p:spPr/>
        <p:txBody>
          <a:bodyPr/>
          <a:lstStyle/>
          <a:p>
            <a:r>
              <a:rPr lang="de-DE"/>
              <a:t>Intro</a:t>
            </a:r>
            <a:endParaRPr lang="en-GB"/>
          </a:p>
        </p:txBody>
      </p:sp>
      <p:sp>
        <p:nvSpPr>
          <p:cNvPr id="7" name="Slide Number Placeholder 6">
            <a:extLst>
              <a:ext uri="{FF2B5EF4-FFF2-40B4-BE49-F238E27FC236}">
                <a16:creationId xmlns:a16="http://schemas.microsoft.com/office/drawing/2014/main" id="{1717FA60-6676-DC42-B943-0A63D2FFA48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16</a:t>
            </a:fld>
            <a:r>
              <a:rPr lang="en-GB"/>
              <a:t> </a:t>
            </a:r>
            <a:endParaRPr lang="en-GB" sz="1399"/>
          </a:p>
        </p:txBody>
      </p:sp>
      <p:sp>
        <p:nvSpPr>
          <p:cNvPr id="22" name="Footer Placeholder 21">
            <a:extLst>
              <a:ext uri="{FF2B5EF4-FFF2-40B4-BE49-F238E27FC236}">
                <a16:creationId xmlns:a16="http://schemas.microsoft.com/office/drawing/2014/main" id="{D1EA2AD2-2C44-0842-B27D-186E008DA382}"/>
              </a:ext>
            </a:extLst>
          </p:cNvPr>
          <p:cNvSpPr>
            <a:spLocks noGrp="1"/>
          </p:cNvSpPr>
          <p:nvPr>
            <p:ph type="ftr" sz="quarter" idx="3"/>
          </p:nvPr>
        </p:nvSpPr>
        <p:spPr/>
        <p:txBody>
          <a:bodyPr/>
          <a:lstStyle/>
          <a:p>
            <a:r>
              <a:rPr lang="en-GB"/>
              <a:t>T. Braun – StaRAI</a:t>
            </a:r>
          </a:p>
        </p:txBody>
      </p:sp>
      <p:grpSp>
        <p:nvGrpSpPr>
          <p:cNvPr id="23" name="Group 22">
            <a:extLst>
              <a:ext uri="{FF2B5EF4-FFF2-40B4-BE49-F238E27FC236}">
                <a16:creationId xmlns:a16="http://schemas.microsoft.com/office/drawing/2014/main" id="{A4CAC5F2-8235-0C4F-93A4-39F0E9008931}"/>
              </a:ext>
            </a:extLst>
          </p:cNvPr>
          <p:cNvGrpSpPr/>
          <p:nvPr/>
        </p:nvGrpSpPr>
        <p:grpSpPr>
          <a:xfrm>
            <a:off x="6893229" y="1666899"/>
            <a:ext cx="4938446" cy="4236436"/>
            <a:chOff x="6900410" y="1665063"/>
            <a:chExt cx="4943590" cy="4240849"/>
          </a:xfrm>
        </p:grpSpPr>
        <p:sp>
          <p:nvSpPr>
            <p:cNvPr id="24" name="TextBox 23">
              <a:extLst>
                <a:ext uri="{FF2B5EF4-FFF2-40B4-BE49-F238E27FC236}">
                  <a16:creationId xmlns:a16="http://schemas.microsoft.com/office/drawing/2014/main" id="{D6E5F841-618E-0048-9439-ADBBB1FA0BE7}"/>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dirty="0"/>
                <a:t>Environment</a:t>
              </a:r>
            </a:p>
          </p:txBody>
        </p:sp>
        <p:sp>
          <p:nvSpPr>
            <p:cNvPr id="25" name="TextBox 24">
              <a:extLst>
                <a:ext uri="{FF2B5EF4-FFF2-40B4-BE49-F238E27FC236}">
                  <a16:creationId xmlns:a16="http://schemas.microsoft.com/office/drawing/2014/main" id="{8ADD3B61-8876-194B-B05D-2A3094BC4369}"/>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26" name="TextBox 25">
              <a:extLst>
                <a:ext uri="{FF2B5EF4-FFF2-40B4-BE49-F238E27FC236}">
                  <a16:creationId xmlns:a16="http://schemas.microsoft.com/office/drawing/2014/main" id="{10B22D91-3B5C-D54F-9530-F01BAF2F4DA6}"/>
                </a:ext>
              </a:extLst>
            </p:cNvPr>
            <p:cNvSpPr txBox="1"/>
            <p:nvPr/>
          </p:nvSpPr>
          <p:spPr>
            <a:xfrm>
              <a:off x="8031203" y="1779899"/>
              <a:ext cx="634468" cy="215539"/>
            </a:xfrm>
            <a:prstGeom prst="rect">
              <a:avLst/>
            </a:prstGeom>
            <a:noFill/>
          </p:spPr>
          <p:txBody>
            <a:bodyPr wrap="none" lIns="35963" tIns="0" rIns="35963" bIns="0" rtlCol="0">
              <a:spAutoFit/>
            </a:bodyPr>
            <a:lstStyle/>
            <a:p>
              <a:r>
                <a:rPr lang="en-GB" sz="1399"/>
                <a:t>Sensors</a:t>
              </a:r>
            </a:p>
          </p:txBody>
        </p:sp>
        <p:sp>
          <p:nvSpPr>
            <p:cNvPr id="27" name="TextBox 26">
              <a:extLst>
                <a:ext uri="{FF2B5EF4-FFF2-40B4-BE49-F238E27FC236}">
                  <a16:creationId xmlns:a16="http://schemas.microsoft.com/office/drawing/2014/main" id="{62E4C27F-F897-AA4E-B32D-D51470907DEA}"/>
                </a:ext>
              </a:extLst>
            </p:cNvPr>
            <p:cNvSpPr txBox="1"/>
            <p:nvPr/>
          </p:nvSpPr>
          <p:spPr>
            <a:xfrm>
              <a:off x="7961492" y="5554952"/>
              <a:ext cx="773882" cy="215539"/>
            </a:xfrm>
            <a:prstGeom prst="rect">
              <a:avLst/>
            </a:prstGeom>
            <a:noFill/>
          </p:spPr>
          <p:txBody>
            <a:bodyPr wrap="none" lIns="35963" tIns="0" rIns="35963" bIns="0" rtlCol="0">
              <a:spAutoFit/>
            </a:bodyPr>
            <a:lstStyle/>
            <a:p>
              <a:pPr algn="ctr"/>
              <a:r>
                <a:rPr lang="en-GB" sz="1399"/>
                <a:t>Actuators</a:t>
              </a:r>
            </a:p>
          </p:txBody>
        </p:sp>
        <p:sp>
          <p:nvSpPr>
            <p:cNvPr id="28" name="TextBox 27">
              <a:extLst>
                <a:ext uri="{FF2B5EF4-FFF2-40B4-BE49-F238E27FC236}">
                  <a16:creationId xmlns:a16="http://schemas.microsoft.com/office/drawing/2014/main" id="{6DB2D13A-2F95-0F45-BB27-CA161525A259}"/>
                </a:ext>
              </a:extLst>
            </p:cNvPr>
            <p:cNvSpPr txBox="1"/>
            <p:nvPr/>
          </p:nvSpPr>
          <p:spPr>
            <a:xfrm>
              <a:off x="7806987" y="3123611"/>
              <a:ext cx="1082898" cy="1286845"/>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5994"/>
                <a:t>?</a:t>
              </a:r>
            </a:p>
          </p:txBody>
        </p:sp>
        <p:cxnSp>
          <p:nvCxnSpPr>
            <p:cNvPr id="29" name="Straight Arrow Connector 28">
              <a:extLst>
                <a:ext uri="{FF2B5EF4-FFF2-40B4-BE49-F238E27FC236}">
                  <a16:creationId xmlns:a16="http://schemas.microsoft.com/office/drawing/2014/main" id="{EC8000C9-DB26-8C4D-9111-36352C92AF56}"/>
                </a:ext>
              </a:extLst>
            </p:cNvPr>
            <p:cNvCxnSpPr>
              <a:cxnSpLocks/>
              <a:stCxn id="26" idx="2"/>
              <a:endCxn id="28" idx="0"/>
            </p:cNvCxnSpPr>
            <p:nvPr/>
          </p:nvCxnSpPr>
          <p:spPr>
            <a:xfrm>
              <a:off x="8348437" y="1995439"/>
              <a:ext cx="0" cy="11281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E237F3B-3E3E-3646-93BF-169B221252AD}"/>
                </a:ext>
              </a:extLst>
            </p:cNvPr>
            <p:cNvCxnSpPr>
              <a:cxnSpLocks/>
              <a:stCxn id="28" idx="2"/>
              <a:endCxn id="27" idx="0"/>
            </p:cNvCxnSpPr>
            <p:nvPr/>
          </p:nvCxnSpPr>
          <p:spPr>
            <a:xfrm flipH="1">
              <a:off x="8348434" y="4410456"/>
              <a:ext cx="3" cy="11444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E18B299-17C6-A14F-98C7-16A6E5A73EB4}"/>
                </a:ext>
              </a:extLst>
            </p:cNvPr>
            <p:cNvCxnSpPr>
              <a:cxnSpLocks/>
              <a:stCxn id="26" idx="3"/>
            </p:cNvCxnSpPr>
            <p:nvPr/>
          </p:nvCxnSpPr>
          <p:spPr>
            <a:xfrm flipV="1">
              <a:off x="8665671" y="1887622"/>
              <a:ext cx="2678226"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93E2C0C-BADE-664E-ADFD-313C59D70AD6}"/>
                </a:ext>
              </a:extLst>
            </p:cNvPr>
            <p:cNvCxnSpPr>
              <a:cxnSpLocks/>
              <a:endCxn id="27" idx="3"/>
            </p:cNvCxnSpPr>
            <p:nvPr/>
          </p:nvCxnSpPr>
          <p:spPr>
            <a:xfrm flipH="1">
              <a:off x="8735374" y="5662674"/>
              <a:ext cx="2551553"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FB23276-B7A2-564D-B99D-EBCF76483BEA}"/>
                </a:ext>
              </a:extLst>
            </p:cNvPr>
            <p:cNvSpPr txBox="1"/>
            <p:nvPr/>
          </p:nvSpPr>
          <p:spPr>
            <a:xfrm>
              <a:off x="9757783" y="1930714"/>
              <a:ext cx="701159" cy="215539"/>
            </a:xfrm>
            <a:prstGeom prst="rect">
              <a:avLst/>
            </a:prstGeom>
            <a:noFill/>
          </p:spPr>
          <p:txBody>
            <a:bodyPr wrap="none" lIns="35963" tIns="0" rIns="35963" bIns="0" rtlCol="0">
              <a:spAutoFit/>
            </a:bodyPr>
            <a:lstStyle/>
            <a:p>
              <a:pPr algn="ctr"/>
              <a:r>
                <a:rPr lang="en-GB" sz="1399" dirty="0"/>
                <a:t>Percepts</a:t>
              </a:r>
            </a:p>
          </p:txBody>
        </p:sp>
        <p:sp>
          <p:nvSpPr>
            <p:cNvPr id="34" name="TextBox 33">
              <a:extLst>
                <a:ext uri="{FF2B5EF4-FFF2-40B4-BE49-F238E27FC236}">
                  <a16:creationId xmlns:a16="http://schemas.microsoft.com/office/drawing/2014/main" id="{AAF64D3A-203C-854B-8965-5B293266E86E}"/>
                </a:ext>
              </a:extLst>
            </p:cNvPr>
            <p:cNvSpPr txBox="1"/>
            <p:nvPr/>
          </p:nvSpPr>
          <p:spPr>
            <a:xfrm>
              <a:off x="9801622" y="5393369"/>
              <a:ext cx="613479" cy="215539"/>
            </a:xfrm>
            <a:prstGeom prst="rect">
              <a:avLst/>
            </a:prstGeom>
            <a:noFill/>
          </p:spPr>
          <p:txBody>
            <a:bodyPr wrap="none" lIns="35963" tIns="0" rIns="35963" bIns="0" rtlCol="0">
              <a:spAutoFit/>
            </a:bodyPr>
            <a:lstStyle/>
            <a:p>
              <a:pPr algn="ctr"/>
              <a:r>
                <a:rPr lang="en-GB" sz="1399"/>
                <a:t>Actions</a:t>
              </a:r>
            </a:p>
          </p:txBody>
        </p:sp>
      </p:grpSp>
      <p:sp>
        <p:nvSpPr>
          <p:cNvPr id="35" name="TextBox 34">
            <a:extLst>
              <a:ext uri="{FF2B5EF4-FFF2-40B4-BE49-F238E27FC236}">
                <a16:creationId xmlns:a16="http://schemas.microsoft.com/office/drawing/2014/main" id="{D4D54C18-997F-CF46-B0F9-E687B446F425}"/>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3815807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0BDE37-84AA-BE42-9401-126554B0F2FD}"/>
              </a:ext>
            </a:extLst>
          </p:cNvPr>
          <p:cNvSpPr>
            <a:spLocks noGrp="1"/>
          </p:cNvSpPr>
          <p:nvPr>
            <p:ph type="title"/>
          </p:nvPr>
        </p:nvSpPr>
        <p:spPr/>
        <p:txBody>
          <a:bodyPr/>
          <a:lstStyle/>
          <a:p>
            <a:r>
              <a:rPr lang="en-GB"/>
              <a:t>Simple Example</a:t>
            </a:r>
          </a:p>
        </p:txBody>
      </p:sp>
      <p:sp>
        <p:nvSpPr>
          <p:cNvPr id="9" name="Content Placeholder 8">
            <a:extLst>
              <a:ext uri="{FF2B5EF4-FFF2-40B4-BE49-F238E27FC236}">
                <a16:creationId xmlns:a16="http://schemas.microsoft.com/office/drawing/2014/main" id="{C2C51446-F5C8-B14A-B476-14201D683EF7}"/>
              </a:ext>
            </a:extLst>
          </p:cNvPr>
          <p:cNvSpPr>
            <a:spLocks noGrp="1"/>
          </p:cNvSpPr>
          <p:nvPr>
            <p:ph idx="1"/>
          </p:nvPr>
        </p:nvSpPr>
        <p:spPr>
          <a:xfrm>
            <a:off x="359625" y="1666902"/>
            <a:ext cx="7139353" cy="4236435"/>
          </a:xfrm>
        </p:spPr>
        <p:txBody>
          <a:bodyPr/>
          <a:lstStyle/>
          <a:p>
            <a:r>
              <a:rPr lang="en-GB" dirty="0">
                <a:ea typeface="ＭＳ Ｐゴシック" charset="0"/>
                <a:cs typeface="ＭＳ Ｐゴシック" charset="0"/>
              </a:rPr>
              <a:t>Vacuum cleaner</a:t>
            </a:r>
          </a:p>
          <a:p>
            <a:pPr lvl="1"/>
            <a:r>
              <a:rPr lang="en-GB" dirty="0">
                <a:ea typeface="ＭＳ Ｐゴシック" charset="0"/>
              </a:rPr>
              <a:t>Two locations: squares </a:t>
            </a:r>
            <a:r>
              <a:rPr lang="en-GB" i="1" dirty="0">
                <a:ea typeface="ＭＳ Ｐゴシック" charset="0"/>
              </a:rPr>
              <a:t>A</a:t>
            </a:r>
            <a:r>
              <a:rPr lang="en-GB" dirty="0">
                <a:ea typeface="ＭＳ Ｐゴシック" charset="0"/>
              </a:rPr>
              <a:t>, </a:t>
            </a:r>
            <a:r>
              <a:rPr lang="en-GB" i="1" dirty="0">
                <a:ea typeface="ＭＳ Ｐゴシック" charset="0"/>
              </a:rPr>
              <a:t>B</a:t>
            </a:r>
          </a:p>
          <a:p>
            <a:pPr lvl="1"/>
            <a:r>
              <a:rPr lang="en-GB" dirty="0">
                <a:ea typeface="ＭＳ Ｐゴシック" charset="0"/>
              </a:rPr>
              <a:t>Possible percepts: location; location </a:t>
            </a:r>
            <a:r>
              <a:rPr lang="en-GB" i="1" dirty="0">
                <a:ea typeface="ＭＳ Ｐゴシック" charset="0"/>
              </a:rPr>
              <a:t>clean</a:t>
            </a:r>
            <a:r>
              <a:rPr lang="en-GB" dirty="0">
                <a:ea typeface="ＭＳ Ｐゴシック" charset="0"/>
              </a:rPr>
              <a:t>, </a:t>
            </a:r>
            <a:r>
              <a:rPr lang="en-GB" i="1" dirty="0">
                <a:ea typeface="ＭＳ Ｐゴシック" charset="0"/>
              </a:rPr>
              <a:t>dirty</a:t>
            </a:r>
          </a:p>
          <a:p>
            <a:pPr lvl="1"/>
            <a:r>
              <a:rPr lang="en-GB" dirty="0">
                <a:ea typeface="ＭＳ Ｐゴシック" charset="0"/>
              </a:rPr>
              <a:t>Available actions: </a:t>
            </a:r>
            <a:r>
              <a:rPr lang="en-GB" i="1" dirty="0">
                <a:ea typeface="ＭＳ Ｐゴシック" charset="0"/>
              </a:rPr>
              <a:t>right</a:t>
            </a:r>
            <a:r>
              <a:rPr lang="en-GB" dirty="0">
                <a:ea typeface="ＭＳ Ｐゴシック" charset="0"/>
              </a:rPr>
              <a:t>, </a:t>
            </a:r>
            <a:r>
              <a:rPr lang="en-GB" i="1" dirty="0">
                <a:ea typeface="ＭＳ Ｐゴシック" charset="0"/>
              </a:rPr>
              <a:t>left</a:t>
            </a:r>
            <a:r>
              <a:rPr lang="en-GB" dirty="0">
                <a:ea typeface="ＭＳ Ｐゴシック" charset="0"/>
              </a:rPr>
              <a:t>, </a:t>
            </a:r>
            <a:r>
              <a:rPr lang="en-GB" i="1" dirty="0">
                <a:ea typeface="ＭＳ Ｐゴシック" charset="0"/>
              </a:rPr>
              <a:t>vacuum</a:t>
            </a:r>
          </a:p>
          <a:p>
            <a:r>
              <a:rPr lang="en-GB" dirty="0">
                <a:ea typeface="ＭＳ Ｐゴシック" charset="0"/>
              </a:rPr>
              <a:t>Agent function in table</a:t>
            </a:r>
          </a:p>
          <a:p>
            <a:pPr lvl="1"/>
            <a:r>
              <a:rPr lang="en-GB" dirty="0">
                <a:ea typeface="ＭＳ Ｐゴシック" charset="0"/>
              </a:rPr>
              <a:t>Mapping increasingly longer percept sequences to actions</a:t>
            </a:r>
          </a:p>
          <a:p>
            <a:pPr lvl="2"/>
            <a:r>
              <a:rPr lang="en-GB" dirty="0">
                <a:ea typeface="ＭＳ Ｐゴシック" charset="0"/>
              </a:rPr>
              <a:t>Optimisable, as action only depends on last observation (and not the sequence)</a:t>
            </a:r>
          </a:p>
          <a:p>
            <a:pPr lvl="1"/>
            <a:r>
              <a:rPr lang="en-GB" dirty="0">
                <a:ea typeface="ＭＳ Ｐゴシック" charset="0"/>
              </a:rPr>
              <a:t>How table is filled defines the agent</a:t>
            </a:r>
          </a:p>
          <a:p>
            <a:pPr lvl="2"/>
            <a:r>
              <a:rPr lang="en-GB" dirty="0">
                <a:ea typeface="ＭＳ Ｐゴシック" charset="0"/>
              </a:rPr>
              <a:t>Different agents possible</a:t>
            </a:r>
          </a:p>
          <a:p>
            <a:endParaRPr lang="en-GB" dirty="0">
              <a:ea typeface="ＭＳ Ｐゴシック" charset="0"/>
            </a:endParaRPr>
          </a:p>
        </p:txBody>
      </p:sp>
      <p:sp>
        <p:nvSpPr>
          <p:cNvPr id="5" name="Date Placeholder 4">
            <a:extLst>
              <a:ext uri="{FF2B5EF4-FFF2-40B4-BE49-F238E27FC236}">
                <a16:creationId xmlns:a16="http://schemas.microsoft.com/office/drawing/2014/main" id="{3443194B-93D1-D441-AB2C-8E2DE8CE794C}"/>
              </a:ext>
            </a:extLst>
          </p:cNvPr>
          <p:cNvSpPr>
            <a:spLocks noGrp="1"/>
          </p:cNvSpPr>
          <p:nvPr>
            <p:ph type="dt" sz="half" idx="2"/>
          </p:nvPr>
        </p:nvSpPr>
        <p:spPr/>
        <p:txBody>
          <a:bodyPr/>
          <a:lstStyle/>
          <a:p>
            <a:r>
              <a:rPr lang="de-DE"/>
              <a:t>Intro</a:t>
            </a:r>
            <a:endParaRPr lang="en-GB"/>
          </a:p>
        </p:txBody>
      </p:sp>
      <p:sp>
        <p:nvSpPr>
          <p:cNvPr id="7" name="Slide Number Placeholder 6">
            <a:extLst>
              <a:ext uri="{FF2B5EF4-FFF2-40B4-BE49-F238E27FC236}">
                <a16:creationId xmlns:a16="http://schemas.microsoft.com/office/drawing/2014/main" id="{1717FA60-6676-DC42-B943-0A63D2FFA48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17</a:t>
            </a:fld>
            <a:r>
              <a:rPr lang="en-GB"/>
              <a:t> </a:t>
            </a:r>
            <a:endParaRPr lang="en-GB" sz="1399"/>
          </a:p>
        </p:txBody>
      </p:sp>
      <p:pic>
        <p:nvPicPr>
          <p:cNvPr id="2" name="Picture 1">
            <a:extLst>
              <a:ext uri="{FF2B5EF4-FFF2-40B4-BE49-F238E27FC236}">
                <a16:creationId xmlns:a16="http://schemas.microsoft.com/office/drawing/2014/main" id="{534DB20F-4FF0-AF4B-B066-9CB19AF240D9}"/>
              </a:ext>
            </a:extLst>
          </p:cNvPr>
          <p:cNvPicPr>
            <a:picLocks noChangeAspect="1"/>
          </p:cNvPicPr>
          <p:nvPr/>
        </p:nvPicPr>
        <p:blipFill>
          <a:blip r:embed="rId2"/>
          <a:stretch>
            <a:fillRect/>
          </a:stretch>
        </p:blipFill>
        <p:spPr>
          <a:xfrm>
            <a:off x="8338554" y="469723"/>
            <a:ext cx="2828386" cy="14456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Footer Placeholder 3">
            <a:extLst>
              <a:ext uri="{FF2B5EF4-FFF2-40B4-BE49-F238E27FC236}">
                <a16:creationId xmlns:a16="http://schemas.microsoft.com/office/drawing/2014/main" id="{7831AAB0-0A41-F94F-BC0E-65DEBD768419}"/>
              </a:ext>
            </a:extLst>
          </p:cNvPr>
          <p:cNvSpPr>
            <a:spLocks noGrp="1"/>
          </p:cNvSpPr>
          <p:nvPr>
            <p:ph type="ftr" sz="quarter" idx="3"/>
          </p:nvPr>
        </p:nvSpPr>
        <p:spPr/>
        <p:txBody>
          <a:bodyPr/>
          <a:lstStyle/>
          <a:p>
            <a:r>
              <a:rPr lang="en-GB"/>
              <a:t>T. Braun – StaRAI</a:t>
            </a:r>
          </a:p>
        </p:txBody>
      </p:sp>
      <p:graphicFrame>
        <p:nvGraphicFramePr>
          <p:cNvPr id="6" name="Table 5">
            <a:extLst>
              <a:ext uri="{FF2B5EF4-FFF2-40B4-BE49-F238E27FC236}">
                <a16:creationId xmlns:a16="http://schemas.microsoft.com/office/drawing/2014/main" id="{9CFD254A-1D99-184C-A06C-2D87953D0E03}"/>
              </a:ext>
            </a:extLst>
          </p:cNvPr>
          <p:cNvGraphicFramePr>
            <a:graphicFrameLocks noGrp="1"/>
          </p:cNvGraphicFramePr>
          <p:nvPr>
            <p:extLst>
              <p:ext uri="{D42A27DB-BD31-4B8C-83A1-F6EECF244321}">
                <p14:modId xmlns:p14="http://schemas.microsoft.com/office/powerpoint/2010/main" val="731275327"/>
              </p:ext>
            </p:extLst>
          </p:nvPr>
        </p:nvGraphicFramePr>
        <p:xfrm>
          <a:off x="7899214" y="2215257"/>
          <a:ext cx="3707067" cy="3688080"/>
        </p:xfrm>
        <a:graphic>
          <a:graphicData uri="http://schemas.openxmlformats.org/drawingml/2006/table">
            <a:tbl>
              <a:tblPr firstRow="1" bandRow="1">
                <a:tableStyleId>{B301B821-A1FF-4177-AEE7-76D212191A09}</a:tableStyleId>
              </a:tblPr>
              <a:tblGrid>
                <a:gridCol w="2813368">
                  <a:extLst>
                    <a:ext uri="{9D8B030D-6E8A-4147-A177-3AD203B41FA5}">
                      <a16:colId xmlns:a16="http://schemas.microsoft.com/office/drawing/2014/main" val="3254250152"/>
                    </a:ext>
                  </a:extLst>
                </a:gridCol>
                <a:gridCol w="893699">
                  <a:extLst>
                    <a:ext uri="{9D8B030D-6E8A-4147-A177-3AD203B41FA5}">
                      <a16:colId xmlns:a16="http://schemas.microsoft.com/office/drawing/2014/main" val="2176298798"/>
                    </a:ext>
                  </a:extLst>
                </a:gridCol>
              </a:tblGrid>
              <a:tr h="334800">
                <a:tc>
                  <a:txBody>
                    <a:bodyPr/>
                    <a:lstStyle/>
                    <a:p>
                      <a:r>
                        <a:rPr lang="en-GB" sz="1600" dirty="0"/>
                        <a:t>Percept sequence</a:t>
                      </a:r>
                    </a:p>
                  </a:txBody>
                  <a:tcPr/>
                </a:tc>
                <a:tc>
                  <a:txBody>
                    <a:bodyPr/>
                    <a:lstStyle/>
                    <a:p>
                      <a:r>
                        <a:rPr lang="en-GB" sz="1600" dirty="0"/>
                        <a:t>Action</a:t>
                      </a:r>
                    </a:p>
                  </a:txBody>
                  <a:tcPr/>
                </a:tc>
                <a:extLst>
                  <a:ext uri="{0D108BD9-81ED-4DB2-BD59-A6C34878D82A}">
                    <a16:rowId xmlns:a16="http://schemas.microsoft.com/office/drawing/2014/main" val="3794579176"/>
                  </a:ext>
                </a:extLst>
              </a:tr>
              <a:tr h="334800">
                <a:tc>
                  <a:txBody>
                    <a:bodyPr/>
                    <a:lstStyle/>
                    <a:p>
                      <a:r>
                        <a:rPr lang="en-GB" sz="1600" dirty="0"/>
                        <a:t>[</a:t>
                      </a:r>
                      <a:r>
                        <a:rPr lang="en-GB" sz="1600" i="1" dirty="0"/>
                        <a:t>A</a:t>
                      </a:r>
                      <a:r>
                        <a:rPr lang="en-GB" sz="1600" dirty="0"/>
                        <a:t>, </a:t>
                      </a:r>
                      <a:r>
                        <a:rPr lang="en-GB" sz="1600" i="1" dirty="0"/>
                        <a:t>Clean</a:t>
                      </a:r>
                      <a:r>
                        <a:rPr lang="en-GB" sz="1600" dirty="0"/>
                        <a:t>]</a:t>
                      </a:r>
                    </a:p>
                  </a:txBody>
                  <a:tcPr/>
                </a:tc>
                <a:tc>
                  <a:txBody>
                    <a:bodyPr/>
                    <a:lstStyle/>
                    <a:p>
                      <a:r>
                        <a:rPr lang="en-GB" sz="1600" i="1" dirty="0"/>
                        <a:t>Right</a:t>
                      </a:r>
                    </a:p>
                  </a:txBody>
                  <a:tcPr/>
                </a:tc>
                <a:extLst>
                  <a:ext uri="{0D108BD9-81ED-4DB2-BD59-A6C34878D82A}">
                    <a16:rowId xmlns:a16="http://schemas.microsoft.com/office/drawing/2014/main" val="4265610812"/>
                  </a:ext>
                </a:extLst>
              </a:tr>
              <a:tr h="334800">
                <a:tc>
                  <a:txBody>
                    <a:bodyPr/>
                    <a:lstStyle/>
                    <a:p>
                      <a:r>
                        <a:rPr lang="en-GB" sz="1600" dirty="0"/>
                        <a:t>[</a:t>
                      </a:r>
                      <a:r>
                        <a:rPr lang="en-GB" sz="1600" i="1" dirty="0"/>
                        <a:t>A</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4075949443"/>
                  </a:ext>
                </a:extLst>
              </a:tr>
              <a:tr h="334800">
                <a:tc>
                  <a:txBody>
                    <a:bodyPr/>
                    <a:lstStyle/>
                    <a:p>
                      <a:r>
                        <a:rPr lang="en-GB" sz="1600" dirty="0"/>
                        <a:t>[</a:t>
                      </a:r>
                      <a:r>
                        <a:rPr lang="en-GB" sz="1600" i="1" dirty="0"/>
                        <a:t>B</a:t>
                      </a:r>
                      <a:r>
                        <a:rPr lang="en-GB" sz="1600" dirty="0"/>
                        <a:t>, </a:t>
                      </a:r>
                      <a:r>
                        <a:rPr lang="en-GB" sz="1600" i="1" dirty="0"/>
                        <a:t>Clean</a:t>
                      </a:r>
                      <a:r>
                        <a:rPr lang="en-GB" sz="1600" dirty="0"/>
                        <a:t>]</a:t>
                      </a:r>
                    </a:p>
                  </a:txBody>
                  <a:tcPr/>
                </a:tc>
                <a:tc>
                  <a:txBody>
                    <a:bodyPr/>
                    <a:lstStyle/>
                    <a:p>
                      <a:r>
                        <a:rPr lang="en-GB" sz="1600" i="1" dirty="0"/>
                        <a:t>Left</a:t>
                      </a:r>
                    </a:p>
                  </a:txBody>
                  <a:tcPr/>
                </a:tc>
                <a:extLst>
                  <a:ext uri="{0D108BD9-81ED-4DB2-BD59-A6C34878D82A}">
                    <a16:rowId xmlns:a16="http://schemas.microsoft.com/office/drawing/2014/main" val="872636712"/>
                  </a:ext>
                </a:extLst>
              </a:tr>
              <a:tr h="334800">
                <a:tc>
                  <a:txBody>
                    <a:bodyPr/>
                    <a:lstStyle/>
                    <a:p>
                      <a:r>
                        <a:rPr lang="en-GB" sz="1600" dirty="0"/>
                        <a:t>[</a:t>
                      </a:r>
                      <a:r>
                        <a:rPr lang="en-GB" sz="1600" i="1" dirty="0"/>
                        <a:t>B</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512796472"/>
                  </a:ext>
                </a:extLst>
              </a:tr>
              <a:tr h="33480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600" dirty="0"/>
                        <a:t>[</a:t>
                      </a:r>
                      <a:r>
                        <a:rPr lang="en-GB" sz="1600" i="1" dirty="0"/>
                        <a:t>A</a:t>
                      </a:r>
                      <a:r>
                        <a:rPr lang="en-GB" sz="1600" dirty="0"/>
                        <a:t>, </a:t>
                      </a:r>
                      <a:r>
                        <a:rPr lang="en-GB" sz="1600" i="1" dirty="0"/>
                        <a:t>Clean</a:t>
                      </a:r>
                      <a:r>
                        <a:rPr lang="en-GB" sz="1600" dirty="0"/>
                        <a:t>], [</a:t>
                      </a:r>
                      <a:r>
                        <a:rPr lang="en-GB" sz="1600" i="1" dirty="0"/>
                        <a:t>A</a:t>
                      </a:r>
                      <a:r>
                        <a:rPr lang="en-GB" sz="1600" i="0" dirty="0"/>
                        <a:t>,</a:t>
                      </a:r>
                      <a:r>
                        <a:rPr lang="en-GB" sz="1600" dirty="0"/>
                        <a:t> </a:t>
                      </a:r>
                      <a:r>
                        <a:rPr lang="en-GB" sz="1600" i="1" dirty="0"/>
                        <a:t>Clean</a:t>
                      </a:r>
                      <a:r>
                        <a:rPr lang="en-GB" sz="1600" dirty="0"/>
                        <a:t>]</a:t>
                      </a:r>
                    </a:p>
                  </a:txBody>
                  <a:tcPr/>
                </a:tc>
                <a:tc>
                  <a:txBody>
                    <a:bodyPr/>
                    <a:lstStyle/>
                    <a:p>
                      <a:r>
                        <a:rPr lang="en-GB" sz="1600" i="1" dirty="0"/>
                        <a:t>Right</a:t>
                      </a:r>
                    </a:p>
                  </a:txBody>
                  <a:tcPr/>
                </a:tc>
                <a:extLst>
                  <a:ext uri="{0D108BD9-81ED-4DB2-BD59-A6C34878D82A}">
                    <a16:rowId xmlns:a16="http://schemas.microsoft.com/office/drawing/2014/main" val="2398822032"/>
                  </a:ext>
                </a:extLst>
              </a:tr>
              <a:tr h="334800">
                <a:tc>
                  <a:txBody>
                    <a:bodyPr/>
                    <a:lstStyle/>
                    <a:p>
                      <a:r>
                        <a:rPr lang="en-GB" sz="1600" dirty="0"/>
                        <a:t>[</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389836176"/>
                  </a:ext>
                </a:extLst>
              </a:tr>
              <a:tr h="334800">
                <a:tc>
                  <a:txBody>
                    <a:bodyPr/>
                    <a:lstStyle/>
                    <a:p>
                      <a:r>
                        <a:rPr lang="en-GB" sz="1600" dirty="0"/>
                        <a:t>…</a:t>
                      </a:r>
                    </a:p>
                  </a:txBody>
                  <a:tcPr/>
                </a:tc>
                <a:tc>
                  <a:txBody>
                    <a:bodyPr/>
                    <a:lstStyle/>
                    <a:p>
                      <a:r>
                        <a:rPr lang="en-GB" sz="1600" i="1" dirty="0"/>
                        <a:t>…</a:t>
                      </a:r>
                    </a:p>
                  </a:txBody>
                  <a:tcPr/>
                </a:tc>
                <a:extLst>
                  <a:ext uri="{0D108BD9-81ED-4DB2-BD59-A6C34878D82A}">
                    <a16:rowId xmlns:a16="http://schemas.microsoft.com/office/drawing/2014/main" val="2877539645"/>
                  </a:ext>
                </a:extLst>
              </a:tr>
              <a:tr h="33480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600" dirty="0"/>
                        <a:t>[</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Clean</a:t>
                      </a:r>
                      <a:r>
                        <a:rPr lang="en-GB" sz="1600" dirty="0"/>
                        <a:t>]</a:t>
                      </a:r>
                    </a:p>
                  </a:txBody>
                  <a:tcPr/>
                </a:tc>
                <a:tc>
                  <a:txBody>
                    <a:bodyPr/>
                    <a:lstStyle/>
                    <a:p>
                      <a:r>
                        <a:rPr lang="en-GB" sz="1600" i="1" dirty="0"/>
                        <a:t>Right</a:t>
                      </a:r>
                    </a:p>
                  </a:txBody>
                  <a:tcPr/>
                </a:tc>
                <a:extLst>
                  <a:ext uri="{0D108BD9-81ED-4DB2-BD59-A6C34878D82A}">
                    <a16:rowId xmlns:a16="http://schemas.microsoft.com/office/drawing/2014/main" val="1164538227"/>
                  </a:ext>
                </a:extLst>
              </a:tr>
              <a:tr h="334800">
                <a:tc>
                  <a:txBody>
                    <a:bodyPr/>
                    <a:lstStyle/>
                    <a:p>
                      <a:r>
                        <a:rPr lang="en-GB" sz="1600" dirty="0"/>
                        <a:t>[</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3482505013"/>
                  </a:ext>
                </a:extLst>
              </a:tr>
              <a:tr h="334800">
                <a:tc>
                  <a:txBody>
                    <a:bodyPr/>
                    <a:lstStyle/>
                    <a:p>
                      <a:r>
                        <a:rPr lang="en-GB" sz="1600" dirty="0"/>
                        <a:t>…</a:t>
                      </a:r>
                    </a:p>
                  </a:txBody>
                  <a:tcPr/>
                </a:tc>
                <a:tc>
                  <a:txBody>
                    <a:bodyPr/>
                    <a:lstStyle/>
                    <a:p>
                      <a:r>
                        <a:rPr lang="en-GB" sz="1600" i="1" dirty="0"/>
                        <a:t>…</a:t>
                      </a:r>
                    </a:p>
                  </a:txBody>
                  <a:tcPr/>
                </a:tc>
                <a:extLst>
                  <a:ext uri="{0D108BD9-81ED-4DB2-BD59-A6C34878D82A}">
                    <a16:rowId xmlns:a16="http://schemas.microsoft.com/office/drawing/2014/main" val="2847499996"/>
                  </a:ext>
                </a:extLst>
              </a:tr>
            </a:tbl>
          </a:graphicData>
        </a:graphic>
      </p:graphicFrame>
      <p:sp>
        <p:nvSpPr>
          <p:cNvPr id="12" name="TextBox 11">
            <a:extLst>
              <a:ext uri="{FF2B5EF4-FFF2-40B4-BE49-F238E27FC236}">
                <a16:creationId xmlns:a16="http://schemas.microsoft.com/office/drawing/2014/main" id="{2956EF5E-C3C9-5F41-BD6B-18B1F471E36E}"/>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3388452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pPr eaLnBrk="1" hangingPunct="1"/>
            <a:r>
              <a:rPr lang="en-GB">
                <a:latin typeface="+mn-lt"/>
                <a:ea typeface="ＭＳ Ｐゴシック" charset="0"/>
                <a:cs typeface="ＭＳ Ｐゴシック" charset="0"/>
              </a:rPr>
              <a:t>Rationality</a:t>
            </a:r>
          </a:p>
        </p:txBody>
      </p:sp>
      <p:sp>
        <p:nvSpPr>
          <p:cNvPr id="38914" name="Rectangle 3"/>
          <p:cNvSpPr>
            <a:spLocks noGrp="1" noChangeArrowheads="1"/>
          </p:cNvSpPr>
          <p:nvPr>
            <p:ph idx="1"/>
          </p:nvPr>
        </p:nvSpPr>
        <p:spPr>
          <a:xfrm>
            <a:off x="359625" y="1666902"/>
            <a:ext cx="6501248" cy="4236435"/>
          </a:xfrm>
        </p:spPr>
        <p:txBody>
          <a:bodyPr/>
          <a:lstStyle/>
          <a:p>
            <a:r>
              <a:rPr lang="en-GB" dirty="0">
                <a:ea typeface="ＭＳ Ｐゴシック" charset="0"/>
                <a:cs typeface="ＭＳ Ｐゴシック" charset="0"/>
              </a:rPr>
              <a:t>Depends on four things:</a:t>
            </a:r>
          </a:p>
          <a:p>
            <a:pPr lvl="1"/>
            <a:r>
              <a:rPr lang="en-GB" i="1" dirty="0">
                <a:ea typeface="ＭＳ Ｐゴシック" charset="0"/>
                <a:cs typeface="ＭＳ Ｐゴシック" charset="0"/>
              </a:rPr>
              <a:t>Performance measu</a:t>
            </a:r>
            <a:r>
              <a:rPr lang="en-GB" dirty="0">
                <a:ea typeface="ＭＳ Ｐゴシック" charset="0"/>
                <a:cs typeface="ＭＳ Ｐゴシック" charset="0"/>
              </a:rPr>
              <a:t>re, defines criterion of success</a:t>
            </a:r>
          </a:p>
          <a:p>
            <a:pPr lvl="1"/>
            <a:r>
              <a:rPr lang="en-GB" dirty="0">
                <a:ea typeface="ＭＳ Ｐゴシック" charset="0"/>
                <a:cs typeface="ＭＳ Ｐゴシック" charset="0"/>
              </a:rPr>
              <a:t>Agent’s prior </a:t>
            </a:r>
            <a:r>
              <a:rPr lang="en-GB" i="1" dirty="0">
                <a:ea typeface="ＭＳ Ｐゴシック" charset="0"/>
                <a:cs typeface="ＭＳ Ｐゴシック" charset="0"/>
              </a:rPr>
              <a:t>knowledge</a:t>
            </a:r>
            <a:r>
              <a:rPr lang="en-GB" dirty="0">
                <a:ea typeface="ＭＳ Ｐゴシック" charset="0"/>
                <a:cs typeface="ＭＳ Ｐゴシック" charset="0"/>
              </a:rPr>
              <a:t> of environment</a:t>
            </a:r>
          </a:p>
          <a:p>
            <a:pPr lvl="1"/>
            <a:r>
              <a:rPr lang="en-GB" i="1" dirty="0">
                <a:ea typeface="ＭＳ Ｐゴシック" charset="0"/>
                <a:cs typeface="ＭＳ Ｐゴシック" charset="0"/>
              </a:rPr>
              <a:t>Actions</a:t>
            </a:r>
            <a:r>
              <a:rPr lang="en-GB" dirty="0">
                <a:ea typeface="ＭＳ Ｐゴシック" charset="0"/>
                <a:cs typeface="ＭＳ Ｐゴシック" charset="0"/>
              </a:rPr>
              <a:t> that agent can perform</a:t>
            </a:r>
          </a:p>
          <a:p>
            <a:pPr lvl="1"/>
            <a:r>
              <a:rPr lang="en-GB" dirty="0">
                <a:ea typeface="ＭＳ Ｐゴシック" charset="0"/>
                <a:cs typeface="ＭＳ Ｐゴシック" charset="0"/>
              </a:rPr>
              <a:t>Agent’s </a:t>
            </a:r>
            <a:r>
              <a:rPr lang="en-GB" i="1" dirty="0">
                <a:ea typeface="ＭＳ Ｐゴシック" charset="0"/>
                <a:cs typeface="ＭＳ Ｐゴシック" charset="0"/>
              </a:rPr>
              <a:t>percept sequence</a:t>
            </a:r>
            <a:r>
              <a:rPr lang="en-GB" dirty="0">
                <a:ea typeface="ＭＳ Ｐゴシック" charset="0"/>
                <a:cs typeface="ＭＳ Ｐゴシック" charset="0"/>
              </a:rPr>
              <a:t> to date</a:t>
            </a:r>
          </a:p>
          <a:p>
            <a:pPr eaLnBrk="1" hangingPunct="1"/>
            <a:r>
              <a:rPr lang="en-GB" dirty="0">
                <a:solidFill>
                  <a:schemeClr val="accent1"/>
                </a:solidFill>
                <a:ea typeface="ＭＳ Ｐゴシック" charset="0"/>
                <a:cs typeface="ＭＳ Ｐゴシック" charset="0"/>
              </a:rPr>
              <a:t>Rational agent</a:t>
            </a:r>
            <a:r>
              <a:rPr lang="en-GB" dirty="0">
                <a:ea typeface="ＭＳ Ｐゴシック" charset="0"/>
                <a:cs typeface="ＭＳ Ｐゴシック" charset="0"/>
              </a:rPr>
              <a:t>:</a:t>
            </a:r>
          </a:p>
          <a:p>
            <a:pPr lvl="1"/>
            <a:r>
              <a:rPr lang="en-GB" dirty="0">
                <a:ea typeface="ＭＳ Ｐゴシック" charset="0"/>
                <a:cs typeface="ＭＳ Ｐゴシック" charset="0"/>
              </a:rPr>
              <a:t>For each possible percept sequence, a rational agent should select an </a:t>
            </a:r>
            <a:r>
              <a:rPr lang="en-GB" i="1" dirty="0">
                <a:ea typeface="ＭＳ Ｐゴシック" charset="0"/>
                <a:cs typeface="ＭＳ Ｐゴシック" charset="0"/>
              </a:rPr>
              <a:t>action</a:t>
            </a:r>
            <a:r>
              <a:rPr lang="en-GB" dirty="0">
                <a:ea typeface="ＭＳ Ｐゴシック" charset="0"/>
                <a:cs typeface="ＭＳ Ｐゴシック" charset="0"/>
              </a:rPr>
              <a:t> </a:t>
            </a:r>
          </a:p>
          <a:p>
            <a:pPr lvl="1"/>
            <a:r>
              <a:rPr lang="en-GB" dirty="0">
                <a:ea typeface="ＭＳ Ｐゴシック" charset="0"/>
                <a:cs typeface="ＭＳ Ｐゴシック" charset="0"/>
              </a:rPr>
              <a:t>expected to maximize its </a:t>
            </a:r>
            <a:r>
              <a:rPr lang="en-GB" i="1" dirty="0">
                <a:ea typeface="ＭＳ Ｐゴシック" charset="0"/>
                <a:cs typeface="ＭＳ Ｐゴシック" charset="0"/>
              </a:rPr>
              <a:t>performance measure</a:t>
            </a:r>
            <a:r>
              <a:rPr lang="en-GB" dirty="0">
                <a:ea typeface="ＭＳ Ｐゴシック" charset="0"/>
                <a:cs typeface="ＭＳ Ｐゴシック" charset="0"/>
              </a:rPr>
              <a:t>, </a:t>
            </a:r>
          </a:p>
          <a:p>
            <a:pPr lvl="1"/>
            <a:r>
              <a:rPr lang="en-GB" dirty="0">
                <a:ea typeface="ＭＳ Ｐゴシック" charset="0"/>
                <a:cs typeface="ＭＳ Ｐゴシック" charset="0"/>
              </a:rPr>
              <a:t>given evidence provided by </a:t>
            </a:r>
            <a:r>
              <a:rPr lang="en-GB" i="1" dirty="0">
                <a:ea typeface="ＭＳ Ｐゴシック" charset="0"/>
                <a:cs typeface="ＭＳ Ｐゴシック" charset="0"/>
              </a:rPr>
              <a:t>percept sequence</a:t>
            </a:r>
            <a:r>
              <a:rPr lang="en-GB" dirty="0">
                <a:ea typeface="ＭＳ Ｐゴシック" charset="0"/>
                <a:cs typeface="ＭＳ Ｐゴシック" charset="0"/>
              </a:rPr>
              <a:t> and </a:t>
            </a:r>
          </a:p>
          <a:p>
            <a:pPr lvl="1"/>
            <a:r>
              <a:rPr lang="en-GB" dirty="0">
                <a:ea typeface="ＭＳ Ｐゴシック" charset="0"/>
                <a:cs typeface="ＭＳ Ｐゴシック" charset="0"/>
              </a:rPr>
              <a:t>whatever built-in </a:t>
            </a:r>
            <a:r>
              <a:rPr lang="en-GB" i="1" dirty="0">
                <a:ea typeface="ＭＳ Ｐゴシック" charset="0"/>
                <a:cs typeface="ＭＳ Ｐゴシック" charset="0"/>
              </a:rPr>
              <a:t>knowledge</a:t>
            </a:r>
            <a:r>
              <a:rPr lang="en-GB" dirty="0">
                <a:ea typeface="ＭＳ Ｐゴシック" charset="0"/>
                <a:cs typeface="ＭＳ Ｐゴシック" charset="0"/>
              </a:rPr>
              <a:t> the agent has. </a:t>
            </a:r>
          </a:p>
          <a:p>
            <a:pPr marL="0" indent="0">
              <a:buNone/>
            </a:pPr>
            <a:r>
              <a:rPr lang="en-GB" dirty="0">
                <a:solidFill>
                  <a:schemeClr val="accent1"/>
                </a:solidFill>
                <a:ea typeface="ＭＳ Ｐゴシック" charset="0"/>
                <a:cs typeface="ＭＳ Ｐゴシック" charset="0"/>
              </a:rPr>
              <a:t>➝ Rational = intelligent</a:t>
            </a:r>
          </a:p>
          <a:p>
            <a:endParaRPr lang="en-GB" dirty="0">
              <a:solidFill>
                <a:schemeClr val="accent1"/>
              </a:solidFill>
              <a:ea typeface="ＭＳ Ｐゴシック" charset="0"/>
              <a:cs typeface="ＭＳ Ｐゴシック" charset="0"/>
            </a:endParaRPr>
          </a:p>
        </p:txBody>
      </p:sp>
      <p:sp>
        <p:nvSpPr>
          <p:cNvPr id="2" name="Date Placeholder 1">
            <a:extLst>
              <a:ext uri="{FF2B5EF4-FFF2-40B4-BE49-F238E27FC236}">
                <a16:creationId xmlns:a16="http://schemas.microsoft.com/office/drawing/2014/main" id="{692EDD44-E226-5646-ADDE-F98B962867B6}"/>
              </a:ext>
            </a:extLst>
          </p:cNvPr>
          <p:cNvSpPr>
            <a:spLocks noGrp="1"/>
          </p:cNvSpPr>
          <p:nvPr>
            <p:ph type="dt" sz="half" idx="2"/>
          </p:nvPr>
        </p:nvSpPr>
        <p:spPr/>
        <p:txBody>
          <a:bodyPr/>
          <a:lstStyle/>
          <a:p>
            <a:pPr>
              <a:defRPr/>
            </a:pPr>
            <a:r>
              <a:rPr lang="de-DE"/>
              <a:t>Intro</a:t>
            </a:r>
            <a:endParaRPr lang="en-GB"/>
          </a:p>
        </p:txBody>
      </p:sp>
      <p:sp>
        <p:nvSpPr>
          <p:cNvPr id="3" name="Footer Placeholder 2">
            <a:extLst>
              <a:ext uri="{FF2B5EF4-FFF2-40B4-BE49-F238E27FC236}">
                <a16:creationId xmlns:a16="http://schemas.microsoft.com/office/drawing/2014/main" id="{B8D196C2-CD09-0B4D-AE26-AE6066959231}"/>
              </a:ext>
            </a:extLst>
          </p:cNvPr>
          <p:cNvSpPr>
            <a:spLocks noGrp="1"/>
          </p:cNvSpPr>
          <p:nvPr>
            <p:ph type="ftr" sz="quarter" idx="3"/>
          </p:nvPr>
        </p:nvSpPr>
        <p:spPr/>
        <p:txBody>
          <a:bodyPr/>
          <a:lstStyle/>
          <a:p>
            <a:pPr>
              <a:defRPr/>
            </a:pPr>
            <a:r>
              <a:rPr lang="en-GB"/>
              <a:t>T. Braun – StaRAI</a:t>
            </a:r>
          </a:p>
        </p:txBody>
      </p:sp>
      <p:sp>
        <p:nvSpPr>
          <p:cNvPr id="5" name="Foliennummernplatzhalter 1"/>
          <p:cNvSpPr>
            <a:spLocks noGrp="1"/>
          </p:cNvSpPr>
          <p:nvPr>
            <p:ph type="sldNum" sz="quarter" idx="4"/>
          </p:nvPr>
        </p:nvSpPr>
        <p:spPr/>
        <p:txBody>
          <a:bodyPr/>
          <a:lstStyle/>
          <a:p>
            <a:pPr>
              <a:defRPr/>
            </a:pPr>
            <a:fld id="{3459873F-0287-9A4B-A260-FE52D1F3913B}" type="slidenum">
              <a:rPr lang="en-GB" smtClean="0"/>
              <a:pPr>
                <a:defRPr/>
              </a:pPr>
              <a:t>18</a:t>
            </a:fld>
            <a:endParaRPr lang="en-GB"/>
          </a:p>
        </p:txBody>
      </p:sp>
      <p:grpSp>
        <p:nvGrpSpPr>
          <p:cNvPr id="19" name="Group 18">
            <a:extLst>
              <a:ext uri="{FF2B5EF4-FFF2-40B4-BE49-F238E27FC236}">
                <a16:creationId xmlns:a16="http://schemas.microsoft.com/office/drawing/2014/main" id="{0F0E28DE-9A4E-C042-8BCF-F14CFAF4658E}"/>
              </a:ext>
            </a:extLst>
          </p:cNvPr>
          <p:cNvGrpSpPr/>
          <p:nvPr/>
        </p:nvGrpSpPr>
        <p:grpSpPr>
          <a:xfrm>
            <a:off x="6893229" y="1666899"/>
            <a:ext cx="4938446" cy="4236436"/>
            <a:chOff x="6900410" y="1665063"/>
            <a:chExt cx="4943590" cy="4240849"/>
          </a:xfrm>
        </p:grpSpPr>
        <p:sp>
          <p:nvSpPr>
            <p:cNvPr id="20" name="TextBox 19">
              <a:extLst>
                <a:ext uri="{FF2B5EF4-FFF2-40B4-BE49-F238E27FC236}">
                  <a16:creationId xmlns:a16="http://schemas.microsoft.com/office/drawing/2014/main" id="{099FD149-3389-F743-8A19-809967F9E588}"/>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21" name="TextBox 20">
              <a:extLst>
                <a:ext uri="{FF2B5EF4-FFF2-40B4-BE49-F238E27FC236}">
                  <a16:creationId xmlns:a16="http://schemas.microsoft.com/office/drawing/2014/main" id="{CEBE5941-3AA6-CF41-8432-6625BDDDCFF0}"/>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22" name="TextBox 21">
              <a:extLst>
                <a:ext uri="{FF2B5EF4-FFF2-40B4-BE49-F238E27FC236}">
                  <a16:creationId xmlns:a16="http://schemas.microsoft.com/office/drawing/2014/main" id="{1E056166-3487-F94C-A7C9-9E8874C2E182}"/>
                </a:ext>
              </a:extLst>
            </p:cNvPr>
            <p:cNvSpPr txBox="1"/>
            <p:nvPr/>
          </p:nvSpPr>
          <p:spPr>
            <a:xfrm>
              <a:off x="8031203" y="1779899"/>
              <a:ext cx="634468" cy="215539"/>
            </a:xfrm>
            <a:prstGeom prst="rect">
              <a:avLst/>
            </a:prstGeom>
            <a:noFill/>
          </p:spPr>
          <p:txBody>
            <a:bodyPr wrap="none" lIns="35963" tIns="0" rIns="35963" bIns="0" rtlCol="0">
              <a:spAutoFit/>
            </a:bodyPr>
            <a:lstStyle/>
            <a:p>
              <a:r>
                <a:rPr lang="en-GB" sz="1399"/>
                <a:t>Sensors</a:t>
              </a:r>
            </a:p>
          </p:txBody>
        </p:sp>
        <p:sp>
          <p:nvSpPr>
            <p:cNvPr id="23" name="TextBox 22">
              <a:extLst>
                <a:ext uri="{FF2B5EF4-FFF2-40B4-BE49-F238E27FC236}">
                  <a16:creationId xmlns:a16="http://schemas.microsoft.com/office/drawing/2014/main" id="{31B0F992-461B-E042-9C50-EC4E48AFE6B9}"/>
                </a:ext>
              </a:extLst>
            </p:cNvPr>
            <p:cNvSpPr txBox="1"/>
            <p:nvPr/>
          </p:nvSpPr>
          <p:spPr>
            <a:xfrm>
              <a:off x="7961492" y="5554952"/>
              <a:ext cx="773882" cy="215539"/>
            </a:xfrm>
            <a:prstGeom prst="rect">
              <a:avLst/>
            </a:prstGeom>
            <a:noFill/>
          </p:spPr>
          <p:txBody>
            <a:bodyPr wrap="none" lIns="35963" tIns="0" rIns="35963" bIns="0" rtlCol="0">
              <a:spAutoFit/>
            </a:bodyPr>
            <a:lstStyle/>
            <a:p>
              <a:pPr algn="ctr"/>
              <a:r>
                <a:rPr lang="en-GB" sz="1399"/>
                <a:t>Actuators</a:t>
              </a:r>
            </a:p>
          </p:txBody>
        </p:sp>
        <p:sp>
          <p:nvSpPr>
            <p:cNvPr id="24" name="TextBox 23">
              <a:extLst>
                <a:ext uri="{FF2B5EF4-FFF2-40B4-BE49-F238E27FC236}">
                  <a16:creationId xmlns:a16="http://schemas.microsoft.com/office/drawing/2014/main" id="{5A649301-AB06-E540-9808-BA5896A17F53}"/>
                </a:ext>
              </a:extLst>
            </p:cNvPr>
            <p:cNvSpPr txBox="1"/>
            <p:nvPr/>
          </p:nvSpPr>
          <p:spPr>
            <a:xfrm>
              <a:off x="7806987" y="3123611"/>
              <a:ext cx="1082898" cy="1286845"/>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5994"/>
                <a:t>?</a:t>
              </a:r>
            </a:p>
          </p:txBody>
        </p:sp>
        <p:cxnSp>
          <p:nvCxnSpPr>
            <p:cNvPr id="25" name="Straight Arrow Connector 24">
              <a:extLst>
                <a:ext uri="{FF2B5EF4-FFF2-40B4-BE49-F238E27FC236}">
                  <a16:creationId xmlns:a16="http://schemas.microsoft.com/office/drawing/2014/main" id="{435E97A5-72B5-2540-BEBE-4545F274EF55}"/>
                </a:ext>
              </a:extLst>
            </p:cNvPr>
            <p:cNvCxnSpPr>
              <a:cxnSpLocks/>
              <a:stCxn id="22" idx="2"/>
              <a:endCxn id="24" idx="0"/>
            </p:cNvCxnSpPr>
            <p:nvPr/>
          </p:nvCxnSpPr>
          <p:spPr>
            <a:xfrm>
              <a:off x="8348437" y="1995439"/>
              <a:ext cx="0" cy="11281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7714408-85E7-DC4A-B35B-D994A0DC9BFC}"/>
                </a:ext>
              </a:extLst>
            </p:cNvPr>
            <p:cNvCxnSpPr>
              <a:cxnSpLocks/>
              <a:stCxn id="24" idx="2"/>
              <a:endCxn id="23" idx="0"/>
            </p:cNvCxnSpPr>
            <p:nvPr/>
          </p:nvCxnSpPr>
          <p:spPr>
            <a:xfrm flipH="1">
              <a:off x="8348434" y="4410456"/>
              <a:ext cx="3" cy="11444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1F8ABC2-EE3D-2846-B56A-C98FA1E8813B}"/>
                </a:ext>
              </a:extLst>
            </p:cNvPr>
            <p:cNvCxnSpPr>
              <a:cxnSpLocks/>
              <a:stCxn id="22" idx="3"/>
            </p:cNvCxnSpPr>
            <p:nvPr/>
          </p:nvCxnSpPr>
          <p:spPr>
            <a:xfrm flipV="1">
              <a:off x="8665671" y="1887622"/>
              <a:ext cx="2678226"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E86C66B-011C-8D4A-893B-F86FCEF7AE68}"/>
                </a:ext>
              </a:extLst>
            </p:cNvPr>
            <p:cNvCxnSpPr>
              <a:cxnSpLocks/>
              <a:endCxn id="23" idx="3"/>
            </p:cNvCxnSpPr>
            <p:nvPr/>
          </p:nvCxnSpPr>
          <p:spPr>
            <a:xfrm flipH="1">
              <a:off x="8735374" y="5662674"/>
              <a:ext cx="2551553"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3998932-D3EC-2648-A25C-2D7BA9715AE1}"/>
                </a:ext>
              </a:extLst>
            </p:cNvPr>
            <p:cNvSpPr txBox="1"/>
            <p:nvPr/>
          </p:nvSpPr>
          <p:spPr>
            <a:xfrm>
              <a:off x="9757783" y="1930714"/>
              <a:ext cx="701159" cy="215539"/>
            </a:xfrm>
            <a:prstGeom prst="rect">
              <a:avLst/>
            </a:prstGeom>
            <a:noFill/>
          </p:spPr>
          <p:txBody>
            <a:bodyPr wrap="none" lIns="35963" tIns="0" rIns="35963" bIns="0" rtlCol="0">
              <a:spAutoFit/>
            </a:bodyPr>
            <a:lstStyle/>
            <a:p>
              <a:pPr algn="ctr"/>
              <a:r>
                <a:rPr lang="en-GB" sz="1399"/>
                <a:t>Percepts</a:t>
              </a:r>
            </a:p>
          </p:txBody>
        </p:sp>
        <p:sp>
          <p:nvSpPr>
            <p:cNvPr id="30" name="TextBox 29">
              <a:extLst>
                <a:ext uri="{FF2B5EF4-FFF2-40B4-BE49-F238E27FC236}">
                  <a16:creationId xmlns:a16="http://schemas.microsoft.com/office/drawing/2014/main" id="{84D7E19D-DF81-B24A-8F2F-E36D83CC2FD6}"/>
                </a:ext>
              </a:extLst>
            </p:cNvPr>
            <p:cNvSpPr txBox="1"/>
            <p:nvPr/>
          </p:nvSpPr>
          <p:spPr>
            <a:xfrm>
              <a:off x="9801622" y="5393369"/>
              <a:ext cx="613479" cy="215539"/>
            </a:xfrm>
            <a:prstGeom prst="rect">
              <a:avLst/>
            </a:prstGeom>
            <a:noFill/>
          </p:spPr>
          <p:txBody>
            <a:bodyPr wrap="none" lIns="35963" tIns="0" rIns="35963" bIns="0" rtlCol="0">
              <a:spAutoFit/>
            </a:bodyPr>
            <a:lstStyle/>
            <a:p>
              <a:pPr algn="ctr"/>
              <a:r>
                <a:rPr lang="en-GB" sz="1399"/>
                <a:t>Actions</a:t>
              </a:r>
            </a:p>
          </p:txBody>
        </p:sp>
      </p:grpSp>
      <p:sp>
        <p:nvSpPr>
          <p:cNvPr id="4" name="Rectangle 3">
            <a:extLst>
              <a:ext uri="{FF2B5EF4-FFF2-40B4-BE49-F238E27FC236}">
                <a16:creationId xmlns:a16="http://schemas.microsoft.com/office/drawing/2014/main" id="{C1CD1E33-4BD4-464B-ABFF-394B89D561CC}"/>
              </a:ext>
            </a:extLst>
          </p:cNvPr>
          <p:cNvSpPr/>
          <p:nvPr/>
        </p:nvSpPr>
        <p:spPr>
          <a:xfrm>
            <a:off x="5946949" y="848785"/>
            <a:ext cx="3058338"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a:spAutoFit/>
          </a:bodyPr>
          <a:lstStyle/>
          <a:p>
            <a:r>
              <a:rPr lang="en-GB" dirty="0">
                <a:solidFill>
                  <a:schemeClr val="bg1"/>
                </a:solidFill>
                <a:ea typeface="ＭＳ Ｐゴシック" charset="0"/>
                <a:cs typeface="ＭＳ Ｐゴシック" charset="0"/>
              </a:rPr>
              <a:t>Rationality is not omniscience!</a:t>
            </a:r>
          </a:p>
        </p:txBody>
      </p:sp>
    </p:spTree>
    <p:extLst>
      <p:ext uri="{BB962C8B-B14F-4D97-AF65-F5344CB8AC3E}">
        <p14:creationId xmlns:p14="http://schemas.microsoft.com/office/powerpoint/2010/main" val="3488408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25C0-8EFE-6E41-878D-5E8943A1778D}"/>
              </a:ext>
            </a:extLst>
          </p:cNvPr>
          <p:cNvSpPr>
            <a:spLocks noGrp="1"/>
          </p:cNvSpPr>
          <p:nvPr>
            <p:ph type="title"/>
          </p:nvPr>
        </p:nvSpPr>
        <p:spPr/>
        <p:txBody>
          <a:bodyPr/>
          <a:lstStyle/>
          <a:p>
            <a:r>
              <a:rPr lang="en-GB" dirty="0"/>
              <a:t>Further Agent Properties</a:t>
            </a:r>
          </a:p>
        </p:txBody>
      </p:sp>
      <p:sp>
        <p:nvSpPr>
          <p:cNvPr id="3" name="Content Placeholder 2">
            <a:extLst>
              <a:ext uri="{FF2B5EF4-FFF2-40B4-BE49-F238E27FC236}">
                <a16:creationId xmlns:a16="http://schemas.microsoft.com/office/drawing/2014/main" id="{9A8C39F7-3439-5E49-BB97-092825D01CFD}"/>
              </a:ext>
            </a:extLst>
          </p:cNvPr>
          <p:cNvSpPr>
            <a:spLocks noGrp="1"/>
          </p:cNvSpPr>
          <p:nvPr>
            <p:ph idx="1"/>
          </p:nvPr>
        </p:nvSpPr>
        <p:spPr>
          <a:xfrm>
            <a:off x="359625" y="1666902"/>
            <a:ext cx="6387308" cy="4236435"/>
          </a:xfrm>
        </p:spPr>
        <p:txBody>
          <a:bodyPr/>
          <a:lstStyle/>
          <a:p>
            <a:r>
              <a:rPr lang="en-GB" dirty="0"/>
              <a:t>Properties that agent behaviour can exhibit:</a:t>
            </a:r>
          </a:p>
          <a:p>
            <a:pPr lvl="1"/>
            <a:r>
              <a:rPr lang="en-GB" dirty="0"/>
              <a:t>Rationality</a:t>
            </a:r>
          </a:p>
          <a:p>
            <a:pPr lvl="1"/>
            <a:r>
              <a:rPr lang="en-GB" dirty="0"/>
              <a:t>Flexibility</a:t>
            </a:r>
          </a:p>
          <a:p>
            <a:pPr lvl="2"/>
            <a:r>
              <a:rPr lang="en-GB" dirty="0"/>
              <a:t>Reactive</a:t>
            </a:r>
          </a:p>
          <a:p>
            <a:pPr lvl="2"/>
            <a:r>
              <a:rPr lang="en-GB" dirty="0"/>
              <a:t>Proactive</a:t>
            </a:r>
          </a:p>
          <a:p>
            <a:pPr lvl="2"/>
            <a:r>
              <a:rPr lang="en-GB" dirty="0"/>
              <a:t>Social (in multi-agent systems)</a:t>
            </a:r>
          </a:p>
          <a:p>
            <a:pPr lvl="1"/>
            <a:r>
              <a:rPr lang="en-GB" dirty="0"/>
              <a:t>Autonomy</a:t>
            </a:r>
          </a:p>
          <a:p>
            <a:pPr lvl="1"/>
            <a:r>
              <a:rPr lang="en-GB" dirty="0"/>
              <a:t>Mobility</a:t>
            </a:r>
          </a:p>
          <a:p>
            <a:pPr lvl="1"/>
            <a:r>
              <a:rPr lang="en-GB" dirty="0"/>
              <a:t>Veracity</a:t>
            </a:r>
          </a:p>
          <a:p>
            <a:pPr lvl="1"/>
            <a:r>
              <a:rPr lang="en-GB" dirty="0"/>
              <a:t>Benevolence</a:t>
            </a:r>
          </a:p>
          <a:p>
            <a:pPr lvl="1"/>
            <a:r>
              <a:rPr lang="en-GB" dirty="0"/>
              <a:t>Ability to learn / adapt</a:t>
            </a:r>
          </a:p>
        </p:txBody>
      </p:sp>
      <p:sp>
        <p:nvSpPr>
          <p:cNvPr id="4" name="Date Placeholder 3">
            <a:extLst>
              <a:ext uri="{FF2B5EF4-FFF2-40B4-BE49-F238E27FC236}">
                <a16:creationId xmlns:a16="http://schemas.microsoft.com/office/drawing/2014/main" id="{95B40FB7-3A10-1A43-8AAF-9CCAC0A6A311}"/>
              </a:ext>
            </a:extLst>
          </p:cNvPr>
          <p:cNvSpPr>
            <a:spLocks noGrp="1"/>
          </p:cNvSpPr>
          <p:nvPr>
            <p:ph type="dt" sz="half" idx="2"/>
          </p:nvPr>
        </p:nvSpPr>
        <p:spPr/>
        <p:txBody>
          <a:bodyPr/>
          <a:lstStyle/>
          <a:p>
            <a:r>
              <a:rPr lang="de-DE"/>
              <a:t>Intro</a:t>
            </a:r>
            <a:endParaRPr lang="en-GB"/>
          </a:p>
        </p:txBody>
      </p:sp>
      <p:sp>
        <p:nvSpPr>
          <p:cNvPr id="5" name="Footer Placeholder 4">
            <a:extLst>
              <a:ext uri="{FF2B5EF4-FFF2-40B4-BE49-F238E27FC236}">
                <a16:creationId xmlns:a16="http://schemas.microsoft.com/office/drawing/2014/main" id="{48EA7A8C-80C0-474B-AC9A-83BD21C99BF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2B471FC8-3C5F-E44E-B09F-843462CCBDFC}"/>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19</a:t>
            </a:fld>
            <a:r>
              <a:rPr lang="en-GB"/>
              <a:t> </a:t>
            </a:r>
            <a:endParaRPr lang="en-GB" sz="1399"/>
          </a:p>
        </p:txBody>
      </p:sp>
      <p:grpSp>
        <p:nvGrpSpPr>
          <p:cNvPr id="20" name="Group 19">
            <a:extLst>
              <a:ext uri="{FF2B5EF4-FFF2-40B4-BE49-F238E27FC236}">
                <a16:creationId xmlns:a16="http://schemas.microsoft.com/office/drawing/2014/main" id="{A68571DA-62FC-6743-B04C-DE8BF6B463D3}"/>
              </a:ext>
            </a:extLst>
          </p:cNvPr>
          <p:cNvGrpSpPr/>
          <p:nvPr/>
        </p:nvGrpSpPr>
        <p:grpSpPr>
          <a:xfrm>
            <a:off x="6893229" y="1666899"/>
            <a:ext cx="4938446" cy="4236436"/>
            <a:chOff x="6900410" y="1665063"/>
            <a:chExt cx="4943590" cy="4240849"/>
          </a:xfrm>
        </p:grpSpPr>
        <p:sp>
          <p:nvSpPr>
            <p:cNvPr id="21" name="TextBox 20">
              <a:extLst>
                <a:ext uri="{FF2B5EF4-FFF2-40B4-BE49-F238E27FC236}">
                  <a16:creationId xmlns:a16="http://schemas.microsoft.com/office/drawing/2014/main" id="{3DB14FB6-A5E1-6C43-A689-9EAE7498FA01}"/>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22" name="TextBox 21">
              <a:extLst>
                <a:ext uri="{FF2B5EF4-FFF2-40B4-BE49-F238E27FC236}">
                  <a16:creationId xmlns:a16="http://schemas.microsoft.com/office/drawing/2014/main" id="{CADA5E33-0FBF-8340-9534-BD86523640DA}"/>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23" name="TextBox 22">
              <a:extLst>
                <a:ext uri="{FF2B5EF4-FFF2-40B4-BE49-F238E27FC236}">
                  <a16:creationId xmlns:a16="http://schemas.microsoft.com/office/drawing/2014/main" id="{C48165E1-B1EB-1842-BBDA-F0A201809125}"/>
                </a:ext>
              </a:extLst>
            </p:cNvPr>
            <p:cNvSpPr txBox="1"/>
            <p:nvPr/>
          </p:nvSpPr>
          <p:spPr>
            <a:xfrm>
              <a:off x="8031203" y="1779899"/>
              <a:ext cx="634468" cy="215539"/>
            </a:xfrm>
            <a:prstGeom prst="rect">
              <a:avLst/>
            </a:prstGeom>
            <a:noFill/>
          </p:spPr>
          <p:txBody>
            <a:bodyPr wrap="none" lIns="35963" tIns="0" rIns="35963" bIns="0" rtlCol="0">
              <a:spAutoFit/>
            </a:bodyPr>
            <a:lstStyle/>
            <a:p>
              <a:r>
                <a:rPr lang="en-GB" sz="1399"/>
                <a:t>Sensors</a:t>
              </a:r>
            </a:p>
          </p:txBody>
        </p:sp>
        <p:sp>
          <p:nvSpPr>
            <p:cNvPr id="24" name="TextBox 23">
              <a:extLst>
                <a:ext uri="{FF2B5EF4-FFF2-40B4-BE49-F238E27FC236}">
                  <a16:creationId xmlns:a16="http://schemas.microsoft.com/office/drawing/2014/main" id="{E6C6C898-7915-EB4A-BBEB-57EAF3FE000F}"/>
                </a:ext>
              </a:extLst>
            </p:cNvPr>
            <p:cNvSpPr txBox="1"/>
            <p:nvPr/>
          </p:nvSpPr>
          <p:spPr>
            <a:xfrm>
              <a:off x="7961492" y="5554952"/>
              <a:ext cx="773882" cy="215539"/>
            </a:xfrm>
            <a:prstGeom prst="rect">
              <a:avLst/>
            </a:prstGeom>
            <a:noFill/>
          </p:spPr>
          <p:txBody>
            <a:bodyPr wrap="none" lIns="35963" tIns="0" rIns="35963" bIns="0" rtlCol="0">
              <a:spAutoFit/>
            </a:bodyPr>
            <a:lstStyle/>
            <a:p>
              <a:pPr algn="ctr"/>
              <a:r>
                <a:rPr lang="en-GB" sz="1399"/>
                <a:t>Actuators</a:t>
              </a:r>
            </a:p>
          </p:txBody>
        </p:sp>
        <p:sp>
          <p:nvSpPr>
            <p:cNvPr id="25" name="TextBox 24">
              <a:extLst>
                <a:ext uri="{FF2B5EF4-FFF2-40B4-BE49-F238E27FC236}">
                  <a16:creationId xmlns:a16="http://schemas.microsoft.com/office/drawing/2014/main" id="{D3672820-CF06-B54E-B835-42B8404F6D2A}"/>
                </a:ext>
              </a:extLst>
            </p:cNvPr>
            <p:cNvSpPr txBox="1"/>
            <p:nvPr/>
          </p:nvSpPr>
          <p:spPr>
            <a:xfrm>
              <a:off x="7806987" y="3123611"/>
              <a:ext cx="1082898" cy="1286845"/>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5994"/>
                <a:t>?</a:t>
              </a:r>
            </a:p>
          </p:txBody>
        </p:sp>
        <p:cxnSp>
          <p:nvCxnSpPr>
            <p:cNvPr id="26" name="Straight Arrow Connector 25">
              <a:extLst>
                <a:ext uri="{FF2B5EF4-FFF2-40B4-BE49-F238E27FC236}">
                  <a16:creationId xmlns:a16="http://schemas.microsoft.com/office/drawing/2014/main" id="{3B6F2697-E74E-6A41-862B-CCEDF803D2B3}"/>
                </a:ext>
              </a:extLst>
            </p:cNvPr>
            <p:cNvCxnSpPr>
              <a:cxnSpLocks/>
              <a:stCxn id="23" idx="2"/>
              <a:endCxn id="25" idx="0"/>
            </p:cNvCxnSpPr>
            <p:nvPr/>
          </p:nvCxnSpPr>
          <p:spPr>
            <a:xfrm>
              <a:off x="8348437" y="1995439"/>
              <a:ext cx="0" cy="11281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283A777-C3F5-EC45-9BE6-D4F5E1815EF1}"/>
                </a:ext>
              </a:extLst>
            </p:cNvPr>
            <p:cNvCxnSpPr>
              <a:cxnSpLocks/>
              <a:stCxn id="25" idx="2"/>
              <a:endCxn id="24" idx="0"/>
            </p:cNvCxnSpPr>
            <p:nvPr/>
          </p:nvCxnSpPr>
          <p:spPr>
            <a:xfrm flipH="1">
              <a:off x="8348434" y="4410456"/>
              <a:ext cx="3" cy="11444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5E0CBAF-56EC-B04F-8090-5B0A368EFD52}"/>
                </a:ext>
              </a:extLst>
            </p:cNvPr>
            <p:cNvCxnSpPr>
              <a:cxnSpLocks/>
              <a:stCxn id="23" idx="3"/>
            </p:cNvCxnSpPr>
            <p:nvPr/>
          </p:nvCxnSpPr>
          <p:spPr>
            <a:xfrm flipV="1">
              <a:off x="8665671" y="1887622"/>
              <a:ext cx="2678226"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1F3DAB4-3A8F-9841-AFEA-62A767345BBA}"/>
                </a:ext>
              </a:extLst>
            </p:cNvPr>
            <p:cNvCxnSpPr>
              <a:cxnSpLocks/>
              <a:endCxn id="24" idx="3"/>
            </p:cNvCxnSpPr>
            <p:nvPr/>
          </p:nvCxnSpPr>
          <p:spPr>
            <a:xfrm flipH="1">
              <a:off x="8735374" y="5662674"/>
              <a:ext cx="2551553"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567EB0FE-6A7D-2743-968A-0BEF2F9CA6FB}"/>
                </a:ext>
              </a:extLst>
            </p:cNvPr>
            <p:cNvSpPr txBox="1"/>
            <p:nvPr/>
          </p:nvSpPr>
          <p:spPr>
            <a:xfrm>
              <a:off x="9757783" y="1930714"/>
              <a:ext cx="701159" cy="215539"/>
            </a:xfrm>
            <a:prstGeom prst="rect">
              <a:avLst/>
            </a:prstGeom>
            <a:noFill/>
          </p:spPr>
          <p:txBody>
            <a:bodyPr wrap="none" lIns="35963" tIns="0" rIns="35963" bIns="0" rtlCol="0">
              <a:spAutoFit/>
            </a:bodyPr>
            <a:lstStyle/>
            <a:p>
              <a:pPr algn="ctr"/>
              <a:r>
                <a:rPr lang="en-GB" sz="1399"/>
                <a:t>Percepts</a:t>
              </a:r>
            </a:p>
          </p:txBody>
        </p:sp>
        <p:sp>
          <p:nvSpPr>
            <p:cNvPr id="31" name="TextBox 30">
              <a:extLst>
                <a:ext uri="{FF2B5EF4-FFF2-40B4-BE49-F238E27FC236}">
                  <a16:creationId xmlns:a16="http://schemas.microsoft.com/office/drawing/2014/main" id="{39F91134-341B-F448-B3F5-52B10834F292}"/>
                </a:ext>
              </a:extLst>
            </p:cNvPr>
            <p:cNvSpPr txBox="1"/>
            <p:nvPr/>
          </p:nvSpPr>
          <p:spPr>
            <a:xfrm>
              <a:off x="9801622" y="5393369"/>
              <a:ext cx="613479" cy="215539"/>
            </a:xfrm>
            <a:prstGeom prst="rect">
              <a:avLst/>
            </a:prstGeom>
            <a:noFill/>
          </p:spPr>
          <p:txBody>
            <a:bodyPr wrap="none" lIns="35963" tIns="0" rIns="35963" bIns="0" rtlCol="0">
              <a:spAutoFit/>
            </a:bodyPr>
            <a:lstStyle/>
            <a:p>
              <a:pPr algn="ctr"/>
              <a:r>
                <a:rPr lang="en-GB" sz="1399"/>
                <a:t>Actions</a:t>
              </a:r>
            </a:p>
          </p:txBody>
        </p:sp>
      </p:grpSp>
    </p:spTree>
    <p:extLst>
      <p:ext uri="{BB962C8B-B14F-4D97-AF65-F5344CB8AC3E}">
        <p14:creationId xmlns:p14="http://schemas.microsoft.com/office/powerpoint/2010/main" val="607878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0955A-C15B-9D45-9537-9352A0126511}"/>
              </a:ext>
            </a:extLst>
          </p:cNvPr>
          <p:cNvSpPr>
            <a:spLocks noGrp="1"/>
          </p:cNvSpPr>
          <p:nvPr>
            <p:ph type="title"/>
          </p:nvPr>
        </p:nvSpPr>
        <p:spPr/>
        <p:txBody>
          <a:bodyPr/>
          <a:lstStyle/>
          <a:p>
            <a:r>
              <a:rPr lang="en-GB"/>
              <a:t>Task Environment</a:t>
            </a:r>
          </a:p>
        </p:txBody>
      </p:sp>
      <p:sp>
        <p:nvSpPr>
          <p:cNvPr id="3" name="Content Placeholder 2">
            <a:extLst>
              <a:ext uri="{FF2B5EF4-FFF2-40B4-BE49-F238E27FC236}">
                <a16:creationId xmlns:a16="http://schemas.microsoft.com/office/drawing/2014/main" id="{EBEB4DFD-478E-2149-B91C-BAB2A886DDCE}"/>
              </a:ext>
            </a:extLst>
          </p:cNvPr>
          <p:cNvSpPr>
            <a:spLocks noGrp="1"/>
          </p:cNvSpPr>
          <p:nvPr>
            <p:ph idx="1"/>
          </p:nvPr>
        </p:nvSpPr>
        <p:spPr/>
        <p:txBody>
          <a:bodyPr/>
          <a:lstStyle/>
          <a:p>
            <a:r>
              <a:rPr lang="en-GB" dirty="0">
                <a:solidFill>
                  <a:schemeClr val="accent1"/>
                </a:solidFill>
              </a:rPr>
              <a:t>Task environments</a:t>
            </a:r>
            <a:endParaRPr lang="en-GB" dirty="0"/>
          </a:p>
          <a:p>
            <a:pPr lvl="1"/>
            <a:r>
              <a:rPr lang="en-GB" dirty="0"/>
              <a:t>Essentially the “problems” to which rational agents are the “solutions”</a:t>
            </a:r>
          </a:p>
          <a:p>
            <a:pPr lvl="1"/>
            <a:r>
              <a:rPr lang="en-GB" dirty="0"/>
              <a:t>Specify using </a:t>
            </a:r>
            <a:r>
              <a:rPr lang="en-GB" dirty="0">
                <a:solidFill>
                  <a:schemeClr val="accent1"/>
                </a:solidFill>
              </a:rPr>
              <a:t>PEAS</a:t>
            </a:r>
            <a:r>
              <a:rPr lang="en-GB" dirty="0"/>
              <a:t> description</a:t>
            </a:r>
          </a:p>
          <a:p>
            <a:pPr lvl="2">
              <a:tabLst>
                <a:tab pos="3595264" algn="l"/>
              </a:tabLst>
            </a:pPr>
            <a:r>
              <a:rPr lang="en-GB" u="sng" dirty="0">
                <a:solidFill>
                  <a:schemeClr val="accent1"/>
                </a:solidFill>
              </a:rPr>
              <a:t>P</a:t>
            </a:r>
            <a:r>
              <a:rPr lang="en-GB" dirty="0"/>
              <a:t>erformance measure</a:t>
            </a:r>
          </a:p>
          <a:p>
            <a:pPr lvl="2">
              <a:tabLst>
                <a:tab pos="3595264" algn="l"/>
              </a:tabLst>
            </a:pPr>
            <a:r>
              <a:rPr lang="en-GB" u="sng" dirty="0">
                <a:solidFill>
                  <a:schemeClr val="accent1"/>
                </a:solidFill>
              </a:rPr>
              <a:t>E</a:t>
            </a:r>
            <a:r>
              <a:rPr lang="en-GB" dirty="0"/>
              <a:t>nvironment</a:t>
            </a:r>
          </a:p>
          <a:p>
            <a:pPr lvl="2">
              <a:tabLst>
                <a:tab pos="3595264" algn="l"/>
              </a:tabLst>
            </a:pPr>
            <a:r>
              <a:rPr lang="en-GB" u="sng" dirty="0">
                <a:solidFill>
                  <a:schemeClr val="accent1"/>
                </a:solidFill>
              </a:rPr>
              <a:t>A</a:t>
            </a:r>
            <a:r>
              <a:rPr lang="en-GB" dirty="0"/>
              <a:t>ctuators</a:t>
            </a:r>
          </a:p>
          <a:p>
            <a:pPr lvl="2">
              <a:tabLst>
                <a:tab pos="3595264" algn="l"/>
              </a:tabLst>
            </a:pPr>
            <a:r>
              <a:rPr lang="en-GB" u="sng" dirty="0">
                <a:solidFill>
                  <a:schemeClr val="accent1"/>
                </a:solidFill>
              </a:rPr>
              <a:t>S</a:t>
            </a:r>
            <a:r>
              <a:rPr lang="en-GB" dirty="0"/>
              <a:t>ensors</a:t>
            </a:r>
          </a:p>
          <a:p>
            <a:pPr lvl="2">
              <a:tabLst>
                <a:tab pos="3595264" algn="l"/>
              </a:tabLst>
            </a:pPr>
            <a:endParaRPr lang="en-GB" dirty="0"/>
          </a:p>
          <a:p>
            <a:pPr marL="361588" indent="-361588">
              <a:buFont typeface="Zapf Dingbats"/>
              <a:buChar char="➝"/>
            </a:pPr>
            <a:r>
              <a:rPr lang="en-GB" dirty="0"/>
              <a:t>Properties of task environment</a:t>
            </a:r>
          </a:p>
          <a:p>
            <a:pPr marL="361588" indent="-361588">
              <a:buFont typeface="Zapf Dingbats"/>
              <a:buChar char="➝"/>
            </a:pPr>
            <a:r>
              <a:rPr lang="en-GB" dirty="0"/>
              <a:t>Modelling the environment</a:t>
            </a:r>
          </a:p>
          <a:p>
            <a:r>
              <a:rPr lang="en-GB" dirty="0"/>
              <a:t>Determine agent design</a:t>
            </a:r>
          </a:p>
          <a:p>
            <a:pPr lvl="1"/>
            <a:endParaRPr lang="en-GB" dirty="0"/>
          </a:p>
        </p:txBody>
      </p:sp>
      <p:sp>
        <p:nvSpPr>
          <p:cNvPr id="4" name="Date Placeholder 3">
            <a:extLst>
              <a:ext uri="{FF2B5EF4-FFF2-40B4-BE49-F238E27FC236}">
                <a16:creationId xmlns:a16="http://schemas.microsoft.com/office/drawing/2014/main" id="{4A5FC3F4-8535-2C4A-82B3-9F38F19ECB52}"/>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D3174AAA-ECF0-B446-9B1E-AC2A4D1647F9}"/>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20</a:t>
            </a:fld>
            <a:r>
              <a:rPr lang="en-GB"/>
              <a:t> </a:t>
            </a:r>
            <a:endParaRPr lang="en-GB" sz="1399"/>
          </a:p>
        </p:txBody>
      </p:sp>
      <p:sp>
        <p:nvSpPr>
          <p:cNvPr id="7" name="Footer Placeholder 6">
            <a:extLst>
              <a:ext uri="{FF2B5EF4-FFF2-40B4-BE49-F238E27FC236}">
                <a16:creationId xmlns:a16="http://schemas.microsoft.com/office/drawing/2014/main" id="{8DAFB0A6-BFD2-094C-9D25-CD3081AB7B7A}"/>
              </a:ext>
            </a:extLst>
          </p:cNvPr>
          <p:cNvSpPr>
            <a:spLocks noGrp="1"/>
          </p:cNvSpPr>
          <p:nvPr>
            <p:ph type="ftr" sz="quarter" idx="3"/>
          </p:nvPr>
        </p:nvSpPr>
        <p:spPr/>
        <p:txBody>
          <a:bodyPr/>
          <a:lstStyle/>
          <a:p>
            <a:r>
              <a:rPr lang="en-GB"/>
              <a:t>T. Braun – StaRAI</a:t>
            </a:r>
          </a:p>
        </p:txBody>
      </p:sp>
      <p:sp>
        <p:nvSpPr>
          <p:cNvPr id="5" name="TextBox 4">
            <a:extLst>
              <a:ext uri="{FF2B5EF4-FFF2-40B4-BE49-F238E27FC236}">
                <a16:creationId xmlns:a16="http://schemas.microsoft.com/office/drawing/2014/main" id="{8015A6A9-AF5C-2E47-A12B-94483C4E17FF}"/>
              </a:ext>
            </a:extLst>
          </p:cNvPr>
          <p:cNvSpPr txBox="1"/>
          <p:nvPr/>
        </p:nvSpPr>
        <p:spPr>
          <a:xfrm>
            <a:off x="6588679" y="2752615"/>
            <a:ext cx="5051265" cy="131446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a:t>Attention: Name collision between </a:t>
            </a:r>
          </a:p>
          <a:p>
            <a:pPr algn="ctr">
              <a:spcBef>
                <a:spcPts val="300"/>
              </a:spcBef>
              <a:spcAft>
                <a:spcPts val="599"/>
              </a:spcAft>
            </a:pPr>
            <a:r>
              <a:rPr lang="en-GB" sz="1798" u="sng">
                <a:solidFill>
                  <a:schemeClr val="accent3">
                    <a:lumMod val="40000"/>
                    <a:lumOff val="60000"/>
                  </a:schemeClr>
                </a:solidFill>
              </a:rPr>
              <a:t>task</a:t>
            </a:r>
            <a:r>
              <a:rPr lang="en-GB" sz="1798">
                <a:solidFill>
                  <a:schemeClr val="accent3">
                    <a:lumMod val="40000"/>
                    <a:lumOff val="60000"/>
                  </a:schemeClr>
                </a:solidFill>
              </a:rPr>
              <a:t> </a:t>
            </a:r>
            <a:r>
              <a:rPr lang="en-GB" sz="1798" i="1">
                <a:solidFill>
                  <a:schemeClr val="accent3">
                    <a:lumMod val="40000"/>
                    <a:lumOff val="60000"/>
                  </a:schemeClr>
                </a:solidFill>
              </a:rPr>
              <a:t>environment</a:t>
            </a:r>
            <a:r>
              <a:rPr lang="en-GB" sz="1798"/>
              <a:t> und </a:t>
            </a:r>
            <a:r>
              <a:rPr lang="en-GB" sz="1798" i="1">
                <a:solidFill>
                  <a:schemeClr val="accent3">
                    <a:lumMod val="40000"/>
                    <a:lumOff val="60000"/>
                  </a:schemeClr>
                </a:solidFill>
              </a:rPr>
              <a:t>environment</a:t>
            </a:r>
            <a:r>
              <a:rPr lang="en-GB" sz="1798"/>
              <a:t>.</a:t>
            </a:r>
          </a:p>
          <a:p>
            <a:r>
              <a:rPr lang="en-GB" sz="1798"/>
              <a:t>We will after this part usually only talk about the environment.</a:t>
            </a:r>
          </a:p>
        </p:txBody>
      </p:sp>
      <p:sp>
        <p:nvSpPr>
          <p:cNvPr id="8" name="TextBox 7">
            <a:extLst>
              <a:ext uri="{FF2B5EF4-FFF2-40B4-BE49-F238E27FC236}">
                <a16:creationId xmlns:a16="http://schemas.microsoft.com/office/drawing/2014/main" id="{3EF5A19D-DD41-5E46-ACCD-E05AA2CD1F5C}"/>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173195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GB" dirty="0"/>
              <a:t>PEAS – Example </a:t>
            </a:r>
          </a:p>
        </p:txBody>
      </p:sp>
      <p:sp>
        <p:nvSpPr>
          <p:cNvPr id="48130" name="Rectangle 3"/>
          <p:cNvSpPr>
            <a:spLocks noGrp="1" noChangeArrowheads="1"/>
          </p:cNvSpPr>
          <p:nvPr>
            <p:ph idx="1"/>
          </p:nvPr>
        </p:nvSpPr>
        <p:spPr/>
        <p:txBody>
          <a:bodyPr/>
          <a:lstStyle/>
          <a:p>
            <a:r>
              <a:rPr lang="en-GB" dirty="0"/>
              <a:t>Medical diagnosis system</a:t>
            </a:r>
          </a:p>
          <a:p>
            <a:endParaRPr lang="en-GB" dirty="0"/>
          </a:p>
          <a:p>
            <a:endParaRPr lang="en-GB" dirty="0"/>
          </a:p>
          <a:p>
            <a:endParaRPr lang="en-GB" dirty="0"/>
          </a:p>
          <a:p>
            <a:endParaRPr lang="en-GB" dirty="0"/>
          </a:p>
          <a:p>
            <a:r>
              <a:rPr lang="en-GB" dirty="0"/>
              <a:t>Software agent for </a:t>
            </a:r>
            <a:r>
              <a:rPr lang="en-GB" i="1" dirty="0"/>
              <a:t>document retrieval, DR</a:t>
            </a:r>
            <a:endParaRPr lang="en-GB" dirty="0"/>
          </a:p>
          <a:p>
            <a:pPr lvl="1"/>
            <a:r>
              <a:rPr lang="en-GB" dirty="0"/>
              <a:t>Sensors: input interface for textual queries</a:t>
            </a:r>
          </a:p>
          <a:p>
            <a:pPr lvl="1"/>
            <a:r>
              <a:rPr lang="en-GB" dirty="0"/>
              <a:t>Actuators: output interface for documents</a:t>
            </a:r>
          </a:p>
          <a:p>
            <a:endParaRPr lang="en-GB" dirty="0"/>
          </a:p>
          <a:p>
            <a:endParaRPr lang="en-GB" dirty="0"/>
          </a:p>
          <a:p>
            <a:endParaRPr lang="en-GB" dirty="0"/>
          </a:p>
          <a:p>
            <a:endParaRPr lang="en-GB" dirty="0"/>
          </a:p>
          <a:p>
            <a:endParaRPr lang="en-GB" dirty="0"/>
          </a:p>
          <a:p>
            <a:endParaRPr lang="en-GB" dirty="0"/>
          </a:p>
          <a:p>
            <a:endParaRPr lang="en-GB" dirty="0"/>
          </a:p>
        </p:txBody>
      </p:sp>
      <p:sp>
        <p:nvSpPr>
          <p:cNvPr id="2" name="Date Placeholder 1">
            <a:extLst>
              <a:ext uri="{FF2B5EF4-FFF2-40B4-BE49-F238E27FC236}">
                <a16:creationId xmlns:a16="http://schemas.microsoft.com/office/drawing/2014/main" id="{2A6E619E-FC76-1848-B217-F819C5B08596}"/>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8F39A763-01BF-5948-8658-F7387ED7AA62}"/>
              </a:ext>
            </a:extLst>
          </p:cNvPr>
          <p:cNvSpPr>
            <a:spLocks noGrp="1"/>
          </p:cNvSpPr>
          <p:nvPr>
            <p:ph type="ftr" sz="quarter" idx="3"/>
          </p:nvPr>
        </p:nvSpPr>
        <p:spPr/>
        <p:txBody>
          <a:bodyPr/>
          <a:lstStyle/>
          <a:p>
            <a:r>
              <a:rPr lang="en-GB"/>
              <a:t>T. Braun – StaRAI</a:t>
            </a:r>
          </a:p>
        </p:txBody>
      </p:sp>
      <p:sp>
        <p:nvSpPr>
          <p:cNvPr id="4" name="Foliennummernplatzhalter 1"/>
          <p:cNvSpPr>
            <a:spLocks noGrp="1"/>
          </p:cNvSpPr>
          <p:nvPr>
            <p:ph type="sldNum" sz="quarter" idx="4"/>
          </p:nvPr>
        </p:nvSpPr>
        <p:spPr/>
        <p:txBody>
          <a:bodyPr/>
          <a:lstStyle/>
          <a:p>
            <a:fld id="{3459873F-0287-9A4B-A260-FE52D1F3913B}" type="slidenum">
              <a:rPr lang="en-GB" smtClean="0"/>
              <a:pPr/>
              <a:t>21</a:t>
            </a:fld>
            <a:endParaRPr lang="en-GB"/>
          </a:p>
        </p:txBody>
      </p:sp>
      <p:grpSp>
        <p:nvGrpSpPr>
          <p:cNvPr id="18" name="Group 17">
            <a:extLst>
              <a:ext uri="{FF2B5EF4-FFF2-40B4-BE49-F238E27FC236}">
                <a16:creationId xmlns:a16="http://schemas.microsoft.com/office/drawing/2014/main" id="{EA9F997F-738F-354F-9A11-1A4BFDEC1AC7}"/>
              </a:ext>
            </a:extLst>
          </p:cNvPr>
          <p:cNvGrpSpPr/>
          <p:nvPr/>
        </p:nvGrpSpPr>
        <p:grpSpPr>
          <a:xfrm>
            <a:off x="5933740" y="4248356"/>
            <a:ext cx="3560448" cy="1133113"/>
            <a:chOff x="5697893" y="1665065"/>
            <a:chExt cx="3564157" cy="1134292"/>
          </a:xfrm>
        </p:grpSpPr>
        <p:sp>
          <p:nvSpPr>
            <p:cNvPr id="19" name="Cloud Callout 18">
              <a:extLst>
                <a:ext uri="{FF2B5EF4-FFF2-40B4-BE49-F238E27FC236}">
                  <a16:creationId xmlns:a16="http://schemas.microsoft.com/office/drawing/2014/main" id="{F0080CF6-5A96-8F45-9C49-0918DD95E9B3}"/>
                </a:ext>
              </a:extLst>
            </p:cNvPr>
            <p:cNvSpPr/>
            <p:nvPr/>
          </p:nvSpPr>
          <p:spPr>
            <a:xfrm>
              <a:off x="5697893" y="1665065"/>
              <a:ext cx="3564157" cy="1134292"/>
            </a:xfrm>
            <a:prstGeom prst="cloudCallout">
              <a:avLst>
                <a:gd name="adj1" fmla="val -48472"/>
                <a:gd name="adj2" fmla="val -67677"/>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798"/>
            </a:p>
          </p:txBody>
        </p:sp>
        <p:sp>
          <p:nvSpPr>
            <p:cNvPr id="20" name="TextBox 19">
              <a:extLst>
                <a:ext uri="{FF2B5EF4-FFF2-40B4-BE49-F238E27FC236}">
                  <a16:creationId xmlns:a16="http://schemas.microsoft.com/office/drawing/2014/main" id="{A6A85B75-C45D-E341-848B-EC7A7200DA8D}"/>
                </a:ext>
              </a:extLst>
            </p:cNvPr>
            <p:cNvSpPr txBox="1"/>
            <p:nvPr/>
          </p:nvSpPr>
          <p:spPr>
            <a:xfrm>
              <a:off x="5969595" y="1720963"/>
              <a:ext cx="3020751" cy="923328"/>
            </a:xfrm>
            <a:prstGeom prst="rect">
              <a:avLst/>
            </a:prstGeom>
            <a:noFill/>
          </p:spPr>
          <p:txBody>
            <a:bodyPr wrap="square" rtlCol="0">
              <a:spAutoFit/>
            </a:bodyPr>
            <a:lstStyle/>
            <a:p>
              <a:pPr algn="ctr"/>
              <a:r>
                <a:rPr lang="en-GB" sz="1798" dirty="0">
                  <a:solidFill>
                    <a:schemeClr val="bg1"/>
                  </a:solidFill>
                </a:rPr>
                <a:t>What makes up the </a:t>
              </a:r>
              <a:r>
                <a:rPr lang="en-GB" sz="1798" i="1" dirty="0">
                  <a:solidFill>
                    <a:schemeClr val="bg1"/>
                  </a:solidFill>
                </a:rPr>
                <a:t>environment</a:t>
              </a:r>
              <a:r>
                <a:rPr lang="en-GB" sz="1798" dirty="0">
                  <a:solidFill>
                    <a:schemeClr val="bg1"/>
                  </a:solidFill>
                </a:rPr>
                <a:t>? What is a fitting </a:t>
              </a:r>
              <a:r>
                <a:rPr lang="en-GB" sz="1798" i="1" dirty="0">
                  <a:solidFill>
                    <a:schemeClr val="bg1"/>
                  </a:solidFill>
                </a:rPr>
                <a:t>performance measure</a:t>
              </a:r>
              <a:r>
                <a:rPr lang="en-GB" sz="1798" dirty="0">
                  <a:solidFill>
                    <a:schemeClr val="bg1"/>
                  </a:solidFill>
                </a:rPr>
                <a:t>?</a:t>
              </a:r>
            </a:p>
          </p:txBody>
        </p:sp>
      </p:grpSp>
      <p:sp>
        <p:nvSpPr>
          <p:cNvPr id="17" name="TextBox 16">
            <a:extLst>
              <a:ext uri="{FF2B5EF4-FFF2-40B4-BE49-F238E27FC236}">
                <a16:creationId xmlns:a16="http://schemas.microsoft.com/office/drawing/2014/main" id="{DA8D48D6-A056-F74D-834B-5C3E22FB538F}"/>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graphicFrame>
        <p:nvGraphicFramePr>
          <p:cNvPr id="5" name="Table 4">
            <a:extLst>
              <a:ext uri="{FF2B5EF4-FFF2-40B4-BE49-F238E27FC236}">
                <a16:creationId xmlns:a16="http://schemas.microsoft.com/office/drawing/2014/main" id="{E972887D-56DA-AA42-A57E-0D552764411B}"/>
              </a:ext>
            </a:extLst>
          </p:cNvPr>
          <p:cNvGraphicFramePr>
            <a:graphicFrameLocks noGrp="1"/>
          </p:cNvGraphicFramePr>
          <p:nvPr/>
        </p:nvGraphicFramePr>
        <p:xfrm>
          <a:off x="651249" y="2078709"/>
          <a:ext cx="10909004" cy="1285240"/>
        </p:xfrm>
        <a:graphic>
          <a:graphicData uri="http://schemas.openxmlformats.org/drawingml/2006/table">
            <a:tbl>
              <a:tblPr firstRow="1" bandRow="1">
                <a:tableStyleId>{B301B821-A1FF-4177-AEE7-76D212191A09}</a:tableStyleId>
              </a:tblPr>
              <a:tblGrid>
                <a:gridCol w="2636711">
                  <a:extLst>
                    <a:ext uri="{9D8B030D-6E8A-4147-A177-3AD203B41FA5}">
                      <a16:colId xmlns:a16="http://schemas.microsoft.com/office/drawing/2014/main" val="2117211417"/>
                    </a:ext>
                  </a:extLst>
                </a:gridCol>
                <a:gridCol w="2291217">
                  <a:extLst>
                    <a:ext uri="{9D8B030D-6E8A-4147-A177-3AD203B41FA5}">
                      <a16:colId xmlns:a16="http://schemas.microsoft.com/office/drawing/2014/main" val="558748346"/>
                    </a:ext>
                  </a:extLst>
                </a:gridCol>
                <a:gridCol w="1469036">
                  <a:extLst>
                    <a:ext uri="{9D8B030D-6E8A-4147-A177-3AD203B41FA5}">
                      <a16:colId xmlns:a16="http://schemas.microsoft.com/office/drawing/2014/main" val="3659393695"/>
                    </a:ext>
                  </a:extLst>
                </a:gridCol>
                <a:gridCol w="2413417">
                  <a:extLst>
                    <a:ext uri="{9D8B030D-6E8A-4147-A177-3AD203B41FA5}">
                      <a16:colId xmlns:a16="http://schemas.microsoft.com/office/drawing/2014/main" val="1812639279"/>
                    </a:ext>
                  </a:extLst>
                </a:gridCol>
                <a:gridCol w="2098623">
                  <a:extLst>
                    <a:ext uri="{9D8B030D-6E8A-4147-A177-3AD203B41FA5}">
                      <a16:colId xmlns:a16="http://schemas.microsoft.com/office/drawing/2014/main" val="3711258929"/>
                    </a:ext>
                  </a:extLst>
                </a:gridCol>
              </a:tblGrid>
              <a:tr h="370840">
                <a:tc>
                  <a:txBody>
                    <a:bodyPr/>
                    <a:lstStyle/>
                    <a:p>
                      <a:r>
                        <a:rPr lang="en-GB" sz="1800" dirty="0">
                          <a:effectLst/>
                        </a:rPr>
                        <a:t>Agent Type </a:t>
                      </a:r>
                      <a:endParaRPr lang="en-GB" sz="2800" dirty="0">
                        <a:effectLst/>
                      </a:endParaRPr>
                    </a:p>
                  </a:txBody>
                  <a:tcPr anchor="ctr"/>
                </a:tc>
                <a:tc>
                  <a:txBody>
                    <a:bodyPr/>
                    <a:lstStyle/>
                    <a:p>
                      <a:r>
                        <a:rPr lang="en-GB" sz="1800">
                          <a:effectLst/>
                        </a:rPr>
                        <a:t>Performance Measure </a:t>
                      </a:r>
                      <a:endParaRPr lang="en-GB" sz="2800">
                        <a:effectLst/>
                      </a:endParaRPr>
                    </a:p>
                  </a:txBody>
                  <a:tcPr anchor="ctr"/>
                </a:tc>
                <a:tc>
                  <a:txBody>
                    <a:bodyPr/>
                    <a:lstStyle/>
                    <a:p>
                      <a:r>
                        <a:rPr lang="en-GB" sz="1800" dirty="0">
                          <a:effectLst/>
                        </a:rPr>
                        <a:t>Environment </a:t>
                      </a:r>
                      <a:endParaRPr lang="en-GB" sz="2800" dirty="0">
                        <a:effectLst/>
                      </a:endParaRPr>
                    </a:p>
                  </a:txBody>
                  <a:tcPr anchor="ctr"/>
                </a:tc>
                <a:tc>
                  <a:txBody>
                    <a:bodyPr/>
                    <a:lstStyle/>
                    <a:p>
                      <a:r>
                        <a:rPr lang="en-GB" sz="1800" dirty="0">
                          <a:effectLst/>
                        </a:rPr>
                        <a:t>Actuators </a:t>
                      </a:r>
                      <a:endParaRPr lang="en-GB" sz="2800" dirty="0">
                        <a:effectLst/>
                      </a:endParaRPr>
                    </a:p>
                  </a:txBody>
                  <a:tcPr anchor="ctr"/>
                </a:tc>
                <a:tc>
                  <a:txBody>
                    <a:bodyPr/>
                    <a:lstStyle/>
                    <a:p>
                      <a:r>
                        <a:rPr lang="en-GB" sz="1800" dirty="0">
                          <a:effectLst/>
                        </a:rPr>
                        <a:t>Sensors </a:t>
                      </a:r>
                      <a:endParaRPr lang="en-GB" sz="2800" dirty="0">
                        <a:effectLst/>
                      </a:endParaRPr>
                    </a:p>
                  </a:txBody>
                  <a:tcPr anchor="ctr"/>
                </a:tc>
                <a:extLst>
                  <a:ext uri="{0D108BD9-81ED-4DB2-BD59-A6C34878D82A}">
                    <a16:rowId xmlns:a16="http://schemas.microsoft.com/office/drawing/2014/main" val="1017161493"/>
                  </a:ext>
                </a:extLst>
              </a:tr>
              <a:tr h="370840">
                <a:tc>
                  <a:txBody>
                    <a:bodyPr/>
                    <a:lstStyle/>
                    <a:p>
                      <a:r>
                        <a:rPr lang="en-GB" sz="1800" dirty="0">
                          <a:effectLst/>
                        </a:rPr>
                        <a:t>Medical diagnosis system </a:t>
                      </a:r>
                      <a:endParaRPr lang="en-GB" sz="4000" dirty="0">
                        <a:effectLst/>
                      </a:endParaRPr>
                    </a:p>
                  </a:txBody>
                  <a:tcPr/>
                </a:tc>
                <a:tc>
                  <a:txBody>
                    <a:bodyPr/>
                    <a:lstStyle/>
                    <a:p>
                      <a:r>
                        <a:rPr lang="en-GB" sz="1800" dirty="0">
                          <a:effectLst/>
                        </a:rPr>
                        <a:t>Healthy patient, reduced costs </a:t>
                      </a:r>
                      <a:endParaRPr lang="en-GB" sz="4000" dirty="0">
                        <a:effectLst/>
                      </a:endParaRPr>
                    </a:p>
                  </a:txBody>
                  <a:tcPr/>
                </a:tc>
                <a:tc>
                  <a:txBody>
                    <a:bodyPr/>
                    <a:lstStyle/>
                    <a:p>
                      <a:r>
                        <a:rPr lang="en-GB" sz="1800" dirty="0">
                          <a:effectLst/>
                        </a:rPr>
                        <a:t>Patient, hospital, staff </a:t>
                      </a:r>
                      <a:endParaRPr lang="en-GB" sz="4000" dirty="0">
                        <a:effectLst/>
                      </a:endParaRPr>
                    </a:p>
                  </a:txBody>
                  <a:tcPr/>
                </a:tc>
                <a:tc>
                  <a:txBody>
                    <a:bodyPr/>
                    <a:lstStyle/>
                    <a:p>
                      <a:r>
                        <a:rPr lang="en-GB" sz="1800" dirty="0">
                          <a:effectLst/>
                        </a:rPr>
                        <a:t>Display of questions, tests, diagnoses, treatments, referrals </a:t>
                      </a:r>
                      <a:endParaRPr lang="en-GB" sz="4000" dirty="0">
                        <a:effectLst/>
                      </a:endParaRPr>
                    </a:p>
                  </a:txBody>
                  <a:tcPr/>
                </a:tc>
                <a:tc>
                  <a:txBody>
                    <a:bodyPr/>
                    <a:lstStyle/>
                    <a:p>
                      <a:r>
                        <a:rPr lang="en-GB" sz="1800" dirty="0">
                          <a:effectLst/>
                        </a:rPr>
                        <a:t>Keyboard entry of symptoms, findings, patient’s answers </a:t>
                      </a:r>
                      <a:endParaRPr lang="en-GB" sz="4000" dirty="0">
                        <a:effectLst/>
                      </a:endParaRPr>
                    </a:p>
                  </a:txBody>
                  <a:tcPr/>
                </a:tc>
                <a:extLst>
                  <a:ext uri="{0D108BD9-81ED-4DB2-BD59-A6C34878D82A}">
                    <a16:rowId xmlns:a16="http://schemas.microsoft.com/office/drawing/2014/main" val="350924451"/>
                  </a:ext>
                </a:extLst>
              </a:tr>
            </a:tbl>
          </a:graphicData>
        </a:graphic>
      </p:graphicFrame>
    </p:spTree>
    <p:extLst>
      <p:ext uri="{BB962C8B-B14F-4D97-AF65-F5344CB8AC3E}">
        <p14:creationId xmlns:p14="http://schemas.microsoft.com/office/powerpoint/2010/main" val="297506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0">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130">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130">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r>
              <a:rPr lang="en-GB" dirty="0"/>
              <a:t>Properties of Task Environments</a:t>
            </a:r>
          </a:p>
        </p:txBody>
      </p:sp>
      <p:sp>
        <p:nvSpPr>
          <p:cNvPr id="56322" name="Rectangle 3"/>
          <p:cNvSpPr>
            <a:spLocks noGrp="1" noChangeArrowheads="1"/>
          </p:cNvSpPr>
          <p:nvPr>
            <p:ph idx="1"/>
          </p:nvPr>
        </p:nvSpPr>
        <p:spPr/>
        <p:txBody>
          <a:bodyPr/>
          <a:lstStyle/>
          <a:p>
            <a:r>
              <a:rPr lang="en-GB" dirty="0">
                <a:solidFill>
                  <a:schemeClr val="accent1"/>
                </a:solidFill>
              </a:rPr>
              <a:t>Fully observable</a:t>
            </a:r>
            <a:r>
              <a:rPr lang="en-GB" dirty="0"/>
              <a:t> (vs. </a:t>
            </a:r>
            <a:r>
              <a:rPr lang="en-GB" dirty="0">
                <a:solidFill>
                  <a:schemeClr val="accent1"/>
                </a:solidFill>
              </a:rPr>
              <a:t>partially observable</a:t>
            </a:r>
            <a:r>
              <a:rPr lang="en-GB" dirty="0"/>
              <a:t>)</a:t>
            </a:r>
          </a:p>
          <a:p>
            <a:pPr lvl="1"/>
            <a:r>
              <a:rPr lang="en-GB" dirty="0"/>
              <a:t>Agent‘s sensors give access to complete state of environment at each point in time</a:t>
            </a:r>
          </a:p>
          <a:p>
            <a:r>
              <a:rPr lang="en-GB" dirty="0">
                <a:solidFill>
                  <a:schemeClr val="accent1"/>
                </a:solidFill>
              </a:rPr>
              <a:t>Single agent</a:t>
            </a:r>
            <a:r>
              <a:rPr lang="en-GB" dirty="0"/>
              <a:t> (vs. </a:t>
            </a:r>
            <a:r>
              <a:rPr lang="en-GB" dirty="0">
                <a:solidFill>
                  <a:schemeClr val="accent1"/>
                </a:solidFill>
              </a:rPr>
              <a:t>multiple agents</a:t>
            </a:r>
            <a:r>
              <a:rPr lang="en-GB" dirty="0"/>
              <a:t>)</a:t>
            </a:r>
          </a:p>
          <a:p>
            <a:pPr lvl="1"/>
            <a:r>
              <a:rPr lang="en-GB" dirty="0"/>
              <a:t>Single agent acts in environment</a:t>
            </a:r>
          </a:p>
          <a:p>
            <a:pPr lvl="1"/>
            <a:r>
              <a:rPr lang="en-GB" dirty="0"/>
              <a:t>Can depend on modelling if something in environment is an object or another agent</a:t>
            </a:r>
          </a:p>
          <a:p>
            <a:pPr lvl="1"/>
            <a:r>
              <a:rPr lang="en-GB" dirty="0"/>
              <a:t>Multi-agent systems: </a:t>
            </a:r>
          </a:p>
          <a:p>
            <a:pPr lvl="2"/>
            <a:r>
              <a:rPr lang="en-GB" dirty="0"/>
              <a:t>Cooperative vs. competitive</a:t>
            </a:r>
          </a:p>
          <a:p>
            <a:pPr lvl="2"/>
            <a:r>
              <a:rPr lang="en-GB" dirty="0"/>
              <a:t>Communication possible?</a:t>
            </a:r>
          </a:p>
          <a:p>
            <a:r>
              <a:rPr lang="en-GB" dirty="0">
                <a:solidFill>
                  <a:schemeClr val="accent1"/>
                </a:solidFill>
              </a:rPr>
              <a:t>Deterministic</a:t>
            </a:r>
            <a:r>
              <a:rPr lang="en-GB" dirty="0"/>
              <a:t> (vs. </a:t>
            </a:r>
            <a:r>
              <a:rPr lang="en-GB" dirty="0">
                <a:solidFill>
                  <a:schemeClr val="accent1"/>
                </a:solidFill>
              </a:rPr>
              <a:t>stochastic</a:t>
            </a:r>
            <a:r>
              <a:rPr lang="en-GB" dirty="0"/>
              <a:t>)</a:t>
            </a:r>
          </a:p>
          <a:p>
            <a:pPr lvl="1"/>
            <a:r>
              <a:rPr lang="en-GB" dirty="0"/>
              <a:t>Next state of environment completely determined by current state and action executed by agent</a:t>
            </a:r>
          </a:p>
          <a:p>
            <a:pPr lvl="1"/>
            <a:r>
              <a:rPr lang="en-GB" dirty="0">
                <a:solidFill>
                  <a:schemeClr val="accent1"/>
                </a:solidFill>
              </a:rPr>
              <a:t>Strategic</a:t>
            </a:r>
            <a:r>
              <a:rPr lang="en-GB" dirty="0"/>
              <a:t>: if environment deterministic except for actions of other agents</a:t>
            </a:r>
          </a:p>
          <a:p>
            <a:endParaRPr lang="en-GB" dirty="0"/>
          </a:p>
        </p:txBody>
      </p:sp>
      <p:sp>
        <p:nvSpPr>
          <p:cNvPr id="2" name="Date Placeholder 1">
            <a:extLst>
              <a:ext uri="{FF2B5EF4-FFF2-40B4-BE49-F238E27FC236}">
                <a16:creationId xmlns:a16="http://schemas.microsoft.com/office/drawing/2014/main" id="{0D1F1650-B2DA-F64D-8DA5-2EF3C68CB456}"/>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F566CBC1-F259-8645-8944-4665491899A4}"/>
              </a:ext>
            </a:extLst>
          </p:cNvPr>
          <p:cNvSpPr>
            <a:spLocks noGrp="1"/>
          </p:cNvSpPr>
          <p:nvPr>
            <p:ph type="ftr" sz="quarter" idx="3"/>
          </p:nvPr>
        </p:nvSpPr>
        <p:spPr/>
        <p:txBody>
          <a:bodyPr/>
          <a:lstStyle/>
          <a:p>
            <a:r>
              <a:rPr lang="en-GB"/>
              <a:t>T. Braun – StaRAI</a:t>
            </a:r>
          </a:p>
        </p:txBody>
      </p:sp>
      <p:sp>
        <p:nvSpPr>
          <p:cNvPr id="5" name="Foliennummernplatzhalter 1"/>
          <p:cNvSpPr>
            <a:spLocks noGrp="1"/>
          </p:cNvSpPr>
          <p:nvPr>
            <p:ph type="sldNum" sz="quarter" idx="4"/>
          </p:nvPr>
        </p:nvSpPr>
        <p:spPr/>
        <p:txBody>
          <a:bodyPr/>
          <a:lstStyle/>
          <a:p>
            <a:fld id="{3459873F-0287-9A4B-A260-FE52D1F3913B}" type="slidenum">
              <a:rPr lang="en-GB" smtClean="0"/>
              <a:pPr/>
              <a:t>22</a:t>
            </a:fld>
            <a:endParaRPr lang="en-GB"/>
          </a:p>
        </p:txBody>
      </p:sp>
      <p:sp>
        <p:nvSpPr>
          <p:cNvPr id="7" name="TextBox 6">
            <a:extLst>
              <a:ext uri="{FF2B5EF4-FFF2-40B4-BE49-F238E27FC236}">
                <a16:creationId xmlns:a16="http://schemas.microsoft.com/office/drawing/2014/main" id="{3438FE91-7626-F84A-AC8C-1E8122B5EF7C}"/>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3280038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GB" dirty="0"/>
              <a:t>Properties of Task Environments</a:t>
            </a:r>
          </a:p>
        </p:txBody>
      </p:sp>
      <p:sp>
        <p:nvSpPr>
          <p:cNvPr id="58370" name="Rectangle 3"/>
          <p:cNvSpPr>
            <a:spLocks noGrp="1" noChangeArrowheads="1"/>
          </p:cNvSpPr>
          <p:nvPr>
            <p:ph idx="1"/>
          </p:nvPr>
        </p:nvSpPr>
        <p:spPr/>
        <p:txBody>
          <a:bodyPr/>
          <a:lstStyle/>
          <a:p>
            <a:r>
              <a:rPr lang="en-GB" dirty="0">
                <a:solidFill>
                  <a:schemeClr val="accent1"/>
                </a:solidFill>
              </a:rPr>
              <a:t>Episodic</a:t>
            </a:r>
            <a:r>
              <a:rPr lang="en-GB" dirty="0"/>
              <a:t> (vs. </a:t>
            </a:r>
            <a:r>
              <a:rPr lang="en-GB" dirty="0">
                <a:solidFill>
                  <a:schemeClr val="accent1"/>
                </a:solidFill>
              </a:rPr>
              <a:t>sequential</a:t>
            </a:r>
            <a:r>
              <a:rPr lang="en-GB" dirty="0"/>
              <a:t>)</a:t>
            </a:r>
          </a:p>
          <a:p>
            <a:pPr lvl="1"/>
            <a:r>
              <a:rPr lang="en-GB" dirty="0"/>
              <a:t>Agent‘s experience divided into atomic “episodes” </a:t>
            </a:r>
          </a:p>
          <a:p>
            <a:pPr lvl="2"/>
            <a:r>
              <a:rPr lang="en-GB" dirty="0"/>
              <a:t>Episode = agent perceives a single percept and then performs a single action</a:t>
            </a:r>
          </a:p>
          <a:p>
            <a:pPr lvl="1"/>
            <a:r>
              <a:rPr lang="en-GB" dirty="0"/>
              <a:t>Choice of action in each episode depends only on episode itself</a:t>
            </a:r>
          </a:p>
          <a:p>
            <a:r>
              <a:rPr lang="en-GB" dirty="0">
                <a:solidFill>
                  <a:schemeClr val="accent1"/>
                </a:solidFill>
              </a:rPr>
              <a:t>Static</a:t>
            </a:r>
            <a:r>
              <a:rPr lang="en-GB" dirty="0"/>
              <a:t> (vs. </a:t>
            </a:r>
            <a:r>
              <a:rPr lang="en-GB" dirty="0">
                <a:solidFill>
                  <a:schemeClr val="accent1"/>
                </a:solidFill>
              </a:rPr>
              <a:t>dynamic</a:t>
            </a:r>
            <a:r>
              <a:rPr lang="en-GB" dirty="0"/>
              <a:t>) </a:t>
            </a:r>
          </a:p>
          <a:p>
            <a:pPr lvl="1"/>
            <a:r>
              <a:rPr lang="en-GB" dirty="0"/>
              <a:t>Environment unchanged while agent is deliberating</a:t>
            </a:r>
          </a:p>
          <a:p>
            <a:pPr lvl="1"/>
            <a:r>
              <a:rPr lang="en-GB" dirty="0">
                <a:solidFill>
                  <a:schemeClr val="accent1"/>
                </a:solidFill>
              </a:rPr>
              <a:t>Semi-dynamic</a:t>
            </a:r>
            <a:r>
              <a:rPr lang="en-GB" dirty="0"/>
              <a:t>: environment itself does not change with passage of time but agent's performance score does</a:t>
            </a:r>
          </a:p>
          <a:p>
            <a:r>
              <a:rPr lang="en-GB" dirty="0">
                <a:solidFill>
                  <a:schemeClr val="accent1"/>
                </a:solidFill>
              </a:rPr>
              <a:t>Discrete</a:t>
            </a:r>
            <a:r>
              <a:rPr lang="en-GB" dirty="0"/>
              <a:t> (vs. </a:t>
            </a:r>
            <a:r>
              <a:rPr lang="en-GB" dirty="0">
                <a:solidFill>
                  <a:schemeClr val="accent1"/>
                </a:solidFill>
              </a:rPr>
              <a:t>continuous</a:t>
            </a:r>
            <a:r>
              <a:rPr lang="en-GB" dirty="0"/>
              <a:t>)</a:t>
            </a:r>
          </a:p>
          <a:p>
            <a:pPr lvl="1"/>
            <a:r>
              <a:rPr lang="en-GB" dirty="0"/>
              <a:t>Applies to </a:t>
            </a:r>
            <a:r>
              <a:rPr lang="en-GB" i="1" dirty="0"/>
              <a:t>state</a:t>
            </a:r>
            <a:r>
              <a:rPr lang="en-GB" dirty="0"/>
              <a:t> of the environment, to the way </a:t>
            </a:r>
            <a:r>
              <a:rPr lang="en-GB" i="1" dirty="0"/>
              <a:t>time</a:t>
            </a:r>
            <a:r>
              <a:rPr lang="en-GB" dirty="0"/>
              <a:t> is handled, and to the </a:t>
            </a:r>
            <a:r>
              <a:rPr lang="en-GB" i="1" dirty="0"/>
              <a:t>percepts</a:t>
            </a:r>
            <a:r>
              <a:rPr lang="en-GB" dirty="0"/>
              <a:t> and </a:t>
            </a:r>
            <a:r>
              <a:rPr lang="en-GB" i="1" dirty="0"/>
              <a:t>actions</a:t>
            </a:r>
            <a:endParaRPr lang="en-GB" dirty="0"/>
          </a:p>
          <a:p>
            <a:pPr lvl="1"/>
            <a:r>
              <a:rPr lang="en-GB" dirty="0"/>
              <a:t>Finite number of distinct states, percepts, actions, time steps</a:t>
            </a:r>
          </a:p>
          <a:p>
            <a:endParaRPr lang="en-GB" dirty="0"/>
          </a:p>
          <a:p>
            <a:endParaRPr lang="en-GB" dirty="0"/>
          </a:p>
          <a:p>
            <a:pPr lvl="1"/>
            <a:endParaRPr lang="en-GB" dirty="0"/>
          </a:p>
        </p:txBody>
      </p:sp>
      <p:sp>
        <p:nvSpPr>
          <p:cNvPr id="2" name="Date Placeholder 1">
            <a:extLst>
              <a:ext uri="{FF2B5EF4-FFF2-40B4-BE49-F238E27FC236}">
                <a16:creationId xmlns:a16="http://schemas.microsoft.com/office/drawing/2014/main" id="{7654988B-7901-514F-B8D1-374CD0416994}"/>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2F0595A8-1EB6-D14C-9BF8-7A5B20272462}"/>
              </a:ext>
            </a:extLst>
          </p:cNvPr>
          <p:cNvSpPr>
            <a:spLocks noGrp="1"/>
          </p:cNvSpPr>
          <p:nvPr>
            <p:ph type="ftr" sz="quarter" idx="3"/>
          </p:nvPr>
        </p:nvSpPr>
        <p:spPr/>
        <p:txBody>
          <a:bodyPr/>
          <a:lstStyle/>
          <a:p>
            <a:r>
              <a:rPr lang="en-GB"/>
              <a:t>T. Braun – StaRAI</a:t>
            </a:r>
          </a:p>
        </p:txBody>
      </p:sp>
      <p:sp>
        <p:nvSpPr>
          <p:cNvPr id="4" name="Foliennummernplatzhalter 1"/>
          <p:cNvSpPr>
            <a:spLocks noGrp="1"/>
          </p:cNvSpPr>
          <p:nvPr>
            <p:ph type="sldNum" sz="quarter" idx="4"/>
          </p:nvPr>
        </p:nvSpPr>
        <p:spPr/>
        <p:txBody>
          <a:bodyPr/>
          <a:lstStyle/>
          <a:p>
            <a:fld id="{3459873F-0287-9A4B-A260-FE52D1F3913B}" type="slidenum">
              <a:rPr lang="en-GB" smtClean="0"/>
              <a:pPr/>
              <a:t>23</a:t>
            </a:fld>
            <a:endParaRPr lang="en-GB"/>
          </a:p>
        </p:txBody>
      </p:sp>
      <p:sp>
        <p:nvSpPr>
          <p:cNvPr id="8" name="TextBox 7">
            <a:extLst>
              <a:ext uri="{FF2B5EF4-FFF2-40B4-BE49-F238E27FC236}">
                <a16:creationId xmlns:a16="http://schemas.microsoft.com/office/drawing/2014/main" id="{2EAEC557-777E-9A4C-A95A-3A1CCB4840E0}"/>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
        <p:nvSpPr>
          <p:cNvPr id="5" name="Rectangle 4">
            <a:extLst>
              <a:ext uri="{FF2B5EF4-FFF2-40B4-BE49-F238E27FC236}">
                <a16:creationId xmlns:a16="http://schemas.microsoft.com/office/drawing/2014/main" id="{CDC4F696-92B6-E34E-82B1-E9787B5A1058}"/>
              </a:ext>
            </a:extLst>
          </p:cNvPr>
          <p:cNvSpPr/>
          <p:nvPr/>
        </p:nvSpPr>
        <p:spPr>
          <a:xfrm>
            <a:off x="7414573" y="972468"/>
            <a:ext cx="4417102"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Special property: </a:t>
            </a:r>
            <a:r>
              <a:rPr lang="en-GB" dirty="0">
                <a:solidFill>
                  <a:schemeClr val="accent3">
                    <a:lumMod val="40000"/>
                    <a:lumOff val="60000"/>
                  </a:schemeClr>
                </a:solidFill>
              </a:rPr>
              <a:t>known</a:t>
            </a:r>
            <a:r>
              <a:rPr lang="en-GB" dirty="0"/>
              <a:t> (vs. </a:t>
            </a:r>
            <a:r>
              <a:rPr lang="en-GB" dirty="0">
                <a:solidFill>
                  <a:schemeClr val="accent3">
                    <a:lumMod val="40000"/>
                    <a:lumOff val="60000"/>
                  </a:schemeClr>
                </a:solidFill>
              </a:rPr>
              <a:t>unknown</a:t>
            </a:r>
            <a:r>
              <a:rPr lang="en-GB" dirty="0"/>
              <a:t>)</a:t>
            </a:r>
          </a:p>
          <a:p>
            <a:pPr marL="342900" indent="-342900">
              <a:buFont typeface="Arial" panose="020B0604020202020204" pitchFamily="34" charset="0"/>
              <a:buChar char="•"/>
            </a:pPr>
            <a:r>
              <a:rPr lang="en-GB" dirty="0"/>
              <a:t>Agent’s (or designer’s) state of knowledge about its environment beforehand</a:t>
            </a:r>
          </a:p>
          <a:p>
            <a:pPr marL="342900" indent="-342900">
              <a:buFont typeface="Arial" panose="020B0604020202020204" pitchFamily="34" charset="0"/>
              <a:buChar char="•"/>
            </a:pPr>
            <a:r>
              <a:rPr lang="en-GB" i="1" dirty="0"/>
              <a:t>No</a:t>
            </a:r>
            <a:r>
              <a:rPr lang="en-GB" dirty="0"/>
              <a:t> property of the environment</a:t>
            </a:r>
          </a:p>
        </p:txBody>
      </p:sp>
    </p:spTree>
    <p:extLst>
      <p:ext uri="{BB962C8B-B14F-4D97-AF65-F5344CB8AC3E}">
        <p14:creationId xmlns:p14="http://schemas.microsoft.com/office/powerpoint/2010/main" val="70952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r>
              <a:rPr lang="en-GB"/>
              <a:t>Properties of Task Environments – Example </a:t>
            </a:r>
          </a:p>
        </p:txBody>
      </p:sp>
      <p:sp>
        <p:nvSpPr>
          <p:cNvPr id="2" name="Date Placeholder 1">
            <a:extLst>
              <a:ext uri="{FF2B5EF4-FFF2-40B4-BE49-F238E27FC236}">
                <a16:creationId xmlns:a16="http://schemas.microsoft.com/office/drawing/2014/main" id="{B366897F-4658-6B40-895B-7AC386446CA2}"/>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7BAC0C04-AC45-1C44-A2A9-921D440E14F0}"/>
              </a:ext>
            </a:extLst>
          </p:cNvPr>
          <p:cNvSpPr>
            <a:spLocks noGrp="1"/>
          </p:cNvSpPr>
          <p:nvPr>
            <p:ph type="ftr" sz="quarter" idx="3"/>
          </p:nvPr>
        </p:nvSpPr>
        <p:spPr/>
        <p:txBody>
          <a:bodyPr/>
          <a:lstStyle/>
          <a:p>
            <a:r>
              <a:rPr lang="en-GB"/>
              <a:t>T. Braun – StaRAI</a:t>
            </a:r>
          </a:p>
        </p:txBody>
      </p:sp>
      <p:sp>
        <p:nvSpPr>
          <p:cNvPr id="6" name="Foliennummernplatzhalter 1"/>
          <p:cNvSpPr>
            <a:spLocks noGrp="1"/>
          </p:cNvSpPr>
          <p:nvPr>
            <p:ph type="sldNum" sz="quarter" idx="4"/>
          </p:nvPr>
        </p:nvSpPr>
        <p:spPr/>
        <p:txBody>
          <a:bodyPr/>
          <a:lstStyle/>
          <a:p>
            <a:fld id="{3459873F-0287-9A4B-A260-FE52D1F3913B}" type="slidenum">
              <a:rPr lang="en-GB" smtClean="0"/>
              <a:pPr/>
              <a:t>24</a:t>
            </a:fld>
            <a:endParaRPr lang="en-GB"/>
          </a:p>
        </p:txBody>
      </p:sp>
      <p:sp>
        <p:nvSpPr>
          <p:cNvPr id="11" name="TextBox 10">
            <a:extLst>
              <a:ext uri="{FF2B5EF4-FFF2-40B4-BE49-F238E27FC236}">
                <a16:creationId xmlns:a16="http://schemas.microsoft.com/office/drawing/2014/main" id="{37A78F92-3B2F-A043-B450-3B377AF7151D}"/>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graphicFrame>
        <p:nvGraphicFramePr>
          <p:cNvPr id="5" name="Table 4">
            <a:extLst>
              <a:ext uri="{FF2B5EF4-FFF2-40B4-BE49-F238E27FC236}">
                <a16:creationId xmlns:a16="http://schemas.microsoft.com/office/drawing/2014/main" id="{73DB59A8-B673-D047-812E-07A4BC321A64}"/>
              </a:ext>
            </a:extLst>
          </p:cNvPr>
          <p:cNvGraphicFramePr>
            <a:graphicFrameLocks noGrp="1"/>
          </p:cNvGraphicFramePr>
          <p:nvPr/>
        </p:nvGraphicFramePr>
        <p:xfrm>
          <a:off x="1177424" y="1773856"/>
          <a:ext cx="9836452" cy="1483360"/>
        </p:xfrm>
        <a:graphic>
          <a:graphicData uri="http://schemas.openxmlformats.org/drawingml/2006/table">
            <a:tbl>
              <a:tblPr firstRow="1" bandRow="1">
                <a:tableStyleId>{B301B821-A1FF-4177-AEE7-76D212191A09}</a:tableStyleId>
              </a:tblPr>
              <a:tblGrid>
                <a:gridCol w="1914843">
                  <a:extLst>
                    <a:ext uri="{9D8B030D-6E8A-4147-A177-3AD203B41FA5}">
                      <a16:colId xmlns:a16="http://schemas.microsoft.com/office/drawing/2014/main" val="3078908163"/>
                    </a:ext>
                  </a:extLst>
                </a:gridCol>
                <a:gridCol w="1307529">
                  <a:extLst>
                    <a:ext uri="{9D8B030D-6E8A-4147-A177-3AD203B41FA5}">
                      <a16:colId xmlns:a16="http://schemas.microsoft.com/office/drawing/2014/main" val="795061346"/>
                    </a:ext>
                  </a:extLst>
                </a:gridCol>
                <a:gridCol w="1383221">
                  <a:extLst>
                    <a:ext uri="{9D8B030D-6E8A-4147-A177-3AD203B41FA5}">
                      <a16:colId xmlns:a16="http://schemas.microsoft.com/office/drawing/2014/main" val="574248055"/>
                    </a:ext>
                  </a:extLst>
                </a:gridCol>
                <a:gridCol w="1501521">
                  <a:extLst>
                    <a:ext uri="{9D8B030D-6E8A-4147-A177-3AD203B41FA5}">
                      <a16:colId xmlns:a16="http://schemas.microsoft.com/office/drawing/2014/main" val="1330014796"/>
                    </a:ext>
                  </a:extLst>
                </a:gridCol>
                <a:gridCol w="1219010">
                  <a:extLst>
                    <a:ext uri="{9D8B030D-6E8A-4147-A177-3AD203B41FA5}">
                      <a16:colId xmlns:a16="http://schemas.microsoft.com/office/drawing/2014/main" val="4142441342"/>
                    </a:ext>
                  </a:extLst>
                </a:gridCol>
                <a:gridCol w="1161143">
                  <a:extLst>
                    <a:ext uri="{9D8B030D-6E8A-4147-A177-3AD203B41FA5}">
                      <a16:colId xmlns:a16="http://schemas.microsoft.com/office/drawing/2014/main" val="3792520452"/>
                    </a:ext>
                  </a:extLst>
                </a:gridCol>
                <a:gridCol w="1349185">
                  <a:extLst>
                    <a:ext uri="{9D8B030D-6E8A-4147-A177-3AD203B41FA5}">
                      <a16:colId xmlns:a16="http://schemas.microsoft.com/office/drawing/2014/main" val="2423352557"/>
                    </a:ext>
                  </a:extLst>
                </a:gridCol>
              </a:tblGrid>
              <a:tr h="370840">
                <a:tc>
                  <a:txBody>
                    <a:bodyPr/>
                    <a:lstStyle/>
                    <a:p>
                      <a:r>
                        <a:rPr lang="en-GB" dirty="0"/>
                        <a:t>Task environment</a:t>
                      </a:r>
                    </a:p>
                  </a:txBody>
                  <a:tcPr/>
                </a:tc>
                <a:tc>
                  <a:txBody>
                    <a:bodyPr/>
                    <a:lstStyle/>
                    <a:p>
                      <a:r>
                        <a:rPr lang="en-GB" dirty="0"/>
                        <a:t>Observable</a:t>
                      </a:r>
                    </a:p>
                  </a:txBody>
                  <a:tcPr/>
                </a:tc>
                <a:tc>
                  <a:txBody>
                    <a:bodyPr/>
                    <a:lstStyle/>
                    <a:p>
                      <a:r>
                        <a:rPr lang="en-GB" dirty="0"/>
                        <a:t>Single agent</a:t>
                      </a:r>
                    </a:p>
                  </a:txBody>
                  <a:tcPr/>
                </a:tc>
                <a:tc>
                  <a:txBody>
                    <a:bodyPr/>
                    <a:lstStyle/>
                    <a:p>
                      <a:r>
                        <a:rPr lang="en-GB" dirty="0"/>
                        <a:t>Deterministic</a:t>
                      </a:r>
                    </a:p>
                  </a:txBody>
                  <a:tcPr/>
                </a:tc>
                <a:tc>
                  <a:txBody>
                    <a:bodyPr/>
                    <a:lstStyle/>
                    <a:p>
                      <a:r>
                        <a:rPr lang="en-GB" dirty="0"/>
                        <a:t>Episodic</a:t>
                      </a:r>
                    </a:p>
                  </a:txBody>
                  <a:tcPr/>
                </a:tc>
                <a:tc>
                  <a:txBody>
                    <a:bodyPr/>
                    <a:lstStyle/>
                    <a:p>
                      <a:r>
                        <a:rPr lang="en-GB" dirty="0"/>
                        <a:t>Static</a:t>
                      </a:r>
                    </a:p>
                  </a:txBody>
                  <a:tcPr/>
                </a:tc>
                <a:tc>
                  <a:txBody>
                    <a:bodyPr/>
                    <a:lstStyle/>
                    <a:p>
                      <a:r>
                        <a:rPr lang="en-GB" dirty="0"/>
                        <a:t>Discrete</a:t>
                      </a:r>
                    </a:p>
                  </a:txBody>
                  <a:tcPr/>
                </a:tc>
                <a:extLst>
                  <a:ext uri="{0D108BD9-81ED-4DB2-BD59-A6C34878D82A}">
                    <a16:rowId xmlns:a16="http://schemas.microsoft.com/office/drawing/2014/main" val="3614947789"/>
                  </a:ext>
                </a:extLst>
              </a:tr>
              <a:tr h="370840">
                <a:tc>
                  <a:txBody>
                    <a:bodyPr/>
                    <a:lstStyle/>
                    <a:p>
                      <a:r>
                        <a:rPr lang="en-GB" dirty="0"/>
                        <a:t>Medical diagnosis</a:t>
                      </a: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Partially</a:t>
                      </a:r>
                      <a:endParaRPr lang="en-GB" dirty="0">
                        <a:effectLst/>
                      </a:endParaRPr>
                    </a:p>
                  </a:txBody>
                  <a:tcPr/>
                </a:tc>
                <a:tc>
                  <a:txBody>
                    <a:bodyPr/>
                    <a:lstStyle/>
                    <a:p>
                      <a:r>
                        <a:rPr lang="en-GB" sz="1798" kern="1200" dirty="0">
                          <a:solidFill>
                            <a:schemeClr val="dk1"/>
                          </a:solidFill>
                          <a:effectLst/>
                          <a:latin typeface="+mn-lt"/>
                          <a:ea typeface="+mn-ea"/>
                          <a:cs typeface="+mn-cs"/>
                        </a:rPr>
                        <a:t>Single</a:t>
                      </a:r>
                      <a:endParaRPr lang="en-GB" dirty="0"/>
                    </a:p>
                  </a:txBody>
                  <a:tcPr/>
                </a:tc>
                <a:tc>
                  <a:txBody>
                    <a:bodyPr/>
                    <a:lstStyle/>
                    <a:p>
                      <a:r>
                        <a:rPr lang="en-GB" sz="1798" kern="1200" dirty="0">
                          <a:solidFill>
                            <a:schemeClr val="dk1"/>
                          </a:solidFill>
                          <a:effectLst/>
                          <a:latin typeface="+mn-lt"/>
                          <a:ea typeface="+mn-ea"/>
                          <a:cs typeface="+mn-cs"/>
                        </a:rPr>
                        <a:t>Stochastic</a:t>
                      </a:r>
                      <a:endParaRPr lang="en-GB" dirty="0"/>
                    </a:p>
                  </a:txBody>
                  <a:tcPr/>
                </a:tc>
                <a:tc>
                  <a:txBody>
                    <a:bodyPr/>
                    <a:lstStyle/>
                    <a:p>
                      <a:r>
                        <a:rPr lang="en-GB" sz="1798" kern="1200" dirty="0">
                          <a:solidFill>
                            <a:schemeClr val="dk1"/>
                          </a:solidFill>
                          <a:effectLst/>
                          <a:latin typeface="+mn-lt"/>
                          <a:ea typeface="+mn-ea"/>
                          <a:cs typeface="+mn-cs"/>
                        </a:rPr>
                        <a:t>Sequential</a:t>
                      </a:r>
                      <a:endParaRPr lang="en-GB" dirty="0"/>
                    </a:p>
                  </a:txBody>
                  <a:tcPr/>
                </a:tc>
                <a:tc>
                  <a:txBody>
                    <a:bodyPr/>
                    <a:lstStyle/>
                    <a:p>
                      <a:r>
                        <a:rPr lang="en-GB" sz="1798" kern="1200" dirty="0">
                          <a:solidFill>
                            <a:schemeClr val="dk1"/>
                          </a:solidFill>
                          <a:effectLst/>
                          <a:latin typeface="+mn-lt"/>
                          <a:ea typeface="+mn-ea"/>
                          <a:cs typeface="+mn-cs"/>
                        </a:rPr>
                        <a:t>Dynamic</a:t>
                      </a:r>
                      <a:endParaRPr lang="en-GB" dirty="0"/>
                    </a:p>
                  </a:txBody>
                  <a:tcPr/>
                </a:tc>
                <a:tc>
                  <a:txBody>
                    <a:bodyPr/>
                    <a:lstStyle/>
                    <a:p>
                      <a:r>
                        <a:rPr lang="en-GB" sz="1798" kern="1200" dirty="0">
                          <a:solidFill>
                            <a:schemeClr val="dk1"/>
                          </a:solidFill>
                          <a:effectLst/>
                          <a:latin typeface="+mn-lt"/>
                          <a:ea typeface="+mn-ea"/>
                          <a:cs typeface="+mn-cs"/>
                        </a:rPr>
                        <a:t>Continuous </a:t>
                      </a:r>
                      <a:endParaRPr lang="en-GB" dirty="0"/>
                    </a:p>
                  </a:txBody>
                  <a:tcPr/>
                </a:tc>
                <a:extLst>
                  <a:ext uri="{0D108BD9-81ED-4DB2-BD59-A6C34878D82A}">
                    <a16:rowId xmlns:a16="http://schemas.microsoft.com/office/drawing/2014/main" val="1276712836"/>
                  </a:ext>
                </a:extLst>
              </a:tr>
              <a:tr h="370840">
                <a:tc>
                  <a:txBody>
                    <a:bodyPr/>
                    <a:lstStyle/>
                    <a:p>
                      <a:r>
                        <a:rPr lang="en-GB" dirty="0"/>
                        <a:t>Self-driving taxi</a:t>
                      </a: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Partially</a:t>
                      </a:r>
                      <a:endParaRPr lang="en-GB" dirty="0">
                        <a:effectLst/>
                      </a:endParaRP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Multi</a:t>
                      </a:r>
                      <a:endParaRPr lang="en-GB" dirty="0"/>
                    </a:p>
                  </a:txBody>
                  <a:tcPr/>
                </a:tc>
                <a:tc>
                  <a:txBody>
                    <a:bodyPr/>
                    <a:lstStyle/>
                    <a:p>
                      <a:r>
                        <a:rPr lang="en-GB" sz="1798" kern="1200" dirty="0">
                          <a:solidFill>
                            <a:schemeClr val="dk1"/>
                          </a:solidFill>
                          <a:effectLst/>
                          <a:latin typeface="+mn-lt"/>
                          <a:ea typeface="+mn-ea"/>
                          <a:cs typeface="+mn-cs"/>
                        </a:rPr>
                        <a:t>Stochastic</a:t>
                      </a:r>
                      <a:endParaRPr lang="en-GB" dirty="0"/>
                    </a:p>
                  </a:txBody>
                  <a:tcPr/>
                </a:tc>
                <a:tc>
                  <a:txBody>
                    <a:bodyPr/>
                    <a:lstStyle/>
                    <a:p>
                      <a:r>
                        <a:rPr lang="en-GB" sz="1798" kern="1200" dirty="0">
                          <a:solidFill>
                            <a:schemeClr val="dk1"/>
                          </a:solidFill>
                          <a:effectLst/>
                          <a:latin typeface="+mn-lt"/>
                          <a:ea typeface="+mn-ea"/>
                          <a:cs typeface="+mn-cs"/>
                        </a:rPr>
                        <a:t>Sequential</a:t>
                      </a:r>
                      <a:endParaRPr lang="en-GB" dirty="0"/>
                    </a:p>
                  </a:txBody>
                  <a:tcPr/>
                </a:tc>
                <a:tc>
                  <a:txBody>
                    <a:bodyPr/>
                    <a:lstStyle/>
                    <a:p>
                      <a:r>
                        <a:rPr lang="en-GB" sz="1798" kern="1200" dirty="0">
                          <a:solidFill>
                            <a:schemeClr val="dk1"/>
                          </a:solidFill>
                          <a:effectLst/>
                          <a:latin typeface="+mn-lt"/>
                          <a:ea typeface="+mn-ea"/>
                          <a:cs typeface="+mn-cs"/>
                        </a:rPr>
                        <a:t>Dynamic</a:t>
                      </a:r>
                      <a:endParaRPr lang="en-GB" dirty="0"/>
                    </a:p>
                  </a:txBody>
                  <a:tcPr/>
                </a:tc>
                <a:tc>
                  <a:txBody>
                    <a:bodyPr/>
                    <a:lstStyle/>
                    <a:p>
                      <a:r>
                        <a:rPr lang="en-GB" sz="1798" kern="1200" dirty="0">
                          <a:solidFill>
                            <a:schemeClr val="dk1"/>
                          </a:solidFill>
                          <a:effectLst/>
                          <a:latin typeface="+mn-lt"/>
                          <a:ea typeface="+mn-ea"/>
                          <a:cs typeface="+mn-cs"/>
                        </a:rPr>
                        <a:t>Continuous </a:t>
                      </a:r>
                      <a:endParaRPr lang="en-GB" dirty="0"/>
                    </a:p>
                  </a:txBody>
                  <a:tcPr/>
                </a:tc>
                <a:extLst>
                  <a:ext uri="{0D108BD9-81ED-4DB2-BD59-A6C34878D82A}">
                    <a16:rowId xmlns:a16="http://schemas.microsoft.com/office/drawing/2014/main" val="1650438069"/>
                  </a:ext>
                </a:extLst>
              </a:tr>
              <a:tr h="370840">
                <a:tc>
                  <a:txBody>
                    <a:bodyPr/>
                    <a:lstStyle/>
                    <a:p>
                      <a:r>
                        <a:rPr lang="en-GB" dirty="0"/>
                        <a:t>Chess with a clock</a:t>
                      </a: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Fully</a:t>
                      </a:r>
                      <a:endParaRPr lang="en-GB" dirty="0">
                        <a:effectLst/>
                      </a:endParaRP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Multi</a:t>
                      </a:r>
                      <a:endParaRPr lang="en-GB"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Deterministic</a:t>
                      </a:r>
                      <a:endParaRPr lang="en-GB"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dirty="0"/>
                        <a:t>S</a:t>
                      </a:r>
                      <a:r>
                        <a:rPr lang="en-GB" sz="1798" kern="1200" dirty="0">
                          <a:solidFill>
                            <a:schemeClr val="dk1"/>
                          </a:solidFill>
                          <a:effectLst/>
                          <a:latin typeface="+mn-lt"/>
                          <a:ea typeface="+mn-ea"/>
                          <a:cs typeface="+mn-cs"/>
                        </a:rPr>
                        <a:t>equential</a:t>
                      </a:r>
                      <a:endParaRPr lang="en-GB"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Semi</a:t>
                      </a:r>
                      <a:endParaRPr lang="en-GB"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798" kern="1200" dirty="0">
                          <a:solidFill>
                            <a:schemeClr val="dk1"/>
                          </a:solidFill>
                          <a:effectLst/>
                          <a:latin typeface="+mn-lt"/>
                          <a:ea typeface="+mn-ea"/>
                          <a:cs typeface="+mn-cs"/>
                        </a:rPr>
                        <a:t>Discrete </a:t>
                      </a:r>
                      <a:endParaRPr lang="en-GB" dirty="0">
                        <a:effectLst/>
                      </a:endParaRPr>
                    </a:p>
                  </a:txBody>
                  <a:tcPr/>
                </a:tc>
                <a:extLst>
                  <a:ext uri="{0D108BD9-81ED-4DB2-BD59-A6C34878D82A}">
                    <a16:rowId xmlns:a16="http://schemas.microsoft.com/office/drawing/2014/main" val="1458185250"/>
                  </a:ext>
                </a:extLst>
              </a:tr>
            </a:tbl>
          </a:graphicData>
        </a:graphic>
      </p:graphicFrame>
      <p:grpSp>
        <p:nvGrpSpPr>
          <p:cNvPr id="15" name="Group 14">
            <a:extLst>
              <a:ext uri="{FF2B5EF4-FFF2-40B4-BE49-F238E27FC236}">
                <a16:creationId xmlns:a16="http://schemas.microsoft.com/office/drawing/2014/main" id="{D1FB8839-69A3-2543-BA73-AC75458C8CB6}"/>
              </a:ext>
            </a:extLst>
          </p:cNvPr>
          <p:cNvGrpSpPr/>
          <p:nvPr/>
        </p:nvGrpSpPr>
        <p:grpSpPr>
          <a:xfrm>
            <a:off x="6550701" y="4248356"/>
            <a:ext cx="2338465" cy="766430"/>
            <a:chOff x="6315498" y="1665066"/>
            <a:chExt cx="2340901" cy="767228"/>
          </a:xfrm>
        </p:grpSpPr>
        <p:sp>
          <p:nvSpPr>
            <p:cNvPr id="16" name="Cloud Callout 15">
              <a:extLst>
                <a:ext uri="{FF2B5EF4-FFF2-40B4-BE49-F238E27FC236}">
                  <a16:creationId xmlns:a16="http://schemas.microsoft.com/office/drawing/2014/main" id="{68E2187D-F3AD-364D-94F6-4296D4ED2D3A}"/>
                </a:ext>
              </a:extLst>
            </p:cNvPr>
            <p:cNvSpPr/>
            <p:nvPr/>
          </p:nvSpPr>
          <p:spPr>
            <a:xfrm>
              <a:off x="6315498" y="1665066"/>
              <a:ext cx="2340901" cy="767228"/>
            </a:xfrm>
            <a:prstGeom prst="cloudCallout">
              <a:avLst>
                <a:gd name="adj1" fmla="val -29105"/>
                <a:gd name="adj2" fmla="val -112656"/>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798"/>
            </a:p>
          </p:txBody>
        </p:sp>
        <p:sp>
          <p:nvSpPr>
            <p:cNvPr id="17" name="TextBox 16">
              <a:extLst>
                <a:ext uri="{FF2B5EF4-FFF2-40B4-BE49-F238E27FC236}">
                  <a16:creationId xmlns:a16="http://schemas.microsoft.com/office/drawing/2014/main" id="{9A8F675E-87A1-CB49-8578-5C92FC29A996}"/>
                </a:ext>
              </a:extLst>
            </p:cNvPr>
            <p:cNvSpPr txBox="1"/>
            <p:nvPr/>
          </p:nvSpPr>
          <p:spPr>
            <a:xfrm>
              <a:off x="6525577" y="1720963"/>
              <a:ext cx="2017618" cy="646362"/>
            </a:xfrm>
            <a:prstGeom prst="rect">
              <a:avLst/>
            </a:prstGeom>
            <a:noFill/>
          </p:spPr>
          <p:txBody>
            <a:bodyPr wrap="square" rtlCol="0">
              <a:spAutoFit/>
            </a:bodyPr>
            <a:lstStyle/>
            <a:p>
              <a:pPr algn="ctr"/>
              <a:r>
                <a:rPr lang="en-GB" sz="1798" dirty="0">
                  <a:solidFill>
                    <a:schemeClr val="bg1"/>
                  </a:solidFill>
                </a:rPr>
                <a:t>How about image classification?</a:t>
              </a:r>
            </a:p>
          </p:txBody>
        </p:sp>
      </p:grpSp>
    </p:spTree>
    <p:extLst>
      <p:ext uri="{BB962C8B-B14F-4D97-AF65-F5344CB8AC3E}">
        <p14:creationId xmlns:p14="http://schemas.microsoft.com/office/powerpoint/2010/main" val="327520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959AF-4450-EA4D-A084-5952FA961953}"/>
              </a:ext>
            </a:extLst>
          </p:cNvPr>
          <p:cNvSpPr>
            <a:spLocks noGrp="1"/>
          </p:cNvSpPr>
          <p:nvPr>
            <p:ph type="title"/>
          </p:nvPr>
        </p:nvSpPr>
        <p:spPr/>
        <p:txBody>
          <a:bodyPr/>
          <a:lstStyle/>
          <a:p>
            <a:r>
              <a:rPr lang="en-GB"/>
              <a:t>Representation of the Environment</a:t>
            </a:r>
          </a:p>
        </p:txBody>
      </p:sp>
      <p:sp>
        <p:nvSpPr>
          <p:cNvPr id="3" name="Content Placeholder 2">
            <a:extLst>
              <a:ext uri="{FF2B5EF4-FFF2-40B4-BE49-F238E27FC236}">
                <a16:creationId xmlns:a16="http://schemas.microsoft.com/office/drawing/2014/main" id="{6C31BD0D-6FE9-A64E-80A7-2E6D4F79CBA6}"/>
              </a:ext>
            </a:extLst>
          </p:cNvPr>
          <p:cNvSpPr>
            <a:spLocks noGrp="1"/>
          </p:cNvSpPr>
          <p:nvPr>
            <p:ph idx="1"/>
          </p:nvPr>
        </p:nvSpPr>
        <p:spPr/>
        <p:txBody>
          <a:bodyPr>
            <a:normAutofit/>
          </a:bodyPr>
          <a:lstStyle/>
          <a:p>
            <a:r>
              <a:rPr lang="en-GB" dirty="0"/>
              <a:t>Depends on properties of the task environment</a:t>
            </a:r>
          </a:p>
          <a:p>
            <a:pPr lvl="1"/>
            <a:r>
              <a:rPr lang="en-GB" dirty="0"/>
              <a:t>Discrete/continuous, static/dynamic, episodic/sequential, ...</a:t>
            </a:r>
          </a:p>
          <a:p>
            <a:r>
              <a:rPr lang="en-GB" dirty="0"/>
              <a:t>Determine expressiveness of representation</a:t>
            </a:r>
          </a:p>
          <a:p>
            <a:pPr lvl="1"/>
            <a:r>
              <a:rPr lang="en-GB" dirty="0"/>
              <a:t>Increasing complexity and expressiveness</a:t>
            </a:r>
          </a:p>
          <a:p>
            <a:pPr marL="715246" lvl="1" indent="-456743">
              <a:buFont typeface="+mj-lt"/>
              <a:buAutoNum type="arabicPeriod"/>
            </a:pPr>
            <a:r>
              <a:rPr lang="en-GB" dirty="0">
                <a:solidFill>
                  <a:schemeClr val="accent1"/>
                </a:solidFill>
              </a:rPr>
              <a:t>Atomic</a:t>
            </a:r>
          </a:p>
          <a:p>
            <a:pPr lvl="2"/>
            <a:r>
              <a:rPr lang="en-GB" dirty="0"/>
              <a:t>Each state not further dividable (no internal structure)</a:t>
            </a:r>
          </a:p>
          <a:p>
            <a:pPr marL="715246" lvl="1" indent="-456743">
              <a:buFont typeface="+mj-lt"/>
              <a:buAutoNum type="arabicPeriod"/>
            </a:pPr>
            <a:r>
              <a:rPr lang="en-GB" dirty="0">
                <a:solidFill>
                  <a:schemeClr val="accent1"/>
                </a:solidFill>
              </a:rPr>
              <a:t>Factorised</a:t>
            </a:r>
          </a:p>
          <a:p>
            <a:pPr lvl="2"/>
            <a:r>
              <a:rPr lang="en-GB" dirty="0"/>
              <a:t>Partitioning of state into fixed set of variables / attributes that can take a value</a:t>
            </a:r>
          </a:p>
          <a:p>
            <a:pPr lvl="2"/>
            <a:r>
              <a:rPr lang="en-GB" dirty="0"/>
              <a:t>Representation: state-variable models, propositional logic, probabilistic graphical models (PGMs)</a:t>
            </a:r>
          </a:p>
          <a:p>
            <a:pPr marL="715246" lvl="1" indent="-456743">
              <a:buFont typeface="+mj-lt"/>
              <a:buAutoNum type="arabicPeriod"/>
            </a:pPr>
            <a:r>
              <a:rPr lang="en-GB" dirty="0">
                <a:solidFill>
                  <a:schemeClr val="accent1"/>
                </a:solidFill>
              </a:rPr>
              <a:t>Structured</a:t>
            </a:r>
          </a:p>
          <a:p>
            <a:pPr lvl="2"/>
            <a:r>
              <a:rPr lang="en-GB" dirty="0"/>
              <a:t>Objects, relations among them</a:t>
            </a:r>
          </a:p>
          <a:p>
            <a:pPr lvl="2"/>
            <a:r>
              <a:rPr lang="en-GB" dirty="0"/>
              <a:t>Representation: relational databases + PGMs, first-order logic</a:t>
            </a:r>
          </a:p>
          <a:p>
            <a:endParaRPr lang="en-GB" dirty="0"/>
          </a:p>
          <a:p>
            <a:pPr lvl="1"/>
            <a:endParaRPr lang="en-GB" dirty="0"/>
          </a:p>
        </p:txBody>
      </p:sp>
      <p:sp>
        <p:nvSpPr>
          <p:cNvPr id="4" name="Date Placeholder 3">
            <a:extLst>
              <a:ext uri="{FF2B5EF4-FFF2-40B4-BE49-F238E27FC236}">
                <a16:creationId xmlns:a16="http://schemas.microsoft.com/office/drawing/2014/main" id="{D5BA29FD-4DF9-A64C-A2D2-304CAB4FE468}"/>
              </a:ext>
            </a:extLst>
          </p:cNvPr>
          <p:cNvSpPr>
            <a:spLocks noGrp="1"/>
          </p:cNvSpPr>
          <p:nvPr>
            <p:ph type="dt" sz="half" idx="2"/>
          </p:nvPr>
        </p:nvSpPr>
        <p:spPr/>
        <p:txBody>
          <a:bodyPr/>
          <a:lstStyle/>
          <a:p>
            <a:r>
              <a:rPr lang="de-DE"/>
              <a:t>Intro</a:t>
            </a:r>
            <a:endParaRPr lang="en-GB"/>
          </a:p>
        </p:txBody>
      </p:sp>
      <p:sp>
        <p:nvSpPr>
          <p:cNvPr id="5" name="Footer Placeholder 4">
            <a:extLst>
              <a:ext uri="{FF2B5EF4-FFF2-40B4-BE49-F238E27FC236}">
                <a16:creationId xmlns:a16="http://schemas.microsoft.com/office/drawing/2014/main" id="{6D3C1B2C-5E5A-944C-9347-F76FF3265756}"/>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53DE60FF-FEC4-6B48-A82F-2F9214645F74}"/>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25</a:t>
            </a:fld>
            <a:r>
              <a:rPr lang="en-GB"/>
              <a:t> </a:t>
            </a:r>
            <a:endParaRPr lang="en-GB" sz="1399"/>
          </a:p>
        </p:txBody>
      </p:sp>
      <p:sp>
        <p:nvSpPr>
          <p:cNvPr id="7" name="Rectangle 6">
            <a:extLst>
              <a:ext uri="{FF2B5EF4-FFF2-40B4-BE49-F238E27FC236}">
                <a16:creationId xmlns:a16="http://schemas.microsoft.com/office/drawing/2014/main" id="{9CC3A759-8E24-9D49-8378-889B88937968}"/>
              </a:ext>
            </a:extLst>
          </p:cNvPr>
          <p:cNvSpPr/>
          <p:nvPr/>
        </p:nvSpPr>
        <p:spPr>
          <a:xfrm>
            <a:off x="7719935" y="2705086"/>
            <a:ext cx="4096750" cy="64569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7930" lvl="2"/>
            <a:r>
              <a:rPr lang="en-GB" sz="1798" dirty="0"/>
              <a:t>Advertisement: </a:t>
            </a:r>
            <a:br>
              <a:rPr lang="en-GB" sz="1798" dirty="0"/>
            </a:br>
            <a:r>
              <a:rPr lang="en-GB" sz="1798" dirty="0"/>
              <a:t>Lecture „</a:t>
            </a:r>
            <a:r>
              <a:rPr lang="en-GB" sz="1798" i="1" dirty="0"/>
              <a:t>Automated Planning and Acting</a:t>
            </a:r>
            <a:r>
              <a:rPr lang="en-GB" sz="1798" dirty="0"/>
              <a:t>“</a:t>
            </a:r>
          </a:p>
        </p:txBody>
      </p:sp>
      <p:sp>
        <p:nvSpPr>
          <p:cNvPr id="9" name="Rectangle 8">
            <a:extLst>
              <a:ext uri="{FF2B5EF4-FFF2-40B4-BE49-F238E27FC236}">
                <a16:creationId xmlns:a16="http://schemas.microsoft.com/office/drawing/2014/main" id="{403DF452-221A-8446-A4C1-8AD44BFC9771}"/>
              </a:ext>
            </a:extLst>
          </p:cNvPr>
          <p:cNvSpPr/>
          <p:nvPr/>
        </p:nvSpPr>
        <p:spPr>
          <a:xfrm>
            <a:off x="9518754" y="5036848"/>
            <a:ext cx="2297931" cy="369012"/>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7930" lvl="2"/>
            <a:r>
              <a:rPr lang="en-GB" sz="1798" dirty="0"/>
              <a:t>This lecture on StaRAI!</a:t>
            </a:r>
          </a:p>
        </p:txBody>
      </p:sp>
      <p:sp>
        <p:nvSpPr>
          <p:cNvPr id="10" name="TextBox 9">
            <a:extLst>
              <a:ext uri="{FF2B5EF4-FFF2-40B4-BE49-F238E27FC236}">
                <a16:creationId xmlns:a16="http://schemas.microsoft.com/office/drawing/2014/main" id="{BB156402-0CBF-B941-8120-69AA2FAA275A}"/>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cxnSp>
        <p:nvCxnSpPr>
          <p:cNvPr id="12" name="Straight Arrow Connector 11">
            <a:extLst>
              <a:ext uri="{FF2B5EF4-FFF2-40B4-BE49-F238E27FC236}">
                <a16:creationId xmlns:a16="http://schemas.microsoft.com/office/drawing/2014/main" id="{DF2D8F4B-2D5D-464E-B3E0-F19E41B44179}"/>
              </a:ext>
            </a:extLst>
          </p:cNvPr>
          <p:cNvCxnSpPr>
            <a:cxnSpLocks/>
          </p:cNvCxnSpPr>
          <p:nvPr/>
        </p:nvCxnSpPr>
        <p:spPr>
          <a:xfrm flipH="1">
            <a:off x="5111646" y="3013023"/>
            <a:ext cx="2593298" cy="161893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FB180FA-6933-E248-B035-CCEE83D03EF3}"/>
              </a:ext>
            </a:extLst>
          </p:cNvPr>
          <p:cNvCxnSpPr>
            <a:cxnSpLocks/>
            <a:stCxn id="9" idx="1"/>
          </p:cNvCxnSpPr>
          <p:nvPr/>
        </p:nvCxnSpPr>
        <p:spPr>
          <a:xfrm flipH="1" flipV="1">
            <a:off x="7667469" y="4851980"/>
            <a:ext cx="1851285" cy="36937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FDCD288-0573-424A-B080-F23CD1C3CF4A}"/>
              </a:ext>
            </a:extLst>
          </p:cNvPr>
          <p:cNvCxnSpPr>
            <a:cxnSpLocks/>
            <a:stCxn id="9" idx="2"/>
          </p:cNvCxnSpPr>
          <p:nvPr/>
        </p:nvCxnSpPr>
        <p:spPr>
          <a:xfrm flipH="1">
            <a:off x="7713964" y="5405860"/>
            <a:ext cx="2953756" cy="300044"/>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48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BA8B-6C62-BE40-9C74-FF24ED239E44}"/>
              </a:ext>
            </a:extLst>
          </p:cNvPr>
          <p:cNvSpPr>
            <a:spLocks noGrp="1"/>
          </p:cNvSpPr>
          <p:nvPr>
            <p:ph type="title"/>
          </p:nvPr>
        </p:nvSpPr>
        <p:spPr/>
        <p:txBody>
          <a:bodyPr/>
          <a:lstStyle/>
          <a:p>
            <a:r>
              <a:rPr lang="en-GB" dirty="0"/>
              <a:t>Performance Measure: Good Behaviour</a:t>
            </a:r>
          </a:p>
        </p:txBody>
      </p:sp>
      <p:sp>
        <p:nvSpPr>
          <p:cNvPr id="8" name="Content Placeholder 7">
            <a:extLst>
              <a:ext uri="{FF2B5EF4-FFF2-40B4-BE49-F238E27FC236}">
                <a16:creationId xmlns:a16="http://schemas.microsoft.com/office/drawing/2014/main" id="{7BCE3AC5-25C9-7B47-B92A-ADE3F6134F22}"/>
              </a:ext>
            </a:extLst>
          </p:cNvPr>
          <p:cNvSpPr>
            <a:spLocks noGrp="1"/>
          </p:cNvSpPr>
          <p:nvPr>
            <p:ph idx="1"/>
          </p:nvPr>
        </p:nvSpPr>
        <p:spPr>
          <a:xfrm>
            <a:off x="359625" y="1666902"/>
            <a:ext cx="6193983" cy="4236435"/>
          </a:xfrm>
        </p:spPr>
        <p:txBody>
          <a:bodyPr/>
          <a:lstStyle/>
          <a:p>
            <a:r>
              <a:rPr lang="en-GB"/>
              <a:t>What is the right thing to do?</a:t>
            </a:r>
          </a:p>
          <a:p>
            <a:pPr lvl="1"/>
            <a:r>
              <a:rPr lang="en-GB"/>
              <a:t>Agent generates sequence of actions given percepts</a:t>
            </a:r>
          </a:p>
          <a:p>
            <a:pPr lvl="1"/>
            <a:r>
              <a:rPr lang="en-GB"/>
              <a:t>Causes environment to go through sequence of states</a:t>
            </a:r>
          </a:p>
          <a:p>
            <a:pPr lvl="1"/>
            <a:r>
              <a:rPr lang="en-GB"/>
              <a:t>If sequence desirable / conforms to our expectations, then agent performed well</a:t>
            </a:r>
          </a:p>
          <a:p>
            <a:r>
              <a:rPr lang="en-GB">
                <a:solidFill>
                  <a:schemeClr val="accent1"/>
                </a:solidFill>
              </a:rPr>
              <a:t>Performance measure </a:t>
            </a:r>
            <a:r>
              <a:rPr lang="en-GB"/>
              <a:t>that evaluates any given sequence of </a:t>
            </a:r>
            <a:r>
              <a:rPr lang="en-GB">
                <a:solidFill>
                  <a:schemeClr val="accent1"/>
                </a:solidFill>
              </a:rPr>
              <a:t>environemnt states</a:t>
            </a:r>
            <a:endParaRPr lang="en-GB"/>
          </a:p>
        </p:txBody>
      </p:sp>
      <p:sp>
        <p:nvSpPr>
          <p:cNvPr id="5" name="Date Placeholder 4">
            <a:extLst>
              <a:ext uri="{FF2B5EF4-FFF2-40B4-BE49-F238E27FC236}">
                <a16:creationId xmlns:a16="http://schemas.microsoft.com/office/drawing/2014/main" id="{5E98E5FE-A3D2-9548-B2D8-2B520265E281}"/>
              </a:ext>
            </a:extLst>
          </p:cNvPr>
          <p:cNvSpPr>
            <a:spLocks noGrp="1"/>
          </p:cNvSpPr>
          <p:nvPr>
            <p:ph type="dt" sz="half" idx="2"/>
          </p:nvPr>
        </p:nvSpPr>
        <p:spPr/>
        <p:txBody>
          <a:bodyPr/>
          <a:lstStyle/>
          <a:p>
            <a:r>
              <a:rPr lang="de-DE"/>
              <a:t>Intro</a:t>
            </a:r>
            <a:endParaRPr lang="en-GB"/>
          </a:p>
        </p:txBody>
      </p:sp>
      <p:sp>
        <p:nvSpPr>
          <p:cNvPr id="7" name="Slide Number Placeholder 6">
            <a:extLst>
              <a:ext uri="{FF2B5EF4-FFF2-40B4-BE49-F238E27FC236}">
                <a16:creationId xmlns:a16="http://schemas.microsoft.com/office/drawing/2014/main" id="{DFF5F405-5598-A042-996E-A2608C1EF032}"/>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26</a:t>
            </a:fld>
            <a:r>
              <a:rPr lang="en-GB" dirty="0"/>
              <a:t> </a:t>
            </a:r>
            <a:endParaRPr lang="en-GB" sz="1399" dirty="0"/>
          </a:p>
        </p:txBody>
      </p:sp>
      <p:sp>
        <p:nvSpPr>
          <p:cNvPr id="9" name="Footer Placeholder 8">
            <a:extLst>
              <a:ext uri="{FF2B5EF4-FFF2-40B4-BE49-F238E27FC236}">
                <a16:creationId xmlns:a16="http://schemas.microsoft.com/office/drawing/2014/main" id="{52F388F3-DC1C-C94B-A70F-D335721D9AD2}"/>
              </a:ext>
            </a:extLst>
          </p:cNvPr>
          <p:cNvSpPr>
            <a:spLocks noGrp="1"/>
          </p:cNvSpPr>
          <p:nvPr>
            <p:ph type="ftr" sz="quarter" idx="3"/>
          </p:nvPr>
        </p:nvSpPr>
        <p:spPr/>
        <p:txBody>
          <a:bodyPr/>
          <a:lstStyle/>
          <a:p>
            <a:r>
              <a:rPr lang="en-GB"/>
              <a:t>T. Braun – StaRAI</a:t>
            </a:r>
          </a:p>
        </p:txBody>
      </p:sp>
      <p:grpSp>
        <p:nvGrpSpPr>
          <p:cNvPr id="19" name="Group 18">
            <a:extLst>
              <a:ext uri="{FF2B5EF4-FFF2-40B4-BE49-F238E27FC236}">
                <a16:creationId xmlns:a16="http://schemas.microsoft.com/office/drawing/2014/main" id="{70E7F321-5E24-9D42-A0C6-971504FA525A}"/>
              </a:ext>
            </a:extLst>
          </p:cNvPr>
          <p:cNvGrpSpPr/>
          <p:nvPr/>
        </p:nvGrpSpPr>
        <p:grpSpPr>
          <a:xfrm>
            <a:off x="6893229" y="1666899"/>
            <a:ext cx="4938446" cy="4236436"/>
            <a:chOff x="6900410" y="1665063"/>
            <a:chExt cx="4943590" cy="4240849"/>
          </a:xfrm>
        </p:grpSpPr>
        <p:sp>
          <p:nvSpPr>
            <p:cNvPr id="20" name="TextBox 19">
              <a:extLst>
                <a:ext uri="{FF2B5EF4-FFF2-40B4-BE49-F238E27FC236}">
                  <a16:creationId xmlns:a16="http://schemas.microsoft.com/office/drawing/2014/main" id="{53C30819-94A1-6B4C-BB81-FCF4F6DF9E61}"/>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21" name="TextBox 20">
              <a:extLst>
                <a:ext uri="{FF2B5EF4-FFF2-40B4-BE49-F238E27FC236}">
                  <a16:creationId xmlns:a16="http://schemas.microsoft.com/office/drawing/2014/main" id="{C3BD08EE-26A7-8C41-A695-D74268C6840B}"/>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22" name="TextBox 21">
              <a:extLst>
                <a:ext uri="{FF2B5EF4-FFF2-40B4-BE49-F238E27FC236}">
                  <a16:creationId xmlns:a16="http://schemas.microsoft.com/office/drawing/2014/main" id="{A89DE165-DE94-FE48-8157-04899E387E07}"/>
                </a:ext>
              </a:extLst>
            </p:cNvPr>
            <p:cNvSpPr txBox="1"/>
            <p:nvPr/>
          </p:nvSpPr>
          <p:spPr>
            <a:xfrm>
              <a:off x="8031203" y="1779899"/>
              <a:ext cx="634468" cy="215539"/>
            </a:xfrm>
            <a:prstGeom prst="rect">
              <a:avLst/>
            </a:prstGeom>
            <a:noFill/>
          </p:spPr>
          <p:txBody>
            <a:bodyPr wrap="none" lIns="35963" tIns="0" rIns="35963" bIns="0" rtlCol="0">
              <a:spAutoFit/>
            </a:bodyPr>
            <a:lstStyle/>
            <a:p>
              <a:r>
                <a:rPr lang="en-GB" sz="1399"/>
                <a:t>Sensors</a:t>
              </a:r>
            </a:p>
          </p:txBody>
        </p:sp>
        <p:sp>
          <p:nvSpPr>
            <p:cNvPr id="23" name="TextBox 22">
              <a:extLst>
                <a:ext uri="{FF2B5EF4-FFF2-40B4-BE49-F238E27FC236}">
                  <a16:creationId xmlns:a16="http://schemas.microsoft.com/office/drawing/2014/main" id="{269FB2BD-B75F-EE4C-B4FC-854780014541}"/>
                </a:ext>
              </a:extLst>
            </p:cNvPr>
            <p:cNvSpPr txBox="1"/>
            <p:nvPr/>
          </p:nvSpPr>
          <p:spPr>
            <a:xfrm>
              <a:off x="7961492" y="5554952"/>
              <a:ext cx="773882" cy="215539"/>
            </a:xfrm>
            <a:prstGeom prst="rect">
              <a:avLst/>
            </a:prstGeom>
            <a:noFill/>
          </p:spPr>
          <p:txBody>
            <a:bodyPr wrap="none" lIns="35963" tIns="0" rIns="35963" bIns="0" rtlCol="0">
              <a:spAutoFit/>
            </a:bodyPr>
            <a:lstStyle/>
            <a:p>
              <a:pPr algn="ctr"/>
              <a:r>
                <a:rPr lang="en-GB" sz="1399"/>
                <a:t>Actuators</a:t>
              </a:r>
            </a:p>
          </p:txBody>
        </p:sp>
        <p:sp>
          <p:nvSpPr>
            <p:cNvPr id="24" name="TextBox 23">
              <a:extLst>
                <a:ext uri="{FF2B5EF4-FFF2-40B4-BE49-F238E27FC236}">
                  <a16:creationId xmlns:a16="http://schemas.microsoft.com/office/drawing/2014/main" id="{EFE1BA3F-E73A-1B4C-A27F-E921C88074D3}"/>
                </a:ext>
              </a:extLst>
            </p:cNvPr>
            <p:cNvSpPr txBox="1"/>
            <p:nvPr/>
          </p:nvSpPr>
          <p:spPr>
            <a:xfrm>
              <a:off x="7806987" y="3123611"/>
              <a:ext cx="1082898" cy="1286845"/>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5994"/>
                <a:t>?</a:t>
              </a:r>
            </a:p>
          </p:txBody>
        </p:sp>
        <p:cxnSp>
          <p:nvCxnSpPr>
            <p:cNvPr id="25" name="Straight Arrow Connector 24">
              <a:extLst>
                <a:ext uri="{FF2B5EF4-FFF2-40B4-BE49-F238E27FC236}">
                  <a16:creationId xmlns:a16="http://schemas.microsoft.com/office/drawing/2014/main" id="{9C9B1F41-A572-DB49-9964-ADCB1A3021EF}"/>
                </a:ext>
              </a:extLst>
            </p:cNvPr>
            <p:cNvCxnSpPr>
              <a:cxnSpLocks/>
              <a:stCxn id="22" idx="2"/>
              <a:endCxn id="24" idx="0"/>
            </p:cNvCxnSpPr>
            <p:nvPr/>
          </p:nvCxnSpPr>
          <p:spPr>
            <a:xfrm>
              <a:off x="8348437" y="1995439"/>
              <a:ext cx="0" cy="11281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995464A-0435-5746-895F-21C3FCBE9BB5}"/>
                </a:ext>
              </a:extLst>
            </p:cNvPr>
            <p:cNvCxnSpPr>
              <a:cxnSpLocks/>
              <a:stCxn id="24" idx="2"/>
              <a:endCxn id="23" idx="0"/>
            </p:cNvCxnSpPr>
            <p:nvPr/>
          </p:nvCxnSpPr>
          <p:spPr>
            <a:xfrm flipH="1">
              <a:off x="8348434" y="4410456"/>
              <a:ext cx="3" cy="11444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25C8440-6ED4-8C47-AB34-3962BD6AA092}"/>
                </a:ext>
              </a:extLst>
            </p:cNvPr>
            <p:cNvCxnSpPr>
              <a:cxnSpLocks/>
              <a:stCxn id="22" idx="3"/>
            </p:cNvCxnSpPr>
            <p:nvPr/>
          </p:nvCxnSpPr>
          <p:spPr>
            <a:xfrm flipV="1">
              <a:off x="8665671" y="1887622"/>
              <a:ext cx="2678226"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226CE8C-51C5-434D-BBE9-56A6EC77837C}"/>
                </a:ext>
              </a:extLst>
            </p:cNvPr>
            <p:cNvCxnSpPr>
              <a:cxnSpLocks/>
              <a:endCxn id="23" idx="3"/>
            </p:cNvCxnSpPr>
            <p:nvPr/>
          </p:nvCxnSpPr>
          <p:spPr>
            <a:xfrm flipH="1">
              <a:off x="8735374" y="5662674"/>
              <a:ext cx="2551553"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E8EA042-6625-A844-8587-EACBC92BE62B}"/>
                </a:ext>
              </a:extLst>
            </p:cNvPr>
            <p:cNvSpPr txBox="1"/>
            <p:nvPr/>
          </p:nvSpPr>
          <p:spPr>
            <a:xfrm>
              <a:off x="9757783" y="1930714"/>
              <a:ext cx="701159" cy="215539"/>
            </a:xfrm>
            <a:prstGeom prst="rect">
              <a:avLst/>
            </a:prstGeom>
            <a:noFill/>
          </p:spPr>
          <p:txBody>
            <a:bodyPr wrap="none" lIns="35963" tIns="0" rIns="35963" bIns="0" rtlCol="0">
              <a:spAutoFit/>
            </a:bodyPr>
            <a:lstStyle/>
            <a:p>
              <a:pPr algn="ctr"/>
              <a:r>
                <a:rPr lang="en-GB" sz="1399"/>
                <a:t>Percepts</a:t>
              </a:r>
            </a:p>
          </p:txBody>
        </p:sp>
        <p:sp>
          <p:nvSpPr>
            <p:cNvPr id="30" name="TextBox 29">
              <a:extLst>
                <a:ext uri="{FF2B5EF4-FFF2-40B4-BE49-F238E27FC236}">
                  <a16:creationId xmlns:a16="http://schemas.microsoft.com/office/drawing/2014/main" id="{8AF78497-D74E-B94E-AB6D-021A29649BC0}"/>
                </a:ext>
              </a:extLst>
            </p:cNvPr>
            <p:cNvSpPr txBox="1"/>
            <p:nvPr/>
          </p:nvSpPr>
          <p:spPr>
            <a:xfrm>
              <a:off x="9801622" y="5393369"/>
              <a:ext cx="613479" cy="215539"/>
            </a:xfrm>
            <a:prstGeom prst="rect">
              <a:avLst/>
            </a:prstGeom>
            <a:noFill/>
          </p:spPr>
          <p:txBody>
            <a:bodyPr wrap="none" lIns="35963" tIns="0" rIns="35963" bIns="0" rtlCol="0">
              <a:spAutoFit/>
            </a:bodyPr>
            <a:lstStyle/>
            <a:p>
              <a:pPr algn="ctr"/>
              <a:r>
                <a:rPr lang="en-GB" sz="1399" dirty="0"/>
                <a:t>Actions</a:t>
              </a:r>
            </a:p>
          </p:txBody>
        </p:sp>
      </p:grpSp>
      <p:sp>
        <p:nvSpPr>
          <p:cNvPr id="43" name="TextBox 42">
            <a:extLst>
              <a:ext uri="{FF2B5EF4-FFF2-40B4-BE49-F238E27FC236}">
                <a16:creationId xmlns:a16="http://schemas.microsoft.com/office/drawing/2014/main" id="{80E0F809-A914-7641-8C36-BD3C4EA11283}"/>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3672594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ickAndDefend-v0_victim_zoo_1_opponent_zoo_1_720p.mp4">
            <a:hlinkClick r:id="" action="ppaction://media"/>
            <a:extLst>
              <a:ext uri="{FF2B5EF4-FFF2-40B4-BE49-F238E27FC236}">
                <a16:creationId xmlns:a16="http://schemas.microsoft.com/office/drawing/2014/main" id="{CA109A83-C9AC-5C46-B02D-5ED27E2AA29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00886" y="1081798"/>
            <a:ext cx="8311342" cy="4675130"/>
          </a:xfrm>
          <a:prstGeom prst="rect">
            <a:avLst/>
          </a:prstGeom>
          <a:ln w="127000" cap="flat">
            <a:solidFill>
              <a:srgbClr val="D9D9D9"/>
            </a:solidFill>
            <a:miter lim="800000"/>
          </a:ln>
          <a:effectLst>
            <a:outerShdw blurRad="190500" dist="25400" dir="5400000" sx="104000" sy="104000" kx="100000" ky="100000" algn="t" rotWithShape="0">
              <a:srgbClr val="000000">
                <a:alpha val="18000"/>
              </a:srgbClr>
            </a:outerShdw>
          </a:effectLst>
          <a:scene3d>
            <a:camera prst="orthographicFront"/>
            <a:lightRig rig="threePt" dir="t"/>
          </a:scene3d>
          <a:sp3d contourW="25400">
            <a:contourClr>
              <a:srgbClr val="FFFFFF"/>
            </a:contourClr>
          </a:sp3d>
        </p:spPr>
      </p:pic>
      <p:sp>
        <p:nvSpPr>
          <p:cNvPr id="6" name="Rectangle 5">
            <a:extLst>
              <a:ext uri="{FF2B5EF4-FFF2-40B4-BE49-F238E27FC236}">
                <a16:creationId xmlns:a16="http://schemas.microsoft.com/office/drawing/2014/main" id="{49FFC532-3EC2-1B41-B472-BE633DE6978A}"/>
              </a:ext>
            </a:extLst>
          </p:cNvPr>
          <p:cNvSpPr/>
          <p:nvPr/>
        </p:nvSpPr>
        <p:spPr>
          <a:xfrm>
            <a:off x="3122374" y="6364489"/>
            <a:ext cx="6222834" cy="276711"/>
          </a:xfrm>
          <a:prstGeom prst="rect">
            <a:avLst/>
          </a:prstGeom>
        </p:spPr>
        <p:txBody>
          <a:bodyPr wrap="square">
            <a:spAutoFit/>
          </a:bodyPr>
          <a:lstStyle/>
          <a:p>
            <a:pPr algn="ctr"/>
            <a:r>
              <a:rPr lang="de-DE" sz="1199" dirty="0">
                <a:solidFill>
                  <a:schemeClr val="tx1">
                    <a:lumMod val="60000"/>
                    <a:lumOff val="40000"/>
                  </a:schemeClr>
                </a:solidFill>
              </a:rPr>
              <a:t>Quelle: </a:t>
            </a:r>
            <a:r>
              <a:rPr lang="de-DE" sz="1199" dirty="0">
                <a:solidFill>
                  <a:schemeClr val="tx1">
                    <a:lumMod val="60000"/>
                    <a:lumOff val="40000"/>
                  </a:schemeClr>
                </a:solidFill>
                <a:hlinkClick r:id="rId6">
                  <a:extLst>
                    <a:ext uri="{A12FA001-AC4F-418D-AE19-62706E023703}">
                      <ahyp:hlinkClr xmlns:ahyp="http://schemas.microsoft.com/office/drawing/2018/hyperlinkcolor" val="tx"/>
                    </a:ext>
                  </a:extLst>
                </a:hlinkClick>
              </a:rPr>
              <a:t>https://people.eecs.berkeley.edu/~russell/talks/2020/russell-aaai20-hntdtwwai-4x3.pptx</a:t>
            </a:r>
            <a:r>
              <a:rPr lang="de-DE" sz="1199" dirty="0">
                <a:solidFill>
                  <a:schemeClr val="tx1">
                    <a:lumMod val="60000"/>
                    <a:lumOff val="40000"/>
                  </a:schemeClr>
                </a:solidFill>
              </a:rPr>
              <a:t> </a:t>
            </a:r>
          </a:p>
        </p:txBody>
      </p:sp>
      <p:sp>
        <p:nvSpPr>
          <p:cNvPr id="3" name="Date Placeholder 2">
            <a:extLst>
              <a:ext uri="{FF2B5EF4-FFF2-40B4-BE49-F238E27FC236}">
                <a16:creationId xmlns:a16="http://schemas.microsoft.com/office/drawing/2014/main" id="{4EB1DC91-33C9-1948-AFAE-C6CEE2926FAF}"/>
              </a:ext>
            </a:extLst>
          </p:cNvPr>
          <p:cNvSpPr>
            <a:spLocks noGrp="1"/>
          </p:cNvSpPr>
          <p:nvPr>
            <p:ph type="dt" sz="half" idx="2"/>
          </p:nvPr>
        </p:nvSpPr>
        <p:spPr/>
        <p:txBody>
          <a:bodyPr/>
          <a:lstStyle/>
          <a:p>
            <a:r>
              <a:rPr lang="de-DE"/>
              <a:t>Intro</a:t>
            </a:r>
            <a:endParaRPr lang="en-US" dirty="0"/>
          </a:p>
        </p:txBody>
      </p:sp>
      <p:sp>
        <p:nvSpPr>
          <p:cNvPr id="4" name="Footer Placeholder 3">
            <a:extLst>
              <a:ext uri="{FF2B5EF4-FFF2-40B4-BE49-F238E27FC236}">
                <a16:creationId xmlns:a16="http://schemas.microsoft.com/office/drawing/2014/main" id="{6981C6CE-06CB-3741-87CE-5193EEF97E5C}"/>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760BEB91-6E4D-044F-B7EE-13E42B083924}"/>
              </a:ext>
            </a:extLst>
          </p:cNvPr>
          <p:cNvSpPr>
            <a:spLocks noGrp="1"/>
          </p:cNvSpPr>
          <p:nvPr>
            <p:ph type="sldNum" sz="quarter" idx="4"/>
          </p:nvPr>
        </p:nvSpPr>
        <p:spPr/>
        <p:txBody>
          <a:bodyPr/>
          <a:lstStyle/>
          <a:p>
            <a:fld id="{67C9959E-8E6B-B04C-9955-EA096F41CA7A}" type="slidenum">
              <a:rPr lang="en-GB" sz="1600" smtClean="0"/>
              <a:t>27</a:t>
            </a:fld>
            <a:endParaRPr lang="en-GB" sz="1600" dirty="0"/>
          </a:p>
        </p:txBody>
      </p:sp>
    </p:spTree>
    <p:extLst>
      <p:ext uri="{BB962C8B-B14F-4D97-AF65-F5344CB8AC3E}">
        <p14:creationId xmlns:p14="http://schemas.microsoft.com/office/powerpoint/2010/main" val="925754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1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ickAndDefend-v0_victim_zoo_1_opponent_ppo2_1_720p.mp4">
            <a:hlinkClick r:id="" action="ppaction://media"/>
            <a:extLst>
              <a:ext uri="{FF2B5EF4-FFF2-40B4-BE49-F238E27FC236}">
                <a16:creationId xmlns:a16="http://schemas.microsoft.com/office/drawing/2014/main" id="{AA541E37-C4F2-B94A-B65A-8EBC55E6D24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01286" y="1083164"/>
            <a:ext cx="8311342" cy="4675130"/>
          </a:xfrm>
          <a:prstGeom prst="rect">
            <a:avLst/>
          </a:prstGeom>
          <a:ln w="127000" cap="flat">
            <a:solidFill>
              <a:srgbClr val="D9D9D9"/>
            </a:solidFill>
            <a:miter lim="800000"/>
          </a:ln>
          <a:effectLst>
            <a:outerShdw blurRad="190500" dist="25400" dir="5400000" sx="104000" sy="104000" kx="100000" ky="100000" algn="t" rotWithShape="0">
              <a:srgbClr val="000000">
                <a:alpha val="18000"/>
              </a:srgbClr>
            </a:outerShdw>
          </a:effectLst>
          <a:scene3d>
            <a:camera prst="orthographicFront"/>
            <a:lightRig rig="threePt" dir="t"/>
          </a:scene3d>
          <a:sp3d contourW="25400">
            <a:contourClr>
              <a:srgbClr val="FFFFFF"/>
            </a:contourClr>
          </a:sp3d>
        </p:spPr>
      </p:pic>
      <p:sp>
        <p:nvSpPr>
          <p:cNvPr id="5" name="Rectangle 4">
            <a:extLst>
              <a:ext uri="{FF2B5EF4-FFF2-40B4-BE49-F238E27FC236}">
                <a16:creationId xmlns:a16="http://schemas.microsoft.com/office/drawing/2014/main" id="{6B1E0498-1C8F-8844-89C0-E96A6FB55078}"/>
              </a:ext>
            </a:extLst>
          </p:cNvPr>
          <p:cNvSpPr/>
          <p:nvPr/>
        </p:nvSpPr>
        <p:spPr>
          <a:xfrm>
            <a:off x="3122374" y="6364489"/>
            <a:ext cx="6222834" cy="276711"/>
          </a:xfrm>
          <a:prstGeom prst="rect">
            <a:avLst/>
          </a:prstGeom>
        </p:spPr>
        <p:txBody>
          <a:bodyPr wrap="square">
            <a:spAutoFit/>
          </a:bodyPr>
          <a:lstStyle/>
          <a:p>
            <a:pPr algn="ctr"/>
            <a:r>
              <a:rPr lang="de-DE" sz="1199" dirty="0">
                <a:solidFill>
                  <a:schemeClr val="tx1">
                    <a:lumMod val="60000"/>
                    <a:lumOff val="40000"/>
                  </a:schemeClr>
                </a:solidFill>
              </a:rPr>
              <a:t>Quelle: </a:t>
            </a:r>
            <a:r>
              <a:rPr lang="de-DE" sz="1199" dirty="0">
                <a:solidFill>
                  <a:schemeClr val="tx1">
                    <a:lumMod val="60000"/>
                    <a:lumOff val="40000"/>
                  </a:schemeClr>
                </a:solidFill>
                <a:hlinkClick r:id="rId6">
                  <a:extLst>
                    <a:ext uri="{A12FA001-AC4F-418D-AE19-62706E023703}">
                      <ahyp:hlinkClr xmlns:ahyp="http://schemas.microsoft.com/office/drawing/2018/hyperlinkcolor" val="tx"/>
                    </a:ext>
                  </a:extLst>
                </a:hlinkClick>
              </a:rPr>
              <a:t>https://people.eecs.berkeley.edu/~russell/talks/2020/russell-aaai20-hntdtwwai-4x3.pptx</a:t>
            </a:r>
            <a:r>
              <a:rPr lang="de-DE" sz="1199" dirty="0">
                <a:solidFill>
                  <a:schemeClr val="tx1">
                    <a:lumMod val="60000"/>
                    <a:lumOff val="40000"/>
                  </a:schemeClr>
                </a:solidFill>
              </a:rPr>
              <a:t> </a:t>
            </a:r>
          </a:p>
        </p:txBody>
      </p:sp>
      <p:sp>
        <p:nvSpPr>
          <p:cNvPr id="3" name="Date Placeholder 2">
            <a:extLst>
              <a:ext uri="{FF2B5EF4-FFF2-40B4-BE49-F238E27FC236}">
                <a16:creationId xmlns:a16="http://schemas.microsoft.com/office/drawing/2014/main" id="{A63E2D29-8A5E-9743-B1CA-73BD9EAFA413}"/>
              </a:ext>
            </a:extLst>
          </p:cNvPr>
          <p:cNvSpPr>
            <a:spLocks noGrp="1"/>
          </p:cNvSpPr>
          <p:nvPr>
            <p:ph type="dt" sz="half" idx="2"/>
          </p:nvPr>
        </p:nvSpPr>
        <p:spPr/>
        <p:txBody>
          <a:bodyPr/>
          <a:lstStyle/>
          <a:p>
            <a:r>
              <a:rPr lang="de-DE"/>
              <a:t>Intro</a:t>
            </a:r>
            <a:endParaRPr lang="en-US" dirty="0"/>
          </a:p>
        </p:txBody>
      </p:sp>
      <p:sp>
        <p:nvSpPr>
          <p:cNvPr id="4" name="Footer Placeholder 3">
            <a:extLst>
              <a:ext uri="{FF2B5EF4-FFF2-40B4-BE49-F238E27FC236}">
                <a16:creationId xmlns:a16="http://schemas.microsoft.com/office/drawing/2014/main" id="{103E201A-9BED-3549-8BF8-ACA3784ED053}"/>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C1C3B242-FCED-084E-822A-26EDE253FD04}"/>
              </a:ext>
            </a:extLst>
          </p:cNvPr>
          <p:cNvSpPr>
            <a:spLocks noGrp="1"/>
          </p:cNvSpPr>
          <p:nvPr>
            <p:ph type="sldNum" sz="quarter" idx="4"/>
          </p:nvPr>
        </p:nvSpPr>
        <p:spPr/>
        <p:txBody>
          <a:bodyPr/>
          <a:lstStyle/>
          <a:p>
            <a:fld id="{67C9959E-8E6B-B04C-9955-EA096F41CA7A}" type="slidenum">
              <a:rPr lang="en-GB" sz="1600" smtClean="0"/>
              <a:t>28</a:t>
            </a:fld>
            <a:endParaRPr lang="en-GB" sz="1600"/>
          </a:p>
        </p:txBody>
      </p:sp>
    </p:spTree>
    <p:extLst>
      <p:ext uri="{BB962C8B-B14F-4D97-AF65-F5344CB8AC3E}">
        <p14:creationId xmlns:p14="http://schemas.microsoft.com/office/powerpoint/2010/main" val="26941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7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BA8B-6C62-BE40-9C74-FF24ED239E44}"/>
              </a:ext>
            </a:extLst>
          </p:cNvPr>
          <p:cNvSpPr>
            <a:spLocks noGrp="1"/>
          </p:cNvSpPr>
          <p:nvPr>
            <p:ph type="title"/>
          </p:nvPr>
        </p:nvSpPr>
        <p:spPr/>
        <p:txBody>
          <a:bodyPr/>
          <a:lstStyle/>
          <a:p>
            <a:r>
              <a:rPr lang="en-GB"/>
              <a:t>Performance Measure</a:t>
            </a:r>
          </a:p>
        </p:txBody>
      </p:sp>
      <p:sp>
        <p:nvSpPr>
          <p:cNvPr id="8" name="Content Placeholder 7">
            <a:extLst>
              <a:ext uri="{FF2B5EF4-FFF2-40B4-BE49-F238E27FC236}">
                <a16:creationId xmlns:a16="http://schemas.microsoft.com/office/drawing/2014/main" id="{7BCE3AC5-25C9-7B47-B92A-ADE3F6134F22}"/>
              </a:ext>
            </a:extLst>
          </p:cNvPr>
          <p:cNvSpPr>
            <a:spLocks noGrp="1"/>
          </p:cNvSpPr>
          <p:nvPr>
            <p:ph idx="1"/>
          </p:nvPr>
        </p:nvSpPr>
        <p:spPr>
          <a:xfrm>
            <a:off x="359626" y="1666902"/>
            <a:ext cx="5784406" cy="4236435"/>
          </a:xfrm>
        </p:spPr>
        <p:txBody>
          <a:bodyPr/>
          <a:lstStyle/>
          <a:p>
            <a:r>
              <a:rPr lang="en-GB"/>
              <a:t>Hard to determine</a:t>
            </a:r>
          </a:p>
          <a:p>
            <a:pPr lvl="1"/>
            <a:r>
              <a:rPr lang="en-GB"/>
              <a:t>Not one fixed performance measure for all tasks and agents </a:t>
            </a:r>
          </a:p>
          <a:p>
            <a:pPr marL="258503" lvl="1" indent="0">
              <a:buNone/>
            </a:pPr>
            <a:endParaRPr lang="en-GB"/>
          </a:p>
          <a:p>
            <a:pPr lvl="1"/>
            <a:endParaRPr lang="en-GB"/>
          </a:p>
          <a:p>
            <a:pPr lvl="1"/>
            <a:endParaRPr lang="en-GB"/>
          </a:p>
          <a:p>
            <a:pPr lvl="1"/>
            <a:endParaRPr lang="en-GB"/>
          </a:p>
          <a:p>
            <a:pPr lvl="1"/>
            <a:endParaRPr lang="en-GB"/>
          </a:p>
          <a:p>
            <a:pPr lvl="1"/>
            <a:endParaRPr lang="en-GB"/>
          </a:p>
          <a:p>
            <a:endParaRPr lang="en-GB"/>
          </a:p>
        </p:txBody>
      </p:sp>
      <p:sp>
        <p:nvSpPr>
          <p:cNvPr id="5" name="Date Placeholder 4">
            <a:extLst>
              <a:ext uri="{FF2B5EF4-FFF2-40B4-BE49-F238E27FC236}">
                <a16:creationId xmlns:a16="http://schemas.microsoft.com/office/drawing/2014/main" id="{5E98E5FE-A3D2-9548-B2D8-2B520265E281}"/>
              </a:ext>
            </a:extLst>
          </p:cNvPr>
          <p:cNvSpPr>
            <a:spLocks noGrp="1"/>
          </p:cNvSpPr>
          <p:nvPr>
            <p:ph type="dt" sz="half" idx="2"/>
          </p:nvPr>
        </p:nvSpPr>
        <p:spPr/>
        <p:txBody>
          <a:bodyPr/>
          <a:lstStyle/>
          <a:p>
            <a:r>
              <a:rPr lang="de-DE"/>
              <a:t>Intro</a:t>
            </a:r>
            <a:endParaRPr lang="en-GB"/>
          </a:p>
        </p:txBody>
      </p:sp>
      <p:sp>
        <p:nvSpPr>
          <p:cNvPr id="7" name="Slide Number Placeholder 6">
            <a:extLst>
              <a:ext uri="{FF2B5EF4-FFF2-40B4-BE49-F238E27FC236}">
                <a16:creationId xmlns:a16="http://schemas.microsoft.com/office/drawing/2014/main" id="{DFF5F405-5598-A042-996E-A2608C1EF032}"/>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29</a:t>
            </a:fld>
            <a:r>
              <a:rPr lang="en-GB"/>
              <a:t> </a:t>
            </a:r>
            <a:endParaRPr lang="en-GB" sz="1399"/>
          </a:p>
        </p:txBody>
      </p:sp>
      <p:sp>
        <p:nvSpPr>
          <p:cNvPr id="9" name="Footer Placeholder 8">
            <a:extLst>
              <a:ext uri="{FF2B5EF4-FFF2-40B4-BE49-F238E27FC236}">
                <a16:creationId xmlns:a16="http://schemas.microsoft.com/office/drawing/2014/main" id="{52F388F3-DC1C-C94B-A70F-D335721D9AD2}"/>
              </a:ext>
            </a:extLst>
          </p:cNvPr>
          <p:cNvSpPr>
            <a:spLocks noGrp="1"/>
          </p:cNvSpPr>
          <p:nvPr>
            <p:ph type="ftr" sz="quarter" idx="3"/>
          </p:nvPr>
        </p:nvSpPr>
        <p:spPr/>
        <p:txBody>
          <a:bodyPr/>
          <a:lstStyle/>
          <a:p>
            <a:r>
              <a:rPr lang="en-GB"/>
              <a:t>T. Braun – StaRAI</a:t>
            </a:r>
          </a:p>
        </p:txBody>
      </p:sp>
      <p:grpSp>
        <p:nvGrpSpPr>
          <p:cNvPr id="26" name="Group 25">
            <a:extLst>
              <a:ext uri="{FF2B5EF4-FFF2-40B4-BE49-F238E27FC236}">
                <a16:creationId xmlns:a16="http://schemas.microsoft.com/office/drawing/2014/main" id="{F604F1F4-2E46-624D-9CB9-F764249D6DC7}"/>
              </a:ext>
            </a:extLst>
          </p:cNvPr>
          <p:cNvGrpSpPr/>
          <p:nvPr/>
        </p:nvGrpSpPr>
        <p:grpSpPr>
          <a:xfrm>
            <a:off x="6478649" y="610717"/>
            <a:ext cx="1478917" cy="789928"/>
            <a:chOff x="5782491" y="1665066"/>
            <a:chExt cx="1480458" cy="790751"/>
          </a:xfrm>
        </p:grpSpPr>
        <p:sp>
          <p:nvSpPr>
            <p:cNvPr id="25" name="Cloud Callout 24">
              <a:extLst>
                <a:ext uri="{FF2B5EF4-FFF2-40B4-BE49-F238E27FC236}">
                  <a16:creationId xmlns:a16="http://schemas.microsoft.com/office/drawing/2014/main" id="{F1B16AE9-C372-2B42-B935-CD29BD453B45}"/>
                </a:ext>
              </a:extLst>
            </p:cNvPr>
            <p:cNvSpPr/>
            <p:nvPr/>
          </p:nvSpPr>
          <p:spPr>
            <a:xfrm>
              <a:off x="5782491" y="1665066"/>
              <a:ext cx="1480458" cy="790751"/>
            </a:xfrm>
            <a:prstGeom prst="cloudCallout">
              <a:avLst>
                <a:gd name="adj1" fmla="val 62082"/>
                <a:gd name="adj2" fmla="val 49877"/>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798"/>
            </a:p>
          </p:txBody>
        </p:sp>
        <p:sp>
          <p:nvSpPr>
            <p:cNvPr id="24" name="TextBox 23">
              <a:extLst>
                <a:ext uri="{FF2B5EF4-FFF2-40B4-BE49-F238E27FC236}">
                  <a16:creationId xmlns:a16="http://schemas.microsoft.com/office/drawing/2014/main" id="{87035D06-CAA6-EB48-A820-9CD0810157AD}"/>
                </a:ext>
              </a:extLst>
            </p:cNvPr>
            <p:cNvSpPr txBox="1"/>
            <p:nvPr/>
          </p:nvSpPr>
          <p:spPr>
            <a:xfrm>
              <a:off x="5977038" y="1737275"/>
              <a:ext cx="1166792" cy="646363"/>
            </a:xfrm>
            <a:prstGeom prst="rect">
              <a:avLst/>
            </a:prstGeom>
            <a:noFill/>
          </p:spPr>
          <p:txBody>
            <a:bodyPr wrap="square" rtlCol="0">
              <a:spAutoFit/>
            </a:bodyPr>
            <a:lstStyle/>
            <a:p>
              <a:pPr algn="ctr"/>
              <a:r>
                <a:rPr lang="en-GB" sz="1798">
                  <a:solidFill>
                    <a:schemeClr val="bg1"/>
                  </a:solidFill>
                </a:rPr>
                <a:t>Amount of dirt?</a:t>
              </a:r>
            </a:p>
          </p:txBody>
        </p:sp>
      </p:grpSp>
      <p:grpSp>
        <p:nvGrpSpPr>
          <p:cNvPr id="27" name="Group 26">
            <a:extLst>
              <a:ext uri="{FF2B5EF4-FFF2-40B4-BE49-F238E27FC236}">
                <a16:creationId xmlns:a16="http://schemas.microsoft.com/office/drawing/2014/main" id="{79B31421-F09F-0C4F-B01A-C125A93AF46A}"/>
              </a:ext>
            </a:extLst>
          </p:cNvPr>
          <p:cNvGrpSpPr/>
          <p:nvPr/>
        </p:nvGrpSpPr>
        <p:grpSpPr>
          <a:xfrm>
            <a:off x="6144031" y="1660987"/>
            <a:ext cx="1478917" cy="789928"/>
            <a:chOff x="5782491" y="1665066"/>
            <a:chExt cx="1480458" cy="790751"/>
          </a:xfrm>
        </p:grpSpPr>
        <p:sp>
          <p:nvSpPr>
            <p:cNvPr id="28" name="Cloud Callout 27">
              <a:extLst>
                <a:ext uri="{FF2B5EF4-FFF2-40B4-BE49-F238E27FC236}">
                  <a16:creationId xmlns:a16="http://schemas.microsoft.com/office/drawing/2014/main" id="{92F8B35B-F6E9-4D4C-A533-344D56E6BF22}"/>
                </a:ext>
              </a:extLst>
            </p:cNvPr>
            <p:cNvSpPr/>
            <p:nvPr/>
          </p:nvSpPr>
          <p:spPr>
            <a:xfrm>
              <a:off x="5782491" y="1665066"/>
              <a:ext cx="1480458" cy="790751"/>
            </a:xfrm>
            <a:prstGeom prst="cloudCallout">
              <a:avLst>
                <a:gd name="adj1" fmla="val 81457"/>
                <a:gd name="adj2" fmla="val -55544"/>
              </a:avLst>
            </a:prstGeom>
            <a:solidFill>
              <a:srgbClr val="FFC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sz="1798"/>
            </a:p>
          </p:txBody>
        </p:sp>
        <p:sp>
          <p:nvSpPr>
            <p:cNvPr id="29" name="TextBox 28">
              <a:extLst>
                <a:ext uri="{FF2B5EF4-FFF2-40B4-BE49-F238E27FC236}">
                  <a16:creationId xmlns:a16="http://schemas.microsoft.com/office/drawing/2014/main" id="{44382855-8720-7D46-9A26-3388E7DC5C9C}"/>
                </a:ext>
              </a:extLst>
            </p:cNvPr>
            <p:cNvSpPr txBox="1"/>
            <p:nvPr/>
          </p:nvSpPr>
          <p:spPr>
            <a:xfrm>
              <a:off x="5977038" y="1737275"/>
              <a:ext cx="1166792" cy="646363"/>
            </a:xfrm>
            <a:prstGeom prst="rect">
              <a:avLst/>
            </a:prstGeom>
            <a:noFill/>
          </p:spPr>
          <p:txBody>
            <a:bodyPr wrap="square" rtlCol="0">
              <a:spAutoFit/>
            </a:bodyPr>
            <a:lstStyle/>
            <a:p>
              <a:pPr algn="ctr"/>
              <a:r>
                <a:rPr lang="en-GB" sz="1798">
                  <a:solidFill>
                    <a:schemeClr val="bg1"/>
                  </a:solidFill>
                </a:rPr>
                <a:t>Clean locations?</a:t>
              </a:r>
            </a:p>
          </p:txBody>
        </p:sp>
      </p:grpSp>
      <p:sp>
        <p:nvSpPr>
          <p:cNvPr id="36" name="Rectangle 35">
            <a:extLst>
              <a:ext uri="{FF2B5EF4-FFF2-40B4-BE49-F238E27FC236}">
                <a16:creationId xmlns:a16="http://schemas.microsoft.com/office/drawing/2014/main" id="{67B5B114-FAD2-3144-8207-5DC7BE8F600F}"/>
              </a:ext>
            </a:extLst>
          </p:cNvPr>
          <p:cNvSpPr/>
          <p:nvPr/>
        </p:nvSpPr>
        <p:spPr>
          <a:xfrm>
            <a:off x="1594231" y="3404116"/>
            <a:ext cx="3292562" cy="1754326"/>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i="1"/>
              <a:t>As a general rule, it is better to design performance measures according to what one actually wants in the environment, rather than according to how one thinks the agent should behave.</a:t>
            </a:r>
            <a:endParaRPr lang="en-GB"/>
          </a:p>
        </p:txBody>
      </p:sp>
      <p:pic>
        <p:nvPicPr>
          <p:cNvPr id="16" name="Picture 15">
            <a:extLst>
              <a:ext uri="{FF2B5EF4-FFF2-40B4-BE49-F238E27FC236}">
                <a16:creationId xmlns:a16="http://schemas.microsoft.com/office/drawing/2014/main" id="{67E12F79-D903-5B47-A897-5891C1AD800E}"/>
              </a:ext>
            </a:extLst>
          </p:cNvPr>
          <p:cNvPicPr>
            <a:picLocks noChangeAspect="1"/>
          </p:cNvPicPr>
          <p:nvPr/>
        </p:nvPicPr>
        <p:blipFill>
          <a:blip r:embed="rId3"/>
          <a:stretch>
            <a:fillRect/>
          </a:stretch>
        </p:blipFill>
        <p:spPr>
          <a:xfrm>
            <a:off x="8338554" y="469723"/>
            <a:ext cx="2828386" cy="14456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7" name="Table 16">
            <a:extLst>
              <a:ext uri="{FF2B5EF4-FFF2-40B4-BE49-F238E27FC236}">
                <a16:creationId xmlns:a16="http://schemas.microsoft.com/office/drawing/2014/main" id="{127F5E40-61BC-084E-A4EB-11450E8B9951}"/>
              </a:ext>
            </a:extLst>
          </p:cNvPr>
          <p:cNvGraphicFramePr>
            <a:graphicFrameLocks noGrp="1"/>
          </p:cNvGraphicFramePr>
          <p:nvPr>
            <p:extLst>
              <p:ext uri="{D42A27DB-BD31-4B8C-83A1-F6EECF244321}">
                <p14:modId xmlns:p14="http://schemas.microsoft.com/office/powerpoint/2010/main" val="1526974780"/>
              </p:ext>
            </p:extLst>
          </p:nvPr>
        </p:nvGraphicFramePr>
        <p:xfrm>
          <a:off x="7899214" y="2215257"/>
          <a:ext cx="3707067" cy="3688080"/>
        </p:xfrm>
        <a:graphic>
          <a:graphicData uri="http://schemas.openxmlformats.org/drawingml/2006/table">
            <a:tbl>
              <a:tblPr firstRow="1" bandRow="1">
                <a:tableStyleId>{B301B821-A1FF-4177-AEE7-76D212191A09}</a:tableStyleId>
              </a:tblPr>
              <a:tblGrid>
                <a:gridCol w="2813368">
                  <a:extLst>
                    <a:ext uri="{9D8B030D-6E8A-4147-A177-3AD203B41FA5}">
                      <a16:colId xmlns:a16="http://schemas.microsoft.com/office/drawing/2014/main" val="3254250152"/>
                    </a:ext>
                  </a:extLst>
                </a:gridCol>
                <a:gridCol w="893699">
                  <a:extLst>
                    <a:ext uri="{9D8B030D-6E8A-4147-A177-3AD203B41FA5}">
                      <a16:colId xmlns:a16="http://schemas.microsoft.com/office/drawing/2014/main" val="2176298798"/>
                    </a:ext>
                  </a:extLst>
                </a:gridCol>
              </a:tblGrid>
              <a:tr h="334800">
                <a:tc>
                  <a:txBody>
                    <a:bodyPr/>
                    <a:lstStyle/>
                    <a:p>
                      <a:r>
                        <a:rPr lang="en-GB" sz="1600" dirty="0"/>
                        <a:t>Percept sequence</a:t>
                      </a:r>
                    </a:p>
                  </a:txBody>
                  <a:tcPr/>
                </a:tc>
                <a:tc>
                  <a:txBody>
                    <a:bodyPr/>
                    <a:lstStyle/>
                    <a:p>
                      <a:r>
                        <a:rPr lang="en-GB" sz="1600" dirty="0"/>
                        <a:t>Action</a:t>
                      </a:r>
                    </a:p>
                  </a:txBody>
                  <a:tcPr/>
                </a:tc>
                <a:extLst>
                  <a:ext uri="{0D108BD9-81ED-4DB2-BD59-A6C34878D82A}">
                    <a16:rowId xmlns:a16="http://schemas.microsoft.com/office/drawing/2014/main" val="3794579176"/>
                  </a:ext>
                </a:extLst>
              </a:tr>
              <a:tr h="334800">
                <a:tc>
                  <a:txBody>
                    <a:bodyPr/>
                    <a:lstStyle/>
                    <a:p>
                      <a:r>
                        <a:rPr lang="en-GB" sz="1600" dirty="0"/>
                        <a:t>[</a:t>
                      </a:r>
                      <a:r>
                        <a:rPr lang="en-GB" sz="1600" i="1" dirty="0"/>
                        <a:t>A</a:t>
                      </a:r>
                      <a:r>
                        <a:rPr lang="en-GB" sz="1600" dirty="0"/>
                        <a:t>, </a:t>
                      </a:r>
                      <a:r>
                        <a:rPr lang="en-GB" sz="1600" i="1" dirty="0"/>
                        <a:t>Clean</a:t>
                      </a:r>
                      <a:r>
                        <a:rPr lang="en-GB" sz="1600" dirty="0"/>
                        <a:t>]</a:t>
                      </a:r>
                    </a:p>
                  </a:txBody>
                  <a:tcPr/>
                </a:tc>
                <a:tc>
                  <a:txBody>
                    <a:bodyPr/>
                    <a:lstStyle/>
                    <a:p>
                      <a:r>
                        <a:rPr lang="en-GB" sz="1600" i="1" dirty="0"/>
                        <a:t>Right</a:t>
                      </a:r>
                    </a:p>
                  </a:txBody>
                  <a:tcPr/>
                </a:tc>
                <a:extLst>
                  <a:ext uri="{0D108BD9-81ED-4DB2-BD59-A6C34878D82A}">
                    <a16:rowId xmlns:a16="http://schemas.microsoft.com/office/drawing/2014/main" val="4265610812"/>
                  </a:ext>
                </a:extLst>
              </a:tr>
              <a:tr h="334800">
                <a:tc>
                  <a:txBody>
                    <a:bodyPr/>
                    <a:lstStyle/>
                    <a:p>
                      <a:r>
                        <a:rPr lang="en-GB" sz="1600" dirty="0"/>
                        <a:t>[</a:t>
                      </a:r>
                      <a:r>
                        <a:rPr lang="en-GB" sz="1600" i="1" dirty="0"/>
                        <a:t>A</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4075949443"/>
                  </a:ext>
                </a:extLst>
              </a:tr>
              <a:tr h="334800">
                <a:tc>
                  <a:txBody>
                    <a:bodyPr/>
                    <a:lstStyle/>
                    <a:p>
                      <a:r>
                        <a:rPr lang="en-GB" sz="1600" dirty="0"/>
                        <a:t>[</a:t>
                      </a:r>
                      <a:r>
                        <a:rPr lang="en-GB" sz="1600" i="1" dirty="0"/>
                        <a:t>B</a:t>
                      </a:r>
                      <a:r>
                        <a:rPr lang="en-GB" sz="1600" dirty="0"/>
                        <a:t>, </a:t>
                      </a:r>
                      <a:r>
                        <a:rPr lang="en-GB" sz="1600" i="1" dirty="0"/>
                        <a:t>Clean</a:t>
                      </a:r>
                      <a:r>
                        <a:rPr lang="en-GB" sz="1600" dirty="0"/>
                        <a:t>]</a:t>
                      </a:r>
                    </a:p>
                  </a:txBody>
                  <a:tcPr/>
                </a:tc>
                <a:tc>
                  <a:txBody>
                    <a:bodyPr/>
                    <a:lstStyle/>
                    <a:p>
                      <a:r>
                        <a:rPr lang="en-GB" sz="1600" i="1" dirty="0"/>
                        <a:t>Left</a:t>
                      </a:r>
                    </a:p>
                  </a:txBody>
                  <a:tcPr/>
                </a:tc>
                <a:extLst>
                  <a:ext uri="{0D108BD9-81ED-4DB2-BD59-A6C34878D82A}">
                    <a16:rowId xmlns:a16="http://schemas.microsoft.com/office/drawing/2014/main" val="872636712"/>
                  </a:ext>
                </a:extLst>
              </a:tr>
              <a:tr h="334800">
                <a:tc>
                  <a:txBody>
                    <a:bodyPr/>
                    <a:lstStyle/>
                    <a:p>
                      <a:r>
                        <a:rPr lang="en-GB" sz="1600" dirty="0"/>
                        <a:t>[</a:t>
                      </a:r>
                      <a:r>
                        <a:rPr lang="en-GB" sz="1600" i="1" dirty="0"/>
                        <a:t>B</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512796472"/>
                  </a:ext>
                </a:extLst>
              </a:tr>
              <a:tr h="33480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600" dirty="0"/>
                        <a:t>[</a:t>
                      </a:r>
                      <a:r>
                        <a:rPr lang="en-GB" sz="1600" i="1" dirty="0"/>
                        <a:t>A</a:t>
                      </a:r>
                      <a:r>
                        <a:rPr lang="en-GB" sz="1600" dirty="0"/>
                        <a:t>, </a:t>
                      </a:r>
                      <a:r>
                        <a:rPr lang="en-GB" sz="1600" i="1" dirty="0"/>
                        <a:t>Clean</a:t>
                      </a:r>
                      <a:r>
                        <a:rPr lang="en-GB" sz="1600" dirty="0"/>
                        <a:t>], [</a:t>
                      </a:r>
                      <a:r>
                        <a:rPr lang="en-GB" sz="1600" i="1" dirty="0"/>
                        <a:t>A</a:t>
                      </a:r>
                      <a:r>
                        <a:rPr lang="en-GB" sz="1600" i="0" dirty="0"/>
                        <a:t>,</a:t>
                      </a:r>
                      <a:r>
                        <a:rPr lang="en-GB" sz="1600" dirty="0"/>
                        <a:t> </a:t>
                      </a:r>
                      <a:r>
                        <a:rPr lang="en-GB" sz="1600" i="1" dirty="0"/>
                        <a:t>Clean</a:t>
                      </a:r>
                      <a:r>
                        <a:rPr lang="en-GB" sz="1600" dirty="0"/>
                        <a:t>]</a:t>
                      </a:r>
                    </a:p>
                  </a:txBody>
                  <a:tcPr/>
                </a:tc>
                <a:tc>
                  <a:txBody>
                    <a:bodyPr/>
                    <a:lstStyle/>
                    <a:p>
                      <a:r>
                        <a:rPr lang="en-GB" sz="1600" i="1" dirty="0"/>
                        <a:t>Right</a:t>
                      </a:r>
                    </a:p>
                  </a:txBody>
                  <a:tcPr/>
                </a:tc>
                <a:extLst>
                  <a:ext uri="{0D108BD9-81ED-4DB2-BD59-A6C34878D82A}">
                    <a16:rowId xmlns:a16="http://schemas.microsoft.com/office/drawing/2014/main" val="2398822032"/>
                  </a:ext>
                </a:extLst>
              </a:tr>
              <a:tr h="334800">
                <a:tc>
                  <a:txBody>
                    <a:bodyPr/>
                    <a:lstStyle/>
                    <a:p>
                      <a:r>
                        <a:rPr lang="en-GB" sz="1600" dirty="0"/>
                        <a:t>[</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389836176"/>
                  </a:ext>
                </a:extLst>
              </a:tr>
              <a:tr h="334800">
                <a:tc>
                  <a:txBody>
                    <a:bodyPr/>
                    <a:lstStyle/>
                    <a:p>
                      <a:r>
                        <a:rPr lang="en-GB" sz="1600" dirty="0"/>
                        <a:t>…</a:t>
                      </a:r>
                    </a:p>
                  </a:txBody>
                  <a:tcPr/>
                </a:tc>
                <a:tc>
                  <a:txBody>
                    <a:bodyPr/>
                    <a:lstStyle/>
                    <a:p>
                      <a:r>
                        <a:rPr lang="en-GB" sz="1600" i="1" dirty="0"/>
                        <a:t>…</a:t>
                      </a:r>
                    </a:p>
                  </a:txBody>
                  <a:tcPr/>
                </a:tc>
                <a:extLst>
                  <a:ext uri="{0D108BD9-81ED-4DB2-BD59-A6C34878D82A}">
                    <a16:rowId xmlns:a16="http://schemas.microsoft.com/office/drawing/2014/main" val="2877539645"/>
                  </a:ext>
                </a:extLst>
              </a:tr>
              <a:tr h="33480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r>
                        <a:rPr lang="en-GB" sz="1600" dirty="0"/>
                        <a:t>[</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Clean</a:t>
                      </a:r>
                      <a:r>
                        <a:rPr lang="en-GB" sz="1600" dirty="0"/>
                        <a:t>]</a:t>
                      </a:r>
                    </a:p>
                  </a:txBody>
                  <a:tcPr/>
                </a:tc>
                <a:tc>
                  <a:txBody>
                    <a:bodyPr/>
                    <a:lstStyle/>
                    <a:p>
                      <a:r>
                        <a:rPr lang="en-GB" sz="1600" i="1" dirty="0"/>
                        <a:t>Right</a:t>
                      </a:r>
                    </a:p>
                  </a:txBody>
                  <a:tcPr/>
                </a:tc>
                <a:extLst>
                  <a:ext uri="{0D108BD9-81ED-4DB2-BD59-A6C34878D82A}">
                    <a16:rowId xmlns:a16="http://schemas.microsoft.com/office/drawing/2014/main" val="1164538227"/>
                  </a:ext>
                </a:extLst>
              </a:tr>
              <a:tr h="334800">
                <a:tc>
                  <a:txBody>
                    <a:bodyPr/>
                    <a:lstStyle/>
                    <a:p>
                      <a:r>
                        <a:rPr lang="en-GB" sz="1600" dirty="0"/>
                        <a:t>[</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Clean</a:t>
                      </a:r>
                      <a:r>
                        <a:rPr lang="en-GB" sz="1600" dirty="0"/>
                        <a:t>], [</a:t>
                      </a:r>
                      <a:r>
                        <a:rPr lang="en-GB" sz="1600" i="1" dirty="0"/>
                        <a:t>A</a:t>
                      </a:r>
                      <a:r>
                        <a:rPr lang="en-GB" sz="1600" dirty="0"/>
                        <a:t>, </a:t>
                      </a:r>
                      <a:r>
                        <a:rPr lang="en-GB" sz="1600" i="1" dirty="0"/>
                        <a:t>Dirty</a:t>
                      </a:r>
                      <a:r>
                        <a:rPr lang="en-GB" sz="1600" dirty="0"/>
                        <a:t>]</a:t>
                      </a:r>
                    </a:p>
                  </a:txBody>
                  <a:tcPr/>
                </a:tc>
                <a:tc>
                  <a:txBody>
                    <a:bodyPr/>
                    <a:lstStyle/>
                    <a:p>
                      <a:r>
                        <a:rPr lang="en-GB" sz="1600" i="1" dirty="0"/>
                        <a:t>Vacuum</a:t>
                      </a:r>
                    </a:p>
                  </a:txBody>
                  <a:tcPr/>
                </a:tc>
                <a:extLst>
                  <a:ext uri="{0D108BD9-81ED-4DB2-BD59-A6C34878D82A}">
                    <a16:rowId xmlns:a16="http://schemas.microsoft.com/office/drawing/2014/main" val="3482505013"/>
                  </a:ext>
                </a:extLst>
              </a:tr>
              <a:tr h="334800">
                <a:tc>
                  <a:txBody>
                    <a:bodyPr/>
                    <a:lstStyle/>
                    <a:p>
                      <a:r>
                        <a:rPr lang="en-GB" sz="1600" dirty="0"/>
                        <a:t>…</a:t>
                      </a:r>
                    </a:p>
                  </a:txBody>
                  <a:tcPr/>
                </a:tc>
                <a:tc>
                  <a:txBody>
                    <a:bodyPr/>
                    <a:lstStyle/>
                    <a:p>
                      <a:r>
                        <a:rPr lang="en-GB" sz="1600" i="1" dirty="0"/>
                        <a:t>…</a:t>
                      </a:r>
                    </a:p>
                  </a:txBody>
                  <a:tcPr/>
                </a:tc>
                <a:extLst>
                  <a:ext uri="{0D108BD9-81ED-4DB2-BD59-A6C34878D82A}">
                    <a16:rowId xmlns:a16="http://schemas.microsoft.com/office/drawing/2014/main" val="2847499996"/>
                  </a:ext>
                </a:extLst>
              </a:tr>
            </a:tbl>
          </a:graphicData>
        </a:graphic>
      </p:graphicFrame>
      <p:sp>
        <p:nvSpPr>
          <p:cNvPr id="18" name="TextBox 17">
            <a:extLst>
              <a:ext uri="{FF2B5EF4-FFF2-40B4-BE49-F238E27FC236}">
                <a16:creationId xmlns:a16="http://schemas.microsoft.com/office/drawing/2014/main" id="{ED1CF8F6-AB7F-9243-B281-31FD97A7F43C}"/>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30220459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DBA8B-6C62-BE40-9C74-FF24ED239E44}"/>
              </a:ext>
            </a:extLst>
          </p:cNvPr>
          <p:cNvSpPr>
            <a:spLocks noGrp="1"/>
          </p:cNvSpPr>
          <p:nvPr>
            <p:ph type="title"/>
          </p:nvPr>
        </p:nvSpPr>
        <p:spPr/>
        <p:txBody>
          <a:bodyPr/>
          <a:lstStyle/>
          <a:p>
            <a:r>
              <a:rPr lang="en-GB"/>
              <a:t>Side Note: Current Research</a:t>
            </a:r>
          </a:p>
        </p:txBody>
      </p:sp>
      <p:sp>
        <p:nvSpPr>
          <p:cNvPr id="8" name="Content Placeholder 7">
            <a:extLst>
              <a:ext uri="{FF2B5EF4-FFF2-40B4-BE49-F238E27FC236}">
                <a16:creationId xmlns:a16="http://schemas.microsoft.com/office/drawing/2014/main" id="{7BCE3AC5-25C9-7B47-B92A-ADE3F6134F22}"/>
              </a:ext>
            </a:extLst>
          </p:cNvPr>
          <p:cNvSpPr>
            <a:spLocks noGrp="1"/>
          </p:cNvSpPr>
          <p:nvPr>
            <p:ph idx="1"/>
          </p:nvPr>
        </p:nvSpPr>
        <p:spPr/>
        <p:txBody>
          <a:bodyPr/>
          <a:lstStyle/>
          <a:p>
            <a:r>
              <a:rPr lang="en-GB"/>
              <a:t>Idea:</a:t>
            </a:r>
          </a:p>
          <a:p>
            <a:pPr lvl="2"/>
            <a:r>
              <a:rPr lang="en-GB">
                <a:solidFill>
                  <a:schemeClr val="accent1"/>
                </a:solidFill>
              </a:rPr>
              <a:t>Humans</a:t>
            </a:r>
            <a:r>
              <a:rPr lang="en-GB"/>
              <a:t>: intelligent to the extent that </a:t>
            </a:r>
            <a:r>
              <a:rPr lang="en-GB">
                <a:solidFill>
                  <a:schemeClr val="accent1"/>
                </a:solidFill>
              </a:rPr>
              <a:t>our</a:t>
            </a:r>
            <a:r>
              <a:rPr lang="en-GB"/>
              <a:t> actions can be expected to achieve </a:t>
            </a:r>
            <a:r>
              <a:rPr lang="en-GB">
                <a:solidFill>
                  <a:schemeClr val="accent1"/>
                </a:solidFill>
              </a:rPr>
              <a:t>our</a:t>
            </a:r>
            <a:r>
              <a:rPr lang="en-GB"/>
              <a:t> goals</a:t>
            </a:r>
          </a:p>
          <a:p>
            <a:pPr lvl="2"/>
            <a:r>
              <a:rPr lang="en-GB">
                <a:solidFill>
                  <a:srgbClr val="FFC000"/>
                </a:solidFill>
              </a:rPr>
              <a:t>Maschines</a:t>
            </a:r>
            <a:r>
              <a:rPr lang="en-GB"/>
              <a:t>: intelligent to the extent that </a:t>
            </a:r>
            <a:r>
              <a:rPr lang="en-GB">
                <a:solidFill>
                  <a:srgbClr val="FFC000"/>
                </a:solidFill>
              </a:rPr>
              <a:t>their</a:t>
            </a:r>
            <a:r>
              <a:rPr lang="en-GB"/>
              <a:t> actions can be expected to achieve </a:t>
            </a:r>
            <a:r>
              <a:rPr lang="en-GB">
                <a:solidFill>
                  <a:srgbClr val="FFC000"/>
                </a:solidFill>
              </a:rPr>
              <a:t>their</a:t>
            </a:r>
            <a:r>
              <a:rPr lang="en-GB"/>
              <a:t> goals</a:t>
            </a:r>
          </a:p>
          <a:p>
            <a:pPr lvl="2"/>
            <a:r>
              <a:rPr lang="en-GB">
                <a:solidFill>
                  <a:srgbClr val="FFC000"/>
                </a:solidFill>
              </a:rPr>
              <a:t>Maschines</a:t>
            </a:r>
            <a:r>
              <a:rPr lang="en-GB"/>
              <a:t> are </a:t>
            </a:r>
            <a:r>
              <a:rPr lang="en-GB" i="1">
                <a:solidFill>
                  <a:schemeClr val="accent2"/>
                </a:solidFill>
              </a:rPr>
              <a:t>beneficial</a:t>
            </a:r>
            <a:r>
              <a:rPr lang="en-GB"/>
              <a:t> to the extent that </a:t>
            </a:r>
            <a:r>
              <a:rPr lang="en-GB">
                <a:solidFill>
                  <a:srgbClr val="FFC000"/>
                </a:solidFill>
              </a:rPr>
              <a:t>their</a:t>
            </a:r>
            <a:r>
              <a:rPr lang="en-GB"/>
              <a:t> actions can be expected to achieve </a:t>
            </a:r>
            <a:r>
              <a:rPr lang="en-GB">
                <a:solidFill>
                  <a:schemeClr val="accent1"/>
                </a:solidFill>
              </a:rPr>
              <a:t>our</a:t>
            </a:r>
            <a:r>
              <a:rPr lang="en-GB"/>
              <a:t> goals n</a:t>
            </a:r>
          </a:p>
          <a:p>
            <a:pPr lvl="1"/>
            <a:r>
              <a:rPr lang="en-GB"/>
              <a:t>Approach: Performance measure unknown, human as assistant</a:t>
            </a:r>
          </a:p>
          <a:p>
            <a:r>
              <a:rPr lang="en-GB"/>
              <a:t>Goal: </a:t>
            </a:r>
            <a:r>
              <a:rPr lang="en-GB" i="1">
                <a:solidFill>
                  <a:schemeClr val="accent2"/>
                </a:solidFill>
              </a:rPr>
              <a:t>Provably beneficial AI</a:t>
            </a:r>
            <a:endParaRPr lang="en-GB">
              <a:solidFill>
                <a:schemeClr val="accent2"/>
              </a:solidFill>
            </a:endParaRPr>
          </a:p>
          <a:p>
            <a:pPr lvl="1"/>
            <a:r>
              <a:rPr lang="en-GB"/>
              <a:t>See for example Stuart Russell</a:t>
            </a:r>
            <a:endParaRPr lang="en-GB" i="1"/>
          </a:p>
          <a:p>
            <a:endParaRPr lang="en-GB"/>
          </a:p>
        </p:txBody>
      </p:sp>
      <p:sp>
        <p:nvSpPr>
          <p:cNvPr id="5" name="Date Placeholder 4">
            <a:extLst>
              <a:ext uri="{FF2B5EF4-FFF2-40B4-BE49-F238E27FC236}">
                <a16:creationId xmlns:a16="http://schemas.microsoft.com/office/drawing/2014/main" id="{5E98E5FE-A3D2-9548-B2D8-2B520265E281}"/>
              </a:ext>
            </a:extLst>
          </p:cNvPr>
          <p:cNvSpPr>
            <a:spLocks noGrp="1"/>
          </p:cNvSpPr>
          <p:nvPr>
            <p:ph type="dt" sz="half" idx="2"/>
          </p:nvPr>
        </p:nvSpPr>
        <p:spPr/>
        <p:txBody>
          <a:bodyPr/>
          <a:lstStyle/>
          <a:p>
            <a:r>
              <a:rPr lang="de-DE"/>
              <a:t>Intro</a:t>
            </a:r>
            <a:endParaRPr lang="en-GB"/>
          </a:p>
        </p:txBody>
      </p:sp>
      <p:sp>
        <p:nvSpPr>
          <p:cNvPr id="9" name="Footer Placeholder 8">
            <a:extLst>
              <a:ext uri="{FF2B5EF4-FFF2-40B4-BE49-F238E27FC236}">
                <a16:creationId xmlns:a16="http://schemas.microsoft.com/office/drawing/2014/main" id="{52F388F3-DC1C-C94B-A70F-D335721D9AD2}"/>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DFF5F405-5598-A042-996E-A2608C1EF032}"/>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30</a:t>
            </a:fld>
            <a:r>
              <a:rPr lang="en-GB"/>
              <a:t> </a:t>
            </a:r>
            <a:endParaRPr lang="en-GB" sz="1399"/>
          </a:p>
        </p:txBody>
      </p:sp>
      <p:grpSp>
        <p:nvGrpSpPr>
          <p:cNvPr id="4" name="Group 3">
            <a:extLst>
              <a:ext uri="{FF2B5EF4-FFF2-40B4-BE49-F238E27FC236}">
                <a16:creationId xmlns:a16="http://schemas.microsoft.com/office/drawing/2014/main" id="{82E6A063-77CB-5F48-BD3F-05BB2A0BAB66}"/>
              </a:ext>
            </a:extLst>
          </p:cNvPr>
          <p:cNvGrpSpPr/>
          <p:nvPr/>
        </p:nvGrpSpPr>
        <p:grpSpPr>
          <a:xfrm>
            <a:off x="6095650" y="3531985"/>
            <a:ext cx="5560507" cy="2173480"/>
            <a:chOff x="1835606" y="2640297"/>
            <a:chExt cx="7890322" cy="3084154"/>
          </a:xfrm>
        </p:grpSpPr>
        <p:grpSp>
          <p:nvGrpSpPr>
            <p:cNvPr id="16" name="Group 15">
              <a:extLst>
                <a:ext uri="{FF2B5EF4-FFF2-40B4-BE49-F238E27FC236}">
                  <a16:creationId xmlns:a16="http://schemas.microsoft.com/office/drawing/2014/main" id="{7111733B-9A5E-2A48-8D29-8E936A8F6116}"/>
                </a:ext>
              </a:extLst>
            </p:cNvPr>
            <p:cNvGrpSpPr/>
            <p:nvPr/>
          </p:nvGrpSpPr>
          <p:grpSpPr>
            <a:xfrm>
              <a:off x="3480314" y="3197527"/>
              <a:ext cx="4792713" cy="2003511"/>
              <a:chOff x="1966395" y="1951218"/>
              <a:chExt cx="4792713" cy="2563968"/>
            </a:xfrm>
          </p:grpSpPr>
          <p:sp>
            <p:nvSpPr>
              <p:cNvPr id="17" name="Oval 16">
                <a:extLst>
                  <a:ext uri="{FF2B5EF4-FFF2-40B4-BE49-F238E27FC236}">
                    <a16:creationId xmlns:a16="http://schemas.microsoft.com/office/drawing/2014/main" id="{05DE3BCC-D561-ED4F-92C5-D9F3C0B3FFC5}"/>
                  </a:ext>
                </a:extLst>
              </p:cNvPr>
              <p:cNvSpPr/>
              <p:nvPr/>
            </p:nvSpPr>
            <p:spPr>
              <a:xfrm rot="900000">
                <a:off x="1966395" y="3523060"/>
                <a:ext cx="744091" cy="99212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798"/>
              </a:p>
            </p:txBody>
          </p:sp>
          <p:sp>
            <p:nvSpPr>
              <p:cNvPr id="18" name="Oval 17">
                <a:extLst>
                  <a:ext uri="{FF2B5EF4-FFF2-40B4-BE49-F238E27FC236}">
                    <a16:creationId xmlns:a16="http://schemas.microsoft.com/office/drawing/2014/main" id="{F05DFC7C-9C9D-1849-8EE3-9F6E93633B6C}"/>
                  </a:ext>
                </a:extLst>
              </p:cNvPr>
              <p:cNvSpPr/>
              <p:nvPr/>
            </p:nvSpPr>
            <p:spPr>
              <a:xfrm rot="20700000">
                <a:off x="6015015" y="3523061"/>
                <a:ext cx="744093" cy="992124"/>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798"/>
              </a:p>
            </p:txBody>
          </p:sp>
          <p:sp>
            <p:nvSpPr>
              <p:cNvPr id="19" name="Oval 18">
                <a:extLst>
                  <a:ext uri="{FF2B5EF4-FFF2-40B4-BE49-F238E27FC236}">
                    <a16:creationId xmlns:a16="http://schemas.microsoft.com/office/drawing/2014/main" id="{76A80FF1-E617-6641-A6A2-367D53820162}"/>
                  </a:ext>
                </a:extLst>
              </p:cNvPr>
              <p:cNvSpPr/>
              <p:nvPr/>
            </p:nvSpPr>
            <p:spPr>
              <a:xfrm>
                <a:off x="4019528" y="1951218"/>
                <a:ext cx="744093" cy="992124"/>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798"/>
              </a:p>
            </p:txBody>
          </p:sp>
          <p:cxnSp>
            <p:nvCxnSpPr>
              <p:cNvPr id="20" name="Straight Connector 19">
                <a:extLst>
                  <a:ext uri="{FF2B5EF4-FFF2-40B4-BE49-F238E27FC236}">
                    <a16:creationId xmlns:a16="http://schemas.microsoft.com/office/drawing/2014/main" id="{08B6B444-F105-D748-90EC-B5297C018141}"/>
                  </a:ext>
                </a:extLst>
              </p:cNvPr>
              <p:cNvCxnSpPr>
                <a:cxnSpLocks/>
                <a:stCxn id="17" idx="7"/>
                <a:endCxn id="19" idx="3"/>
              </p:cNvCxnSpPr>
              <p:nvPr/>
            </p:nvCxnSpPr>
            <p:spPr>
              <a:xfrm flipV="1">
                <a:off x="2663493" y="2798049"/>
                <a:ext cx="1465005" cy="969393"/>
              </a:xfrm>
              <a:prstGeom prst="line">
                <a:avLst/>
              </a:prstGeom>
              <a:ln w="38100" cmpd="sng">
                <a:solidFill>
                  <a:schemeClr val="tx1"/>
                </a:solidFill>
                <a:headEnd type="triangle"/>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6E65BA2-04C8-2E42-9CF2-33016064DD78}"/>
                  </a:ext>
                </a:extLst>
              </p:cNvPr>
              <p:cNvCxnSpPr>
                <a:cxnSpLocks/>
                <a:stCxn id="19" idx="5"/>
                <a:endCxn id="18" idx="1"/>
              </p:cNvCxnSpPr>
              <p:nvPr/>
            </p:nvCxnSpPr>
            <p:spPr>
              <a:xfrm>
                <a:off x="4654650" y="2798049"/>
                <a:ext cx="1407359" cy="969393"/>
              </a:xfrm>
              <a:prstGeom prst="line">
                <a:avLst/>
              </a:prstGeom>
              <a:ln w="38100" cmpd="sng">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1" name="TextBox 30">
              <a:extLst>
                <a:ext uri="{FF2B5EF4-FFF2-40B4-BE49-F238E27FC236}">
                  <a16:creationId xmlns:a16="http://schemas.microsoft.com/office/drawing/2014/main" id="{640BBF09-14D8-754B-A066-2F2E4C6A0817}"/>
                </a:ext>
              </a:extLst>
            </p:cNvPr>
            <p:cNvSpPr txBox="1"/>
            <p:nvPr/>
          </p:nvSpPr>
          <p:spPr>
            <a:xfrm>
              <a:off x="1835606" y="5150158"/>
              <a:ext cx="4045050" cy="567163"/>
            </a:xfrm>
            <a:prstGeom prst="rect">
              <a:avLst/>
            </a:prstGeom>
            <a:noFill/>
          </p:spPr>
          <p:txBody>
            <a:bodyPr wrap="square" rtlCol="0">
              <a:spAutoFit/>
            </a:bodyPr>
            <a:lstStyle/>
            <a:p>
              <a:pPr algn="ctr"/>
              <a:r>
                <a:rPr lang="en-GB" sz="1998"/>
                <a:t>Human behaviour</a:t>
              </a:r>
            </a:p>
          </p:txBody>
        </p:sp>
        <p:sp>
          <p:nvSpPr>
            <p:cNvPr id="32" name="TextBox 31">
              <a:extLst>
                <a:ext uri="{FF2B5EF4-FFF2-40B4-BE49-F238E27FC236}">
                  <a16:creationId xmlns:a16="http://schemas.microsoft.com/office/drawing/2014/main" id="{23F0D9AD-CAC9-6B45-9F4B-17B034D7A97B}"/>
                </a:ext>
              </a:extLst>
            </p:cNvPr>
            <p:cNvSpPr txBox="1"/>
            <p:nvPr/>
          </p:nvSpPr>
          <p:spPr>
            <a:xfrm>
              <a:off x="6076035" y="5157288"/>
              <a:ext cx="3649893" cy="567163"/>
            </a:xfrm>
            <a:prstGeom prst="rect">
              <a:avLst/>
            </a:prstGeom>
            <a:noFill/>
          </p:spPr>
          <p:txBody>
            <a:bodyPr wrap="square" rtlCol="0">
              <a:spAutoFit/>
            </a:bodyPr>
            <a:lstStyle/>
            <a:p>
              <a:pPr algn="ctr"/>
              <a:r>
                <a:rPr lang="en-GB" sz="1998"/>
                <a:t>Agent behaviour</a:t>
              </a:r>
            </a:p>
          </p:txBody>
        </p:sp>
        <p:sp>
          <p:nvSpPr>
            <p:cNvPr id="33" name="TextBox 32">
              <a:extLst>
                <a:ext uri="{FF2B5EF4-FFF2-40B4-BE49-F238E27FC236}">
                  <a16:creationId xmlns:a16="http://schemas.microsoft.com/office/drawing/2014/main" id="{ABFD9D30-C63A-C041-A040-7C9D324B2FAD}"/>
                </a:ext>
              </a:extLst>
            </p:cNvPr>
            <p:cNvSpPr txBox="1"/>
            <p:nvPr/>
          </p:nvSpPr>
          <p:spPr>
            <a:xfrm>
              <a:off x="4414395" y="2640297"/>
              <a:ext cx="2982193" cy="567163"/>
            </a:xfrm>
            <a:prstGeom prst="rect">
              <a:avLst/>
            </a:prstGeom>
            <a:noFill/>
          </p:spPr>
          <p:txBody>
            <a:bodyPr wrap="square" rtlCol="0">
              <a:spAutoFit/>
            </a:bodyPr>
            <a:lstStyle/>
            <a:p>
              <a:pPr algn="ctr"/>
              <a:r>
                <a:rPr lang="en-GB" sz="1998"/>
                <a:t>Human goal</a:t>
              </a:r>
            </a:p>
          </p:txBody>
        </p:sp>
      </p:grpSp>
      <p:pic>
        <p:nvPicPr>
          <p:cNvPr id="37" name="Picture 36">
            <a:extLst>
              <a:ext uri="{FF2B5EF4-FFF2-40B4-BE49-F238E27FC236}">
                <a16:creationId xmlns:a16="http://schemas.microsoft.com/office/drawing/2014/main" id="{357C7C4A-7423-7648-8E55-6E89C6BC05D6}"/>
              </a:ext>
            </a:extLst>
          </p:cNvPr>
          <p:cNvPicPr>
            <a:picLocks noChangeAspect="1"/>
          </p:cNvPicPr>
          <p:nvPr/>
        </p:nvPicPr>
        <p:blipFill>
          <a:blip r:embed="rId3"/>
          <a:stretch>
            <a:fillRect/>
          </a:stretch>
        </p:blipFill>
        <p:spPr>
          <a:xfrm>
            <a:off x="1691839" y="4391011"/>
            <a:ext cx="1798127" cy="1340844"/>
          </a:xfrm>
          <a:prstGeom prst="rect">
            <a:avLst/>
          </a:prstGeom>
          <a:solidFill>
            <a:srgbClr val="FFFFFF">
              <a:shade val="85000"/>
            </a:srgbClr>
          </a:solidFill>
          <a:ln w="1016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cxnSp>
        <p:nvCxnSpPr>
          <p:cNvPr id="40" name="Straight Connector 39">
            <a:extLst>
              <a:ext uri="{FF2B5EF4-FFF2-40B4-BE49-F238E27FC236}">
                <a16:creationId xmlns:a16="http://schemas.microsoft.com/office/drawing/2014/main" id="{16FED018-D003-A44C-B58F-5CD9CEFC8B48}"/>
              </a:ext>
            </a:extLst>
          </p:cNvPr>
          <p:cNvCxnSpPr>
            <a:cxnSpLocks/>
          </p:cNvCxnSpPr>
          <p:nvPr/>
        </p:nvCxnSpPr>
        <p:spPr>
          <a:xfrm>
            <a:off x="951163" y="2513324"/>
            <a:ext cx="10565258"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A1E3E195-F1EC-A34A-B8F5-163E28172788}"/>
              </a:ext>
            </a:extLst>
          </p:cNvPr>
          <p:cNvSpPr/>
          <p:nvPr/>
        </p:nvSpPr>
        <p:spPr>
          <a:xfrm>
            <a:off x="3122374" y="6244034"/>
            <a:ext cx="6222834" cy="461185"/>
          </a:xfrm>
          <a:prstGeom prst="rect">
            <a:avLst/>
          </a:prstGeom>
        </p:spPr>
        <p:txBody>
          <a:bodyPr wrap="square">
            <a:spAutoFit/>
          </a:bodyPr>
          <a:lstStyle/>
          <a:p>
            <a:pPr algn="ctr"/>
            <a:r>
              <a:rPr lang="en-GB" sz="1199">
                <a:solidFill>
                  <a:schemeClr val="tx1">
                    <a:lumMod val="60000"/>
                    <a:lumOff val="40000"/>
                  </a:schemeClr>
                </a:solidFill>
              </a:rPr>
              <a:t>Presentation: </a:t>
            </a:r>
            <a:r>
              <a:rPr lang="en-GB" sz="1199">
                <a:solidFill>
                  <a:schemeClr val="tx1">
                    <a:lumMod val="60000"/>
                    <a:lumOff val="40000"/>
                  </a:schemeClr>
                </a:solidFill>
                <a:hlinkClick r:id="rId4">
                  <a:extLst>
                    <a:ext uri="{A12FA001-AC4F-418D-AE19-62706E023703}">
                      <ahyp:hlinkClr xmlns:ahyp="http://schemas.microsoft.com/office/drawing/2018/hyperlinkcolor" val="tx"/>
                    </a:ext>
                  </a:extLst>
                </a:hlinkClick>
              </a:rPr>
              <a:t>https://www.youtube.com/watch?v=QPSgM13hTK8</a:t>
            </a:r>
            <a:r>
              <a:rPr lang="en-GB" sz="1199">
                <a:solidFill>
                  <a:schemeClr val="tx1">
                    <a:lumMod val="60000"/>
                    <a:lumOff val="40000"/>
                  </a:schemeClr>
                </a:solidFill>
              </a:rPr>
              <a:t> </a:t>
            </a:r>
          </a:p>
          <a:p>
            <a:pPr algn="ctr"/>
            <a:r>
              <a:rPr lang="en-GB" sz="1199">
                <a:solidFill>
                  <a:schemeClr val="tx1">
                    <a:lumMod val="60000"/>
                    <a:lumOff val="40000"/>
                  </a:schemeClr>
                </a:solidFill>
              </a:rPr>
              <a:t>Slides: </a:t>
            </a:r>
            <a:r>
              <a:rPr lang="en-GB" sz="1199">
                <a:solidFill>
                  <a:schemeClr val="tx1">
                    <a:lumMod val="60000"/>
                    <a:lumOff val="40000"/>
                  </a:schemeClr>
                </a:solidFill>
                <a:hlinkClick r:id="rId5">
                  <a:extLst>
                    <a:ext uri="{A12FA001-AC4F-418D-AE19-62706E023703}">
                      <ahyp:hlinkClr xmlns:ahyp="http://schemas.microsoft.com/office/drawing/2018/hyperlinkcolor" val="tx"/>
                    </a:ext>
                  </a:extLst>
                </a:hlinkClick>
              </a:rPr>
              <a:t>https://people.eecs.berkeley.edu/~russell/talks/2020/russell-aaai20-hntdtwwai-4x3.pptx</a:t>
            </a:r>
            <a:r>
              <a:rPr lang="en-GB" sz="1199">
                <a:solidFill>
                  <a:schemeClr val="tx1">
                    <a:lumMod val="60000"/>
                    <a:lumOff val="40000"/>
                  </a:schemeClr>
                </a:solidFill>
              </a:rPr>
              <a:t> </a:t>
            </a:r>
          </a:p>
        </p:txBody>
      </p:sp>
      <p:pic>
        <p:nvPicPr>
          <p:cNvPr id="3" name="Picture 2">
            <a:extLst>
              <a:ext uri="{FF2B5EF4-FFF2-40B4-BE49-F238E27FC236}">
                <a16:creationId xmlns:a16="http://schemas.microsoft.com/office/drawing/2014/main" id="{77A094A9-E64D-3C4D-9899-C298101338ED}"/>
              </a:ext>
            </a:extLst>
          </p:cNvPr>
          <p:cNvPicPr>
            <a:picLocks noChangeAspect="1"/>
          </p:cNvPicPr>
          <p:nvPr/>
        </p:nvPicPr>
        <p:blipFill>
          <a:blip r:embed="rId6"/>
          <a:stretch>
            <a:fillRect/>
          </a:stretch>
        </p:blipFill>
        <p:spPr>
          <a:xfrm>
            <a:off x="4722732" y="3931855"/>
            <a:ext cx="1168593" cy="1800000"/>
          </a:xfrm>
          <a:prstGeom prst="rect">
            <a:avLst/>
          </a:prstGeom>
          <a:solidFill>
            <a:srgbClr val="FFFFFF">
              <a:shade val="85000"/>
            </a:srgbClr>
          </a:solidFill>
          <a:ln w="1016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2482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13D7-7F9F-E545-809E-66D9743FD8A5}"/>
              </a:ext>
            </a:extLst>
          </p:cNvPr>
          <p:cNvSpPr>
            <a:spLocks noGrp="1"/>
          </p:cNvSpPr>
          <p:nvPr>
            <p:ph type="title"/>
          </p:nvPr>
        </p:nvSpPr>
        <p:spPr/>
        <p:txBody>
          <a:bodyPr/>
          <a:lstStyle/>
          <a:p>
            <a:r>
              <a:rPr lang="en-GB"/>
              <a:t>Implementing Agents</a:t>
            </a:r>
          </a:p>
        </p:txBody>
      </p:sp>
      <p:sp>
        <p:nvSpPr>
          <p:cNvPr id="3" name="Content Placeholder 2">
            <a:extLst>
              <a:ext uri="{FF2B5EF4-FFF2-40B4-BE49-F238E27FC236}">
                <a16:creationId xmlns:a16="http://schemas.microsoft.com/office/drawing/2014/main" id="{4B88E638-096C-2644-8922-94F6151D0647}"/>
              </a:ext>
            </a:extLst>
          </p:cNvPr>
          <p:cNvSpPr>
            <a:spLocks noGrp="1"/>
          </p:cNvSpPr>
          <p:nvPr>
            <p:ph idx="1"/>
          </p:nvPr>
        </p:nvSpPr>
        <p:spPr>
          <a:xfrm>
            <a:off x="359625" y="1666902"/>
            <a:ext cx="6022560" cy="4236435"/>
          </a:xfrm>
        </p:spPr>
        <p:txBody>
          <a:bodyPr/>
          <a:lstStyle/>
          <a:p>
            <a:r>
              <a:rPr lang="en-GB">
                <a:solidFill>
                  <a:schemeClr val="accent1"/>
                </a:solidFill>
              </a:rPr>
              <a:t>Agent = architecture + program</a:t>
            </a:r>
            <a:endParaRPr lang="en-GB"/>
          </a:p>
          <a:p>
            <a:pPr lvl="1"/>
            <a:r>
              <a:rPr lang="en-GB"/>
              <a:t>Architecture</a:t>
            </a:r>
          </a:p>
          <a:p>
            <a:pPr lvl="2"/>
            <a:r>
              <a:rPr lang="en-GB"/>
              <a:t>Entity with corresponding physical sensors and actuators</a:t>
            </a:r>
          </a:p>
          <a:p>
            <a:pPr lvl="3"/>
            <a:r>
              <a:rPr lang="en-GB"/>
              <a:t>Entity = computer, robot, software (interfaces  as sensors and actuators)</a:t>
            </a:r>
          </a:p>
          <a:p>
            <a:pPr lvl="1"/>
            <a:r>
              <a:rPr lang="en-GB"/>
              <a:t>Program</a:t>
            </a:r>
          </a:p>
          <a:p>
            <a:pPr lvl="2"/>
            <a:r>
              <a:rPr lang="en-GB"/>
              <a:t>Implementation of an agent function</a:t>
            </a:r>
          </a:p>
          <a:p>
            <a:pPr lvl="2"/>
            <a:r>
              <a:rPr lang="en-GB"/>
              <a:t>Runs on an architecture</a:t>
            </a:r>
          </a:p>
          <a:p>
            <a:pPr lvl="1"/>
            <a:r>
              <a:rPr lang="en-GB"/>
              <a:t>Both depend on task environment</a:t>
            </a:r>
          </a:p>
          <a:p>
            <a:endParaRPr lang="en-GB"/>
          </a:p>
          <a:p>
            <a:r>
              <a:rPr lang="en-GB"/>
              <a:t>Implementation necessary, but how?</a:t>
            </a:r>
          </a:p>
          <a:p>
            <a:endParaRPr lang="en-GB"/>
          </a:p>
        </p:txBody>
      </p:sp>
      <p:sp>
        <p:nvSpPr>
          <p:cNvPr id="4" name="Date Placeholder 3">
            <a:extLst>
              <a:ext uri="{FF2B5EF4-FFF2-40B4-BE49-F238E27FC236}">
                <a16:creationId xmlns:a16="http://schemas.microsoft.com/office/drawing/2014/main" id="{CA746D77-94B5-E54F-AE40-7E0395C8C4AF}"/>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7A5B4DE5-38D7-644C-8657-51FBA5AEAF4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31</a:t>
            </a:fld>
            <a:r>
              <a:rPr lang="en-GB"/>
              <a:t> </a:t>
            </a:r>
            <a:endParaRPr lang="en-GB" sz="1399"/>
          </a:p>
        </p:txBody>
      </p:sp>
      <p:sp>
        <p:nvSpPr>
          <p:cNvPr id="20" name="Footer Placeholder 19">
            <a:extLst>
              <a:ext uri="{FF2B5EF4-FFF2-40B4-BE49-F238E27FC236}">
                <a16:creationId xmlns:a16="http://schemas.microsoft.com/office/drawing/2014/main" id="{3FB9685C-BEF6-A44C-9782-4240B54C2E4B}"/>
              </a:ext>
            </a:extLst>
          </p:cNvPr>
          <p:cNvSpPr>
            <a:spLocks noGrp="1"/>
          </p:cNvSpPr>
          <p:nvPr>
            <p:ph type="ftr" sz="quarter" idx="3"/>
          </p:nvPr>
        </p:nvSpPr>
        <p:spPr/>
        <p:txBody>
          <a:bodyPr/>
          <a:lstStyle/>
          <a:p>
            <a:r>
              <a:rPr lang="en-GB"/>
              <a:t>T. Braun – StaRAI</a:t>
            </a:r>
          </a:p>
        </p:txBody>
      </p:sp>
      <p:grpSp>
        <p:nvGrpSpPr>
          <p:cNvPr id="21" name="Group 20">
            <a:extLst>
              <a:ext uri="{FF2B5EF4-FFF2-40B4-BE49-F238E27FC236}">
                <a16:creationId xmlns:a16="http://schemas.microsoft.com/office/drawing/2014/main" id="{E66B45A5-D247-424B-84D5-2A5A679FA9C4}"/>
              </a:ext>
            </a:extLst>
          </p:cNvPr>
          <p:cNvGrpSpPr/>
          <p:nvPr/>
        </p:nvGrpSpPr>
        <p:grpSpPr>
          <a:xfrm>
            <a:off x="6893229" y="1666899"/>
            <a:ext cx="4938446" cy="4236436"/>
            <a:chOff x="6900410" y="1665063"/>
            <a:chExt cx="4943590" cy="4240849"/>
          </a:xfrm>
        </p:grpSpPr>
        <p:sp>
          <p:nvSpPr>
            <p:cNvPr id="22" name="TextBox 21">
              <a:extLst>
                <a:ext uri="{FF2B5EF4-FFF2-40B4-BE49-F238E27FC236}">
                  <a16:creationId xmlns:a16="http://schemas.microsoft.com/office/drawing/2014/main" id="{EA17C879-3DB5-8843-A105-076907C789C0}"/>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23" name="TextBox 22">
              <a:extLst>
                <a:ext uri="{FF2B5EF4-FFF2-40B4-BE49-F238E27FC236}">
                  <a16:creationId xmlns:a16="http://schemas.microsoft.com/office/drawing/2014/main" id="{FA0E9EE7-B83B-F744-B02A-A14E6249F98C}"/>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24" name="TextBox 23">
              <a:extLst>
                <a:ext uri="{FF2B5EF4-FFF2-40B4-BE49-F238E27FC236}">
                  <a16:creationId xmlns:a16="http://schemas.microsoft.com/office/drawing/2014/main" id="{FC49C38C-500A-494F-B845-65A26653BF8D}"/>
                </a:ext>
              </a:extLst>
            </p:cNvPr>
            <p:cNvSpPr txBox="1"/>
            <p:nvPr/>
          </p:nvSpPr>
          <p:spPr>
            <a:xfrm>
              <a:off x="8031203" y="1779899"/>
              <a:ext cx="634468" cy="215539"/>
            </a:xfrm>
            <a:prstGeom prst="rect">
              <a:avLst/>
            </a:prstGeom>
            <a:noFill/>
          </p:spPr>
          <p:txBody>
            <a:bodyPr wrap="none" lIns="35963" tIns="0" rIns="35963" bIns="0" rtlCol="0">
              <a:spAutoFit/>
            </a:bodyPr>
            <a:lstStyle/>
            <a:p>
              <a:r>
                <a:rPr lang="en-GB" sz="1399"/>
                <a:t>Sensors</a:t>
              </a:r>
            </a:p>
          </p:txBody>
        </p:sp>
        <p:sp>
          <p:nvSpPr>
            <p:cNvPr id="25" name="TextBox 24">
              <a:extLst>
                <a:ext uri="{FF2B5EF4-FFF2-40B4-BE49-F238E27FC236}">
                  <a16:creationId xmlns:a16="http://schemas.microsoft.com/office/drawing/2014/main" id="{A2C60979-F6E4-8D43-85FE-2A09CC4C39F1}"/>
                </a:ext>
              </a:extLst>
            </p:cNvPr>
            <p:cNvSpPr txBox="1"/>
            <p:nvPr/>
          </p:nvSpPr>
          <p:spPr>
            <a:xfrm>
              <a:off x="7961492" y="5554952"/>
              <a:ext cx="773882" cy="215539"/>
            </a:xfrm>
            <a:prstGeom prst="rect">
              <a:avLst/>
            </a:prstGeom>
            <a:noFill/>
          </p:spPr>
          <p:txBody>
            <a:bodyPr wrap="none" lIns="35963" tIns="0" rIns="35963" bIns="0" rtlCol="0">
              <a:spAutoFit/>
            </a:bodyPr>
            <a:lstStyle/>
            <a:p>
              <a:pPr algn="ctr"/>
              <a:r>
                <a:rPr lang="en-GB" sz="1399"/>
                <a:t>Actuators</a:t>
              </a:r>
            </a:p>
          </p:txBody>
        </p:sp>
        <p:sp>
          <p:nvSpPr>
            <p:cNvPr id="26" name="TextBox 25">
              <a:extLst>
                <a:ext uri="{FF2B5EF4-FFF2-40B4-BE49-F238E27FC236}">
                  <a16:creationId xmlns:a16="http://schemas.microsoft.com/office/drawing/2014/main" id="{4660CCCE-E879-5C4B-B262-16A975CCFB20}"/>
                </a:ext>
              </a:extLst>
            </p:cNvPr>
            <p:cNvSpPr txBox="1"/>
            <p:nvPr/>
          </p:nvSpPr>
          <p:spPr>
            <a:xfrm>
              <a:off x="7806987" y="3123611"/>
              <a:ext cx="1082898" cy="1286845"/>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5994"/>
                <a:t>?</a:t>
              </a:r>
            </a:p>
          </p:txBody>
        </p:sp>
        <p:cxnSp>
          <p:nvCxnSpPr>
            <p:cNvPr id="27" name="Straight Arrow Connector 26">
              <a:extLst>
                <a:ext uri="{FF2B5EF4-FFF2-40B4-BE49-F238E27FC236}">
                  <a16:creationId xmlns:a16="http://schemas.microsoft.com/office/drawing/2014/main" id="{4BE3A4FA-47E8-9448-B007-89935859EA25}"/>
                </a:ext>
              </a:extLst>
            </p:cNvPr>
            <p:cNvCxnSpPr>
              <a:cxnSpLocks/>
              <a:stCxn id="24" idx="2"/>
              <a:endCxn id="26" idx="0"/>
            </p:cNvCxnSpPr>
            <p:nvPr/>
          </p:nvCxnSpPr>
          <p:spPr>
            <a:xfrm>
              <a:off x="8348437" y="1995439"/>
              <a:ext cx="0" cy="11281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0F3F1DB-A263-1F47-ABAE-BC8B7202EE8F}"/>
                </a:ext>
              </a:extLst>
            </p:cNvPr>
            <p:cNvCxnSpPr>
              <a:cxnSpLocks/>
              <a:stCxn id="26" idx="2"/>
              <a:endCxn id="25" idx="0"/>
            </p:cNvCxnSpPr>
            <p:nvPr/>
          </p:nvCxnSpPr>
          <p:spPr>
            <a:xfrm flipH="1">
              <a:off x="8348434" y="4410456"/>
              <a:ext cx="3" cy="11444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C1FDBDD-3EBD-6D41-9574-0F8C17628DB0}"/>
                </a:ext>
              </a:extLst>
            </p:cNvPr>
            <p:cNvCxnSpPr>
              <a:cxnSpLocks/>
              <a:stCxn id="24" idx="3"/>
            </p:cNvCxnSpPr>
            <p:nvPr/>
          </p:nvCxnSpPr>
          <p:spPr>
            <a:xfrm flipV="1">
              <a:off x="8665671" y="1887622"/>
              <a:ext cx="2678226"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A76BDFB-7B88-AB47-B752-961674E2EA55}"/>
                </a:ext>
              </a:extLst>
            </p:cNvPr>
            <p:cNvCxnSpPr>
              <a:cxnSpLocks/>
              <a:endCxn id="25" idx="3"/>
            </p:cNvCxnSpPr>
            <p:nvPr/>
          </p:nvCxnSpPr>
          <p:spPr>
            <a:xfrm flipH="1">
              <a:off x="8735374" y="5662674"/>
              <a:ext cx="2551553"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997E2C2-46AC-F34B-BA1E-93212013FAF1}"/>
                </a:ext>
              </a:extLst>
            </p:cNvPr>
            <p:cNvSpPr txBox="1"/>
            <p:nvPr/>
          </p:nvSpPr>
          <p:spPr>
            <a:xfrm>
              <a:off x="9757783" y="1930714"/>
              <a:ext cx="701159" cy="215539"/>
            </a:xfrm>
            <a:prstGeom prst="rect">
              <a:avLst/>
            </a:prstGeom>
            <a:noFill/>
          </p:spPr>
          <p:txBody>
            <a:bodyPr wrap="none" lIns="35963" tIns="0" rIns="35963" bIns="0" rtlCol="0">
              <a:spAutoFit/>
            </a:bodyPr>
            <a:lstStyle/>
            <a:p>
              <a:pPr algn="ctr"/>
              <a:r>
                <a:rPr lang="en-GB" sz="1399"/>
                <a:t>Percepts</a:t>
              </a:r>
            </a:p>
          </p:txBody>
        </p:sp>
        <p:sp>
          <p:nvSpPr>
            <p:cNvPr id="32" name="TextBox 31">
              <a:extLst>
                <a:ext uri="{FF2B5EF4-FFF2-40B4-BE49-F238E27FC236}">
                  <a16:creationId xmlns:a16="http://schemas.microsoft.com/office/drawing/2014/main" id="{B980C684-5C50-234F-91E9-17F947802E46}"/>
                </a:ext>
              </a:extLst>
            </p:cNvPr>
            <p:cNvSpPr txBox="1"/>
            <p:nvPr/>
          </p:nvSpPr>
          <p:spPr>
            <a:xfrm>
              <a:off x="9801622" y="5393369"/>
              <a:ext cx="613479" cy="215539"/>
            </a:xfrm>
            <a:prstGeom prst="rect">
              <a:avLst/>
            </a:prstGeom>
            <a:noFill/>
          </p:spPr>
          <p:txBody>
            <a:bodyPr wrap="none" lIns="35963" tIns="0" rIns="35963" bIns="0" rtlCol="0">
              <a:spAutoFit/>
            </a:bodyPr>
            <a:lstStyle/>
            <a:p>
              <a:pPr algn="ctr"/>
              <a:r>
                <a:rPr lang="en-GB" sz="1399"/>
                <a:t>Actions</a:t>
              </a:r>
            </a:p>
          </p:txBody>
        </p:sp>
      </p:grpSp>
      <p:sp>
        <p:nvSpPr>
          <p:cNvPr id="33" name="TextBox 32">
            <a:extLst>
              <a:ext uri="{FF2B5EF4-FFF2-40B4-BE49-F238E27FC236}">
                <a16:creationId xmlns:a16="http://schemas.microsoft.com/office/drawing/2014/main" id="{D73C77F5-E9D8-1448-9983-139CD1169D22}"/>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2636077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513D7-7F9F-E545-809E-66D9743FD8A5}"/>
              </a:ext>
            </a:extLst>
          </p:cNvPr>
          <p:cNvSpPr>
            <a:spLocks noGrp="1"/>
          </p:cNvSpPr>
          <p:nvPr>
            <p:ph type="title"/>
          </p:nvPr>
        </p:nvSpPr>
        <p:spPr/>
        <p:txBody>
          <a:bodyPr/>
          <a:lstStyle/>
          <a:p>
            <a:r>
              <a:rPr lang="en-GB"/>
              <a:t>Agent Structure</a:t>
            </a:r>
          </a:p>
        </p:txBody>
      </p:sp>
      <p:sp>
        <p:nvSpPr>
          <p:cNvPr id="3" name="Content Placeholder 2">
            <a:extLst>
              <a:ext uri="{FF2B5EF4-FFF2-40B4-BE49-F238E27FC236}">
                <a16:creationId xmlns:a16="http://schemas.microsoft.com/office/drawing/2014/main" id="{4B88E638-096C-2644-8922-94F6151D0647}"/>
              </a:ext>
            </a:extLst>
          </p:cNvPr>
          <p:cNvSpPr>
            <a:spLocks noGrp="1"/>
          </p:cNvSpPr>
          <p:nvPr>
            <p:ph idx="1"/>
          </p:nvPr>
        </p:nvSpPr>
        <p:spPr>
          <a:xfrm>
            <a:off x="359625" y="1666902"/>
            <a:ext cx="6533605" cy="4236435"/>
          </a:xfrm>
        </p:spPr>
        <p:txBody>
          <a:bodyPr/>
          <a:lstStyle/>
          <a:p>
            <a:r>
              <a:rPr lang="en-GB" dirty="0"/>
              <a:t>General agent structures for implementing agent functions:</a:t>
            </a:r>
          </a:p>
          <a:p>
            <a:pPr lvl="1"/>
            <a:r>
              <a:rPr lang="en-GB" dirty="0"/>
              <a:t>Ordered by increasing generalisation</a:t>
            </a:r>
          </a:p>
          <a:p>
            <a:pPr marL="715246" lvl="1" indent="-456743">
              <a:buFont typeface="+mj-lt"/>
              <a:buAutoNum type="arabicPeriod"/>
            </a:pPr>
            <a:r>
              <a:rPr lang="en-GB" dirty="0">
                <a:solidFill>
                  <a:schemeClr val="accent1"/>
                </a:solidFill>
              </a:rPr>
              <a:t>Simple reflex agent</a:t>
            </a:r>
          </a:p>
          <a:p>
            <a:pPr marL="715246" lvl="1" indent="-456743">
              <a:buFont typeface="+mj-lt"/>
              <a:buAutoNum type="arabicPeriod"/>
            </a:pPr>
            <a:r>
              <a:rPr lang="en-GB" dirty="0">
                <a:solidFill>
                  <a:schemeClr val="accent1"/>
                </a:solidFill>
              </a:rPr>
              <a:t>Model-based reflex agent</a:t>
            </a:r>
          </a:p>
          <a:p>
            <a:pPr marL="715246" lvl="1" indent="-456743">
              <a:buFont typeface="+mj-lt"/>
              <a:buAutoNum type="arabicPeriod"/>
            </a:pPr>
            <a:r>
              <a:rPr lang="en-GB" dirty="0">
                <a:solidFill>
                  <a:schemeClr val="accent1"/>
                </a:solidFill>
              </a:rPr>
              <a:t>Goal-based agent</a:t>
            </a:r>
          </a:p>
          <a:p>
            <a:pPr marL="715246" lvl="1" indent="-456743">
              <a:buFont typeface="+mj-lt"/>
              <a:buAutoNum type="arabicPeriod"/>
            </a:pPr>
            <a:r>
              <a:rPr lang="en-GB" dirty="0">
                <a:solidFill>
                  <a:schemeClr val="accent1"/>
                </a:solidFill>
              </a:rPr>
              <a:t>Utility-based agent</a:t>
            </a:r>
          </a:p>
          <a:p>
            <a:pPr marL="715246" lvl="1" indent="-456743">
              <a:buFont typeface="+mj-lt"/>
              <a:buAutoNum type="arabicPeriod"/>
            </a:pPr>
            <a:r>
              <a:rPr lang="en-GB" dirty="0">
                <a:solidFill>
                  <a:schemeClr val="accent1"/>
                </a:solidFill>
              </a:rPr>
              <a:t>Learning agent</a:t>
            </a:r>
          </a:p>
          <a:p>
            <a:pPr marL="715246" lvl="1" indent="-456743">
              <a:buFont typeface="+mj-lt"/>
              <a:buAutoNum type="arabicPeriod"/>
            </a:pPr>
            <a:endParaRPr lang="en-GB" dirty="0">
              <a:solidFill>
                <a:schemeClr val="accent1"/>
              </a:solidFill>
            </a:endParaRPr>
          </a:p>
          <a:p>
            <a:pPr marL="715247" lvl="1" indent="-456743">
              <a:buFont typeface="Wingdings" pitchFamily="2" charset="2"/>
              <a:buChar char="v"/>
            </a:pPr>
            <a:r>
              <a:rPr lang="en-GB" dirty="0">
                <a:solidFill>
                  <a:schemeClr val="accent2"/>
                </a:solidFill>
              </a:rPr>
              <a:t>Human-aware agent (current research)</a:t>
            </a:r>
          </a:p>
          <a:p>
            <a:endParaRPr lang="en-GB" dirty="0"/>
          </a:p>
        </p:txBody>
      </p:sp>
      <p:sp>
        <p:nvSpPr>
          <p:cNvPr id="4" name="Date Placeholder 3">
            <a:extLst>
              <a:ext uri="{FF2B5EF4-FFF2-40B4-BE49-F238E27FC236}">
                <a16:creationId xmlns:a16="http://schemas.microsoft.com/office/drawing/2014/main" id="{CA746D77-94B5-E54F-AE40-7E0395C8C4AF}"/>
              </a:ext>
            </a:extLst>
          </p:cNvPr>
          <p:cNvSpPr>
            <a:spLocks noGrp="1"/>
          </p:cNvSpPr>
          <p:nvPr>
            <p:ph type="dt" sz="half" idx="2"/>
          </p:nvPr>
        </p:nvSpPr>
        <p:spPr/>
        <p:txBody>
          <a:bodyPr/>
          <a:lstStyle/>
          <a:p>
            <a:r>
              <a:rPr lang="de-DE"/>
              <a:t>Intro</a:t>
            </a:r>
            <a:endParaRPr lang="en-GB"/>
          </a:p>
        </p:txBody>
      </p:sp>
      <p:sp>
        <p:nvSpPr>
          <p:cNvPr id="6" name="Slide Number Placeholder 5">
            <a:extLst>
              <a:ext uri="{FF2B5EF4-FFF2-40B4-BE49-F238E27FC236}">
                <a16:creationId xmlns:a16="http://schemas.microsoft.com/office/drawing/2014/main" id="{7A5B4DE5-38D7-644C-8657-51FBA5AEAF4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32</a:t>
            </a:fld>
            <a:r>
              <a:rPr lang="en-GB"/>
              <a:t> </a:t>
            </a:r>
            <a:endParaRPr lang="en-GB" sz="1399"/>
          </a:p>
        </p:txBody>
      </p:sp>
      <p:sp>
        <p:nvSpPr>
          <p:cNvPr id="20" name="Footer Placeholder 19">
            <a:extLst>
              <a:ext uri="{FF2B5EF4-FFF2-40B4-BE49-F238E27FC236}">
                <a16:creationId xmlns:a16="http://schemas.microsoft.com/office/drawing/2014/main" id="{3DAE9123-7029-DB43-ABBF-34010BF89813}"/>
              </a:ext>
            </a:extLst>
          </p:cNvPr>
          <p:cNvSpPr>
            <a:spLocks noGrp="1"/>
          </p:cNvSpPr>
          <p:nvPr>
            <p:ph type="ftr" sz="quarter" idx="3"/>
          </p:nvPr>
        </p:nvSpPr>
        <p:spPr/>
        <p:txBody>
          <a:bodyPr/>
          <a:lstStyle/>
          <a:p>
            <a:r>
              <a:rPr lang="en-GB"/>
              <a:t>T. Braun – StaRAI</a:t>
            </a:r>
          </a:p>
        </p:txBody>
      </p:sp>
      <p:grpSp>
        <p:nvGrpSpPr>
          <p:cNvPr id="21" name="Group 20">
            <a:extLst>
              <a:ext uri="{FF2B5EF4-FFF2-40B4-BE49-F238E27FC236}">
                <a16:creationId xmlns:a16="http://schemas.microsoft.com/office/drawing/2014/main" id="{C1AC32E5-085E-564A-BD5E-023472CE68AB}"/>
              </a:ext>
            </a:extLst>
          </p:cNvPr>
          <p:cNvGrpSpPr/>
          <p:nvPr/>
        </p:nvGrpSpPr>
        <p:grpSpPr>
          <a:xfrm>
            <a:off x="6893229" y="1666899"/>
            <a:ext cx="4938446" cy="4236436"/>
            <a:chOff x="6900410" y="1665063"/>
            <a:chExt cx="4943590" cy="4240849"/>
          </a:xfrm>
        </p:grpSpPr>
        <p:sp>
          <p:nvSpPr>
            <p:cNvPr id="22" name="TextBox 21">
              <a:extLst>
                <a:ext uri="{FF2B5EF4-FFF2-40B4-BE49-F238E27FC236}">
                  <a16:creationId xmlns:a16="http://schemas.microsoft.com/office/drawing/2014/main" id="{9CBA3E3B-6D8F-3B49-97C0-56DF3417BD0C}"/>
                </a:ext>
              </a:extLst>
            </p:cNvPr>
            <p:cNvSpPr txBox="1"/>
            <p:nvPr/>
          </p:nvSpPr>
          <p:spPr>
            <a:xfrm>
              <a:off x="10769612" y="1665063"/>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23" name="TextBox 22">
              <a:extLst>
                <a:ext uri="{FF2B5EF4-FFF2-40B4-BE49-F238E27FC236}">
                  <a16:creationId xmlns:a16="http://schemas.microsoft.com/office/drawing/2014/main" id="{2D3953FA-2353-D344-AE26-97118084290A}"/>
                </a:ext>
              </a:extLst>
            </p:cNvPr>
            <p:cNvSpPr txBox="1"/>
            <p:nvPr/>
          </p:nvSpPr>
          <p:spPr>
            <a:xfrm>
              <a:off x="6900410" y="1665063"/>
              <a:ext cx="2501053"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24" name="TextBox 23">
              <a:extLst>
                <a:ext uri="{FF2B5EF4-FFF2-40B4-BE49-F238E27FC236}">
                  <a16:creationId xmlns:a16="http://schemas.microsoft.com/office/drawing/2014/main" id="{874BE66C-992F-6F4C-B1A0-0C4C6C0A0A85}"/>
                </a:ext>
              </a:extLst>
            </p:cNvPr>
            <p:cNvSpPr txBox="1"/>
            <p:nvPr/>
          </p:nvSpPr>
          <p:spPr>
            <a:xfrm>
              <a:off x="8031203" y="1779899"/>
              <a:ext cx="634468" cy="215539"/>
            </a:xfrm>
            <a:prstGeom prst="rect">
              <a:avLst/>
            </a:prstGeom>
            <a:noFill/>
          </p:spPr>
          <p:txBody>
            <a:bodyPr wrap="none" lIns="35963" tIns="0" rIns="35963" bIns="0" rtlCol="0">
              <a:spAutoFit/>
            </a:bodyPr>
            <a:lstStyle/>
            <a:p>
              <a:r>
                <a:rPr lang="en-GB" sz="1399"/>
                <a:t>Sensors</a:t>
              </a:r>
            </a:p>
          </p:txBody>
        </p:sp>
        <p:sp>
          <p:nvSpPr>
            <p:cNvPr id="25" name="TextBox 24">
              <a:extLst>
                <a:ext uri="{FF2B5EF4-FFF2-40B4-BE49-F238E27FC236}">
                  <a16:creationId xmlns:a16="http://schemas.microsoft.com/office/drawing/2014/main" id="{9929AB72-B107-DD49-8DAF-8AA0E5556E42}"/>
                </a:ext>
              </a:extLst>
            </p:cNvPr>
            <p:cNvSpPr txBox="1"/>
            <p:nvPr/>
          </p:nvSpPr>
          <p:spPr>
            <a:xfrm>
              <a:off x="7961492" y="5554952"/>
              <a:ext cx="773882" cy="215539"/>
            </a:xfrm>
            <a:prstGeom prst="rect">
              <a:avLst/>
            </a:prstGeom>
            <a:noFill/>
          </p:spPr>
          <p:txBody>
            <a:bodyPr wrap="none" lIns="35963" tIns="0" rIns="35963" bIns="0" rtlCol="0">
              <a:spAutoFit/>
            </a:bodyPr>
            <a:lstStyle/>
            <a:p>
              <a:pPr algn="ctr"/>
              <a:r>
                <a:rPr lang="en-GB" sz="1399"/>
                <a:t>Actuators</a:t>
              </a:r>
            </a:p>
          </p:txBody>
        </p:sp>
        <p:sp>
          <p:nvSpPr>
            <p:cNvPr id="26" name="TextBox 25">
              <a:extLst>
                <a:ext uri="{FF2B5EF4-FFF2-40B4-BE49-F238E27FC236}">
                  <a16:creationId xmlns:a16="http://schemas.microsoft.com/office/drawing/2014/main" id="{99C72677-B553-B945-8362-8E438218589C}"/>
                </a:ext>
              </a:extLst>
            </p:cNvPr>
            <p:cNvSpPr txBox="1"/>
            <p:nvPr/>
          </p:nvSpPr>
          <p:spPr>
            <a:xfrm>
              <a:off x="7806987" y="3123611"/>
              <a:ext cx="1082898" cy="1286845"/>
            </a:xfrm>
            <a:prstGeom prst="rect">
              <a:avLst/>
            </a:prstGeom>
            <a:solidFill>
              <a:schemeClr val="bg1"/>
            </a:solidFill>
            <a:ln w="19050">
              <a:solidFill>
                <a:schemeClr val="tx1"/>
              </a:solidFill>
            </a:ln>
          </p:spPr>
          <p:txBody>
            <a:bodyPr wrap="none" lIns="359625" tIns="179813" rIns="359625" bIns="179813" rtlCol="0">
              <a:spAutoFit/>
            </a:bodyPr>
            <a:lstStyle/>
            <a:p>
              <a:pPr algn="ctr"/>
              <a:r>
                <a:rPr lang="en-GB" sz="5994"/>
                <a:t>?</a:t>
              </a:r>
            </a:p>
          </p:txBody>
        </p:sp>
        <p:cxnSp>
          <p:nvCxnSpPr>
            <p:cNvPr id="27" name="Straight Arrow Connector 26">
              <a:extLst>
                <a:ext uri="{FF2B5EF4-FFF2-40B4-BE49-F238E27FC236}">
                  <a16:creationId xmlns:a16="http://schemas.microsoft.com/office/drawing/2014/main" id="{C885A371-412F-534A-AD8E-4A455015D674}"/>
                </a:ext>
              </a:extLst>
            </p:cNvPr>
            <p:cNvCxnSpPr>
              <a:cxnSpLocks/>
              <a:stCxn id="24" idx="2"/>
              <a:endCxn id="26" idx="0"/>
            </p:cNvCxnSpPr>
            <p:nvPr/>
          </p:nvCxnSpPr>
          <p:spPr>
            <a:xfrm>
              <a:off x="8348437" y="1995439"/>
              <a:ext cx="0" cy="11281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E3D84B0-7E1F-4640-A0C2-5ABCD63087C3}"/>
                </a:ext>
              </a:extLst>
            </p:cNvPr>
            <p:cNvCxnSpPr>
              <a:cxnSpLocks/>
              <a:stCxn id="26" idx="2"/>
              <a:endCxn id="25" idx="0"/>
            </p:cNvCxnSpPr>
            <p:nvPr/>
          </p:nvCxnSpPr>
          <p:spPr>
            <a:xfrm flipH="1">
              <a:off x="8348434" y="4410456"/>
              <a:ext cx="3" cy="11444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96094DC-9CF7-924F-B8B4-E3AE9F94BB44}"/>
                </a:ext>
              </a:extLst>
            </p:cNvPr>
            <p:cNvCxnSpPr>
              <a:cxnSpLocks/>
              <a:stCxn id="24" idx="3"/>
            </p:cNvCxnSpPr>
            <p:nvPr/>
          </p:nvCxnSpPr>
          <p:spPr>
            <a:xfrm flipV="1">
              <a:off x="8665671" y="1887622"/>
              <a:ext cx="2678226"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2419A81-5AB2-A544-94B9-A0E7E2EFD96A}"/>
                </a:ext>
              </a:extLst>
            </p:cNvPr>
            <p:cNvCxnSpPr>
              <a:cxnSpLocks/>
              <a:endCxn id="25" idx="3"/>
            </p:cNvCxnSpPr>
            <p:nvPr/>
          </p:nvCxnSpPr>
          <p:spPr>
            <a:xfrm flipH="1">
              <a:off x="8735374" y="5662674"/>
              <a:ext cx="2551553"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BE522AC-24C5-3243-A4A5-7F4FC5C7492D}"/>
                </a:ext>
              </a:extLst>
            </p:cNvPr>
            <p:cNvSpPr txBox="1"/>
            <p:nvPr/>
          </p:nvSpPr>
          <p:spPr>
            <a:xfrm>
              <a:off x="9757783" y="1930714"/>
              <a:ext cx="701159" cy="215539"/>
            </a:xfrm>
            <a:prstGeom prst="rect">
              <a:avLst/>
            </a:prstGeom>
            <a:noFill/>
          </p:spPr>
          <p:txBody>
            <a:bodyPr wrap="none" lIns="35963" tIns="0" rIns="35963" bIns="0" rtlCol="0">
              <a:spAutoFit/>
            </a:bodyPr>
            <a:lstStyle/>
            <a:p>
              <a:pPr algn="ctr"/>
              <a:r>
                <a:rPr lang="en-GB" sz="1399"/>
                <a:t>Percepts</a:t>
              </a:r>
            </a:p>
          </p:txBody>
        </p:sp>
        <p:sp>
          <p:nvSpPr>
            <p:cNvPr id="32" name="TextBox 31">
              <a:extLst>
                <a:ext uri="{FF2B5EF4-FFF2-40B4-BE49-F238E27FC236}">
                  <a16:creationId xmlns:a16="http://schemas.microsoft.com/office/drawing/2014/main" id="{1364C1A8-1401-AE49-AD3C-EE77FCF8F9E3}"/>
                </a:ext>
              </a:extLst>
            </p:cNvPr>
            <p:cNvSpPr txBox="1"/>
            <p:nvPr/>
          </p:nvSpPr>
          <p:spPr>
            <a:xfrm>
              <a:off x="9801622" y="5393369"/>
              <a:ext cx="613479" cy="215539"/>
            </a:xfrm>
            <a:prstGeom prst="rect">
              <a:avLst/>
            </a:prstGeom>
            <a:noFill/>
          </p:spPr>
          <p:txBody>
            <a:bodyPr wrap="none" lIns="35963" tIns="0" rIns="35963" bIns="0" rtlCol="0">
              <a:spAutoFit/>
            </a:bodyPr>
            <a:lstStyle/>
            <a:p>
              <a:pPr algn="ctr"/>
              <a:r>
                <a:rPr lang="en-GB" sz="1399"/>
                <a:t>Actions</a:t>
              </a:r>
            </a:p>
          </p:txBody>
        </p:sp>
      </p:grpSp>
      <p:sp>
        <p:nvSpPr>
          <p:cNvPr id="33" name="TextBox 32">
            <a:extLst>
              <a:ext uri="{FF2B5EF4-FFF2-40B4-BE49-F238E27FC236}">
                <a16:creationId xmlns:a16="http://schemas.microsoft.com/office/drawing/2014/main" id="{5AA8ED9E-AA95-984D-A87A-D98AFAA60B3B}"/>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875060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A98D-091A-EF4A-A728-21A01BBEC56E}"/>
              </a:ext>
            </a:extLst>
          </p:cNvPr>
          <p:cNvSpPr>
            <a:spLocks noGrp="1"/>
          </p:cNvSpPr>
          <p:nvPr>
            <p:ph type="title"/>
          </p:nvPr>
        </p:nvSpPr>
        <p:spPr/>
        <p:txBody>
          <a:bodyPr/>
          <a:lstStyle/>
          <a:p>
            <a:r>
              <a:rPr lang="en-GB"/>
              <a:t>Agent Structure: Simple Reflex Agent</a:t>
            </a:r>
          </a:p>
        </p:txBody>
      </p:sp>
      <p:sp>
        <p:nvSpPr>
          <p:cNvPr id="5" name="Content Placeholder 4">
            <a:extLst>
              <a:ext uri="{FF2B5EF4-FFF2-40B4-BE49-F238E27FC236}">
                <a16:creationId xmlns:a16="http://schemas.microsoft.com/office/drawing/2014/main" id="{8C892F00-2233-F746-AA5D-51580EAC71CD}"/>
              </a:ext>
            </a:extLst>
          </p:cNvPr>
          <p:cNvSpPr>
            <a:spLocks noGrp="1"/>
          </p:cNvSpPr>
          <p:nvPr>
            <p:ph idx="1"/>
          </p:nvPr>
        </p:nvSpPr>
        <p:spPr>
          <a:xfrm>
            <a:off x="359625" y="1666902"/>
            <a:ext cx="4640146" cy="4236435"/>
          </a:xfrm>
        </p:spPr>
        <p:txBody>
          <a:bodyPr/>
          <a:lstStyle/>
          <a:p>
            <a:r>
              <a:rPr lang="en-GB"/>
              <a:t>Actions chosen based on current percept</a:t>
            </a:r>
          </a:p>
          <a:p>
            <a:pPr lvl="1"/>
            <a:r>
              <a:rPr lang="en-GB"/>
              <a:t>Ignores previous percepts</a:t>
            </a:r>
          </a:p>
          <a:p>
            <a:pPr lvl="1"/>
            <a:r>
              <a:rPr lang="en-GB"/>
              <a:t>No modelling of the environemnt</a:t>
            </a:r>
          </a:p>
          <a:p>
            <a:r>
              <a:rPr lang="en-GB"/>
              <a:t>Only correct decision on action if environment fully observable</a:t>
            </a:r>
          </a:p>
          <a:p>
            <a:pPr lvl="1"/>
            <a:r>
              <a:rPr lang="en-GB"/>
              <a:t>If partially observable, inifinite loops possible</a:t>
            </a:r>
          </a:p>
          <a:p>
            <a:pPr lvl="2"/>
            <a:r>
              <a:rPr lang="en-GB"/>
              <a:t>(Partial) solution: </a:t>
            </a:r>
            <a:br>
              <a:rPr lang="en-GB"/>
            </a:br>
            <a:r>
              <a:rPr lang="en-GB"/>
              <a:t>Choose random action</a:t>
            </a:r>
          </a:p>
        </p:txBody>
      </p:sp>
      <p:sp>
        <p:nvSpPr>
          <p:cNvPr id="4" name="Date Placeholder 3">
            <a:extLst>
              <a:ext uri="{FF2B5EF4-FFF2-40B4-BE49-F238E27FC236}">
                <a16:creationId xmlns:a16="http://schemas.microsoft.com/office/drawing/2014/main" id="{F925EC18-1AE8-0042-8FB9-B058FEBB8A5B}"/>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C91808CC-AEAD-D248-B150-D73331998599}"/>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7B1662C3-956D-FE43-9793-B50F78CA472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33</a:t>
            </a:fld>
            <a:r>
              <a:rPr lang="en-GB"/>
              <a:t> </a:t>
            </a:r>
            <a:endParaRPr lang="en-GB" sz="1399"/>
          </a:p>
        </p:txBody>
      </p:sp>
      <p:grpSp>
        <p:nvGrpSpPr>
          <p:cNvPr id="78" name="Group 77">
            <a:extLst>
              <a:ext uri="{FF2B5EF4-FFF2-40B4-BE49-F238E27FC236}">
                <a16:creationId xmlns:a16="http://schemas.microsoft.com/office/drawing/2014/main" id="{F2A7AB63-EA2E-0A44-B09B-43F711F2313D}"/>
              </a:ext>
            </a:extLst>
          </p:cNvPr>
          <p:cNvGrpSpPr/>
          <p:nvPr/>
        </p:nvGrpSpPr>
        <p:grpSpPr>
          <a:xfrm>
            <a:off x="5325464" y="1677846"/>
            <a:ext cx="6506212" cy="4236436"/>
            <a:chOff x="2717975" y="1628799"/>
            <a:chExt cx="6512989" cy="4240849"/>
          </a:xfrm>
        </p:grpSpPr>
        <p:sp>
          <p:nvSpPr>
            <p:cNvPr id="9" name="TextBox 8">
              <a:extLst>
                <a:ext uri="{FF2B5EF4-FFF2-40B4-BE49-F238E27FC236}">
                  <a16:creationId xmlns:a16="http://schemas.microsoft.com/office/drawing/2014/main" id="{6011FCE9-70B1-7944-9393-F95E1BC9B36B}"/>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Environemnt</a:t>
              </a:r>
              <a:endParaRPr lang="en-GB" sz="2398"/>
            </a:p>
          </p:txBody>
        </p:sp>
        <p:sp>
          <p:nvSpPr>
            <p:cNvPr id="10" name="TextBox 9">
              <a:extLst>
                <a:ext uri="{FF2B5EF4-FFF2-40B4-BE49-F238E27FC236}">
                  <a16:creationId xmlns:a16="http://schemas.microsoft.com/office/drawing/2014/main" id="{0057D280-F041-544B-92BC-7F0C611BBC3C}"/>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11" name="TextBox 10">
              <a:extLst>
                <a:ext uri="{FF2B5EF4-FFF2-40B4-BE49-F238E27FC236}">
                  <a16:creationId xmlns:a16="http://schemas.microsoft.com/office/drawing/2014/main" id="{462BDA68-365C-C34D-9F80-97F18ECCFA80}"/>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12" name="TextBox 11">
              <a:extLst>
                <a:ext uri="{FF2B5EF4-FFF2-40B4-BE49-F238E27FC236}">
                  <a16:creationId xmlns:a16="http://schemas.microsoft.com/office/drawing/2014/main" id="{4A3A7A4B-FE1F-8746-91A8-0D2E441C86D2}"/>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13" name="TextBox 12">
              <a:extLst>
                <a:ext uri="{FF2B5EF4-FFF2-40B4-BE49-F238E27FC236}">
                  <a16:creationId xmlns:a16="http://schemas.microsoft.com/office/drawing/2014/main" id="{A734DC34-8F1C-1542-9529-CB714864C66D}"/>
                </a:ext>
              </a:extLst>
            </p:cNvPr>
            <p:cNvSpPr txBox="1"/>
            <p:nvPr/>
          </p:nvSpPr>
          <p:spPr>
            <a:xfrm>
              <a:off x="6113084" y="2240746"/>
              <a:ext cx="1328862" cy="523509"/>
            </a:xfrm>
            <a:prstGeom prst="rect">
              <a:avLst/>
            </a:prstGeom>
            <a:solidFill>
              <a:schemeClr val="bg1"/>
            </a:solidFill>
            <a:ln w="19050">
              <a:solidFill>
                <a:schemeClr val="tx1"/>
              </a:solidFill>
            </a:ln>
          </p:spPr>
          <p:txBody>
            <a:bodyPr wrap="none" rtlCol="0">
              <a:spAutoFit/>
            </a:bodyPr>
            <a:lstStyle/>
            <a:p>
              <a:pPr algn="ctr"/>
              <a:r>
                <a:rPr lang="en-GB" sz="1399"/>
                <a:t>What the world</a:t>
              </a:r>
              <a:br>
                <a:rPr lang="en-GB" sz="1399"/>
              </a:br>
              <a:r>
                <a:rPr lang="en-GB" sz="1399"/>
                <a:t>is like now</a:t>
              </a:r>
            </a:p>
          </p:txBody>
        </p:sp>
        <p:sp>
          <p:nvSpPr>
            <p:cNvPr id="16" name="TextBox 15">
              <a:extLst>
                <a:ext uri="{FF2B5EF4-FFF2-40B4-BE49-F238E27FC236}">
                  <a16:creationId xmlns:a16="http://schemas.microsoft.com/office/drawing/2014/main" id="{112CA37A-2903-994A-B342-B84EF3768447}"/>
                </a:ext>
              </a:extLst>
            </p:cNvPr>
            <p:cNvSpPr txBox="1"/>
            <p:nvPr/>
          </p:nvSpPr>
          <p:spPr>
            <a:xfrm>
              <a:off x="6146266" y="4289460"/>
              <a:ext cx="1262493" cy="523509"/>
            </a:xfrm>
            <a:prstGeom prst="rect">
              <a:avLst/>
            </a:prstGeom>
            <a:solidFill>
              <a:schemeClr val="bg1"/>
            </a:solidFill>
            <a:ln w="19050">
              <a:solidFill>
                <a:schemeClr val="tx1"/>
              </a:solidFill>
            </a:ln>
          </p:spPr>
          <p:txBody>
            <a:bodyPr wrap="none" rtlCol="0">
              <a:spAutoFit/>
            </a:bodyPr>
            <a:lstStyle/>
            <a:p>
              <a:pPr algn="ctr"/>
              <a:r>
                <a:rPr lang="en-GB" sz="1399"/>
                <a:t>What action I</a:t>
              </a:r>
              <a:br>
                <a:rPr lang="en-GB" sz="1399"/>
              </a:br>
              <a:r>
                <a:rPr lang="en-GB" sz="1399"/>
                <a:t>should do now</a:t>
              </a:r>
            </a:p>
          </p:txBody>
        </p:sp>
        <p:sp>
          <p:nvSpPr>
            <p:cNvPr id="20" name="TextBox 19">
              <a:extLst>
                <a:ext uri="{FF2B5EF4-FFF2-40B4-BE49-F238E27FC236}">
                  <a16:creationId xmlns:a16="http://schemas.microsoft.com/office/drawing/2014/main" id="{F4D98089-514C-7A45-A5EF-8304771E145F}"/>
                </a:ext>
              </a:extLst>
            </p:cNvPr>
            <p:cNvSpPr txBox="1"/>
            <p:nvPr/>
          </p:nvSpPr>
          <p:spPr>
            <a:xfrm>
              <a:off x="3277277" y="4399592"/>
              <a:ext cx="1891206"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Condition-action rules</a:t>
              </a:r>
            </a:p>
          </p:txBody>
        </p:sp>
        <p:cxnSp>
          <p:nvCxnSpPr>
            <p:cNvPr id="22" name="Straight Arrow Connector 21">
              <a:extLst>
                <a:ext uri="{FF2B5EF4-FFF2-40B4-BE49-F238E27FC236}">
                  <a16:creationId xmlns:a16="http://schemas.microsoft.com/office/drawing/2014/main" id="{E004D718-C364-0D48-B0C9-09698E6B2B0B}"/>
                </a:ext>
              </a:extLst>
            </p:cNvPr>
            <p:cNvCxnSpPr>
              <a:cxnSpLocks/>
              <a:stCxn id="11" idx="2"/>
              <a:endCxn id="13" idx="0"/>
            </p:cNvCxnSpPr>
            <p:nvPr/>
          </p:nvCxnSpPr>
          <p:spPr>
            <a:xfrm>
              <a:off x="6777511" y="1942946"/>
              <a:ext cx="4"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3C66EA8-0468-4640-ABCB-92A9E1A7E324}"/>
                </a:ext>
              </a:extLst>
            </p:cNvPr>
            <p:cNvCxnSpPr>
              <a:cxnSpLocks/>
              <a:stCxn id="13" idx="2"/>
              <a:endCxn id="16" idx="0"/>
            </p:cNvCxnSpPr>
            <p:nvPr/>
          </p:nvCxnSpPr>
          <p:spPr>
            <a:xfrm flipH="1">
              <a:off x="6777513" y="2764255"/>
              <a:ext cx="2" cy="152520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9BD3569-6C01-8842-9EE5-B91827839D96}"/>
                </a:ext>
              </a:extLst>
            </p:cNvPr>
            <p:cNvCxnSpPr>
              <a:cxnSpLocks/>
              <a:stCxn id="16" idx="2"/>
              <a:endCxn id="12" idx="0"/>
            </p:cNvCxnSpPr>
            <p:nvPr/>
          </p:nvCxnSpPr>
          <p:spPr>
            <a:xfrm>
              <a:off x="6777513" y="4812968"/>
              <a:ext cx="0" cy="7057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8A98D90-A450-ED4D-88D9-D4B92A6F1B43}"/>
                </a:ext>
              </a:extLst>
            </p:cNvPr>
            <p:cNvCxnSpPr>
              <a:cxnSpLocks/>
              <a:stCxn id="11"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99071B-2EA8-CC4C-B54F-E66F46761AEE}"/>
                </a:ext>
              </a:extLst>
            </p:cNvPr>
            <p:cNvCxnSpPr>
              <a:cxnSpLocks/>
              <a:stCxn id="20" idx="3"/>
              <a:endCxn id="16" idx="1"/>
            </p:cNvCxnSpPr>
            <p:nvPr/>
          </p:nvCxnSpPr>
          <p:spPr>
            <a:xfrm>
              <a:off x="5168483" y="4551137"/>
              <a:ext cx="977783" cy="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DDB547D-AE54-D448-BD68-C03655CFEEA8}"/>
                </a:ext>
              </a:extLst>
            </p:cNvPr>
            <p:cNvCxnSpPr>
              <a:cxnSpLocks/>
              <a:endCxn id="12" idx="3"/>
            </p:cNvCxnSpPr>
            <p:nvPr/>
          </p:nvCxnSpPr>
          <p:spPr>
            <a:xfrm flipH="1">
              <a:off x="7164454" y="5626410"/>
              <a:ext cx="1529321"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C4D2F077-DF6E-0346-9068-F39459ECEE64}"/>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590297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A98D-091A-EF4A-A728-21A01BBEC56E}"/>
              </a:ext>
            </a:extLst>
          </p:cNvPr>
          <p:cNvSpPr>
            <a:spLocks noGrp="1"/>
          </p:cNvSpPr>
          <p:nvPr>
            <p:ph type="title"/>
          </p:nvPr>
        </p:nvSpPr>
        <p:spPr/>
        <p:txBody>
          <a:bodyPr/>
          <a:lstStyle/>
          <a:p>
            <a:r>
              <a:rPr lang="en-GB"/>
              <a:t>Agent Structure: Model-based Reflex Agent</a:t>
            </a:r>
          </a:p>
        </p:txBody>
      </p:sp>
      <p:sp>
        <p:nvSpPr>
          <p:cNvPr id="5" name="Content Placeholder 4">
            <a:extLst>
              <a:ext uri="{FF2B5EF4-FFF2-40B4-BE49-F238E27FC236}">
                <a16:creationId xmlns:a16="http://schemas.microsoft.com/office/drawing/2014/main" id="{EBA21AEB-FBB8-4647-901A-A3985AC84A2E}"/>
              </a:ext>
            </a:extLst>
          </p:cNvPr>
          <p:cNvSpPr>
            <a:spLocks noGrp="1"/>
          </p:cNvSpPr>
          <p:nvPr>
            <p:ph idx="1"/>
          </p:nvPr>
        </p:nvSpPr>
        <p:spPr>
          <a:xfrm>
            <a:off x="359625" y="1666901"/>
            <a:ext cx="4640146" cy="4365427"/>
          </a:xfrm>
        </p:spPr>
        <p:txBody>
          <a:bodyPr>
            <a:normAutofit/>
          </a:bodyPr>
          <a:lstStyle/>
          <a:p>
            <a:r>
              <a:rPr lang="en-GB" dirty="0"/>
              <a:t>Given partial observability, keep track of not observable part</a:t>
            </a:r>
          </a:p>
          <a:p>
            <a:pPr lvl="1"/>
            <a:r>
              <a:rPr lang="en-GB" dirty="0"/>
              <a:t>Using </a:t>
            </a:r>
            <a:r>
              <a:rPr lang="en-GB" dirty="0">
                <a:solidFill>
                  <a:schemeClr val="accent1"/>
                </a:solidFill>
              </a:rPr>
              <a:t>internal state</a:t>
            </a:r>
          </a:p>
          <a:p>
            <a:pPr lvl="2"/>
            <a:r>
              <a:rPr lang="en-GB" dirty="0"/>
              <a:t>Depends on percept sequence</a:t>
            </a:r>
          </a:p>
          <a:p>
            <a:pPr lvl="2"/>
            <a:r>
              <a:rPr lang="en-GB" dirty="0"/>
              <a:t>Encode not observable aspects of the current state</a:t>
            </a:r>
          </a:p>
          <a:p>
            <a:pPr lvl="3"/>
            <a:r>
              <a:rPr lang="en-GB" dirty="0"/>
              <a:t>Encoding of environment atomic, factorised or structured</a:t>
            </a:r>
          </a:p>
          <a:p>
            <a:r>
              <a:rPr lang="en-GB" dirty="0"/>
              <a:t>Update internal state with information over</a:t>
            </a:r>
          </a:p>
          <a:p>
            <a:pPr lvl="1"/>
            <a:r>
              <a:rPr lang="en-GB" dirty="0"/>
              <a:t>How environment evolves independently of agent</a:t>
            </a:r>
          </a:p>
          <a:p>
            <a:pPr lvl="1"/>
            <a:r>
              <a:rPr lang="en-GB" dirty="0"/>
              <a:t>Effect of actions on environment</a:t>
            </a:r>
          </a:p>
        </p:txBody>
      </p:sp>
      <p:sp>
        <p:nvSpPr>
          <p:cNvPr id="4" name="Date Placeholder 3">
            <a:extLst>
              <a:ext uri="{FF2B5EF4-FFF2-40B4-BE49-F238E27FC236}">
                <a16:creationId xmlns:a16="http://schemas.microsoft.com/office/drawing/2014/main" id="{F925EC18-1AE8-0042-8FB9-B058FEBB8A5B}"/>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B046CF93-8F38-C642-BB8D-8322794662DA}"/>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7B1662C3-956D-FE43-9793-B50F78CA472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34</a:t>
            </a:fld>
            <a:r>
              <a:rPr lang="en-GB"/>
              <a:t> </a:t>
            </a:r>
            <a:endParaRPr lang="en-GB" sz="1399"/>
          </a:p>
        </p:txBody>
      </p:sp>
      <p:grpSp>
        <p:nvGrpSpPr>
          <p:cNvPr id="78" name="Group 77">
            <a:extLst>
              <a:ext uri="{FF2B5EF4-FFF2-40B4-BE49-F238E27FC236}">
                <a16:creationId xmlns:a16="http://schemas.microsoft.com/office/drawing/2014/main" id="{F2A7AB63-EA2E-0A44-B09B-43F711F2313D}"/>
              </a:ext>
            </a:extLst>
          </p:cNvPr>
          <p:cNvGrpSpPr/>
          <p:nvPr/>
        </p:nvGrpSpPr>
        <p:grpSpPr>
          <a:xfrm>
            <a:off x="5325464" y="1679423"/>
            <a:ext cx="6506212" cy="4236436"/>
            <a:chOff x="2717975" y="1628799"/>
            <a:chExt cx="6512989" cy="4240849"/>
          </a:xfrm>
        </p:grpSpPr>
        <p:sp>
          <p:nvSpPr>
            <p:cNvPr id="9" name="TextBox 8">
              <a:extLst>
                <a:ext uri="{FF2B5EF4-FFF2-40B4-BE49-F238E27FC236}">
                  <a16:creationId xmlns:a16="http://schemas.microsoft.com/office/drawing/2014/main" id="{6011FCE9-70B1-7944-9393-F95E1BC9B36B}"/>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dirty="0"/>
                <a:t>Environment</a:t>
              </a:r>
            </a:p>
          </p:txBody>
        </p:sp>
        <p:sp>
          <p:nvSpPr>
            <p:cNvPr id="10" name="TextBox 9">
              <a:extLst>
                <a:ext uri="{FF2B5EF4-FFF2-40B4-BE49-F238E27FC236}">
                  <a16:creationId xmlns:a16="http://schemas.microsoft.com/office/drawing/2014/main" id="{0057D280-F041-544B-92BC-7F0C611BBC3C}"/>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11" name="TextBox 10">
              <a:extLst>
                <a:ext uri="{FF2B5EF4-FFF2-40B4-BE49-F238E27FC236}">
                  <a16:creationId xmlns:a16="http://schemas.microsoft.com/office/drawing/2014/main" id="{462BDA68-365C-C34D-9F80-97F18ECCFA80}"/>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dirty="0"/>
                <a:t>Sensors</a:t>
              </a:r>
            </a:p>
          </p:txBody>
        </p:sp>
        <p:sp>
          <p:nvSpPr>
            <p:cNvPr id="12" name="TextBox 11">
              <a:extLst>
                <a:ext uri="{FF2B5EF4-FFF2-40B4-BE49-F238E27FC236}">
                  <a16:creationId xmlns:a16="http://schemas.microsoft.com/office/drawing/2014/main" id="{4A3A7A4B-FE1F-8746-91A8-0D2E441C86D2}"/>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dirty="0"/>
                <a:t>Actuators</a:t>
              </a:r>
            </a:p>
          </p:txBody>
        </p:sp>
        <p:sp>
          <p:nvSpPr>
            <p:cNvPr id="13" name="TextBox 12">
              <a:extLst>
                <a:ext uri="{FF2B5EF4-FFF2-40B4-BE49-F238E27FC236}">
                  <a16:creationId xmlns:a16="http://schemas.microsoft.com/office/drawing/2014/main" id="{A734DC34-8F1C-1542-9529-CB714864C66D}"/>
                </a:ext>
              </a:extLst>
            </p:cNvPr>
            <p:cNvSpPr txBox="1"/>
            <p:nvPr/>
          </p:nvSpPr>
          <p:spPr>
            <a:xfrm>
              <a:off x="6113085" y="2240746"/>
              <a:ext cx="1328861" cy="523509"/>
            </a:xfrm>
            <a:prstGeom prst="rect">
              <a:avLst/>
            </a:prstGeom>
            <a:solidFill>
              <a:schemeClr val="bg1"/>
            </a:solidFill>
            <a:ln w="19050">
              <a:solidFill>
                <a:schemeClr val="tx1"/>
              </a:solidFill>
            </a:ln>
          </p:spPr>
          <p:txBody>
            <a:bodyPr wrap="none" rtlCol="0">
              <a:spAutoFit/>
            </a:bodyPr>
            <a:lstStyle/>
            <a:p>
              <a:pPr algn="ctr"/>
              <a:r>
                <a:rPr lang="en-GB" sz="1399" dirty="0"/>
                <a:t>What the world</a:t>
              </a:r>
              <a:br>
                <a:rPr lang="en-GB" sz="1399" dirty="0"/>
              </a:br>
              <a:r>
                <a:rPr lang="en-GB" sz="1399" dirty="0"/>
                <a:t>looks like now</a:t>
              </a:r>
            </a:p>
          </p:txBody>
        </p:sp>
        <p:sp>
          <p:nvSpPr>
            <p:cNvPr id="16" name="TextBox 15">
              <a:extLst>
                <a:ext uri="{FF2B5EF4-FFF2-40B4-BE49-F238E27FC236}">
                  <a16:creationId xmlns:a16="http://schemas.microsoft.com/office/drawing/2014/main" id="{112CA37A-2903-994A-B342-B84EF3768447}"/>
                </a:ext>
              </a:extLst>
            </p:cNvPr>
            <p:cNvSpPr txBox="1"/>
            <p:nvPr/>
          </p:nvSpPr>
          <p:spPr>
            <a:xfrm>
              <a:off x="6146267" y="4289460"/>
              <a:ext cx="1262493" cy="523509"/>
            </a:xfrm>
            <a:prstGeom prst="rect">
              <a:avLst/>
            </a:prstGeom>
            <a:solidFill>
              <a:schemeClr val="bg1"/>
            </a:solidFill>
            <a:ln w="19050">
              <a:solidFill>
                <a:schemeClr val="tx1"/>
              </a:solidFill>
            </a:ln>
          </p:spPr>
          <p:txBody>
            <a:bodyPr wrap="none" rtlCol="0">
              <a:spAutoFit/>
            </a:bodyPr>
            <a:lstStyle/>
            <a:p>
              <a:pPr algn="ctr"/>
              <a:r>
                <a:rPr lang="en-GB" sz="1399" dirty="0"/>
                <a:t>What action I</a:t>
              </a:r>
              <a:br>
                <a:rPr lang="en-GB" sz="1399" dirty="0"/>
              </a:br>
              <a:r>
                <a:rPr lang="en-GB" sz="1399" dirty="0"/>
                <a:t>should do now</a:t>
              </a:r>
            </a:p>
          </p:txBody>
        </p:sp>
        <p:sp>
          <p:nvSpPr>
            <p:cNvPr id="17" name="TextBox 16">
              <a:extLst>
                <a:ext uri="{FF2B5EF4-FFF2-40B4-BE49-F238E27FC236}">
                  <a16:creationId xmlns:a16="http://schemas.microsoft.com/office/drawing/2014/main" id="{8E7660AC-D9A1-2240-965F-74C929763100}"/>
                </a:ext>
              </a:extLst>
            </p:cNvPr>
            <p:cNvSpPr txBox="1"/>
            <p:nvPr/>
          </p:nvSpPr>
          <p:spPr>
            <a:xfrm>
              <a:off x="3901751" y="2001756"/>
              <a:ext cx="642242"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State</a:t>
              </a:r>
            </a:p>
          </p:txBody>
        </p:sp>
        <p:sp>
          <p:nvSpPr>
            <p:cNvPr id="18" name="TextBox 17">
              <a:extLst>
                <a:ext uri="{FF2B5EF4-FFF2-40B4-BE49-F238E27FC236}">
                  <a16:creationId xmlns:a16="http://schemas.microsoft.com/office/drawing/2014/main" id="{92CD455B-F074-D443-9AFE-2255E45A76A9}"/>
                </a:ext>
              </a:extLst>
            </p:cNvPr>
            <p:cNvSpPr txBox="1"/>
            <p:nvPr/>
          </p:nvSpPr>
          <p:spPr>
            <a:xfrm>
              <a:off x="3261963" y="2456189"/>
              <a:ext cx="1921828"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How the world evolves</a:t>
              </a:r>
            </a:p>
          </p:txBody>
        </p:sp>
        <p:sp>
          <p:nvSpPr>
            <p:cNvPr id="19" name="TextBox 18">
              <a:extLst>
                <a:ext uri="{FF2B5EF4-FFF2-40B4-BE49-F238E27FC236}">
                  <a16:creationId xmlns:a16="http://schemas.microsoft.com/office/drawing/2014/main" id="{D1863745-A252-8745-9A16-CD9D64D6519C}"/>
                </a:ext>
              </a:extLst>
            </p:cNvPr>
            <p:cNvSpPr txBox="1"/>
            <p:nvPr/>
          </p:nvSpPr>
          <p:spPr>
            <a:xfrm>
              <a:off x="3364010" y="3170803"/>
              <a:ext cx="1717730"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What my actions do</a:t>
              </a:r>
            </a:p>
          </p:txBody>
        </p:sp>
        <p:sp>
          <p:nvSpPr>
            <p:cNvPr id="20" name="TextBox 19">
              <a:extLst>
                <a:ext uri="{FF2B5EF4-FFF2-40B4-BE49-F238E27FC236}">
                  <a16:creationId xmlns:a16="http://schemas.microsoft.com/office/drawing/2014/main" id="{F4D98089-514C-7A45-A5EF-8304771E145F}"/>
                </a:ext>
              </a:extLst>
            </p:cNvPr>
            <p:cNvSpPr txBox="1"/>
            <p:nvPr/>
          </p:nvSpPr>
          <p:spPr>
            <a:xfrm>
              <a:off x="3277277" y="4399592"/>
              <a:ext cx="1891206"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Condition-action rules</a:t>
              </a:r>
            </a:p>
          </p:txBody>
        </p:sp>
        <p:cxnSp>
          <p:nvCxnSpPr>
            <p:cNvPr id="22" name="Straight Arrow Connector 21">
              <a:extLst>
                <a:ext uri="{FF2B5EF4-FFF2-40B4-BE49-F238E27FC236}">
                  <a16:creationId xmlns:a16="http://schemas.microsoft.com/office/drawing/2014/main" id="{E004D718-C364-0D48-B0C9-09698E6B2B0B}"/>
                </a:ext>
              </a:extLst>
            </p:cNvPr>
            <p:cNvCxnSpPr>
              <a:cxnSpLocks/>
              <a:stCxn id="11" idx="2"/>
              <a:endCxn id="13" idx="0"/>
            </p:cNvCxnSpPr>
            <p:nvPr/>
          </p:nvCxnSpPr>
          <p:spPr>
            <a:xfrm>
              <a:off x="6777511" y="1942946"/>
              <a:ext cx="4"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3C66EA8-0468-4640-ABCB-92A9E1A7E324}"/>
                </a:ext>
              </a:extLst>
            </p:cNvPr>
            <p:cNvCxnSpPr>
              <a:cxnSpLocks/>
              <a:stCxn id="13" idx="2"/>
              <a:endCxn id="16" idx="0"/>
            </p:cNvCxnSpPr>
            <p:nvPr/>
          </p:nvCxnSpPr>
          <p:spPr>
            <a:xfrm flipH="1">
              <a:off x="6777514" y="2764255"/>
              <a:ext cx="1" cy="152520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9BD3569-6C01-8842-9EE5-B91827839D96}"/>
                </a:ext>
              </a:extLst>
            </p:cNvPr>
            <p:cNvCxnSpPr>
              <a:cxnSpLocks/>
              <a:stCxn id="16" idx="2"/>
              <a:endCxn id="12" idx="0"/>
            </p:cNvCxnSpPr>
            <p:nvPr/>
          </p:nvCxnSpPr>
          <p:spPr>
            <a:xfrm flipH="1">
              <a:off x="6777513" y="4812968"/>
              <a:ext cx="1" cy="7057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1689396-08A1-2640-8A15-9058BEA86ED2}"/>
                </a:ext>
              </a:extLst>
            </p:cNvPr>
            <p:cNvCxnSpPr>
              <a:cxnSpLocks/>
              <a:stCxn id="17" idx="3"/>
              <a:endCxn id="13" idx="1"/>
            </p:cNvCxnSpPr>
            <p:nvPr/>
          </p:nvCxnSpPr>
          <p:spPr>
            <a:xfrm>
              <a:off x="4543993" y="2153301"/>
              <a:ext cx="1569092"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2838BC4E-C3B0-5F4C-9EEA-CEBC152F03C6}"/>
                </a:ext>
              </a:extLst>
            </p:cNvPr>
            <p:cNvCxnSpPr>
              <a:cxnSpLocks/>
              <a:stCxn id="18" idx="3"/>
              <a:endCxn id="13" idx="1"/>
            </p:cNvCxnSpPr>
            <p:nvPr/>
          </p:nvCxnSpPr>
          <p:spPr>
            <a:xfrm flipV="1">
              <a:off x="5183791" y="2502500"/>
              <a:ext cx="929294"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A7923A5-9398-8142-BDC2-974D49654E4E}"/>
                </a:ext>
              </a:extLst>
            </p:cNvPr>
            <p:cNvCxnSpPr>
              <a:cxnSpLocks/>
              <a:stCxn id="19" idx="3"/>
              <a:endCxn id="13" idx="1"/>
            </p:cNvCxnSpPr>
            <p:nvPr/>
          </p:nvCxnSpPr>
          <p:spPr>
            <a:xfrm flipV="1">
              <a:off x="5081741" y="2502500"/>
              <a:ext cx="1031344"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8A98D90-A450-ED4D-88D9-D4B92A6F1B43}"/>
                </a:ext>
              </a:extLst>
            </p:cNvPr>
            <p:cNvCxnSpPr>
              <a:cxnSpLocks/>
              <a:stCxn id="11"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99071B-2EA8-CC4C-B54F-E66F46761AEE}"/>
                </a:ext>
              </a:extLst>
            </p:cNvPr>
            <p:cNvCxnSpPr>
              <a:cxnSpLocks/>
              <a:stCxn id="20" idx="3"/>
              <a:endCxn id="16" idx="1"/>
            </p:cNvCxnSpPr>
            <p:nvPr/>
          </p:nvCxnSpPr>
          <p:spPr>
            <a:xfrm>
              <a:off x="5168483" y="4551137"/>
              <a:ext cx="977784" cy="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DDB547D-AE54-D448-BD68-C03655CFEEA8}"/>
                </a:ext>
              </a:extLst>
            </p:cNvPr>
            <p:cNvCxnSpPr>
              <a:cxnSpLocks/>
              <a:endCxn id="12" idx="3"/>
            </p:cNvCxnSpPr>
            <p:nvPr/>
          </p:nvCxnSpPr>
          <p:spPr>
            <a:xfrm flipH="1">
              <a:off x="7164454" y="5626410"/>
              <a:ext cx="1529320"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Curved Connector 74">
              <a:extLst>
                <a:ext uri="{FF2B5EF4-FFF2-40B4-BE49-F238E27FC236}">
                  <a16:creationId xmlns:a16="http://schemas.microsoft.com/office/drawing/2014/main" id="{1C1C3193-2373-1E49-81BA-D244774E80ED}"/>
                </a:ext>
              </a:extLst>
            </p:cNvPr>
            <p:cNvCxnSpPr>
              <a:cxnSpLocks/>
              <a:stCxn id="13" idx="0"/>
              <a:endCxn id="17" idx="0"/>
            </p:cNvCxnSpPr>
            <p:nvPr/>
          </p:nvCxnSpPr>
          <p:spPr>
            <a:xfrm rot="16200000" flipV="1">
              <a:off x="5380700" y="843929"/>
              <a:ext cx="238990" cy="2554643"/>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8CCABB3E-1F48-4C4E-96F2-224C116CAB1A}"/>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2419801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A98D-091A-EF4A-A728-21A01BBEC56E}"/>
              </a:ext>
            </a:extLst>
          </p:cNvPr>
          <p:cNvSpPr>
            <a:spLocks noGrp="1"/>
          </p:cNvSpPr>
          <p:nvPr>
            <p:ph type="title"/>
          </p:nvPr>
        </p:nvSpPr>
        <p:spPr/>
        <p:txBody>
          <a:bodyPr/>
          <a:lstStyle/>
          <a:p>
            <a:r>
              <a:rPr lang="en-GB"/>
              <a:t>Agent Structure: Goal-based Agent</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E07DE662-443A-214E-8B08-0C4001A00FFF}"/>
                  </a:ext>
                </a:extLst>
              </p:cNvPr>
              <p:cNvSpPr>
                <a:spLocks noGrp="1"/>
              </p:cNvSpPr>
              <p:nvPr>
                <p:ph idx="1"/>
              </p:nvPr>
            </p:nvSpPr>
            <p:spPr>
              <a:xfrm>
                <a:off x="359625" y="1666902"/>
                <a:ext cx="4640146" cy="4236435"/>
              </a:xfrm>
            </p:spPr>
            <p:txBody>
              <a:bodyPr/>
              <a:lstStyle/>
              <a:p>
                <a:r>
                  <a:rPr lang="en-GB" dirty="0">
                    <a:solidFill>
                      <a:schemeClr val="accent1"/>
                    </a:solidFill>
                  </a:rPr>
                  <a:t>Goal </a:t>
                </a:r>
                <a:r>
                  <a:rPr lang="en-GB" dirty="0"/>
                  <a:t>information useful</a:t>
                </a:r>
              </a:p>
              <a:p>
                <a:pPr lvl="1"/>
                <a:r>
                  <a:rPr lang="en-GB" dirty="0"/>
                  <a:t>Description of desirable states</a:t>
                </a:r>
              </a:p>
              <a:p>
                <a:pPr lvl="2"/>
                <a:r>
                  <a:rPr lang="en-GB" dirty="0"/>
                  <a:t>Infer from performance measure</a:t>
                </a:r>
              </a:p>
              <a:p>
                <a:pPr lvl="2"/>
                <a:r>
                  <a:rPr lang="en-GB" dirty="0"/>
                  <a:t>Conditions for a goal state to fulfil</a:t>
                </a:r>
              </a:p>
              <a:p>
                <a:pPr lvl="2"/>
                <a:r>
                  <a:rPr lang="en-GB" dirty="0"/>
                  <a:t>Example: vacuum cleaner</a:t>
                </a:r>
                <a:endParaRPr lang="en-GB" i="1" dirty="0">
                  <a:latin typeface="Cambria Math" panose="02040503050406030204" pitchFamily="18" charset="0"/>
                  <a:ea typeface="Cambria Math" panose="02040503050406030204" pitchFamily="18" charset="0"/>
                </a:endParaRPr>
              </a:p>
              <a:p>
                <a:pPr marL="1113311" lvl="2"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𝑥</m:t>
                      </m:r>
                      <m:r>
                        <a:rPr lang="en-GB"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𝐿𝑜𝑐</m:t>
                      </m:r>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𝑥</m:t>
                      </m:r>
                      <m:r>
                        <a:rPr lang="en-GB"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𝑐𝑙𝑒𝑎𝑛</m:t>
                      </m:r>
                    </m:oMath>
                  </m:oMathPara>
                </a14:m>
                <a:endParaRPr lang="en-GB" dirty="0"/>
              </a:p>
              <a:p>
                <a:r>
                  <a:rPr lang="en-GB" dirty="0"/>
                  <a:t>Combine current state and  goal information to choose actions that lead to goal</a:t>
                </a:r>
              </a:p>
              <a:p>
                <a:r>
                  <a:rPr lang="en-GB" dirty="0"/>
                  <a:t>Research areas:</a:t>
                </a:r>
              </a:p>
              <a:p>
                <a:pPr lvl="1"/>
                <a:r>
                  <a:rPr lang="en-GB" dirty="0">
                    <a:solidFill>
                      <a:schemeClr val="accent2"/>
                    </a:solidFill>
                  </a:rPr>
                  <a:t>Search</a:t>
                </a:r>
              </a:p>
              <a:p>
                <a:pPr lvl="1"/>
                <a:r>
                  <a:rPr lang="en-GB" dirty="0">
                    <a:solidFill>
                      <a:schemeClr val="accent2"/>
                    </a:solidFill>
                  </a:rPr>
                  <a:t>Planning</a:t>
                </a:r>
              </a:p>
            </p:txBody>
          </p:sp>
        </mc:Choice>
        <mc:Fallback xmlns="">
          <p:sp>
            <p:nvSpPr>
              <p:cNvPr id="5" name="Content Placeholder 4">
                <a:extLst>
                  <a:ext uri="{FF2B5EF4-FFF2-40B4-BE49-F238E27FC236}">
                    <a16:creationId xmlns:a16="http://schemas.microsoft.com/office/drawing/2014/main" id="{E07DE662-443A-214E-8B08-0C4001A00FFF}"/>
                  </a:ext>
                </a:extLst>
              </p:cNvPr>
              <p:cNvSpPr>
                <a:spLocks noGrp="1" noRot="1" noChangeAspect="1" noMove="1" noResize="1" noEditPoints="1" noAdjustHandles="1" noChangeArrowheads="1" noChangeShapeType="1" noTextEdit="1"/>
              </p:cNvSpPr>
              <p:nvPr>
                <p:ph idx="1"/>
              </p:nvPr>
            </p:nvSpPr>
            <p:spPr>
              <a:xfrm>
                <a:off x="359625" y="1666902"/>
                <a:ext cx="4640146" cy="4236435"/>
              </a:xfrm>
              <a:blipFill>
                <a:blip r:embed="rId2"/>
                <a:stretch>
                  <a:fillRect l="-3542" t="-2687" r="-2997" b="-1791"/>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F925EC18-1AE8-0042-8FB9-B058FEBB8A5B}"/>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9E973714-11F7-0241-B3C1-06997549A826}"/>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7B1662C3-956D-FE43-9793-B50F78CA472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35</a:t>
            </a:fld>
            <a:r>
              <a:rPr lang="en-GB"/>
              <a:t> </a:t>
            </a:r>
            <a:endParaRPr lang="en-GB" sz="1399"/>
          </a:p>
        </p:txBody>
      </p:sp>
      <p:grpSp>
        <p:nvGrpSpPr>
          <p:cNvPr id="78" name="Group 77">
            <a:extLst>
              <a:ext uri="{FF2B5EF4-FFF2-40B4-BE49-F238E27FC236}">
                <a16:creationId xmlns:a16="http://schemas.microsoft.com/office/drawing/2014/main" id="{F2A7AB63-EA2E-0A44-B09B-43F711F2313D}"/>
              </a:ext>
            </a:extLst>
          </p:cNvPr>
          <p:cNvGrpSpPr/>
          <p:nvPr/>
        </p:nvGrpSpPr>
        <p:grpSpPr>
          <a:xfrm>
            <a:off x="5325464" y="1679423"/>
            <a:ext cx="6506212" cy="4236436"/>
            <a:chOff x="2717975" y="1628799"/>
            <a:chExt cx="6512989" cy="4240849"/>
          </a:xfrm>
        </p:grpSpPr>
        <p:sp>
          <p:nvSpPr>
            <p:cNvPr id="9" name="TextBox 8">
              <a:extLst>
                <a:ext uri="{FF2B5EF4-FFF2-40B4-BE49-F238E27FC236}">
                  <a16:creationId xmlns:a16="http://schemas.microsoft.com/office/drawing/2014/main" id="{6011FCE9-70B1-7944-9393-F95E1BC9B36B}"/>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dirty="0"/>
                <a:t>Environment</a:t>
              </a:r>
            </a:p>
          </p:txBody>
        </p:sp>
        <p:sp>
          <p:nvSpPr>
            <p:cNvPr id="10" name="TextBox 9">
              <a:extLst>
                <a:ext uri="{FF2B5EF4-FFF2-40B4-BE49-F238E27FC236}">
                  <a16:creationId xmlns:a16="http://schemas.microsoft.com/office/drawing/2014/main" id="{0057D280-F041-544B-92BC-7F0C611BBC3C}"/>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11" name="TextBox 10">
              <a:extLst>
                <a:ext uri="{FF2B5EF4-FFF2-40B4-BE49-F238E27FC236}">
                  <a16:creationId xmlns:a16="http://schemas.microsoft.com/office/drawing/2014/main" id="{462BDA68-365C-C34D-9F80-97F18ECCFA80}"/>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dirty="0"/>
                <a:t>Sensors</a:t>
              </a:r>
            </a:p>
          </p:txBody>
        </p:sp>
        <p:sp>
          <p:nvSpPr>
            <p:cNvPr id="12" name="TextBox 11">
              <a:extLst>
                <a:ext uri="{FF2B5EF4-FFF2-40B4-BE49-F238E27FC236}">
                  <a16:creationId xmlns:a16="http://schemas.microsoft.com/office/drawing/2014/main" id="{4A3A7A4B-FE1F-8746-91A8-0D2E441C86D2}"/>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dirty="0"/>
                <a:t>Actuators</a:t>
              </a:r>
            </a:p>
          </p:txBody>
        </p:sp>
        <p:sp>
          <p:nvSpPr>
            <p:cNvPr id="13" name="TextBox 12">
              <a:extLst>
                <a:ext uri="{FF2B5EF4-FFF2-40B4-BE49-F238E27FC236}">
                  <a16:creationId xmlns:a16="http://schemas.microsoft.com/office/drawing/2014/main" id="{A734DC34-8F1C-1542-9529-CB714864C66D}"/>
                </a:ext>
              </a:extLst>
            </p:cNvPr>
            <p:cNvSpPr txBox="1"/>
            <p:nvPr/>
          </p:nvSpPr>
          <p:spPr>
            <a:xfrm>
              <a:off x="6113084" y="2240746"/>
              <a:ext cx="1328862" cy="523509"/>
            </a:xfrm>
            <a:prstGeom prst="rect">
              <a:avLst/>
            </a:prstGeom>
            <a:solidFill>
              <a:schemeClr val="bg1"/>
            </a:solidFill>
            <a:ln w="19050">
              <a:solidFill>
                <a:schemeClr val="tx1"/>
              </a:solidFill>
            </a:ln>
          </p:spPr>
          <p:txBody>
            <a:bodyPr wrap="none" rtlCol="0">
              <a:spAutoFit/>
            </a:bodyPr>
            <a:lstStyle/>
            <a:p>
              <a:pPr algn="ctr"/>
              <a:r>
                <a:rPr lang="en-GB" sz="1399" dirty="0"/>
                <a:t>What the world</a:t>
              </a:r>
            </a:p>
            <a:p>
              <a:pPr algn="ctr"/>
              <a:r>
                <a:rPr lang="en-GB" sz="1399" dirty="0"/>
                <a:t>is like now</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ECD3D6B-12E1-A241-ACDC-C393ECC7D82C}"/>
                    </a:ext>
                  </a:extLst>
                </p:cNvPr>
                <p:cNvSpPr txBox="1"/>
                <p:nvPr/>
              </p:nvSpPr>
              <p:spPr>
                <a:xfrm>
                  <a:off x="6010831" y="3060231"/>
                  <a:ext cx="1533362" cy="523509"/>
                </a:xfrm>
                <a:prstGeom prst="rect">
                  <a:avLst/>
                </a:prstGeom>
                <a:solidFill>
                  <a:schemeClr val="bg1"/>
                </a:solidFill>
                <a:ln w="19050">
                  <a:solidFill>
                    <a:schemeClr val="tx1"/>
                  </a:solidFill>
                </a:ln>
              </p:spPr>
              <p:txBody>
                <a:bodyPr wrap="none" rtlCol="0">
                  <a:spAutoFit/>
                </a:bodyPr>
                <a:lstStyle/>
                <a:p>
                  <a:pPr algn="ctr"/>
                  <a:r>
                    <a:rPr lang="en-GB" sz="1399" dirty="0"/>
                    <a:t>What it will be like</a:t>
                  </a:r>
                  <a:br>
                    <a:rPr lang="en-GB" sz="1399" dirty="0"/>
                  </a:br>
                  <a:r>
                    <a:rPr lang="en-GB" sz="1399" dirty="0"/>
                    <a:t>if I do action </a:t>
                  </a:r>
                  <a14:m>
                    <m:oMath xmlns:m="http://schemas.openxmlformats.org/officeDocument/2006/math">
                      <m:r>
                        <a:rPr lang="en-GB" sz="1399" i="1" smtClean="0">
                          <a:latin typeface="Cambria Math" panose="02040503050406030204" pitchFamily="18" charset="0"/>
                        </a:rPr>
                        <m:t>𝐴</m:t>
                      </m:r>
                    </m:oMath>
                  </a14:m>
                  <a:endParaRPr lang="en-GB" sz="1399" dirty="0"/>
                </a:p>
              </p:txBody>
            </p:sp>
          </mc:Choice>
          <mc:Fallback xmlns="">
            <p:sp>
              <p:nvSpPr>
                <p:cNvPr id="14" name="TextBox 13">
                  <a:extLst>
                    <a:ext uri="{FF2B5EF4-FFF2-40B4-BE49-F238E27FC236}">
                      <a16:creationId xmlns:a16="http://schemas.microsoft.com/office/drawing/2014/main" id="{1ECD3D6B-12E1-A241-ACDC-C393ECC7D82C}"/>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3"/>
                  <a:stretch>
                    <a:fillRect b="-9091"/>
                  </a:stretch>
                </a:blipFill>
                <a:ln w="19050">
                  <a:solidFill>
                    <a:schemeClr val="tx1"/>
                  </a:solidFill>
                </a:ln>
              </p:spPr>
              <p:txBody>
                <a:bodyPr/>
                <a:lstStyle/>
                <a:p>
                  <a:r>
                    <a:rPr lang="en-GB">
                      <a:noFill/>
                    </a:rPr>
                    <a:t> </a:t>
                  </a:r>
                </a:p>
              </p:txBody>
            </p:sp>
          </mc:Fallback>
        </mc:AlternateContent>
        <p:sp>
          <p:nvSpPr>
            <p:cNvPr id="16" name="TextBox 15">
              <a:extLst>
                <a:ext uri="{FF2B5EF4-FFF2-40B4-BE49-F238E27FC236}">
                  <a16:creationId xmlns:a16="http://schemas.microsoft.com/office/drawing/2014/main" id="{112CA37A-2903-994A-B342-B84EF3768447}"/>
                </a:ext>
              </a:extLst>
            </p:cNvPr>
            <p:cNvSpPr txBox="1"/>
            <p:nvPr/>
          </p:nvSpPr>
          <p:spPr>
            <a:xfrm>
              <a:off x="6146267" y="4289460"/>
              <a:ext cx="1262493" cy="523509"/>
            </a:xfrm>
            <a:prstGeom prst="rect">
              <a:avLst/>
            </a:prstGeom>
            <a:solidFill>
              <a:schemeClr val="bg1"/>
            </a:solidFill>
            <a:ln w="19050">
              <a:solidFill>
                <a:schemeClr val="tx1"/>
              </a:solidFill>
            </a:ln>
          </p:spPr>
          <p:txBody>
            <a:bodyPr wrap="none" rtlCol="0">
              <a:spAutoFit/>
            </a:bodyPr>
            <a:lstStyle/>
            <a:p>
              <a:pPr algn="ctr"/>
              <a:r>
                <a:rPr lang="en-GB" sz="1399" dirty="0"/>
                <a:t>What action I</a:t>
              </a:r>
              <a:br>
                <a:rPr lang="en-GB" sz="1399" dirty="0"/>
              </a:br>
              <a:r>
                <a:rPr lang="en-GB" sz="1399" dirty="0"/>
                <a:t>should do now</a:t>
              </a:r>
            </a:p>
          </p:txBody>
        </p:sp>
        <p:sp>
          <p:nvSpPr>
            <p:cNvPr id="17" name="TextBox 16">
              <a:extLst>
                <a:ext uri="{FF2B5EF4-FFF2-40B4-BE49-F238E27FC236}">
                  <a16:creationId xmlns:a16="http://schemas.microsoft.com/office/drawing/2014/main" id="{8E7660AC-D9A1-2240-965F-74C929763100}"/>
                </a:ext>
              </a:extLst>
            </p:cNvPr>
            <p:cNvSpPr txBox="1"/>
            <p:nvPr/>
          </p:nvSpPr>
          <p:spPr>
            <a:xfrm>
              <a:off x="3901751" y="2001756"/>
              <a:ext cx="642242"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State</a:t>
              </a:r>
            </a:p>
          </p:txBody>
        </p:sp>
        <p:sp>
          <p:nvSpPr>
            <p:cNvPr id="18" name="TextBox 17">
              <a:extLst>
                <a:ext uri="{FF2B5EF4-FFF2-40B4-BE49-F238E27FC236}">
                  <a16:creationId xmlns:a16="http://schemas.microsoft.com/office/drawing/2014/main" id="{92CD455B-F074-D443-9AFE-2255E45A76A9}"/>
                </a:ext>
              </a:extLst>
            </p:cNvPr>
            <p:cNvSpPr txBox="1"/>
            <p:nvPr/>
          </p:nvSpPr>
          <p:spPr>
            <a:xfrm>
              <a:off x="3261963" y="2456189"/>
              <a:ext cx="1921828"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How the world evolves</a:t>
              </a:r>
            </a:p>
          </p:txBody>
        </p:sp>
        <p:sp>
          <p:nvSpPr>
            <p:cNvPr id="19" name="TextBox 18">
              <a:extLst>
                <a:ext uri="{FF2B5EF4-FFF2-40B4-BE49-F238E27FC236}">
                  <a16:creationId xmlns:a16="http://schemas.microsoft.com/office/drawing/2014/main" id="{D1863745-A252-8745-9A16-CD9D64D6519C}"/>
                </a:ext>
              </a:extLst>
            </p:cNvPr>
            <p:cNvSpPr txBox="1"/>
            <p:nvPr/>
          </p:nvSpPr>
          <p:spPr>
            <a:xfrm>
              <a:off x="3364011" y="3170803"/>
              <a:ext cx="1717730"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What my actions do</a:t>
              </a:r>
            </a:p>
          </p:txBody>
        </p:sp>
        <p:sp>
          <p:nvSpPr>
            <p:cNvPr id="20" name="TextBox 19">
              <a:extLst>
                <a:ext uri="{FF2B5EF4-FFF2-40B4-BE49-F238E27FC236}">
                  <a16:creationId xmlns:a16="http://schemas.microsoft.com/office/drawing/2014/main" id="{F4D98089-514C-7A45-A5EF-8304771E145F}"/>
                </a:ext>
              </a:extLst>
            </p:cNvPr>
            <p:cNvSpPr txBox="1"/>
            <p:nvPr/>
          </p:nvSpPr>
          <p:spPr>
            <a:xfrm>
              <a:off x="3880810" y="4399592"/>
              <a:ext cx="684121"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dirty="0"/>
                <a:t>Goals</a:t>
              </a:r>
            </a:p>
          </p:txBody>
        </p:sp>
        <p:cxnSp>
          <p:nvCxnSpPr>
            <p:cNvPr id="22" name="Straight Arrow Connector 21">
              <a:extLst>
                <a:ext uri="{FF2B5EF4-FFF2-40B4-BE49-F238E27FC236}">
                  <a16:creationId xmlns:a16="http://schemas.microsoft.com/office/drawing/2014/main" id="{E004D718-C364-0D48-B0C9-09698E6B2B0B}"/>
                </a:ext>
              </a:extLst>
            </p:cNvPr>
            <p:cNvCxnSpPr>
              <a:cxnSpLocks/>
              <a:stCxn id="11" idx="2"/>
              <a:endCxn id="13" idx="0"/>
            </p:cNvCxnSpPr>
            <p:nvPr/>
          </p:nvCxnSpPr>
          <p:spPr>
            <a:xfrm>
              <a:off x="6777511" y="1942946"/>
              <a:ext cx="4"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9699AD0-345C-8941-AF9A-48F52D5ADDE9}"/>
                </a:ext>
              </a:extLst>
            </p:cNvPr>
            <p:cNvCxnSpPr>
              <a:cxnSpLocks/>
              <a:stCxn id="13" idx="2"/>
              <a:endCxn id="14" idx="0"/>
            </p:cNvCxnSpPr>
            <p:nvPr/>
          </p:nvCxnSpPr>
          <p:spPr>
            <a:xfrm flipH="1">
              <a:off x="6777512" y="2764255"/>
              <a:ext cx="3"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3C66EA8-0468-4640-ABCB-92A9E1A7E324}"/>
                </a:ext>
              </a:extLst>
            </p:cNvPr>
            <p:cNvCxnSpPr>
              <a:cxnSpLocks/>
              <a:stCxn id="14" idx="2"/>
              <a:endCxn id="16" idx="0"/>
            </p:cNvCxnSpPr>
            <p:nvPr/>
          </p:nvCxnSpPr>
          <p:spPr>
            <a:xfrm>
              <a:off x="6777512" y="3583739"/>
              <a:ext cx="2" cy="7057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9BD3569-6C01-8842-9EE5-B91827839D96}"/>
                </a:ext>
              </a:extLst>
            </p:cNvPr>
            <p:cNvCxnSpPr>
              <a:cxnSpLocks/>
              <a:stCxn id="16" idx="2"/>
              <a:endCxn id="12" idx="0"/>
            </p:cNvCxnSpPr>
            <p:nvPr/>
          </p:nvCxnSpPr>
          <p:spPr>
            <a:xfrm flipH="1">
              <a:off x="6777513" y="4812968"/>
              <a:ext cx="1" cy="70571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1689396-08A1-2640-8A15-9058BEA86ED2}"/>
                </a:ext>
              </a:extLst>
            </p:cNvPr>
            <p:cNvCxnSpPr>
              <a:cxnSpLocks/>
              <a:stCxn id="17" idx="3"/>
              <a:endCxn id="13" idx="1"/>
            </p:cNvCxnSpPr>
            <p:nvPr/>
          </p:nvCxnSpPr>
          <p:spPr>
            <a:xfrm>
              <a:off x="4543993" y="2153301"/>
              <a:ext cx="1569091"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2838BC4E-C3B0-5F4C-9EEA-CEBC152F03C6}"/>
                </a:ext>
              </a:extLst>
            </p:cNvPr>
            <p:cNvCxnSpPr>
              <a:cxnSpLocks/>
              <a:stCxn id="18" idx="3"/>
              <a:endCxn id="13" idx="1"/>
            </p:cNvCxnSpPr>
            <p:nvPr/>
          </p:nvCxnSpPr>
          <p:spPr>
            <a:xfrm flipV="1">
              <a:off x="5183791" y="2502500"/>
              <a:ext cx="929293"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81696DB-2993-1543-8F32-C3CB56F8830C}"/>
                </a:ext>
              </a:extLst>
            </p:cNvPr>
            <p:cNvCxnSpPr>
              <a:cxnSpLocks/>
              <a:stCxn id="18" idx="3"/>
              <a:endCxn id="14"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A7923A5-9398-8142-BDC2-974D49654E4E}"/>
                </a:ext>
              </a:extLst>
            </p:cNvPr>
            <p:cNvCxnSpPr>
              <a:cxnSpLocks/>
              <a:stCxn id="19" idx="3"/>
              <a:endCxn id="13" idx="1"/>
            </p:cNvCxnSpPr>
            <p:nvPr/>
          </p:nvCxnSpPr>
          <p:spPr>
            <a:xfrm flipV="1">
              <a:off x="5081742" y="2502500"/>
              <a:ext cx="1031342"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76A00115-B090-894F-BEFB-A85E6F323083}"/>
                </a:ext>
              </a:extLst>
            </p:cNvPr>
            <p:cNvCxnSpPr>
              <a:cxnSpLocks/>
              <a:stCxn id="19" idx="3"/>
              <a:endCxn id="14"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8A98D90-A450-ED4D-88D9-D4B92A6F1B43}"/>
                </a:ext>
              </a:extLst>
            </p:cNvPr>
            <p:cNvCxnSpPr>
              <a:cxnSpLocks/>
              <a:stCxn id="11"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99071B-2EA8-CC4C-B54F-E66F46761AEE}"/>
                </a:ext>
              </a:extLst>
            </p:cNvPr>
            <p:cNvCxnSpPr>
              <a:cxnSpLocks/>
              <a:stCxn id="20" idx="3"/>
              <a:endCxn id="16" idx="1"/>
            </p:cNvCxnSpPr>
            <p:nvPr/>
          </p:nvCxnSpPr>
          <p:spPr>
            <a:xfrm>
              <a:off x="4564931" y="4551137"/>
              <a:ext cx="1581336" cy="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DDB547D-AE54-D448-BD68-C03655CFEEA8}"/>
                </a:ext>
              </a:extLst>
            </p:cNvPr>
            <p:cNvCxnSpPr>
              <a:cxnSpLocks/>
              <a:endCxn id="12" idx="3"/>
            </p:cNvCxnSpPr>
            <p:nvPr/>
          </p:nvCxnSpPr>
          <p:spPr>
            <a:xfrm flipH="1">
              <a:off x="7164454" y="5626410"/>
              <a:ext cx="1529319"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Curved Connector 74">
              <a:extLst>
                <a:ext uri="{FF2B5EF4-FFF2-40B4-BE49-F238E27FC236}">
                  <a16:creationId xmlns:a16="http://schemas.microsoft.com/office/drawing/2014/main" id="{1C1C3193-2373-1E49-81BA-D244774E80ED}"/>
                </a:ext>
              </a:extLst>
            </p:cNvPr>
            <p:cNvCxnSpPr>
              <a:cxnSpLocks/>
              <a:stCxn id="13" idx="0"/>
              <a:endCxn id="17" idx="0"/>
            </p:cNvCxnSpPr>
            <p:nvPr/>
          </p:nvCxnSpPr>
          <p:spPr>
            <a:xfrm rot="16200000" flipV="1">
              <a:off x="5380700" y="843929"/>
              <a:ext cx="238990" cy="2554643"/>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33F27187-4183-524C-AF09-396507F86AFF}"/>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3669106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A98D-091A-EF4A-A728-21A01BBEC56E}"/>
              </a:ext>
            </a:extLst>
          </p:cNvPr>
          <p:cNvSpPr>
            <a:spLocks noGrp="1"/>
          </p:cNvSpPr>
          <p:nvPr>
            <p:ph type="title"/>
          </p:nvPr>
        </p:nvSpPr>
        <p:spPr/>
        <p:txBody>
          <a:bodyPr/>
          <a:lstStyle/>
          <a:p>
            <a:r>
              <a:rPr lang="en-GB"/>
              <a:t>Agent Structure: Utility-based Agent</a:t>
            </a:r>
          </a:p>
        </p:txBody>
      </p:sp>
      <p:sp>
        <p:nvSpPr>
          <p:cNvPr id="5" name="Content Placeholder 4">
            <a:extLst>
              <a:ext uri="{FF2B5EF4-FFF2-40B4-BE49-F238E27FC236}">
                <a16:creationId xmlns:a16="http://schemas.microsoft.com/office/drawing/2014/main" id="{8AA16274-8A2B-4343-AFC2-AFE9024DC2EA}"/>
              </a:ext>
            </a:extLst>
          </p:cNvPr>
          <p:cNvSpPr>
            <a:spLocks noGrp="1"/>
          </p:cNvSpPr>
          <p:nvPr>
            <p:ph idx="1"/>
          </p:nvPr>
        </p:nvSpPr>
        <p:spPr>
          <a:xfrm>
            <a:off x="359625" y="1666902"/>
            <a:ext cx="4919925" cy="4236435"/>
          </a:xfrm>
        </p:spPr>
        <p:txBody>
          <a:bodyPr>
            <a:normAutofit/>
          </a:bodyPr>
          <a:lstStyle/>
          <a:p>
            <a:r>
              <a:rPr lang="en-GB" dirty="0"/>
              <a:t>Goal-based: binary distinction between </a:t>
            </a:r>
            <a:r>
              <a:rPr lang="en-GB" i="1" dirty="0"/>
              <a:t>happy</a:t>
            </a:r>
            <a:r>
              <a:rPr lang="en-GB" dirty="0"/>
              <a:t> and </a:t>
            </a:r>
            <a:r>
              <a:rPr lang="en-GB" i="1" dirty="0"/>
              <a:t>unhappy</a:t>
            </a:r>
          </a:p>
          <a:p>
            <a:r>
              <a:rPr lang="en-GB" dirty="0"/>
              <a:t>Utility as a distribution over possible states</a:t>
            </a:r>
          </a:p>
          <a:p>
            <a:pPr lvl="1"/>
            <a:r>
              <a:rPr lang="en-GB" dirty="0"/>
              <a:t>What we look at later in the lecture</a:t>
            </a:r>
          </a:p>
          <a:p>
            <a:pPr lvl="1"/>
            <a:r>
              <a:rPr lang="en-GB" dirty="0"/>
              <a:t>Essentially an internalisation of the performance measure</a:t>
            </a:r>
          </a:p>
          <a:p>
            <a:pPr lvl="2">
              <a:tabLst>
                <a:tab pos="1284589" algn="l"/>
              </a:tabLst>
            </a:pPr>
            <a:r>
              <a:rPr lang="en-GB" dirty="0"/>
              <a:t>If internal utility function </a:t>
            </a:r>
            <a:r>
              <a:rPr lang="en-GB" i="1" dirty="0"/>
              <a:t>agrees with</a:t>
            </a:r>
            <a:r>
              <a:rPr lang="en-GB" dirty="0"/>
              <a:t> external performance measure:</a:t>
            </a:r>
          </a:p>
          <a:p>
            <a:pPr lvl="2"/>
            <a:r>
              <a:rPr lang="en-GB" sz="2000" dirty="0"/>
              <a:t>Agent that chooses actions to maximize its utility will be </a:t>
            </a:r>
            <a:r>
              <a:rPr lang="en-GB" sz="2000" i="1" dirty="0">
                <a:solidFill>
                  <a:schemeClr val="accent1"/>
                </a:solidFill>
              </a:rPr>
              <a:t>rational</a:t>
            </a:r>
            <a:r>
              <a:rPr lang="en-GB" sz="2000" dirty="0"/>
              <a:t> according to the external performance measure </a:t>
            </a:r>
            <a:endParaRPr lang="en-GB" dirty="0"/>
          </a:p>
          <a:p>
            <a:endParaRPr lang="en-GB" dirty="0"/>
          </a:p>
        </p:txBody>
      </p:sp>
      <p:sp>
        <p:nvSpPr>
          <p:cNvPr id="4" name="Date Placeholder 3">
            <a:extLst>
              <a:ext uri="{FF2B5EF4-FFF2-40B4-BE49-F238E27FC236}">
                <a16:creationId xmlns:a16="http://schemas.microsoft.com/office/drawing/2014/main" id="{F925EC18-1AE8-0042-8FB9-B058FEBB8A5B}"/>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573E510D-A5BD-3F4A-AE2A-BAB19719198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7B1662C3-956D-FE43-9793-B50F78CA472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36</a:t>
            </a:fld>
            <a:r>
              <a:rPr lang="en-GB"/>
              <a:t> </a:t>
            </a:r>
            <a:endParaRPr lang="en-GB" sz="1399"/>
          </a:p>
        </p:txBody>
      </p:sp>
      <p:grpSp>
        <p:nvGrpSpPr>
          <p:cNvPr id="78" name="Group 77">
            <a:extLst>
              <a:ext uri="{FF2B5EF4-FFF2-40B4-BE49-F238E27FC236}">
                <a16:creationId xmlns:a16="http://schemas.microsoft.com/office/drawing/2014/main" id="{F2A7AB63-EA2E-0A44-B09B-43F711F2313D}"/>
              </a:ext>
            </a:extLst>
          </p:cNvPr>
          <p:cNvGrpSpPr/>
          <p:nvPr/>
        </p:nvGrpSpPr>
        <p:grpSpPr>
          <a:xfrm>
            <a:off x="5325464" y="1679423"/>
            <a:ext cx="6506212" cy="4236436"/>
            <a:chOff x="2717975" y="1628799"/>
            <a:chExt cx="6512989" cy="4240849"/>
          </a:xfrm>
        </p:grpSpPr>
        <p:sp>
          <p:nvSpPr>
            <p:cNvPr id="9" name="TextBox 8">
              <a:extLst>
                <a:ext uri="{FF2B5EF4-FFF2-40B4-BE49-F238E27FC236}">
                  <a16:creationId xmlns:a16="http://schemas.microsoft.com/office/drawing/2014/main" id="{6011FCE9-70B1-7944-9393-F95E1BC9B36B}"/>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10" name="TextBox 9">
              <a:extLst>
                <a:ext uri="{FF2B5EF4-FFF2-40B4-BE49-F238E27FC236}">
                  <a16:creationId xmlns:a16="http://schemas.microsoft.com/office/drawing/2014/main" id="{0057D280-F041-544B-92BC-7F0C611BBC3C}"/>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11" name="TextBox 10">
              <a:extLst>
                <a:ext uri="{FF2B5EF4-FFF2-40B4-BE49-F238E27FC236}">
                  <a16:creationId xmlns:a16="http://schemas.microsoft.com/office/drawing/2014/main" id="{462BDA68-365C-C34D-9F80-97F18ECCFA80}"/>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12" name="TextBox 11">
              <a:extLst>
                <a:ext uri="{FF2B5EF4-FFF2-40B4-BE49-F238E27FC236}">
                  <a16:creationId xmlns:a16="http://schemas.microsoft.com/office/drawing/2014/main" id="{4A3A7A4B-FE1F-8746-91A8-0D2E441C86D2}"/>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13" name="TextBox 12">
              <a:extLst>
                <a:ext uri="{FF2B5EF4-FFF2-40B4-BE49-F238E27FC236}">
                  <a16:creationId xmlns:a16="http://schemas.microsoft.com/office/drawing/2014/main" id="{A734DC34-8F1C-1542-9529-CB714864C66D}"/>
                </a:ext>
              </a:extLst>
            </p:cNvPr>
            <p:cNvSpPr txBox="1"/>
            <p:nvPr/>
          </p:nvSpPr>
          <p:spPr>
            <a:xfrm>
              <a:off x="6113083" y="2240746"/>
              <a:ext cx="1328862" cy="523509"/>
            </a:xfrm>
            <a:prstGeom prst="rect">
              <a:avLst/>
            </a:prstGeom>
            <a:solidFill>
              <a:schemeClr val="bg1"/>
            </a:solidFill>
            <a:ln w="19050">
              <a:solidFill>
                <a:schemeClr val="tx1"/>
              </a:solidFill>
            </a:ln>
          </p:spPr>
          <p:txBody>
            <a:bodyPr wrap="none" rtlCol="0">
              <a:spAutoFit/>
            </a:bodyPr>
            <a:lstStyle/>
            <a:p>
              <a:pPr algn="ctr"/>
              <a:r>
                <a:rPr lang="en-GB" sz="1399"/>
                <a:t>What the world</a:t>
              </a:r>
            </a:p>
            <a:p>
              <a:pPr algn="ctr"/>
              <a:r>
                <a:rPr lang="en-GB" sz="1399"/>
                <a:t>is like now</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ECD3D6B-12E1-A241-ACDC-C393ECC7D82C}"/>
                    </a:ext>
                  </a:extLst>
                </p:cNvPr>
                <p:cNvSpPr txBox="1"/>
                <p:nvPr/>
              </p:nvSpPr>
              <p:spPr>
                <a:xfrm>
                  <a:off x="6010831" y="3060231"/>
                  <a:ext cx="1533362" cy="523509"/>
                </a:xfrm>
                <a:prstGeom prst="rect">
                  <a:avLst/>
                </a:prstGeom>
                <a:solidFill>
                  <a:schemeClr val="bg1"/>
                </a:solidFill>
                <a:ln w="19050">
                  <a:solidFill>
                    <a:schemeClr val="tx1"/>
                  </a:solidFill>
                </a:ln>
              </p:spPr>
              <p:txBody>
                <a:bodyPr wrap="none" rtlCol="0">
                  <a:spAutoFit/>
                </a:bodyPr>
                <a:lstStyle/>
                <a:p>
                  <a:pPr algn="ctr"/>
                  <a:r>
                    <a:rPr lang="en-GB" sz="1399"/>
                    <a:t>What it will be like</a:t>
                  </a:r>
                  <a:br>
                    <a:rPr lang="en-GB" sz="1399"/>
                  </a:br>
                  <a:r>
                    <a:rPr lang="en-GB" sz="1399"/>
                    <a:t>if I do action </a:t>
                  </a:r>
                  <a14:m>
                    <m:oMath xmlns:m="http://schemas.openxmlformats.org/officeDocument/2006/math">
                      <m:r>
                        <a:rPr lang="en-GB" sz="1399" i="1" smtClean="0">
                          <a:latin typeface="Cambria Math" panose="02040503050406030204" pitchFamily="18" charset="0"/>
                        </a:rPr>
                        <m:t>𝐴</m:t>
                      </m:r>
                    </m:oMath>
                  </a14:m>
                  <a:endParaRPr lang="en-GB" sz="1399"/>
                </a:p>
              </p:txBody>
            </p:sp>
          </mc:Choice>
          <mc:Fallback xmlns="">
            <p:sp>
              <p:nvSpPr>
                <p:cNvPr id="14" name="TextBox 13">
                  <a:extLst>
                    <a:ext uri="{FF2B5EF4-FFF2-40B4-BE49-F238E27FC236}">
                      <a16:creationId xmlns:a16="http://schemas.microsoft.com/office/drawing/2014/main" id="{1ECD3D6B-12E1-A241-ACDC-C393ECC7D82C}"/>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3"/>
                  <a:stretch>
                    <a:fillRect b="-9091"/>
                  </a:stretch>
                </a:blipFill>
                <a:ln w="19050">
                  <a:solidFill>
                    <a:schemeClr val="tx1"/>
                  </a:solidFill>
                </a:ln>
              </p:spPr>
              <p:txBody>
                <a:bodyPr/>
                <a:lstStyle/>
                <a:p>
                  <a:r>
                    <a:rPr lang="en-GB">
                      <a:noFill/>
                    </a:rPr>
                    <a:t> </a:t>
                  </a:r>
                </a:p>
              </p:txBody>
            </p:sp>
          </mc:Fallback>
        </mc:AlternateContent>
        <p:sp>
          <p:nvSpPr>
            <p:cNvPr id="15" name="TextBox 14">
              <a:extLst>
                <a:ext uri="{FF2B5EF4-FFF2-40B4-BE49-F238E27FC236}">
                  <a16:creationId xmlns:a16="http://schemas.microsoft.com/office/drawing/2014/main" id="{62C1B14A-4A5C-A543-8F45-7FFABB056413}"/>
                </a:ext>
              </a:extLst>
            </p:cNvPr>
            <p:cNvSpPr txBox="1"/>
            <p:nvPr/>
          </p:nvSpPr>
          <p:spPr>
            <a:xfrm>
              <a:off x="5970201" y="3879716"/>
              <a:ext cx="1614622" cy="523509"/>
            </a:xfrm>
            <a:prstGeom prst="rect">
              <a:avLst/>
            </a:prstGeom>
            <a:solidFill>
              <a:schemeClr val="bg1"/>
            </a:solidFill>
            <a:ln w="19050">
              <a:solidFill>
                <a:schemeClr val="tx1"/>
              </a:solidFill>
            </a:ln>
          </p:spPr>
          <p:txBody>
            <a:bodyPr wrap="none" rtlCol="0">
              <a:spAutoFit/>
            </a:bodyPr>
            <a:lstStyle/>
            <a:p>
              <a:pPr algn="ctr"/>
              <a:r>
                <a:rPr lang="en-GB" sz="1399"/>
                <a:t>How happy I will be</a:t>
              </a:r>
              <a:br>
                <a:rPr lang="en-GB" sz="1399"/>
              </a:br>
              <a:r>
                <a:rPr lang="en-GB" sz="1399"/>
                <a:t>in such a state</a:t>
              </a:r>
            </a:p>
          </p:txBody>
        </p:sp>
        <p:sp>
          <p:nvSpPr>
            <p:cNvPr id="16" name="TextBox 15">
              <a:extLst>
                <a:ext uri="{FF2B5EF4-FFF2-40B4-BE49-F238E27FC236}">
                  <a16:creationId xmlns:a16="http://schemas.microsoft.com/office/drawing/2014/main" id="{112CA37A-2903-994A-B342-B84EF3768447}"/>
                </a:ext>
              </a:extLst>
            </p:cNvPr>
            <p:cNvSpPr txBox="1"/>
            <p:nvPr/>
          </p:nvSpPr>
          <p:spPr>
            <a:xfrm>
              <a:off x="6146266" y="4699201"/>
              <a:ext cx="1262493" cy="523509"/>
            </a:xfrm>
            <a:prstGeom prst="rect">
              <a:avLst/>
            </a:prstGeom>
            <a:solidFill>
              <a:schemeClr val="bg1"/>
            </a:solidFill>
            <a:ln w="19050">
              <a:solidFill>
                <a:schemeClr val="tx1"/>
              </a:solidFill>
            </a:ln>
          </p:spPr>
          <p:txBody>
            <a:bodyPr wrap="none" rtlCol="0">
              <a:spAutoFit/>
            </a:bodyPr>
            <a:lstStyle/>
            <a:p>
              <a:pPr algn="ctr"/>
              <a:r>
                <a:rPr lang="en-GB" sz="1399" dirty="0"/>
                <a:t>What action I</a:t>
              </a:r>
              <a:br>
                <a:rPr lang="en-GB" sz="1399" dirty="0"/>
              </a:br>
              <a:r>
                <a:rPr lang="en-GB" sz="1399" dirty="0"/>
                <a:t>should do now</a:t>
              </a:r>
            </a:p>
          </p:txBody>
        </p:sp>
        <p:sp>
          <p:nvSpPr>
            <p:cNvPr id="17" name="TextBox 16">
              <a:extLst>
                <a:ext uri="{FF2B5EF4-FFF2-40B4-BE49-F238E27FC236}">
                  <a16:creationId xmlns:a16="http://schemas.microsoft.com/office/drawing/2014/main" id="{8E7660AC-D9A1-2240-965F-74C929763100}"/>
                </a:ext>
              </a:extLst>
            </p:cNvPr>
            <p:cNvSpPr txBox="1"/>
            <p:nvPr/>
          </p:nvSpPr>
          <p:spPr>
            <a:xfrm>
              <a:off x="3901751" y="2001756"/>
              <a:ext cx="642242"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State</a:t>
              </a:r>
            </a:p>
          </p:txBody>
        </p:sp>
        <p:sp>
          <p:nvSpPr>
            <p:cNvPr id="18" name="TextBox 17">
              <a:extLst>
                <a:ext uri="{FF2B5EF4-FFF2-40B4-BE49-F238E27FC236}">
                  <a16:creationId xmlns:a16="http://schemas.microsoft.com/office/drawing/2014/main" id="{92CD455B-F074-D443-9AFE-2255E45A76A9}"/>
                </a:ext>
              </a:extLst>
            </p:cNvPr>
            <p:cNvSpPr txBox="1"/>
            <p:nvPr/>
          </p:nvSpPr>
          <p:spPr>
            <a:xfrm>
              <a:off x="3261963" y="2456189"/>
              <a:ext cx="1921828"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How the world evolves</a:t>
              </a:r>
            </a:p>
          </p:txBody>
        </p:sp>
        <p:sp>
          <p:nvSpPr>
            <p:cNvPr id="19" name="TextBox 18">
              <a:extLst>
                <a:ext uri="{FF2B5EF4-FFF2-40B4-BE49-F238E27FC236}">
                  <a16:creationId xmlns:a16="http://schemas.microsoft.com/office/drawing/2014/main" id="{D1863745-A252-8745-9A16-CD9D64D6519C}"/>
                </a:ext>
              </a:extLst>
            </p:cNvPr>
            <p:cNvSpPr txBox="1"/>
            <p:nvPr/>
          </p:nvSpPr>
          <p:spPr>
            <a:xfrm>
              <a:off x="3364011" y="3170803"/>
              <a:ext cx="1717730"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What my actions do</a:t>
              </a:r>
            </a:p>
          </p:txBody>
        </p:sp>
        <p:sp>
          <p:nvSpPr>
            <p:cNvPr id="20" name="TextBox 19">
              <a:extLst>
                <a:ext uri="{FF2B5EF4-FFF2-40B4-BE49-F238E27FC236}">
                  <a16:creationId xmlns:a16="http://schemas.microsoft.com/office/drawing/2014/main" id="{F4D98089-514C-7A45-A5EF-8304771E145F}"/>
                </a:ext>
              </a:extLst>
            </p:cNvPr>
            <p:cNvSpPr txBox="1"/>
            <p:nvPr/>
          </p:nvSpPr>
          <p:spPr>
            <a:xfrm>
              <a:off x="3867411" y="3990728"/>
              <a:ext cx="710922"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Utility</a:t>
              </a:r>
            </a:p>
          </p:txBody>
        </p:sp>
        <p:cxnSp>
          <p:nvCxnSpPr>
            <p:cNvPr id="22" name="Straight Arrow Connector 21">
              <a:extLst>
                <a:ext uri="{FF2B5EF4-FFF2-40B4-BE49-F238E27FC236}">
                  <a16:creationId xmlns:a16="http://schemas.microsoft.com/office/drawing/2014/main" id="{E004D718-C364-0D48-B0C9-09698E6B2B0B}"/>
                </a:ext>
              </a:extLst>
            </p:cNvPr>
            <p:cNvCxnSpPr>
              <a:cxnSpLocks/>
              <a:stCxn id="11" idx="2"/>
              <a:endCxn id="13"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9699AD0-345C-8941-AF9A-48F52D5ADDE9}"/>
                </a:ext>
              </a:extLst>
            </p:cNvPr>
            <p:cNvCxnSpPr>
              <a:cxnSpLocks/>
              <a:stCxn id="13" idx="2"/>
              <a:endCxn id="14"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3C66EA8-0468-4640-ABCB-92A9E1A7E324}"/>
                </a:ext>
              </a:extLst>
            </p:cNvPr>
            <p:cNvCxnSpPr>
              <a:cxnSpLocks/>
              <a:stCxn id="14" idx="2"/>
              <a:endCxn id="15"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50CBC20-0E79-FA47-9F37-29366A9494A3}"/>
                </a:ext>
              </a:extLst>
            </p:cNvPr>
            <p:cNvCxnSpPr>
              <a:cxnSpLocks/>
              <a:stCxn id="15" idx="2"/>
              <a:endCxn id="16"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9BD3569-6C01-8842-9EE5-B91827839D96}"/>
                </a:ext>
              </a:extLst>
            </p:cNvPr>
            <p:cNvCxnSpPr>
              <a:cxnSpLocks/>
              <a:stCxn id="16" idx="2"/>
              <a:endCxn id="12"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61689396-08A1-2640-8A15-9058BEA86ED2}"/>
                </a:ext>
              </a:extLst>
            </p:cNvPr>
            <p:cNvCxnSpPr>
              <a:cxnSpLocks/>
              <a:stCxn id="17" idx="3"/>
              <a:endCxn id="13"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2838BC4E-C3B0-5F4C-9EEA-CEBC152F03C6}"/>
                </a:ext>
              </a:extLst>
            </p:cNvPr>
            <p:cNvCxnSpPr>
              <a:cxnSpLocks/>
              <a:stCxn id="18" idx="3"/>
              <a:endCxn id="13"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81696DB-2993-1543-8F32-C3CB56F8830C}"/>
                </a:ext>
              </a:extLst>
            </p:cNvPr>
            <p:cNvCxnSpPr>
              <a:cxnSpLocks/>
              <a:stCxn id="18" idx="3"/>
              <a:endCxn id="14"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A7923A5-9398-8142-BDC2-974D49654E4E}"/>
                </a:ext>
              </a:extLst>
            </p:cNvPr>
            <p:cNvCxnSpPr>
              <a:cxnSpLocks/>
              <a:stCxn id="19" idx="3"/>
              <a:endCxn id="13"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76A00115-B090-894F-BEFB-A85E6F323083}"/>
                </a:ext>
              </a:extLst>
            </p:cNvPr>
            <p:cNvCxnSpPr>
              <a:cxnSpLocks/>
              <a:stCxn id="19" idx="3"/>
              <a:endCxn id="14"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8A98D90-A450-ED4D-88D9-D4B92A6F1B43}"/>
                </a:ext>
              </a:extLst>
            </p:cNvPr>
            <p:cNvCxnSpPr>
              <a:cxnSpLocks/>
              <a:stCxn id="11"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99071B-2EA8-CC4C-B54F-E66F46761AEE}"/>
                </a:ext>
              </a:extLst>
            </p:cNvPr>
            <p:cNvCxnSpPr>
              <a:cxnSpLocks/>
              <a:stCxn id="20"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DDB547D-AE54-D448-BD68-C03655CFEEA8}"/>
                </a:ext>
              </a:extLst>
            </p:cNvPr>
            <p:cNvCxnSpPr>
              <a:cxnSpLocks/>
              <a:endCxn id="12"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5" name="Curved Connector 74">
              <a:extLst>
                <a:ext uri="{FF2B5EF4-FFF2-40B4-BE49-F238E27FC236}">
                  <a16:creationId xmlns:a16="http://schemas.microsoft.com/office/drawing/2014/main" id="{1C1C3193-2373-1E49-81BA-D244774E80ED}"/>
                </a:ext>
              </a:extLst>
            </p:cNvPr>
            <p:cNvCxnSpPr>
              <a:cxnSpLocks/>
              <a:stCxn id="13" idx="0"/>
              <a:endCxn id="17"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2289D532-5326-8749-AC00-6AA76154584D}"/>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2562042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A98D-091A-EF4A-A728-21A01BBEC56E}"/>
              </a:ext>
            </a:extLst>
          </p:cNvPr>
          <p:cNvSpPr>
            <a:spLocks noGrp="1"/>
          </p:cNvSpPr>
          <p:nvPr>
            <p:ph type="title"/>
          </p:nvPr>
        </p:nvSpPr>
        <p:spPr/>
        <p:txBody>
          <a:bodyPr/>
          <a:lstStyle/>
          <a:p>
            <a:r>
              <a:rPr lang="en-GB" dirty="0"/>
              <a:t>Agent Structure: Learning Agent</a:t>
            </a:r>
          </a:p>
        </p:txBody>
      </p:sp>
      <p:sp>
        <p:nvSpPr>
          <p:cNvPr id="5" name="Content Placeholder 4">
            <a:extLst>
              <a:ext uri="{FF2B5EF4-FFF2-40B4-BE49-F238E27FC236}">
                <a16:creationId xmlns:a16="http://schemas.microsoft.com/office/drawing/2014/main" id="{8AA16274-8A2B-4343-AFC2-AFE9024DC2EA}"/>
              </a:ext>
            </a:extLst>
          </p:cNvPr>
          <p:cNvSpPr>
            <a:spLocks noGrp="1"/>
          </p:cNvSpPr>
          <p:nvPr>
            <p:ph idx="1"/>
          </p:nvPr>
        </p:nvSpPr>
        <p:spPr>
          <a:xfrm>
            <a:off x="359625" y="1666902"/>
            <a:ext cx="4919925" cy="4236435"/>
          </a:xfrm>
        </p:spPr>
        <p:txBody>
          <a:bodyPr/>
          <a:lstStyle/>
          <a:p>
            <a:r>
              <a:rPr lang="en-GB" dirty="0"/>
              <a:t>So far: Agents select actions</a:t>
            </a:r>
          </a:p>
          <a:p>
            <a:pPr lvl="1"/>
            <a:r>
              <a:rPr lang="en-GB" dirty="0"/>
              <a:t>Make decisions about actions</a:t>
            </a:r>
          </a:p>
          <a:p>
            <a:r>
              <a:rPr lang="en-GB" dirty="0"/>
              <a:t>How do agent programs emerge?</a:t>
            </a:r>
          </a:p>
          <a:p>
            <a:pPr lvl="1"/>
            <a:r>
              <a:rPr lang="en-GB" dirty="0"/>
              <a:t>Too laborious to do by hand</a:t>
            </a:r>
          </a:p>
          <a:p>
            <a:r>
              <a:rPr lang="en-GB" dirty="0"/>
              <a:t>Generate learning agent, let it learn</a:t>
            </a:r>
          </a:p>
          <a:p>
            <a:pPr lvl="1"/>
            <a:r>
              <a:rPr lang="en-GB" sz="2200" dirty="0"/>
              <a:t>Allows agent to operate in initially unknown environments and to become more competent</a:t>
            </a:r>
            <a:endParaRPr lang="en-GB" dirty="0"/>
          </a:p>
          <a:p>
            <a:pPr lvl="1"/>
            <a:r>
              <a:rPr lang="en-GB" dirty="0"/>
              <a:t>Research area: </a:t>
            </a:r>
            <a:br>
              <a:rPr lang="en-GB" dirty="0"/>
            </a:br>
            <a:r>
              <a:rPr lang="en-GB" i="1" dirty="0">
                <a:solidFill>
                  <a:schemeClr val="accent2"/>
                </a:solidFill>
              </a:rPr>
              <a:t>Reinforcement Learning</a:t>
            </a:r>
          </a:p>
          <a:p>
            <a:pPr lvl="1"/>
            <a:endParaRPr lang="en-GB" dirty="0"/>
          </a:p>
        </p:txBody>
      </p:sp>
      <p:sp>
        <p:nvSpPr>
          <p:cNvPr id="4" name="Date Placeholder 3">
            <a:extLst>
              <a:ext uri="{FF2B5EF4-FFF2-40B4-BE49-F238E27FC236}">
                <a16:creationId xmlns:a16="http://schemas.microsoft.com/office/drawing/2014/main" id="{F925EC18-1AE8-0042-8FB9-B058FEBB8A5B}"/>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573E510D-A5BD-3F4A-AE2A-BAB19719198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7B1662C3-956D-FE43-9793-B50F78CA472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37</a:t>
            </a:fld>
            <a:r>
              <a:rPr lang="en-GB"/>
              <a:t> </a:t>
            </a:r>
            <a:endParaRPr lang="en-GB" sz="1399"/>
          </a:p>
        </p:txBody>
      </p:sp>
      <p:grpSp>
        <p:nvGrpSpPr>
          <p:cNvPr id="70" name="Group 69">
            <a:extLst>
              <a:ext uri="{FF2B5EF4-FFF2-40B4-BE49-F238E27FC236}">
                <a16:creationId xmlns:a16="http://schemas.microsoft.com/office/drawing/2014/main" id="{6CE06CEB-F9BB-A44C-B9D9-F1FE80A4A0B5}"/>
              </a:ext>
            </a:extLst>
          </p:cNvPr>
          <p:cNvGrpSpPr/>
          <p:nvPr/>
        </p:nvGrpSpPr>
        <p:grpSpPr>
          <a:xfrm>
            <a:off x="5325464" y="1347309"/>
            <a:ext cx="6506212" cy="4568550"/>
            <a:chOff x="5331011" y="1345140"/>
            <a:chExt cx="6512989" cy="4573309"/>
          </a:xfrm>
        </p:grpSpPr>
        <p:grpSp>
          <p:nvGrpSpPr>
            <p:cNvPr id="78" name="Group 77">
              <a:extLst>
                <a:ext uri="{FF2B5EF4-FFF2-40B4-BE49-F238E27FC236}">
                  <a16:creationId xmlns:a16="http://schemas.microsoft.com/office/drawing/2014/main" id="{F2A7AB63-EA2E-0A44-B09B-43F711F2313D}"/>
                </a:ext>
              </a:extLst>
            </p:cNvPr>
            <p:cNvGrpSpPr/>
            <p:nvPr/>
          </p:nvGrpSpPr>
          <p:grpSpPr>
            <a:xfrm>
              <a:off x="5331011" y="1560679"/>
              <a:ext cx="6512989" cy="4357770"/>
              <a:chOff x="2717975" y="1511878"/>
              <a:chExt cx="6512989" cy="4357770"/>
            </a:xfrm>
          </p:grpSpPr>
          <p:sp>
            <p:nvSpPr>
              <p:cNvPr id="9" name="TextBox 8">
                <a:extLst>
                  <a:ext uri="{FF2B5EF4-FFF2-40B4-BE49-F238E27FC236}">
                    <a16:creationId xmlns:a16="http://schemas.microsoft.com/office/drawing/2014/main" id="{6011FCE9-70B1-7944-9393-F95E1BC9B36B}"/>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10" name="TextBox 9">
                <a:extLst>
                  <a:ext uri="{FF2B5EF4-FFF2-40B4-BE49-F238E27FC236}">
                    <a16:creationId xmlns:a16="http://schemas.microsoft.com/office/drawing/2014/main" id="{0057D280-F041-544B-92BC-7F0C611BBC3C}"/>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11" name="TextBox 10">
                <a:extLst>
                  <a:ext uri="{FF2B5EF4-FFF2-40B4-BE49-F238E27FC236}">
                    <a16:creationId xmlns:a16="http://schemas.microsoft.com/office/drawing/2014/main" id="{462BDA68-365C-C34D-9F80-97F18ECCFA80}"/>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12" name="TextBox 11">
                <a:extLst>
                  <a:ext uri="{FF2B5EF4-FFF2-40B4-BE49-F238E27FC236}">
                    <a16:creationId xmlns:a16="http://schemas.microsoft.com/office/drawing/2014/main" id="{4A3A7A4B-FE1F-8746-91A8-0D2E441C86D2}"/>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13" name="TextBox 12">
                <a:extLst>
                  <a:ext uri="{FF2B5EF4-FFF2-40B4-BE49-F238E27FC236}">
                    <a16:creationId xmlns:a16="http://schemas.microsoft.com/office/drawing/2014/main" id="{A734DC34-8F1C-1542-9529-CB714864C66D}"/>
                  </a:ext>
                </a:extLst>
              </p:cNvPr>
              <p:cNvSpPr txBox="1"/>
              <p:nvPr/>
            </p:nvSpPr>
            <p:spPr>
              <a:xfrm>
                <a:off x="3941892" y="1685394"/>
                <a:ext cx="561957" cy="307968"/>
              </a:xfrm>
              <a:prstGeom prst="rect">
                <a:avLst/>
              </a:prstGeom>
              <a:solidFill>
                <a:schemeClr val="bg1"/>
              </a:solidFill>
              <a:ln w="19050">
                <a:solidFill>
                  <a:schemeClr val="tx1"/>
                </a:solidFill>
              </a:ln>
            </p:spPr>
            <p:txBody>
              <a:bodyPr wrap="none" rtlCol="0">
                <a:spAutoFit/>
              </a:bodyPr>
              <a:lstStyle/>
              <a:p>
                <a:pPr algn="ctr"/>
                <a:r>
                  <a:rPr lang="en-GB" sz="1399" dirty="0"/>
                  <a:t>Critic</a:t>
                </a:r>
              </a:p>
            </p:txBody>
          </p:sp>
          <p:sp>
            <p:nvSpPr>
              <p:cNvPr id="14" name="TextBox 13">
                <a:extLst>
                  <a:ext uri="{FF2B5EF4-FFF2-40B4-BE49-F238E27FC236}">
                    <a16:creationId xmlns:a16="http://schemas.microsoft.com/office/drawing/2014/main" id="{1ECD3D6B-12E1-A241-ACDC-C393ECC7D82C}"/>
                  </a:ext>
                </a:extLst>
              </p:cNvPr>
              <p:cNvSpPr txBox="1"/>
              <p:nvPr/>
            </p:nvSpPr>
            <p:spPr>
              <a:xfrm>
                <a:off x="3815124" y="3306780"/>
                <a:ext cx="815496" cy="523509"/>
              </a:xfrm>
              <a:prstGeom prst="rect">
                <a:avLst/>
              </a:prstGeom>
              <a:solidFill>
                <a:schemeClr val="bg1"/>
              </a:solidFill>
              <a:ln w="19050">
                <a:solidFill>
                  <a:schemeClr val="tx1"/>
                </a:solidFill>
              </a:ln>
            </p:spPr>
            <p:txBody>
              <a:bodyPr wrap="none" rtlCol="0">
                <a:spAutoFit/>
              </a:bodyPr>
              <a:lstStyle/>
              <a:p>
                <a:pPr algn="ctr"/>
                <a:r>
                  <a:rPr lang="en-GB" sz="1399" dirty="0"/>
                  <a:t>Learning</a:t>
                </a:r>
                <a:br>
                  <a:rPr lang="en-GB" sz="1399" dirty="0"/>
                </a:br>
                <a:r>
                  <a:rPr lang="en-GB" sz="1399" dirty="0"/>
                  <a:t>element</a:t>
                </a:r>
              </a:p>
            </p:txBody>
          </p:sp>
          <p:sp>
            <p:nvSpPr>
              <p:cNvPr id="15" name="TextBox 14">
                <a:extLst>
                  <a:ext uri="{FF2B5EF4-FFF2-40B4-BE49-F238E27FC236}">
                    <a16:creationId xmlns:a16="http://schemas.microsoft.com/office/drawing/2014/main" id="{62C1B14A-4A5C-A543-8F45-7FFABB056413}"/>
                  </a:ext>
                </a:extLst>
              </p:cNvPr>
              <p:cNvSpPr txBox="1"/>
              <p:nvPr/>
            </p:nvSpPr>
            <p:spPr>
              <a:xfrm>
                <a:off x="6215400" y="3306780"/>
                <a:ext cx="1124234" cy="523509"/>
              </a:xfrm>
              <a:prstGeom prst="rect">
                <a:avLst/>
              </a:prstGeom>
              <a:solidFill>
                <a:schemeClr val="bg1"/>
              </a:solidFill>
              <a:ln w="19050">
                <a:solidFill>
                  <a:schemeClr val="tx1"/>
                </a:solidFill>
              </a:ln>
            </p:spPr>
            <p:txBody>
              <a:bodyPr wrap="none" rtlCol="0">
                <a:spAutoFit/>
              </a:bodyPr>
              <a:lstStyle/>
              <a:p>
                <a:pPr algn="ctr"/>
                <a:r>
                  <a:rPr lang="en-GB" sz="1399" dirty="0"/>
                  <a:t>Performance</a:t>
                </a:r>
                <a:br>
                  <a:rPr lang="en-GB" sz="1399" dirty="0"/>
                </a:br>
                <a:r>
                  <a:rPr lang="en-GB" sz="1399" dirty="0"/>
                  <a:t>element</a:t>
                </a:r>
              </a:p>
            </p:txBody>
          </p:sp>
          <p:sp>
            <p:nvSpPr>
              <p:cNvPr id="16" name="TextBox 15">
                <a:extLst>
                  <a:ext uri="{FF2B5EF4-FFF2-40B4-BE49-F238E27FC236}">
                    <a16:creationId xmlns:a16="http://schemas.microsoft.com/office/drawing/2014/main" id="{112CA37A-2903-994A-B342-B84EF3768447}"/>
                  </a:ext>
                </a:extLst>
              </p:cNvPr>
              <p:cNvSpPr txBox="1"/>
              <p:nvPr/>
            </p:nvSpPr>
            <p:spPr>
              <a:xfrm>
                <a:off x="3772055" y="4927777"/>
                <a:ext cx="901634" cy="523509"/>
              </a:xfrm>
              <a:prstGeom prst="rect">
                <a:avLst/>
              </a:prstGeom>
              <a:solidFill>
                <a:schemeClr val="bg1"/>
              </a:solidFill>
              <a:ln w="19050">
                <a:solidFill>
                  <a:schemeClr val="tx1"/>
                </a:solidFill>
              </a:ln>
            </p:spPr>
            <p:txBody>
              <a:bodyPr wrap="none" rtlCol="0">
                <a:spAutoFit/>
              </a:bodyPr>
              <a:lstStyle/>
              <a:p>
                <a:pPr algn="ctr"/>
                <a:r>
                  <a:rPr lang="en-GB" sz="1399" dirty="0"/>
                  <a:t>Problem</a:t>
                </a:r>
                <a:br>
                  <a:rPr lang="en-GB" sz="1399" dirty="0"/>
                </a:br>
                <a:r>
                  <a:rPr lang="en-GB" sz="1399" dirty="0"/>
                  <a:t>generator</a:t>
                </a:r>
              </a:p>
            </p:txBody>
          </p:sp>
          <p:cxnSp>
            <p:nvCxnSpPr>
              <p:cNvPr id="22" name="Straight Arrow Connector 21">
                <a:extLst>
                  <a:ext uri="{FF2B5EF4-FFF2-40B4-BE49-F238E27FC236}">
                    <a16:creationId xmlns:a16="http://schemas.microsoft.com/office/drawing/2014/main" id="{E004D718-C364-0D48-B0C9-09698E6B2B0B}"/>
                  </a:ext>
                </a:extLst>
              </p:cNvPr>
              <p:cNvCxnSpPr>
                <a:cxnSpLocks/>
                <a:stCxn id="11" idx="2"/>
                <a:endCxn id="15" idx="0"/>
              </p:cNvCxnSpPr>
              <p:nvPr/>
            </p:nvCxnSpPr>
            <p:spPr>
              <a:xfrm>
                <a:off x="6777511" y="1942947"/>
                <a:ext cx="6" cy="136383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9699AD0-345C-8941-AF9A-48F52D5ADDE9}"/>
                  </a:ext>
                </a:extLst>
              </p:cNvPr>
              <p:cNvCxnSpPr>
                <a:cxnSpLocks/>
                <a:stCxn id="13" idx="2"/>
                <a:endCxn id="14" idx="0"/>
              </p:cNvCxnSpPr>
              <p:nvPr/>
            </p:nvCxnSpPr>
            <p:spPr>
              <a:xfrm>
                <a:off x="4222870" y="1993362"/>
                <a:ext cx="2" cy="131341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3C66EA8-0468-4640-ABCB-92A9E1A7E324}"/>
                  </a:ext>
                </a:extLst>
              </p:cNvPr>
              <p:cNvCxnSpPr>
                <a:cxnSpLocks/>
                <a:stCxn id="14" idx="3"/>
                <a:endCxn id="15" idx="1"/>
              </p:cNvCxnSpPr>
              <p:nvPr/>
            </p:nvCxnSpPr>
            <p:spPr>
              <a:xfrm>
                <a:off x="4630619" y="3568534"/>
                <a:ext cx="158478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50CBC20-0E79-FA47-9F37-29366A9494A3}"/>
                  </a:ext>
                </a:extLst>
              </p:cNvPr>
              <p:cNvCxnSpPr>
                <a:cxnSpLocks/>
                <a:stCxn id="16" idx="3"/>
                <a:endCxn id="15" idx="2"/>
              </p:cNvCxnSpPr>
              <p:nvPr/>
            </p:nvCxnSpPr>
            <p:spPr>
              <a:xfrm flipV="1">
                <a:off x="4673689" y="3830289"/>
                <a:ext cx="2103828" cy="13592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9BD3569-6C01-8842-9EE5-B91827839D96}"/>
                  </a:ext>
                </a:extLst>
              </p:cNvPr>
              <p:cNvCxnSpPr>
                <a:cxnSpLocks/>
                <a:stCxn id="15" idx="2"/>
                <a:endCxn id="12" idx="0"/>
              </p:cNvCxnSpPr>
              <p:nvPr/>
            </p:nvCxnSpPr>
            <p:spPr>
              <a:xfrm flipH="1">
                <a:off x="6777513" y="3830289"/>
                <a:ext cx="4" cy="16883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2838BC4E-C3B0-5F4C-9EEA-CEBC152F03C6}"/>
                  </a:ext>
                </a:extLst>
              </p:cNvPr>
              <p:cNvCxnSpPr>
                <a:cxnSpLocks/>
                <a:stCxn id="68" idx="2"/>
                <a:endCxn id="13" idx="0"/>
              </p:cNvCxnSpPr>
              <p:nvPr/>
            </p:nvCxnSpPr>
            <p:spPr>
              <a:xfrm flipH="1">
                <a:off x="4222870" y="1511878"/>
                <a:ext cx="1243" cy="173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81696DB-2993-1543-8F32-C3CB56F8830C}"/>
                  </a:ext>
                </a:extLst>
              </p:cNvPr>
              <p:cNvCxnSpPr>
                <a:cxnSpLocks/>
                <a:stCxn id="14" idx="2"/>
                <a:endCxn id="16" idx="0"/>
              </p:cNvCxnSpPr>
              <p:nvPr/>
            </p:nvCxnSpPr>
            <p:spPr>
              <a:xfrm>
                <a:off x="4222872" y="3830289"/>
                <a:ext cx="0" cy="10974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A7923A5-9398-8142-BDC2-974D49654E4E}"/>
                  </a:ext>
                </a:extLst>
              </p:cNvPr>
              <p:cNvCxnSpPr>
                <a:cxnSpLocks/>
                <a:stCxn id="11" idx="1"/>
                <a:endCxn id="13" idx="3"/>
              </p:cNvCxnSpPr>
              <p:nvPr/>
            </p:nvCxnSpPr>
            <p:spPr>
              <a:xfrm flipH="1">
                <a:off x="4503848" y="1835177"/>
                <a:ext cx="1956429" cy="4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8A98D90-A450-ED4D-88D9-D4B92A6F1B43}"/>
                  </a:ext>
                </a:extLst>
              </p:cNvPr>
              <p:cNvCxnSpPr>
                <a:cxnSpLocks/>
                <a:stCxn id="11"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A99071B-2EA8-CC4C-B54F-E66F46761AEE}"/>
                  </a:ext>
                </a:extLst>
              </p:cNvPr>
              <p:cNvCxnSpPr>
                <a:cxnSpLocks/>
              </p:cNvCxnSpPr>
              <p:nvPr/>
            </p:nvCxnSpPr>
            <p:spPr>
              <a:xfrm rot="5400000">
                <a:off x="5411599" y="2800339"/>
                <a:ext cx="12713" cy="1549612"/>
              </a:xfrm>
              <a:prstGeom prst="curvedConnector3">
                <a:avLst>
                  <a:gd name="adj1" fmla="val 180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5DDB547D-AE54-D448-BD68-C03655CFEEA8}"/>
                  </a:ext>
                </a:extLst>
              </p:cNvPr>
              <p:cNvCxnSpPr>
                <a:cxnSpLocks/>
                <a:endCxn id="12"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64" name="TextBox 63">
              <a:extLst>
                <a:ext uri="{FF2B5EF4-FFF2-40B4-BE49-F238E27FC236}">
                  <a16:creationId xmlns:a16="http://schemas.microsoft.com/office/drawing/2014/main" id="{5F0AD039-0582-094C-9AFD-CDECBC296C17}"/>
                </a:ext>
              </a:extLst>
            </p:cNvPr>
            <p:cNvSpPr txBox="1"/>
            <p:nvPr/>
          </p:nvSpPr>
          <p:spPr>
            <a:xfrm>
              <a:off x="5973905" y="4349673"/>
              <a:ext cx="669642" cy="431080"/>
            </a:xfrm>
            <a:prstGeom prst="rect">
              <a:avLst/>
            </a:prstGeom>
            <a:noFill/>
          </p:spPr>
          <p:txBody>
            <a:bodyPr wrap="none" lIns="35963" tIns="0" rIns="35963" bIns="0" rtlCol="0">
              <a:spAutoFit/>
            </a:bodyPr>
            <a:lstStyle/>
            <a:p>
              <a:pPr algn="ctr"/>
              <a:r>
                <a:rPr lang="en-GB" sz="1399" dirty="0"/>
                <a:t>learning</a:t>
              </a:r>
              <a:br>
                <a:rPr lang="en-GB" sz="1399" dirty="0"/>
              </a:br>
              <a:r>
                <a:rPr lang="en-GB" sz="1399" dirty="0"/>
                <a:t>goals</a:t>
              </a:r>
            </a:p>
          </p:txBody>
        </p:sp>
        <p:sp>
          <p:nvSpPr>
            <p:cNvPr id="65" name="TextBox 64">
              <a:extLst>
                <a:ext uri="{FF2B5EF4-FFF2-40B4-BE49-F238E27FC236}">
                  <a16:creationId xmlns:a16="http://schemas.microsoft.com/office/drawing/2014/main" id="{0B1AE3F8-C5E7-BC4B-9205-01A69CB64187}"/>
                </a:ext>
              </a:extLst>
            </p:cNvPr>
            <p:cNvSpPr txBox="1"/>
            <p:nvPr/>
          </p:nvSpPr>
          <p:spPr>
            <a:xfrm>
              <a:off x="5926637" y="2726105"/>
              <a:ext cx="764174" cy="215444"/>
            </a:xfrm>
            <a:prstGeom prst="rect">
              <a:avLst/>
            </a:prstGeom>
            <a:noFill/>
          </p:spPr>
          <p:txBody>
            <a:bodyPr wrap="none" lIns="35963" tIns="0" rIns="35963" bIns="0" rtlCol="0">
              <a:spAutoFit/>
            </a:bodyPr>
            <a:lstStyle/>
            <a:p>
              <a:pPr algn="ctr"/>
              <a:r>
                <a:rPr lang="en-GB" sz="1399" dirty="0"/>
                <a:t>feedback</a:t>
              </a:r>
            </a:p>
          </p:txBody>
        </p:sp>
        <p:sp>
          <p:nvSpPr>
            <p:cNvPr id="66" name="TextBox 65">
              <a:extLst>
                <a:ext uri="{FF2B5EF4-FFF2-40B4-BE49-F238E27FC236}">
                  <a16:creationId xmlns:a16="http://schemas.microsoft.com/office/drawing/2014/main" id="{900FCBD3-DD91-3042-A316-F0AB30892472}"/>
                </a:ext>
              </a:extLst>
            </p:cNvPr>
            <p:cNvSpPr txBox="1"/>
            <p:nvPr/>
          </p:nvSpPr>
          <p:spPr>
            <a:xfrm>
              <a:off x="7689629" y="3305667"/>
              <a:ext cx="668166" cy="215539"/>
            </a:xfrm>
            <a:prstGeom prst="rect">
              <a:avLst/>
            </a:prstGeom>
            <a:noFill/>
          </p:spPr>
          <p:txBody>
            <a:bodyPr wrap="none" lIns="35963" tIns="0" rIns="35963" bIns="0" rtlCol="0">
              <a:spAutoFit/>
            </a:bodyPr>
            <a:lstStyle/>
            <a:p>
              <a:pPr algn="ctr"/>
              <a:r>
                <a:rPr lang="en-GB" sz="1399" dirty="0"/>
                <a:t>changes</a:t>
              </a:r>
            </a:p>
          </p:txBody>
        </p:sp>
        <p:sp>
          <p:nvSpPr>
            <p:cNvPr id="67" name="TextBox 66">
              <a:extLst>
                <a:ext uri="{FF2B5EF4-FFF2-40B4-BE49-F238E27FC236}">
                  <a16:creationId xmlns:a16="http://schemas.microsoft.com/office/drawing/2014/main" id="{B7531A9C-37A3-1445-BA6B-17350B9ABFF2}"/>
                </a:ext>
              </a:extLst>
            </p:cNvPr>
            <p:cNvSpPr txBox="1"/>
            <p:nvPr/>
          </p:nvSpPr>
          <p:spPr>
            <a:xfrm>
              <a:off x="7600418" y="3886727"/>
              <a:ext cx="871254" cy="215539"/>
            </a:xfrm>
            <a:prstGeom prst="rect">
              <a:avLst/>
            </a:prstGeom>
            <a:noFill/>
          </p:spPr>
          <p:txBody>
            <a:bodyPr wrap="none" lIns="35963" tIns="0" rIns="35963" bIns="0" rtlCol="0">
              <a:spAutoFit/>
            </a:bodyPr>
            <a:lstStyle/>
            <a:p>
              <a:pPr algn="ctr"/>
              <a:r>
                <a:rPr lang="en-GB" sz="1399" dirty="0"/>
                <a:t>knowledge</a:t>
              </a:r>
            </a:p>
          </p:txBody>
        </p:sp>
        <p:sp>
          <p:nvSpPr>
            <p:cNvPr id="68" name="TextBox 67">
              <a:extLst>
                <a:ext uri="{FF2B5EF4-FFF2-40B4-BE49-F238E27FC236}">
                  <a16:creationId xmlns:a16="http://schemas.microsoft.com/office/drawing/2014/main" id="{EA8D060A-E423-364B-BE2C-174103213AE9}"/>
                </a:ext>
              </a:extLst>
            </p:cNvPr>
            <p:cNvSpPr txBox="1"/>
            <p:nvPr/>
          </p:nvSpPr>
          <p:spPr>
            <a:xfrm>
              <a:off x="5989410" y="1345140"/>
              <a:ext cx="1695478" cy="215539"/>
            </a:xfrm>
            <a:prstGeom prst="rect">
              <a:avLst/>
            </a:prstGeom>
            <a:noFill/>
          </p:spPr>
          <p:txBody>
            <a:bodyPr wrap="none" lIns="35963" tIns="0" rIns="35963" bIns="0" rtlCol="0">
              <a:spAutoFit/>
            </a:bodyPr>
            <a:lstStyle/>
            <a:p>
              <a:pPr algn="ctr"/>
              <a:r>
                <a:rPr lang="en-GB" sz="1399" dirty="0"/>
                <a:t>Performance standard</a:t>
              </a:r>
            </a:p>
          </p:txBody>
        </p:sp>
      </p:grpSp>
      <p:sp>
        <p:nvSpPr>
          <p:cNvPr id="33" name="TextBox 32">
            <a:extLst>
              <a:ext uri="{FF2B5EF4-FFF2-40B4-BE49-F238E27FC236}">
                <a16:creationId xmlns:a16="http://schemas.microsoft.com/office/drawing/2014/main" id="{F5C63490-648B-764B-82C3-AF6E844BCC02}"/>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
        <p:nvSpPr>
          <p:cNvPr id="34" name="Rectangle 33">
            <a:extLst>
              <a:ext uri="{FF2B5EF4-FFF2-40B4-BE49-F238E27FC236}">
                <a16:creationId xmlns:a16="http://schemas.microsoft.com/office/drawing/2014/main" id="{929E7468-22FE-1744-8C7C-6FF07849B21C}"/>
              </a:ext>
            </a:extLst>
          </p:cNvPr>
          <p:cNvSpPr/>
          <p:nvPr/>
        </p:nvSpPr>
        <p:spPr>
          <a:xfrm>
            <a:off x="386217" y="5233662"/>
            <a:ext cx="4680000" cy="64569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marL="7930" lvl="2"/>
            <a:r>
              <a:rPr lang="en-GB" sz="1798" dirty="0"/>
              <a:t>Advertisement: Lecture „</a:t>
            </a:r>
            <a:r>
              <a:rPr lang="en-GB" sz="1798" i="1" dirty="0"/>
              <a:t>Deep Reinforcement Learning</a:t>
            </a:r>
            <a:r>
              <a:rPr lang="en-GB" sz="1798" dirty="0"/>
              <a:t>“ (PI, 4) by Malte Schilling</a:t>
            </a:r>
          </a:p>
        </p:txBody>
      </p:sp>
    </p:spTree>
    <p:extLst>
      <p:ext uri="{BB962C8B-B14F-4D97-AF65-F5344CB8AC3E}">
        <p14:creationId xmlns:p14="http://schemas.microsoft.com/office/powerpoint/2010/main" val="178423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A98D-091A-EF4A-A728-21A01BBEC56E}"/>
              </a:ext>
            </a:extLst>
          </p:cNvPr>
          <p:cNvSpPr>
            <a:spLocks noGrp="1"/>
          </p:cNvSpPr>
          <p:nvPr>
            <p:ph type="title"/>
          </p:nvPr>
        </p:nvSpPr>
        <p:spPr/>
        <p:txBody>
          <a:bodyPr/>
          <a:lstStyle/>
          <a:p>
            <a:r>
              <a:rPr lang="en-GB"/>
              <a:t>Agent Structure: Learning Agent</a:t>
            </a:r>
          </a:p>
        </p:txBody>
      </p:sp>
      <p:sp>
        <p:nvSpPr>
          <p:cNvPr id="5" name="Content Placeholder 4">
            <a:extLst>
              <a:ext uri="{FF2B5EF4-FFF2-40B4-BE49-F238E27FC236}">
                <a16:creationId xmlns:a16="http://schemas.microsoft.com/office/drawing/2014/main" id="{8AA16274-8A2B-4343-AFC2-AFE9024DC2EA}"/>
              </a:ext>
            </a:extLst>
          </p:cNvPr>
          <p:cNvSpPr>
            <a:spLocks noGrp="1"/>
          </p:cNvSpPr>
          <p:nvPr>
            <p:ph idx="1"/>
          </p:nvPr>
        </p:nvSpPr>
        <p:spPr>
          <a:xfrm>
            <a:off x="359626" y="1666902"/>
            <a:ext cx="4820452" cy="4236435"/>
          </a:xfrm>
        </p:spPr>
        <p:txBody>
          <a:bodyPr/>
          <a:lstStyle/>
          <a:p>
            <a:r>
              <a:rPr lang="en-GB" dirty="0"/>
              <a:t>4 conceptual components</a:t>
            </a:r>
          </a:p>
          <a:p>
            <a:pPr lvl="1"/>
            <a:r>
              <a:rPr lang="en-GB" dirty="0"/>
              <a:t>Learning element</a:t>
            </a:r>
          </a:p>
          <a:p>
            <a:pPr lvl="2"/>
            <a:r>
              <a:rPr lang="en-GB" dirty="0"/>
              <a:t>Make improvements</a:t>
            </a:r>
          </a:p>
          <a:p>
            <a:pPr lvl="1"/>
            <a:r>
              <a:rPr lang="en-GB" dirty="0"/>
              <a:t>Performance element (agent so far)</a:t>
            </a:r>
          </a:p>
          <a:p>
            <a:pPr lvl="2"/>
            <a:r>
              <a:rPr lang="en-GB" dirty="0"/>
              <a:t>Select actions</a:t>
            </a:r>
          </a:p>
          <a:p>
            <a:pPr lvl="1"/>
            <a:r>
              <a:rPr lang="en-GB" dirty="0"/>
              <a:t>Critic</a:t>
            </a:r>
          </a:p>
          <a:p>
            <a:pPr lvl="2"/>
            <a:r>
              <a:rPr lang="en-GB" dirty="0"/>
              <a:t>Feedback on results</a:t>
            </a:r>
          </a:p>
          <a:p>
            <a:pPr lvl="2"/>
            <a:r>
              <a:rPr lang="en-GB" dirty="0"/>
              <a:t>Used by learning element to determine how performance element should be modified to do better</a:t>
            </a:r>
          </a:p>
          <a:p>
            <a:pPr lvl="1"/>
            <a:r>
              <a:rPr lang="en-GB" dirty="0"/>
              <a:t>Problem generator (for exploration)</a:t>
            </a:r>
          </a:p>
          <a:p>
            <a:pPr lvl="2"/>
            <a:r>
              <a:rPr lang="en-GB" dirty="0"/>
              <a:t>Suggest actions that will lead to new and informative experiences </a:t>
            </a:r>
          </a:p>
          <a:p>
            <a:pPr lvl="2"/>
            <a:endParaRPr lang="en-GB" dirty="0"/>
          </a:p>
          <a:p>
            <a:pPr lvl="2"/>
            <a:endParaRPr lang="en-GB" dirty="0"/>
          </a:p>
        </p:txBody>
      </p:sp>
      <p:sp>
        <p:nvSpPr>
          <p:cNvPr id="4" name="Date Placeholder 3">
            <a:extLst>
              <a:ext uri="{FF2B5EF4-FFF2-40B4-BE49-F238E27FC236}">
                <a16:creationId xmlns:a16="http://schemas.microsoft.com/office/drawing/2014/main" id="{F925EC18-1AE8-0042-8FB9-B058FEBB8A5B}"/>
              </a:ext>
            </a:extLst>
          </p:cNvPr>
          <p:cNvSpPr>
            <a:spLocks noGrp="1"/>
          </p:cNvSpPr>
          <p:nvPr>
            <p:ph type="dt" sz="half" idx="2"/>
          </p:nvPr>
        </p:nvSpPr>
        <p:spPr/>
        <p:txBody>
          <a:bodyPr/>
          <a:lstStyle/>
          <a:p>
            <a:r>
              <a:rPr lang="de-DE"/>
              <a:t>Intro</a:t>
            </a:r>
            <a:endParaRPr lang="en-GB"/>
          </a:p>
        </p:txBody>
      </p:sp>
      <p:sp>
        <p:nvSpPr>
          <p:cNvPr id="3" name="Footer Placeholder 2">
            <a:extLst>
              <a:ext uri="{FF2B5EF4-FFF2-40B4-BE49-F238E27FC236}">
                <a16:creationId xmlns:a16="http://schemas.microsoft.com/office/drawing/2014/main" id="{573E510D-A5BD-3F4A-AE2A-BAB19719198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7B1662C3-956D-FE43-9793-B50F78CA472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38</a:t>
            </a:fld>
            <a:r>
              <a:rPr lang="en-GB"/>
              <a:t> </a:t>
            </a:r>
            <a:endParaRPr lang="en-GB" sz="1399"/>
          </a:p>
        </p:txBody>
      </p:sp>
      <p:sp>
        <p:nvSpPr>
          <p:cNvPr id="33" name="TextBox 32">
            <a:extLst>
              <a:ext uri="{FF2B5EF4-FFF2-40B4-BE49-F238E27FC236}">
                <a16:creationId xmlns:a16="http://schemas.microsoft.com/office/drawing/2014/main" id="{A91C8599-90B4-9D43-83AC-1535DCA80077}"/>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grpSp>
        <p:nvGrpSpPr>
          <p:cNvPr id="35" name="Group 34">
            <a:extLst>
              <a:ext uri="{FF2B5EF4-FFF2-40B4-BE49-F238E27FC236}">
                <a16:creationId xmlns:a16="http://schemas.microsoft.com/office/drawing/2014/main" id="{D9809DA0-92B7-C74F-AB45-92D965831AEF}"/>
              </a:ext>
            </a:extLst>
          </p:cNvPr>
          <p:cNvGrpSpPr/>
          <p:nvPr/>
        </p:nvGrpSpPr>
        <p:grpSpPr>
          <a:xfrm>
            <a:off x="5325464" y="1347309"/>
            <a:ext cx="6506212" cy="4568550"/>
            <a:chOff x="5331011" y="1345140"/>
            <a:chExt cx="6512989" cy="4573309"/>
          </a:xfrm>
        </p:grpSpPr>
        <p:grpSp>
          <p:nvGrpSpPr>
            <p:cNvPr id="38" name="Group 37">
              <a:extLst>
                <a:ext uri="{FF2B5EF4-FFF2-40B4-BE49-F238E27FC236}">
                  <a16:creationId xmlns:a16="http://schemas.microsoft.com/office/drawing/2014/main" id="{800BC4FD-73BB-7846-A5DE-D24C66685723}"/>
                </a:ext>
              </a:extLst>
            </p:cNvPr>
            <p:cNvGrpSpPr/>
            <p:nvPr/>
          </p:nvGrpSpPr>
          <p:grpSpPr>
            <a:xfrm>
              <a:off x="5331011" y="1560679"/>
              <a:ext cx="6512989" cy="4357770"/>
              <a:chOff x="2717975" y="1511878"/>
              <a:chExt cx="6512989" cy="4357770"/>
            </a:xfrm>
          </p:grpSpPr>
          <p:sp>
            <p:nvSpPr>
              <p:cNvPr id="50" name="TextBox 49">
                <a:extLst>
                  <a:ext uri="{FF2B5EF4-FFF2-40B4-BE49-F238E27FC236}">
                    <a16:creationId xmlns:a16="http://schemas.microsoft.com/office/drawing/2014/main" id="{2FB399E7-AD86-9D48-B70F-3B82FC0EA45E}"/>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61" name="TextBox 60">
                <a:extLst>
                  <a:ext uri="{FF2B5EF4-FFF2-40B4-BE49-F238E27FC236}">
                    <a16:creationId xmlns:a16="http://schemas.microsoft.com/office/drawing/2014/main" id="{17D61993-2DD5-5C46-B6DA-68E7B862B075}"/>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69" name="TextBox 68">
                <a:extLst>
                  <a:ext uri="{FF2B5EF4-FFF2-40B4-BE49-F238E27FC236}">
                    <a16:creationId xmlns:a16="http://schemas.microsoft.com/office/drawing/2014/main" id="{66938A0F-98E8-DF45-A9ED-5F6FB8FF73D5}"/>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70" name="TextBox 69">
                <a:extLst>
                  <a:ext uri="{FF2B5EF4-FFF2-40B4-BE49-F238E27FC236}">
                    <a16:creationId xmlns:a16="http://schemas.microsoft.com/office/drawing/2014/main" id="{ACDA98CC-FAD6-654D-846C-BD3FA5A3B85F}"/>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71" name="TextBox 70">
                <a:extLst>
                  <a:ext uri="{FF2B5EF4-FFF2-40B4-BE49-F238E27FC236}">
                    <a16:creationId xmlns:a16="http://schemas.microsoft.com/office/drawing/2014/main" id="{985E0F83-1239-A947-B920-831985E7F460}"/>
                  </a:ext>
                </a:extLst>
              </p:cNvPr>
              <p:cNvSpPr txBox="1"/>
              <p:nvPr/>
            </p:nvSpPr>
            <p:spPr>
              <a:xfrm>
                <a:off x="3941892" y="1685394"/>
                <a:ext cx="561957" cy="307968"/>
              </a:xfrm>
              <a:prstGeom prst="rect">
                <a:avLst/>
              </a:prstGeom>
              <a:solidFill>
                <a:schemeClr val="bg1"/>
              </a:solidFill>
              <a:ln w="19050">
                <a:solidFill>
                  <a:schemeClr val="tx1"/>
                </a:solidFill>
              </a:ln>
            </p:spPr>
            <p:txBody>
              <a:bodyPr wrap="none" rtlCol="0">
                <a:spAutoFit/>
              </a:bodyPr>
              <a:lstStyle/>
              <a:p>
                <a:pPr algn="ctr"/>
                <a:r>
                  <a:rPr lang="en-GB" sz="1399"/>
                  <a:t>Critic</a:t>
                </a:r>
              </a:p>
            </p:txBody>
          </p:sp>
          <p:sp>
            <p:nvSpPr>
              <p:cNvPr id="72" name="TextBox 71">
                <a:extLst>
                  <a:ext uri="{FF2B5EF4-FFF2-40B4-BE49-F238E27FC236}">
                    <a16:creationId xmlns:a16="http://schemas.microsoft.com/office/drawing/2014/main" id="{9C0E091D-B422-7445-855D-449DAF970055}"/>
                  </a:ext>
                </a:extLst>
              </p:cNvPr>
              <p:cNvSpPr txBox="1"/>
              <p:nvPr/>
            </p:nvSpPr>
            <p:spPr>
              <a:xfrm>
                <a:off x="3815124" y="3306780"/>
                <a:ext cx="815496" cy="523509"/>
              </a:xfrm>
              <a:prstGeom prst="rect">
                <a:avLst/>
              </a:prstGeom>
              <a:solidFill>
                <a:schemeClr val="bg1"/>
              </a:solidFill>
              <a:ln w="19050">
                <a:solidFill>
                  <a:schemeClr val="tx1"/>
                </a:solidFill>
              </a:ln>
            </p:spPr>
            <p:txBody>
              <a:bodyPr wrap="none" rtlCol="0">
                <a:spAutoFit/>
              </a:bodyPr>
              <a:lstStyle/>
              <a:p>
                <a:pPr algn="ctr"/>
                <a:r>
                  <a:rPr lang="en-GB" sz="1399"/>
                  <a:t>Learning</a:t>
                </a:r>
                <a:br>
                  <a:rPr lang="en-GB" sz="1399"/>
                </a:br>
                <a:r>
                  <a:rPr lang="en-GB" sz="1399"/>
                  <a:t>element</a:t>
                </a:r>
              </a:p>
            </p:txBody>
          </p:sp>
          <p:sp>
            <p:nvSpPr>
              <p:cNvPr id="73" name="TextBox 72">
                <a:extLst>
                  <a:ext uri="{FF2B5EF4-FFF2-40B4-BE49-F238E27FC236}">
                    <a16:creationId xmlns:a16="http://schemas.microsoft.com/office/drawing/2014/main" id="{B4C8826E-B4A5-3946-9A54-1DF07FDE775A}"/>
                  </a:ext>
                </a:extLst>
              </p:cNvPr>
              <p:cNvSpPr txBox="1"/>
              <p:nvPr/>
            </p:nvSpPr>
            <p:spPr>
              <a:xfrm>
                <a:off x="6215400" y="3306780"/>
                <a:ext cx="1124234" cy="523509"/>
              </a:xfrm>
              <a:prstGeom prst="rect">
                <a:avLst/>
              </a:prstGeom>
              <a:solidFill>
                <a:schemeClr val="bg1"/>
              </a:solidFill>
              <a:ln w="19050">
                <a:solidFill>
                  <a:schemeClr val="tx1"/>
                </a:solidFill>
              </a:ln>
            </p:spPr>
            <p:txBody>
              <a:bodyPr wrap="none" rtlCol="0">
                <a:spAutoFit/>
              </a:bodyPr>
              <a:lstStyle/>
              <a:p>
                <a:pPr algn="ctr"/>
                <a:r>
                  <a:rPr lang="en-GB" sz="1399"/>
                  <a:t>Performance</a:t>
                </a:r>
                <a:br>
                  <a:rPr lang="en-GB" sz="1399"/>
                </a:br>
                <a:r>
                  <a:rPr lang="en-GB" sz="1399"/>
                  <a:t>element</a:t>
                </a:r>
              </a:p>
            </p:txBody>
          </p:sp>
          <p:sp>
            <p:nvSpPr>
              <p:cNvPr id="74" name="TextBox 73">
                <a:extLst>
                  <a:ext uri="{FF2B5EF4-FFF2-40B4-BE49-F238E27FC236}">
                    <a16:creationId xmlns:a16="http://schemas.microsoft.com/office/drawing/2014/main" id="{62287ED7-2874-A04C-A7DF-C763446C542C}"/>
                  </a:ext>
                </a:extLst>
              </p:cNvPr>
              <p:cNvSpPr txBox="1"/>
              <p:nvPr/>
            </p:nvSpPr>
            <p:spPr>
              <a:xfrm>
                <a:off x="3772055" y="4927777"/>
                <a:ext cx="901634" cy="523509"/>
              </a:xfrm>
              <a:prstGeom prst="rect">
                <a:avLst/>
              </a:prstGeom>
              <a:solidFill>
                <a:schemeClr val="bg1"/>
              </a:solidFill>
              <a:ln w="19050">
                <a:solidFill>
                  <a:schemeClr val="tx1"/>
                </a:solidFill>
              </a:ln>
            </p:spPr>
            <p:txBody>
              <a:bodyPr wrap="none" rtlCol="0">
                <a:spAutoFit/>
              </a:bodyPr>
              <a:lstStyle/>
              <a:p>
                <a:pPr algn="ctr"/>
                <a:r>
                  <a:rPr lang="en-GB" sz="1399"/>
                  <a:t>Problem</a:t>
                </a:r>
                <a:br>
                  <a:rPr lang="en-GB" sz="1399"/>
                </a:br>
                <a:r>
                  <a:rPr lang="en-GB" sz="1399"/>
                  <a:t>generator</a:t>
                </a:r>
              </a:p>
            </p:txBody>
          </p:sp>
          <p:cxnSp>
            <p:nvCxnSpPr>
              <p:cNvPr id="75" name="Straight Arrow Connector 74">
                <a:extLst>
                  <a:ext uri="{FF2B5EF4-FFF2-40B4-BE49-F238E27FC236}">
                    <a16:creationId xmlns:a16="http://schemas.microsoft.com/office/drawing/2014/main" id="{8EE7A0A7-2286-3942-9E75-33F0E77349AC}"/>
                  </a:ext>
                </a:extLst>
              </p:cNvPr>
              <p:cNvCxnSpPr>
                <a:cxnSpLocks/>
                <a:stCxn id="69" idx="2"/>
                <a:endCxn id="73" idx="0"/>
              </p:cNvCxnSpPr>
              <p:nvPr/>
            </p:nvCxnSpPr>
            <p:spPr>
              <a:xfrm>
                <a:off x="6777511" y="1942947"/>
                <a:ext cx="6" cy="136383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12D0928-630A-C942-B29F-2659B8D97448}"/>
                  </a:ext>
                </a:extLst>
              </p:cNvPr>
              <p:cNvCxnSpPr>
                <a:cxnSpLocks/>
                <a:stCxn id="71" idx="2"/>
                <a:endCxn id="72" idx="0"/>
              </p:cNvCxnSpPr>
              <p:nvPr/>
            </p:nvCxnSpPr>
            <p:spPr>
              <a:xfrm>
                <a:off x="4222870" y="1993362"/>
                <a:ext cx="2" cy="131341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68BAF42B-C894-794B-AADE-D797923BCA55}"/>
                  </a:ext>
                </a:extLst>
              </p:cNvPr>
              <p:cNvCxnSpPr>
                <a:cxnSpLocks/>
                <a:stCxn id="72" idx="3"/>
                <a:endCxn id="73" idx="1"/>
              </p:cNvCxnSpPr>
              <p:nvPr/>
            </p:nvCxnSpPr>
            <p:spPr>
              <a:xfrm>
                <a:off x="4630619" y="3568534"/>
                <a:ext cx="158478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C604C04B-45D1-C645-AB01-C2E62B14D14F}"/>
                  </a:ext>
                </a:extLst>
              </p:cNvPr>
              <p:cNvCxnSpPr>
                <a:cxnSpLocks/>
                <a:stCxn id="74" idx="3"/>
                <a:endCxn id="73" idx="2"/>
              </p:cNvCxnSpPr>
              <p:nvPr/>
            </p:nvCxnSpPr>
            <p:spPr>
              <a:xfrm flipV="1">
                <a:off x="4673689" y="3830289"/>
                <a:ext cx="2103828" cy="13592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0CCB09FB-DE29-0D40-9E8E-136712A1A2B7}"/>
                  </a:ext>
                </a:extLst>
              </p:cNvPr>
              <p:cNvCxnSpPr>
                <a:cxnSpLocks/>
                <a:stCxn id="73" idx="2"/>
                <a:endCxn id="70" idx="0"/>
              </p:cNvCxnSpPr>
              <p:nvPr/>
            </p:nvCxnSpPr>
            <p:spPr>
              <a:xfrm flipH="1">
                <a:off x="6777513" y="3830289"/>
                <a:ext cx="4" cy="16883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40A33AB0-D581-B348-AB06-4B541651010C}"/>
                  </a:ext>
                </a:extLst>
              </p:cNvPr>
              <p:cNvCxnSpPr>
                <a:cxnSpLocks/>
                <a:stCxn id="49" idx="2"/>
                <a:endCxn id="71" idx="0"/>
              </p:cNvCxnSpPr>
              <p:nvPr/>
            </p:nvCxnSpPr>
            <p:spPr>
              <a:xfrm flipH="1">
                <a:off x="4222870" y="1511878"/>
                <a:ext cx="1243" cy="173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FFE30DB4-40BB-9742-B901-EBA16A762B71}"/>
                  </a:ext>
                </a:extLst>
              </p:cNvPr>
              <p:cNvCxnSpPr>
                <a:cxnSpLocks/>
                <a:stCxn id="72" idx="2"/>
                <a:endCxn id="74" idx="0"/>
              </p:cNvCxnSpPr>
              <p:nvPr/>
            </p:nvCxnSpPr>
            <p:spPr>
              <a:xfrm>
                <a:off x="4222872" y="3830289"/>
                <a:ext cx="0" cy="10974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8A1AD4D2-1C72-A74A-85CB-B794AA7E1591}"/>
                  </a:ext>
                </a:extLst>
              </p:cNvPr>
              <p:cNvCxnSpPr>
                <a:cxnSpLocks/>
                <a:stCxn id="69" idx="1"/>
                <a:endCxn id="71" idx="3"/>
              </p:cNvCxnSpPr>
              <p:nvPr/>
            </p:nvCxnSpPr>
            <p:spPr>
              <a:xfrm flipH="1">
                <a:off x="4503848" y="1835177"/>
                <a:ext cx="1956429" cy="42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2A9B9732-C633-C84D-9F65-B75D51D92CB7}"/>
                  </a:ext>
                </a:extLst>
              </p:cNvPr>
              <p:cNvCxnSpPr>
                <a:cxnSpLocks/>
                <a:stCxn id="69"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4" name="Straight Arrow Connector 49">
                <a:extLst>
                  <a:ext uri="{FF2B5EF4-FFF2-40B4-BE49-F238E27FC236}">
                    <a16:creationId xmlns:a16="http://schemas.microsoft.com/office/drawing/2014/main" id="{336B3790-515F-EB44-894C-DBC69246830B}"/>
                  </a:ext>
                </a:extLst>
              </p:cNvPr>
              <p:cNvCxnSpPr>
                <a:cxnSpLocks/>
              </p:cNvCxnSpPr>
              <p:nvPr/>
            </p:nvCxnSpPr>
            <p:spPr>
              <a:xfrm rot="5400000">
                <a:off x="5411599" y="2800339"/>
                <a:ext cx="12713" cy="1549612"/>
              </a:xfrm>
              <a:prstGeom prst="curvedConnector3">
                <a:avLst>
                  <a:gd name="adj1" fmla="val 180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F05BA870-0EF0-DF49-B5C8-94311182E545}"/>
                  </a:ext>
                </a:extLst>
              </p:cNvPr>
              <p:cNvCxnSpPr>
                <a:cxnSpLocks/>
                <a:endCxn id="70"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238C17DC-243D-E646-B8E4-7C56515AA085}"/>
                </a:ext>
              </a:extLst>
            </p:cNvPr>
            <p:cNvSpPr txBox="1"/>
            <p:nvPr/>
          </p:nvSpPr>
          <p:spPr>
            <a:xfrm>
              <a:off x="5973905" y="4349673"/>
              <a:ext cx="669642" cy="431080"/>
            </a:xfrm>
            <a:prstGeom prst="rect">
              <a:avLst/>
            </a:prstGeom>
            <a:noFill/>
          </p:spPr>
          <p:txBody>
            <a:bodyPr wrap="none" lIns="35963" tIns="0" rIns="35963" bIns="0" rtlCol="0">
              <a:spAutoFit/>
            </a:bodyPr>
            <a:lstStyle/>
            <a:p>
              <a:pPr algn="ctr"/>
              <a:r>
                <a:rPr lang="en-GB" sz="1399"/>
                <a:t>learning</a:t>
              </a:r>
              <a:br>
                <a:rPr lang="en-GB" sz="1399"/>
              </a:br>
              <a:r>
                <a:rPr lang="en-GB" sz="1399"/>
                <a:t>goals</a:t>
              </a:r>
            </a:p>
          </p:txBody>
        </p:sp>
        <p:sp>
          <p:nvSpPr>
            <p:cNvPr id="44" name="TextBox 43">
              <a:extLst>
                <a:ext uri="{FF2B5EF4-FFF2-40B4-BE49-F238E27FC236}">
                  <a16:creationId xmlns:a16="http://schemas.microsoft.com/office/drawing/2014/main" id="{7DB7DD26-F1A2-D44D-AE2B-D65B8D4E7956}"/>
                </a:ext>
              </a:extLst>
            </p:cNvPr>
            <p:cNvSpPr txBox="1"/>
            <p:nvPr/>
          </p:nvSpPr>
          <p:spPr>
            <a:xfrm>
              <a:off x="5926637" y="2726105"/>
              <a:ext cx="764174" cy="215444"/>
            </a:xfrm>
            <a:prstGeom prst="rect">
              <a:avLst/>
            </a:prstGeom>
            <a:noFill/>
          </p:spPr>
          <p:txBody>
            <a:bodyPr wrap="none" lIns="35963" tIns="0" rIns="35963" bIns="0" rtlCol="0">
              <a:spAutoFit/>
            </a:bodyPr>
            <a:lstStyle/>
            <a:p>
              <a:pPr algn="ctr"/>
              <a:r>
                <a:rPr lang="en-GB" sz="1399"/>
                <a:t>feedback</a:t>
              </a:r>
            </a:p>
          </p:txBody>
        </p:sp>
        <p:sp>
          <p:nvSpPr>
            <p:cNvPr id="47" name="TextBox 46">
              <a:extLst>
                <a:ext uri="{FF2B5EF4-FFF2-40B4-BE49-F238E27FC236}">
                  <a16:creationId xmlns:a16="http://schemas.microsoft.com/office/drawing/2014/main" id="{B70A9ED6-9CE5-7A4A-9C90-1DD37D0B262F}"/>
                </a:ext>
              </a:extLst>
            </p:cNvPr>
            <p:cNvSpPr txBox="1"/>
            <p:nvPr/>
          </p:nvSpPr>
          <p:spPr>
            <a:xfrm>
              <a:off x="7689629" y="3305667"/>
              <a:ext cx="668166" cy="215539"/>
            </a:xfrm>
            <a:prstGeom prst="rect">
              <a:avLst/>
            </a:prstGeom>
            <a:noFill/>
          </p:spPr>
          <p:txBody>
            <a:bodyPr wrap="none" lIns="35963" tIns="0" rIns="35963" bIns="0" rtlCol="0">
              <a:spAutoFit/>
            </a:bodyPr>
            <a:lstStyle/>
            <a:p>
              <a:pPr algn="ctr"/>
              <a:r>
                <a:rPr lang="en-GB" sz="1399"/>
                <a:t>changes</a:t>
              </a:r>
            </a:p>
          </p:txBody>
        </p:sp>
        <p:sp>
          <p:nvSpPr>
            <p:cNvPr id="48" name="TextBox 47">
              <a:extLst>
                <a:ext uri="{FF2B5EF4-FFF2-40B4-BE49-F238E27FC236}">
                  <a16:creationId xmlns:a16="http://schemas.microsoft.com/office/drawing/2014/main" id="{99807B8A-7907-CA4D-9FD8-8AB6EDC2B4C5}"/>
                </a:ext>
              </a:extLst>
            </p:cNvPr>
            <p:cNvSpPr txBox="1"/>
            <p:nvPr/>
          </p:nvSpPr>
          <p:spPr>
            <a:xfrm>
              <a:off x="7600418" y="3886727"/>
              <a:ext cx="871254" cy="215539"/>
            </a:xfrm>
            <a:prstGeom prst="rect">
              <a:avLst/>
            </a:prstGeom>
            <a:noFill/>
          </p:spPr>
          <p:txBody>
            <a:bodyPr wrap="none" lIns="35963" tIns="0" rIns="35963" bIns="0" rtlCol="0">
              <a:spAutoFit/>
            </a:bodyPr>
            <a:lstStyle/>
            <a:p>
              <a:pPr algn="ctr"/>
              <a:r>
                <a:rPr lang="en-GB" sz="1399"/>
                <a:t>knowledge</a:t>
              </a:r>
            </a:p>
          </p:txBody>
        </p:sp>
        <p:sp>
          <p:nvSpPr>
            <p:cNvPr id="49" name="TextBox 48">
              <a:extLst>
                <a:ext uri="{FF2B5EF4-FFF2-40B4-BE49-F238E27FC236}">
                  <a16:creationId xmlns:a16="http://schemas.microsoft.com/office/drawing/2014/main" id="{2F9B8E87-81CF-3543-A6B3-8C6C199CDB73}"/>
                </a:ext>
              </a:extLst>
            </p:cNvPr>
            <p:cNvSpPr txBox="1"/>
            <p:nvPr/>
          </p:nvSpPr>
          <p:spPr>
            <a:xfrm>
              <a:off x="5989410" y="1345140"/>
              <a:ext cx="1695478" cy="215539"/>
            </a:xfrm>
            <a:prstGeom prst="rect">
              <a:avLst/>
            </a:prstGeom>
            <a:noFill/>
          </p:spPr>
          <p:txBody>
            <a:bodyPr wrap="none" lIns="35963" tIns="0" rIns="35963" bIns="0" rtlCol="0">
              <a:spAutoFit/>
            </a:bodyPr>
            <a:lstStyle/>
            <a:p>
              <a:pPr algn="ctr"/>
              <a:r>
                <a:rPr lang="en-GB" sz="1399"/>
                <a:t>Performance standard</a:t>
              </a:r>
            </a:p>
          </p:txBody>
        </p:sp>
      </p:grpSp>
    </p:spTree>
    <p:extLst>
      <p:ext uri="{BB962C8B-B14F-4D97-AF65-F5344CB8AC3E}">
        <p14:creationId xmlns:p14="http://schemas.microsoft.com/office/powerpoint/2010/main" val="3311057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62C3-FD73-CE46-A684-B68DF5CDD4A0}"/>
              </a:ext>
            </a:extLst>
          </p:cNvPr>
          <p:cNvSpPr>
            <a:spLocks noGrp="1"/>
          </p:cNvSpPr>
          <p:nvPr>
            <p:ph type="title"/>
          </p:nvPr>
        </p:nvSpPr>
        <p:spPr/>
        <p:txBody>
          <a:bodyPr/>
          <a:lstStyle/>
          <a:p>
            <a:r>
              <a:rPr lang="en-GB"/>
              <a:t>Side Note: Current Research</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E3E8053C-433D-0F49-B81A-02A0B10ED6F9}"/>
                  </a:ext>
                </a:extLst>
              </p:cNvPr>
              <p:cNvSpPr>
                <a:spLocks noGrp="1"/>
              </p:cNvSpPr>
              <p:nvPr>
                <p:ph idx="1"/>
              </p:nvPr>
            </p:nvSpPr>
            <p:spPr>
              <a:xfrm>
                <a:off x="359626" y="1666902"/>
                <a:ext cx="4886180" cy="4236435"/>
              </a:xfrm>
            </p:spPr>
            <p:txBody>
              <a:bodyPr/>
              <a:lstStyle/>
              <a:p>
                <a:r>
                  <a:rPr lang="en-GB" i="1" dirty="0">
                    <a:solidFill>
                      <a:schemeClr val="accent2"/>
                    </a:solidFill>
                  </a:rPr>
                  <a:t>Human-aware agent</a:t>
                </a:r>
                <a:endParaRPr lang="en-GB" dirty="0"/>
              </a:p>
              <a:p>
                <a:pPr lvl="1"/>
                <a:r>
                  <a:rPr lang="en-GB" dirty="0"/>
                  <a:t>Interaction with a human during acting (</a:t>
                </a:r>
                <a:r>
                  <a:rPr lang="en-GB" i="1" dirty="0"/>
                  <a:t>human-in-the-loop</a:t>
                </a:r>
                <a:r>
                  <a:rPr lang="en-GB" dirty="0"/>
                  <a:t>)</a:t>
                </a:r>
              </a:p>
              <a:p>
                <a:pPr lvl="1"/>
                <a:r>
                  <a:rPr lang="en-GB" dirty="0"/>
                  <a:t>Example: </a:t>
                </a:r>
                <a:r>
                  <a:rPr lang="en-GB" i="1" dirty="0"/>
                  <a:t>Urban Search and Rescue </a:t>
                </a:r>
                <a:r>
                  <a:rPr lang="en-GB" dirty="0"/>
                  <a:t>with a robot</a:t>
                </a:r>
              </a:p>
              <a:p>
                <a:r>
                  <a:rPr lang="en-GB" dirty="0"/>
                  <a:t>Different models considered</a:t>
                </a:r>
              </a:p>
              <a:p>
                <a:pPr lvl="1"/>
                <a:r>
                  <a:rPr lang="en-GB" dirty="0"/>
                  <a:t>Original agent model </a:t>
                </a:r>
                <a14:m>
                  <m:oMath xmlns:m="http://schemas.openxmlformats.org/officeDocument/2006/math">
                    <m:sSup>
                      <m:sSupPr>
                        <m:ctrlPr>
                          <a:rPr lang="en-GB" i="1" smtClean="0">
                            <a:solidFill>
                              <a:schemeClr val="accent1"/>
                            </a:solidFill>
                            <a:latin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ℳ</m:t>
                        </m:r>
                      </m:e>
                      <m:sup>
                        <m:r>
                          <a:rPr lang="en-GB" b="0" i="1" smtClean="0">
                            <a:solidFill>
                              <a:schemeClr val="accent1"/>
                            </a:solidFill>
                            <a:latin typeface="Cambria Math" panose="02040503050406030204" pitchFamily="18" charset="0"/>
                          </a:rPr>
                          <m:t>𝑅</m:t>
                        </m:r>
                      </m:sup>
                    </m:sSup>
                  </m:oMath>
                </a14:m>
                <a:endParaRPr lang="en-GB" dirty="0"/>
              </a:p>
              <a:p>
                <a:pPr lvl="1"/>
                <a:r>
                  <a:rPr lang="en-GB" dirty="0"/>
                  <a:t>Human model </a:t>
                </a:r>
                <a14:m>
                  <m:oMath xmlns:m="http://schemas.openxmlformats.org/officeDocument/2006/math">
                    <m:sSup>
                      <m:sSupPr>
                        <m:ctrlPr>
                          <a:rPr lang="en-GB" i="1" smtClean="0">
                            <a:solidFill>
                              <a:srgbClr val="FFC000"/>
                            </a:solidFill>
                            <a:latin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ℳ</m:t>
                        </m:r>
                      </m:e>
                      <m:sup>
                        <m:r>
                          <a:rPr lang="en-GB" i="1" smtClean="0">
                            <a:solidFill>
                              <a:srgbClr val="FFC000"/>
                            </a:solidFill>
                            <a:latin typeface="Cambria Math" panose="02040503050406030204" pitchFamily="18" charset="0"/>
                          </a:rPr>
                          <m:t>𝐻</m:t>
                        </m:r>
                      </m:sup>
                    </m:sSup>
                  </m:oMath>
                </a14:m>
                <a:endParaRPr lang="en-GB" dirty="0"/>
              </a:p>
              <a:p>
                <a:pPr lvl="1"/>
                <a:r>
                  <a:rPr lang="en-GB" dirty="0"/>
                  <a:t>Agent model </a:t>
                </a:r>
                <a14:m>
                  <m:oMath xmlns:m="http://schemas.openxmlformats.org/officeDocument/2006/math">
                    <m:sSubSup>
                      <m:sSubSupPr>
                        <m:ctrlPr>
                          <a:rPr lang="en-GB" i="1" smtClean="0">
                            <a:solidFill>
                              <a:schemeClr val="accent4"/>
                            </a:solidFill>
                            <a:latin typeface="Cambria Math" panose="02040503050406030204" pitchFamily="18" charset="0"/>
                            <a:ea typeface="Cambria Math" panose="02040503050406030204" pitchFamily="18" charset="0"/>
                          </a:rPr>
                        </m:ctrlPr>
                      </m:sSubSupPr>
                      <m:e>
                        <m:acc>
                          <m:accPr>
                            <m:chr m:val="̃"/>
                            <m:ctrlPr>
                              <a:rPr lang="en-GB" i="1" smtClean="0">
                                <a:solidFill>
                                  <a:schemeClr val="accent4"/>
                                </a:solidFill>
                                <a:latin typeface="Cambria Math" panose="02040503050406030204" pitchFamily="18" charset="0"/>
                                <a:ea typeface="Cambria Math" panose="02040503050406030204" pitchFamily="18" charset="0"/>
                              </a:rPr>
                            </m:ctrlPr>
                          </m:accPr>
                          <m:e>
                            <m:r>
                              <a:rPr lang="en-GB" i="1" smtClean="0">
                                <a:solidFill>
                                  <a:schemeClr val="accent4"/>
                                </a:solidFill>
                                <a:latin typeface="Cambria Math" panose="02040503050406030204" pitchFamily="18" charset="0"/>
                                <a:ea typeface="Cambria Math" panose="02040503050406030204" pitchFamily="18" charset="0"/>
                              </a:rPr>
                              <m:t>ℳ</m:t>
                            </m:r>
                          </m:e>
                        </m:acc>
                      </m:e>
                      <m:sub>
                        <m:r>
                          <a:rPr lang="en-GB" i="1" smtClean="0">
                            <a:solidFill>
                              <a:schemeClr val="accent4"/>
                            </a:solidFill>
                            <a:latin typeface="Cambria Math" panose="02040503050406030204" pitchFamily="18" charset="0"/>
                            <a:ea typeface="Cambria Math" panose="02040503050406030204" pitchFamily="18" charset="0"/>
                          </a:rPr>
                          <m:t>𝑟</m:t>
                        </m:r>
                      </m:sub>
                      <m:sup>
                        <m:r>
                          <a:rPr lang="en-GB" i="1" smtClean="0">
                            <a:solidFill>
                              <a:schemeClr val="accent4"/>
                            </a:solidFill>
                            <a:latin typeface="Cambria Math" panose="02040503050406030204" pitchFamily="18" charset="0"/>
                          </a:rPr>
                          <m:t>𝐻</m:t>
                        </m:r>
                      </m:sup>
                    </m:sSubSup>
                  </m:oMath>
                </a14:m>
                <a:r>
                  <a:rPr lang="en-GB" dirty="0"/>
                  <a:t> of human model </a:t>
                </a:r>
                <a14:m>
                  <m:oMath xmlns:m="http://schemas.openxmlformats.org/officeDocument/2006/math">
                    <m:sSup>
                      <m:sSupPr>
                        <m:ctrlPr>
                          <a:rPr lang="en-GB" i="1" smtClean="0">
                            <a:solidFill>
                              <a:srgbClr val="FFC000"/>
                            </a:solidFill>
                            <a:latin typeface="Cambria Math" panose="02040503050406030204" pitchFamily="18" charset="0"/>
                          </a:rPr>
                        </m:ctrlPr>
                      </m:sSupPr>
                      <m:e>
                        <m:r>
                          <a:rPr lang="en-GB" i="1" smtClean="0">
                            <a:solidFill>
                              <a:srgbClr val="FFC000"/>
                            </a:solidFill>
                            <a:latin typeface="Cambria Math" panose="02040503050406030204" pitchFamily="18" charset="0"/>
                            <a:ea typeface="Cambria Math" panose="02040503050406030204" pitchFamily="18" charset="0"/>
                          </a:rPr>
                          <m:t>ℳ</m:t>
                        </m:r>
                      </m:e>
                      <m:sup>
                        <m:r>
                          <a:rPr lang="en-GB" i="1" smtClean="0">
                            <a:solidFill>
                              <a:srgbClr val="FFC000"/>
                            </a:solidFill>
                            <a:latin typeface="Cambria Math" panose="02040503050406030204" pitchFamily="18" charset="0"/>
                          </a:rPr>
                          <m:t>𝐻</m:t>
                        </m:r>
                      </m:sup>
                    </m:sSup>
                  </m:oMath>
                </a14:m>
                <a:endParaRPr lang="en-GB" dirty="0"/>
              </a:p>
              <a:p>
                <a:pPr lvl="1"/>
                <a:r>
                  <a:rPr lang="en-GB" dirty="0"/>
                  <a:t>Agent model </a:t>
                </a:r>
                <a14:m>
                  <m:oMath xmlns:m="http://schemas.openxmlformats.org/officeDocument/2006/math">
                    <m:sSubSup>
                      <m:sSubSupPr>
                        <m:ctrlPr>
                          <a:rPr lang="en-GB" i="1" smtClean="0">
                            <a:solidFill>
                              <a:srgbClr val="7030A0"/>
                            </a:solidFill>
                            <a:latin typeface="Cambria Math" panose="02040503050406030204" pitchFamily="18" charset="0"/>
                            <a:ea typeface="Cambria Math" panose="02040503050406030204" pitchFamily="18" charset="0"/>
                          </a:rPr>
                        </m:ctrlPr>
                      </m:sSubSupPr>
                      <m:e>
                        <m:acc>
                          <m:accPr>
                            <m:chr m:val="̃"/>
                            <m:ctrlPr>
                              <a:rPr lang="en-GB" i="1" smtClean="0">
                                <a:solidFill>
                                  <a:srgbClr val="7030A0"/>
                                </a:solidFill>
                                <a:latin typeface="Cambria Math" panose="02040503050406030204" pitchFamily="18" charset="0"/>
                                <a:ea typeface="Cambria Math" panose="02040503050406030204" pitchFamily="18" charset="0"/>
                              </a:rPr>
                            </m:ctrlPr>
                          </m:accPr>
                          <m:e>
                            <m:r>
                              <a:rPr lang="en-GB" i="1" smtClean="0">
                                <a:solidFill>
                                  <a:srgbClr val="7030A0"/>
                                </a:solidFill>
                                <a:latin typeface="Cambria Math" panose="02040503050406030204" pitchFamily="18" charset="0"/>
                                <a:ea typeface="Cambria Math" panose="02040503050406030204" pitchFamily="18" charset="0"/>
                              </a:rPr>
                              <m:t>ℳ</m:t>
                            </m:r>
                          </m:e>
                        </m:acc>
                      </m:e>
                      <m:sub>
                        <m:r>
                          <a:rPr lang="en-GB" i="1" smtClean="0">
                            <a:solidFill>
                              <a:srgbClr val="7030A0"/>
                            </a:solidFill>
                            <a:latin typeface="Cambria Math" panose="02040503050406030204" pitchFamily="18" charset="0"/>
                            <a:ea typeface="Cambria Math" panose="02040503050406030204" pitchFamily="18" charset="0"/>
                          </a:rPr>
                          <m:t>h</m:t>
                        </m:r>
                      </m:sub>
                      <m:sup>
                        <m:r>
                          <a:rPr lang="en-GB" i="1" smtClean="0">
                            <a:solidFill>
                              <a:srgbClr val="7030A0"/>
                            </a:solidFill>
                            <a:latin typeface="Cambria Math" panose="02040503050406030204" pitchFamily="18" charset="0"/>
                          </a:rPr>
                          <m:t>𝑅</m:t>
                        </m:r>
                      </m:sup>
                    </m:sSubSup>
                  </m:oMath>
                </a14:m>
                <a:r>
                  <a:rPr lang="en-GB" dirty="0"/>
                  <a:t> of human model </a:t>
                </a:r>
                <a14:m>
                  <m:oMath xmlns:m="http://schemas.openxmlformats.org/officeDocument/2006/math">
                    <m:sSubSup>
                      <m:sSubSupPr>
                        <m:ctrlPr>
                          <a:rPr lang="en-GB" i="1" smtClean="0">
                            <a:solidFill>
                              <a:schemeClr val="accent3"/>
                            </a:solidFill>
                            <a:latin typeface="Cambria Math" panose="02040503050406030204" pitchFamily="18" charset="0"/>
                            <a:ea typeface="Cambria Math" panose="02040503050406030204" pitchFamily="18" charset="0"/>
                          </a:rPr>
                        </m:ctrlPr>
                      </m:sSubSupPr>
                      <m:e>
                        <m:r>
                          <a:rPr lang="en-GB" i="1" smtClean="0">
                            <a:solidFill>
                              <a:schemeClr val="accent3"/>
                            </a:solidFill>
                            <a:latin typeface="Cambria Math" panose="02040503050406030204" pitchFamily="18" charset="0"/>
                            <a:ea typeface="Cambria Math" panose="02040503050406030204" pitchFamily="18" charset="0"/>
                          </a:rPr>
                          <m:t>ℳ</m:t>
                        </m:r>
                      </m:e>
                      <m:sub>
                        <m:r>
                          <a:rPr lang="en-GB" b="0" i="1" smtClean="0">
                            <a:solidFill>
                              <a:schemeClr val="accent3"/>
                            </a:solidFill>
                            <a:latin typeface="Cambria Math" panose="02040503050406030204" pitchFamily="18" charset="0"/>
                            <a:ea typeface="Cambria Math" panose="02040503050406030204" pitchFamily="18" charset="0"/>
                          </a:rPr>
                          <m:t>h</m:t>
                        </m:r>
                      </m:sub>
                      <m:sup>
                        <m:r>
                          <a:rPr lang="en-GB" b="0" i="1" smtClean="0">
                            <a:solidFill>
                              <a:schemeClr val="accent3"/>
                            </a:solidFill>
                            <a:latin typeface="Cambria Math" panose="02040503050406030204" pitchFamily="18" charset="0"/>
                            <a:ea typeface="Cambria Math" panose="02040503050406030204" pitchFamily="18" charset="0"/>
                          </a:rPr>
                          <m:t>𝑅</m:t>
                        </m:r>
                      </m:sup>
                    </m:sSubSup>
                  </m:oMath>
                </a14:m>
                <a:r>
                  <a:rPr lang="en-GB" dirty="0"/>
                  <a:t>, which human has of </a:t>
                </a:r>
                <a14:m>
                  <m:oMath xmlns:m="http://schemas.openxmlformats.org/officeDocument/2006/math">
                    <m:sSup>
                      <m:sSupPr>
                        <m:ctrlPr>
                          <a:rPr lang="en-GB" i="1" smtClean="0">
                            <a:solidFill>
                              <a:schemeClr val="accent1"/>
                            </a:solidFill>
                            <a:latin typeface="Cambria Math" panose="02040503050406030204" pitchFamily="18" charset="0"/>
                          </a:rPr>
                        </m:ctrlPr>
                      </m:sSupPr>
                      <m:e>
                        <m:r>
                          <a:rPr lang="en-GB" i="1" smtClean="0">
                            <a:solidFill>
                              <a:schemeClr val="accent1"/>
                            </a:solidFill>
                            <a:latin typeface="Cambria Math" panose="02040503050406030204" pitchFamily="18" charset="0"/>
                            <a:ea typeface="Cambria Math" panose="02040503050406030204" pitchFamily="18" charset="0"/>
                          </a:rPr>
                          <m:t>ℳ</m:t>
                        </m:r>
                      </m:e>
                      <m:sup>
                        <m:r>
                          <a:rPr lang="en-GB" i="1" smtClean="0">
                            <a:solidFill>
                              <a:schemeClr val="accent1"/>
                            </a:solidFill>
                            <a:latin typeface="Cambria Math" panose="02040503050406030204" pitchFamily="18" charset="0"/>
                          </a:rPr>
                          <m:t>𝑅</m:t>
                        </m:r>
                      </m:sup>
                    </m:sSup>
                  </m:oMath>
                </a14:m>
                <a:r>
                  <a:rPr lang="en-GB" dirty="0">
                    <a:solidFill>
                      <a:schemeClr val="accent1"/>
                    </a:solidFill>
                  </a:rPr>
                  <a:t> </a:t>
                </a:r>
                <a:endParaRPr lang="en-GB" dirty="0"/>
              </a:p>
            </p:txBody>
          </p:sp>
        </mc:Choice>
        <mc:Fallback xmlns="">
          <p:sp>
            <p:nvSpPr>
              <p:cNvPr id="9" name="Content Placeholder 8">
                <a:extLst>
                  <a:ext uri="{FF2B5EF4-FFF2-40B4-BE49-F238E27FC236}">
                    <a16:creationId xmlns:a16="http://schemas.microsoft.com/office/drawing/2014/main" id="{E3E8053C-433D-0F49-B81A-02A0B10ED6F9}"/>
                  </a:ext>
                </a:extLst>
              </p:cNvPr>
              <p:cNvSpPr>
                <a:spLocks noGrp="1" noRot="1" noChangeAspect="1" noMove="1" noResize="1" noEditPoints="1" noAdjustHandles="1" noChangeArrowheads="1" noChangeShapeType="1" noTextEdit="1"/>
              </p:cNvSpPr>
              <p:nvPr>
                <p:ph idx="1"/>
              </p:nvPr>
            </p:nvSpPr>
            <p:spPr>
              <a:xfrm>
                <a:off x="359626" y="1666902"/>
                <a:ext cx="4886180" cy="4236435"/>
              </a:xfrm>
              <a:blipFill>
                <a:blip r:embed="rId3"/>
                <a:stretch>
                  <a:fillRect l="-3368" t="-2687" b="-1791"/>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E178690B-27D3-2D49-BB66-372DE5BF4EFF}"/>
              </a:ext>
            </a:extLst>
          </p:cNvPr>
          <p:cNvSpPr>
            <a:spLocks noGrp="1"/>
          </p:cNvSpPr>
          <p:nvPr>
            <p:ph type="dt" sz="half" idx="2"/>
          </p:nvPr>
        </p:nvSpPr>
        <p:spPr/>
        <p:txBody>
          <a:bodyPr/>
          <a:lstStyle/>
          <a:p>
            <a:r>
              <a:rPr lang="de-DE"/>
              <a:t>Intro</a:t>
            </a:r>
            <a:endParaRPr lang="en-GB"/>
          </a:p>
        </p:txBody>
      </p:sp>
      <p:sp>
        <p:nvSpPr>
          <p:cNvPr id="7" name="Footer Placeholder 6">
            <a:extLst>
              <a:ext uri="{FF2B5EF4-FFF2-40B4-BE49-F238E27FC236}">
                <a16:creationId xmlns:a16="http://schemas.microsoft.com/office/drawing/2014/main" id="{F20DDF19-8019-554E-A0DD-5BB758829E5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8CBA222-5D00-4C42-AD5A-E3AEDBE7665B}"/>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39</a:t>
            </a:fld>
            <a:r>
              <a:rPr lang="en-GB"/>
              <a:t> </a:t>
            </a:r>
            <a:endParaRPr lang="en-GB" sz="1399"/>
          </a:p>
        </p:txBody>
      </p:sp>
      <p:sp>
        <p:nvSpPr>
          <p:cNvPr id="6" name="Rectangle 5">
            <a:extLst>
              <a:ext uri="{FF2B5EF4-FFF2-40B4-BE49-F238E27FC236}">
                <a16:creationId xmlns:a16="http://schemas.microsoft.com/office/drawing/2014/main" id="{EABA7D4C-0445-E445-A7FD-B1D6BEB453CB}"/>
              </a:ext>
            </a:extLst>
          </p:cNvPr>
          <p:cNvSpPr/>
          <p:nvPr/>
        </p:nvSpPr>
        <p:spPr>
          <a:xfrm>
            <a:off x="5334597" y="6397322"/>
            <a:ext cx="1522806" cy="276711"/>
          </a:xfrm>
          <a:prstGeom prst="rect">
            <a:avLst/>
          </a:prstGeom>
        </p:spPr>
        <p:txBody>
          <a:bodyPr wrap="none">
            <a:spAutoFit/>
          </a:bodyPr>
          <a:lstStyle/>
          <a:p>
            <a:r>
              <a:rPr lang="en-GB" sz="1199">
                <a:solidFill>
                  <a:schemeClr val="tx1">
                    <a:lumMod val="60000"/>
                    <a:lumOff val="40000"/>
                  </a:schemeClr>
                </a:solidFill>
                <a:latin typeface="Calibri" panose="020F0502020204030204" pitchFamily="34" charset="0"/>
              </a:rPr>
              <a:t>http://bit.ly/3bno2io </a:t>
            </a:r>
            <a:endParaRPr lang="en-GB" sz="1199">
              <a:solidFill>
                <a:schemeClr val="tx1">
                  <a:lumMod val="60000"/>
                  <a:lumOff val="40000"/>
                </a:schemeClr>
              </a:solidFill>
            </a:endParaRPr>
          </a:p>
        </p:txBody>
      </p:sp>
      <p:pic>
        <p:nvPicPr>
          <p:cNvPr id="10" name="Content Placeholder 4">
            <a:extLst>
              <a:ext uri="{FF2B5EF4-FFF2-40B4-BE49-F238E27FC236}">
                <a16:creationId xmlns:a16="http://schemas.microsoft.com/office/drawing/2014/main" id="{10ACA067-63F1-5947-8080-83DB34DFF46D}"/>
              </a:ext>
            </a:extLst>
          </p:cNvPr>
          <p:cNvPicPr>
            <a:picLocks noChangeAspect="1"/>
          </p:cNvPicPr>
          <p:nvPr/>
        </p:nvPicPr>
        <p:blipFill>
          <a:blip r:embed="rId4"/>
          <a:stretch>
            <a:fillRect/>
          </a:stretch>
        </p:blipFill>
        <p:spPr>
          <a:xfrm>
            <a:off x="5245805" y="1666494"/>
            <a:ext cx="6585871" cy="4238726"/>
          </a:xfrm>
          <a:prstGeom prst="rect">
            <a:avLst/>
          </a:prstGeom>
        </p:spPr>
      </p:pic>
    </p:spTree>
    <p:extLst>
      <p:ext uri="{BB962C8B-B14F-4D97-AF65-F5344CB8AC3E}">
        <p14:creationId xmlns:p14="http://schemas.microsoft.com/office/powerpoint/2010/main" val="1268770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62C3-FD73-CE46-A684-B68DF5CDD4A0}"/>
              </a:ext>
            </a:extLst>
          </p:cNvPr>
          <p:cNvSpPr>
            <a:spLocks noGrp="1"/>
          </p:cNvSpPr>
          <p:nvPr>
            <p:ph type="title"/>
          </p:nvPr>
        </p:nvSpPr>
        <p:spPr/>
        <p:txBody>
          <a:bodyPr/>
          <a:lstStyle/>
          <a:p>
            <a:r>
              <a:rPr lang="en-GB" dirty="0"/>
              <a:t>Side Note: Current Research</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E3E8053C-433D-0F49-B81A-02A0B10ED6F9}"/>
                  </a:ext>
                </a:extLst>
              </p:cNvPr>
              <p:cNvSpPr>
                <a:spLocks noGrp="1"/>
              </p:cNvSpPr>
              <p:nvPr>
                <p:ph idx="1"/>
              </p:nvPr>
            </p:nvSpPr>
            <p:spPr>
              <a:xfrm>
                <a:off x="359626" y="1666902"/>
                <a:ext cx="6664189" cy="4236435"/>
              </a:xfrm>
            </p:spPr>
            <p:txBody>
              <a:bodyPr/>
              <a:lstStyle/>
              <a:p>
                <a:r>
                  <a:rPr lang="en-GB" dirty="0"/>
                  <a:t>Different models considered:</a:t>
                </a:r>
              </a:p>
              <a:p>
                <a:pPr lvl="1"/>
                <a:r>
                  <a:rPr lang="en-GB" dirty="0"/>
                  <a:t>Original agent model </a:t>
                </a:r>
                <a14:m>
                  <m:oMath xmlns:m="http://schemas.openxmlformats.org/officeDocument/2006/math">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ℳ</m:t>
                        </m:r>
                      </m:e>
                      <m:sup>
                        <m:r>
                          <a:rPr lang="en-GB" i="1">
                            <a:solidFill>
                              <a:schemeClr val="accent1"/>
                            </a:solidFill>
                            <a:latin typeface="Cambria Math" panose="02040503050406030204" pitchFamily="18" charset="0"/>
                          </a:rPr>
                          <m:t>𝑅</m:t>
                        </m:r>
                      </m:sup>
                    </m:sSup>
                  </m:oMath>
                </a14:m>
                <a:endParaRPr lang="en-GB" dirty="0"/>
              </a:p>
              <a:p>
                <a:pPr lvl="1"/>
                <a:r>
                  <a:rPr lang="en-GB" dirty="0"/>
                  <a:t>Human model </a:t>
                </a:r>
                <a14:m>
                  <m:oMath xmlns:m="http://schemas.openxmlformats.org/officeDocument/2006/math">
                    <m:sSup>
                      <m:sSupPr>
                        <m:ctrlPr>
                          <a:rPr lang="en-GB" i="1">
                            <a:solidFill>
                              <a:srgbClr val="FFC000"/>
                            </a:solidFill>
                            <a:latin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ℳ</m:t>
                        </m:r>
                      </m:e>
                      <m:sup>
                        <m:r>
                          <a:rPr lang="en-GB" i="1">
                            <a:solidFill>
                              <a:srgbClr val="FFC000"/>
                            </a:solidFill>
                            <a:latin typeface="Cambria Math" panose="02040503050406030204" pitchFamily="18" charset="0"/>
                          </a:rPr>
                          <m:t>𝐻</m:t>
                        </m:r>
                      </m:sup>
                    </m:sSup>
                  </m:oMath>
                </a14:m>
                <a:endParaRPr lang="en-GB" dirty="0"/>
              </a:p>
              <a:p>
                <a:pPr lvl="1"/>
                <a:r>
                  <a:rPr lang="en-GB" dirty="0"/>
                  <a:t>Agent model </a:t>
                </a:r>
                <a14:m>
                  <m:oMath xmlns:m="http://schemas.openxmlformats.org/officeDocument/2006/math">
                    <m:sSubSup>
                      <m:sSubSupPr>
                        <m:ctrlPr>
                          <a:rPr lang="en-GB" i="1">
                            <a:solidFill>
                              <a:schemeClr val="accent4"/>
                            </a:solidFill>
                            <a:latin typeface="Cambria Math" panose="02040503050406030204" pitchFamily="18" charset="0"/>
                            <a:ea typeface="Cambria Math" panose="02040503050406030204" pitchFamily="18" charset="0"/>
                          </a:rPr>
                        </m:ctrlPr>
                      </m:sSubSupPr>
                      <m:e>
                        <m:acc>
                          <m:accPr>
                            <m:chr m:val="̃"/>
                            <m:ctrlPr>
                              <a:rPr lang="en-GB" i="1">
                                <a:solidFill>
                                  <a:schemeClr val="accent4"/>
                                </a:solidFill>
                                <a:latin typeface="Cambria Math" panose="02040503050406030204" pitchFamily="18" charset="0"/>
                                <a:ea typeface="Cambria Math" panose="02040503050406030204" pitchFamily="18" charset="0"/>
                              </a:rPr>
                            </m:ctrlPr>
                          </m:accPr>
                          <m:e>
                            <m:r>
                              <a:rPr lang="en-GB" i="1">
                                <a:solidFill>
                                  <a:schemeClr val="accent4"/>
                                </a:solidFill>
                                <a:latin typeface="Cambria Math" panose="02040503050406030204" pitchFamily="18" charset="0"/>
                                <a:ea typeface="Cambria Math" panose="02040503050406030204" pitchFamily="18" charset="0"/>
                              </a:rPr>
                              <m:t>ℳ</m:t>
                            </m:r>
                          </m:e>
                        </m:acc>
                      </m:e>
                      <m:sub>
                        <m:r>
                          <a:rPr lang="en-GB" i="1">
                            <a:solidFill>
                              <a:schemeClr val="accent4"/>
                            </a:solidFill>
                            <a:latin typeface="Cambria Math" panose="02040503050406030204" pitchFamily="18" charset="0"/>
                            <a:ea typeface="Cambria Math" panose="02040503050406030204" pitchFamily="18" charset="0"/>
                          </a:rPr>
                          <m:t>𝑟</m:t>
                        </m:r>
                      </m:sub>
                      <m:sup>
                        <m:r>
                          <a:rPr lang="en-GB" i="1">
                            <a:solidFill>
                              <a:schemeClr val="accent4"/>
                            </a:solidFill>
                            <a:latin typeface="Cambria Math" panose="02040503050406030204" pitchFamily="18" charset="0"/>
                          </a:rPr>
                          <m:t>𝐻</m:t>
                        </m:r>
                      </m:sup>
                    </m:sSubSup>
                  </m:oMath>
                </a14:m>
                <a:r>
                  <a:rPr lang="en-GB" dirty="0"/>
                  <a:t> of human model </a:t>
                </a:r>
                <a14:m>
                  <m:oMath xmlns:m="http://schemas.openxmlformats.org/officeDocument/2006/math">
                    <m:sSup>
                      <m:sSupPr>
                        <m:ctrlPr>
                          <a:rPr lang="en-GB" i="1">
                            <a:solidFill>
                              <a:srgbClr val="FFC000"/>
                            </a:solidFill>
                            <a:latin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ℳ</m:t>
                        </m:r>
                      </m:e>
                      <m:sup>
                        <m:r>
                          <a:rPr lang="en-GB" i="1">
                            <a:solidFill>
                              <a:srgbClr val="FFC000"/>
                            </a:solidFill>
                            <a:latin typeface="Cambria Math" panose="02040503050406030204" pitchFamily="18" charset="0"/>
                          </a:rPr>
                          <m:t>𝐻</m:t>
                        </m:r>
                      </m:sup>
                    </m:sSup>
                  </m:oMath>
                </a14:m>
                <a:endParaRPr lang="en-GB" dirty="0"/>
              </a:p>
              <a:p>
                <a:pPr lvl="1"/>
                <a:r>
                  <a:rPr lang="en-GB" dirty="0"/>
                  <a:t>Agent model </a:t>
                </a:r>
                <a14:m>
                  <m:oMath xmlns:m="http://schemas.openxmlformats.org/officeDocument/2006/math">
                    <m:sSubSup>
                      <m:sSubSupPr>
                        <m:ctrlPr>
                          <a:rPr lang="en-GB" i="1">
                            <a:solidFill>
                              <a:srgbClr val="7030A0"/>
                            </a:solidFill>
                            <a:latin typeface="Cambria Math" panose="02040503050406030204" pitchFamily="18" charset="0"/>
                            <a:ea typeface="Cambria Math" panose="02040503050406030204" pitchFamily="18" charset="0"/>
                          </a:rPr>
                        </m:ctrlPr>
                      </m:sSubSupPr>
                      <m:e>
                        <m:acc>
                          <m:accPr>
                            <m:chr m:val="̃"/>
                            <m:ctrlPr>
                              <a:rPr lang="en-GB" i="1">
                                <a:solidFill>
                                  <a:srgbClr val="7030A0"/>
                                </a:solidFill>
                                <a:latin typeface="Cambria Math" panose="02040503050406030204" pitchFamily="18" charset="0"/>
                                <a:ea typeface="Cambria Math" panose="02040503050406030204" pitchFamily="18" charset="0"/>
                              </a:rPr>
                            </m:ctrlPr>
                          </m:accPr>
                          <m:e>
                            <m:r>
                              <a:rPr lang="en-GB" i="1">
                                <a:solidFill>
                                  <a:srgbClr val="7030A0"/>
                                </a:solidFill>
                                <a:latin typeface="Cambria Math" panose="02040503050406030204" pitchFamily="18" charset="0"/>
                                <a:ea typeface="Cambria Math" panose="02040503050406030204" pitchFamily="18" charset="0"/>
                              </a:rPr>
                              <m:t>ℳ</m:t>
                            </m:r>
                          </m:e>
                        </m:acc>
                      </m:e>
                      <m:sub>
                        <m:r>
                          <a:rPr lang="en-GB" i="1">
                            <a:solidFill>
                              <a:srgbClr val="7030A0"/>
                            </a:solidFill>
                            <a:latin typeface="Cambria Math" panose="02040503050406030204" pitchFamily="18" charset="0"/>
                            <a:ea typeface="Cambria Math" panose="02040503050406030204" pitchFamily="18" charset="0"/>
                          </a:rPr>
                          <m:t>h</m:t>
                        </m:r>
                      </m:sub>
                      <m:sup>
                        <m:r>
                          <a:rPr lang="en-GB" i="1">
                            <a:solidFill>
                              <a:srgbClr val="7030A0"/>
                            </a:solidFill>
                            <a:latin typeface="Cambria Math" panose="02040503050406030204" pitchFamily="18" charset="0"/>
                          </a:rPr>
                          <m:t>𝑅</m:t>
                        </m:r>
                      </m:sup>
                    </m:sSubSup>
                  </m:oMath>
                </a14:m>
                <a:r>
                  <a:rPr lang="en-GB" dirty="0"/>
                  <a:t> of human model </a:t>
                </a:r>
                <a14:m>
                  <m:oMath xmlns:m="http://schemas.openxmlformats.org/officeDocument/2006/math">
                    <m:sSubSup>
                      <m:sSubSupPr>
                        <m:ctrlPr>
                          <a:rPr lang="en-GB" i="1">
                            <a:solidFill>
                              <a:schemeClr val="accent3"/>
                            </a:solidFill>
                            <a:latin typeface="Cambria Math" panose="02040503050406030204" pitchFamily="18" charset="0"/>
                            <a:ea typeface="Cambria Math" panose="02040503050406030204" pitchFamily="18" charset="0"/>
                          </a:rPr>
                        </m:ctrlPr>
                      </m:sSubSupPr>
                      <m:e>
                        <m:r>
                          <a:rPr lang="en-GB" i="1">
                            <a:solidFill>
                              <a:schemeClr val="accent3"/>
                            </a:solidFill>
                            <a:latin typeface="Cambria Math" panose="02040503050406030204" pitchFamily="18" charset="0"/>
                            <a:ea typeface="Cambria Math" panose="02040503050406030204" pitchFamily="18" charset="0"/>
                          </a:rPr>
                          <m:t>ℳ</m:t>
                        </m:r>
                      </m:e>
                      <m:sub>
                        <m:r>
                          <a:rPr lang="en-GB" i="1">
                            <a:solidFill>
                              <a:schemeClr val="accent3"/>
                            </a:solidFill>
                            <a:latin typeface="Cambria Math" panose="02040503050406030204" pitchFamily="18" charset="0"/>
                            <a:ea typeface="Cambria Math" panose="02040503050406030204" pitchFamily="18" charset="0"/>
                          </a:rPr>
                          <m:t>h</m:t>
                        </m:r>
                      </m:sub>
                      <m:sup>
                        <m:r>
                          <a:rPr lang="en-GB" i="1">
                            <a:solidFill>
                              <a:schemeClr val="accent3"/>
                            </a:solidFill>
                            <a:latin typeface="Cambria Math" panose="02040503050406030204" pitchFamily="18" charset="0"/>
                            <a:ea typeface="Cambria Math" panose="02040503050406030204" pitchFamily="18" charset="0"/>
                          </a:rPr>
                          <m:t>𝑅</m:t>
                        </m:r>
                      </m:sup>
                    </m:sSubSup>
                  </m:oMath>
                </a14:m>
                <a:r>
                  <a:rPr lang="en-GB" dirty="0"/>
                  <a:t>, which human has of </a:t>
                </a:r>
                <a14:m>
                  <m:oMath xmlns:m="http://schemas.openxmlformats.org/officeDocument/2006/math">
                    <m:sSup>
                      <m:sSupPr>
                        <m:ctrlPr>
                          <a:rPr lang="en-GB" i="1">
                            <a:solidFill>
                              <a:schemeClr val="accent1"/>
                            </a:solidFill>
                            <a:latin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ℳ</m:t>
                        </m:r>
                      </m:e>
                      <m:sup>
                        <m:r>
                          <a:rPr lang="en-GB" i="1">
                            <a:solidFill>
                              <a:schemeClr val="accent1"/>
                            </a:solidFill>
                            <a:latin typeface="Cambria Math" panose="02040503050406030204" pitchFamily="18" charset="0"/>
                          </a:rPr>
                          <m:t>𝑅</m:t>
                        </m:r>
                      </m:sup>
                    </m:sSup>
                  </m:oMath>
                </a14:m>
                <a:r>
                  <a:rPr lang="en-GB" dirty="0">
                    <a:solidFill>
                      <a:schemeClr val="accent1"/>
                    </a:solidFill>
                  </a:rPr>
                  <a:t> </a:t>
                </a:r>
                <a:endParaRPr lang="en-GB" dirty="0"/>
              </a:p>
              <a:p>
                <a:pPr lvl="1"/>
                <a:endParaRPr lang="en-GB" dirty="0"/>
              </a:p>
              <a:p>
                <a14:m>
                  <m:oMath xmlns:m="http://schemas.openxmlformats.org/officeDocument/2006/math">
                    <m:sSubSup>
                      <m:sSubSupPr>
                        <m:ctrlPr>
                          <a:rPr lang="en-GB" i="1">
                            <a:solidFill>
                              <a:schemeClr val="accent4"/>
                            </a:solidFill>
                            <a:latin typeface="Cambria Math" panose="02040503050406030204" pitchFamily="18" charset="0"/>
                            <a:ea typeface="Cambria Math" panose="02040503050406030204" pitchFamily="18" charset="0"/>
                          </a:rPr>
                        </m:ctrlPr>
                      </m:sSubSupPr>
                      <m:e>
                        <m:acc>
                          <m:accPr>
                            <m:chr m:val="̃"/>
                            <m:ctrlPr>
                              <a:rPr lang="en-GB" i="1">
                                <a:solidFill>
                                  <a:schemeClr val="accent4"/>
                                </a:solidFill>
                                <a:latin typeface="Cambria Math" panose="02040503050406030204" pitchFamily="18" charset="0"/>
                                <a:ea typeface="Cambria Math" panose="02040503050406030204" pitchFamily="18" charset="0"/>
                              </a:rPr>
                            </m:ctrlPr>
                          </m:accPr>
                          <m:e>
                            <m:r>
                              <a:rPr lang="en-GB" i="1">
                                <a:solidFill>
                                  <a:schemeClr val="accent4"/>
                                </a:solidFill>
                                <a:latin typeface="Cambria Math" panose="02040503050406030204" pitchFamily="18" charset="0"/>
                                <a:ea typeface="Cambria Math" panose="02040503050406030204" pitchFamily="18" charset="0"/>
                              </a:rPr>
                              <m:t>ℳ</m:t>
                            </m:r>
                          </m:e>
                        </m:acc>
                      </m:e>
                      <m:sub>
                        <m:r>
                          <a:rPr lang="en-GB" i="1">
                            <a:solidFill>
                              <a:schemeClr val="accent4"/>
                            </a:solidFill>
                            <a:latin typeface="Cambria Math" panose="02040503050406030204" pitchFamily="18" charset="0"/>
                            <a:ea typeface="Cambria Math" panose="02040503050406030204" pitchFamily="18" charset="0"/>
                          </a:rPr>
                          <m:t>𝑟</m:t>
                        </m:r>
                      </m:sub>
                      <m:sup>
                        <m:r>
                          <a:rPr lang="en-GB" i="1">
                            <a:solidFill>
                              <a:schemeClr val="accent4"/>
                            </a:solidFill>
                            <a:latin typeface="Cambria Math" panose="02040503050406030204" pitchFamily="18" charset="0"/>
                          </a:rPr>
                          <m:t>𝐻</m:t>
                        </m:r>
                      </m:sup>
                    </m:sSubSup>
                  </m:oMath>
                </a14:m>
                <a:r>
                  <a:rPr lang="en-GB" dirty="0"/>
                  <a:t> allows for anticipating human behaviour</a:t>
                </a:r>
              </a:p>
              <a:p>
                <a14:m>
                  <m:oMath xmlns:m="http://schemas.openxmlformats.org/officeDocument/2006/math">
                    <m:sSubSup>
                      <m:sSubSupPr>
                        <m:ctrlPr>
                          <a:rPr lang="en-GB" i="1">
                            <a:solidFill>
                              <a:srgbClr val="7030A0"/>
                            </a:solidFill>
                            <a:latin typeface="Cambria Math" panose="02040503050406030204" pitchFamily="18" charset="0"/>
                            <a:ea typeface="Cambria Math" panose="02040503050406030204" pitchFamily="18" charset="0"/>
                          </a:rPr>
                        </m:ctrlPr>
                      </m:sSubSupPr>
                      <m:e>
                        <m:acc>
                          <m:accPr>
                            <m:chr m:val="̃"/>
                            <m:ctrlPr>
                              <a:rPr lang="en-GB" i="1">
                                <a:solidFill>
                                  <a:srgbClr val="7030A0"/>
                                </a:solidFill>
                                <a:latin typeface="Cambria Math" panose="02040503050406030204" pitchFamily="18" charset="0"/>
                                <a:ea typeface="Cambria Math" panose="02040503050406030204" pitchFamily="18" charset="0"/>
                              </a:rPr>
                            </m:ctrlPr>
                          </m:accPr>
                          <m:e>
                            <m:r>
                              <a:rPr lang="en-GB" i="1">
                                <a:solidFill>
                                  <a:srgbClr val="7030A0"/>
                                </a:solidFill>
                                <a:latin typeface="Cambria Math" panose="02040503050406030204" pitchFamily="18" charset="0"/>
                                <a:ea typeface="Cambria Math" panose="02040503050406030204" pitchFamily="18" charset="0"/>
                              </a:rPr>
                              <m:t>ℳ</m:t>
                            </m:r>
                          </m:e>
                        </m:acc>
                      </m:e>
                      <m:sub>
                        <m:r>
                          <a:rPr lang="en-GB" i="1">
                            <a:solidFill>
                              <a:srgbClr val="7030A0"/>
                            </a:solidFill>
                            <a:latin typeface="Cambria Math" panose="02040503050406030204" pitchFamily="18" charset="0"/>
                            <a:ea typeface="Cambria Math" panose="02040503050406030204" pitchFamily="18" charset="0"/>
                          </a:rPr>
                          <m:t>h</m:t>
                        </m:r>
                      </m:sub>
                      <m:sup>
                        <m:r>
                          <a:rPr lang="en-GB" i="1">
                            <a:solidFill>
                              <a:srgbClr val="7030A0"/>
                            </a:solidFill>
                            <a:latin typeface="Cambria Math" panose="02040503050406030204" pitchFamily="18" charset="0"/>
                          </a:rPr>
                          <m:t>𝑅</m:t>
                        </m:r>
                      </m:sup>
                    </m:sSubSup>
                  </m:oMath>
                </a14:m>
                <a:r>
                  <a:rPr lang="en-GB" dirty="0"/>
                  <a:t> allows for conforming to human expectations</a:t>
                </a:r>
              </a:p>
              <a:p>
                <a:pPr lvl="1"/>
                <a:endParaRPr lang="en-GB" dirty="0"/>
              </a:p>
              <a:p>
                <a:r>
                  <a:rPr lang="en-GB" dirty="0"/>
                  <a:t>See, e.g., Subbarao (Rao) </a:t>
                </a:r>
                <a:r>
                  <a:rPr lang="en-GB" dirty="0" err="1"/>
                  <a:t>Kambhampati</a:t>
                </a:r>
                <a:br>
                  <a:rPr lang="en-GB" sz="2198" dirty="0"/>
                </a:br>
                <a:r>
                  <a:rPr lang="en-GB" sz="1598" dirty="0">
                    <a:solidFill>
                      <a:schemeClr val="tx1">
                        <a:lumMod val="60000"/>
                        <a:lumOff val="40000"/>
                      </a:schemeClr>
                    </a:solidFill>
                    <a:hlinkClick r:id="rId2">
                      <a:extLst>
                        <a:ext uri="{A12FA001-AC4F-418D-AE19-62706E023703}">
                          <ahyp:hlinkClr xmlns:ahyp="http://schemas.microsoft.com/office/drawing/2018/hyperlinkcolor" val="tx"/>
                        </a:ext>
                      </a:extLst>
                    </a:hlinkClick>
                  </a:rPr>
                  <a:t>http://rakaposhi.eas.asu.edu</a:t>
                </a:r>
                <a:endParaRPr lang="en-GB" sz="1598" dirty="0">
                  <a:solidFill>
                    <a:schemeClr val="tx1">
                      <a:lumMod val="60000"/>
                      <a:lumOff val="40000"/>
                    </a:schemeClr>
                  </a:solidFill>
                </a:endParaRPr>
              </a:p>
              <a:p>
                <a:pPr lvl="1"/>
                <a:endParaRPr lang="en-GB" dirty="0"/>
              </a:p>
              <a:p>
                <a:endParaRPr lang="en-GB" dirty="0"/>
              </a:p>
              <a:p>
                <a:endParaRPr lang="en-GB" dirty="0"/>
              </a:p>
            </p:txBody>
          </p:sp>
        </mc:Choice>
        <mc:Fallback xmlns="">
          <p:sp>
            <p:nvSpPr>
              <p:cNvPr id="9" name="Content Placeholder 8">
                <a:extLst>
                  <a:ext uri="{FF2B5EF4-FFF2-40B4-BE49-F238E27FC236}">
                    <a16:creationId xmlns:a16="http://schemas.microsoft.com/office/drawing/2014/main" id="{E3E8053C-433D-0F49-B81A-02A0B10ED6F9}"/>
                  </a:ext>
                </a:extLst>
              </p:cNvPr>
              <p:cNvSpPr>
                <a:spLocks noGrp="1" noRot="1" noChangeAspect="1" noMove="1" noResize="1" noEditPoints="1" noAdjustHandles="1" noChangeArrowheads="1" noChangeShapeType="1" noTextEdit="1"/>
              </p:cNvSpPr>
              <p:nvPr>
                <p:ph idx="1"/>
              </p:nvPr>
            </p:nvSpPr>
            <p:spPr>
              <a:xfrm>
                <a:off x="359626" y="1666902"/>
                <a:ext cx="6664189" cy="4236435"/>
              </a:xfrm>
              <a:blipFill>
                <a:blip r:embed="rId3"/>
                <a:stretch>
                  <a:fillRect l="-2471" t="-2687" b="-3582"/>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E178690B-27D3-2D49-BB66-372DE5BF4EFF}"/>
              </a:ext>
            </a:extLst>
          </p:cNvPr>
          <p:cNvSpPr>
            <a:spLocks noGrp="1"/>
          </p:cNvSpPr>
          <p:nvPr>
            <p:ph type="dt" sz="half" idx="2"/>
          </p:nvPr>
        </p:nvSpPr>
        <p:spPr/>
        <p:txBody>
          <a:bodyPr/>
          <a:lstStyle/>
          <a:p>
            <a:r>
              <a:rPr lang="de-DE"/>
              <a:t>Intro</a:t>
            </a:r>
            <a:endParaRPr lang="en-GB" dirty="0"/>
          </a:p>
        </p:txBody>
      </p:sp>
      <p:sp>
        <p:nvSpPr>
          <p:cNvPr id="7" name="Footer Placeholder 6">
            <a:extLst>
              <a:ext uri="{FF2B5EF4-FFF2-40B4-BE49-F238E27FC236}">
                <a16:creationId xmlns:a16="http://schemas.microsoft.com/office/drawing/2014/main" id="{F20DDF19-8019-554E-A0DD-5BB758829E5B}"/>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98CBA222-5D00-4C42-AD5A-E3AEDBE7665B}"/>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40</a:t>
            </a:fld>
            <a:r>
              <a:rPr lang="en-GB" dirty="0"/>
              <a:t> </a:t>
            </a:r>
            <a:endParaRPr lang="en-GB" sz="1399" dirty="0"/>
          </a:p>
        </p:txBody>
      </p:sp>
      <p:sp>
        <p:nvSpPr>
          <p:cNvPr id="6" name="Rectangle 5">
            <a:extLst>
              <a:ext uri="{FF2B5EF4-FFF2-40B4-BE49-F238E27FC236}">
                <a16:creationId xmlns:a16="http://schemas.microsoft.com/office/drawing/2014/main" id="{EABA7D4C-0445-E445-A7FD-B1D6BEB453CB}"/>
              </a:ext>
            </a:extLst>
          </p:cNvPr>
          <p:cNvSpPr/>
          <p:nvPr/>
        </p:nvSpPr>
        <p:spPr>
          <a:xfrm>
            <a:off x="5334597" y="6397322"/>
            <a:ext cx="1522806" cy="276711"/>
          </a:xfrm>
          <a:prstGeom prst="rect">
            <a:avLst/>
          </a:prstGeom>
        </p:spPr>
        <p:txBody>
          <a:bodyPr wrap="none">
            <a:spAutoFit/>
          </a:bodyPr>
          <a:lstStyle/>
          <a:p>
            <a:r>
              <a:rPr lang="en-GB" sz="1199" dirty="0">
                <a:solidFill>
                  <a:schemeClr val="tx1">
                    <a:lumMod val="60000"/>
                    <a:lumOff val="40000"/>
                  </a:schemeClr>
                </a:solidFill>
                <a:latin typeface="Calibri" panose="020F0502020204030204" pitchFamily="34" charset="0"/>
              </a:rPr>
              <a:t>http://</a:t>
            </a:r>
            <a:r>
              <a:rPr lang="en-GB" sz="1199" dirty="0" err="1">
                <a:solidFill>
                  <a:schemeClr val="tx1">
                    <a:lumMod val="60000"/>
                    <a:lumOff val="40000"/>
                  </a:schemeClr>
                </a:solidFill>
                <a:latin typeface="Calibri" panose="020F0502020204030204" pitchFamily="34" charset="0"/>
              </a:rPr>
              <a:t>bit.ly</a:t>
            </a:r>
            <a:r>
              <a:rPr lang="en-GB" sz="1199" dirty="0">
                <a:solidFill>
                  <a:schemeClr val="tx1">
                    <a:lumMod val="60000"/>
                    <a:lumOff val="40000"/>
                  </a:schemeClr>
                </a:solidFill>
                <a:latin typeface="Calibri" panose="020F0502020204030204" pitchFamily="34" charset="0"/>
              </a:rPr>
              <a:t>/3bno2io </a:t>
            </a:r>
            <a:endParaRPr lang="en-GB" sz="1199" dirty="0">
              <a:solidFill>
                <a:schemeClr val="tx1">
                  <a:lumMod val="60000"/>
                  <a:lumOff val="40000"/>
                </a:schemeClr>
              </a:solidFill>
            </a:endParaRPr>
          </a:p>
        </p:txBody>
      </p:sp>
      <p:grpSp>
        <p:nvGrpSpPr>
          <p:cNvPr id="34" name="Group 33">
            <a:extLst>
              <a:ext uri="{FF2B5EF4-FFF2-40B4-BE49-F238E27FC236}">
                <a16:creationId xmlns:a16="http://schemas.microsoft.com/office/drawing/2014/main" id="{1BE12DCE-27AC-6040-BF48-9D5B300DA1C6}"/>
              </a:ext>
            </a:extLst>
          </p:cNvPr>
          <p:cNvGrpSpPr/>
          <p:nvPr/>
        </p:nvGrpSpPr>
        <p:grpSpPr>
          <a:xfrm>
            <a:off x="9457216" y="4014499"/>
            <a:ext cx="2374460" cy="1819693"/>
            <a:chOff x="5545944" y="2497163"/>
            <a:chExt cx="2376933" cy="1821588"/>
          </a:xfrm>
        </p:grpSpPr>
        <p:sp>
          <p:nvSpPr>
            <p:cNvPr id="35" name="Rectangle 34">
              <a:extLst>
                <a:ext uri="{FF2B5EF4-FFF2-40B4-BE49-F238E27FC236}">
                  <a16:creationId xmlns:a16="http://schemas.microsoft.com/office/drawing/2014/main" id="{88982CC8-7D3C-9D4E-AAFC-6E3899FDB187}"/>
                </a:ext>
              </a:extLst>
            </p:cNvPr>
            <p:cNvSpPr/>
            <p:nvPr/>
          </p:nvSpPr>
          <p:spPr>
            <a:xfrm>
              <a:off x="5545944" y="2497163"/>
              <a:ext cx="2376933" cy="1821588"/>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798" dirty="0"/>
            </a:p>
          </p:txBody>
        </p:sp>
        <p:pic>
          <p:nvPicPr>
            <p:cNvPr id="36" name="Picture 35">
              <a:extLst>
                <a:ext uri="{FF2B5EF4-FFF2-40B4-BE49-F238E27FC236}">
                  <a16:creationId xmlns:a16="http://schemas.microsoft.com/office/drawing/2014/main" id="{861D83C9-05F4-8440-A50E-CE7FAFCA951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041384" y="3020711"/>
              <a:ext cx="754948" cy="1117660"/>
            </a:xfrm>
            <a:prstGeom prst="rect">
              <a:avLst/>
            </a:prstGeom>
          </p:spPr>
        </p:pic>
        <mc:AlternateContent xmlns:mc="http://schemas.openxmlformats.org/markup-compatibility/2006" xmlns:a14="http://schemas.microsoft.com/office/drawing/2010/main">
          <mc:Choice Requires="a14">
            <p:sp>
              <p:nvSpPr>
                <p:cNvPr id="37" name="Rounded Rectangle 36">
                  <a:extLst>
                    <a:ext uri="{FF2B5EF4-FFF2-40B4-BE49-F238E27FC236}">
                      <a16:creationId xmlns:a16="http://schemas.microsoft.com/office/drawing/2014/main" id="{1544449D-C981-0341-8B3D-254B9D918A4D}"/>
                    </a:ext>
                  </a:extLst>
                </p:cNvPr>
                <p:cNvSpPr/>
                <p:nvPr/>
              </p:nvSpPr>
              <p:spPr>
                <a:xfrm>
                  <a:off x="7024505" y="2895240"/>
                  <a:ext cx="670199" cy="4086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a:solidFill>
                                  <a:schemeClr val="bg1"/>
                                </a:solidFill>
                                <a:latin typeface="Cambria Math" panose="02040503050406030204" pitchFamily="18" charset="0"/>
                              </a:rPr>
                            </m:ctrlPr>
                          </m:sSupPr>
                          <m:e>
                            <m:r>
                              <a:rPr lang="en-GB" sz="1798" i="1">
                                <a:solidFill>
                                  <a:schemeClr val="bg1"/>
                                </a:solidFill>
                                <a:latin typeface="Cambria Math" panose="02040503050406030204" pitchFamily="18" charset="0"/>
                                <a:ea typeface="Cambria Math" panose="02040503050406030204" pitchFamily="18" charset="0"/>
                              </a:rPr>
                              <m:t>ℳ</m:t>
                            </m:r>
                          </m:e>
                          <m:sup>
                            <m:r>
                              <a:rPr lang="en-GB" sz="1798" i="1">
                                <a:solidFill>
                                  <a:schemeClr val="bg1"/>
                                </a:solidFill>
                                <a:latin typeface="Cambria Math" panose="02040503050406030204" pitchFamily="18" charset="0"/>
                              </a:rPr>
                              <m:t>𝑅</m:t>
                            </m:r>
                          </m:sup>
                        </m:sSup>
                      </m:oMath>
                    </m:oMathPara>
                  </a14:m>
                  <a:endParaRPr lang="en-GB" sz="1798" dirty="0">
                    <a:solidFill>
                      <a:schemeClr val="bg1"/>
                    </a:solidFill>
                  </a:endParaRPr>
                </a:p>
              </p:txBody>
            </p:sp>
          </mc:Choice>
          <mc:Fallback xmlns="">
            <p:sp>
              <p:nvSpPr>
                <p:cNvPr id="18" name="Rounded Rectangle 17">
                  <a:extLst>
                    <a:ext uri="{FF2B5EF4-FFF2-40B4-BE49-F238E27FC236}">
                      <a16:creationId xmlns:a16="http://schemas.microsoft.com/office/drawing/2014/main" id="{4E5228E6-B764-CA4D-BEB8-B3BA22211077}"/>
                    </a:ext>
                  </a:extLst>
                </p:cNvPr>
                <p:cNvSpPr>
                  <a:spLocks noRot="1" noChangeAspect="1" noMove="1" noResize="1" noEditPoints="1" noAdjustHandles="1" noChangeArrowheads="1" noChangeShapeType="1" noTextEdit="1"/>
                </p:cNvSpPr>
                <p:nvPr/>
              </p:nvSpPr>
              <p:spPr>
                <a:xfrm>
                  <a:off x="7024505" y="2895240"/>
                  <a:ext cx="670199" cy="408623"/>
                </a:xfrm>
                <a:prstGeom prst="roundRect">
                  <a:avLst/>
                </a:prstGeom>
                <a:blipFill>
                  <a:blip r:embed="rId12"/>
                  <a:stretch>
                    <a:fillRect/>
                  </a:stretch>
                </a:blipFill>
              </p:spPr>
              <p:txBody>
                <a:bodyPr/>
                <a:lstStyle/>
                <a:p>
                  <a:r>
                    <a:rPr lang="en-GB">
                      <a:noFill/>
                    </a:rPr>
                    <a:t> </a:t>
                  </a:r>
                </a:p>
              </p:txBody>
            </p:sp>
          </mc:Fallback>
        </mc:AlternateContent>
      </p:grpSp>
      <p:grpSp>
        <p:nvGrpSpPr>
          <p:cNvPr id="38" name="Group 37">
            <a:extLst>
              <a:ext uri="{FF2B5EF4-FFF2-40B4-BE49-F238E27FC236}">
                <a16:creationId xmlns:a16="http://schemas.microsoft.com/office/drawing/2014/main" id="{FEE39ABD-8B04-0F40-8CE5-1805AF81FB4C}"/>
              </a:ext>
            </a:extLst>
          </p:cNvPr>
          <p:cNvGrpSpPr/>
          <p:nvPr/>
        </p:nvGrpSpPr>
        <p:grpSpPr>
          <a:xfrm>
            <a:off x="8388711" y="4784222"/>
            <a:ext cx="1360350" cy="778903"/>
            <a:chOff x="4181300" y="3267687"/>
            <a:chExt cx="1656793" cy="779714"/>
          </a:xfrm>
        </p:grpSpPr>
        <p:sp>
          <p:nvSpPr>
            <p:cNvPr id="39" name="Arc 38">
              <a:extLst>
                <a:ext uri="{FF2B5EF4-FFF2-40B4-BE49-F238E27FC236}">
                  <a16:creationId xmlns:a16="http://schemas.microsoft.com/office/drawing/2014/main" id="{80805A8A-E2A5-8747-A3BC-22FA6C718400}"/>
                </a:ext>
              </a:extLst>
            </p:cNvPr>
            <p:cNvSpPr/>
            <p:nvPr/>
          </p:nvSpPr>
          <p:spPr>
            <a:xfrm rot="15182610" flipH="1">
              <a:off x="4367762" y="3081225"/>
              <a:ext cx="726193" cy="1099118"/>
            </a:xfrm>
            <a:prstGeom prst="arc">
              <a:avLst>
                <a:gd name="adj1" fmla="val 13840475"/>
                <a:gd name="adj2" fmla="val 4215198"/>
              </a:avLst>
            </a:prstGeom>
            <a:ln w="38100">
              <a:solidFill>
                <a:srgbClr val="FFC000"/>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40" name="Arc 39">
              <a:extLst>
                <a:ext uri="{FF2B5EF4-FFF2-40B4-BE49-F238E27FC236}">
                  <a16:creationId xmlns:a16="http://schemas.microsoft.com/office/drawing/2014/main" id="{591C2548-3C37-3847-A707-8F874F9E4703}"/>
                </a:ext>
              </a:extLst>
            </p:cNvPr>
            <p:cNvSpPr/>
            <p:nvPr/>
          </p:nvSpPr>
          <p:spPr>
            <a:xfrm rot="15182610" flipV="1">
              <a:off x="4925437" y="3134746"/>
              <a:ext cx="726193" cy="1099118"/>
            </a:xfrm>
            <a:prstGeom prst="arc">
              <a:avLst>
                <a:gd name="adj1" fmla="val 13840475"/>
                <a:gd name="adj2" fmla="val 4215198"/>
              </a:avLst>
            </a:prstGeom>
            <a:ln w="38100">
              <a:solidFill>
                <a:srgbClr val="FFC000"/>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grpSp>
      <p:sp>
        <p:nvSpPr>
          <p:cNvPr id="41" name="Cloud Callout 40">
            <a:extLst>
              <a:ext uri="{FF2B5EF4-FFF2-40B4-BE49-F238E27FC236}">
                <a16:creationId xmlns:a16="http://schemas.microsoft.com/office/drawing/2014/main" id="{5256526B-564E-8044-AB3D-CC62F045AD24}"/>
              </a:ext>
            </a:extLst>
          </p:cNvPr>
          <p:cNvSpPr/>
          <p:nvPr/>
        </p:nvSpPr>
        <p:spPr>
          <a:xfrm>
            <a:off x="7811274" y="2961741"/>
            <a:ext cx="1502327" cy="1106361"/>
          </a:xfrm>
          <a:prstGeom prst="cloudCallout">
            <a:avLst>
              <a:gd name="adj1" fmla="val -31980"/>
              <a:gd name="adj2" fmla="val 68511"/>
            </a:avLst>
          </a:prstGeom>
          <a:ln w="38100">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798" dirty="0"/>
          </a:p>
        </p:txBody>
      </p:sp>
      <p:grpSp>
        <p:nvGrpSpPr>
          <p:cNvPr id="42" name="Group 41">
            <a:extLst>
              <a:ext uri="{FF2B5EF4-FFF2-40B4-BE49-F238E27FC236}">
                <a16:creationId xmlns:a16="http://schemas.microsoft.com/office/drawing/2014/main" id="{C7FFB83C-4995-5D4E-960F-4FE75BDBF7EF}"/>
              </a:ext>
            </a:extLst>
          </p:cNvPr>
          <p:cNvGrpSpPr/>
          <p:nvPr/>
        </p:nvGrpSpPr>
        <p:grpSpPr>
          <a:xfrm>
            <a:off x="7773714" y="4188567"/>
            <a:ext cx="1277631" cy="1432256"/>
            <a:chOff x="3500418" y="2885288"/>
            <a:chExt cx="1278962" cy="1433748"/>
          </a:xfrm>
        </p:grpSpPr>
        <p:pic>
          <p:nvPicPr>
            <p:cNvPr id="43" name="Picture 42">
              <a:hlinkClick r:id="rId13"/>
              <a:extLst>
                <a:ext uri="{FF2B5EF4-FFF2-40B4-BE49-F238E27FC236}">
                  <a16:creationId xmlns:a16="http://schemas.microsoft.com/office/drawing/2014/main" id="{E581500B-E19F-8D44-9FEB-47D745A6B9D2}"/>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3500418" y="3020996"/>
              <a:ext cx="480468" cy="1298040"/>
            </a:xfrm>
            <a:prstGeom prst="rect">
              <a:avLst/>
            </a:prstGeom>
          </p:spPr>
        </p:pic>
        <mc:AlternateContent xmlns:mc="http://schemas.openxmlformats.org/markup-compatibility/2006" xmlns:a14="http://schemas.microsoft.com/office/drawing/2010/main">
          <mc:Choice Requires="a14">
            <p:sp>
              <p:nvSpPr>
                <p:cNvPr id="44" name="Rounded Rectangle 43">
                  <a:extLst>
                    <a:ext uri="{FF2B5EF4-FFF2-40B4-BE49-F238E27FC236}">
                      <a16:creationId xmlns:a16="http://schemas.microsoft.com/office/drawing/2014/main" id="{2A1A3293-4767-D547-9677-030C4CE8CABC}"/>
                    </a:ext>
                  </a:extLst>
                </p:cNvPr>
                <p:cNvSpPr/>
                <p:nvPr/>
              </p:nvSpPr>
              <p:spPr>
                <a:xfrm>
                  <a:off x="4092831" y="2885288"/>
                  <a:ext cx="686549" cy="408623"/>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798" i="1">
                                <a:solidFill>
                                  <a:schemeClr val="bg1"/>
                                </a:solidFill>
                                <a:latin typeface="Cambria Math" panose="02040503050406030204" pitchFamily="18" charset="0"/>
                              </a:rPr>
                            </m:ctrlPr>
                          </m:sSupPr>
                          <m:e>
                            <m:r>
                              <a:rPr lang="en-GB" sz="1798" i="1">
                                <a:solidFill>
                                  <a:schemeClr val="bg1"/>
                                </a:solidFill>
                                <a:latin typeface="Cambria Math" panose="02040503050406030204" pitchFamily="18" charset="0"/>
                                <a:ea typeface="Cambria Math" panose="02040503050406030204" pitchFamily="18" charset="0"/>
                              </a:rPr>
                              <m:t>ℳ</m:t>
                            </m:r>
                          </m:e>
                          <m:sup>
                            <m:r>
                              <a:rPr lang="en-GB" sz="1798" i="1">
                                <a:solidFill>
                                  <a:schemeClr val="bg1"/>
                                </a:solidFill>
                                <a:latin typeface="Cambria Math" panose="02040503050406030204" pitchFamily="18" charset="0"/>
                              </a:rPr>
                              <m:t>𝐻</m:t>
                            </m:r>
                          </m:sup>
                        </m:sSup>
                      </m:oMath>
                    </m:oMathPara>
                  </a14:m>
                  <a:endParaRPr lang="en-GB" sz="1798" dirty="0">
                    <a:solidFill>
                      <a:schemeClr val="bg1"/>
                    </a:solidFill>
                  </a:endParaRPr>
                </a:p>
              </p:txBody>
            </p:sp>
          </mc:Choice>
          <mc:Fallback xmlns="">
            <p:sp>
              <p:nvSpPr>
                <p:cNvPr id="29" name="Rounded Rectangle 28">
                  <a:extLst>
                    <a:ext uri="{FF2B5EF4-FFF2-40B4-BE49-F238E27FC236}">
                      <a16:creationId xmlns:a16="http://schemas.microsoft.com/office/drawing/2014/main" id="{3D106B8D-EA19-024C-BDA2-C9ADF4AA6594}"/>
                    </a:ext>
                  </a:extLst>
                </p:cNvPr>
                <p:cNvSpPr>
                  <a:spLocks noRot="1" noChangeAspect="1" noMove="1" noResize="1" noEditPoints="1" noAdjustHandles="1" noChangeArrowheads="1" noChangeShapeType="1" noTextEdit="1"/>
                </p:cNvSpPr>
                <p:nvPr/>
              </p:nvSpPr>
              <p:spPr>
                <a:xfrm>
                  <a:off x="4092831" y="2885288"/>
                  <a:ext cx="686549" cy="408623"/>
                </a:xfrm>
                <a:prstGeom prst="roundRect">
                  <a:avLst/>
                </a:prstGeom>
                <a:blipFill>
                  <a:blip r:embed="rId15"/>
                  <a:stretch>
                    <a:fillRect/>
                  </a:stretch>
                </a:blipFill>
                <a:ln>
                  <a:solidFill>
                    <a:schemeClr val="bg1"/>
                  </a:solidFill>
                </a:ln>
              </p:spPr>
              <p:txBody>
                <a:bodyPr/>
                <a:lstStyle/>
                <a:p>
                  <a:r>
                    <a:rPr lang="en-GB">
                      <a:noFill/>
                    </a:rPr>
                    <a:t> </a:t>
                  </a:r>
                </a:p>
              </p:txBody>
            </p:sp>
          </mc:Fallback>
        </mc:AlternateContent>
      </p:grpSp>
      <p:sp>
        <p:nvSpPr>
          <p:cNvPr id="45" name="Cloud Callout 44">
            <a:extLst>
              <a:ext uri="{FF2B5EF4-FFF2-40B4-BE49-F238E27FC236}">
                <a16:creationId xmlns:a16="http://schemas.microsoft.com/office/drawing/2014/main" id="{0F2F366A-E519-DD49-AC9B-8DBD6F7AFD63}"/>
              </a:ext>
            </a:extLst>
          </p:cNvPr>
          <p:cNvSpPr/>
          <p:nvPr/>
        </p:nvSpPr>
        <p:spPr>
          <a:xfrm>
            <a:off x="8317086" y="1482225"/>
            <a:ext cx="2563016" cy="1544100"/>
          </a:xfrm>
          <a:prstGeom prst="cloudCallout">
            <a:avLst>
              <a:gd name="adj1" fmla="val 17738"/>
              <a:gd name="adj2" fmla="val 141191"/>
            </a:avLst>
          </a:prstGeom>
          <a:ln w="3810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798" dirty="0"/>
          </a:p>
        </p:txBody>
      </p:sp>
      <p:sp>
        <p:nvSpPr>
          <p:cNvPr id="46" name="Cloud Callout 45">
            <a:extLst>
              <a:ext uri="{FF2B5EF4-FFF2-40B4-BE49-F238E27FC236}">
                <a16:creationId xmlns:a16="http://schemas.microsoft.com/office/drawing/2014/main" id="{2432EAA6-4E09-4A40-866C-D17EEA1F5252}"/>
              </a:ext>
            </a:extLst>
          </p:cNvPr>
          <p:cNvSpPr/>
          <p:nvPr/>
        </p:nvSpPr>
        <p:spPr>
          <a:xfrm>
            <a:off x="9177769" y="1676823"/>
            <a:ext cx="1502327" cy="1106361"/>
          </a:xfrm>
          <a:prstGeom prst="cloudCallout">
            <a:avLst>
              <a:gd name="adj1" fmla="val -66724"/>
              <a:gd name="adj2" fmla="val -23489"/>
            </a:avLst>
          </a:prstGeom>
          <a:ln w="38100">
            <a:solidFill>
              <a:srgbClr val="7030A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798" dirty="0"/>
          </a:p>
        </p:txBody>
      </p:sp>
      <p:pic>
        <p:nvPicPr>
          <p:cNvPr id="47" name="Picture 46">
            <a:extLst>
              <a:ext uri="{FF2B5EF4-FFF2-40B4-BE49-F238E27FC236}">
                <a16:creationId xmlns:a16="http://schemas.microsoft.com/office/drawing/2014/main" id="{7FF80CFC-0F83-414A-9623-FAB31E4D3BF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702951" y="3131136"/>
            <a:ext cx="385987" cy="571433"/>
          </a:xfrm>
          <a:prstGeom prst="rect">
            <a:avLst/>
          </a:prstGeom>
        </p:spPr>
      </p:pic>
      <p:sp>
        <p:nvSpPr>
          <p:cNvPr id="48" name="Parallelogram 47">
            <a:extLst>
              <a:ext uri="{FF2B5EF4-FFF2-40B4-BE49-F238E27FC236}">
                <a16:creationId xmlns:a16="http://schemas.microsoft.com/office/drawing/2014/main" id="{95744415-B6B3-6E45-A8C1-FE646F3E1F2A}"/>
              </a:ext>
            </a:extLst>
          </p:cNvPr>
          <p:cNvSpPr/>
          <p:nvPr/>
        </p:nvSpPr>
        <p:spPr>
          <a:xfrm rot="19019428" flipV="1">
            <a:off x="7911253" y="2586916"/>
            <a:ext cx="2121790" cy="683288"/>
          </a:xfrm>
          <a:prstGeom prst="parallelogram">
            <a:avLst>
              <a:gd name="adj" fmla="val 32529"/>
            </a:avLst>
          </a:prstGeom>
          <a:gradFill flip="none" rotWithShape="1">
            <a:gsLst>
              <a:gs pos="65000">
                <a:schemeClr val="accent3"/>
              </a:gs>
              <a:gs pos="35000">
                <a:srgbClr val="7030A0">
                  <a:alpha val="65000"/>
                </a:srgbClr>
              </a:gs>
              <a:gs pos="0">
                <a:srgbClr val="7030A0"/>
              </a:gs>
              <a:gs pos="20000">
                <a:srgbClr val="7030A0"/>
              </a:gs>
              <a:gs pos="80000">
                <a:schemeClr val="accent3"/>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49" name="Rounded Rectangle 48">
                <a:extLst>
                  <a:ext uri="{FF2B5EF4-FFF2-40B4-BE49-F238E27FC236}">
                    <a16:creationId xmlns:a16="http://schemas.microsoft.com/office/drawing/2014/main" id="{EC4A0893-6325-F04B-9E61-C2D2C8F07DA8}"/>
                  </a:ext>
                </a:extLst>
              </p:cNvPr>
              <p:cNvSpPr/>
              <p:nvPr/>
            </p:nvSpPr>
            <p:spPr>
              <a:xfrm>
                <a:off x="7951838" y="3358929"/>
                <a:ext cx="685835" cy="420458"/>
              </a:xfrm>
              <a:prstGeom prst="round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798" i="1">
                              <a:solidFill>
                                <a:schemeClr val="bg1"/>
                              </a:solidFill>
                              <a:latin typeface="Cambria Math" panose="02040503050406030204" pitchFamily="18" charset="0"/>
                              <a:ea typeface="Cambria Math" panose="02040503050406030204" pitchFamily="18" charset="0"/>
                            </a:rPr>
                          </m:ctrlPr>
                        </m:sSubSupPr>
                        <m:e>
                          <m:r>
                            <a:rPr lang="en-GB" sz="1798" i="1">
                              <a:solidFill>
                                <a:schemeClr val="bg1"/>
                              </a:solidFill>
                              <a:latin typeface="Cambria Math" panose="02040503050406030204" pitchFamily="18" charset="0"/>
                              <a:ea typeface="Cambria Math" panose="02040503050406030204" pitchFamily="18" charset="0"/>
                            </a:rPr>
                            <m:t>ℳ</m:t>
                          </m:r>
                        </m:e>
                        <m:sub>
                          <m:r>
                            <a:rPr lang="en-GB" sz="1798" i="1">
                              <a:solidFill>
                                <a:schemeClr val="bg1"/>
                              </a:solidFill>
                              <a:latin typeface="Cambria Math" panose="02040503050406030204" pitchFamily="18" charset="0"/>
                              <a:ea typeface="Cambria Math" panose="02040503050406030204" pitchFamily="18" charset="0"/>
                            </a:rPr>
                            <m:t>h</m:t>
                          </m:r>
                        </m:sub>
                        <m:sup>
                          <m:r>
                            <a:rPr lang="en-GB" sz="1798" i="1">
                              <a:solidFill>
                                <a:schemeClr val="bg1"/>
                              </a:solidFill>
                              <a:latin typeface="Cambria Math" panose="02040503050406030204" pitchFamily="18" charset="0"/>
                            </a:rPr>
                            <m:t>𝑅</m:t>
                          </m:r>
                        </m:sup>
                      </m:sSubSup>
                    </m:oMath>
                  </m:oMathPara>
                </a14:m>
                <a:endParaRPr lang="en-GB" sz="1798" dirty="0">
                  <a:solidFill>
                    <a:schemeClr val="bg1"/>
                  </a:solidFill>
                </a:endParaRPr>
              </a:p>
            </p:txBody>
          </p:sp>
        </mc:Choice>
        <mc:Fallback xmlns="">
          <p:sp>
            <p:nvSpPr>
              <p:cNvPr id="49" name="Rounded Rectangle 48">
                <a:extLst>
                  <a:ext uri="{FF2B5EF4-FFF2-40B4-BE49-F238E27FC236}">
                    <a16:creationId xmlns:a16="http://schemas.microsoft.com/office/drawing/2014/main" id="{EC4A0893-6325-F04B-9E61-C2D2C8F07DA8}"/>
                  </a:ext>
                </a:extLst>
              </p:cNvPr>
              <p:cNvSpPr>
                <a:spLocks noRot="1" noChangeAspect="1" noMove="1" noResize="1" noEditPoints="1" noAdjustHandles="1" noChangeArrowheads="1" noChangeShapeType="1" noTextEdit="1"/>
              </p:cNvSpPr>
              <p:nvPr/>
            </p:nvSpPr>
            <p:spPr>
              <a:xfrm>
                <a:off x="7951838" y="3358929"/>
                <a:ext cx="685835" cy="420458"/>
              </a:xfrm>
              <a:prstGeom prst="roundRect">
                <a:avLst/>
              </a:prstGeom>
              <a:blipFill>
                <a:blip r:embed="rId16"/>
                <a:stretch>
                  <a:fillRect/>
                </a:stretch>
              </a:blipFill>
              <a:ln>
                <a:solidFill>
                  <a:schemeClr val="bg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Rounded Rectangle 49">
                <a:extLst>
                  <a:ext uri="{FF2B5EF4-FFF2-40B4-BE49-F238E27FC236}">
                    <a16:creationId xmlns:a16="http://schemas.microsoft.com/office/drawing/2014/main" id="{1E6BBC5D-C0E6-624D-B0BC-74C8EECFBE69}"/>
                  </a:ext>
                </a:extLst>
              </p:cNvPr>
              <p:cNvSpPr/>
              <p:nvPr/>
            </p:nvSpPr>
            <p:spPr>
              <a:xfrm>
                <a:off x="9318334" y="2074012"/>
                <a:ext cx="685835" cy="420458"/>
              </a:xfrm>
              <a:prstGeom prst="roundRect">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798" i="1">
                              <a:solidFill>
                                <a:schemeClr val="bg1"/>
                              </a:solidFill>
                              <a:latin typeface="Cambria Math" panose="02040503050406030204" pitchFamily="18" charset="0"/>
                              <a:ea typeface="Cambria Math" panose="02040503050406030204" pitchFamily="18" charset="0"/>
                            </a:rPr>
                          </m:ctrlPr>
                        </m:sSubSupPr>
                        <m:e>
                          <m:acc>
                            <m:accPr>
                              <m:chr m:val="̃"/>
                              <m:ctrlPr>
                                <a:rPr lang="en-GB" i="1" smtClean="0">
                                  <a:solidFill>
                                    <a:schemeClr val="bg1"/>
                                  </a:solidFill>
                                  <a:latin typeface="Cambria Math" panose="02040503050406030204" pitchFamily="18" charset="0"/>
                                  <a:ea typeface="Cambria Math" panose="02040503050406030204" pitchFamily="18" charset="0"/>
                                </a:rPr>
                              </m:ctrlPr>
                            </m:accPr>
                            <m:e>
                              <m:r>
                                <a:rPr lang="en-GB" i="1">
                                  <a:solidFill>
                                    <a:schemeClr val="bg1"/>
                                  </a:solidFill>
                                  <a:latin typeface="Cambria Math" panose="02040503050406030204" pitchFamily="18" charset="0"/>
                                  <a:ea typeface="Cambria Math" panose="02040503050406030204" pitchFamily="18" charset="0"/>
                                </a:rPr>
                                <m:t>ℳ</m:t>
                              </m:r>
                            </m:e>
                          </m:acc>
                        </m:e>
                        <m:sub>
                          <m:r>
                            <a:rPr lang="en-GB" sz="1798" i="1">
                              <a:solidFill>
                                <a:schemeClr val="bg1"/>
                              </a:solidFill>
                              <a:latin typeface="Cambria Math" panose="02040503050406030204" pitchFamily="18" charset="0"/>
                              <a:ea typeface="Cambria Math" panose="02040503050406030204" pitchFamily="18" charset="0"/>
                            </a:rPr>
                            <m:t>h</m:t>
                          </m:r>
                        </m:sub>
                        <m:sup>
                          <m:r>
                            <a:rPr lang="en-GB" sz="1798" i="1">
                              <a:solidFill>
                                <a:schemeClr val="bg1"/>
                              </a:solidFill>
                              <a:latin typeface="Cambria Math" panose="02040503050406030204" pitchFamily="18" charset="0"/>
                            </a:rPr>
                            <m:t>𝑅</m:t>
                          </m:r>
                        </m:sup>
                      </m:sSubSup>
                    </m:oMath>
                  </m:oMathPara>
                </a14:m>
                <a:endParaRPr lang="en-GB" sz="1798" dirty="0">
                  <a:solidFill>
                    <a:schemeClr val="bg1"/>
                  </a:solidFill>
                </a:endParaRPr>
              </a:p>
            </p:txBody>
          </p:sp>
        </mc:Choice>
        <mc:Fallback xmlns="">
          <p:sp>
            <p:nvSpPr>
              <p:cNvPr id="50" name="Rounded Rectangle 49">
                <a:extLst>
                  <a:ext uri="{FF2B5EF4-FFF2-40B4-BE49-F238E27FC236}">
                    <a16:creationId xmlns:a16="http://schemas.microsoft.com/office/drawing/2014/main" id="{1E6BBC5D-C0E6-624D-B0BC-74C8EECFBE69}"/>
                  </a:ext>
                </a:extLst>
              </p:cNvPr>
              <p:cNvSpPr>
                <a:spLocks noRot="1" noChangeAspect="1" noMove="1" noResize="1" noEditPoints="1" noAdjustHandles="1" noChangeArrowheads="1" noChangeShapeType="1" noTextEdit="1"/>
              </p:cNvSpPr>
              <p:nvPr/>
            </p:nvSpPr>
            <p:spPr>
              <a:xfrm>
                <a:off x="9318334" y="2074012"/>
                <a:ext cx="685835" cy="420458"/>
              </a:xfrm>
              <a:prstGeom prst="roundRect">
                <a:avLst/>
              </a:prstGeom>
              <a:blipFill>
                <a:blip r:embed="rId17"/>
                <a:stretch>
                  <a:fillRect/>
                </a:stretch>
              </a:blipFill>
              <a:ln>
                <a:solidFill>
                  <a:schemeClr val="bg1"/>
                </a:solidFill>
              </a:ln>
            </p:spPr>
            <p:txBody>
              <a:bodyPr/>
              <a:lstStyle/>
              <a:p>
                <a:r>
                  <a:rPr lang="en-GB">
                    <a:noFill/>
                  </a:rPr>
                  <a:t> </a:t>
                </a:r>
              </a:p>
            </p:txBody>
          </p:sp>
        </mc:Fallback>
      </mc:AlternateContent>
      <p:pic>
        <p:nvPicPr>
          <p:cNvPr id="51" name="Picture 50">
            <a:extLst>
              <a:ext uri="{FF2B5EF4-FFF2-40B4-BE49-F238E27FC236}">
                <a16:creationId xmlns:a16="http://schemas.microsoft.com/office/drawing/2014/main" id="{3994CDD8-E9CA-BC4B-9533-0D434D97494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045696" y="1862200"/>
            <a:ext cx="385987" cy="571433"/>
          </a:xfrm>
          <a:prstGeom prst="rect">
            <a:avLst/>
          </a:prstGeom>
        </p:spPr>
      </p:pic>
      <p:sp>
        <p:nvSpPr>
          <p:cNvPr id="52" name="Cloud Callout 51">
            <a:extLst>
              <a:ext uri="{FF2B5EF4-FFF2-40B4-BE49-F238E27FC236}">
                <a16:creationId xmlns:a16="http://schemas.microsoft.com/office/drawing/2014/main" id="{D07D8690-7965-C249-A372-250701993096}"/>
              </a:ext>
            </a:extLst>
          </p:cNvPr>
          <p:cNvSpPr/>
          <p:nvPr/>
        </p:nvSpPr>
        <p:spPr>
          <a:xfrm>
            <a:off x="10329349" y="2602416"/>
            <a:ext cx="1502327" cy="1347195"/>
          </a:xfrm>
          <a:prstGeom prst="cloudCallout">
            <a:avLst>
              <a:gd name="adj1" fmla="val -43272"/>
              <a:gd name="adj2" fmla="val 88562"/>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53" name="Rounded Rectangle 52">
                <a:extLst>
                  <a:ext uri="{FF2B5EF4-FFF2-40B4-BE49-F238E27FC236}">
                    <a16:creationId xmlns:a16="http://schemas.microsoft.com/office/drawing/2014/main" id="{E11A9C86-5F66-EE44-A624-BDA18D554E82}"/>
                  </a:ext>
                </a:extLst>
              </p:cNvPr>
              <p:cNvSpPr/>
              <p:nvPr/>
            </p:nvSpPr>
            <p:spPr>
              <a:xfrm>
                <a:off x="10469592" y="3096115"/>
                <a:ext cx="686549" cy="418271"/>
              </a:xfrm>
              <a:prstGeom prst="round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GB" sz="1798" i="1">
                              <a:solidFill>
                                <a:schemeClr val="bg1"/>
                              </a:solidFill>
                              <a:latin typeface="Cambria Math" panose="02040503050406030204" pitchFamily="18" charset="0"/>
                              <a:ea typeface="Cambria Math" panose="02040503050406030204" pitchFamily="18" charset="0"/>
                            </a:rPr>
                          </m:ctrlPr>
                        </m:sSubSupPr>
                        <m:e>
                          <m:acc>
                            <m:accPr>
                              <m:chr m:val="̃"/>
                              <m:ctrlPr>
                                <a:rPr lang="en-GB" i="1">
                                  <a:solidFill>
                                    <a:schemeClr val="bg1"/>
                                  </a:solidFill>
                                  <a:latin typeface="Cambria Math" panose="02040503050406030204" pitchFamily="18" charset="0"/>
                                  <a:ea typeface="Cambria Math" panose="02040503050406030204" pitchFamily="18" charset="0"/>
                                </a:rPr>
                              </m:ctrlPr>
                            </m:accPr>
                            <m:e>
                              <m:r>
                                <a:rPr lang="en-GB" i="1">
                                  <a:solidFill>
                                    <a:schemeClr val="bg1"/>
                                  </a:solidFill>
                                  <a:latin typeface="Cambria Math" panose="02040503050406030204" pitchFamily="18" charset="0"/>
                                  <a:ea typeface="Cambria Math" panose="02040503050406030204" pitchFamily="18" charset="0"/>
                                </a:rPr>
                                <m:t>ℳ</m:t>
                              </m:r>
                            </m:e>
                          </m:acc>
                        </m:e>
                        <m:sub>
                          <m:r>
                            <a:rPr lang="en-GB" sz="1798" i="1">
                              <a:solidFill>
                                <a:schemeClr val="bg1"/>
                              </a:solidFill>
                              <a:latin typeface="Cambria Math" panose="02040503050406030204" pitchFamily="18" charset="0"/>
                              <a:ea typeface="Cambria Math" panose="02040503050406030204" pitchFamily="18" charset="0"/>
                            </a:rPr>
                            <m:t>𝑟</m:t>
                          </m:r>
                        </m:sub>
                        <m:sup>
                          <m:r>
                            <a:rPr lang="en-GB" sz="1798" i="1">
                              <a:solidFill>
                                <a:schemeClr val="bg1"/>
                              </a:solidFill>
                              <a:latin typeface="Cambria Math" panose="02040503050406030204" pitchFamily="18" charset="0"/>
                            </a:rPr>
                            <m:t>𝐻</m:t>
                          </m:r>
                        </m:sup>
                      </m:sSubSup>
                    </m:oMath>
                  </m:oMathPara>
                </a14:m>
                <a:endParaRPr lang="en-GB" sz="1798" dirty="0">
                  <a:solidFill>
                    <a:schemeClr val="bg1"/>
                  </a:solidFill>
                </a:endParaRPr>
              </a:p>
            </p:txBody>
          </p:sp>
        </mc:Choice>
        <mc:Fallback xmlns="">
          <p:sp>
            <p:nvSpPr>
              <p:cNvPr id="53" name="Rounded Rectangle 52">
                <a:extLst>
                  <a:ext uri="{FF2B5EF4-FFF2-40B4-BE49-F238E27FC236}">
                    <a16:creationId xmlns:a16="http://schemas.microsoft.com/office/drawing/2014/main" id="{E11A9C86-5F66-EE44-A624-BDA18D554E82}"/>
                  </a:ext>
                </a:extLst>
              </p:cNvPr>
              <p:cNvSpPr>
                <a:spLocks noRot="1" noChangeAspect="1" noMove="1" noResize="1" noEditPoints="1" noAdjustHandles="1" noChangeArrowheads="1" noChangeShapeType="1" noTextEdit="1"/>
              </p:cNvSpPr>
              <p:nvPr/>
            </p:nvSpPr>
            <p:spPr>
              <a:xfrm>
                <a:off x="10469592" y="3096115"/>
                <a:ext cx="686549" cy="418271"/>
              </a:xfrm>
              <a:prstGeom prst="roundRect">
                <a:avLst/>
              </a:prstGeom>
              <a:blipFill>
                <a:blip r:embed="rId18"/>
                <a:stretch>
                  <a:fillRect/>
                </a:stretch>
              </a:blipFill>
              <a:ln>
                <a:solidFill>
                  <a:schemeClr val="bg1"/>
                </a:solidFill>
              </a:ln>
            </p:spPr>
            <p:txBody>
              <a:bodyPr/>
              <a:lstStyle/>
              <a:p>
                <a:r>
                  <a:rPr lang="en-GB">
                    <a:noFill/>
                  </a:rPr>
                  <a:t> </a:t>
                </a:r>
              </a:p>
            </p:txBody>
          </p:sp>
        </mc:Fallback>
      </mc:AlternateContent>
      <p:pic>
        <p:nvPicPr>
          <p:cNvPr id="54" name="Picture 53">
            <a:hlinkClick r:id="rId13"/>
            <a:extLst>
              <a:ext uri="{FF2B5EF4-FFF2-40B4-BE49-F238E27FC236}">
                <a16:creationId xmlns:a16="http://schemas.microsoft.com/office/drawing/2014/main" id="{F98C6529-9B7F-454E-A125-62712D5F8201}"/>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11207816" y="2771830"/>
            <a:ext cx="326635" cy="882441"/>
          </a:xfrm>
          <a:prstGeom prst="rect">
            <a:avLst/>
          </a:prstGeom>
        </p:spPr>
      </p:pic>
      <p:pic>
        <p:nvPicPr>
          <p:cNvPr id="55" name="Picture 54">
            <a:hlinkClick r:id="rId13"/>
            <a:extLst>
              <a:ext uri="{FF2B5EF4-FFF2-40B4-BE49-F238E27FC236}">
                <a16:creationId xmlns:a16="http://schemas.microsoft.com/office/drawing/2014/main" id="{F0987FE3-C8F2-1E45-8766-A8EFB293A9D4}"/>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8599169" y="1862200"/>
            <a:ext cx="245531" cy="663331"/>
          </a:xfrm>
          <a:prstGeom prst="rect">
            <a:avLst/>
          </a:prstGeom>
        </p:spPr>
      </p:pic>
    </p:spTree>
    <p:extLst>
      <p:ext uri="{BB962C8B-B14F-4D97-AF65-F5344CB8AC3E}">
        <p14:creationId xmlns:p14="http://schemas.microsoft.com/office/powerpoint/2010/main" val="13814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xEl>
                                              <p:pRg st="7" end="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1" animBg="1"/>
      <p:bldP spid="45" grpId="0" animBg="1"/>
      <p:bldP spid="46" grpId="0" animBg="1"/>
      <p:bldP spid="48" grpId="0" animBg="1"/>
      <p:bldP spid="49" grpId="0" animBg="1"/>
      <p:bldP spid="50" grpId="0" animBg="1"/>
      <p:bldP spid="52" grpId="0" animBg="1"/>
      <p:bldP spid="5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D249-462E-4F45-A897-64CCF14FE1DE}"/>
              </a:ext>
            </a:extLst>
          </p:cNvPr>
          <p:cNvSpPr>
            <a:spLocks noGrp="1"/>
          </p:cNvSpPr>
          <p:nvPr>
            <p:ph type="title"/>
          </p:nvPr>
        </p:nvSpPr>
        <p:spPr/>
        <p:txBody>
          <a:bodyPr/>
          <a:lstStyle/>
          <a:p>
            <a:r>
              <a:rPr lang="en-GB"/>
              <a:t>Interim Summary</a:t>
            </a:r>
          </a:p>
        </p:txBody>
      </p:sp>
      <p:sp>
        <p:nvSpPr>
          <p:cNvPr id="3" name="Content Placeholder 2">
            <a:extLst>
              <a:ext uri="{FF2B5EF4-FFF2-40B4-BE49-F238E27FC236}">
                <a16:creationId xmlns:a16="http://schemas.microsoft.com/office/drawing/2014/main" id="{29A44858-EAF8-F14B-85B6-7632DAA30E5E}"/>
              </a:ext>
            </a:extLst>
          </p:cNvPr>
          <p:cNvSpPr>
            <a:spLocks noGrp="1"/>
          </p:cNvSpPr>
          <p:nvPr>
            <p:ph idx="1"/>
          </p:nvPr>
        </p:nvSpPr>
        <p:spPr/>
        <p:txBody>
          <a:bodyPr/>
          <a:lstStyle/>
          <a:p>
            <a:r>
              <a:rPr lang="en-GB" dirty="0"/>
              <a:t>Agent = architecture + agent program</a:t>
            </a:r>
          </a:p>
          <a:p>
            <a:r>
              <a:rPr lang="en-GB" dirty="0"/>
              <a:t>Task environment</a:t>
            </a:r>
          </a:p>
          <a:p>
            <a:pPr lvl="1"/>
            <a:r>
              <a:rPr lang="en-GB" dirty="0"/>
              <a:t>Description: PEAS</a:t>
            </a:r>
          </a:p>
          <a:p>
            <a:pPr lvl="2"/>
            <a:r>
              <a:rPr lang="en-GB" dirty="0"/>
              <a:t>Performance measure not easy to formalise</a:t>
            </a:r>
          </a:p>
          <a:p>
            <a:pPr lvl="1"/>
            <a:r>
              <a:rPr lang="en-GB" dirty="0"/>
              <a:t>Properties of task environment</a:t>
            </a:r>
          </a:p>
          <a:p>
            <a:pPr lvl="2"/>
            <a:r>
              <a:rPr lang="en-GB" dirty="0"/>
              <a:t>Fully observable (vs. partially observable); single agent (vs. multiple agents); deterministic (vs. stochastic), strategic; episodic (vs. sequential); static (vs. dynamic), semi-dynamic; discrete (vs. continuous); special: known (vs. unknown)</a:t>
            </a:r>
          </a:p>
          <a:p>
            <a:pPr lvl="1"/>
            <a:r>
              <a:rPr lang="en-GB" dirty="0"/>
              <a:t>Environment encoding</a:t>
            </a:r>
          </a:p>
          <a:p>
            <a:pPr lvl="2"/>
            <a:r>
              <a:rPr lang="en-GB" dirty="0"/>
              <a:t>Atomic, factorised, structured</a:t>
            </a:r>
          </a:p>
          <a:p>
            <a:r>
              <a:rPr lang="en-GB" dirty="0"/>
              <a:t>Agent structure</a:t>
            </a:r>
          </a:p>
          <a:p>
            <a:pPr lvl="1"/>
            <a:r>
              <a:rPr lang="en-GB" dirty="0"/>
              <a:t>Simple / model-based reflex agent, goal- / utility-based agent; learning agent</a:t>
            </a:r>
          </a:p>
        </p:txBody>
      </p:sp>
      <p:sp>
        <p:nvSpPr>
          <p:cNvPr id="4" name="Date Placeholder 3">
            <a:extLst>
              <a:ext uri="{FF2B5EF4-FFF2-40B4-BE49-F238E27FC236}">
                <a16:creationId xmlns:a16="http://schemas.microsoft.com/office/drawing/2014/main" id="{8215039D-A719-F14A-BB0D-73FDE4C25AD9}"/>
              </a:ext>
            </a:extLst>
          </p:cNvPr>
          <p:cNvSpPr>
            <a:spLocks noGrp="1"/>
          </p:cNvSpPr>
          <p:nvPr>
            <p:ph type="dt" sz="half" idx="2"/>
          </p:nvPr>
        </p:nvSpPr>
        <p:spPr/>
        <p:txBody>
          <a:bodyPr/>
          <a:lstStyle/>
          <a:p>
            <a:r>
              <a:rPr lang="de-DE"/>
              <a:t>Intro</a:t>
            </a:r>
            <a:endParaRPr lang="en-GB"/>
          </a:p>
        </p:txBody>
      </p:sp>
      <p:sp>
        <p:nvSpPr>
          <p:cNvPr id="7" name="Footer Placeholder 6">
            <a:extLst>
              <a:ext uri="{FF2B5EF4-FFF2-40B4-BE49-F238E27FC236}">
                <a16:creationId xmlns:a16="http://schemas.microsoft.com/office/drawing/2014/main" id="{ECB203FE-4C04-154B-A869-C5F6D64E7BF5}"/>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FB4A4E3A-C88E-B84F-AF6A-522F7DBD6D06}"/>
              </a:ext>
            </a:extLst>
          </p:cNvPr>
          <p:cNvSpPr>
            <a:spLocks noGrp="1"/>
          </p:cNvSpPr>
          <p:nvPr>
            <p:ph type="sldNum" sz="quarter" idx="4"/>
          </p:nvPr>
        </p:nvSpPr>
        <p:spPr/>
        <p:txBody>
          <a:bodyPr/>
          <a:lstStyle/>
          <a:p>
            <a:fld id="{6C8FC03C-C266-4645-ABC5-645062898383}" type="slidenum">
              <a:rPr lang="en-GB" smtClean="0"/>
              <a:pPr/>
              <a:t>41</a:t>
            </a:fld>
            <a:r>
              <a:rPr lang="en-GB"/>
              <a:t> </a:t>
            </a:r>
          </a:p>
        </p:txBody>
      </p:sp>
    </p:spTree>
    <p:extLst>
      <p:ext uri="{BB962C8B-B14F-4D97-AF65-F5344CB8AC3E}">
        <p14:creationId xmlns:p14="http://schemas.microsoft.com/office/powerpoint/2010/main" val="1068409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8E44-5306-794F-925E-7BFDAEF4DBBC}"/>
              </a:ext>
            </a:extLst>
          </p:cNvPr>
          <p:cNvSpPr>
            <a:spLocks noGrp="1"/>
          </p:cNvSpPr>
          <p:nvPr>
            <p:ph type="title"/>
          </p:nvPr>
        </p:nvSpPr>
        <p:spPr/>
        <p:txBody>
          <a:bodyPr/>
          <a:lstStyle/>
          <a:p>
            <a:r>
              <a:rPr lang="en-GB" dirty="0"/>
              <a:t>Overview: 1. Introduction</a:t>
            </a:r>
          </a:p>
        </p:txBody>
      </p:sp>
      <p:sp>
        <p:nvSpPr>
          <p:cNvPr id="3" name="Content Placeholder 2">
            <a:extLst>
              <a:ext uri="{FF2B5EF4-FFF2-40B4-BE49-F238E27FC236}">
                <a16:creationId xmlns:a16="http://schemas.microsoft.com/office/drawing/2014/main" id="{9627F0AB-330F-1A44-AB84-DA85F211DE9F}"/>
              </a:ext>
            </a:extLst>
          </p:cNvPr>
          <p:cNvSpPr>
            <a:spLocks noGrp="1"/>
          </p:cNvSpPr>
          <p:nvPr>
            <p:ph idx="1"/>
          </p:nvPr>
        </p:nvSpPr>
        <p:spPr/>
        <p:txBody>
          <a:bodyPr/>
          <a:lstStyle/>
          <a:p>
            <a:pPr marL="457200" indent="-457200">
              <a:buFont typeface="+mj-lt"/>
              <a:buAutoNum type="alphaLcPeriod"/>
            </a:pPr>
            <a:r>
              <a:rPr lang="en-GB" i="1" dirty="0"/>
              <a:t>Artificial Intelligence</a:t>
            </a:r>
          </a:p>
          <a:p>
            <a:pPr lvl="1"/>
            <a:r>
              <a:rPr lang="en-GB" dirty="0"/>
              <a:t>Approaches: thinking / acting humanly / rationally</a:t>
            </a:r>
          </a:p>
          <a:p>
            <a:pPr marL="457200" indent="-457200">
              <a:buFont typeface="+mj-lt"/>
              <a:buAutoNum type="alphaLcPeriod"/>
            </a:pPr>
            <a:r>
              <a:rPr lang="en-GB" i="1" dirty="0"/>
              <a:t>Framework: Agent Theory</a:t>
            </a:r>
          </a:p>
          <a:p>
            <a:pPr lvl="1"/>
            <a:r>
              <a:rPr lang="en-GB" dirty="0"/>
              <a:t>Agent</a:t>
            </a:r>
          </a:p>
          <a:p>
            <a:pPr lvl="1"/>
            <a:r>
              <a:rPr lang="en-GB" dirty="0"/>
              <a:t>Task environment</a:t>
            </a:r>
          </a:p>
          <a:p>
            <a:pPr lvl="1"/>
            <a:r>
              <a:rPr lang="en-GB" dirty="0"/>
              <a:t>Agent structure</a:t>
            </a:r>
          </a:p>
          <a:p>
            <a:pPr marL="457200" indent="-457200">
              <a:buFont typeface="+mj-lt"/>
              <a:buAutoNum type="alphaLcPeriod"/>
            </a:pPr>
            <a:r>
              <a:rPr lang="en-GB" b="1" i="1" dirty="0">
                <a:solidFill>
                  <a:schemeClr val="accent1"/>
                </a:solidFill>
              </a:rPr>
              <a:t>Topic: StaRAI</a:t>
            </a:r>
          </a:p>
          <a:p>
            <a:pPr lvl="1"/>
            <a:r>
              <a:rPr lang="en-GB" dirty="0">
                <a:solidFill>
                  <a:schemeClr val="accent1"/>
                </a:solidFill>
              </a:rPr>
              <a:t>Motivation, context</a:t>
            </a:r>
          </a:p>
          <a:p>
            <a:pPr lvl="1"/>
            <a:r>
              <a:rPr lang="en-GB" dirty="0">
                <a:solidFill>
                  <a:schemeClr val="accent1"/>
                </a:solidFill>
              </a:rPr>
              <a:t>Relational examples, outlook on probabilistic relational models (PRMs)</a:t>
            </a:r>
          </a:p>
          <a:p>
            <a:endParaRPr lang="en-GB" dirty="0">
              <a:solidFill>
                <a:schemeClr val="accent1"/>
              </a:solidFill>
            </a:endParaRPr>
          </a:p>
        </p:txBody>
      </p:sp>
      <p:sp>
        <p:nvSpPr>
          <p:cNvPr id="4" name="Slide Number Placeholder 3">
            <a:extLst>
              <a:ext uri="{FF2B5EF4-FFF2-40B4-BE49-F238E27FC236}">
                <a16:creationId xmlns:a16="http://schemas.microsoft.com/office/drawing/2014/main" id="{4EC14A33-1BC9-7942-9712-EB2D49B9E91C}"/>
              </a:ext>
            </a:extLst>
          </p:cNvPr>
          <p:cNvSpPr>
            <a:spLocks noGrp="1"/>
          </p:cNvSpPr>
          <p:nvPr>
            <p:ph type="sldNum" sz="quarter" idx="4"/>
          </p:nvPr>
        </p:nvSpPr>
        <p:spPr/>
        <p:txBody>
          <a:bodyPr/>
          <a:lstStyle/>
          <a:p>
            <a:fld id="{67C9959E-8E6B-B04C-9955-EA096F41CA7A}" type="slidenum">
              <a:rPr lang="en-GB" smtClean="0"/>
              <a:t>42</a:t>
            </a:fld>
            <a:endParaRPr lang="en-GB"/>
          </a:p>
        </p:txBody>
      </p:sp>
      <p:sp>
        <p:nvSpPr>
          <p:cNvPr id="5" name="Date Placeholder 4">
            <a:extLst>
              <a:ext uri="{FF2B5EF4-FFF2-40B4-BE49-F238E27FC236}">
                <a16:creationId xmlns:a16="http://schemas.microsoft.com/office/drawing/2014/main" id="{1E11E972-7938-6E40-B11D-F14D6715BFAF}"/>
              </a:ext>
            </a:extLst>
          </p:cNvPr>
          <p:cNvSpPr>
            <a:spLocks noGrp="1"/>
          </p:cNvSpPr>
          <p:nvPr>
            <p:ph type="dt" sz="half" idx="2"/>
          </p:nvPr>
        </p:nvSpPr>
        <p:spPr/>
        <p:txBody>
          <a:bodyPr/>
          <a:lstStyle/>
          <a:p>
            <a:r>
              <a:rPr lang="de-DE"/>
              <a:t>Intro</a:t>
            </a:r>
            <a:endParaRPr lang="en-US" dirty="0"/>
          </a:p>
        </p:txBody>
      </p:sp>
      <p:sp>
        <p:nvSpPr>
          <p:cNvPr id="6" name="Footer Placeholder 5">
            <a:extLst>
              <a:ext uri="{FF2B5EF4-FFF2-40B4-BE49-F238E27FC236}">
                <a16:creationId xmlns:a16="http://schemas.microsoft.com/office/drawing/2014/main" id="{2023BF2E-8E10-804D-B1B1-E779B9E7E871}"/>
              </a:ext>
            </a:extLst>
          </p:cNvPr>
          <p:cNvSpPr>
            <a:spLocks noGrp="1"/>
          </p:cNvSpPr>
          <p:nvPr>
            <p:ph type="ftr" sz="quarter" idx="3"/>
          </p:nvPr>
        </p:nvSpPr>
        <p:spPr/>
        <p:txBody>
          <a:bodyPr/>
          <a:lstStyle/>
          <a:p>
            <a:r>
              <a:rPr lang="en-GB"/>
              <a:t>T. Braun – StaRAI</a:t>
            </a:r>
          </a:p>
        </p:txBody>
      </p:sp>
    </p:spTree>
    <p:extLst>
      <p:ext uri="{BB962C8B-B14F-4D97-AF65-F5344CB8AC3E}">
        <p14:creationId xmlns:p14="http://schemas.microsoft.com/office/powerpoint/2010/main" val="949750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635B-97E4-204F-A69D-0224EADCFD9F}"/>
              </a:ext>
            </a:extLst>
          </p:cNvPr>
          <p:cNvSpPr>
            <a:spLocks noGrp="1"/>
          </p:cNvSpPr>
          <p:nvPr>
            <p:ph type="title"/>
          </p:nvPr>
        </p:nvSpPr>
        <p:spPr/>
        <p:txBody>
          <a:bodyPr/>
          <a:lstStyle/>
          <a:p>
            <a:r>
              <a:rPr lang="en-GB" dirty="0"/>
              <a:t>Connection to AI, Agents, and Environments</a:t>
            </a:r>
          </a:p>
        </p:txBody>
      </p:sp>
      <p:sp>
        <p:nvSpPr>
          <p:cNvPr id="3" name="Date Placeholder 2">
            <a:extLst>
              <a:ext uri="{FF2B5EF4-FFF2-40B4-BE49-F238E27FC236}">
                <a16:creationId xmlns:a16="http://schemas.microsoft.com/office/drawing/2014/main" id="{089D60DD-CF27-214D-ADC4-9F18A888EF31}"/>
              </a:ext>
            </a:extLst>
          </p:cNvPr>
          <p:cNvSpPr>
            <a:spLocks noGrp="1"/>
          </p:cNvSpPr>
          <p:nvPr>
            <p:ph type="dt" sz="half" idx="2"/>
          </p:nvPr>
        </p:nvSpPr>
        <p:spPr/>
        <p:txBody>
          <a:bodyPr/>
          <a:lstStyle/>
          <a:p>
            <a:r>
              <a:rPr lang="de-DE"/>
              <a:t>Intro</a:t>
            </a:r>
            <a:endParaRPr lang="en-US"/>
          </a:p>
        </p:txBody>
      </p:sp>
      <p:sp>
        <p:nvSpPr>
          <p:cNvPr id="5" name="Footer Placeholder 4">
            <a:extLst>
              <a:ext uri="{FF2B5EF4-FFF2-40B4-BE49-F238E27FC236}">
                <a16:creationId xmlns:a16="http://schemas.microsoft.com/office/drawing/2014/main" id="{A6B2D5E4-37E9-E746-9924-7F313BF61029}"/>
              </a:ext>
            </a:extLst>
          </p:cNvPr>
          <p:cNvSpPr>
            <a:spLocks noGrp="1"/>
          </p:cNvSpPr>
          <p:nvPr>
            <p:ph type="ftr" sz="quarter" idx="3"/>
          </p:nvPr>
        </p:nvSpPr>
        <p:spPr/>
        <p:txBody>
          <a:bodyPr/>
          <a:lstStyle/>
          <a:p>
            <a:r>
              <a:rPr lang="en-US"/>
              <a:t>T. Braun – StaRAI</a:t>
            </a:r>
          </a:p>
        </p:txBody>
      </p:sp>
      <p:sp>
        <p:nvSpPr>
          <p:cNvPr id="4" name="Slide Number Placeholder 3">
            <a:extLst>
              <a:ext uri="{FF2B5EF4-FFF2-40B4-BE49-F238E27FC236}">
                <a16:creationId xmlns:a16="http://schemas.microsoft.com/office/drawing/2014/main" id="{B4C2D5C8-ED7E-2E47-AC9F-66007FD11A7D}"/>
              </a:ext>
            </a:extLst>
          </p:cNvPr>
          <p:cNvSpPr>
            <a:spLocks noGrp="1"/>
          </p:cNvSpPr>
          <p:nvPr>
            <p:ph type="sldNum" sz="quarter" idx="4"/>
          </p:nvPr>
        </p:nvSpPr>
        <p:spPr/>
        <p:txBody>
          <a:bodyPr/>
          <a:lstStyle/>
          <a:p>
            <a:fld id="{DB7C4649-800D-CB47-881A-AA04BFFFB18C}" type="slidenum">
              <a:rPr lang="en-US" smtClean="0"/>
              <a:t>43</a:t>
            </a:fld>
            <a:endParaRPr lang="en-US"/>
          </a:p>
        </p:txBody>
      </p:sp>
      <p:sp>
        <p:nvSpPr>
          <p:cNvPr id="7" name="TextBox 6">
            <a:extLst>
              <a:ext uri="{FF2B5EF4-FFF2-40B4-BE49-F238E27FC236}">
                <a16:creationId xmlns:a16="http://schemas.microsoft.com/office/drawing/2014/main" id="{3AED9F7F-7C27-EC4A-9658-E51C8CEF8AF7}"/>
              </a:ext>
            </a:extLst>
          </p:cNvPr>
          <p:cNvSpPr txBox="1"/>
          <p:nvPr/>
        </p:nvSpPr>
        <p:spPr>
          <a:xfrm>
            <a:off x="4877260" y="1665065"/>
            <a:ext cx="2278441" cy="715089"/>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dirty="0"/>
              <a:t>AI: intelligent systems in the real world</a:t>
            </a:r>
          </a:p>
        </p:txBody>
      </p:sp>
      <p:sp>
        <p:nvSpPr>
          <p:cNvPr id="8" name="TextBox 7">
            <a:extLst>
              <a:ext uri="{FF2B5EF4-FFF2-40B4-BE49-F238E27FC236}">
                <a16:creationId xmlns:a16="http://schemas.microsoft.com/office/drawing/2014/main" id="{99D5260E-914E-554F-8392-FEF52B1891FC}"/>
              </a:ext>
            </a:extLst>
          </p:cNvPr>
          <p:cNvSpPr txBox="1"/>
          <p:nvPr/>
        </p:nvSpPr>
        <p:spPr>
          <a:xfrm>
            <a:off x="3010676" y="2904428"/>
            <a:ext cx="1723002" cy="408623"/>
          </a:xfrm>
          <a:prstGeom prst="roundRect">
            <a:avLst/>
          </a:prstGeom>
          <a:noFill/>
          <a:ln w="38100">
            <a:solidFill>
              <a:schemeClr val="accent1"/>
            </a:solidFill>
          </a:ln>
        </p:spPr>
        <p:txBody>
          <a:bodyPr wrap="square" rtlCol="0">
            <a:spAutoFit/>
          </a:bodyPr>
          <a:lstStyle/>
          <a:p>
            <a:pPr algn="ctr"/>
            <a:r>
              <a:rPr lang="en-GB" dirty="0"/>
              <a:t>First-order logic</a:t>
            </a:r>
          </a:p>
        </p:txBody>
      </p:sp>
      <p:sp>
        <p:nvSpPr>
          <p:cNvPr id="9" name="TextBox 8">
            <a:extLst>
              <a:ext uri="{FF2B5EF4-FFF2-40B4-BE49-F238E27FC236}">
                <a16:creationId xmlns:a16="http://schemas.microsoft.com/office/drawing/2014/main" id="{4C63368F-2476-BB41-859D-9F53B0AFF0E6}"/>
              </a:ext>
            </a:extLst>
          </p:cNvPr>
          <p:cNvSpPr txBox="1"/>
          <p:nvPr/>
        </p:nvSpPr>
        <p:spPr>
          <a:xfrm>
            <a:off x="7248283" y="2756029"/>
            <a:ext cx="1889256" cy="715089"/>
          </a:xfrm>
          <a:prstGeom prst="roundRect">
            <a:avLst/>
          </a:prstGeom>
          <a:noFill/>
          <a:ln w="38100">
            <a:solidFill>
              <a:schemeClr val="accent1"/>
            </a:solidFill>
          </a:ln>
        </p:spPr>
        <p:txBody>
          <a:bodyPr wrap="square" rtlCol="0">
            <a:spAutoFit/>
          </a:bodyPr>
          <a:lstStyle/>
          <a:p>
            <a:pPr algn="ctr"/>
            <a:r>
              <a:rPr lang="en-GB" dirty="0"/>
              <a:t>Probabilistic graphical models</a:t>
            </a:r>
          </a:p>
        </p:txBody>
      </p:sp>
      <p:sp>
        <p:nvSpPr>
          <p:cNvPr id="10" name="TextBox 9">
            <a:extLst>
              <a:ext uri="{FF2B5EF4-FFF2-40B4-BE49-F238E27FC236}">
                <a16:creationId xmlns:a16="http://schemas.microsoft.com/office/drawing/2014/main" id="{42C9F974-4923-A249-B8AE-E28C8A234C7E}"/>
              </a:ext>
            </a:extLst>
          </p:cNvPr>
          <p:cNvSpPr txBox="1"/>
          <p:nvPr/>
        </p:nvSpPr>
        <p:spPr>
          <a:xfrm>
            <a:off x="4794132" y="3985904"/>
            <a:ext cx="2440916" cy="715089"/>
          </a:xfrm>
          <a:prstGeom prst="round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dirty="0"/>
              <a:t>First-order probabilistic languages</a:t>
            </a:r>
          </a:p>
        </p:txBody>
      </p:sp>
      <p:cxnSp>
        <p:nvCxnSpPr>
          <p:cNvPr id="13" name="Straight Arrow Connector 12">
            <a:extLst>
              <a:ext uri="{FF2B5EF4-FFF2-40B4-BE49-F238E27FC236}">
                <a16:creationId xmlns:a16="http://schemas.microsoft.com/office/drawing/2014/main" id="{D56FDEF6-0293-E34A-AA3A-076363BA7315}"/>
              </a:ext>
            </a:extLst>
          </p:cNvPr>
          <p:cNvCxnSpPr>
            <a:cxnSpLocks/>
            <a:stCxn id="7" idx="2"/>
            <a:endCxn id="8" idx="0"/>
          </p:cNvCxnSpPr>
          <p:nvPr/>
        </p:nvCxnSpPr>
        <p:spPr>
          <a:xfrm flipH="1">
            <a:off x="3872178" y="2380153"/>
            <a:ext cx="2144303" cy="5242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BC06AD6-0C95-E441-9EAF-6EF54F447B85}"/>
              </a:ext>
            </a:extLst>
          </p:cNvPr>
          <p:cNvCxnSpPr>
            <a:cxnSpLocks/>
            <a:stCxn id="7" idx="2"/>
            <a:endCxn id="9" idx="0"/>
          </p:cNvCxnSpPr>
          <p:nvPr/>
        </p:nvCxnSpPr>
        <p:spPr>
          <a:xfrm>
            <a:off x="6016481" y="2380154"/>
            <a:ext cx="2176431" cy="3758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4A37A50-A8F9-FD42-8FFE-B57A98C985CB}"/>
              </a:ext>
            </a:extLst>
          </p:cNvPr>
          <p:cNvCxnSpPr>
            <a:cxnSpLocks/>
            <a:stCxn id="8" idx="2"/>
            <a:endCxn id="10" idx="0"/>
          </p:cNvCxnSpPr>
          <p:nvPr/>
        </p:nvCxnSpPr>
        <p:spPr>
          <a:xfrm>
            <a:off x="3872178" y="3313051"/>
            <a:ext cx="2142413" cy="6728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48D3B4F-98B7-8944-ACAC-326FC6E3E589}"/>
              </a:ext>
            </a:extLst>
          </p:cNvPr>
          <p:cNvCxnSpPr>
            <a:cxnSpLocks/>
            <a:stCxn id="9" idx="2"/>
            <a:endCxn id="10" idx="0"/>
          </p:cNvCxnSpPr>
          <p:nvPr/>
        </p:nvCxnSpPr>
        <p:spPr>
          <a:xfrm flipH="1">
            <a:off x="6014591" y="3471117"/>
            <a:ext cx="2178321" cy="5147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5E88A8C-0505-7849-9577-FD93B6B451A1}"/>
              </a:ext>
            </a:extLst>
          </p:cNvPr>
          <p:cNvSpPr txBox="1"/>
          <p:nvPr/>
        </p:nvSpPr>
        <p:spPr>
          <a:xfrm>
            <a:off x="3214718" y="2039464"/>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29" name="TextBox 28">
            <a:extLst>
              <a:ext uri="{FF2B5EF4-FFF2-40B4-BE49-F238E27FC236}">
                <a16:creationId xmlns:a16="http://schemas.microsoft.com/office/drawing/2014/main" id="{A107EE4F-0C38-8B49-A530-E817E834E4E6}"/>
              </a:ext>
            </a:extLst>
          </p:cNvPr>
          <p:cNvSpPr txBox="1"/>
          <p:nvPr/>
        </p:nvSpPr>
        <p:spPr>
          <a:xfrm>
            <a:off x="7299290" y="2032292"/>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0" name="TextBox 29">
            <a:extLst>
              <a:ext uri="{FF2B5EF4-FFF2-40B4-BE49-F238E27FC236}">
                <a16:creationId xmlns:a16="http://schemas.microsoft.com/office/drawing/2014/main" id="{B9ACCD7E-C92E-154D-8534-C077B31B42E9}"/>
              </a:ext>
            </a:extLst>
          </p:cNvPr>
          <p:cNvSpPr txBox="1"/>
          <p:nvPr/>
        </p:nvSpPr>
        <p:spPr>
          <a:xfrm>
            <a:off x="3214718" y="3502063"/>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1" name="TextBox 30">
            <a:extLst>
              <a:ext uri="{FF2B5EF4-FFF2-40B4-BE49-F238E27FC236}">
                <a16:creationId xmlns:a16="http://schemas.microsoft.com/office/drawing/2014/main" id="{F2FB2341-BF04-7042-96D5-4D74BFABB186}"/>
              </a:ext>
            </a:extLst>
          </p:cNvPr>
          <p:cNvSpPr txBox="1"/>
          <p:nvPr/>
        </p:nvSpPr>
        <p:spPr>
          <a:xfrm>
            <a:off x="7297398" y="3617479"/>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34" name="TextBox 33">
            <a:extLst>
              <a:ext uri="{FF2B5EF4-FFF2-40B4-BE49-F238E27FC236}">
                <a16:creationId xmlns:a16="http://schemas.microsoft.com/office/drawing/2014/main" id="{FF15528C-B309-9949-B87B-9B3A1AF3893C}"/>
              </a:ext>
            </a:extLst>
          </p:cNvPr>
          <p:cNvSpPr txBox="1"/>
          <p:nvPr/>
        </p:nvSpPr>
        <p:spPr>
          <a:xfrm>
            <a:off x="4751972" y="6183170"/>
            <a:ext cx="2684261" cy="338554"/>
          </a:xfrm>
          <a:prstGeom prst="rect">
            <a:avLst/>
          </a:prstGeom>
          <a:noFill/>
        </p:spPr>
        <p:txBody>
          <a:bodyPr wrap="none" rtlCol="0">
            <a:spAutoFit/>
          </a:bodyPr>
          <a:lstStyle/>
          <a:p>
            <a:r>
              <a:rPr lang="en-GB" sz="1600" dirty="0">
                <a:solidFill>
                  <a:schemeClr val="tx1">
                    <a:lumMod val="60000"/>
                    <a:lumOff val="40000"/>
                  </a:schemeClr>
                </a:solidFill>
              </a:rPr>
              <a:t>Figure based on Stuart Russell</a:t>
            </a:r>
          </a:p>
        </p:txBody>
      </p:sp>
    </p:spTree>
    <p:extLst>
      <p:ext uri="{BB962C8B-B14F-4D97-AF65-F5344CB8AC3E}">
        <p14:creationId xmlns:p14="http://schemas.microsoft.com/office/powerpoint/2010/main" val="2967035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8" grpId="0" animBg="1"/>
      <p:bldP spid="29" grpId="0" animBg="1"/>
      <p:bldP spid="30" grpId="0" animBg="1"/>
      <p:bldP spid="3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635B-97E4-204F-A69D-0224EADCFD9F}"/>
              </a:ext>
            </a:extLst>
          </p:cNvPr>
          <p:cNvSpPr>
            <a:spLocks noGrp="1"/>
          </p:cNvSpPr>
          <p:nvPr>
            <p:ph type="title"/>
          </p:nvPr>
        </p:nvSpPr>
        <p:spPr/>
        <p:txBody>
          <a:bodyPr/>
          <a:lstStyle/>
          <a:p>
            <a:r>
              <a:rPr lang="en-GB" dirty="0"/>
              <a:t>Connection to AI, Agents, and Environments</a:t>
            </a:r>
          </a:p>
        </p:txBody>
      </p:sp>
      <p:sp>
        <p:nvSpPr>
          <p:cNvPr id="3" name="Date Placeholder 2">
            <a:extLst>
              <a:ext uri="{FF2B5EF4-FFF2-40B4-BE49-F238E27FC236}">
                <a16:creationId xmlns:a16="http://schemas.microsoft.com/office/drawing/2014/main" id="{089D60DD-CF27-214D-ADC4-9F18A888EF31}"/>
              </a:ext>
            </a:extLst>
          </p:cNvPr>
          <p:cNvSpPr>
            <a:spLocks noGrp="1"/>
          </p:cNvSpPr>
          <p:nvPr>
            <p:ph type="dt" sz="half" idx="2"/>
          </p:nvPr>
        </p:nvSpPr>
        <p:spPr/>
        <p:txBody>
          <a:bodyPr/>
          <a:lstStyle/>
          <a:p>
            <a:r>
              <a:rPr lang="de-DE"/>
              <a:t>Intro</a:t>
            </a:r>
            <a:endParaRPr lang="en-US"/>
          </a:p>
        </p:txBody>
      </p:sp>
      <p:sp>
        <p:nvSpPr>
          <p:cNvPr id="5" name="Footer Placeholder 4">
            <a:extLst>
              <a:ext uri="{FF2B5EF4-FFF2-40B4-BE49-F238E27FC236}">
                <a16:creationId xmlns:a16="http://schemas.microsoft.com/office/drawing/2014/main" id="{A6B2D5E4-37E9-E746-9924-7F313BF61029}"/>
              </a:ext>
            </a:extLst>
          </p:cNvPr>
          <p:cNvSpPr>
            <a:spLocks noGrp="1"/>
          </p:cNvSpPr>
          <p:nvPr>
            <p:ph type="ftr" sz="quarter" idx="3"/>
          </p:nvPr>
        </p:nvSpPr>
        <p:spPr/>
        <p:txBody>
          <a:bodyPr/>
          <a:lstStyle/>
          <a:p>
            <a:r>
              <a:rPr lang="en-US"/>
              <a:t>T. Braun – StaRAI</a:t>
            </a:r>
          </a:p>
        </p:txBody>
      </p:sp>
      <p:sp>
        <p:nvSpPr>
          <p:cNvPr id="4" name="Slide Number Placeholder 3">
            <a:extLst>
              <a:ext uri="{FF2B5EF4-FFF2-40B4-BE49-F238E27FC236}">
                <a16:creationId xmlns:a16="http://schemas.microsoft.com/office/drawing/2014/main" id="{B4C2D5C8-ED7E-2E47-AC9F-66007FD11A7D}"/>
              </a:ext>
            </a:extLst>
          </p:cNvPr>
          <p:cNvSpPr>
            <a:spLocks noGrp="1"/>
          </p:cNvSpPr>
          <p:nvPr>
            <p:ph type="sldNum" sz="quarter" idx="4"/>
          </p:nvPr>
        </p:nvSpPr>
        <p:spPr/>
        <p:txBody>
          <a:bodyPr/>
          <a:lstStyle/>
          <a:p>
            <a:fld id="{DB7C4649-800D-CB47-881A-AA04BFFFB18C}" type="slidenum">
              <a:rPr lang="en-US" smtClean="0"/>
              <a:t>44</a:t>
            </a:fld>
            <a:endParaRPr lang="en-US"/>
          </a:p>
        </p:txBody>
      </p:sp>
      <p:sp>
        <p:nvSpPr>
          <p:cNvPr id="7" name="TextBox 6">
            <a:extLst>
              <a:ext uri="{FF2B5EF4-FFF2-40B4-BE49-F238E27FC236}">
                <a16:creationId xmlns:a16="http://schemas.microsoft.com/office/drawing/2014/main" id="{3AED9F7F-7C27-EC4A-9658-E51C8CEF8AF7}"/>
              </a:ext>
            </a:extLst>
          </p:cNvPr>
          <p:cNvSpPr txBox="1"/>
          <p:nvPr/>
        </p:nvSpPr>
        <p:spPr>
          <a:xfrm>
            <a:off x="4877260" y="1665065"/>
            <a:ext cx="2278441" cy="715089"/>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dirty="0"/>
              <a:t>AI: intelligent systems in the real world</a:t>
            </a:r>
          </a:p>
        </p:txBody>
      </p:sp>
      <p:sp>
        <p:nvSpPr>
          <p:cNvPr id="8" name="TextBox 7">
            <a:extLst>
              <a:ext uri="{FF2B5EF4-FFF2-40B4-BE49-F238E27FC236}">
                <a16:creationId xmlns:a16="http://schemas.microsoft.com/office/drawing/2014/main" id="{99D5260E-914E-554F-8392-FEF52B1891FC}"/>
              </a:ext>
            </a:extLst>
          </p:cNvPr>
          <p:cNvSpPr txBox="1"/>
          <p:nvPr/>
        </p:nvSpPr>
        <p:spPr>
          <a:xfrm>
            <a:off x="3010676" y="2904428"/>
            <a:ext cx="1723002" cy="408623"/>
          </a:xfrm>
          <a:prstGeom prst="roundRect">
            <a:avLst/>
          </a:prstGeom>
          <a:noFill/>
          <a:ln w="38100">
            <a:solidFill>
              <a:schemeClr val="accent1"/>
            </a:solidFill>
          </a:ln>
        </p:spPr>
        <p:txBody>
          <a:bodyPr wrap="square" rtlCol="0">
            <a:spAutoFit/>
          </a:bodyPr>
          <a:lstStyle/>
          <a:p>
            <a:pPr algn="ctr"/>
            <a:r>
              <a:rPr lang="en-GB" dirty="0"/>
              <a:t>First-order logic</a:t>
            </a:r>
          </a:p>
        </p:txBody>
      </p:sp>
      <p:sp>
        <p:nvSpPr>
          <p:cNvPr id="9" name="TextBox 8">
            <a:extLst>
              <a:ext uri="{FF2B5EF4-FFF2-40B4-BE49-F238E27FC236}">
                <a16:creationId xmlns:a16="http://schemas.microsoft.com/office/drawing/2014/main" id="{4C63368F-2476-BB41-859D-9F53B0AFF0E6}"/>
              </a:ext>
            </a:extLst>
          </p:cNvPr>
          <p:cNvSpPr txBox="1"/>
          <p:nvPr/>
        </p:nvSpPr>
        <p:spPr>
          <a:xfrm>
            <a:off x="7248283" y="2756029"/>
            <a:ext cx="1889256" cy="715089"/>
          </a:xfrm>
          <a:prstGeom prst="roundRect">
            <a:avLst/>
          </a:prstGeom>
          <a:noFill/>
          <a:ln w="38100">
            <a:solidFill>
              <a:schemeClr val="accent1"/>
            </a:solidFill>
          </a:ln>
        </p:spPr>
        <p:txBody>
          <a:bodyPr wrap="square" rtlCol="0">
            <a:spAutoFit/>
          </a:bodyPr>
          <a:lstStyle/>
          <a:p>
            <a:pPr algn="ctr"/>
            <a:r>
              <a:rPr lang="en-GB" dirty="0"/>
              <a:t>Probabilistic graphical models</a:t>
            </a:r>
          </a:p>
        </p:txBody>
      </p:sp>
      <p:sp>
        <p:nvSpPr>
          <p:cNvPr id="10" name="TextBox 9">
            <a:extLst>
              <a:ext uri="{FF2B5EF4-FFF2-40B4-BE49-F238E27FC236}">
                <a16:creationId xmlns:a16="http://schemas.microsoft.com/office/drawing/2014/main" id="{42C9F974-4923-A249-B8AE-E28C8A234C7E}"/>
              </a:ext>
            </a:extLst>
          </p:cNvPr>
          <p:cNvSpPr txBox="1"/>
          <p:nvPr/>
        </p:nvSpPr>
        <p:spPr>
          <a:xfrm>
            <a:off x="4794132" y="3985904"/>
            <a:ext cx="2440916" cy="715089"/>
          </a:xfrm>
          <a:prstGeom prst="round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dirty="0"/>
              <a:t>First-order probabilistic languages</a:t>
            </a:r>
          </a:p>
        </p:txBody>
      </p:sp>
      <p:cxnSp>
        <p:nvCxnSpPr>
          <p:cNvPr id="13" name="Straight Arrow Connector 12">
            <a:extLst>
              <a:ext uri="{FF2B5EF4-FFF2-40B4-BE49-F238E27FC236}">
                <a16:creationId xmlns:a16="http://schemas.microsoft.com/office/drawing/2014/main" id="{D56FDEF6-0293-E34A-AA3A-076363BA7315}"/>
              </a:ext>
            </a:extLst>
          </p:cNvPr>
          <p:cNvCxnSpPr>
            <a:cxnSpLocks/>
            <a:stCxn id="7" idx="2"/>
            <a:endCxn id="8" idx="0"/>
          </p:cNvCxnSpPr>
          <p:nvPr/>
        </p:nvCxnSpPr>
        <p:spPr>
          <a:xfrm flipH="1">
            <a:off x="3872178" y="2380153"/>
            <a:ext cx="2144303" cy="5242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BC06AD6-0C95-E441-9EAF-6EF54F447B85}"/>
              </a:ext>
            </a:extLst>
          </p:cNvPr>
          <p:cNvCxnSpPr>
            <a:cxnSpLocks/>
            <a:stCxn id="7" idx="2"/>
            <a:endCxn id="9" idx="0"/>
          </p:cNvCxnSpPr>
          <p:nvPr/>
        </p:nvCxnSpPr>
        <p:spPr>
          <a:xfrm>
            <a:off x="6016481" y="2380154"/>
            <a:ext cx="2176431" cy="3758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4A37A50-A8F9-FD42-8FFE-B57A98C985CB}"/>
              </a:ext>
            </a:extLst>
          </p:cNvPr>
          <p:cNvCxnSpPr>
            <a:cxnSpLocks/>
            <a:stCxn id="8" idx="2"/>
            <a:endCxn id="10" idx="0"/>
          </p:cNvCxnSpPr>
          <p:nvPr/>
        </p:nvCxnSpPr>
        <p:spPr>
          <a:xfrm>
            <a:off x="3872178" y="3313051"/>
            <a:ext cx="2142413" cy="6728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48D3B4F-98B7-8944-ACAC-326FC6E3E589}"/>
              </a:ext>
            </a:extLst>
          </p:cNvPr>
          <p:cNvCxnSpPr>
            <a:cxnSpLocks/>
            <a:stCxn id="9" idx="2"/>
            <a:endCxn id="10" idx="0"/>
          </p:cNvCxnSpPr>
          <p:nvPr/>
        </p:nvCxnSpPr>
        <p:spPr>
          <a:xfrm flipH="1">
            <a:off x="6014591" y="3471117"/>
            <a:ext cx="2178321" cy="5147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5E88A8C-0505-7849-9577-FD93B6B451A1}"/>
              </a:ext>
            </a:extLst>
          </p:cNvPr>
          <p:cNvSpPr txBox="1"/>
          <p:nvPr/>
        </p:nvSpPr>
        <p:spPr>
          <a:xfrm>
            <a:off x="3214718" y="2039464"/>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29" name="TextBox 28">
            <a:extLst>
              <a:ext uri="{FF2B5EF4-FFF2-40B4-BE49-F238E27FC236}">
                <a16:creationId xmlns:a16="http://schemas.microsoft.com/office/drawing/2014/main" id="{A107EE4F-0C38-8B49-A530-E817E834E4E6}"/>
              </a:ext>
            </a:extLst>
          </p:cNvPr>
          <p:cNvSpPr txBox="1"/>
          <p:nvPr/>
        </p:nvSpPr>
        <p:spPr>
          <a:xfrm>
            <a:off x="7299290" y="2032292"/>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0" name="TextBox 29">
            <a:extLst>
              <a:ext uri="{FF2B5EF4-FFF2-40B4-BE49-F238E27FC236}">
                <a16:creationId xmlns:a16="http://schemas.microsoft.com/office/drawing/2014/main" id="{B9ACCD7E-C92E-154D-8534-C077B31B42E9}"/>
              </a:ext>
            </a:extLst>
          </p:cNvPr>
          <p:cNvSpPr txBox="1"/>
          <p:nvPr/>
        </p:nvSpPr>
        <p:spPr>
          <a:xfrm>
            <a:off x="3214718" y="3502063"/>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1" name="TextBox 30">
            <a:extLst>
              <a:ext uri="{FF2B5EF4-FFF2-40B4-BE49-F238E27FC236}">
                <a16:creationId xmlns:a16="http://schemas.microsoft.com/office/drawing/2014/main" id="{F2FB2341-BF04-7042-96D5-4D74BFABB186}"/>
              </a:ext>
            </a:extLst>
          </p:cNvPr>
          <p:cNvSpPr txBox="1"/>
          <p:nvPr/>
        </p:nvSpPr>
        <p:spPr>
          <a:xfrm>
            <a:off x="7297398" y="3617479"/>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34" name="TextBox 33">
            <a:extLst>
              <a:ext uri="{FF2B5EF4-FFF2-40B4-BE49-F238E27FC236}">
                <a16:creationId xmlns:a16="http://schemas.microsoft.com/office/drawing/2014/main" id="{FF15528C-B309-9949-B87B-9B3A1AF3893C}"/>
              </a:ext>
            </a:extLst>
          </p:cNvPr>
          <p:cNvSpPr txBox="1"/>
          <p:nvPr/>
        </p:nvSpPr>
        <p:spPr>
          <a:xfrm>
            <a:off x="4751972" y="6183170"/>
            <a:ext cx="2684261" cy="338554"/>
          </a:xfrm>
          <a:prstGeom prst="rect">
            <a:avLst/>
          </a:prstGeom>
          <a:noFill/>
        </p:spPr>
        <p:txBody>
          <a:bodyPr wrap="none" rtlCol="0">
            <a:spAutoFit/>
          </a:bodyPr>
          <a:lstStyle/>
          <a:p>
            <a:r>
              <a:rPr lang="en-GB" sz="1600" dirty="0">
                <a:solidFill>
                  <a:schemeClr val="tx1">
                    <a:lumMod val="60000"/>
                    <a:lumOff val="40000"/>
                  </a:schemeClr>
                </a:solidFill>
              </a:rPr>
              <a:t>Figure based on Stuart Russell</a:t>
            </a:r>
          </a:p>
        </p:txBody>
      </p:sp>
      <p:sp>
        <p:nvSpPr>
          <p:cNvPr id="11" name="Rectangle 10">
            <a:extLst>
              <a:ext uri="{FF2B5EF4-FFF2-40B4-BE49-F238E27FC236}">
                <a16:creationId xmlns:a16="http://schemas.microsoft.com/office/drawing/2014/main" id="{5C61D7BE-E5C7-9145-9053-DE80187B38C0}"/>
              </a:ext>
            </a:extLst>
          </p:cNvPr>
          <p:cNvSpPr/>
          <p:nvPr/>
        </p:nvSpPr>
        <p:spPr>
          <a:xfrm>
            <a:off x="2944446" y="1953153"/>
            <a:ext cx="1824421" cy="231065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02893907-AC42-7046-A6B4-0329DFAB331E}"/>
              </a:ext>
            </a:extLst>
          </p:cNvPr>
          <p:cNvSpPr/>
          <p:nvPr/>
        </p:nvSpPr>
        <p:spPr>
          <a:xfrm rot="5400000">
            <a:off x="4586247" y="2557564"/>
            <a:ext cx="1575771" cy="128091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504908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68C66-6051-DB4D-BBBA-AFAB3B1CF7D2}"/>
              </a:ext>
            </a:extLst>
          </p:cNvPr>
          <p:cNvSpPr>
            <a:spLocks noGrp="1"/>
          </p:cNvSpPr>
          <p:nvPr>
            <p:ph type="title"/>
          </p:nvPr>
        </p:nvSpPr>
        <p:spPr/>
        <p:txBody>
          <a:bodyPr/>
          <a:lstStyle/>
          <a:p>
            <a:r>
              <a:rPr lang="en-GB" dirty="0"/>
              <a:t>The World is Uncertain: Probability 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7625DE8-A79A-7248-BC11-70EA61BB5D28}"/>
                  </a:ext>
                </a:extLst>
              </p:cNvPr>
              <p:cNvSpPr>
                <a:spLocks noGrp="1"/>
              </p:cNvSpPr>
              <p:nvPr>
                <p:ph idx="1"/>
              </p:nvPr>
            </p:nvSpPr>
            <p:spPr>
              <a:xfrm>
                <a:off x="359625" y="1665066"/>
                <a:ext cx="6470833" cy="4240848"/>
              </a:xfrm>
            </p:spPr>
            <p:txBody>
              <a:bodyPr>
                <a:noAutofit/>
              </a:bodyPr>
              <a:lstStyle/>
              <a:p>
                <a:r>
                  <a:rPr lang="en-GB" dirty="0"/>
                  <a:t>Random variables to encode features of the environment</a:t>
                </a:r>
              </a:p>
              <a:p>
                <a:r>
                  <a:rPr lang="en-GB" dirty="0"/>
                  <a:t>Probability distribution over possible worlds </a:t>
                </a:r>
              </a:p>
              <a:p>
                <a:r>
                  <a:rPr lang="en-GB" dirty="0"/>
                  <a:t>Probabilistic reasoning</a:t>
                </a:r>
              </a:p>
              <a:p>
                <a:pPr lvl="1"/>
                <a:r>
                  <a:rPr lang="en-GB" dirty="0"/>
                  <a:t>E.g., what is the probability of there being an epidemic?</a:t>
                </a:r>
              </a:p>
              <a:p>
                <a:pPr lvl="1"/>
                <a:r>
                  <a:rPr lang="en-GB" dirty="0"/>
                  <a:t>Sum over all random variables not occurring in the query</a:t>
                </a:r>
              </a:p>
              <a:p>
                <a:r>
                  <a:rPr lang="en-GB" dirty="0"/>
                  <a:t>Size and runtime </a:t>
                </a:r>
                <a:r>
                  <a:rPr lang="en-GB" i="1" dirty="0"/>
                  <a:t>exponential</a:t>
                </a:r>
                <a:r>
                  <a:rPr lang="en-GB" dirty="0"/>
                  <a:t> in the number of random variables: </a:t>
                </a:r>
                <a14:m>
                  <m:oMath xmlns:m="http://schemas.openxmlformats.org/officeDocument/2006/math">
                    <m:r>
                      <a:rPr lang="de-DE" b="0" i="1" smtClean="0">
                        <a:solidFill>
                          <a:srgbClr val="FFC000"/>
                        </a:solidFill>
                        <a:latin typeface="Cambria Math" panose="02040503050406030204" pitchFamily="18" charset="0"/>
                      </a:rPr>
                      <m:t>𝑂</m:t>
                    </m:r>
                    <m:d>
                      <m:dPr>
                        <m:ctrlPr>
                          <a:rPr lang="de-DE" b="0" i="1" smtClean="0">
                            <a:solidFill>
                              <a:srgbClr val="FFC000"/>
                            </a:solidFill>
                            <a:latin typeface="Cambria Math" panose="02040503050406030204" pitchFamily="18" charset="0"/>
                          </a:rPr>
                        </m:ctrlPr>
                      </m:dPr>
                      <m:e>
                        <m:sSup>
                          <m:sSupPr>
                            <m:ctrlPr>
                              <a:rPr lang="de-DE" b="0" i="1" smtClean="0">
                                <a:solidFill>
                                  <a:srgbClr val="FFC000"/>
                                </a:solidFill>
                                <a:latin typeface="Cambria Math" panose="02040503050406030204" pitchFamily="18" charset="0"/>
                              </a:rPr>
                            </m:ctrlPr>
                          </m:sSupPr>
                          <m:e>
                            <m:r>
                              <a:rPr lang="de-DE" b="0" i="1" smtClean="0">
                                <a:solidFill>
                                  <a:srgbClr val="FFC000"/>
                                </a:solidFill>
                                <a:latin typeface="Cambria Math" panose="02040503050406030204" pitchFamily="18" charset="0"/>
                              </a:rPr>
                              <m:t>𝑟</m:t>
                            </m:r>
                          </m:e>
                          <m:sup>
                            <m:r>
                              <a:rPr lang="de-DE" b="0" i="1" smtClean="0">
                                <a:solidFill>
                                  <a:srgbClr val="FFC000"/>
                                </a:solidFill>
                                <a:latin typeface="Cambria Math" panose="02040503050406030204" pitchFamily="18" charset="0"/>
                              </a:rPr>
                              <m:t>𝑛</m:t>
                            </m:r>
                          </m:sup>
                        </m:sSup>
                      </m:e>
                    </m:d>
                  </m:oMath>
                </a14:m>
                <a:endParaRPr lang="en-GB" dirty="0">
                  <a:solidFill>
                    <a:srgbClr val="FFC000"/>
                  </a:solidFill>
                </a:endParaRPr>
              </a:p>
              <a:p>
                <a:pPr lvl="1"/>
                <a14:m>
                  <m:oMath xmlns:m="http://schemas.openxmlformats.org/officeDocument/2006/math">
                    <m:r>
                      <a:rPr lang="de-DE" b="0" i="1" smtClean="0">
                        <a:latin typeface="Cambria Math" panose="02040503050406030204" pitchFamily="18" charset="0"/>
                      </a:rPr>
                      <m:t>𝑛</m:t>
                    </m:r>
                  </m:oMath>
                </a14:m>
                <a:r>
                  <a:rPr lang="en-GB" dirty="0"/>
                  <a:t> number of random variables</a:t>
                </a:r>
              </a:p>
              <a:p>
                <a:pPr lvl="1"/>
                <a14:m>
                  <m:oMath xmlns:m="http://schemas.openxmlformats.org/officeDocument/2006/math">
                    <m:r>
                      <a:rPr lang="de-DE" b="0" i="1" smtClean="0">
                        <a:latin typeface="Cambria Math" panose="02040503050406030204" pitchFamily="18" charset="0"/>
                      </a:rPr>
                      <m:t>𝑟</m:t>
                    </m:r>
                  </m:oMath>
                </a14:m>
                <a:r>
                  <a:rPr lang="en-GB" dirty="0"/>
                  <a:t> largest number of feature values</a:t>
                </a:r>
              </a:p>
              <a:p>
                <a:endParaRPr lang="en-GB" dirty="0"/>
              </a:p>
            </p:txBody>
          </p:sp>
        </mc:Choice>
        <mc:Fallback xmlns="">
          <p:sp>
            <p:nvSpPr>
              <p:cNvPr id="3" name="Content Placeholder 2">
                <a:extLst>
                  <a:ext uri="{FF2B5EF4-FFF2-40B4-BE49-F238E27FC236}">
                    <a16:creationId xmlns:a16="http://schemas.microsoft.com/office/drawing/2014/main" id="{B7625DE8-A79A-7248-BC11-70EA61BB5D28}"/>
                  </a:ext>
                </a:extLst>
              </p:cNvPr>
              <p:cNvSpPr>
                <a:spLocks noGrp="1" noRot="1" noChangeAspect="1" noMove="1" noResize="1" noEditPoints="1" noAdjustHandles="1" noChangeArrowheads="1" noChangeShapeType="1" noTextEdit="1"/>
              </p:cNvSpPr>
              <p:nvPr>
                <p:ph idx="1"/>
              </p:nvPr>
            </p:nvSpPr>
            <p:spPr>
              <a:xfrm>
                <a:off x="359625" y="1665066"/>
                <a:ext cx="6470833" cy="4240848"/>
              </a:xfrm>
              <a:blipFill>
                <a:blip r:embed="rId3"/>
                <a:stretch>
                  <a:fillRect l="-2745" t="-2985" b="-3582"/>
                </a:stretch>
              </a:blipFill>
            </p:spPr>
            <p:txBody>
              <a:bodyPr/>
              <a:lstStyle/>
              <a:p>
                <a:r>
                  <a:rPr lang="en-DE">
                    <a:noFill/>
                  </a:rPr>
                  <a:t> </a:t>
                </a:r>
              </a:p>
            </p:txBody>
          </p:sp>
        </mc:Fallback>
      </mc:AlternateContent>
      <p:sp>
        <p:nvSpPr>
          <p:cNvPr id="29" name="Footer Placeholder 28">
            <a:extLst>
              <a:ext uri="{FF2B5EF4-FFF2-40B4-BE49-F238E27FC236}">
                <a16:creationId xmlns:a16="http://schemas.microsoft.com/office/drawing/2014/main" id="{E262AA70-8EDF-554B-9DAD-A8729114D73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C04281F-FAC4-924A-AE13-97D665DC7E73}"/>
              </a:ext>
            </a:extLst>
          </p:cNvPr>
          <p:cNvSpPr>
            <a:spLocks noGrp="1"/>
          </p:cNvSpPr>
          <p:nvPr>
            <p:ph type="sldNum" sz="quarter" idx="4"/>
          </p:nvPr>
        </p:nvSpPr>
        <p:spPr/>
        <p:txBody>
          <a:bodyPr/>
          <a:lstStyle/>
          <a:p>
            <a:fld id="{67C9959E-8E6B-B04C-9955-EA096F41CA7A}" type="slidenum">
              <a:rPr lang="en-GB" smtClean="0"/>
              <a:pPr/>
              <a:t>45</a:t>
            </a:fld>
            <a:endParaRPr lang="en-GB"/>
          </a:p>
        </p:txBody>
      </p:sp>
      <p:sp>
        <p:nvSpPr>
          <p:cNvPr id="58" name="TextBox 57">
            <a:extLst>
              <a:ext uri="{FF2B5EF4-FFF2-40B4-BE49-F238E27FC236}">
                <a16:creationId xmlns:a16="http://schemas.microsoft.com/office/drawing/2014/main" id="{971A7CC1-0F64-B44D-BCDF-F204629B5517}"/>
              </a:ext>
            </a:extLst>
          </p:cNvPr>
          <p:cNvSpPr txBox="1"/>
          <p:nvPr/>
        </p:nvSpPr>
        <p:spPr>
          <a:xfrm>
            <a:off x="8618551" y="5503970"/>
            <a:ext cx="3205942" cy="369332"/>
          </a:xfrm>
          <a:prstGeom prst="rect">
            <a:avLst/>
          </a:prstGeom>
          <a:noFill/>
        </p:spPr>
        <p:txBody>
          <a:bodyPr wrap="none" rtlCol="0">
            <a:spAutoFit/>
          </a:bodyPr>
          <a:lstStyle/>
          <a:p>
            <a:r>
              <a:rPr lang="en-GB" dirty="0"/>
              <a:t>Full joint probability distribution</a:t>
            </a:r>
          </a:p>
        </p:txBody>
      </p:sp>
      <mc:AlternateContent xmlns:mc="http://schemas.openxmlformats.org/markup-compatibility/2006" xmlns:a14="http://schemas.microsoft.com/office/drawing/2010/main">
        <mc:Choice Requires="a14">
          <p:graphicFrame>
            <p:nvGraphicFramePr>
              <p:cNvPr id="79" name="Table 78">
                <a:extLst>
                  <a:ext uri="{FF2B5EF4-FFF2-40B4-BE49-F238E27FC236}">
                    <a16:creationId xmlns:a16="http://schemas.microsoft.com/office/drawing/2014/main" id="{E81D1DB0-8C5D-D54A-B7D4-CFAA605720B0}"/>
                  </a:ext>
                </a:extLst>
              </p:cNvPr>
              <p:cNvGraphicFramePr>
                <a:graphicFrameLocks noGrp="1"/>
              </p:cNvGraphicFramePr>
              <p:nvPr/>
            </p:nvGraphicFramePr>
            <p:xfrm>
              <a:off x="8832237" y="2180496"/>
              <a:ext cx="2778570" cy="329184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830517">
                      <a:extLst>
                        <a:ext uri="{9D8B030D-6E8A-4147-A177-3AD203B41FA5}">
                          <a16:colId xmlns:a16="http://schemas.microsoft.com/office/drawing/2014/main" val="20001"/>
                        </a:ext>
                      </a:extLst>
                    </a:gridCol>
                    <a:gridCol w="688594">
                      <a:extLst>
                        <a:ext uri="{9D8B030D-6E8A-4147-A177-3AD203B41FA5}">
                          <a16:colId xmlns:a16="http://schemas.microsoft.com/office/drawing/2014/main" val="20002"/>
                        </a:ext>
                      </a:extLst>
                    </a:gridCol>
                    <a:gridCol w="570865">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2"/>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4"/>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6"/>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8"/>
                      </a:ext>
                    </a:extLst>
                  </a:tr>
                </a:tbl>
              </a:graphicData>
            </a:graphic>
          </p:graphicFrame>
        </mc:Choice>
        <mc:Fallback xmlns="">
          <p:graphicFrame>
            <p:nvGraphicFramePr>
              <p:cNvPr id="79" name="Table 78">
                <a:extLst>
                  <a:ext uri="{FF2B5EF4-FFF2-40B4-BE49-F238E27FC236}">
                    <a16:creationId xmlns:a16="http://schemas.microsoft.com/office/drawing/2014/main" id="{E81D1DB0-8C5D-D54A-B7D4-CFAA605720B0}"/>
                  </a:ext>
                </a:extLst>
              </p:cNvPr>
              <p:cNvGraphicFramePr>
                <a:graphicFrameLocks noGrp="1"/>
              </p:cNvGraphicFramePr>
              <p:nvPr>
                <p:extLst>
                  <p:ext uri="{D42A27DB-BD31-4B8C-83A1-F6EECF244321}">
                    <p14:modId xmlns:p14="http://schemas.microsoft.com/office/powerpoint/2010/main" val="1235053895"/>
                  </p:ext>
                </p:extLst>
              </p:nvPr>
            </p:nvGraphicFramePr>
            <p:xfrm>
              <a:off x="8832237" y="2180496"/>
              <a:ext cx="2778570" cy="329184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830517">
                      <a:extLst>
                        <a:ext uri="{9D8B030D-6E8A-4147-A177-3AD203B41FA5}">
                          <a16:colId xmlns:a16="http://schemas.microsoft.com/office/drawing/2014/main" val="20001"/>
                        </a:ext>
                      </a:extLst>
                    </a:gridCol>
                    <a:gridCol w="688594">
                      <a:extLst>
                        <a:ext uri="{9D8B030D-6E8A-4147-A177-3AD203B41FA5}">
                          <a16:colId xmlns:a16="http://schemas.microsoft.com/office/drawing/2014/main" val="20002"/>
                        </a:ext>
                      </a:extLst>
                    </a:gridCol>
                    <a:gridCol w="570865">
                      <a:extLst>
                        <a:ext uri="{9D8B030D-6E8A-4147-A177-3AD203B41FA5}">
                          <a16:colId xmlns:a16="http://schemas.microsoft.com/office/drawing/2014/main" val="20003"/>
                        </a:ext>
                      </a:extLst>
                    </a:gridCol>
                  </a:tblGrid>
                  <a:tr h="365760">
                    <a:tc>
                      <a:txBody>
                        <a:bodyPr/>
                        <a:lstStyle/>
                        <a:p>
                          <a:endParaRPr lang="en-DE"/>
                        </a:p>
                      </a:txBody>
                      <a:tcPr marL="45720" marR="45720">
                        <a:blipFill>
                          <a:blip r:embed="rId4"/>
                          <a:stretch>
                            <a:fillRect l="-1818" t="-3448" r="-301818" b="-803448"/>
                          </a:stretch>
                        </a:blipFill>
                      </a:tcPr>
                    </a:tc>
                    <a:tc>
                      <a:txBody>
                        <a:bodyPr/>
                        <a:lstStyle/>
                        <a:p>
                          <a:endParaRPr lang="en-DE"/>
                        </a:p>
                      </a:txBody>
                      <a:tcPr marL="45720" marR="45720">
                        <a:blipFill>
                          <a:blip r:embed="rId4"/>
                          <a:stretch>
                            <a:fillRect l="-86154" t="-3448" r="-155385" b="-803448"/>
                          </a:stretch>
                        </a:blipFill>
                      </a:tcPr>
                    </a:tc>
                    <a:tc>
                      <a:txBody>
                        <a:bodyPr/>
                        <a:lstStyle/>
                        <a:p>
                          <a:endParaRPr lang="en-DE"/>
                        </a:p>
                      </a:txBody>
                      <a:tcPr marL="45720" marR="45720">
                        <a:blipFill>
                          <a:blip r:embed="rId4"/>
                          <a:stretch>
                            <a:fillRect l="-220000" t="-3448" r="-83636" b="-803448"/>
                          </a:stretch>
                        </a:blipFill>
                      </a:tcPr>
                    </a:tc>
                    <a:tc>
                      <a:txBody>
                        <a:bodyPr/>
                        <a:lstStyle/>
                        <a:p>
                          <a:endParaRPr lang="en-DE"/>
                        </a:p>
                      </a:txBody>
                      <a:tcPr marL="45720" marR="45720">
                        <a:blipFill>
                          <a:blip r:embed="rId4"/>
                          <a:stretch>
                            <a:fillRect l="-391111" t="-3448" r="-2222" b="-803448"/>
                          </a:stretch>
                        </a:blipFill>
                      </a:tcPr>
                    </a:tc>
                    <a:extLst>
                      <a:ext uri="{0D108BD9-81ED-4DB2-BD59-A6C34878D82A}">
                        <a16:rowId xmlns:a16="http://schemas.microsoft.com/office/drawing/2014/main" val="10000"/>
                      </a:ext>
                    </a:extLst>
                  </a:tr>
                  <a:tr h="365760">
                    <a:tc>
                      <a:txBody>
                        <a:bodyPr/>
                        <a:lstStyle/>
                        <a:p>
                          <a:endParaRPr lang="en-DE"/>
                        </a:p>
                      </a:txBody>
                      <a:tcPr marL="45720" marR="45720">
                        <a:blipFill>
                          <a:blip r:embed="rId4"/>
                          <a:stretch>
                            <a:fillRect l="-1818" t="-103448" r="-301818" b="-703448"/>
                          </a:stretch>
                        </a:blipFill>
                      </a:tcPr>
                    </a:tc>
                    <a:tc>
                      <a:txBody>
                        <a:bodyPr/>
                        <a:lstStyle/>
                        <a:p>
                          <a:endParaRPr lang="en-DE"/>
                        </a:p>
                      </a:txBody>
                      <a:tcPr marL="45720" marR="45720">
                        <a:blipFill>
                          <a:blip r:embed="rId4"/>
                          <a:stretch>
                            <a:fillRect l="-86154" t="-103448" r="-155385" b="-703448"/>
                          </a:stretch>
                        </a:blipFill>
                      </a:tcPr>
                    </a:tc>
                    <a:tc>
                      <a:txBody>
                        <a:bodyPr/>
                        <a:lstStyle/>
                        <a:p>
                          <a:endParaRPr lang="en-DE"/>
                        </a:p>
                      </a:txBody>
                      <a:tcPr marL="45720" marR="45720">
                        <a:blipFill>
                          <a:blip r:embed="rId4"/>
                          <a:stretch>
                            <a:fillRect l="-220000" t="-103448" r="-83636" b="-703448"/>
                          </a:stretch>
                        </a:blipFill>
                      </a:tcPr>
                    </a:tc>
                    <a:tc>
                      <a:txBody>
                        <a:bodyPr/>
                        <a:lstStyle/>
                        <a:p>
                          <a:endParaRPr lang="en-DE"/>
                        </a:p>
                      </a:txBody>
                      <a:tcPr marL="45720" marR="45720">
                        <a:blipFill>
                          <a:blip r:embed="rId4"/>
                          <a:stretch>
                            <a:fillRect l="-391111" t="-103448" r="-2222" b="-703448"/>
                          </a:stretch>
                        </a:blipFill>
                      </a:tcPr>
                    </a:tc>
                    <a:extLst>
                      <a:ext uri="{0D108BD9-81ED-4DB2-BD59-A6C34878D82A}">
                        <a16:rowId xmlns:a16="http://schemas.microsoft.com/office/drawing/2014/main" val="10001"/>
                      </a:ext>
                    </a:extLst>
                  </a:tr>
                  <a:tr h="365760">
                    <a:tc>
                      <a:txBody>
                        <a:bodyPr/>
                        <a:lstStyle/>
                        <a:p>
                          <a:endParaRPr lang="en-DE"/>
                        </a:p>
                      </a:txBody>
                      <a:tcPr marL="45720" marR="45720">
                        <a:blipFill>
                          <a:blip r:embed="rId4"/>
                          <a:stretch>
                            <a:fillRect l="-1818" t="-203448" r="-301818" b="-603448"/>
                          </a:stretch>
                        </a:blipFill>
                      </a:tcPr>
                    </a:tc>
                    <a:tc>
                      <a:txBody>
                        <a:bodyPr/>
                        <a:lstStyle/>
                        <a:p>
                          <a:endParaRPr lang="en-DE"/>
                        </a:p>
                      </a:txBody>
                      <a:tcPr marL="45720" marR="45720">
                        <a:blipFill>
                          <a:blip r:embed="rId4"/>
                          <a:stretch>
                            <a:fillRect l="-86154" t="-203448" r="-155385" b="-603448"/>
                          </a:stretch>
                        </a:blipFill>
                      </a:tcPr>
                    </a:tc>
                    <a:tc>
                      <a:txBody>
                        <a:bodyPr/>
                        <a:lstStyle/>
                        <a:p>
                          <a:endParaRPr lang="en-DE"/>
                        </a:p>
                      </a:txBody>
                      <a:tcPr marL="45720" marR="45720">
                        <a:blipFill>
                          <a:blip r:embed="rId4"/>
                          <a:stretch>
                            <a:fillRect l="-220000" t="-203448" r="-83636" b="-603448"/>
                          </a:stretch>
                        </a:blipFill>
                      </a:tcPr>
                    </a:tc>
                    <a:tc>
                      <a:txBody>
                        <a:bodyPr/>
                        <a:lstStyle/>
                        <a:p>
                          <a:endParaRPr lang="en-DE"/>
                        </a:p>
                      </a:txBody>
                      <a:tcPr marL="45720" marR="45720">
                        <a:blipFill>
                          <a:blip r:embed="rId4"/>
                          <a:stretch>
                            <a:fillRect l="-391111" t="-203448" r="-2222" b="-603448"/>
                          </a:stretch>
                        </a:blipFill>
                      </a:tcPr>
                    </a:tc>
                    <a:extLst>
                      <a:ext uri="{0D108BD9-81ED-4DB2-BD59-A6C34878D82A}">
                        <a16:rowId xmlns:a16="http://schemas.microsoft.com/office/drawing/2014/main" val="10002"/>
                      </a:ext>
                    </a:extLst>
                  </a:tr>
                  <a:tr h="365760">
                    <a:tc>
                      <a:txBody>
                        <a:bodyPr/>
                        <a:lstStyle/>
                        <a:p>
                          <a:endParaRPr lang="en-DE"/>
                        </a:p>
                      </a:txBody>
                      <a:tcPr marL="45720" marR="45720">
                        <a:blipFill>
                          <a:blip r:embed="rId4"/>
                          <a:stretch>
                            <a:fillRect l="-1818" t="-303448" r="-301818" b="-503448"/>
                          </a:stretch>
                        </a:blipFill>
                      </a:tcPr>
                    </a:tc>
                    <a:tc>
                      <a:txBody>
                        <a:bodyPr/>
                        <a:lstStyle/>
                        <a:p>
                          <a:endParaRPr lang="en-DE"/>
                        </a:p>
                      </a:txBody>
                      <a:tcPr marL="45720" marR="45720">
                        <a:blipFill>
                          <a:blip r:embed="rId4"/>
                          <a:stretch>
                            <a:fillRect l="-86154" t="-303448" r="-155385" b="-503448"/>
                          </a:stretch>
                        </a:blipFill>
                      </a:tcPr>
                    </a:tc>
                    <a:tc>
                      <a:txBody>
                        <a:bodyPr/>
                        <a:lstStyle/>
                        <a:p>
                          <a:endParaRPr lang="en-DE"/>
                        </a:p>
                      </a:txBody>
                      <a:tcPr marL="45720" marR="45720">
                        <a:blipFill>
                          <a:blip r:embed="rId4"/>
                          <a:stretch>
                            <a:fillRect l="-220000" t="-303448" r="-83636" b="-503448"/>
                          </a:stretch>
                        </a:blipFill>
                      </a:tcPr>
                    </a:tc>
                    <a:tc>
                      <a:txBody>
                        <a:bodyPr/>
                        <a:lstStyle/>
                        <a:p>
                          <a:endParaRPr lang="en-DE"/>
                        </a:p>
                      </a:txBody>
                      <a:tcPr marL="45720" marR="45720">
                        <a:blipFill>
                          <a:blip r:embed="rId4"/>
                          <a:stretch>
                            <a:fillRect l="-391111" t="-303448" r="-2222" b="-503448"/>
                          </a:stretch>
                        </a:blipFill>
                      </a:tcPr>
                    </a:tc>
                    <a:extLst>
                      <a:ext uri="{0D108BD9-81ED-4DB2-BD59-A6C34878D82A}">
                        <a16:rowId xmlns:a16="http://schemas.microsoft.com/office/drawing/2014/main" val="10003"/>
                      </a:ext>
                    </a:extLst>
                  </a:tr>
                  <a:tr h="365760">
                    <a:tc>
                      <a:txBody>
                        <a:bodyPr/>
                        <a:lstStyle/>
                        <a:p>
                          <a:endParaRPr lang="en-DE"/>
                        </a:p>
                      </a:txBody>
                      <a:tcPr marL="45720" marR="45720">
                        <a:blipFill>
                          <a:blip r:embed="rId4"/>
                          <a:stretch>
                            <a:fillRect l="-1818" t="-417857" r="-301818" b="-421429"/>
                          </a:stretch>
                        </a:blipFill>
                      </a:tcPr>
                    </a:tc>
                    <a:tc>
                      <a:txBody>
                        <a:bodyPr/>
                        <a:lstStyle/>
                        <a:p>
                          <a:endParaRPr lang="en-DE"/>
                        </a:p>
                      </a:txBody>
                      <a:tcPr marL="45720" marR="45720">
                        <a:blipFill>
                          <a:blip r:embed="rId4"/>
                          <a:stretch>
                            <a:fillRect l="-86154" t="-417857" r="-155385" b="-421429"/>
                          </a:stretch>
                        </a:blipFill>
                      </a:tcPr>
                    </a:tc>
                    <a:tc>
                      <a:txBody>
                        <a:bodyPr/>
                        <a:lstStyle/>
                        <a:p>
                          <a:endParaRPr lang="en-DE"/>
                        </a:p>
                      </a:txBody>
                      <a:tcPr marL="45720" marR="45720">
                        <a:blipFill>
                          <a:blip r:embed="rId4"/>
                          <a:stretch>
                            <a:fillRect l="-220000" t="-417857" r="-83636" b="-421429"/>
                          </a:stretch>
                        </a:blipFill>
                      </a:tcPr>
                    </a:tc>
                    <a:tc>
                      <a:txBody>
                        <a:bodyPr/>
                        <a:lstStyle/>
                        <a:p>
                          <a:endParaRPr lang="en-DE"/>
                        </a:p>
                      </a:txBody>
                      <a:tcPr marL="45720" marR="45720">
                        <a:blipFill>
                          <a:blip r:embed="rId4"/>
                          <a:stretch>
                            <a:fillRect l="-391111" t="-417857" r="-2222" b="-421429"/>
                          </a:stretch>
                        </a:blipFill>
                      </a:tcPr>
                    </a:tc>
                    <a:extLst>
                      <a:ext uri="{0D108BD9-81ED-4DB2-BD59-A6C34878D82A}">
                        <a16:rowId xmlns:a16="http://schemas.microsoft.com/office/drawing/2014/main" val="10004"/>
                      </a:ext>
                    </a:extLst>
                  </a:tr>
                  <a:tr h="365760">
                    <a:tc>
                      <a:txBody>
                        <a:bodyPr/>
                        <a:lstStyle/>
                        <a:p>
                          <a:endParaRPr lang="en-DE"/>
                        </a:p>
                      </a:txBody>
                      <a:tcPr marL="45720" marR="45720">
                        <a:blipFill>
                          <a:blip r:embed="rId4"/>
                          <a:stretch>
                            <a:fillRect l="-1818" t="-500000" r="-301818" b="-306897"/>
                          </a:stretch>
                        </a:blipFill>
                      </a:tcPr>
                    </a:tc>
                    <a:tc>
                      <a:txBody>
                        <a:bodyPr/>
                        <a:lstStyle/>
                        <a:p>
                          <a:endParaRPr lang="en-DE"/>
                        </a:p>
                      </a:txBody>
                      <a:tcPr marL="45720" marR="45720">
                        <a:blipFill>
                          <a:blip r:embed="rId4"/>
                          <a:stretch>
                            <a:fillRect l="-86154" t="-500000" r="-155385" b="-306897"/>
                          </a:stretch>
                        </a:blipFill>
                      </a:tcPr>
                    </a:tc>
                    <a:tc>
                      <a:txBody>
                        <a:bodyPr/>
                        <a:lstStyle/>
                        <a:p>
                          <a:endParaRPr lang="en-DE"/>
                        </a:p>
                      </a:txBody>
                      <a:tcPr marL="45720" marR="45720">
                        <a:blipFill>
                          <a:blip r:embed="rId4"/>
                          <a:stretch>
                            <a:fillRect l="-220000" t="-500000" r="-83636" b="-306897"/>
                          </a:stretch>
                        </a:blipFill>
                      </a:tcPr>
                    </a:tc>
                    <a:tc>
                      <a:txBody>
                        <a:bodyPr/>
                        <a:lstStyle/>
                        <a:p>
                          <a:endParaRPr lang="en-DE"/>
                        </a:p>
                      </a:txBody>
                      <a:tcPr marL="45720" marR="45720">
                        <a:blipFill>
                          <a:blip r:embed="rId4"/>
                          <a:stretch>
                            <a:fillRect l="-391111" t="-500000" r="-2222" b="-306897"/>
                          </a:stretch>
                        </a:blipFill>
                      </a:tcPr>
                    </a:tc>
                    <a:extLst>
                      <a:ext uri="{0D108BD9-81ED-4DB2-BD59-A6C34878D82A}">
                        <a16:rowId xmlns:a16="http://schemas.microsoft.com/office/drawing/2014/main" val="10005"/>
                      </a:ext>
                    </a:extLst>
                  </a:tr>
                  <a:tr h="365760">
                    <a:tc>
                      <a:txBody>
                        <a:bodyPr/>
                        <a:lstStyle/>
                        <a:p>
                          <a:endParaRPr lang="en-DE"/>
                        </a:p>
                      </a:txBody>
                      <a:tcPr marL="45720" marR="45720">
                        <a:blipFill>
                          <a:blip r:embed="rId4"/>
                          <a:stretch>
                            <a:fillRect l="-1818" t="-600000" r="-301818" b="-206897"/>
                          </a:stretch>
                        </a:blipFill>
                      </a:tcPr>
                    </a:tc>
                    <a:tc>
                      <a:txBody>
                        <a:bodyPr/>
                        <a:lstStyle/>
                        <a:p>
                          <a:endParaRPr lang="en-DE"/>
                        </a:p>
                      </a:txBody>
                      <a:tcPr marL="45720" marR="45720">
                        <a:blipFill>
                          <a:blip r:embed="rId4"/>
                          <a:stretch>
                            <a:fillRect l="-86154" t="-600000" r="-155385" b="-206897"/>
                          </a:stretch>
                        </a:blipFill>
                      </a:tcPr>
                    </a:tc>
                    <a:tc>
                      <a:txBody>
                        <a:bodyPr/>
                        <a:lstStyle/>
                        <a:p>
                          <a:endParaRPr lang="en-DE"/>
                        </a:p>
                      </a:txBody>
                      <a:tcPr marL="45720" marR="45720">
                        <a:blipFill>
                          <a:blip r:embed="rId4"/>
                          <a:stretch>
                            <a:fillRect l="-220000" t="-600000" r="-83636" b="-206897"/>
                          </a:stretch>
                        </a:blipFill>
                      </a:tcPr>
                    </a:tc>
                    <a:tc>
                      <a:txBody>
                        <a:bodyPr/>
                        <a:lstStyle/>
                        <a:p>
                          <a:endParaRPr lang="en-DE"/>
                        </a:p>
                      </a:txBody>
                      <a:tcPr marL="45720" marR="45720">
                        <a:blipFill>
                          <a:blip r:embed="rId4"/>
                          <a:stretch>
                            <a:fillRect l="-391111" t="-600000" r="-2222" b="-206897"/>
                          </a:stretch>
                        </a:blipFill>
                      </a:tcPr>
                    </a:tc>
                    <a:extLst>
                      <a:ext uri="{0D108BD9-81ED-4DB2-BD59-A6C34878D82A}">
                        <a16:rowId xmlns:a16="http://schemas.microsoft.com/office/drawing/2014/main" val="10006"/>
                      </a:ext>
                    </a:extLst>
                  </a:tr>
                  <a:tr h="365760">
                    <a:tc>
                      <a:txBody>
                        <a:bodyPr/>
                        <a:lstStyle/>
                        <a:p>
                          <a:endParaRPr lang="en-DE"/>
                        </a:p>
                      </a:txBody>
                      <a:tcPr marL="45720" marR="45720">
                        <a:blipFill>
                          <a:blip r:embed="rId4"/>
                          <a:stretch>
                            <a:fillRect l="-1818" t="-700000" r="-301818" b="-106897"/>
                          </a:stretch>
                        </a:blipFill>
                      </a:tcPr>
                    </a:tc>
                    <a:tc>
                      <a:txBody>
                        <a:bodyPr/>
                        <a:lstStyle/>
                        <a:p>
                          <a:endParaRPr lang="en-DE"/>
                        </a:p>
                      </a:txBody>
                      <a:tcPr marL="45720" marR="45720">
                        <a:blipFill>
                          <a:blip r:embed="rId4"/>
                          <a:stretch>
                            <a:fillRect l="-86154" t="-700000" r="-155385" b="-106897"/>
                          </a:stretch>
                        </a:blipFill>
                      </a:tcPr>
                    </a:tc>
                    <a:tc>
                      <a:txBody>
                        <a:bodyPr/>
                        <a:lstStyle/>
                        <a:p>
                          <a:endParaRPr lang="en-DE"/>
                        </a:p>
                      </a:txBody>
                      <a:tcPr marL="45720" marR="45720">
                        <a:blipFill>
                          <a:blip r:embed="rId4"/>
                          <a:stretch>
                            <a:fillRect l="-220000" t="-700000" r="-83636" b="-106897"/>
                          </a:stretch>
                        </a:blipFill>
                      </a:tcPr>
                    </a:tc>
                    <a:tc>
                      <a:txBody>
                        <a:bodyPr/>
                        <a:lstStyle/>
                        <a:p>
                          <a:endParaRPr lang="en-DE"/>
                        </a:p>
                      </a:txBody>
                      <a:tcPr marL="45720" marR="45720">
                        <a:blipFill>
                          <a:blip r:embed="rId4"/>
                          <a:stretch>
                            <a:fillRect l="-391111" t="-700000" r="-2222" b="-106897"/>
                          </a:stretch>
                        </a:blipFill>
                      </a:tcPr>
                    </a:tc>
                    <a:extLst>
                      <a:ext uri="{0D108BD9-81ED-4DB2-BD59-A6C34878D82A}">
                        <a16:rowId xmlns:a16="http://schemas.microsoft.com/office/drawing/2014/main" val="10007"/>
                      </a:ext>
                    </a:extLst>
                  </a:tr>
                  <a:tr h="365760">
                    <a:tc>
                      <a:txBody>
                        <a:bodyPr/>
                        <a:lstStyle/>
                        <a:p>
                          <a:endParaRPr lang="en-DE"/>
                        </a:p>
                      </a:txBody>
                      <a:tcPr marL="45720" marR="45720">
                        <a:blipFill>
                          <a:blip r:embed="rId4"/>
                          <a:stretch>
                            <a:fillRect l="-1818" t="-800000" r="-301818" b="-6897"/>
                          </a:stretch>
                        </a:blipFill>
                      </a:tcPr>
                    </a:tc>
                    <a:tc>
                      <a:txBody>
                        <a:bodyPr/>
                        <a:lstStyle/>
                        <a:p>
                          <a:endParaRPr lang="en-DE"/>
                        </a:p>
                      </a:txBody>
                      <a:tcPr marL="45720" marR="45720">
                        <a:blipFill>
                          <a:blip r:embed="rId4"/>
                          <a:stretch>
                            <a:fillRect l="-86154" t="-800000" r="-155385" b="-6897"/>
                          </a:stretch>
                        </a:blipFill>
                      </a:tcPr>
                    </a:tc>
                    <a:tc>
                      <a:txBody>
                        <a:bodyPr/>
                        <a:lstStyle/>
                        <a:p>
                          <a:endParaRPr lang="en-DE"/>
                        </a:p>
                      </a:txBody>
                      <a:tcPr marL="45720" marR="45720">
                        <a:blipFill>
                          <a:blip r:embed="rId4"/>
                          <a:stretch>
                            <a:fillRect l="-220000" t="-800000" r="-83636" b="-6897"/>
                          </a:stretch>
                        </a:blipFill>
                      </a:tcPr>
                    </a:tc>
                    <a:tc>
                      <a:txBody>
                        <a:bodyPr/>
                        <a:lstStyle/>
                        <a:p>
                          <a:endParaRPr lang="en-DE"/>
                        </a:p>
                      </a:txBody>
                      <a:tcPr marL="45720" marR="45720">
                        <a:blipFill>
                          <a:blip r:embed="rId4"/>
                          <a:stretch>
                            <a:fillRect l="-391111" t="-800000" r="-2222" b="-6897"/>
                          </a:stretch>
                        </a:blipFill>
                      </a:tcPr>
                    </a:tc>
                    <a:extLst>
                      <a:ext uri="{0D108BD9-81ED-4DB2-BD59-A6C34878D82A}">
                        <a16:rowId xmlns:a16="http://schemas.microsoft.com/office/drawing/2014/main" val="10008"/>
                      </a:ext>
                    </a:extLst>
                  </a:tr>
                </a:tbl>
              </a:graphicData>
            </a:graphic>
          </p:graphicFrame>
        </mc:Fallback>
      </mc:AlternateContent>
      <p:sp>
        <p:nvSpPr>
          <p:cNvPr id="5" name="Rectangle 4">
            <a:extLst>
              <a:ext uri="{FF2B5EF4-FFF2-40B4-BE49-F238E27FC236}">
                <a16:creationId xmlns:a16="http://schemas.microsoft.com/office/drawing/2014/main" id="{4F72035E-678E-CEBD-7FB5-2F910A0991AB}"/>
              </a:ext>
            </a:extLst>
          </p:cNvPr>
          <p:cNvSpPr/>
          <p:nvPr/>
        </p:nvSpPr>
        <p:spPr>
          <a:xfrm>
            <a:off x="8832237" y="2505694"/>
            <a:ext cx="2778570" cy="1508166"/>
          </a:xfrm>
          <a:prstGeom prst="rect">
            <a:avLst/>
          </a:prstGeom>
          <a:solidFill>
            <a:srgbClr val="FFC000">
              <a:alpha val="20000"/>
            </a:srgbClr>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6" name="Rectangle 5">
            <a:extLst>
              <a:ext uri="{FF2B5EF4-FFF2-40B4-BE49-F238E27FC236}">
                <a16:creationId xmlns:a16="http://schemas.microsoft.com/office/drawing/2014/main" id="{47D135AD-2E23-1DE0-5A26-76E8DE06D2DA}"/>
              </a:ext>
            </a:extLst>
          </p:cNvPr>
          <p:cNvSpPr/>
          <p:nvPr/>
        </p:nvSpPr>
        <p:spPr>
          <a:xfrm>
            <a:off x="8832237" y="3971422"/>
            <a:ext cx="2778570" cy="1508166"/>
          </a:xfrm>
          <a:prstGeom prst="rect">
            <a:avLst/>
          </a:prstGeom>
          <a:solidFill>
            <a:srgbClr val="FFC000">
              <a:alpha val="20000"/>
            </a:srgbClr>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8" name="Straight Arrow Connector 7">
            <a:extLst>
              <a:ext uri="{FF2B5EF4-FFF2-40B4-BE49-F238E27FC236}">
                <a16:creationId xmlns:a16="http://schemas.microsoft.com/office/drawing/2014/main" id="{A548EE0E-C7BD-65C2-3A17-D6B2777B6CC6}"/>
              </a:ext>
            </a:extLst>
          </p:cNvPr>
          <p:cNvCxnSpPr>
            <a:cxnSpLocks/>
            <a:endCxn id="16" idx="3"/>
          </p:cNvCxnSpPr>
          <p:nvPr/>
        </p:nvCxnSpPr>
        <p:spPr>
          <a:xfrm flipH="1">
            <a:off x="8394937" y="2757488"/>
            <a:ext cx="437300" cy="5061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C056BA2-15FF-EBED-DCA9-8A7EC0E26E27}"/>
              </a:ext>
            </a:extLst>
          </p:cNvPr>
          <p:cNvCxnSpPr>
            <a:cxnSpLocks/>
            <a:endCxn id="16" idx="3"/>
          </p:cNvCxnSpPr>
          <p:nvPr/>
        </p:nvCxnSpPr>
        <p:spPr>
          <a:xfrm flipH="1">
            <a:off x="8394937" y="3068802"/>
            <a:ext cx="437300" cy="194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E41840C-F7F5-C5EC-343D-A6D76DD33F77}"/>
              </a:ext>
            </a:extLst>
          </p:cNvPr>
          <p:cNvCxnSpPr>
            <a:cxnSpLocks/>
            <a:endCxn id="16" idx="3"/>
          </p:cNvCxnSpPr>
          <p:nvPr/>
        </p:nvCxnSpPr>
        <p:spPr>
          <a:xfrm flipH="1" flipV="1">
            <a:off x="8394937" y="3263611"/>
            <a:ext cx="437300" cy="211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2936FB2-B825-B45A-0B06-03955DFA4FCB}"/>
              </a:ext>
            </a:extLst>
          </p:cNvPr>
          <p:cNvCxnSpPr>
            <a:cxnSpLocks/>
            <a:endCxn id="16" idx="3"/>
          </p:cNvCxnSpPr>
          <p:nvPr/>
        </p:nvCxnSpPr>
        <p:spPr>
          <a:xfrm flipH="1" flipV="1">
            <a:off x="8394937" y="3263611"/>
            <a:ext cx="437300" cy="56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B53FB42-096A-44CA-2628-6BD6B47E6AE4}"/>
              </a:ext>
            </a:extLst>
          </p:cNvPr>
          <p:cNvSpPr txBox="1"/>
          <p:nvPr/>
        </p:nvSpPr>
        <p:spPr>
          <a:xfrm>
            <a:off x="8075619" y="3078945"/>
            <a:ext cx="319318" cy="369332"/>
          </a:xfrm>
          <a:prstGeom prst="rect">
            <a:avLst/>
          </a:prstGeom>
          <a:noFill/>
        </p:spPr>
        <p:txBody>
          <a:bodyPr wrap="none" rtlCol="0">
            <a:spAutoFit/>
          </a:bodyPr>
          <a:lstStyle/>
          <a:p>
            <a:r>
              <a:rPr lang="en-DE" dirty="0"/>
              <a:t>+</a:t>
            </a:r>
          </a:p>
        </p:txBody>
      </p:sp>
      <p:cxnSp>
        <p:nvCxnSpPr>
          <p:cNvPr id="21" name="Straight Arrow Connector 20">
            <a:extLst>
              <a:ext uri="{FF2B5EF4-FFF2-40B4-BE49-F238E27FC236}">
                <a16:creationId xmlns:a16="http://schemas.microsoft.com/office/drawing/2014/main" id="{6137E615-A052-2812-95C2-0CBB2702D077}"/>
              </a:ext>
            </a:extLst>
          </p:cNvPr>
          <p:cNvCxnSpPr>
            <a:cxnSpLocks/>
            <a:endCxn id="26" idx="3"/>
          </p:cNvCxnSpPr>
          <p:nvPr/>
        </p:nvCxnSpPr>
        <p:spPr>
          <a:xfrm flipH="1">
            <a:off x="8394937" y="4154909"/>
            <a:ext cx="437300" cy="5061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F0E6ED2-0614-2557-0084-865CA9D07484}"/>
              </a:ext>
            </a:extLst>
          </p:cNvPr>
          <p:cNvCxnSpPr>
            <a:cxnSpLocks/>
            <a:endCxn id="26" idx="3"/>
          </p:cNvCxnSpPr>
          <p:nvPr/>
        </p:nvCxnSpPr>
        <p:spPr>
          <a:xfrm flipH="1">
            <a:off x="8394937" y="4466223"/>
            <a:ext cx="437300" cy="194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FB5D4F6-AAB2-16D0-4E10-4999552D5903}"/>
              </a:ext>
            </a:extLst>
          </p:cNvPr>
          <p:cNvCxnSpPr>
            <a:cxnSpLocks/>
            <a:endCxn id="26" idx="3"/>
          </p:cNvCxnSpPr>
          <p:nvPr/>
        </p:nvCxnSpPr>
        <p:spPr>
          <a:xfrm flipH="1" flipV="1">
            <a:off x="8394937" y="4661032"/>
            <a:ext cx="437300" cy="211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17286FA-A760-7704-308F-C6AD90044E93}"/>
              </a:ext>
            </a:extLst>
          </p:cNvPr>
          <p:cNvCxnSpPr>
            <a:cxnSpLocks/>
            <a:endCxn id="26" idx="3"/>
          </p:cNvCxnSpPr>
          <p:nvPr/>
        </p:nvCxnSpPr>
        <p:spPr>
          <a:xfrm flipH="1" flipV="1">
            <a:off x="8394937" y="4661032"/>
            <a:ext cx="437300" cy="56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CCA71A3-7169-7A49-6798-800BB179E691}"/>
              </a:ext>
            </a:extLst>
          </p:cNvPr>
          <p:cNvSpPr txBox="1"/>
          <p:nvPr/>
        </p:nvSpPr>
        <p:spPr>
          <a:xfrm>
            <a:off x="8075619" y="4476366"/>
            <a:ext cx="319318" cy="369332"/>
          </a:xfrm>
          <a:prstGeom prst="rect">
            <a:avLst/>
          </a:prstGeom>
          <a:noFill/>
        </p:spPr>
        <p:txBody>
          <a:bodyPr wrap="none" rtlCol="0">
            <a:spAutoFit/>
          </a:bodyPr>
          <a:lstStyle/>
          <a:p>
            <a:r>
              <a:rPr lang="en-DE" dirty="0"/>
              <a:t>+</a:t>
            </a:r>
          </a:p>
        </p:txBody>
      </p:sp>
      <mc:AlternateContent xmlns:mc="http://schemas.openxmlformats.org/markup-compatibility/2006" xmlns:a14="http://schemas.microsoft.com/office/drawing/2010/main">
        <mc:Choice Requires="a14">
          <p:graphicFrame>
            <p:nvGraphicFramePr>
              <p:cNvPr id="30" name="Table 29">
                <a:extLst>
                  <a:ext uri="{FF2B5EF4-FFF2-40B4-BE49-F238E27FC236}">
                    <a16:creationId xmlns:a16="http://schemas.microsoft.com/office/drawing/2014/main" id="{A00ABADF-57B8-395D-8E69-792B2ACF2838}"/>
                  </a:ext>
                </a:extLst>
              </p:cNvPr>
              <p:cNvGraphicFramePr>
                <a:graphicFrameLocks noGrp="1"/>
              </p:cNvGraphicFramePr>
              <p:nvPr/>
            </p:nvGraphicFramePr>
            <p:xfrm>
              <a:off x="6937759" y="2180496"/>
              <a:ext cx="1117219" cy="365760"/>
            </p:xfrm>
            <a:graphic>
              <a:graphicData uri="http://schemas.openxmlformats.org/drawingml/2006/table">
                <a:tbl>
                  <a:tblPr firstRow="1" bandRow="1">
                    <a:tableStyleId>{793D81CF-94F2-401A-BA57-92F5A7B2D0C5}</a:tableStyleId>
                  </a:tblPr>
                  <a:tblGrid>
                    <a:gridCol w="625729">
                      <a:extLst>
                        <a:ext uri="{9D8B030D-6E8A-4147-A177-3AD203B41FA5}">
                          <a16:colId xmlns:a16="http://schemas.microsoft.com/office/drawing/2014/main" val="20000"/>
                        </a:ext>
                      </a:extLst>
                    </a:gridCol>
                    <a:gridCol w="49149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𝐸𝑝𝑖𝑑</m:t>
                                </m:r>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720" marR="45720"/>
                    </a:tc>
                    <a:extLst>
                      <a:ext uri="{0D108BD9-81ED-4DB2-BD59-A6C34878D82A}">
                        <a16:rowId xmlns:a16="http://schemas.microsoft.com/office/drawing/2014/main" val="10000"/>
                      </a:ext>
                    </a:extLst>
                  </a:tr>
                </a:tbl>
              </a:graphicData>
            </a:graphic>
          </p:graphicFrame>
        </mc:Choice>
        <mc:Fallback xmlns="">
          <p:graphicFrame>
            <p:nvGraphicFramePr>
              <p:cNvPr id="30" name="Table 29">
                <a:extLst>
                  <a:ext uri="{FF2B5EF4-FFF2-40B4-BE49-F238E27FC236}">
                    <a16:creationId xmlns:a16="http://schemas.microsoft.com/office/drawing/2014/main" id="{A00ABADF-57B8-395D-8E69-792B2ACF2838}"/>
                  </a:ext>
                </a:extLst>
              </p:cNvPr>
              <p:cNvGraphicFramePr>
                <a:graphicFrameLocks noGrp="1"/>
              </p:cNvGraphicFramePr>
              <p:nvPr>
                <p:extLst>
                  <p:ext uri="{D42A27DB-BD31-4B8C-83A1-F6EECF244321}">
                    <p14:modId xmlns:p14="http://schemas.microsoft.com/office/powerpoint/2010/main" val="977689704"/>
                  </p:ext>
                </p:extLst>
              </p:nvPr>
            </p:nvGraphicFramePr>
            <p:xfrm>
              <a:off x="6937759" y="2180496"/>
              <a:ext cx="1117219" cy="365760"/>
            </p:xfrm>
            <a:graphic>
              <a:graphicData uri="http://schemas.openxmlformats.org/drawingml/2006/table">
                <a:tbl>
                  <a:tblPr firstRow="1" bandRow="1">
                    <a:tableStyleId>{793D81CF-94F2-401A-BA57-92F5A7B2D0C5}</a:tableStyleId>
                  </a:tblPr>
                  <a:tblGrid>
                    <a:gridCol w="625729">
                      <a:extLst>
                        <a:ext uri="{9D8B030D-6E8A-4147-A177-3AD203B41FA5}">
                          <a16:colId xmlns:a16="http://schemas.microsoft.com/office/drawing/2014/main" val="20000"/>
                        </a:ext>
                      </a:extLst>
                    </a:gridCol>
                    <a:gridCol w="491490">
                      <a:extLst>
                        <a:ext uri="{9D8B030D-6E8A-4147-A177-3AD203B41FA5}">
                          <a16:colId xmlns:a16="http://schemas.microsoft.com/office/drawing/2014/main" val="20003"/>
                        </a:ext>
                      </a:extLst>
                    </a:gridCol>
                  </a:tblGrid>
                  <a:tr h="365760">
                    <a:tc>
                      <a:txBody>
                        <a:bodyPr/>
                        <a:lstStyle/>
                        <a:p>
                          <a:endParaRPr lang="en-DE"/>
                        </a:p>
                      </a:txBody>
                      <a:tcPr marL="45720" marR="45720">
                        <a:blipFill>
                          <a:blip r:embed="rId5"/>
                          <a:stretch>
                            <a:fillRect l="-2000" t="-3333" r="-80000" b="-13333"/>
                          </a:stretch>
                        </a:blipFill>
                      </a:tcPr>
                    </a:tc>
                    <a:tc>
                      <a:txBody>
                        <a:bodyPr/>
                        <a:lstStyle/>
                        <a:p>
                          <a:endParaRPr lang="en-DE"/>
                        </a:p>
                      </a:txBody>
                      <a:tcPr marL="45720" marR="45720">
                        <a:blipFill>
                          <a:blip r:embed="rId5"/>
                          <a:stretch>
                            <a:fillRect l="-130769" t="-3333" r="-2564" b="-13333"/>
                          </a:stretch>
                        </a:blipFill>
                      </a:tcPr>
                    </a:tc>
                    <a:extLst>
                      <a:ext uri="{0D108BD9-81ED-4DB2-BD59-A6C34878D82A}">
                        <a16:rowId xmlns:a16="http://schemas.microsoft.com/office/drawing/2014/main" val="1000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2" name="Table 31">
                <a:extLst>
                  <a:ext uri="{FF2B5EF4-FFF2-40B4-BE49-F238E27FC236}">
                    <a16:creationId xmlns:a16="http://schemas.microsoft.com/office/drawing/2014/main" id="{4559540C-44BF-F15F-BCDF-A8D696F8FBF9}"/>
                  </a:ext>
                </a:extLst>
              </p:cNvPr>
              <p:cNvGraphicFramePr>
                <a:graphicFrameLocks noGrp="1"/>
              </p:cNvGraphicFramePr>
              <p:nvPr/>
            </p:nvGraphicFramePr>
            <p:xfrm>
              <a:off x="6938368" y="3113203"/>
              <a:ext cx="1116000" cy="365760"/>
            </p:xfrm>
            <a:graphic>
              <a:graphicData uri="http://schemas.openxmlformats.org/drawingml/2006/table">
                <a:tbl>
                  <a:tblPr bandRow="1">
                    <a:tableStyleId>{793D81CF-94F2-401A-BA57-92F5A7B2D0C5}</a:tableStyleId>
                  </a:tblPr>
                  <a:tblGrid>
                    <a:gridCol w="622800">
                      <a:extLst>
                        <a:ext uri="{9D8B030D-6E8A-4147-A177-3AD203B41FA5}">
                          <a16:colId xmlns:a16="http://schemas.microsoft.com/office/drawing/2014/main" val="20000"/>
                        </a:ext>
                      </a:extLst>
                    </a:gridCol>
                    <a:gridCol w="4932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m:rPr>
                                    <m:sty m:val="p"/>
                                  </m:rPr>
                                  <a:rPr lang="de-DE" sz="1800" b="0" i="0" smtClean="0">
                                    <a:solidFill>
                                      <a:srgbClr val="FFC000"/>
                                    </a:solidFill>
                                    <a:latin typeface="Cambria Math" panose="02040503050406030204" pitchFamily="18" charset="0"/>
                                  </a:rPr>
                                  <m:t>false</m:t>
                                </m:r>
                              </m:oMath>
                            </m:oMathPara>
                          </a14:m>
                          <a:endParaRPr lang="en-US" sz="1800" b="0" i="0" dirty="0">
                            <a:solidFill>
                              <a:schemeClr val="accent1"/>
                            </a:solidFill>
                          </a:endParaRPr>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solidFill>
                                      <a:schemeClr val="accent1"/>
                                    </a:solidFill>
                                    <a:latin typeface="Cambria Math" panose="02040503050406030204" pitchFamily="18" charset="0"/>
                                  </a:rPr>
                                  <m:t>0.80</m:t>
                                </m:r>
                              </m:oMath>
                            </m:oMathPara>
                          </a14:m>
                          <a:endParaRPr lang="en-US" sz="1800" dirty="0">
                            <a:solidFill>
                              <a:schemeClr val="accent1"/>
                            </a:solidFill>
                          </a:endParaRPr>
                        </a:p>
                      </a:txBody>
                      <a:tcPr marL="45720" marR="45720"/>
                    </a:tc>
                    <a:extLst>
                      <a:ext uri="{0D108BD9-81ED-4DB2-BD59-A6C34878D82A}">
                        <a16:rowId xmlns:a16="http://schemas.microsoft.com/office/drawing/2014/main" val="10000"/>
                      </a:ext>
                    </a:extLst>
                  </a:tr>
                </a:tbl>
              </a:graphicData>
            </a:graphic>
          </p:graphicFrame>
        </mc:Choice>
        <mc:Fallback xmlns="">
          <p:graphicFrame>
            <p:nvGraphicFramePr>
              <p:cNvPr id="32" name="Table 31">
                <a:extLst>
                  <a:ext uri="{FF2B5EF4-FFF2-40B4-BE49-F238E27FC236}">
                    <a16:creationId xmlns:a16="http://schemas.microsoft.com/office/drawing/2014/main" id="{4559540C-44BF-F15F-BCDF-A8D696F8FBF9}"/>
                  </a:ext>
                </a:extLst>
              </p:cNvPr>
              <p:cNvGraphicFramePr>
                <a:graphicFrameLocks noGrp="1"/>
              </p:cNvGraphicFramePr>
              <p:nvPr>
                <p:extLst>
                  <p:ext uri="{D42A27DB-BD31-4B8C-83A1-F6EECF244321}">
                    <p14:modId xmlns:p14="http://schemas.microsoft.com/office/powerpoint/2010/main" val="1681920031"/>
                  </p:ext>
                </p:extLst>
              </p:nvPr>
            </p:nvGraphicFramePr>
            <p:xfrm>
              <a:off x="6938368" y="3113203"/>
              <a:ext cx="1116000" cy="365760"/>
            </p:xfrm>
            <a:graphic>
              <a:graphicData uri="http://schemas.openxmlformats.org/drawingml/2006/table">
                <a:tbl>
                  <a:tblPr bandRow="1">
                    <a:tableStyleId>{793D81CF-94F2-401A-BA57-92F5A7B2D0C5}</a:tableStyleId>
                  </a:tblPr>
                  <a:tblGrid>
                    <a:gridCol w="622800">
                      <a:extLst>
                        <a:ext uri="{9D8B030D-6E8A-4147-A177-3AD203B41FA5}">
                          <a16:colId xmlns:a16="http://schemas.microsoft.com/office/drawing/2014/main" val="20000"/>
                        </a:ext>
                      </a:extLst>
                    </a:gridCol>
                    <a:gridCol w="493200">
                      <a:extLst>
                        <a:ext uri="{9D8B030D-6E8A-4147-A177-3AD203B41FA5}">
                          <a16:colId xmlns:a16="http://schemas.microsoft.com/office/drawing/2014/main" val="20003"/>
                        </a:ext>
                      </a:extLst>
                    </a:gridCol>
                  </a:tblGrid>
                  <a:tr h="365760">
                    <a:tc>
                      <a:txBody>
                        <a:bodyPr/>
                        <a:lstStyle/>
                        <a:p>
                          <a:endParaRPr lang="en-DE"/>
                        </a:p>
                      </a:txBody>
                      <a:tcPr marL="45720" marR="45720">
                        <a:blipFill>
                          <a:blip r:embed="rId6"/>
                          <a:stretch>
                            <a:fillRect l="-2000" t="-3448" r="-80000" b="-6897"/>
                          </a:stretch>
                        </a:blipFill>
                      </a:tcPr>
                    </a:tc>
                    <a:tc>
                      <a:txBody>
                        <a:bodyPr/>
                        <a:lstStyle/>
                        <a:p>
                          <a:endParaRPr lang="en-DE"/>
                        </a:p>
                      </a:txBody>
                      <a:tcPr marL="45720" marR="45720">
                        <a:blipFill>
                          <a:blip r:embed="rId6"/>
                          <a:stretch>
                            <a:fillRect l="-130769" t="-3448" r="-2564" b="-6897"/>
                          </a:stretch>
                        </a:blipFill>
                      </a:tcPr>
                    </a:tc>
                    <a:extLst>
                      <a:ext uri="{0D108BD9-81ED-4DB2-BD59-A6C34878D82A}">
                        <a16:rowId xmlns:a16="http://schemas.microsoft.com/office/drawing/2014/main" val="10000"/>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3" name="Table 32">
                <a:extLst>
                  <a:ext uri="{FF2B5EF4-FFF2-40B4-BE49-F238E27FC236}">
                    <a16:creationId xmlns:a16="http://schemas.microsoft.com/office/drawing/2014/main" id="{9B85DEFE-5519-2032-9AD3-9B1EDFCFEB1B}"/>
                  </a:ext>
                </a:extLst>
              </p:cNvPr>
              <p:cNvGraphicFramePr>
                <a:graphicFrameLocks noGrp="1"/>
              </p:cNvGraphicFramePr>
              <p:nvPr/>
            </p:nvGraphicFramePr>
            <p:xfrm>
              <a:off x="6937759" y="4479938"/>
              <a:ext cx="1116000" cy="365760"/>
            </p:xfrm>
            <a:graphic>
              <a:graphicData uri="http://schemas.openxmlformats.org/drawingml/2006/table">
                <a:tbl>
                  <a:tblPr bandRow="1">
                    <a:tableStyleId>{793D81CF-94F2-401A-BA57-92F5A7B2D0C5}</a:tableStyleId>
                  </a:tblPr>
                  <a:tblGrid>
                    <a:gridCol w="622800">
                      <a:extLst>
                        <a:ext uri="{9D8B030D-6E8A-4147-A177-3AD203B41FA5}">
                          <a16:colId xmlns:a16="http://schemas.microsoft.com/office/drawing/2014/main" val="20000"/>
                        </a:ext>
                      </a:extLst>
                    </a:gridCol>
                    <a:gridCol w="493200">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m:rPr>
                                    <m:sty m:val="p"/>
                                  </m:rPr>
                                  <a:rPr lang="de-DE" sz="1800" b="0" i="0" smtClean="0">
                                    <a:solidFill>
                                      <a:srgbClr val="FFC000"/>
                                    </a:solidFill>
                                    <a:latin typeface="Cambria Math" panose="02040503050406030204" pitchFamily="18" charset="0"/>
                                  </a:rPr>
                                  <m:t>true</m:t>
                                </m:r>
                              </m:oMath>
                            </m:oMathPara>
                          </a14:m>
                          <a:endParaRPr lang="en-US" sz="1800" b="0" i="0" dirty="0">
                            <a:solidFill>
                              <a:schemeClr val="accent1"/>
                            </a:solidFill>
                          </a:endParaRPr>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solidFill>
                                      <a:schemeClr val="accent1"/>
                                    </a:solidFill>
                                    <a:latin typeface="Cambria Math" panose="02040503050406030204" pitchFamily="18" charset="0"/>
                                  </a:rPr>
                                  <m:t>0.20</m:t>
                                </m:r>
                              </m:oMath>
                            </m:oMathPara>
                          </a14:m>
                          <a:endParaRPr lang="en-US" sz="1800" dirty="0">
                            <a:solidFill>
                              <a:schemeClr val="accent1"/>
                            </a:solidFill>
                          </a:endParaRPr>
                        </a:p>
                      </a:txBody>
                      <a:tcPr marL="45720" marR="45720"/>
                    </a:tc>
                    <a:extLst>
                      <a:ext uri="{0D108BD9-81ED-4DB2-BD59-A6C34878D82A}">
                        <a16:rowId xmlns:a16="http://schemas.microsoft.com/office/drawing/2014/main" val="10000"/>
                      </a:ext>
                    </a:extLst>
                  </a:tr>
                </a:tbl>
              </a:graphicData>
            </a:graphic>
          </p:graphicFrame>
        </mc:Choice>
        <mc:Fallback xmlns="">
          <p:graphicFrame>
            <p:nvGraphicFramePr>
              <p:cNvPr id="33" name="Table 32">
                <a:extLst>
                  <a:ext uri="{FF2B5EF4-FFF2-40B4-BE49-F238E27FC236}">
                    <a16:creationId xmlns:a16="http://schemas.microsoft.com/office/drawing/2014/main" id="{9B85DEFE-5519-2032-9AD3-9B1EDFCFEB1B}"/>
                  </a:ext>
                </a:extLst>
              </p:cNvPr>
              <p:cNvGraphicFramePr>
                <a:graphicFrameLocks noGrp="1"/>
              </p:cNvGraphicFramePr>
              <p:nvPr>
                <p:extLst>
                  <p:ext uri="{D42A27DB-BD31-4B8C-83A1-F6EECF244321}">
                    <p14:modId xmlns:p14="http://schemas.microsoft.com/office/powerpoint/2010/main" val="925015887"/>
                  </p:ext>
                </p:extLst>
              </p:nvPr>
            </p:nvGraphicFramePr>
            <p:xfrm>
              <a:off x="6937759" y="4479938"/>
              <a:ext cx="1116000" cy="365760"/>
            </p:xfrm>
            <a:graphic>
              <a:graphicData uri="http://schemas.openxmlformats.org/drawingml/2006/table">
                <a:tbl>
                  <a:tblPr bandRow="1">
                    <a:tableStyleId>{793D81CF-94F2-401A-BA57-92F5A7B2D0C5}</a:tableStyleId>
                  </a:tblPr>
                  <a:tblGrid>
                    <a:gridCol w="622800">
                      <a:extLst>
                        <a:ext uri="{9D8B030D-6E8A-4147-A177-3AD203B41FA5}">
                          <a16:colId xmlns:a16="http://schemas.microsoft.com/office/drawing/2014/main" val="20000"/>
                        </a:ext>
                      </a:extLst>
                    </a:gridCol>
                    <a:gridCol w="493200">
                      <a:extLst>
                        <a:ext uri="{9D8B030D-6E8A-4147-A177-3AD203B41FA5}">
                          <a16:colId xmlns:a16="http://schemas.microsoft.com/office/drawing/2014/main" val="20003"/>
                        </a:ext>
                      </a:extLst>
                    </a:gridCol>
                  </a:tblGrid>
                  <a:tr h="365760">
                    <a:tc>
                      <a:txBody>
                        <a:bodyPr/>
                        <a:lstStyle/>
                        <a:p>
                          <a:endParaRPr lang="en-DE"/>
                        </a:p>
                      </a:txBody>
                      <a:tcPr marL="45720" marR="45720">
                        <a:blipFill>
                          <a:blip r:embed="rId7"/>
                          <a:stretch>
                            <a:fillRect l="-2000" t="-3333" r="-80000" b="-3333"/>
                          </a:stretch>
                        </a:blipFill>
                      </a:tcPr>
                    </a:tc>
                    <a:tc>
                      <a:txBody>
                        <a:bodyPr/>
                        <a:lstStyle/>
                        <a:p>
                          <a:endParaRPr lang="en-DE"/>
                        </a:p>
                      </a:txBody>
                      <a:tcPr marL="45720" marR="45720">
                        <a:blipFill>
                          <a:blip r:embed="rId7"/>
                          <a:stretch>
                            <a:fillRect l="-130769" t="-3333" r="-2564" b="-3333"/>
                          </a:stretch>
                        </a:blipFill>
                      </a:tcPr>
                    </a:tc>
                    <a:extLst>
                      <a:ext uri="{0D108BD9-81ED-4DB2-BD59-A6C34878D82A}">
                        <a16:rowId xmlns:a16="http://schemas.microsoft.com/office/drawing/2014/main" val="10000"/>
                      </a:ext>
                    </a:extLst>
                  </a:tr>
                </a:tbl>
              </a:graphicData>
            </a:graphic>
          </p:graphicFrame>
        </mc:Fallback>
      </mc:AlternateContent>
      <p:sp>
        <p:nvSpPr>
          <p:cNvPr id="7" name="Date Placeholder 6">
            <a:extLst>
              <a:ext uri="{FF2B5EF4-FFF2-40B4-BE49-F238E27FC236}">
                <a16:creationId xmlns:a16="http://schemas.microsoft.com/office/drawing/2014/main" id="{677DAB68-719C-D08C-5AD9-6BFFF2E657CE}"/>
              </a:ext>
            </a:extLst>
          </p:cNvPr>
          <p:cNvSpPr>
            <a:spLocks noGrp="1"/>
          </p:cNvSpPr>
          <p:nvPr>
            <p:ph type="dt" sz="half" idx="2"/>
          </p:nvPr>
        </p:nvSpPr>
        <p:spPr/>
        <p:txBody>
          <a:bodyPr/>
          <a:lstStyle/>
          <a:p>
            <a:r>
              <a:rPr lang="de-DE"/>
              <a:t>Intro</a:t>
            </a:r>
            <a:endParaRPr lang="en-US" dirty="0"/>
          </a:p>
        </p:txBody>
      </p:sp>
    </p:spTree>
    <p:extLst>
      <p:ext uri="{BB962C8B-B14F-4D97-AF65-F5344CB8AC3E}">
        <p14:creationId xmlns:p14="http://schemas.microsoft.com/office/powerpoint/2010/main" val="344604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7AC86-0C3F-DACF-F158-C9E5031EF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C3F7B-1C67-2D76-2562-D0BD56C7B484}"/>
              </a:ext>
            </a:extLst>
          </p:cNvPr>
          <p:cNvSpPr>
            <a:spLocks noGrp="1"/>
          </p:cNvSpPr>
          <p:nvPr>
            <p:ph type="title"/>
          </p:nvPr>
        </p:nvSpPr>
        <p:spPr/>
        <p:txBody>
          <a:bodyPr/>
          <a:lstStyle/>
          <a:p>
            <a:r>
              <a:rPr lang="en-GB" dirty="0"/>
              <a:t>Probabilistic Graphical Models (PGMs)</a:t>
            </a:r>
          </a:p>
        </p:txBody>
      </p:sp>
      <p:sp>
        <p:nvSpPr>
          <p:cNvPr id="3" name="Content Placeholder 2">
            <a:extLst>
              <a:ext uri="{FF2B5EF4-FFF2-40B4-BE49-F238E27FC236}">
                <a16:creationId xmlns:a16="http://schemas.microsoft.com/office/drawing/2014/main" id="{2BE11343-5DBC-6FBF-3E47-643627A8C4FC}"/>
              </a:ext>
            </a:extLst>
          </p:cNvPr>
          <p:cNvSpPr>
            <a:spLocks noGrp="1"/>
          </p:cNvSpPr>
          <p:nvPr>
            <p:ph idx="1"/>
          </p:nvPr>
        </p:nvSpPr>
        <p:spPr/>
        <p:txBody>
          <a:bodyPr/>
          <a:lstStyle/>
          <a:p>
            <a:r>
              <a:rPr lang="en-GB" i="1" dirty="0"/>
              <a:t>Factorisation</a:t>
            </a:r>
            <a:r>
              <a:rPr lang="en-GB" dirty="0"/>
              <a:t> of a full joint according to (conditional) independences in the full joint</a:t>
            </a:r>
          </a:p>
          <a:p>
            <a:endParaRPr lang="en-GB" dirty="0"/>
          </a:p>
        </p:txBody>
      </p:sp>
      <p:sp>
        <p:nvSpPr>
          <p:cNvPr id="29" name="Footer Placeholder 28">
            <a:extLst>
              <a:ext uri="{FF2B5EF4-FFF2-40B4-BE49-F238E27FC236}">
                <a16:creationId xmlns:a16="http://schemas.microsoft.com/office/drawing/2014/main" id="{A49BE606-5C44-ED6A-D91F-49360CF0BCC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DE235AA-56BB-0948-F1B0-56F85C688306}"/>
              </a:ext>
            </a:extLst>
          </p:cNvPr>
          <p:cNvSpPr>
            <a:spLocks noGrp="1"/>
          </p:cNvSpPr>
          <p:nvPr>
            <p:ph type="sldNum" sz="quarter" idx="4"/>
          </p:nvPr>
        </p:nvSpPr>
        <p:spPr/>
        <p:txBody>
          <a:bodyPr/>
          <a:lstStyle/>
          <a:p>
            <a:fld id="{67C9959E-8E6B-B04C-9955-EA096F41CA7A}" type="slidenum">
              <a:rPr lang="en-GB" smtClean="0"/>
              <a:pPr/>
              <a:t>46</a:t>
            </a:fld>
            <a:endParaRPr lang="en-GB"/>
          </a:p>
        </p:txBody>
      </p:sp>
      <p:grpSp>
        <p:nvGrpSpPr>
          <p:cNvPr id="36" name="Group 35">
            <a:extLst>
              <a:ext uri="{FF2B5EF4-FFF2-40B4-BE49-F238E27FC236}">
                <a16:creationId xmlns:a16="http://schemas.microsoft.com/office/drawing/2014/main" id="{01ED4269-2743-C270-3188-0F6683150D7F}"/>
              </a:ext>
            </a:extLst>
          </p:cNvPr>
          <p:cNvGrpSpPr/>
          <p:nvPr/>
        </p:nvGrpSpPr>
        <p:grpSpPr>
          <a:xfrm>
            <a:off x="3124104" y="4115540"/>
            <a:ext cx="2891550" cy="1691424"/>
            <a:chOff x="4300239" y="2147190"/>
            <a:chExt cx="2891550" cy="1691424"/>
          </a:xfrm>
        </p:grpSpPr>
        <p:sp>
          <p:nvSpPr>
            <p:cNvPr id="31" name="TextBox 30">
              <a:extLst>
                <a:ext uri="{FF2B5EF4-FFF2-40B4-BE49-F238E27FC236}">
                  <a16:creationId xmlns:a16="http://schemas.microsoft.com/office/drawing/2014/main" id="{D731997A-1A8B-4504-6EF7-8852BAF083CC}"/>
                </a:ext>
              </a:extLst>
            </p:cNvPr>
            <p:cNvSpPr txBox="1"/>
            <p:nvPr/>
          </p:nvSpPr>
          <p:spPr>
            <a:xfrm>
              <a:off x="4688286" y="3469282"/>
              <a:ext cx="2311017" cy="369332"/>
            </a:xfrm>
            <a:prstGeom prst="rect">
              <a:avLst/>
            </a:prstGeom>
            <a:noFill/>
          </p:spPr>
          <p:txBody>
            <a:bodyPr wrap="none" rtlCol="0">
              <a:spAutoFit/>
            </a:bodyPr>
            <a:lstStyle/>
            <a:p>
              <a:r>
                <a:rPr lang="en-GB" dirty="0"/>
                <a:t>Bayesian network (BN)</a:t>
              </a:r>
            </a:p>
          </p:txBody>
        </p:sp>
        <p:grpSp>
          <p:nvGrpSpPr>
            <p:cNvPr id="57" name="Group 56">
              <a:extLst>
                <a:ext uri="{FF2B5EF4-FFF2-40B4-BE49-F238E27FC236}">
                  <a16:creationId xmlns:a16="http://schemas.microsoft.com/office/drawing/2014/main" id="{4050633B-DAC4-2291-4243-55EF4F94FE29}"/>
                </a:ext>
              </a:extLst>
            </p:cNvPr>
            <p:cNvGrpSpPr/>
            <p:nvPr/>
          </p:nvGrpSpPr>
          <p:grpSpPr>
            <a:xfrm>
              <a:off x="4300239" y="2147190"/>
              <a:ext cx="2891550" cy="1289326"/>
              <a:chOff x="7696526" y="4084198"/>
              <a:chExt cx="2891550" cy="1289326"/>
            </a:xfrm>
          </p:grpSpPr>
          <mc:AlternateContent xmlns:mc="http://schemas.openxmlformats.org/markup-compatibility/2006" xmlns:a14="http://schemas.microsoft.com/office/drawing/2010/main">
            <mc:Choice Requires="a14">
              <p:sp>
                <p:nvSpPr>
                  <p:cNvPr id="62" name="Oval 61">
                    <a:extLst>
                      <a:ext uri="{FF2B5EF4-FFF2-40B4-BE49-F238E27FC236}">
                        <a16:creationId xmlns:a16="http://schemas.microsoft.com/office/drawing/2014/main" id="{98DA27F6-573A-ED8D-3993-EDA53AECDC5A}"/>
                      </a:ext>
                    </a:extLst>
                  </p:cNvPr>
                  <p:cNvSpPr/>
                  <p:nvPr/>
                </p:nvSpPr>
                <p:spPr>
                  <a:xfrm>
                    <a:off x="9902372" y="4979762"/>
                    <a:ext cx="685704"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oMath>
                      </m:oMathPara>
                    </a14:m>
                    <a:endParaRPr lang="en-GB" dirty="0"/>
                  </a:p>
                </p:txBody>
              </p:sp>
            </mc:Choice>
            <mc:Fallback xmlns="">
              <p:sp>
                <p:nvSpPr>
                  <p:cNvPr id="62" name="Oval 61">
                    <a:extLst>
                      <a:ext uri="{FF2B5EF4-FFF2-40B4-BE49-F238E27FC236}">
                        <a16:creationId xmlns:a16="http://schemas.microsoft.com/office/drawing/2014/main" id="{5563C847-AB40-EC4D-8D7E-2827A4F9571C}"/>
                      </a:ext>
                    </a:extLst>
                  </p:cNvPr>
                  <p:cNvSpPr>
                    <a:spLocks noRot="1" noChangeAspect="1" noMove="1" noResize="1" noEditPoints="1" noAdjustHandles="1" noChangeArrowheads="1" noChangeShapeType="1" noTextEdit="1"/>
                  </p:cNvSpPr>
                  <p:nvPr/>
                </p:nvSpPr>
                <p:spPr>
                  <a:xfrm>
                    <a:off x="9902372" y="4979762"/>
                    <a:ext cx="685704" cy="389513"/>
                  </a:xfrm>
                  <a:prstGeom prst="ellipse">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0" name="Oval 79">
                    <a:extLst>
                      <a:ext uri="{FF2B5EF4-FFF2-40B4-BE49-F238E27FC236}">
                        <a16:creationId xmlns:a16="http://schemas.microsoft.com/office/drawing/2014/main" id="{10A53575-8FFB-7282-6695-410A3DDA0069}"/>
                      </a:ext>
                    </a:extLst>
                  </p:cNvPr>
                  <p:cNvSpPr/>
                  <p:nvPr/>
                </p:nvSpPr>
                <p:spPr>
                  <a:xfrm>
                    <a:off x="7696526" y="4984011"/>
                    <a:ext cx="1049430"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oMath>
                      </m:oMathPara>
                    </a14:m>
                    <a:endParaRPr lang="en-GB" dirty="0"/>
                  </a:p>
                </p:txBody>
              </p:sp>
            </mc:Choice>
            <mc:Fallback xmlns="">
              <p:sp>
                <p:nvSpPr>
                  <p:cNvPr id="80" name="Oval 79">
                    <a:extLst>
                      <a:ext uri="{FF2B5EF4-FFF2-40B4-BE49-F238E27FC236}">
                        <a16:creationId xmlns:a16="http://schemas.microsoft.com/office/drawing/2014/main" id="{0ED9E2DE-699E-2548-9F9C-1764D5C3996A}"/>
                      </a:ext>
                    </a:extLst>
                  </p:cNvPr>
                  <p:cNvSpPr>
                    <a:spLocks noRot="1" noChangeAspect="1" noMove="1" noResize="1" noEditPoints="1" noAdjustHandles="1" noChangeArrowheads="1" noChangeShapeType="1" noTextEdit="1"/>
                  </p:cNvSpPr>
                  <p:nvPr/>
                </p:nvSpPr>
                <p:spPr>
                  <a:xfrm>
                    <a:off x="7696526" y="4984011"/>
                    <a:ext cx="1049430" cy="389513"/>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Oval 80">
                    <a:extLst>
                      <a:ext uri="{FF2B5EF4-FFF2-40B4-BE49-F238E27FC236}">
                        <a16:creationId xmlns:a16="http://schemas.microsoft.com/office/drawing/2014/main" id="{D5C1D306-2A55-774B-701E-B906BF0D4C0B}"/>
                      </a:ext>
                    </a:extLst>
                  </p:cNvPr>
                  <p:cNvSpPr/>
                  <p:nvPr/>
                </p:nvSpPr>
                <p:spPr>
                  <a:xfrm>
                    <a:off x="8860758" y="4084198"/>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59" name="Oval 158">
                    <a:extLst>
                      <a:ext uri="{FF2B5EF4-FFF2-40B4-BE49-F238E27FC236}">
                        <a16:creationId xmlns:a16="http://schemas.microsoft.com/office/drawing/2014/main" id="{BA57A76A-1A60-8D4B-A7E5-0DE4E3A414C5}"/>
                      </a:ext>
                    </a:extLst>
                  </p:cNvPr>
                  <p:cNvSpPr>
                    <a:spLocks noRot="1" noChangeAspect="1" noMove="1" noResize="1" noEditPoints="1" noAdjustHandles="1" noChangeArrowheads="1" noChangeShapeType="1" noTextEdit="1"/>
                  </p:cNvSpPr>
                  <p:nvPr/>
                </p:nvSpPr>
                <p:spPr>
                  <a:xfrm>
                    <a:off x="8860758" y="4084198"/>
                    <a:ext cx="758649" cy="389513"/>
                  </a:xfrm>
                  <a:prstGeom prst="ellipse">
                    <a:avLst/>
                  </a:prstGeom>
                  <a:blipFill>
                    <a:blip r:embed="rId10"/>
                    <a:stretch>
                      <a:fillRect b="-6250"/>
                    </a:stretch>
                  </a:blipFill>
                  <a:ln>
                    <a:solidFill>
                      <a:schemeClr val="tx1"/>
                    </a:solidFill>
                  </a:ln>
                </p:spPr>
                <p:txBody>
                  <a:bodyPr/>
                  <a:lstStyle/>
                  <a:p>
                    <a:r>
                      <a:rPr lang="en-GB">
                        <a:noFill/>
                      </a:rPr>
                      <a:t> </a:t>
                    </a:r>
                  </a:p>
                </p:txBody>
              </p:sp>
            </mc:Fallback>
          </mc:AlternateContent>
          <p:cxnSp>
            <p:nvCxnSpPr>
              <p:cNvPr id="82" name="Straight Connector 81">
                <a:extLst>
                  <a:ext uri="{FF2B5EF4-FFF2-40B4-BE49-F238E27FC236}">
                    <a16:creationId xmlns:a16="http://schemas.microsoft.com/office/drawing/2014/main" id="{9982C013-8F53-8E79-BD5A-CD2A6AD105E1}"/>
                  </a:ext>
                </a:extLst>
              </p:cNvPr>
              <p:cNvCxnSpPr>
                <a:cxnSpLocks/>
                <a:stCxn id="80" idx="0"/>
                <a:endCxn id="81" idx="3"/>
              </p:cNvCxnSpPr>
              <p:nvPr/>
            </p:nvCxnSpPr>
            <p:spPr>
              <a:xfrm flipV="1">
                <a:off x="8221241" y="4416668"/>
                <a:ext cx="750619" cy="567343"/>
              </a:xfrm>
              <a:prstGeom prst="line">
                <a:avLst/>
              </a:prstGeom>
              <a:ln>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1F260740-684E-F0F3-B594-54452B7EA61A}"/>
                  </a:ext>
                </a:extLst>
              </p:cNvPr>
              <p:cNvCxnSpPr>
                <a:cxnSpLocks/>
                <a:stCxn id="62" idx="0"/>
                <a:endCxn id="81" idx="5"/>
              </p:cNvCxnSpPr>
              <p:nvPr/>
            </p:nvCxnSpPr>
            <p:spPr>
              <a:xfrm flipH="1" flipV="1">
                <a:off x="9508305" y="4416668"/>
                <a:ext cx="736919" cy="563094"/>
              </a:xfrm>
              <a:prstGeom prst="line">
                <a:avLst/>
              </a:prstGeom>
              <a:ln>
                <a:solidFill>
                  <a:schemeClr val="tx1"/>
                </a:solidFill>
                <a:headEnd type="triangle"/>
              </a:ln>
            </p:spPr>
            <p:style>
              <a:lnRef idx="1">
                <a:schemeClr val="accent1"/>
              </a:lnRef>
              <a:fillRef idx="0">
                <a:schemeClr val="accent1"/>
              </a:fillRef>
              <a:effectRef idx="0">
                <a:schemeClr val="accent1"/>
              </a:effectRef>
              <a:fontRef idx="minor">
                <a:schemeClr val="tx1"/>
              </a:fontRef>
            </p:style>
          </p:cxnSp>
        </p:grpSp>
      </p:grpSp>
      <p:grpSp>
        <p:nvGrpSpPr>
          <p:cNvPr id="38" name="Group 37">
            <a:extLst>
              <a:ext uri="{FF2B5EF4-FFF2-40B4-BE49-F238E27FC236}">
                <a16:creationId xmlns:a16="http://schemas.microsoft.com/office/drawing/2014/main" id="{70C036CC-577E-C6BA-1B20-A0583C2E897E}"/>
              </a:ext>
            </a:extLst>
          </p:cNvPr>
          <p:cNvGrpSpPr/>
          <p:nvPr/>
        </p:nvGrpSpPr>
        <p:grpSpPr>
          <a:xfrm>
            <a:off x="5231015" y="2662103"/>
            <a:ext cx="2891550" cy="1695673"/>
            <a:chOff x="8592037" y="2149030"/>
            <a:chExt cx="2891550" cy="1695673"/>
          </a:xfrm>
        </p:grpSpPr>
        <p:sp>
          <p:nvSpPr>
            <p:cNvPr id="60" name="TextBox 59">
              <a:extLst>
                <a:ext uri="{FF2B5EF4-FFF2-40B4-BE49-F238E27FC236}">
                  <a16:creationId xmlns:a16="http://schemas.microsoft.com/office/drawing/2014/main" id="{DF78E3CC-A60E-F1CF-8406-57A6DA7BD6CD}"/>
                </a:ext>
              </a:extLst>
            </p:cNvPr>
            <p:cNvSpPr txBox="1"/>
            <p:nvPr/>
          </p:nvSpPr>
          <p:spPr>
            <a:xfrm>
              <a:off x="9058826" y="3475371"/>
              <a:ext cx="2269276" cy="369332"/>
            </a:xfrm>
            <a:prstGeom prst="rect">
              <a:avLst/>
            </a:prstGeom>
            <a:noFill/>
          </p:spPr>
          <p:txBody>
            <a:bodyPr wrap="none" rtlCol="0">
              <a:spAutoFit/>
            </a:bodyPr>
            <a:lstStyle/>
            <a:p>
              <a:r>
                <a:rPr lang="en-GB" dirty="0"/>
                <a:t>Markov network (MN)</a:t>
              </a:r>
            </a:p>
          </p:txBody>
        </p:sp>
        <p:grpSp>
          <p:nvGrpSpPr>
            <p:cNvPr id="98" name="Group 97">
              <a:extLst>
                <a:ext uri="{FF2B5EF4-FFF2-40B4-BE49-F238E27FC236}">
                  <a16:creationId xmlns:a16="http://schemas.microsoft.com/office/drawing/2014/main" id="{145E6120-D727-A44A-71A9-8A61815C7089}"/>
                </a:ext>
              </a:extLst>
            </p:cNvPr>
            <p:cNvGrpSpPr/>
            <p:nvPr/>
          </p:nvGrpSpPr>
          <p:grpSpPr>
            <a:xfrm>
              <a:off x="8592037" y="2149030"/>
              <a:ext cx="2891550" cy="1289326"/>
              <a:chOff x="7638655" y="4084198"/>
              <a:chExt cx="2891550" cy="1289326"/>
            </a:xfrm>
          </p:grpSpPr>
          <mc:AlternateContent xmlns:mc="http://schemas.openxmlformats.org/markup-compatibility/2006" xmlns:a14="http://schemas.microsoft.com/office/drawing/2010/main">
            <mc:Choice Requires="a14">
              <p:sp>
                <p:nvSpPr>
                  <p:cNvPr id="99" name="Oval 98">
                    <a:extLst>
                      <a:ext uri="{FF2B5EF4-FFF2-40B4-BE49-F238E27FC236}">
                        <a16:creationId xmlns:a16="http://schemas.microsoft.com/office/drawing/2014/main" id="{A1F9CD01-7DA9-9822-8C92-AE1B651AA808}"/>
                      </a:ext>
                    </a:extLst>
                  </p:cNvPr>
                  <p:cNvSpPr/>
                  <p:nvPr/>
                </p:nvSpPr>
                <p:spPr>
                  <a:xfrm>
                    <a:off x="9844501" y="4979762"/>
                    <a:ext cx="685704"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oMath>
                      </m:oMathPara>
                    </a14:m>
                    <a:endParaRPr lang="en-GB" dirty="0"/>
                  </a:p>
                </p:txBody>
              </p:sp>
            </mc:Choice>
            <mc:Fallback xmlns="">
              <p:sp>
                <p:nvSpPr>
                  <p:cNvPr id="99" name="Oval 98">
                    <a:extLst>
                      <a:ext uri="{FF2B5EF4-FFF2-40B4-BE49-F238E27FC236}">
                        <a16:creationId xmlns:a16="http://schemas.microsoft.com/office/drawing/2014/main" id="{E69BF38D-F7EC-8647-B90F-85F225509F65}"/>
                      </a:ext>
                    </a:extLst>
                  </p:cNvPr>
                  <p:cNvSpPr>
                    <a:spLocks noRot="1" noChangeAspect="1" noMove="1" noResize="1" noEditPoints="1" noAdjustHandles="1" noChangeArrowheads="1" noChangeShapeType="1" noTextEdit="1"/>
                  </p:cNvSpPr>
                  <p:nvPr/>
                </p:nvSpPr>
                <p:spPr>
                  <a:xfrm>
                    <a:off x="9844501" y="4979762"/>
                    <a:ext cx="685704" cy="389513"/>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0" name="Oval 99">
                    <a:extLst>
                      <a:ext uri="{FF2B5EF4-FFF2-40B4-BE49-F238E27FC236}">
                        <a16:creationId xmlns:a16="http://schemas.microsoft.com/office/drawing/2014/main" id="{557C4E3C-4FD3-A03F-C155-B732E9CC896E}"/>
                      </a:ext>
                    </a:extLst>
                  </p:cNvPr>
                  <p:cNvSpPr/>
                  <p:nvPr/>
                </p:nvSpPr>
                <p:spPr>
                  <a:xfrm>
                    <a:off x="7638655" y="4984011"/>
                    <a:ext cx="1049430"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oMath>
                      </m:oMathPara>
                    </a14:m>
                    <a:endParaRPr lang="en-GB" dirty="0"/>
                  </a:p>
                </p:txBody>
              </p:sp>
            </mc:Choice>
            <mc:Fallback xmlns="">
              <p:sp>
                <p:nvSpPr>
                  <p:cNvPr id="100" name="Oval 99">
                    <a:extLst>
                      <a:ext uri="{FF2B5EF4-FFF2-40B4-BE49-F238E27FC236}">
                        <a16:creationId xmlns:a16="http://schemas.microsoft.com/office/drawing/2014/main" id="{DB19E738-B082-0B45-AD92-C95E6429925F}"/>
                      </a:ext>
                    </a:extLst>
                  </p:cNvPr>
                  <p:cNvSpPr>
                    <a:spLocks noRot="1" noChangeAspect="1" noMove="1" noResize="1" noEditPoints="1" noAdjustHandles="1" noChangeArrowheads="1" noChangeShapeType="1" noTextEdit="1"/>
                  </p:cNvSpPr>
                  <p:nvPr/>
                </p:nvSpPr>
                <p:spPr>
                  <a:xfrm>
                    <a:off x="7638655" y="4984011"/>
                    <a:ext cx="1049430" cy="389513"/>
                  </a:xfrm>
                  <a:prstGeom prst="ellipse">
                    <a:avLst/>
                  </a:prstGeom>
                  <a:blipFill>
                    <a:blip r:embed="rId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1" name="Oval 100">
                    <a:extLst>
                      <a:ext uri="{FF2B5EF4-FFF2-40B4-BE49-F238E27FC236}">
                        <a16:creationId xmlns:a16="http://schemas.microsoft.com/office/drawing/2014/main" id="{EC800D1C-A246-DBE3-618E-9BA4B33216F6}"/>
                      </a:ext>
                    </a:extLst>
                  </p:cNvPr>
                  <p:cNvSpPr/>
                  <p:nvPr/>
                </p:nvSpPr>
                <p:spPr>
                  <a:xfrm>
                    <a:off x="8860758" y="4084198"/>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59" name="Oval 158">
                    <a:extLst>
                      <a:ext uri="{FF2B5EF4-FFF2-40B4-BE49-F238E27FC236}">
                        <a16:creationId xmlns:a16="http://schemas.microsoft.com/office/drawing/2014/main" id="{BA57A76A-1A60-8D4B-A7E5-0DE4E3A414C5}"/>
                      </a:ext>
                    </a:extLst>
                  </p:cNvPr>
                  <p:cNvSpPr>
                    <a:spLocks noRot="1" noChangeAspect="1" noMove="1" noResize="1" noEditPoints="1" noAdjustHandles="1" noChangeArrowheads="1" noChangeShapeType="1" noTextEdit="1"/>
                  </p:cNvSpPr>
                  <p:nvPr/>
                </p:nvSpPr>
                <p:spPr>
                  <a:xfrm>
                    <a:off x="8860758" y="4084198"/>
                    <a:ext cx="758649" cy="389513"/>
                  </a:xfrm>
                  <a:prstGeom prst="ellipse">
                    <a:avLst/>
                  </a:prstGeom>
                  <a:blipFill>
                    <a:blip r:embed="rId10"/>
                    <a:stretch>
                      <a:fillRect b="-6250"/>
                    </a:stretch>
                  </a:blipFill>
                  <a:ln>
                    <a:solidFill>
                      <a:schemeClr val="tx1"/>
                    </a:solidFill>
                  </a:ln>
                </p:spPr>
                <p:txBody>
                  <a:bodyPr/>
                  <a:lstStyle/>
                  <a:p>
                    <a:r>
                      <a:rPr lang="en-GB">
                        <a:noFill/>
                      </a:rPr>
                      <a:t> </a:t>
                    </a:r>
                  </a:p>
                </p:txBody>
              </p:sp>
            </mc:Fallback>
          </mc:AlternateContent>
          <p:cxnSp>
            <p:nvCxnSpPr>
              <p:cNvPr id="102" name="Straight Connector 101">
                <a:extLst>
                  <a:ext uri="{FF2B5EF4-FFF2-40B4-BE49-F238E27FC236}">
                    <a16:creationId xmlns:a16="http://schemas.microsoft.com/office/drawing/2014/main" id="{9D70870D-1408-6407-16B3-AF9503C77EE1}"/>
                  </a:ext>
                </a:extLst>
              </p:cNvPr>
              <p:cNvCxnSpPr>
                <a:cxnSpLocks/>
                <a:stCxn id="100" idx="0"/>
                <a:endCxn id="101" idx="3"/>
              </p:cNvCxnSpPr>
              <p:nvPr/>
            </p:nvCxnSpPr>
            <p:spPr>
              <a:xfrm flipV="1">
                <a:off x="8163370" y="4416668"/>
                <a:ext cx="808490" cy="56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234A266-5C09-F2DF-6C32-BDBCF9DF1814}"/>
                  </a:ext>
                </a:extLst>
              </p:cNvPr>
              <p:cNvCxnSpPr>
                <a:cxnSpLocks/>
                <a:stCxn id="99" idx="0"/>
                <a:endCxn id="101" idx="5"/>
              </p:cNvCxnSpPr>
              <p:nvPr/>
            </p:nvCxnSpPr>
            <p:spPr>
              <a:xfrm flipH="1" flipV="1">
                <a:off x="9508305" y="4416668"/>
                <a:ext cx="679048" cy="5630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08" name="Group 107">
            <a:extLst>
              <a:ext uri="{FF2B5EF4-FFF2-40B4-BE49-F238E27FC236}">
                <a16:creationId xmlns:a16="http://schemas.microsoft.com/office/drawing/2014/main" id="{90DDB32C-AA99-7D99-978F-75F82E3468A6}"/>
              </a:ext>
            </a:extLst>
          </p:cNvPr>
          <p:cNvGrpSpPr/>
          <p:nvPr/>
        </p:nvGrpSpPr>
        <p:grpSpPr>
          <a:xfrm>
            <a:off x="1279403" y="2667034"/>
            <a:ext cx="2891550" cy="1696793"/>
            <a:chOff x="4640425" y="2153961"/>
            <a:chExt cx="2891550" cy="1696793"/>
          </a:xfrm>
        </p:grpSpPr>
        <p:sp>
          <p:nvSpPr>
            <p:cNvPr id="78" name="TextBox 77">
              <a:extLst>
                <a:ext uri="{FF2B5EF4-FFF2-40B4-BE49-F238E27FC236}">
                  <a16:creationId xmlns:a16="http://schemas.microsoft.com/office/drawing/2014/main" id="{8A77A7D6-4979-865D-1508-9D564866713B}"/>
                </a:ext>
              </a:extLst>
            </p:cNvPr>
            <p:cNvSpPr txBox="1"/>
            <p:nvPr/>
          </p:nvSpPr>
          <p:spPr>
            <a:xfrm>
              <a:off x="5304896" y="3481422"/>
              <a:ext cx="1804468" cy="369332"/>
            </a:xfrm>
            <a:prstGeom prst="rect">
              <a:avLst/>
            </a:prstGeom>
            <a:noFill/>
          </p:spPr>
          <p:txBody>
            <a:bodyPr wrap="none" rtlCol="0">
              <a:spAutoFit/>
            </a:bodyPr>
            <a:lstStyle/>
            <a:p>
              <a:r>
                <a:rPr lang="en-GB" dirty="0"/>
                <a:t>Factor graph (FG)</a:t>
              </a:r>
            </a:p>
          </p:txBody>
        </p:sp>
        <p:grpSp>
          <p:nvGrpSpPr>
            <p:cNvPr id="56" name="Group 55">
              <a:extLst>
                <a:ext uri="{FF2B5EF4-FFF2-40B4-BE49-F238E27FC236}">
                  <a16:creationId xmlns:a16="http://schemas.microsoft.com/office/drawing/2014/main" id="{B49DE938-F8D0-E0E0-E5F0-EE330D2B219C}"/>
                </a:ext>
              </a:extLst>
            </p:cNvPr>
            <p:cNvGrpSpPr/>
            <p:nvPr/>
          </p:nvGrpSpPr>
          <p:grpSpPr>
            <a:xfrm>
              <a:off x="4640425" y="2153961"/>
              <a:ext cx="2891550" cy="1289326"/>
              <a:chOff x="4640425" y="2153961"/>
              <a:chExt cx="2891550" cy="1289326"/>
            </a:xfrm>
          </p:grpSpPr>
          <mc:AlternateContent xmlns:mc="http://schemas.openxmlformats.org/markup-compatibility/2006" xmlns:a14="http://schemas.microsoft.com/office/drawing/2010/main">
            <mc:Choice Requires="a14">
              <p:sp>
                <p:nvSpPr>
                  <p:cNvPr id="89" name="Oval 88">
                    <a:extLst>
                      <a:ext uri="{FF2B5EF4-FFF2-40B4-BE49-F238E27FC236}">
                        <a16:creationId xmlns:a16="http://schemas.microsoft.com/office/drawing/2014/main" id="{532799EB-472C-D47F-5580-BA8EDD1C24E8}"/>
                      </a:ext>
                    </a:extLst>
                  </p:cNvPr>
                  <p:cNvSpPr/>
                  <p:nvPr/>
                </p:nvSpPr>
                <p:spPr>
                  <a:xfrm>
                    <a:off x="6846271" y="3049525"/>
                    <a:ext cx="685704"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oMath>
                      </m:oMathPara>
                    </a14:m>
                    <a:endParaRPr lang="en-GB" dirty="0"/>
                  </a:p>
                </p:txBody>
              </p:sp>
            </mc:Choice>
            <mc:Fallback xmlns="">
              <p:sp>
                <p:nvSpPr>
                  <p:cNvPr id="89" name="Oval 88">
                    <a:extLst>
                      <a:ext uri="{FF2B5EF4-FFF2-40B4-BE49-F238E27FC236}">
                        <a16:creationId xmlns:a16="http://schemas.microsoft.com/office/drawing/2014/main" id="{25BB2285-E693-D943-9B6A-2498DD5A801C}"/>
                      </a:ext>
                    </a:extLst>
                  </p:cNvPr>
                  <p:cNvSpPr>
                    <a:spLocks noRot="1" noChangeAspect="1" noMove="1" noResize="1" noEditPoints="1" noAdjustHandles="1" noChangeArrowheads="1" noChangeShapeType="1" noTextEdit="1"/>
                  </p:cNvSpPr>
                  <p:nvPr/>
                </p:nvSpPr>
                <p:spPr>
                  <a:xfrm>
                    <a:off x="6846271" y="3049525"/>
                    <a:ext cx="685704" cy="389513"/>
                  </a:xfrm>
                  <a:prstGeom prst="ellipse">
                    <a:avLst/>
                  </a:prstGeom>
                  <a:blipFill>
                    <a:blip r:embed="rId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Oval 89">
                    <a:extLst>
                      <a:ext uri="{FF2B5EF4-FFF2-40B4-BE49-F238E27FC236}">
                        <a16:creationId xmlns:a16="http://schemas.microsoft.com/office/drawing/2014/main" id="{7789C693-68AF-92DB-639C-8B4CCC5F2949}"/>
                      </a:ext>
                    </a:extLst>
                  </p:cNvPr>
                  <p:cNvSpPr/>
                  <p:nvPr/>
                </p:nvSpPr>
                <p:spPr>
                  <a:xfrm>
                    <a:off x="4640425" y="3053774"/>
                    <a:ext cx="1049430"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oMath>
                      </m:oMathPara>
                    </a14:m>
                    <a:endParaRPr lang="en-GB" dirty="0"/>
                  </a:p>
                </p:txBody>
              </p:sp>
            </mc:Choice>
            <mc:Fallback xmlns="">
              <p:sp>
                <p:nvSpPr>
                  <p:cNvPr id="90" name="Oval 89">
                    <a:extLst>
                      <a:ext uri="{FF2B5EF4-FFF2-40B4-BE49-F238E27FC236}">
                        <a16:creationId xmlns:a16="http://schemas.microsoft.com/office/drawing/2014/main" id="{A8373139-1FFE-6742-8141-9093DD12C1CB}"/>
                      </a:ext>
                    </a:extLst>
                  </p:cNvPr>
                  <p:cNvSpPr>
                    <a:spLocks noRot="1" noChangeAspect="1" noMove="1" noResize="1" noEditPoints="1" noAdjustHandles="1" noChangeArrowheads="1" noChangeShapeType="1" noTextEdit="1"/>
                  </p:cNvSpPr>
                  <p:nvPr/>
                </p:nvSpPr>
                <p:spPr>
                  <a:xfrm>
                    <a:off x="4640425" y="3053774"/>
                    <a:ext cx="1049430"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Oval 90">
                    <a:extLst>
                      <a:ext uri="{FF2B5EF4-FFF2-40B4-BE49-F238E27FC236}">
                        <a16:creationId xmlns:a16="http://schemas.microsoft.com/office/drawing/2014/main" id="{CA7064C3-9659-7365-D6DC-4E0E9CA63D0E}"/>
                      </a:ext>
                    </a:extLst>
                  </p:cNvPr>
                  <p:cNvSpPr/>
                  <p:nvPr/>
                </p:nvSpPr>
                <p:spPr>
                  <a:xfrm>
                    <a:off x="5827806" y="2153961"/>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91" name="Oval 90">
                    <a:extLst>
                      <a:ext uri="{FF2B5EF4-FFF2-40B4-BE49-F238E27FC236}">
                        <a16:creationId xmlns:a16="http://schemas.microsoft.com/office/drawing/2014/main" id="{CFBCD3DB-E131-C248-A9B5-2C6828638727}"/>
                      </a:ext>
                    </a:extLst>
                  </p:cNvPr>
                  <p:cNvSpPr>
                    <a:spLocks noRot="1" noChangeAspect="1" noMove="1" noResize="1" noEditPoints="1" noAdjustHandles="1" noChangeArrowheads="1" noChangeShapeType="1" noTextEdit="1"/>
                  </p:cNvSpPr>
                  <p:nvPr/>
                </p:nvSpPr>
                <p:spPr>
                  <a:xfrm>
                    <a:off x="5827806" y="2153961"/>
                    <a:ext cx="758649" cy="389513"/>
                  </a:xfrm>
                  <a:prstGeom prst="ellipse">
                    <a:avLst/>
                  </a:prstGeom>
                  <a:blipFill>
                    <a:blip r:embed="rId22"/>
                    <a:stretch>
                      <a:fillRect b="-9375"/>
                    </a:stretch>
                  </a:blipFill>
                  <a:ln>
                    <a:solidFill>
                      <a:schemeClr val="tx1"/>
                    </a:solidFill>
                  </a:ln>
                </p:spPr>
                <p:txBody>
                  <a:bodyPr/>
                  <a:lstStyle/>
                  <a:p>
                    <a:r>
                      <a:rPr lang="en-GB">
                        <a:noFill/>
                      </a:rPr>
                      <a:t> </a:t>
                    </a:r>
                  </a:p>
                </p:txBody>
              </p:sp>
            </mc:Fallback>
          </mc:AlternateContent>
          <p:cxnSp>
            <p:nvCxnSpPr>
              <p:cNvPr id="92" name="Straight Connector 91">
                <a:extLst>
                  <a:ext uri="{FF2B5EF4-FFF2-40B4-BE49-F238E27FC236}">
                    <a16:creationId xmlns:a16="http://schemas.microsoft.com/office/drawing/2014/main" id="{EFFF93A5-7589-ED06-A7AD-35019AC32961}"/>
                  </a:ext>
                </a:extLst>
              </p:cNvPr>
              <p:cNvCxnSpPr>
                <a:cxnSpLocks/>
                <a:stCxn id="90" idx="0"/>
                <a:endCxn id="96" idx="2"/>
              </p:cNvCxnSpPr>
              <p:nvPr/>
            </p:nvCxnSpPr>
            <p:spPr>
              <a:xfrm flipH="1" flipV="1">
                <a:off x="5165000" y="2828927"/>
                <a:ext cx="140" cy="2248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1759100-6C5F-9DD3-117F-EA902D94A40B}"/>
                  </a:ext>
                </a:extLst>
              </p:cNvPr>
              <p:cNvCxnSpPr>
                <a:cxnSpLocks/>
                <a:stCxn id="91" idx="3"/>
                <a:endCxn id="96" idx="0"/>
              </p:cNvCxnSpPr>
              <p:nvPr/>
            </p:nvCxnSpPr>
            <p:spPr>
              <a:xfrm flipH="1">
                <a:off x="5165000" y="2486431"/>
                <a:ext cx="773908" cy="1984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8BDAB93-1858-689F-66E7-10393A4840EA}"/>
                  </a:ext>
                </a:extLst>
              </p:cNvPr>
              <p:cNvCxnSpPr>
                <a:cxnSpLocks/>
                <a:stCxn id="89" idx="0"/>
                <a:endCxn id="105" idx="2"/>
              </p:cNvCxnSpPr>
              <p:nvPr/>
            </p:nvCxnSpPr>
            <p:spPr>
              <a:xfrm flipH="1" flipV="1">
                <a:off x="7188983" y="2824678"/>
                <a:ext cx="140" cy="2248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EA51F47C-5777-CAA6-7F1F-9F7707863220}"/>
                  </a:ext>
                </a:extLst>
              </p:cNvPr>
              <p:cNvSpPr/>
              <p:nvPr/>
            </p:nvSpPr>
            <p:spPr>
              <a:xfrm>
                <a:off x="5093000" y="268492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4" name="Straight Connector 103">
                <a:extLst>
                  <a:ext uri="{FF2B5EF4-FFF2-40B4-BE49-F238E27FC236}">
                    <a16:creationId xmlns:a16="http://schemas.microsoft.com/office/drawing/2014/main" id="{34CBD882-2323-791B-86CF-E9CF5F0C25F6}"/>
                  </a:ext>
                </a:extLst>
              </p:cNvPr>
              <p:cNvCxnSpPr>
                <a:cxnSpLocks/>
                <a:stCxn id="91" idx="5"/>
                <a:endCxn id="105" idx="0"/>
              </p:cNvCxnSpPr>
              <p:nvPr/>
            </p:nvCxnSpPr>
            <p:spPr>
              <a:xfrm>
                <a:off x="6475353" y="2486431"/>
                <a:ext cx="713630" cy="1942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B2401F67-866D-28EA-AB0B-A502B45B9CE3}"/>
                  </a:ext>
                </a:extLst>
              </p:cNvPr>
              <p:cNvSpPr/>
              <p:nvPr/>
            </p:nvSpPr>
            <p:spPr>
              <a:xfrm>
                <a:off x="7116983" y="2680678"/>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6" name="Straight Connector 105">
                <a:extLst>
                  <a:ext uri="{FF2B5EF4-FFF2-40B4-BE49-F238E27FC236}">
                    <a16:creationId xmlns:a16="http://schemas.microsoft.com/office/drawing/2014/main" id="{BE301583-CAAA-BFCC-8E9B-58A56C2B6BF7}"/>
                  </a:ext>
                </a:extLst>
              </p:cNvPr>
              <p:cNvCxnSpPr>
                <a:cxnSpLocks/>
                <a:stCxn id="91" idx="6"/>
                <a:endCxn id="107" idx="1"/>
              </p:cNvCxnSpPr>
              <p:nvPr/>
            </p:nvCxnSpPr>
            <p:spPr>
              <a:xfrm flipV="1">
                <a:off x="6586455" y="2348717"/>
                <a:ext cx="24571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8A054AF4-221B-EC41-3DE2-447478730F6B}"/>
                  </a:ext>
                </a:extLst>
              </p:cNvPr>
              <p:cNvSpPr/>
              <p:nvPr/>
            </p:nvSpPr>
            <p:spPr>
              <a:xfrm>
                <a:off x="6832168" y="227671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5" name="TextBox 4">
            <a:extLst>
              <a:ext uri="{FF2B5EF4-FFF2-40B4-BE49-F238E27FC236}">
                <a16:creationId xmlns:a16="http://schemas.microsoft.com/office/drawing/2014/main" id="{5833D97A-C1A7-A6A8-6E9C-CB1CA4E47D75}"/>
              </a:ext>
            </a:extLst>
          </p:cNvPr>
          <p:cNvSpPr txBox="1"/>
          <p:nvPr/>
        </p:nvSpPr>
        <p:spPr>
          <a:xfrm>
            <a:off x="8618551" y="5503970"/>
            <a:ext cx="3205942" cy="369332"/>
          </a:xfrm>
          <a:prstGeom prst="rect">
            <a:avLst/>
          </a:prstGeom>
          <a:noFill/>
        </p:spPr>
        <p:txBody>
          <a:bodyPr wrap="none" rtlCol="0">
            <a:spAutoFit/>
          </a:bodyPr>
          <a:lstStyle/>
          <a:p>
            <a:r>
              <a:rPr lang="en-GB" dirty="0"/>
              <a:t>Full joint probability distribution</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48D4C370-3724-6F96-320D-7FF8F136B1B8}"/>
                  </a:ext>
                </a:extLst>
              </p:cNvPr>
              <p:cNvGraphicFramePr>
                <a:graphicFrameLocks noGrp="1"/>
              </p:cNvGraphicFramePr>
              <p:nvPr/>
            </p:nvGraphicFramePr>
            <p:xfrm>
              <a:off x="8832237" y="2180496"/>
              <a:ext cx="2778570" cy="329184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830517">
                      <a:extLst>
                        <a:ext uri="{9D8B030D-6E8A-4147-A177-3AD203B41FA5}">
                          <a16:colId xmlns:a16="http://schemas.microsoft.com/office/drawing/2014/main" val="20001"/>
                        </a:ext>
                      </a:extLst>
                    </a:gridCol>
                    <a:gridCol w="688594">
                      <a:extLst>
                        <a:ext uri="{9D8B030D-6E8A-4147-A177-3AD203B41FA5}">
                          <a16:colId xmlns:a16="http://schemas.microsoft.com/office/drawing/2014/main" val="20002"/>
                        </a:ext>
                      </a:extLst>
                    </a:gridCol>
                    <a:gridCol w="570865">
                      <a:extLst>
                        <a:ext uri="{9D8B030D-6E8A-4147-A177-3AD203B41FA5}">
                          <a16:colId xmlns:a16="http://schemas.microsoft.com/office/drawing/2014/main" val="20003"/>
                        </a:ext>
                      </a:extLst>
                    </a:gridCol>
                  </a:tblGrid>
                  <a:tr h="324000">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720" marR="45720"/>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720" marR="45720"/>
                    </a:tc>
                    <a:extLst>
                      <a:ext uri="{0D108BD9-81ED-4DB2-BD59-A6C34878D82A}">
                        <a16:rowId xmlns:a16="http://schemas.microsoft.com/office/drawing/2014/main" val="10000"/>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1"/>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2"/>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3"/>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4"/>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5"/>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6"/>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7"/>
                      </a:ext>
                    </a:extLst>
                  </a:tr>
                  <a:tr h="324000">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720" marR="45720"/>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720" marR="45720"/>
                    </a:tc>
                    <a:extLst>
                      <a:ext uri="{0D108BD9-81ED-4DB2-BD59-A6C34878D82A}">
                        <a16:rowId xmlns:a16="http://schemas.microsoft.com/office/drawing/2014/main" val="10008"/>
                      </a:ext>
                    </a:extLst>
                  </a:tr>
                </a:tbl>
              </a:graphicData>
            </a:graphic>
          </p:graphicFrame>
        </mc:Choice>
        <mc:Fallback xmlns="">
          <p:graphicFrame>
            <p:nvGraphicFramePr>
              <p:cNvPr id="6" name="Table 5">
                <a:extLst>
                  <a:ext uri="{FF2B5EF4-FFF2-40B4-BE49-F238E27FC236}">
                    <a16:creationId xmlns:a16="http://schemas.microsoft.com/office/drawing/2014/main" id="{48D4C370-3724-6F96-320D-7FF8F136B1B8}"/>
                  </a:ext>
                </a:extLst>
              </p:cNvPr>
              <p:cNvGraphicFramePr>
                <a:graphicFrameLocks noGrp="1"/>
              </p:cNvGraphicFramePr>
              <p:nvPr>
                <p:extLst>
                  <p:ext uri="{D42A27DB-BD31-4B8C-83A1-F6EECF244321}">
                    <p14:modId xmlns:p14="http://schemas.microsoft.com/office/powerpoint/2010/main" val="2125806570"/>
                  </p:ext>
                </p:extLst>
              </p:nvPr>
            </p:nvGraphicFramePr>
            <p:xfrm>
              <a:off x="8832237" y="2180496"/>
              <a:ext cx="2778570" cy="3291840"/>
            </p:xfrm>
            <a:graphic>
              <a:graphicData uri="http://schemas.openxmlformats.org/drawingml/2006/table">
                <a:tbl>
                  <a:tblPr firstRow="1" bandRow="1">
                    <a:tableStyleId>{793D81CF-94F2-401A-BA57-92F5A7B2D0C5}</a:tableStyleId>
                  </a:tblPr>
                  <a:tblGrid>
                    <a:gridCol w="688594">
                      <a:extLst>
                        <a:ext uri="{9D8B030D-6E8A-4147-A177-3AD203B41FA5}">
                          <a16:colId xmlns:a16="http://schemas.microsoft.com/office/drawing/2014/main" val="20000"/>
                        </a:ext>
                      </a:extLst>
                    </a:gridCol>
                    <a:gridCol w="830517">
                      <a:extLst>
                        <a:ext uri="{9D8B030D-6E8A-4147-A177-3AD203B41FA5}">
                          <a16:colId xmlns:a16="http://schemas.microsoft.com/office/drawing/2014/main" val="20001"/>
                        </a:ext>
                      </a:extLst>
                    </a:gridCol>
                    <a:gridCol w="688594">
                      <a:extLst>
                        <a:ext uri="{9D8B030D-6E8A-4147-A177-3AD203B41FA5}">
                          <a16:colId xmlns:a16="http://schemas.microsoft.com/office/drawing/2014/main" val="20002"/>
                        </a:ext>
                      </a:extLst>
                    </a:gridCol>
                    <a:gridCol w="570865">
                      <a:extLst>
                        <a:ext uri="{9D8B030D-6E8A-4147-A177-3AD203B41FA5}">
                          <a16:colId xmlns:a16="http://schemas.microsoft.com/office/drawing/2014/main" val="20003"/>
                        </a:ext>
                      </a:extLst>
                    </a:gridCol>
                  </a:tblGrid>
                  <a:tr h="365760">
                    <a:tc>
                      <a:txBody>
                        <a:bodyPr/>
                        <a:lstStyle/>
                        <a:p>
                          <a:endParaRPr lang="en-DE"/>
                        </a:p>
                      </a:txBody>
                      <a:tcPr marL="45720" marR="45720">
                        <a:blipFill>
                          <a:blip r:embed="rId23"/>
                          <a:stretch>
                            <a:fillRect l="-1818" t="-3448" r="-301818" b="-803448"/>
                          </a:stretch>
                        </a:blipFill>
                      </a:tcPr>
                    </a:tc>
                    <a:tc>
                      <a:txBody>
                        <a:bodyPr/>
                        <a:lstStyle/>
                        <a:p>
                          <a:endParaRPr lang="en-DE"/>
                        </a:p>
                      </a:txBody>
                      <a:tcPr marL="45720" marR="45720">
                        <a:blipFill>
                          <a:blip r:embed="rId23"/>
                          <a:stretch>
                            <a:fillRect l="-86154" t="-3448" r="-155385" b="-803448"/>
                          </a:stretch>
                        </a:blipFill>
                      </a:tcPr>
                    </a:tc>
                    <a:tc>
                      <a:txBody>
                        <a:bodyPr/>
                        <a:lstStyle/>
                        <a:p>
                          <a:endParaRPr lang="en-DE"/>
                        </a:p>
                      </a:txBody>
                      <a:tcPr marL="45720" marR="45720">
                        <a:blipFill>
                          <a:blip r:embed="rId23"/>
                          <a:stretch>
                            <a:fillRect l="-220000" t="-3448" r="-83636" b="-803448"/>
                          </a:stretch>
                        </a:blipFill>
                      </a:tcPr>
                    </a:tc>
                    <a:tc>
                      <a:txBody>
                        <a:bodyPr/>
                        <a:lstStyle/>
                        <a:p>
                          <a:endParaRPr lang="en-DE"/>
                        </a:p>
                      </a:txBody>
                      <a:tcPr marL="45720" marR="45720">
                        <a:blipFill>
                          <a:blip r:embed="rId23"/>
                          <a:stretch>
                            <a:fillRect l="-391111" t="-3448" r="-2222" b="-803448"/>
                          </a:stretch>
                        </a:blipFill>
                      </a:tcPr>
                    </a:tc>
                    <a:extLst>
                      <a:ext uri="{0D108BD9-81ED-4DB2-BD59-A6C34878D82A}">
                        <a16:rowId xmlns:a16="http://schemas.microsoft.com/office/drawing/2014/main" val="10000"/>
                      </a:ext>
                    </a:extLst>
                  </a:tr>
                  <a:tr h="365760">
                    <a:tc>
                      <a:txBody>
                        <a:bodyPr/>
                        <a:lstStyle/>
                        <a:p>
                          <a:endParaRPr lang="en-DE"/>
                        </a:p>
                      </a:txBody>
                      <a:tcPr marL="45720" marR="45720">
                        <a:blipFill>
                          <a:blip r:embed="rId23"/>
                          <a:stretch>
                            <a:fillRect l="-1818" t="-103448" r="-301818" b="-703448"/>
                          </a:stretch>
                        </a:blipFill>
                      </a:tcPr>
                    </a:tc>
                    <a:tc>
                      <a:txBody>
                        <a:bodyPr/>
                        <a:lstStyle/>
                        <a:p>
                          <a:endParaRPr lang="en-DE"/>
                        </a:p>
                      </a:txBody>
                      <a:tcPr marL="45720" marR="45720">
                        <a:blipFill>
                          <a:blip r:embed="rId23"/>
                          <a:stretch>
                            <a:fillRect l="-86154" t="-103448" r="-155385" b="-703448"/>
                          </a:stretch>
                        </a:blipFill>
                      </a:tcPr>
                    </a:tc>
                    <a:tc>
                      <a:txBody>
                        <a:bodyPr/>
                        <a:lstStyle/>
                        <a:p>
                          <a:endParaRPr lang="en-DE"/>
                        </a:p>
                      </a:txBody>
                      <a:tcPr marL="45720" marR="45720">
                        <a:blipFill>
                          <a:blip r:embed="rId23"/>
                          <a:stretch>
                            <a:fillRect l="-220000" t="-103448" r="-83636" b="-703448"/>
                          </a:stretch>
                        </a:blipFill>
                      </a:tcPr>
                    </a:tc>
                    <a:tc>
                      <a:txBody>
                        <a:bodyPr/>
                        <a:lstStyle/>
                        <a:p>
                          <a:endParaRPr lang="en-DE"/>
                        </a:p>
                      </a:txBody>
                      <a:tcPr marL="45720" marR="45720">
                        <a:blipFill>
                          <a:blip r:embed="rId23"/>
                          <a:stretch>
                            <a:fillRect l="-391111" t="-103448" r="-2222" b="-703448"/>
                          </a:stretch>
                        </a:blipFill>
                      </a:tcPr>
                    </a:tc>
                    <a:extLst>
                      <a:ext uri="{0D108BD9-81ED-4DB2-BD59-A6C34878D82A}">
                        <a16:rowId xmlns:a16="http://schemas.microsoft.com/office/drawing/2014/main" val="10001"/>
                      </a:ext>
                    </a:extLst>
                  </a:tr>
                  <a:tr h="365760">
                    <a:tc>
                      <a:txBody>
                        <a:bodyPr/>
                        <a:lstStyle/>
                        <a:p>
                          <a:endParaRPr lang="en-DE"/>
                        </a:p>
                      </a:txBody>
                      <a:tcPr marL="45720" marR="45720">
                        <a:blipFill>
                          <a:blip r:embed="rId23"/>
                          <a:stretch>
                            <a:fillRect l="-1818" t="-203448" r="-301818" b="-603448"/>
                          </a:stretch>
                        </a:blipFill>
                      </a:tcPr>
                    </a:tc>
                    <a:tc>
                      <a:txBody>
                        <a:bodyPr/>
                        <a:lstStyle/>
                        <a:p>
                          <a:endParaRPr lang="en-DE"/>
                        </a:p>
                      </a:txBody>
                      <a:tcPr marL="45720" marR="45720">
                        <a:blipFill>
                          <a:blip r:embed="rId23"/>
                          <a:stretch>
                            <a:fillRect l="-86154" t="-203448" r="-155385" b="-603448"/>
                          </a:stretch>
                        </a:blipFill>
                      </a:tcPr>
                    </a:tc>
                    <a:tc>
                      <a:txBody>
                        <a:bodyPr/>
                        <a:lstStyle/>
                        <a:p>
                          <a:endParaRPr lang="en-DE"/>
                        </a:p>
                      </a:txBody>
                      <a:tcPr marL="45720" marR="45720">
                        <a:blipFill>
                          <a:blip r:embed="rId23"/>
                          <a:stretch>
                            <a:fillRect l="-220000" t="-203448" r="-83636" b="-603448"/>
                          </a:stretch>
                        </a:blipFill>
                      </a:tcPr>
                    </a:tc>
                    <a:tc>
                      <a:txBody>
                        <a:bodyPr/>
                        <a:lstStyle/>
                        <a:p>
                          <a:endParaRPr lang="en-DE"/>
                        </a:p>
                      </a:txBody>
                      <a:tcPr marL="45720" marR="45720">
                        <a:blipFill>
                          <a:blip r:embed="rId23"/>
                          <a:stretch>
                            <a:fillRect l="-391111" t="-203448" r="-2222" b="-603448"/>
                          </a:stretch>
                        </a:blipFill>
                      </a:tcPr>
                    </a:tc>
                    <a:extLst>
                      <a:ext uri="{0D108BD9-81ED-4DB2-BD59-A6C34878D82A}">
                        <a16:rowId xmlns:a16="http://schemas.microsoft.com/office/drawing/2014/main" val="10002"/>
                      </a:ext>
                    </a:extLst>
                  </a:tr>
                  <a:tr h="365760">
                    <a:tc>
                      <a:txBody>
                        <a:bodyPr/>
                        <a:lstStyle/>
                        <a:p>
                          <a:endParaRPr lang="en-DE"/>
                        </a:p>
                      </a:txBody>
                      <a:tcPr marL="45720" marR="45720">
                        <a:blipFill>
                          <a:blip r:embed="rId23"/>
                          <a:stretch>
                            <a:fillRect l="-1818" t="-303448" r="-301818" b="-503448"/>
                          </a:stretch>
                        </a:blipFill>
                      </a:tcPr>
                    </a:tc>
                    <a:tc>
                      <a:txBody>
                        <a:bodyPr/>
                        <a:lstStyle/>
                        <a:p>
                          <a:endParaRPr lang="en-DE"/>
                        </a:p>
                      </a:txBody>
                      <a:tcPr marL="45720" marR="45720">
                        <a:blipFill>
                          <a:blip r:embed="rId23"/>
                          <a:stretch>
                            <a:fillRect l="-86154" t="-303448" r="-155385" b="-503448"/>
                          </a:stretch>
                        </a:blipFill>
                      </a:tcPr>
                    </a:tc>
                    <a:tc>
                      <a:txBody>
                        <a:bodyPr/>
                        <a:lstStyle/>
                        <a:p>
                          <a:endParaRPr lang="en-DE"/>
                        </a:p>
                      </a:txBody>
                      <a:tcPr marL="45720" marR="45720">
                        <a:blipFill>
                          <a:blip r:embed="rId23"/>
                          <a:stretch>
                            <a:fillRect l="-220000" t="-303448" r="-83636" b="-503448"/>
                          </a:stretch>
                        </a:blipFill>
                      </a:tcPr>
                    </a:tc>
                    <a:tc>
                      <a:txBody>
                        <a:bodyPr/>
                        <a:lstStyle/>
                        <a:p>
                          <a:endParaRPr lang="en-DE"/>
                        </a:p>
                      </a:txBody>
                      <a:tcPr marL="45720" marR="45720">
                        <a:blipFill>
                          <a:blip r:embed="rId23"/>
                          <a:stretch>
                            <a:fillRect l="-391111" t="-303448" r="-2222" b="-503448"/>
                          </a:stretch>
                        </a:blipFill>
                      </a:tcPr>
                    </a:tc>
                    <a:extLst>
                      <a:ext uri="{0D108BD9-81ED-4DB2-BD59-A6C34878D82A}">
                        <a16:rowId xmlns:a16="http://schemas.microsoft.com/office/drawing/2014/main" val="10003"/>
                      </a:ext>
                    </a:extLst>
                  </a:tr>
                  <a:tr h="365760">
                    <a:tc>
                      <a:txBody>
                        <a:bodyPr/>
                        <a:lstStyle/>
                        <a:p>
                          <a:endParaRPr lang="en-DE"/>
                        </a:p>
                      </a:txBody>
                      <a:tcPr marL="45720" marR="45720">
                        <a:blipFill>
                          <a:blip r:embed="rId23"/>
                          <a:stretch>
                            <a:fillRect l="-1818" t="-417857" r="-301818" b="-421429"/>
                          </a:stretch>
                        </a:blipFill>
                      </a:tcPr>
                    </a:tc>
                    <a:tc>
                      <a:txBody>
                        <a:bodyPr/>
                        <a:lstStyle/>
                        <a:p>
                          <a:endParaRPr lang="en-DE"/>
                        </a:p>
                      </a:txBody>
                      <a:tcPr marL="45720" marR="45720">
                        <a:blipFill>
                          <a:blip r:embed="rId23"/>
                          <a:stretch>
                            <a:fillRect l="-86154" t="-417857" r="-155385" b="-421429"/>
                          </a:stretch>
                        </a:blipFill>
                      </a:tcPr>
                    </a:tc>
                    <a:tc>
                      <a:txBody>
                        <a:bodyPr/>
                        <a:lstStyle/>
                        <a:p>
                          <a:endParaRPr lang="en-DE"/>
                        </a:p>
                      </a:txBody>
                      <a:tcPr marL="45720" marR="45720">
                        <a:blipFill>
                          <a:blip r:embed="rId23"/>
                          <a:stretch>
                            <a:fillRect l="-220000" t="-417857" r="-83636" b="-421429"/>
                          </a:stretch>
                        </a:blipFill>
                      </a:tcPr>
                    </a:tc>
                    <a:tc>
                      <a:txBody>
                        <a:bodyPr/>
                        <a:lstStyle/>
                        <a:p>
                          <a:endParaRPr lang="en-DE"/>
                        </a:p>
                      </a:txBody>
                      <a:tcPr marL="45720" marR="45720">
                        <a:blipFill>
                          <a:blip r:embed="rId23"/>
                          <a:stretch>
                            <a:fillRect l="-391111" t="-417857" r="-2222" b="-421429"/>
                          </a:stretch>
                        </a:blipFill>
                      </a:tcPr>
                    </a:tc>
                    <a:extLst>
                      <a:ext uri="{0D108BD9-81ED-4DB2-BD59-A6C34878D82A}">
                        <a16:rowId xmlns:a16="http://schemas.microsoft.com/office/drawing/2014/main" val="10004"/>
                      </a:ext>
                    </a:extLst>
                  </a:tr>
                  <a:tr h="365760">
                    <a:tc>
                      <a:txBody>
                        <a:bodyPr/>
                        <a:lstStyle/>
                        <a:p>
                          <a:endParaRPr lang="en-DE"/>
                        </a:p>
                      </a:txBody>
                      <a:tcPr marL="45720" marR="45720">
                        <a:blipFill>
                          <a:blip r:embed="rId23"/>
                          <a:stretch>
                            <a:fillRect l="-1818" t="-500000" r="-301818" b="-306897"/>
                          </a:stretch>
                        </a:blipFill>
                      </a:tcPr>
                    </a:tc>
                    <a:tc>
                      <a:txBody>
                        <a:bodyPr/>
                        <a:lstStyle/>
                        <a:p>
                          <a:endParaRPr lang="en-DE"/>
                        </a:p>
                      </a:txBody>
                      <a:tcPr marL="45720" marR="45720">
                        <a:blipFill>
                          <a:blip r:embed="rId23"/>
                          <a:stretch>
                            <a:fillRect l="-86154" t="-500000" r="-155385" b="-306897"/>
                          </a:stretch>
                        </a:blipFill>
                      </a:tcPr>
                    </a:tc>
                    <a:tc>
                      <a:txBody>
                        <a:bodyPr/>
                        <a:lstStyle/>
                        <a:p>
                          <a:endParaRPr lang="en-DE"/>
                        </a:p>
                      </a:txBody>
                      <a:tcPr marL="45720" marR="45720">
                        <a:blipFill>
                          <a:blip r:embed="rId23"/>
                          <a:stretch>
                            <a:fillRect l="-220000" t="-500000" r="-83636" b="-306897"/>
                          </a:stretch>
                        </a:blipFill>
                      </a:tcPr>
                    </a:tc>
                    <a:tc>
                      <a:txBody>
                        <a:bodyPr/>
                        <a:lstStyle/>
                        <a:p>
                          <a:endParaRPr lang="en-DE"/>
                        </a:p>
                      </a:txBody>
                      <a:tcPr marL="45720" marR="45720">
                        <a:blipFill>
                          <a:blip r:embed="rId23"/>
                          <a:stretch>
                            <a:fillRect l="-391111" t="-500000" r="-2222" b="-306897"/>
                          </a:stretch>
                        </a:blipFill>
                      </a:tcPr>
                    </a:tc>
                    <a:extLst>
                      <a:ext uri="{0D108BD9-81ED-4DB2-BD59-A6C34878D82A}">
                        <a16:rowId xmlns:a16="http://schemas.microsoft.com/office/drawing/2014/main" val="10005"/>
                      </a:ext>
                    </a:extLst>
                  </a:tr>
                  <a:tr h="365760">
                    <a:tc>
                      <a:txBody>
                        <a:bodyPr/>
                        <a:lstStyle/>
                        <a:p>
                          <a:endParaRPr lang="en-DE"/>
                        </a:p>
                      </a:txBody>
                      <a:tcPr marL="45720" marR="45720">
                        <a:blipFill>
                          <a:blip r:embed="rId23"/>
                          <a:stretch>
                            <a:fillRect l="-1818" t="-600000" r="-301818" b="-206897"/>
                          </a:stretch>
                        </a:blipFill>
                      </a:tcPr>
                    </a:tc>
                    <a:tc>
                      <a:txBody>
                        <a:bodyPr/>
                        <a:lstStyle/>
                        <a:p>
                          <a:endParaRPr lang="en-DE"/>
                        </a:p>
                      </a:txBody>
                      <a:tcPr marL="45720" marR="45720">
                        <a:blipFill>
                          <a:blip r:embed="rId23"/>
                          <a:stretch>
                            <a:fillRect l="-86154" t="-600000" r="-155385" b="-206897"/>
                          </a:stretch>
                        </a:blipFill>
                      </a:tcPr>
                    </a:tc>
                    <a:tc>
                      <a:txBody>
                        <a:bodyPr/>
                        <a:lstStyle/>
                        <a:p>
                          <a:endParaRPr lang="en-DE"/>
                        </a:p>
                      </a:txBody>
                      <a:tcPr marL="45720" marR="45720">
                        <a:blipFill>
                          <a:blip r:embed="rId23"/>
                          <a:stretch>
                            <a:fillRect l="-220000" t="-600000" r="-83636" b="-206897"/>
                          </a:stretch>
                        </a:blipFill>
                      </a:tcPr>
                    </a:tc>
                    <a:tc>
                      <a:txBody>
                        <a:bodyPr/>
                        <a:lstStyle/>
                        <a:p>
                          <a:endParaRPr lang="en-DE"/>
                        </a:p>
                      </a:txBody>
                      <a:tcPr marL="45720" marR="45720">
                        <a:blipFill>
                          <a:blip r:embed="rId23"/>
                          <a:stretch>
                            <a:fillRect l="-391111" t="-600000" r="-2222" b="-206897"/>
                          </a:stretch>
                        </a:blipFill>
                      </a:tcPr>
                    </a:tc>
                    <a:extLst>
                      <a:ext uri="{0D108BD9-81ED-4DB2-BD59-A6C34878D82A}">
                        <a16:rowId xmlns:a16="http://schemas.microsoft.com/office/drawing/2014/main" val="10006"/>
                      </a:ext>
                    </a:extLst>
                  </a:tr>
                  <a:tr h="365760">
                    <a:tc>
                      <a:txBody>
                        <a:bodyPr/>
                        <a:lstStyle/>
                        <a:p>
                          <a:endParaRPr lang="en-DE"/>
                        </a:p>
                      </a:txBody>
                      <a:tcPr marL="45720" marR="45720">
                        <a:blipFill>
                          <a:blip r:embed="rId23"/>
                          <a:stretch>
                            <a:fillRect l="-1818" t="-700000" r="-301818" b="-106897"/>
                          </a:stretch>
                        </a:blipFill>
                      </a:tcPr>
                    </a:tc>
                    <a:tc>
                      <a:txBody>
                        <a:bodyPr/>
                        <a:lstStyle/>
                        <a:p>
                          <a:endParaRPr lang="en-DE"/>
                        </a:p>
                      </a:txBody>
                      <a:tcPr marL="45720" marR="45720">
                        <a:blipFill>
                          <a:blip r:embed="rId23"/>
                          <a:stretch>
                            <a:fillRect l="-86154" t="-700000" r="-155385" b="-106897"/>
                          </a:stretch>
                        </a:blipFill>
                      </a:tcPr>
                    </a:tc>
                    <a:tc>
                      <a:txBody>
                        <a:bodyPr/>
                        <a:lstStyle/>
                        <a:p>
                          <a:endParaRPr lang="en-DE"/>
                        </a:p>
                      </a:txBody>
                      <a:tcPr marL="45720" marR="45720">
                        <a:blipFill>
                          <a:blip r:embed="rId23"/>
                          <a:stretch>
                            <a:fillRect l="-220000" t="-700000" r="-83636" b="-106897"/>
                          </a:stretch>
                        </a:blipFill>
                      </a:tcPr>
                    </a:tc>
                    <a:tc>
                      <a:txBody>
                        <a:bodyPr/>
                        <a:lstStyle/>
                        <a:p>
                          <a:endParaRPr lang="en-DE"/>
                        </a:p>
                      </a:txBody>
                      <a:tcPr marL="45720" marR="45720">
                        <a:blipFill>
                          <a:blip r:embed="rId23"/>
                          <a:stretch>
                            <a:fillRect l="-391111" t="-700000" r="-2222" b="-106897"/>
                          </a:stretch>
                        </a:blipFill>
                      </a:tcPr>
                    </a:tc>
                    <a:extLst>
                      <a:ext uri="{0D108BD9-81ED-4DB2-BD59-A6C34878D82A}">
                        <a16:rowId xmlns:a16="http://schemas.microsoft.com/office/drawing/2014/main" val="10007"/>
                      </a:ext>
                    </a:extLst>
                  </a:tr>
                  <a:tr h="365760">
                    <a:tc>
                      <a:txBody>
                        <a:bodyPr/>
                        <a:lstStyle/>
                        <a:p>
                          <a:endParaRPr lang="en-DE"/>
                        </a:p>
                      </a:txBody>
                      <a:tcPr marL="45720" marR="45720">
                        <a:blipFill>
                          <a:blip r:embed="rId23"/>
                          <a:stretch>
                            <a:fillRect l="-1818" t="-800000" r="-301818" b="-6897"/>
                          </a:stretch>
                        </a:blipFill>
                      </a:tcPr>
                    </a:tc>
                    <a:tc>
                      <a:txBody>
                        <a:bodyPr/>
                        <a:lstStyle/>
                        <a:p>
                          <a:endParaRPr lang="en-DE"/>
                        </a:p>
                      </a:txBody>
                      <a:tcPr marL="45720" marR="45720">
                        <a:blipFill>
                          <a:blip r:embed="rId23"/>
                          <a:stretch>
                            <a:fillRect l="-86154" t="-800000" r="-155385" b="-6897"/>
                          </a:stretch>
                        </a:blipFill>
                      </a:tcPr>
                    </a:tc>
                    <a:tc>
                      <a:txBody>
                        <a:bodyPr/>
                        <a:lstStyle/>
                        <a:p>
                          <a:endParaRPr lang="en-DE"/>
                        </a:p>
                      </a:txBody>
                      <a:tcPr marL="45720" marR="45720">
                        <a:blipFill>
                          <a:blip r:embed="rId23"/>
                          <a:stretch>
                            <a:fillRect l="-220000" t="-800000" r="-83636" b="-6897"/>
                          </a:stretch>
                        </a:blipFill>
                      </a:tcPr>
                    </a:tc>
                    <a:tc>
                      <a:txBody>
                        <a:bodyPr/>
                        <a:lstStyle/>
                        <a:p>
                          <a:endParaRPr lang="en-DE"/>
                        </a:p>
                      </a:txBody>
                      <a:tcPr marL="45720" marR="45720">
                        <a:blipFill>
                          <a:blip r:embed="rId23"/>
                          <a:stretch>
                            <a:fillRect l="-391111" t="-800000" r="-2222" b="-6897"/>
                          </a:stretch>
                        </a:blipFill>
                      </a:tcPr>
                    </a:tc>
                    <a:extLst>
                      <a:ext uri="{0D108BD9-81ED-4DB2-BD59-A6C34878D82A}">
                        <a16:rowId xmlns:a16="http://schemas.microsoft.com/office/drawing/2014/main" val="10008"/>
                      </a:ext>
                    </a:extLst>
                  </a:tr>
                </a:tbl>
              </a:graphicData>
            </a:graphic>
          </p:graphicFrame>
        </mc:Fallback>
      </mc:AlternateContent>
      <p:sp>
        <p:nvSpPr>
          <p:cNvPr id="7" name="Date Placeholder 6">
            <a:extLst>
              <a:ext uri="{FF2B5EF4-FFF2-40B4-BE49-F238E27FC236}">
                <a16:creationId xmlns:a16="http://schemas.microsoft.com/office/drawing/2014/main" id="{DDCE4BDB-C1D3-3CE6-A708-0E62C0C8C8D2}"/>
              </a:ext>
            </a:extLst>
          </p:cNvPr>
          <p:cNvSpPr>
            <a:spLocks noGrp="1"/>
          </p:cNvSpPr>
          <p:nvPr>
            <p:ph type="dt" sz="half" idx="2"/>
          </p:nvPr>
        </p:nvSpPr>
        <p:spPr/>
        <p:txBody>
          <a:bodyPr/>
          <a:lstStyle/>
          <a:p>
            <a:r>
              <a:rPr lang="de-DE"/>
              <a:t>Intro</a:t>
            </a:r>
            <a:endParaRPr lang="en-US" dirty="0"/>
          </a:p>
        </p:txBody>
      </p:sp>
    </p:spTree>
    <p:extLst>
      <p:ext uri="{BB962C8B-B14F-4D97-AF65-F5344CB8AC3E}">
        <p14:creationId xmlns:p14="http://schemas.microsoft.com/office/powerpoint/2010/main" val="35419601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Problem: Adding Objects and Relations in Propositional Formalisms Clunky…</a:t>
            </a:r>
          </a:p>
        </p:txBody>
      </p:sp>
      <p:sp>
        <p:nvSpPr>
          <p:cNvPr id="5" name="Footer Placeholder 4">
            <a:extLst>
              <a:ext uri="{FF2B5EF4-FFF2-40B4-BE49-F238E27FC236}">
                <a16:creationId xmlns:a16="http://schemas.microsoft.com/office/drawing/2014/main" id="{A71E059F-ABEE-3C4C-96F4-430A5F6ED706}"/>
              </a:ext>
            </a:extLst>
          </p:cNvPr>
          <p:cNvSpPr>
            <a:spLocks noGrp="1"/>
          </p:cNvSpPr>
          <p:nvPr>
            <p:ph type="ftr" sz="quarter" idx="3"/>
          </p:nvPr>
        </p:nvSpPr>
        <p:spPr/>
        <p:txBody>
          <a:bodyPr/>
          <a:lstStyle/>
          <a:p>
            <a:r>
              <a:rPr lang="en-GB"/>
              <a:t>T. Braun – StaRAI</a:t>
            </a:r>
          </a:p>
        </p:txBody>
      </p:sp>
      <p:sp>
        <p:nvSpPr>
          <p:cNvPr id="4" name="Slide Number Placeholder 3"/>
          <p:cNvSpPr>
            <a:spLocks noGrp="1"/>
          </p:cNvSpPr>
          <p:nvPr>
            <p:ph type="sldNum" sz="quarter" idx="4"/>
          </p:nvPr>
        </p:nvSpPr>
        <p:spPr/>
        <p:txBody>
          <a:bodyPr/>
          <a:lstStyle/>
          <a:p>
            <a:fld id="{DB7C4649-800D-CB47-881A-AA04BFFFB18C}" type="slidenum">
              <a:rPr lang="en-GB" smtClean="0"/>
              <a:t>47</a:t>
            </a:fld>
            <a:endParaRPr lang="en-GB" dirty="0"/>
          </a:p>
        </p:txBody>
      </p:sp>
      <p:grpSp>
        <p:nvGrpSpPr>
          <p:cNvPr id="3" name="Group 2">
            <a:extLst>
              <a:ext uri="{FF2B5EF4-FFF2-40B4-BE49-F238E27FC236}">
                <a16:creationId xmlns:a16="http://schemas.microsoft.com/office/drawing/2014/main" id="{FBE0D6BC-24F3-4FCF-389A-BB1F6FC68B93}"/>
              </a:ext>
            </a:extLst>
          </p:cNvPr>
          <p:cNvGrpSpPr/>
          <p:nvPr/>
        </p:nvGrpSpPr>
        <p:grpSpPr>
          <a:xfrm>
            <a:off x="3993302" y="2047054"/>
            <a:ext cx="4655538" cy="3904757"/>
            <a:chOff x="3847952" y="1640772"/>
            <a:chExt cx="4655538" cy="3904757"/>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BCF24DF-5B02-0D28-6CA9-8151279035F5}"/>
                    </a:ext>
                  </a:extLst>
                </p:cNvPr>
                <p:cNvSpPr txBox="1"/>
                <p:nvPr/>
              </p:nvSpPr>
              <p:spPr>
                <a:xfrm>
                  <a:off x="4196621" y="2661917"/>
                  <a:ext cx="1552101" cy="389513"/>
                </a:xfrm>
                <a:prstGeom prst="ellipse">
                  <a:avLst/>
                </a:prstGeom>
                <a:no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a:latin typeface="Cambria Math" charset="0"/>
                          </a:rPr>
                          <m:t>𝑁𝑎𝑡</m:t>
                        </m:r>
                        <m:r>
                          <m:rPr>
                            <m:nor/>
                          </m:rPr>
                          <a:rPr lang="en-GB">
                            <a:latin typeface="Cambria Math" charset="0"/>
                          </a:rPr>
                          <m:t>.</m:t>
                        </m:r>
                        <m:r>
                          <a:rPr lang="en-GB" i="1" smtClean="0">
                            <a:solidFill>
                              <a:srgbClr val="7030A0"/>
                            </a:solidFill>
                            <a:latin typeface="Cambria Math" panose="02040503050406030204" pitchFamily="18" charset="0"/>
                          </a:rPr>
                          <m:t>𝑓𝑙𝑜𝑜𝑑</m:t>
                        </m:r>
                      </m:oMath>
                    </m:oMathPara>
                  </a14:m>
                  <a:endParaRPr lang="en-GB" dirty="0"/>
                </a:p>
              </p:txBody>
            </p:sp>
          </mc:Choice>
          <mc:Fallback xmlns="">
            <p:sp>
              <p:nvSpPr>
                <p:cNvPr id="7" name="TextBox 6">
                  <a:extLst>
                    <a:ext uri="{FF2B5EF4-FFF2-40B4-BE49-F238E27FC236}">
                      <a16:creationId xmlns:a16="http://schemas.microsoft.com/office/drawing/2014/main" id="{ABCF24DF-5B02-0D28-6CA9-8151279035F5}"/>
                    </a:ext>
                  </a:extLst>
                </p:cNvPr>
                <p:cNvSpPr txBox="1">
                  <a:spLocks noRot="1" noChangeAspect="1" noMove="1" noResize="1" noEditPoints="1" noAdjustHandles="1" noChangeArrowheads="1" noChangeShapeType="1" noTextEdit="1"/>
                </p:cNvSpPr>
                <p:nvPr/>
              </p:nvSpPr>
              <p:spPr>
                <a:xfrm>
                  <a:off x="4196621" y="2661917"/>
                  <a:ext cx="1552101" cy="389513"/>
                </a:xfrm>
                <a:prstGeom prst="ellipse">
                  <a:avLst/>
                </a:prstGeom>
                <a:blipFill>
                  <a:blip r:embed="rId2"/>
                  <a:stretch>
                    <a:fillRect b="-9091"/>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93F0253-6395-A137-CDEF-105A606E0B92}"/>
                    </a:ext>
                  </a:extLst>
                </p:cNvPr>
                <p:cNvSpPr txBox="1"/>
                <p:nvPr/>
              </p:nvSpPr>
              <p:spPr>
                <a:xfrm>
                  <a:off x="6514831" y="2661917"/>
                  <a:ext cx="130549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𝑁𝑎𝑡</m:t>
                        </m:r>
                        <m:r>
                          <m:rPr>
                            <m:nor/>
                          </m:rPr>
                          <a:rPr lang="en-GB">
                            <a:latin typeface="Cambria Math" charset="0"/>
                          </a:rPr>
                          <m:t>.</m:t>
                        </m:r>
                        <m:r>
                          <a:rPr lang="en-GB" i="1" smtClean="0">
                            <a:solidFill>
                              <a:srgbClr val="7030A0"/>
                            </a:solidFill>
                            <a:latin typeface="Cambria Math" panose="02040503050406030204" pitchFamily="18" charset="0"/>
                          </a:rPr>
                          <m:t>𝑓𝑖𝑟𝑒</m:t>
                        </m:r>
                      </m:oMath>
                    </m:oMathPara>
                  </a14:m>
                  <a:endParaRPr lang="en-GB" dirty="0"/>
                </a:p>
              </p:txBody>
            </p:sp>
          </mc:Choice>
          <mc:Fallback xmlns="">
            <p:sp>
              <p:nvSpPr>
                <p:cNvPr id="11" name="TextBox 10">
                  <a:extLst>
                    <a:ext uri="{FF2B5EF4-FFF2-40B4-BE49-F238E27FC236}">
                      <a16:creationId xmlns:a16="http://schemas.microsoft.com/office/drawing/2014/main" id="{593F0253-6395-A137-CDEF-105A606E0B92}"/>
                    </a:ext>
                  </a:extLst>
                </p:cNvPr>
                <p:cNvSpPr txBox="1">
                  <a:spLocks noRot="1" noChangeAspect="1" noMove="1" noResize="1" noEditPoints="1" noAdjustHandles="1" noChangeArrowheads="1" noChangeShapeType="1" noTextEdit="1"/>
                </p:cNvSpPr>
                <p:nvPr/>
              </p:nvSpPr>
              <p:spPr>
                <a:xfrm>
                  <a:off x="6514831" y="2661917"/>
                  <a:ext cx="1305499" cy="389513"/>
                </a:xfrm>
                <a:prstGeom prst="ellipse">
                  <a:avLst/>
                </a:prstGeom>
                <a:blipFill>
                  <a:blip r:embed="rId3"/>
                  <a:stretch>
                    <a:fillRect b="-9091"/>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77F52A1-212B-8EE7-DD7D-7230B0810108}"/>
                    </a:ext>
                  </a:extLst>
                </p:cNvPr>
                <p:cNvSpPr txBox="1"/>
                <p:nvPr/>
              </p:nvSpPr>
              <p:spPr>
                <a:xfrm>
                  <a:off x="3944884" y="5150919"/>
                  <a:ext cx="1609807"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𝑇𝑟𝑎𝑣𝑒𝑙</m:t>
                        </m:r>
                        <m:r>
                          <m:rPr>
                            <m:nor/>
                          </m:rPr>
                          <a:rPr lang="en-GB">
                            <a:latin typeface="Cambria Math" charset="0"/>
                          </a:rPr>
                          <m:t>.</m:t>
                        </m:r>
                        <m:r>
                          <a:rPr lang="en-GB" i="1" smtClean="0">
                            <a:solidFill>
                              <a:srgbClr val="FFC000"/>
                            </a:solidFill>
                            <a:latin typeface="Cambria Math" charset="0"/>
                          </a:rPr>
                          <m:t>𝑒𝑣𝑒</m:t>
                        </m:r>
                      </m:oMath>
                    </m:oMathPara>
                  </a14:m>
                  <a:endParaRPr lang="en-GB" dirty="0"/>
                </a:p>
              </p:txBody>
            </p:sp>
          </mc:Choice>
          <mc:Fallback xmlns="">
            <p:sp>
              <p:nvSpPr>
                <p:cNvPr id="114" name="TextBox 113">
                  <a:extLst>
                    <a:ext uri="{FF2B5EF4-FFF2-40B4-BE49-F238E27FC236}">
                      <a16:creationId xmlns:a16="http://schemas.microsoft.com/office/drawing/2014/main" id="{8778975E-729D-FB4D-BE2A-17550B40F6A0}"/>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13" name="Straight Connector 12">
              <a:extLst>
                <a:ext uri="{FF2B5EF4-FFF2-40B4-BE49-F238E27FC236}">
                  <a16:creationId xmlns:a16="http://schemas.microsoft.com/office/drawing/2014/main" id="{3B021A9D-8457-452B-B5C1-DCA8C44B2EC1}"/>
                </a:ext>
              </a:extLst>
            </p:cNvPr>
            <p:cNvCxnSpPr>
              <a:cxnSpLocks/>
              <a:stCxn id="116" idx="1"/>
              <a:endCxn id="7" idx="6"/>
            </p:cNvCxnSpPr>
            <p:nvPr/>
          </p:nvCxnSpPr>
          <p:spPr>
            <a:xfrm flipH="1">
              <a:off x="5748722" y="2856673"/>
              <a:ext cx="1215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CB4E9AB-C0A7-3CD2-1E75-CC0B9B811FCA}"/>
                </a:ext>
              </a:extLst>
            </p:cNvPr>
            <p:cNvCxnSpPr>
              <a:cxnSpLocks/>
              <a:stCxn id="12" idx="0"/>
              <a:endCxn id="76"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48D362C-E74B-8D12-B84A-375C9436A6F2}"/>
                </a:ext>
              </a:extLst>
            </p:cNvPr>
            <p:cNvCxnSpPr>
              <a:cxnSpLocks/>
              <a:stCxn id="53" idx="4"/>
              <a:endCxn id="74"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0F7ABDB-15EB-E611-E725-456227E91EC4}"/>
                </a:ext>
              </a:extLst>
            </p:cNvPr>
            <p:cNvCxnSpPr>
              <a:cxnSpLocks/>
              <a:stCxn id="51" idx="2"/>
              <a:endCxn id="74"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8D1C007-516A-91FF-2ACB-26F4EBDE1498}"/>
                </a:ext>
              </a:extLst>
            </p:cNvPr>
            <p:cNvCxnSpPr>
              <a:cxnSpLocks/>
              <a:stCxn id="76" idx="0"/>
              <a:endCxn id="53"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D45A63F3-9D5E-69C6-DDCF-24F2F708A690}"/>
                </a:ext>
              </a:extLst>
            </p:cNvPr>
            <p:cNvGrpSpPr/>
            <p:nvPr/>
          </p:nvGrpSpPr>
          <p:grpSpPr>
            <a:xfrm>
              <a:off x="5852909" y="2560892"/>
              <a:ext cx="190052" cy="367781"/>
              <a:chOff x="6667403" y="2704840"/>
              <a:chExt cx="190052" cy="367781"/>
            </a:xfrm>
          </p:grpSpPr>
          <p:sp>
            <p:nvSpPr>
              <p:cNvPr id="116" name="Rectangle 115">
                <a:extLst>
                  <a:ext uri="{FF2B5EF4-FFF2-40B4-BE49-F238E27FC236}">
                    <a16:creationId xmlns:a16="http://schemas.microsoft.com/office/drawing/2014/main" id="{1B8E8F5C-9CBB-FFD3-35D5-BE7E7D13D333}"/>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17" name="TextBox 116">
                    <a:extLst>
                      <a:ext uri="{FF2B5EF4-FFF2-40B4-BE49-F238E27FC236}">
                        <a16:creationId xmlns:a16="http://schemas.microsoft.com/office/drawing/2014/main" id="{59759D0C-4782-AFD6-8F03-8FE197C42F06}"/>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1</m:t>
                              </m:r>
                            </m:sub>
                          </m:sSub>
                        </m:oMath>
                      </m:oMathPara>
                    </a14:m>
                    <a:endParaRPr lang="en-GB" sz="1400" dirty="0"/>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19" name="Group 18">
              <a:extLst>
                <a:ext uri="{FF2B5EF4-FFF2-40B4-BE49-F238E27FC236}">
                  <a16:creationId xmlns:a16="http://schemas.microsoft.com/office/drawing/2014/main" id="{B7E1B5E4-FE79-44B0-0134-0C32B7B49314}"/>
                </a:ext>
              </a:extLst>
            </p:cNvPr>
            <p:cNvGrpSpPr/>
            <p:nvPr/>
          </p:nvGrpSpPr>
          <p:grpSpPr>
            <a:xfrm>
              <a:off x="4652677" y="4361728"/>
              <a:ext cx="194219" cy="376144"/>
              <a:chOff x="5467171" y="4505676"/>
              <a:chExt cx="194219" cy="376144"/>
            </a:xfrm>
          </p:grpSpPr>
          <p:sp>
            <p:nvSpPr>
              <p:cNvPr id="76" name="Rectangle 75">
                <a:extLst>
                  <a:ext uri="{FF2B5EF4-FFF2-40B4-BE49-F238E27FC236}">
                    <a16:creationId xmlns:a16="http://schemas.microsoft.com/office/drawing/2014/main" id="{F4EA916F-14C6-0EEE-F9D0-BE3D3F32B679}"/>
                  </a:ext>
                </a:extLst>
              </p:cNvPr>
              <p:cNvSpPr/>
              <p:nvPr/>
            </p:nvSpPr>
            <p:spPr>
              <a:xfrm>
                <a:off x="5497228"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F4DA4D16-CE1F-C1BF-7E6D-A5D3C6A65648}"/>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2</m:t>
                              </m:r>
                            </m:sub>
                          </m:sSub>
                        </m:oMath>
                      </m:oMathPara>
                    </a14:m>
                    <a:endParaRPr lang="en-GB" sz="1400" dirty="0"/>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20" name="Group 19">
              <a:extLst>
                <a:ext uri="{FF2B5EF4-FFF2-40B4-BE49-F238E27FC236}">
                  <a16:creationId xmlns:a16="http://schemas.microsoft.com/office/drawing/2014/main" id="{F1ADEE1A-73C6-F9B8-932F-08E7E6BCA07A}"/>
                </a:ext>
              </a:extLst>
            </p:cNvPr>
            <p:cNvGrpSpPr/>
            <p:nvPr/>
          </p:nvGrpSpPr>
          <p:grpSpPr>
            <a:xfrm>
              <a:off x="5113863" y="4362082"/>
              <a:ext cx="194219" cy="377457"/>
              <a:chOff x="5928357" y="4506030"/>
              <a:chExt cx="194219" cy="377457"/>
            </a:xfrm>
          </p:grpSpPr>
          <p:sp>
            <p:nvSpPr>
              <p:cNvPr id="74" name="Rectangle 73">
                <a:extLst>
                  <a:ext uri="{FF2B5EF4-FFF2-40B4-BE49-F238E27FC236}">
                    <a16:creationId xmlns:a16="http://schemas.microsoft.com/office/drawing/2014/main" id="{E73C2D4C-7041-1E77-286C-DAC790560D57}"/>
                  </a:ext>
                </a:extLst>
              </p:cNvPr>
              <p:cNvSpPr/>
              <p:nvPr/>
            </p:nvSpPr>
            <p:spPr>
              <a:xfrm>
                <a:off x="5947639"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B34A4CF4-F17D-4036-815C-945F8E48D8D5}"/>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21" name="Straight Connector 20">
              <a:extLst>
                <a:ext uri="{FF2B5EF4-FFF2-40B4-BE49-F238E27FC236}">
                  <a16:creationId xmlns:a16="http://schemas.microsoft.com/office/drawing/2014/main" id="{C71E499F-FE1E-2467-99A5-1BC9EDEB5B40}"/>
                </a:ext>
              </a:extLst>
            </p:cNvPr>
            <p:cNvCxnSpPr>
              <a:cxnSpLocks/>
              <a:stCxn id="11" idx="2"/>
              <a:endCxn id="72"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246A489-050F-180B-B129-6A514FE8BF86}"/>
                </a:ext>
              </a:extLst>
            </p:cNvPr>
            <p:cNvCxnSpPr>
              <a:cxnSpLocks/>
              <a:stCxn id="53" idx="0"/>
              <a:endCxn id="72"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284420A-8D5A-4E0B-9F88-09973AF9DCFB}"/>
                </a:ext>
              </a:extLst>
            </p:cNvPr>
            <p:cNvCxnSpPr>
              <a:cxnSpLocks/>
              <a:stCxn id="70" idx="3"/>
              <a:endCxn id="7"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B5D864A-7E25-2922-7426-CF58E7908082}"/>
                </a:ext>
              </a:extLst>
            </p:cNvPr>
            <p:cNvCxnSpPr>
              <a:cxnSpLocks/>
              <a:stCxn id="11" idx="6"/>
              <a:endCxn id="68" idx="1"/>
            </p:cNvCxnSpPr>
            <p:nvPr/>
          </p:nvCxnSpPr>
          <p:spPr>
            <a:xfrm flipV="1">
              <a:off x="7820330" y="2856673"/>
              <a:ext cx="1690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DE9BF6D-D84A-0AF7-2BED-2961ABD62D61}"/>
                </a:ext>
              </a:extLst>
            </p:cNvPr>
            <p:cNvCxnSpPr>
              <a:cxnSpLocks/>
              <a:stCxn id="39" idx="4"/>
              <a:endCxn id="116" idx="0"/>
            </p:cNvCxnSpPr>
            <p:nvPr/>
          </p:nvCxnSpPr>
          <p:spPr>
            <a:xfrm flipH="1">
              <a:off x="5942305" y="2488892"/>
              <a:ext cx="16114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0AB611D-C65F-5DC9-ECDC-0EBBCA7298E0}"/>
                </a:ext>
              </a:extLst>
            </p:cNvPr>
            <p:cNvCxnSpPr>
              <a:cxnSpLocks/>
              <a:stCxn id="39" idx="4"/>
              <a:endCxn id="72" idx="0"/>
            </p:cNvCxnSpPr>
            <p:nvPr/>
          </p:nvCxnSpPr>
          <p:spPr>
            <a:xfrm>
              <a:off x="6103448" y="2488892"/>
              <a:ext cx="13075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CACD4C-E55D-3B14-F441-A184749F333C}"/>
                </a:ext>
              </a:extLst>
            </p:cNvPr>
            <p:cNvCxnSpPr>
              <a:cxnSpLocks/>
              <a:stCxn id="70" idx="3"/>
              <a:endCxn id="40" idx="3"/>
            </p:cNvCxnSpPr>
            <p:nvPr/>
          </p:nvCxnSpPr>
          <p:spPr>
            <a:xfrm flipV="1">
              <a:off x="4011827" y="1973242"/>
              <a:ext cx="1580794"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B9388E2-2BF0-DF8D-DCDC-CAC84E19CE79}"/>
                </a:ext>
              </a:extLst>
            </p:cNvPr>
            <p:cNvCxnSpPr>
              <a:cxnSpLocks/>
              <a:stCxn id="40" idx="5"/>
              <a:endCxn id="68" idx="1"/>
            </p:cNvCxnSpPr>
            <p:nvPr/>
          </p:nvCxnSpPr>
          <p:spPr>
            <a:xfrm>
              <a:off x="6602329" y="1973242"/>
              <a:ext cx="1387017"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4C0388D-3DC6-F827-AFC9-1BC20DBD539E}"/>
                </a:ext>
              </a:extLst>
            </p:cNvPr>
            <p:cNvCxnSpPr>
              <a:cxnSpLocks/>
              <a:stCxn id="70" idx="3"/>
              <a:endCxn id="53"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58C49E9-C367-7158-BD54-32F8102839BC}"/>
                </a:ext>
              </a:extLst>
            </p:cNvPr>
            <p:cNvCxnSpPr>
              <a:cxnSpLocks/>
              <a:stCxn id="68" idx="1"/>
              <a:endCxn id="53"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DF7F16D-7A69-747F-13DB-9698A8FD40D4}"/>
                </a:ext>
              </a:extLst>
            </p:cNvPr>
            <p:cNvCxnSpPr>
              <a:cxnSpLocks/>
              <a:stCxn id="74" idx="2"/>
              <a:endCxn id="55"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6AF0FF4-3CDA-19B1-484F-57B42C8FC149}"/>
                </a:ext>
              </a:extLst>
            </p:cNvPr>
            <p:cNvCxnSpPr>
              <a:cxnSpLocks/>
              <a:stCxn id="53" idx="4"/>
              <a:endCxn id="66"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0DBFE8-716D-7DCB-87A4-160210E998E3}"/>
                </a:ext>
              </a:extLst>
            </p:cNvPr>
            <p:cNvCxnSpPr>
              <a:cxnSpLocks/>
              <a:stCxn id="55" idx="7"/>
              <a:endCxn id="66"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738B472-3D44-49E8-03DB-D76A720EBBA6}"/>
                </a:ext>
              </a:extLst>
            </p:cNvPr>
            <p:cNvCxnSpPr>
              <a:cxnSpLocks/>
              <a:stCxn id="66" idx="2"/>
              <a:endCxn id="50" idx="0"/>
            </p:cNvCxnSpPr>
            <p:nvPr/>
          </p:nvCxnSpPr>
          <p:spPr>
            <a:xfrm>
              <a:off x="7515100" y="4725832"/>
              <a:ext cx="7890"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0CFC7F70-4FE7-0712-EB06-028573CA0590}"/>
                </a:ext>
              </a:extLst>
            </p:cNvPr>
            <p:cNvGrpSpPr/>
            <p:nvPr/>
          </p:nvGrpSpPr>
          <p:grpSpPr>
            <a:xfrm>
              <a:off x="6136182" y="2560892"/>
              <a:ext cx="190052" cy="367781"/>
              <a:chOff x="6950676" y="2704840"/>
              <a:chExt cx="190052" cy="367781"/>
            </a:xfrm>
          </p:grpSpPr>
          <p:sp>
            <p:nvSpPr>
              <p:cNvPr id="72" name="Rectangle 71">
                <a:extLst>
                  <a:ext uri="{FF2B5EF4-FFF2-40B4-BE49-F238E27FC236}">
                    <a16:creationId xmlns:a16="http://schemas.microsoft.com/office/drawing/2014/main" id="{2FDF0E09-91AE-B526-B979-FC2545133BDA}"/>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597C6F57-B3DC-4276-35CA-B5AB947987B2}"/>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36" name="Group 35">
              <a:extLst>
                <a:ext uri="{FF2B5EF4-FFF2-40B4-BE49-F238E27FC236}">
                  <a16:creationId xmlns:a16="http://schemas.microsoft.com/office/drawing/2014/main" id="{B4F53EAE-04DF-0667-C537-FCF402D43472}"/>
                </a:ext>
              </a:extLst>
            </p:cNvPr>
            <p:cNvGrpSpPr/>
            <p:nvPr/>
          </p:nvGrpSpPr>
          <p:grpSpPr>
            <a:xfrm>
              <a:off x="3847952" y="2560892"/>
              <a:ext cx="190052" cy="367781"/>
              <a:chOff x="4662446" y="2704840"/>
              <a:chExt cx="190052" cy="367781"/>
            </a:xfrm>
          </p:grpSpPr>
          <p:sp>
            <p:nvSpPr>
              <p:cNvPr id="70" name="Rectangle 69">
                <a:extLst>
                  <a:ext uri="{FF2B5EF4-FFF2-40B4-BE49-F238E27FC236}">
                    <a16:creationId xmlns:a16="http://schemas.microsoft.com/office/drawing/2014/main" id="{A71EA3D8-8C1C-5002-B0D0-E7B78C24E911}"/>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76D4435A-1E6D-5387-DC74-732FA325082A}"/>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1</m:t>
                              </m:r>
                            </m:sub>
                          </m:sSub>
                        </m:oMath>
                      </m:oMathPara>
                    </a14:m>
                    <a:endParaRPr lang="en-GB" sz="1400" dirty="0"/>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37" name="Group 36">
              <a:extLst>
                <a:ext uri="{FF2B5EF4-FFF2-40B4-BE49-F238E27FC236}">
                  <a16:creationId xmlns:a16="http://schemas.microsoft.com/office/drawing/2014/main" id="{73D5C221-5BD6-23EC-EDF7-2995D983191F}"/>
                </a:ext>
              </a:extLst>
            </p:cNvPr>
            <p:cNvGrpSpPr/>
            <p:nvPr/>
          </p:nvGrpSpPr>
          <p:grpSpPr>
            <a:xfrm>
              <a:off x="7966320" y="2560892"/>
              <a:ext cx="190052" cy="367781"/>
              <a:chOff x="8780814" y="2704840"/>
              <a:chExt cx="190052" cy="367781"/>
            </a:xfrm>
          </p:grpSpPr>
          <p:sp>
            <p:nvSpPr>
              <p:cNvPr id="68" name="Rectangle 67">
                <a:extLst>
                  <a:ext uri="{FF2B5EF4-FFF2-40B4-BE49-F238E27FC236}">
                    <a16:creationId xmlns:a16="http://schemas.microsoft.com/office/drawing/2014/main" id="{E8260F31-67D5-85D1-45D3-CF68B6619147}"/>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06891421-D924-E458-7B52-3D9825966A71}"/>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38" name="Group 37">
              <a:extLst>
                <a:ext uri="{FF2B5EF4-FFF2-40B4-BE49-F238E27FC236}">
                  <a16:creationId xmlns:a16="http://schemas.microsoft.com/office/drawing/2014/main" id="{E3C0B58D-F40D-783F-AFAA-57F18187067B}"/>
                </a:ext>
              </a:extLst>
            </p:cNvPr>
            <p:cNvGrpSpPr/>
            <p:nvPr/>
          </p:nvGrpSpPr>
          <p:grpSpPr>
            <a:xfrm>
              <a:off x="7417990" y="4362082"/>
              <a:ext cx="194219" cy="363750"/>
              <a:chOff x="8232484" y="4506030"/>
              <a:chExt cx="194219" cy="363750"/>
            </a:xfrm>
          </p:grpSpPr>
          <p:sp>
            <p:nvSpPr>
              <p:cNvPr id="66" name="Rectangle 65">
                <a:extLst>
                  <a:ext uri="{FF2B5EF4-FFF2-40B4-BE49-F238E27FC236}">
                    <a16:creationId xmlns:a16="http://schemas.microsoft.com/office/drawing/2014/main" id="{F4A4F14D-08FE-A54A-FD45-67994097E141}"/>
                  </a:ext>
                </a:extLst>
              </p:cNvPr>
              <p:cNvSpPr/>
              <p:nvPr/>
            </p:nvSpPr>
            <p:spPr>
              <a:xfrm>
                <a:off x="8257594"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250CF6E5-5157-C8D5-8805-61AE608F1902}"/>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8C3E96F3-9E0A-487D-9CED-48BDD457B416}"/>
                    </a:ext>
                  </a:extLst>
                </p:cNvPr>
                <p:cNvSpPr txBox="1"/>
                <p:nvPr/>
              </p:nvSpPr>
              <p:spPr>
                <a:xfrm>
                  <a:off x="5455882" y="2099379"/>
                  <a:ext cx="1295131"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latin typeface="Cambria Math" panose="02040503050406030204" pitchFamily="18" charset="0"/>
                          </a:rPr>
                          <m:t>𝐴𝑐𝑐</m:t>
                        </m:r>
                        <m:r>
                          <m:rPr>
                            <m:nor/>
                          </m:rPr>
                          <a:rPr lang="en-GB">
                            <a:latin typeface="Cambria Math" charset="0"/>
                          </a:rPr>
                          <m:t>.</m:t>
                        </m:r>
                        <m:r>
                          <a:rPr lang="de-DE" b="0" i="1" smtClean="0">
                            <a:solidFill>
                              <a:srgbClr val="7030A0"/>
                            </a:solidFill>
                            <a:latin typeface="Cambria Math" panose="02040503050406030204" pitchFamily="18" charset="0"/>
                          </a:rPr>
                          <m:t>𝑛𝑢𝑐𝑙</m:t>
                        </m:r>
                      </m:oMath>
                    </m:oMathPara>
                  </a14:m>
                  <a:endParaRPr lang="en-GB" dirty="0"/>
                </a:p>
              </p:txBody>
            </p:sp>
          </mc:Choice>
          <mc:Fallback xmlns="">
            <p:sp>
              <p:nvSpPr>
                <p:cNvPr id="39" name="TextBox 38">
                  <a:extLst>
                    <a:ext uri="{FF2B5EF4-FFF2-40B4-BE49-F238E27FC236}">
                      <a16:creationId xmlns:a16="http://schemas.microsoft.com/office/drawing/2014/main" id="{8C3E96F3-9E0A-487D-9CED-48BDD457B416}"/>
                    </a:ext>
                  </a:extLst>
                </p:cNvPr>
                <p:cNvSpPr txBox="1">
                  <a:spLocks noRot="1" noChangeAspect="1" noMove="1" noResize="1" noEditPoints="1" noAdjustHandles="1" noChangeArrowheads="1" noChangeShapeType="1" noTextEdit="1"/>
                </p:cNvSpPr>
                <p:nvPr/>
              </p:nvSpPr>
              <p:spPr>
                <a:xfrm>
                  <a:off x="5455882" y="2099379"/>
                  <a:ext cx="1295131" cy="389513"/>
                </a:xfrm>
                <a:prstGeom prst="ellipse">
                  <a:avLst/>
                </a:prstGeom>
                <a:blipFill>
                  <a:blip r:embed="rId28"/>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A5AFCBC-9826-F12D-6F50-04DC1F5925A6}"/>
                    </a:ext>
                  </a:extLst>
                </p:cNvPr>
                <p:cNvSpPr txBox="1"/>
                <p:nvPr/>
              </p:nvSpPr>
              <p:spPr>
                <a:xfrm>
                  <a:off x="5383503" y="1640772"/>
                  <a:ext cx="1427944"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𝐴𝑐𝑐</m:t>
                        </m:r>
                        <m:r>
                          <m:rPr>
                            <m:nor/>
                          </m:rPr>
                          <a:rPr lang="en-GB">
                            <a:latin typeface="Cambria Math" charset="0"/>
                          </a:rPr>
                          <m:t>.</m:t>
                        </m:r>
                        <m:r>
                          <a:rPr lang="de-DE" i="1" smtClean="0">
                            <a:solidFill>
                              <a:srgbClr val="7030A0"/>
                            </a:solidFill>
                            <a:latin typeface="Cambria Math" panose="02040503050406030204" pitchFamily="18" charset="0"/>
                          </a:rPr>
                          <m:t>𝑐h𝑒𝑚</m:t>
                        </m:r>
                      </m:oMath>
                    </m:oMathPara>
                  </a14:m>
                  <a:endParaRPr lang="en-GB" dirty="0"/>
                </a:p>
              </p:txBody>
            </p:sp>
          </mc:Choice>
          <mc:Fallback xmlns="">
            <p:sp>
              <p:nvSpPr>
                <p:cNvPr id="40" name="TextBox 39">
                  <a:extLst>
                    <a:ext uri="{FF2B5EF4-FFF2-40B4-BE49-F238E27FC236}">
                      <a16:creationId xmlns:a16="http://schemas.microsoft.com/office/drawing/2014/main" id="{FA5AFCBC-9826-F12D-6F50-04DC1F5925A6}"/>
                    </a:ext>
                  </a:extLst>
                </p:cNvPr>
                <p:cNvSpPr txBox="1">
                  <a:spLocks noRot="1" noChangeAspect="1" noMove="1" noResize="1" noEditPoints="1" noAdjustHandles="1" noChangeArrowheads="1" noChangeShapeType="1" noTextEdit="1"/>
                </p:cNvSpPr>
                <p:nvPr/>
              </p:nvSpPr>
              <p:spPr>
                <a:xfrm>
                  <a:off x="5383503" y="1640772"/>
                  <a:ext cx="1427944" cy="389513"/>
                </a:xfrm>
                <a:prstGeom prst="ellipse">
                  <a:avLst/>
                </a:prstGeom>
                <a:blipFill>
                  <a:blip r:embed="rId29"/>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F187C3E9-9CA9-6D51-3F04-9F22C52C570B}"/>
                    </a:ext>
                  </a:extLst>
                </p:cNvPr>
                <p:cNvSpPr txBox="1"/>
                <p:nvPr/>
              </p:nvSpPr>
              <p:spPr>
                <a:xfrm>
                  <a:off x="6542490" y="5156016"/>
                  <a:ext cx="196100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𝑇𝑟𝑒𝑎𝑡</m:t>
                        </m:r>
                        <m:r>
                          <m:rPr>
                            <m:nor/>
                          </m:rPr>
                          <a:rPr lang="en-GB">
                            <a:latin typeface="Cambria Math" charset="0"/>
                          </a:rPr>
                          <m:t>.</m:t>
                        </m:r>
                        <m:r>
                          <a:rPr lang="en-GB" i="1" smtClean="0">
                            <a:solidFill>
                              <a:srgbClr val="FFC000"/>
                            </a:solidFill>
                            <a:latin typeface="Cambria Math" charset="0"/>
                          </a:rPr>
                          <m:t>𝑒𝑣𝑒</m:t>
                        </m:r>
                        <m:r>
                          <m:rPr>
                            <m:nor/>
                          </m:rPr>
                          <a:rPr lang="en-GB">
                            <a:latin typeface="Cambria Math" charset="0"/>
                          </a:rPr>
                          <m:t>.</m:t>
                        </m:r>
                        <m:sSub>
                          <m:sSubPr>
                            <m:ctrlPr>
                              <a:rPr lang="en-GB" i="1" smtClean="0">
                                <a:solidFill>
                                  <a:schemeClr val="accent3"/>
                                </a:solidFill>
                                <a:latin typeface="Cambria Math" panose="02040503050406030204" pitchFamily="18" charset="0"/>
                              </a:rPr>
                            </m:ctrlPr>
                          </m:sSubPr>
                          <m:e>
                            <m:r>
                              <a:rPr lang="en-GB" i="1">
                                <a:solidFill>
                                  <a:schemeClr val="accent3"/>
                                </a:solidFill>
                                <a:latin typeface="Cambria Math" panose="02040503050406030204" pitchFamily="18" charset="0"/>
                              </a:rPr>
                              <m:t>𝑚</m:t>
                            </m:r>
                          </m:e>
                          <m:sub>
                            <m:r>
                              <a:rPr lang="en-GB" i="1">
                                <a:solidFill>
                                  <a:schemeClr val="accent3"/>
                                </a:solidFill>
                                <a:latin typeface="Cambria Math" charset="0"/>
                              </a:rPr>
                              <m:t>2</m:t>
                            </m:r>
                          </m:sub>
                        </m:sSub>
                      </m:oMath>
                    </m:oMathPara>
                  </a14:m>
                  <a:endParaRPr lang="en-GB" dirty="0"/>
                </a:p>
              </p:txBody>
            </p:sp>
          </mc:Choice>
          <mc:Fallback xmlns="">
            <p:sp>
              <p:nvSpPr>
                <p:cNvPr id="50" name="TextBox 49">
                  <a:extLst>
                    <a:ext uri="{FF2B5EF4-FFF2-40B4-BE49-F238E27FC236}">
                      <a16:creationId xmlns:a16="http://schemas.microsoft.com/office/drawing/2014/main" id="{F187C3E9-9CA9-6D51-3F04-9F22C52C570B}"/>
                    </a:ext>
                  </a:extLst>
                </p:cNvPr>
                <p:cNvSpPr txBox="1">
                  <a:spLocks noRot="1" noChangeAspect="1" noMove="1" noResize="1" noEditPoints="1" noAdjustHandles="1" noChangeArrowheads="1" noChangeShapeType="1" noTextEdit="1"/>
                </p:cNvSpPr>
                <p:nvPr/>
              </p:nvSpPr>
              <p:spPr>
                <a:xfrm>
                  <a:off x="6542490" y="5156016"/>
                  <a:ext cx="1961000" cy="389513"/>
                </a:xfrm>
                <a:prstGeom prst="ellipse">
                  <a:avLst/>
                </a:prstGeom>
                <a:blipFill>
                  <a:blip r:embed="rId30"/>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8591CEA-5D85-13AF-397E-D1B71B2A13A8}"/>
                    </a:ext>
                  </a:extLst>
                </p:cNvPr>
                <p:cNvSpPr txBox="1"/>
                <p:nvPr/>
              </p:nvSpPr>
              <p:spPr>
                <a:xfrm>
                  <a:off x="5418162" y="4471115"/>
                  <a:ext cx="195351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𝑇𝑟𝑒𝑎𝑡</m:t>
                        </m:r>
                        <m:r>
                          <m:rPr>
                            <m:nor/>
                          </m:rPr>
                          <a:rPr lang="en-GB">
                            <a:latin typeface="Cambria Math" charset="0"/>
                          </a:rPr>
                          <m:t>.</m:t>
                        </m:r>
                        <m:r>
                          <a:rPr lang="en-GB" i="1" smtClean="0">
                            <a:solidFill>
                              <a:srgbClr val="FFC000"/>
                            </a:solidFill>
                            <a:latin typeface="Cambria Math" charset="0"/>
                          </a:rPr>
                          <m:t>𝑒𝑣𝑒</m:t>
                        </m:r>
                        <m:r>
                          <m:rPr>
                            <m:nor/>
                          </m:rPr>
                          <a:rPr lang="en-GB">
                            <a:latin typeface="Cambria Math" charset="0"/>
                          </a:rPr>
                          <m:t>.</m:t>
                        </m:r>
                        <m:sSub>
                          <m:sSubPr>
                            <m:ctrlPr>
                              <a:rPr lang="en-GB" i="1" smtClean="0">
                                <a:solidFill>
                                  <a:schemeClr val="accent3"/>
                                </a:solidFill>
                                <a:latin typeface="Cambria Math" panose="02040503050406030204" pitchFamily="18" charset="0"/>
                              </a:rPr>
                            </m:ctrlPr>
                          </m:sSubPr>
                          <m:e>
                            <m:r>
                              <a:rPr lang="en-GB" i="1">
                                <a:solidFill>
                                  <a:schemeClr val="accent3"/>
                                </a:solidFill>
                                <a:latin typeface="Cambria Math" panose="02040503050406030204" pitchFamily="18" charset="0"/>
                              </a:rPr>
                              <m:t>𝑚</m:t>
                            </m:r>
                          </m:e>
                          <m:sub>
                            <m:r>
                              <a:rPr lang="en-GB" i="1">
                                <a:solidFill>
                                  <a:schemeClr val="accent3"/>
                                </a:solidFill>
                                <a:latin typeface="Cambria Math" charset="0"/>
                              </a:rPr>
                              <m:t>1</m:t>
                            </m:r>
                          </m:sub>
                        </m:sSub>
                      </m:oMath>
                    </m:oMathPara>
                  </a14:m>
                  <a:endParaRPr lang="en-GB" dirty="0"/>
                </a:p>
              </p:txBody>
            </p:sp>
          </mc:Choice>
          <mc:Fallback xmlns="">
            <p:sp>
              <p:nvSpPr>
                <p:cNvPr id="51" name="TextBox 50">
                  <a:extLst>
                    <a:ext uri="{FF2B5EF4-FFF2-40B4-BE49-F238E27FC236}">
                      <a16:creationId xmlns:a16="http://schemas.microsoft.com/office/drawing/2014/main" id="{98591CEA-5D85-13AF-397E-D1B71B2A13A8}"/>
                    </a:ext>
                  </a:extLst>
                </p:cNvPr>
                <p:cNvSpPr txBox="1">
                  <a:spLocks noRot="1" noChangeAspect="1" noMove="1" noResize="1" noEditPoints="1" noAdjustHandles="1" noChangeArrowheads="1" noChangeShapeType="1" noTextEdit="1"/>
                </p:cNvSpPr>
                <p:nvPr/>
              </p:nvSpPr>
              <p:spPr>
                <a:xfrm>
                  <a:off x="5418162" y="4471115"/>
                  <a:ext cx="1953516" cy="389513"/>
                </a:xfrm>
                <a:prstGeom prst="ellipse">
                  <a:avLst/>
                </a:prstGeom>
                <a:blipFill>
                  <a:blip r:embed="rId31"/>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819072F3-A680-CA7F-60C5-49315A24DA4F}"/>
                    </a:ext>
                  </a:extLst>
                </p:cNvPr>
                <p:cNvSpPr txBox="1"/>
                <p:nvPr/>
              </p:nvSpPr>
              <p:spPr>
                <a:xfrm>
                  <a:off x="5710260" y="3473054"/>
                  <a:ext cx="75864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𝐸𝑝𝑖𝑑</m:t>
                        </m:r>
                      </m:oMath>
                    </m:oMathPara>
                  </a14:m>
                  <a:endParaRPr lang="en-GB" dirty="0"/>
                </a:p>
              </p:txBody>
            </p:sp>
          </mc:Choice>
          <mc:Fallback xmlns="">
            <p:sp>
              <p:nvSpPr>
                <p:cNvPr id="172" name="TextBox 171">
                  <a:extLst>
                    <a:ext uri="{FF2B5EF4-FFF2-40B4-BE49-F238E27FC236}">
                      <a16:creationId xmlns:a16="http://schemas.microsoft.com/office/drawing/2014/main" id="{7E59FA4A-62CD-C647-B57B-AD5C0D0BCBD1}"/>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4"/>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3707A6D8-4144-EB32-1453-A2734799DDEC}"/>
                    </a:ext>
                  </a:extLst>
                </p:cNvPr>
                <p:cNvSpPr txBox="1"/>
                <p:nvPr/>
              </p:nvSpPr>
              <p:spPr>
                <a:xfrm>
                  <a:off x="5478200" y="4944528"/>
                  <a:ext cx="1246893"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𝑆𝑖𝑐𝑘</m:t>
                        </m:r>
                        <m:r>
                          <m:rPr>
                            <m:nor/>
                          </m:rPr>
                          <a:rPr lang="en-GB">
                            <a:latin typeface="Cambria Math" charset="0"/>
                          </a:rPr>
                          <m:t>.</m:t>
                        </m:r>
                        <m:r>
                          <a:rPr lang="en-GB" i="1" smtClean="0">
                            <a:solidFill>
                              <a:srgbClr val="FFC000"/>
                            </a:solidFill>
                            <a:latin typeface="Cambria Math" charset="0"/>
                          </a:rPr>
                          <m:t>𝑒𝑣𝑒</m:t>
                        </m:r>
                      </m:oMath>
                    </m:oMathPara>
                  </a14:m>
                  <a:endParaRPr lang="en-GB" dirty="0">
                    <a:solidFill>
                      <a:schemeClr val="accent1"/>
                    </a:solidFill>
                  </a:endParaRPr>
                </a:p>
              </p:txBody>
            </p:sp>
          </mc:Choice>
          <mc:Fallback xmlns="">
            <p:sp>
              <p:nvSpPr>
                <p:cNvPr id="173" name="TextBox 172">
                  <a:extLst>
                    <a:ext uri="{FF2B5EF4-FFF2-40B4-BE49-F238E27FC236}">
                      <a16:creationId xmlns:a16="http://schemas.microsoft.com/office/drawing/2014/main" id="{CB592ED5-93E8-EA42-9CF3-A128CA355190}"/>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57" name="Straight Connector 56">
              <a:extLst>
                <a:ext uri="{FF2B5EF4-FFF2-40B4-BE49-F238E27FC236}">
                  <a16:creationId xmlns:a16="http://schemas.microsoft.com/office/drawing/2014/main" id="{E3048EFA-9844-B4AD-6083-7720F856D327}"/>
                </a:ext>
              </a:extLst>
            </p:cNvPr>
            <p:cNvCxnSpPr>
              <a:cxnSpLocks/>
              <a:stCxn id="76" idx="2"/>
              <a:endCxn id="55"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68C8731-0713-19C2-07F2-73668F19B87B}"/>
                </a:ext>
              </a:extLst>
            </p:cNvPr>
            <p:cNvCxnSpPr>
              <a:cxnSpLocks/>
              <a:stCxn id="53" idx="0"/>
              <a:endCxn id="116"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9DDCDA3-08F1-7108-119F-3727C530B845}"/>
                </a:ext>
              </a:extLst>
            </p:cNvPr>
            <p:cNvCxnSpPr>
              <a:cxnSpLocks/>
              <a:stCxn id="64" idx="1"/>
              <a:endCxn id="53"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27A1C553-1565-0DAF-F7BA-44F76CD7423A}"/>
                </a:ext>
              </a:extLst>
            </p:cNvPr>
            <p:cNvGrpSpPr/>
            <p:nvPr/>
          </p:nvGrpSpPr>
          <p:grpSpPr>
            <a:xfrm>
              <a:off x="7005769" y="3379583"/>
              <a:ext cx="190052" cy="360228"/>
              <a:chOff x="7005769" y="3379583"/>
              <a:chExt cx="190052" cy="360228"/>
            </a:xfrm>
          </p:grpSpPr>
          <p:sp>
            <p:nvSpPr>
              <p:cNvPr id="64" name="Rectangle 63">
                <a:extLst>
                  <a:ext uri="{FF2B5EF4-FFF2-40B4-BE49-F238E27FC236}">
                    <a16:creationId xmlns:a16="http://schemas.microsoft.com/office/drawing/2014/main" id="{8FC65E3B-5515-FA51-DD74-2114C34AB9CF}"/>
                  </a:ext>
                </a:extLst>
              </p:cNvPr>
              <p:cNvSpPr/>
              <p:nvPr/>
            </p:nvSpPr>
            <p:spPr>
              <a:xfrm>
                <a:off x="7028795" y="359581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A9E4B0D8-C799-0942-DD4B-09F4BA5E65BA}"/>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panose="02040503050406030204" pitchFamily="18" charset="0"/>
                                </a:rPr>
                                <m:t>𝑓</m:t>
                              </m:r>
                            </m:e>
                            <m:sub>
                              <m:r>
                                <a:rPr lang="de-DE" sz="1400" b="0" i="1" smtClean="0">
                                  <a:latin typeface="Cambria Math" panose="02040503050406030204" pitchFamily="18" charset="0"/>
                                </a:rPr>
                                <m:t>0</m:t>
                              </m:r>
                            </m:sub>
                          </m:sSub>
                        </m:oMath>
                      </m:oMathPara>
                    </a14:m>
                    <a:endParaRPr lang="en-GB" sz="1400" dirty="0"/>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sp>
        <p:nvSpPr>
          <p:cNvPr id="6" name="Date Placeholder 5">
            <a:extLst>
              <a:ext uri="{FF2B5EF4-FFF2-40B4-BE49-F238E27FC236}">
                <a16:creationId xmlns:a16="http://schemas.microsoft.com/office/drawing/2014/main" id="{88202E1E-790C-5917-64CF-B17CACCCDFF0}"/>
              </a:ext>
            </a:extLst>
          </p:cNvPr>
          <p:cNvSpPr>
            <a:spLocks noGrp="1"/>
          </p:cNvSpPr>
          <p:nvPr>
            <p:ph type="dt" sz="half" idx="2"/>
          </p:nvPr>
        </p:nvSpPr>
        <p:spPr/>
        <p:txBody>
          <a:bodyPr/>
          <a:lstStyle/>
          <a:p>
            <a:r>
              <a:rPr lang="de-DE"/>
              <a:t>Intro</a:t>
            </a:r>
            <a:endParaRPr lang="en-US" dirty="0"/>
          </a:p>
        </p:txBody>
      </p:sp>
    </p:spTree>
    <p:extLst>
      <p:ext uri="{BB962C8B-B14F-4D97-AF65-F5344CB8AC3E}">
        <p14:creationId xmlns:p14="http://schemas.microsoft.com/office/powerpoint/2010/main" val="3726276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Problem: … and Models Explode with Them</a:t>
            </a:r>
          </a:p>
        </p:txBody>
      </p:sp>
      <p:sp>
        <p:nvSpPr>
          <p:cNvPr id="5" name="Footer Placeholder 4">
            <a:extLst>
              <a:ext uri="{FF2B5EF4-FFF2-40B4-BE49-F238E27FC236}">
                <a16:creationId xmlns:a16="http://schemas.microsoft.com/office/drawing/2014/main" id="{51F4E8B4-D6F7-5F43-B663-F4DE1E8236BC}"/>
              </a:ext>
            </a:extLst>
          </p:cNvPr>
          <p:cNvSpPr>
            <a:spLocks noGrp="1"/>
          </p:cNvSpPr>
          <p:nvPr>
            <p:ph type="ftr" sz="quarter" idx="3"/>
          </p:nvPr>
        </p:nvSpPr>
        <p:spPr/>
        <p:txBody>
          <a:bodyPr/>
          <a:lstStyle/>
          <a:p>
            <a:r>
              <a:rPr lang="en-GB"/>
              <a:t>T. Braun – StaRAI</a:t>
            </a:r>
            <a:endParaRPr lang="en-GB" dirty="0"/>
          </a:p>
        </p:txBody>
      </p:sp>
      <p:sp>
        <p:nvSpPr>
          <p:cNvPr id="4" name="Slide Number Placeholder 3"/>
          <p:cNvSpPr>
            <a:spLocks noGrp="1"/>
          </p:cNvSpPr>
          <p:nvPr>
            <p:ph type="sldNum" sz="quarter" idx="4"/>
          </p:nvPr>
        </p:nvSpPr>
        <p:spPr/>
        <p:txBody>
          <a:bodyPr/>
          <a:lstStyle/>
          <a:p>
            <a:fld id="{DB7C4649-800D-CB47-881A-AA04BFFFB18C}" type="slidenum">
              <a:rPr lang="en-US" smtClean="0"/>
              <a:t>48</a:t>
            </a:fld>
            <a:endParaRPr lang="en-US"/>
          </a:p>
        </p:txBody>
      </p:sp>
      <p:grpSp>
        <p:nvGrpSpPr>
          <p:cNvPr id="132" name="Group 131">
            <a:extLst>
              <a:ext uri="{FF2B5EF4-FFF2-40B4-BE49-F238E27FC236}">
                <a16:creationId xmlns:a16="http://schemas.microsoft.com/office/drawing/2014/main" id="{D26E84EB-7995-7C4A-A569-45EE0FB543D9}"/>
              </a:ext>
            </a:extLst>
          </p:cNvPr>
          <p:cNvGrpSpPr/>
          <p:nvPr/>
        </p:nvGrpSpPr>
        <p:grpSpPr>
          <a:xfrm>
            <a:off x="289962" y="3501808"/>
            <a:ext cx="5751737" cy="2078523"/>
            <a:chOff x="214975" y="3467006"/>
            <a:chExt cx="5751737" cy="2078523"/>
          </a:xfrm>
        </p:grpSpPr>
        <p:cxnSp>
          <p:nvCxnSpPr>
            <p:cNvPr id="86" name="Straight Connector 85">
              <a:extLst>
                <a:ext uri="{FF2B5EF4-FFF2-40B4-BE49-F238E27FC236}">
                  <a16:creationId xmlns:a16="http://schemas.microsoft.com/office/drawing/2014/main" id="{CFE23255-B95A-864C-9C75-567894EA43AA}"/>
                </a:ext>
              </a:extLst>
            </p:cNvPr>
            <p:cNvCxnSpPr>
              <a:cxnSpLocks/>
              <a:stCxn id="85" idx="0"/>
              <a:endCxn id="89" idx="2"/>
            </p:cNvCxnSpPr>
            <p:nvPr/>
          </p:nvCxnSpPr>
          <p:spPr>
            <a:xfrm flipV="1">
              <a:off x="1119060" y="3861424"/>
              <a:ext cx="53771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060BB97-7720-5747-A886-3441ED547662}"/>
                </a:ext>
              </a:extLst>
            </p:cNvPr>
            <p:cNvCxnSpPr>
              <a:cxnSpLocks/>
              <a:stCxn id="105" idx="2"/>
              <a:endCxn id="92"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379482CF-7653-2C41-ACDF-BD051AA31896}"/>
                </a:ext>
              </a:extLst>
            </p:cNvPr>
            <p:cNvGrpSpPr/>
            <p:nvPr/>
          </p:nvGrpSpPr>
          <p:grpSpPr>
            <a:xfrm>
              <a:off x="1559665" y="3467006"/>
              <a:ext cx="194219" cy="394418"/>
              <a:chOff x="5586931" y="4487402"/>
              <a:chExt cx="194219" cy="394418"/>
            </a:xfrm>
          </p:grpSpPr>
          <p:sp>
            <p:nvSpPr>
              <p:cNvPr id="89" name="Rectangle 88">
                <a:extLst>
                  <a:ext uri="{FF2B5EF4-FFF2-40B4-BE49-F238E27FC236}">
                    <a16:creationId xmlns:a16="http://schemas.microsoft.com/office/drawing/2014/main" id="{1324260D-05BC-3849-890D-DCAA03B1B85D}"/>
                  </a:ext>
                </a:extLst>
              </p:cNvPr>
              <p:cNvSpPr/>
              <p:nvPr/>
            </p:nvSpPr>
            <p:spPr>
              <a:xfrm>
                <a:off x="5612040"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D271EBF1-B10C-A446-9786-1314BB9DC53B}"/>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2</m:t>
                              </m:r>
                            </m:sub>
                          </m:sSub>
                        </m:oMath>
                      </m:oMathPara>
                    </a14:m>
                    <a:endParaRPr lang="en-GB" sz="1400" dirty="0"/>
                  </a:p>
                </p:txBody>
              </p:sp>
            </mc:Choice>
            <mc:Fallback xmlns="">
              <p:sp>
                <p:nvSpPr>
                  <p:cNvPr id="90" name="TextBox 89">
                    <a:extLst>
                      <a:ext uri="{FF2B5EF4-FFF2-40B4-BE49-F238E27FC236}">
                        <a16:creationId xmlns:a16="http://schemas.microsoft.com/office/drawing/2014/main" id="{D271EBF1-B10C-A446-9786-1314BB9DC53B}"/>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4"/>
                    <a:stretch>
                      <a:fillRect l="-37500" b="-27778"/>
                    </a:stretch>
                  </a:blipFill>
                </p:spPr>
                <p:txBody>
                  <a:bodyPr/>
                  <a:lstStyle/>
                  <a:p>
                    <a:r>
                      <a:rPr lang="en-GB">
                        <a:noFill/>
                      </a:rPr>
                      <a:t> </a:t>
                    </a:r>
                  </a:p>
                </p:txBody>
              </p:sp>
            </mc:Fallback>
          </mc:AlternateContent>
        </p:grpSp>
        <p:grpSp>
          <p:nvGrpSpPr>
            <p:cNvPr id="91" name="Group 90">
              <a:extLst>
                <a:ext uri="{FF2B5EF4-FFF2-40B4-BE49-F238E27FC236}">
                  <a16:creationId xmlns:a16="http://schemas.microsoft.com/office/drawing/2014/main" id="{34253AF1-98A5-C243-9C8A-2EEBE21FD748}"/>
                </a:ext>
              </a:extLst>
            </p:cNvPr>
            <p:cNvGrpSpPr/>
            <p:nvPr/>
          </p:nvGrpSpPr>
          <p:grpSpPr>
            <a:xfrm>
              <a:off x="2095941" y="3818510"/>
              <a:ext cx="194219" cy="377941"/>
              <a:chOff x="5974097" y="4505546"/>
              <a:chExt cx="194219" cy="377941"/>
            </a:xfrm>
          </p:grpSpPr>
          <p:sp>
            <p:nvSpPr>
              <p:cNvPr id="92" name="Rectangle 91">
                <a:extLst>
                  <a:ext uri="{FF2B5EF4-FFF2-40B4-BE49-F238E27FC236}">
                    <a16:creationId xmlns:a16="http://schemas.microsoft.com/office/drawing/2014/main" id="{F732EE0A-C0D4-9D42-B0FF-C5AC1959CD41}"/>
                  </a:ext>
                </a:extLst>
              </p:cNvPr>
              <p:cNvSpPr/>
              <p:nvPr/>
            </p:nvSpPr>
            <p:spPr>
              <a:xfrm>
                <a:off x="5999206"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2DD40BB5-0B06-EE4E-B6F0-860378A690D8}"/>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93" name="TextBox 92">
                    <a:extLst>
                      <a:ext uri="{FF2B5EF4-FFF2-40B4-BE49-F238E27FC236}">
                        <a16:creationId xmlns:a16="http://schemas.microsoft.com/office/drawing/2014/main" id="{2DD40BB5-0B06-EE4E-B6F0-860378A690D8}"/>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5"/>
                    <a:stretch>
                      <a:fillRect l="-37500" b="-27778"/>
                    </a:stretch>
                  </a:blipFill>
                </p:spPr>
                <p:txBody>
                  <a:bodyPr/>
                  <a:lstStyle/>
                  <a:p>
                    <a:r>
                      <a:rPr lang="en-GB">
                        <a:noFill/>
                      </a:rPr>
                      <a:t> </a:t>
                    </a:r>
                  </a:p>
                </p:txBody>
              </p:sp>
            </mc:Fallback>
          </mc:AlternateContent>
        </p:grpSp>
        <p:cxnSp>
          <p:nvCxnSpPr>
            <p:cNvPr id="94" name="Straight Connector 93">
              <a:extLst>
                <a:ext uri="{FF2B5EF4-FFF2-40B4-BE49-F238E27FC236}">
                  <a16:creationId xmlns:a16="http://schemas.microsoft.com/office/drawing/2014/main" id="{87EED85F-93B4-6940-AEB9-DD9764CEE85A}"/>
                </a:ext>
              </a:extLst>
            </p:cNvPr>
            <p:cNvCxnSpPr>
              <a:cxnSpLocks/>
              <a:stCxn id="92" idx="2"/>
              <a:endCxn id="108" idx="0"/>
            </p:cNvCxnSpPr>
            <p:nvPr/>
          </p:nvCxnSpPr>
          <p:spPr>
            <a:xfrm flipH="1">
              <a:off x="2184974" y="4196451"/>
              <a:ext cx="8076"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9F6A8E-3738-CC46-BC61-EE007046E706}"/>
                </a:ext>
              </a:extLst>
            </p:cNvPr>
            <p:cNvCxnSpPr>
              <a:cxnSpLocks/>
              <a:stCxn id="108" idx="6"/>
              <a:endCxn id="98" idx="1"/>
            </p:cNvCxnSpPr>
            <p:nvPr/>
          </p:nvCxnSpPr>
          <p:spPr>
            <a:xfrm>
              <a:off x="2907602" y="4860084"/>
              <a:ext cx="245239"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AF3287E-7BDD-4B44-917F-A14BE91644B4}"/>
                </a:ext>
              </a:extLst>
            </p:cNvPr>
            <p:cNvCxnSpPr>
              <a:cxnSpLocks/>
              <a:stCxn id="98" idx="2"/>
              <a:endCxn id="102" idx="0"/>
            </p:cNvCxnSpPr>
            <p:nvPr/>
          </p:nvCxnSpPr>
          <p:spPr>
            <a:xfrm flipH="1">
              <a:off x="2692360" y="4932754"/>
              <a:ext cx="53248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673EE71E-7F0B-C841-8A12-C92E201D17A6}"/>
                </a:ext>
              </a:extLst>
            </p:cNvPr>
            <p:cNvGrpSpPr/>
            <p:nvPr/>
          </p:nvGrpSpPr>
          <p:grpSpPr>
            <a:xfrm>
              <a:off x="3127732" y="4545259"/>
              <a:ext cx="194219" cy="387495"/>
              <a:chOff x="7895512" y="4482285"/>
              <a:chExt cx="194219" cy="387495"/>
            </a:xfrm>
          </p:grpSpPr>
          <p:sp>
            <p:nvSpPr>
              <p:cNvPr id="98" name="Rectangle 97">
                <a:extLst>
                  <a:ext uri="{FF2B5EF4-FFF2-40B4-BE49-F238E27FC236}">
                    <a16:creationId xmlns:a16="http://schemas.microsoft.com/office/drawing/2014/main" id="{464DED08-46C8-4944-AB37-F1FF97AC4A52}"/>
                  </a:ext>
                </a:extLst>
              </p:cNvPr>
              <p:cNvSpPr/>
              <p:nvPr/>
            </p:nvSpPr>
            <p:spPr>
              <a:xfrm>
                <a:off x="7920621"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437D0CAF-6C76-0240-B4B8-0AC88643786F}"/>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99" name="TextBox 98">
                    <a:extLst>
                      <a:ext uri="{FF2B5EF4-FFF2-40B4-BE49-F238E27FC236}">
                        <a16:creationId xmlns:a16="http://schemas.microsoft.com/office/drawing/2014/main" id="{437D0CAF-6C76-0240-B4B8-0AC88643786F}"/>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6"/>
                    <a:stretch>
                      <a:fillRect l="-35294" b="-2777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CA35B6C7-2B27-2E44-821A-9B3F5745A595}"/>
                    </a:ext>
                  </a:extLst>
                </p:cNvPr>
                <p:cNvSpPr txBox="1"/>
                <p:nvPr/>
              </p:nvSpPr>
              <p:spPr>
                <a:xfrm>
                  <a:off x="214975" y="4317572"/>
                  <a:ext cx="180817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𝑇𝑟𝑎𝑣𝑒𝑙</m:t>
                        </m:r>
                        <m:r>
                          <m:rPr>
                            <m:nor/>
                          </m:rPr>
                          <a:rPr lang="de-DE">
                            <a:latin typeface="Cambria Math" charset="0"/>
                          </a:rPr>
                          <m:t>.</m:t>
                        </m:r>
                        <m:r>
                          <a:rPr lang="de-DE" i="1" smtClean="0">
                            <a:solidFill>
                              <a:srgbClr val="FFC000"/>
                            </a:solidFill>
                            <a:latin typeface="Cambria Math" panose="02040503050406030204" pitchFamily="18" charset="0"/>
                          </a:rPr>
                          <m:t>𝑎𝑙𝑖𝑐𝑒</m:t>
                        </m:r>
                      </m:oMath>
                    </m:oMathPara>
                  </a14:m>
                  <a:endParaRPr lang="en-GB" dirty="0"/>
                </a:p>
              </p:txBody>
            </p:sp>
          </mc:Choice>
          <mc:Fallback xmlns="">
            <p:sp>
              <p:nvSpPr>
                <p:cNvPr id="85" name="TextBox 84">
                  <a:extLst>
                    <a:ext uri="{FF2B5EF4-FFF2-40B4-BE49-F238E27FC236}">
                      <a16:creationId xmlns:a16="http://schemas.microsoft.com/office/drawing/2014/main" id="{CA35B6C7-2B27-2E44-821A-9B3F5745A595}"/>
                    </a:ext>
                  </a:extLst>
                </p:cNvPr>
                <p:cNvSpPr txBox="1">
                  <a:spLocks noRot="1" noChangeAspect="1" noMove="1" noResize="1" noEditPoints="1" noAdjustHandles="1" noChangeArrowheads="1" noChangeShapeType="1" noTextEdit="1"/>
                </p:cNvSpPr>
                <p:nvPr/>
              </p:nvSpPr>
              <p:spPr>
                <a:xfrm>
                  <a:off x="214975" y="4317572"/>
                  <a:ext cx="1808170" cy="389513"/>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89B40D99-9F9F-1A48-A53D-1F7375655B47}"/>
                    </a:ext>
                  </a:extLst>
                </p:cNvPr>
                <p:cNvSpPr txBox="1"/>
                <p:nvPr/>
              </p:nvSpPr>
              <p:spPr>
                <a:xfrm>
                  <a:off x="1612678" y="5156016"/>
                  <a:ext cx="2159363"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𝑇𝑟𝑒𝑎𝑡</m:t>
                        </m:r>
                        <m:r>
                          <m:rPr>
                            <m:nor/>
                          </m:rPr>
                          <a:rPr lang="de-DE">
                            <a:latin typeface="Cambria Math" charset="0"/>
                          </a:rPr>
                          <m:t>.</m:t>
                        </m:r>
                        <m:r>
                          <a:rPr lang="de-DE" i="1" smtClean="0">
                            <a:solidFill>
                              <a:srgbClr val="FFC000"/>
                            </a:solidFill>
                            <a:latin typeface="Cambria Math" panose="02040503050406030204" pitchFamily="18" charset="0"/>
                          </a:rPr>
                          <m:t>𝑎𝑙𝑖𝑐𝑒</m:t>
                        </m:r>
                        <m:r>
                          <m:rPr>
                            <m:nor/>
                          </m:rPr>
                          <a:rPr lang="de-DE">
                            <a:latin typeface="Cambria Math" charset="0"/>
                          </a:rPr>
                          <m:t>.</m:t>
                        </m:r>
                        <m:sSub>
                          <m:sSubPr>
                            <m:ctrlPr>
                              <a:rPr lang="de-DE" i="1" smtClean="0">
                                <a:solidFill>
                                  <a:schemeClr val="accent3"/>
                                </a:solidFill>
                                <a:latin typeface="Cambria Math" panose="02040503050406030204" pitchFamily="18" charset="0"/>
                              </a:rPr>
                            </m:ctrlPr>
                          </m:sSubPr>
                          <m:e>
                            <m:r>
                              <a:rPr lang="de-DE" i="1">
                                <a:solidFill>
                                  <a:schemeClr val="accent3"/>
                                </a:solidFill>
                                <a:latin typeface="Cambria Math" panose="02040503050406030204" pitchFamily="18" charset="0"/>
                              </a:rPr>
                              <m:t>𝑚</m:t>
                            </m:r>
                          </m:e>
                          <m:sub>
                            <m:r>
                              <a:rPr lang="de-DE" i="1">
                                <a:solidFill>
                                  <a:schemeClr val="accent3"/>
                                </a:solidFill>
                                <a:latin typeface="Cambria Math" charset="0"/>
                              </a:rPr>
                              <m:t>2</m:t>
                            </m:r>
                          </m:sub>
                        </m:sSub>
                      </m:oMath>
                    </m:oMathPara>
                  </a14:m>
                  <a:endParaRPr lang="en-GB" dirty="0"/>
                </a:p>
              </p:txBody>
            </p:sp>
          </mc:Choice>
          <mc:Fallback xmlns="">
            <p:sp>
              <p:nvSpPr>
                <p:cNvPr id="102" name="TextBox 101">
                  <a:extLst>
                    <a:ext uri="{FF2B5EF4-FFF2-40B4-BE49-F238E27FC236}">
                      <a16:creationId xmlns:a16="http://schemas.microsoft.com/office/drawing/2014/main" id="{89B40D99-9F9F-1A48-A53D-1F7375655B47}"/>
                    </a:ext>
                  </a:extLst>
                </p:cNvPr>
                <p:cNvSpPr txBox="1">
                  <a:spLocks noRot="1" noChangeAspect="1" noMove="1" noResize="1" noEditPoints="1" noAdjustHandles="1" noChangeArrowheads="1" noChangeShapeType="1" noTextEdit="1"/>
                </p:cNvSpPr>
                <p:nvPr/>
              </p:nvSpPr>
              <p:spPr>
                <a:xfrm>
                  <a:off x="1612678" y="5156016"/>
                  <a:ext cx="2159363" cy="389513"/>
                </a:xfrm>
                <a:prstGeom prst="ellipse">
                  <a:avLst/>
                </a:prstGeom>
                <a:blipFill>
                  <a:blip r:embed="rId8"/>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221C8275-D2D0-A344-8DE3-BB5EC831CD37}"/>
                    </a:ext>
                  </a:extLst>
                </p:cNvPr>
                <p:cNvSpPr txBox="1"/>
                <p:nvPr/>
              </p:nvSpPr>
              <p:spPr>
                <a:xfrm>
                  <a:off x="2361443" y="4070920"/>
                  <a:ext cx="215187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𝑇𝑟𝑒𝑎𝑡</m:t>
                        </m:r>
                        <m:r>
                          <m:rPr>
                            <m:nor/>
                          </m:rPr>
                          <a:rPr lang="de-DE">
                            <a:latin typeface="Cambria Math" charset="0"/>
                          </a:rPr>
                          <m:t>.</m:t>
                        </m:r>
                        <m:r>
                          <a:rPr lang="de-DE" i="1" smtClean="0">
                            <a:solidFill>
                              <a:srgbClr val="FFC000"/>
                            </a:solidFill>
                            <a:latin typeface="Cambria Math" panose="02040503050406030204" pitchFamily="18" charset="0"/>
                          </a:rPr>
                          <m:t>𝑎𝑙𝑖𝑐𝑒</m:t>
                        </m:r>
                        <m:r>
                          <m:rPr>
                            <m:nor/>
                          </m:rPr>
                          <a:rPr lang="de-DE">
                            <a:latin typeface="Cambria Math" charset="0"/>
                          </a:rPr>
                          <m:t>.</m:t>
                        </m:r>
                        <m:sSub>
                          <m:sSubPr>
                            <m:ctrlPr>
                              <a:rPr lang="de-DE" i="1" smtClean="0">
                                <a:solidFill>
                                  <a:schemeClr val="accent3"/>
                                </a:solidFill>
                                <a:latin typeface="Cambria Math" panose="02040503050406030204" pitchFamily="18" charset="0"/>
                              </a:rPr>
                            </m:ctrlPr>
                          </m:sSubPr>
                          <m:e>
                            <m:r>
                              <a:rPr lang="de-DE" i="1">
                                <a:solidFill>
                                  <a:schemeClr val="accent3"/>
                                </a:solidFill>
                                <a:latin typeface="Cambria Math" panose="02040503050406030204" pitchFamily="18" charset="0"/>
                              </a:rPr>
                              <m:t>𝑚</m:t>
                            </m:r>
                          </m:e>
                          <m:sub>
                            <m:r>
                              <a:rPr lang="de-DE" i="1">
                                <a:solidFill>
                                  <a:schemeClr val="accent3"/>
                                </a:solidFill>
                                <a:latin typeface="Cambria Math" charset="0"/>
                              </a:rPr>
                              <m:t>1</m:t>
                            </m:r>
                          </m:sub>
                        </m:sSub>
                      </m:oMath>
                    </m:oMathPara>
                  </a14:m>
                  <a:endParaRPr lang="en-GB" dirty="0"/>
                </a:p>
              </p:txBody>
            </p:sp>
          </mc:Choice>
          <mc:Fallback xmlns="">
            <p:sp>
              <p:nvSpPr>
                <p:cNvPr id="105" name="TextBox 104">
                  <a:extLst>
                    <a:ext uri="{FF2B5EF4-FFF2-40B4-BE49-F238E27FC236}">
                      <a16:creationId xmlns:a16="http://schemas.microsoft.com/office/drawing/2014/main" id="{221C8275-D2D0-A344-8DE3-BB5EC831CD37}"/>
                    </a:ext>
                  </a:extLst>
                </p:cNvPr>
                <p:cNvSpPr txBox="1">
                  <a:spLocks noRot="1" noChangeAspect="1" noMove="1" noResize="1" noEditPoints="1" noAdjustHandles="1" noChangeArrowheads="1" noChangeShapeType="1" noTextEdit="1"/>
                </p:cNvSpPr>
                <p:nvPr/>
              </p:nvSpPr>
              <p:spPr>
                <a:xfrm>
                  <a:off x="2361443" y="4070920"/>
                  <a:ext cx="2151879" cy="389513"/>
                </a:xfrm>
                <a:prstGeom prst="ellipse">
                  <a:avLst/>
                </a:prstGeom>
                <a:blipFill>
                  <a:blip r:embed="rId9"/>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CC42A488-50EC-BE4C-B133-2DAC12BCFECC}"/>
                    </a:ext>
                  </a:extLst>
                </p:cNvPr>
                <p:cNvSpPr txBox="1"/>
                <p:nvPr/>
              </p:nvSpPr>
              <p:spPr>
                <a:xfrm>
                  <a:off x="1462346" y="4665327"/>
                  <a:ext cx="144525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𝑆𝑖𝑐𝑘</m:t>
                        </m:r>
                        <m:r>
                          <m:rPr>
                            <m:nor/>
                          </m:rPr>
                          <a:rPr lang="de-DE">
                            <a:latin typeface="Cambria Math" charset="0"/>
                          </a:rPr>
                          <m:t>.</m:t>
                        </m:r>
                        <m:r>
                          <a:rPr lang="de-DE" i="1" smtClean="0">
                            <a:solidFill>
                              <a:srgbClr val="FFC000"/>
                            </a:solidFill>
                            <a:latin typeface="Cambria Math" panose="02040503050406030204" pitchFamily="18" charset="0"/>
                          </a:rPr>
                          <m:t>𝑎𝑙𝑖𝑐𝑒</m:t>
                        </m:r>
                      </m:oMath>
                    </m:oMathPara>
                  </a14:m>
                  <a:endParaRPr lang="en-GB" dirty="0">
                    <a:solidFill>
                      <a:schemeClr val="accent1"/>
                    </a:solidFill>
                  </a:endParaRPr>
                </a:p>
              </p:txBody>
            </p:sp>
          </mc:Choice>
          <mc:Fallback xmlns="">
            <p:sp>
              <p:nvSpPr>
                <p:cNvPr id="108" name="TextBox 107">
                  <a:extLst>
                    <a:ext uri="{FF2B5EF4-FFF2-40B4-BE49-F238E27FC236}">
                      <a16:creationId xmlns:a16="http://schemas.microsoft.com/office/drawing/2014/main" id="{CC42A488-50EC-BE4C-B133-2DAC12BCFECC}"/>
                    </a:ext>
                  </a:extLst>
                </p:cNvPr>
                <p:cNvSpPr txBox="1">
                  <a:spLocks noRot="1" noChangeAspect="1" noMove="1" noResize="1" noEditPoints="1" noAdjustHandles="1" noChangeArrowheads="1" noChangeShapeType="1" noTextEdit="1"/>
                </p:cNvSpPr>
                <p:nvPr/>
              </p:nvSpPr>
              <p:spPr>
                <a:xfrm>
                  <a:off x="1462346" y="4665327"/>
                  <a:ext cx="1445256" cy="389513"/>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110" name="Straight Connector 109">
              <a:extLst>
                <a:ext uri="{FF2B5EF4-FFF2-40B4-BE49-F238E27FC236}">
                  <a16:creationId xmlns:a16="http://schemas.microsoft.com/office/drawing/2014/main" id="{B5A19F52-7E1A-B748-9983-4D927B962588}"/>
                </a:ext>
              </a:extLst>
            </p:cNvPr>
            <p:cNvCxnSpPr>
              <a:cxnSpLocks/>
              <a:stCxn id="89" idx="2"/>
              <a:endCxn id="108" idx="0"/>
            </p:cNvCxnSpPr>
            <p:nvPr/>
          </p:nvCxnSpPr>
          <p:spPr>
            <a:xfrm>
              <a:off x="1656774" y="3861424"/>
              <a:ext cx="528200"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A30E4AD-6543-2749-891F-594CBE9D3281}"/>
                </a:ext>
              </a:extLst>
            </p:cNvPr>
            <p:cNvCxnSpPr>
              <a:cxnSpLocks/>
              <a:stCxn id="89" idx="3"/>
              <a:endCxn id="172" idx="3"/>
            </p:cNvCxnSpPr>
            <p:nvPr/>
          </p:nvCxnSpPr>
          <p:spPr>
            <a:xfrm>
              <a:off x="1728774" y="3789424"/>
              <a:ext cx="4237938" cy="422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C1DCFFD-3C40-4643-85AE-4A22EA8F0156}"/>
                </a:ext>
              </a:extLst>
            </p:cNvPr>
            <p:cNvCxnSpPr>
              <a:cxnSpLocks/>
              <a:stCxn id="98" idx="3"/>
              <a:endCxn id="172" idx="3"/>
            </p:cNvCxnSpPr>
            <p:nvPr/>
          </p:nvCxnSpPr>
          <p:spPr>
            <a:xfrm flipV="1">
              <a:off x="3296841" y="4211806"/>
              <a:ext cx="2669871" cy="6489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26909053-982F-9D4F-8979-72777346C69D}"/>
                </a:ext>
              </a:extLst>
            </p:cNvPr>
            <p:cNvCxnSpPr>
              <a:cxnSpLocks/>
              <a:stCxn id="92" idx="3"/>
              <a:endCxn id="172" idx="3"/>
            </p:cNvCxnSpPr>
            <p:nvPr/>
          </p:nvCxnSpPr>
          <p:spPr>
            <a:xfrm>
              <a:off x="2265050" y="4124451"/>
              <a:ext cx="3701662" cy="873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0" name="Group 129">
            <a:extLst>
              <a:ext uri="{FF2B5EF4-FFF2-40B4-BE49-F238E27FC236}">
                <a16:creationId xmlns:a16="http://schemas.microsoft.com/office/drawing/2014/main" id="{B2425B2A-0BD1-EC42-8C4E-C37EC1FF7405}"/>
              </a:ext>
            </a:extLst>
          </p:cNvPr>
          <p:cNvGrpSpPr/>
          <p:nvPr/>
        </p:nvGrpSpPr>
        <p:grpSpPr>
          <a:xfrm>
            <a:off x="6432794" y="3501276"/>
            <a:ext cx="5527876" cy="2073958"/>
            <a:chOff x="6503157" y="3466474"/>
            <a:chExt cx="5527876" cy="2073958"/>
          </a:xfrm>
        </p:grpSpPr>
        <p:cxnSp>
          <p:nvCxnSpPr>
            <p:cNvPr id="135" name="Straight Connector 134">
              <a:extLst>
                <a:ext uri="{FF2B5EF4-FFF2-40B4-BE49-F238E27FC236}">
                  <a16:creationId xmlns:a16="http://schemas.microsoft.com/office/drawing/2014/main" id="{E6716D71-3302-EA45-8715-9EDA250A5752}"/>
                </a:ext>
              </a:extLst>
            </p:cNvPr>
            <p:cNvCxnSpPr>
              <a:cxnSpLocks/>
              <a:stCxn id="150" idx="0"/>
              <a:endCxn id="138" idx="2"/>
            </p:cNvCxnSpPr>
            <p:nvPr/>
          </p:nvCxnSpPr>
          <p:spPr>
            <a:xfrm flipH="1" flipV="1">
              <a:off x="10733506" y="3860892"/>
              <a:ext cx="445783"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067159F-2DAF-2F47-BCC0-42C5A5552BAC}"/>
                </a:ext>
              </a:extLst>
            </p:cNvPr>
            <p:cNvCxnSpPr>
              <a:cxnSpLocks/>
              <a:stCxn id="156" idx="6"/>
              <a:endCxn id="141" idx="1"/>
            </p:cNvCxnSpPr>
            <p:nvPr/>
          </p:nvCxnSpPr>
          <p:spPr>
            <a:xfrm flipV="1">
              <a:off x="9950656" y="4105357"/>
              <a:ext cx="7753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7" name="Group 136">
              <a:extLst>
                <a:ext uri="{FF2B5EF4-FFF2-40B4-BE49-F238E27FC236}">
                  <a16:creationId xmlns:a16="http://schemas.microsoft.com/office/drawing/2014/main" id="{89A3745B-7049-5D4A-9607-EA65B410EDBB}"/>
                </a:ext>
              </a:extLst>
            </p:cNvPr>
            <p:cNvGrpSpPr/>
            <p:nvPr/>
          </p:nvGrpSpPr>
          <p:grpSpPr>
            <a:xfrm>
              <a:off x="10636397" y="3466474"/>
              <a:ext cx="194219" cy="394418"/>
              <a:chOff x="5586931" y="4487402"/>
              <a:chExt cx="194219" cy="394418"/>
            </a:xfrm>
          </p:grpSpPr>
          <p:sp>
            <p:nvSpPr>
              <p:cNvPr id="138" name="Rectangle 137">
                <a:extLst>
                  <a:ext uri="{FF2B5EF4-FFF2-40B4-BE49-F238E27FC236}">
                    <a16:creationId xmlns:a16="http://schemas.microsoft.com/office/drawing/2014/main" id="{77C258B2-4737-7B4E-B5CC-22521F149571}"/>
                  </a:ext>
                </a:extLst>
              </p:cNvPr>
              <p:cNvSpPr/>
              <p:nvPr/>
            </p:nvSpPr>
            <p:spPr>
              <a:xfrm>
                <a:off x="5612040"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139" name="TextBox 138">
                    <a:extLst>
                      <a:ext uri="{FF2B5EF4-FFF2-40B4-BE49-F238E27FC236}">
                        <a16:creationId xmlns:a16="http://schemas.microsoft.com/office/drawing/2014/main" id="{B672734D-0E9B-FD41-8458-9221C222F7A7}"/>
                      </a:ext>
                    </a:extLst>
                  </p:cNvPr>
                  <p:cNvSpPr txBox="1"/>
                  <p:nvPr/>
                </p:nvSpPr>
                <p:spPr>
                  <a:xfrm>
                    <a:off x="5586931" y="4487402"/>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2</m:t>
                              </m:r>
                            </m:sub>
                          </m:sSub>
                        </m:oMath>
                      </m:oMathPara>
                    </a14:m>
                    <a:endParaRPr lang="en-GB" sz="1400" dirty="0"/>
                  </a:p>
                </p:txBody>
              </p:sp>
            </mc:Choice>
            <mc:Fallback xmlns="">
              <p:sp>
                <p:nvSpPr>
                  <p:cNvPr id="139" name="TextBox 138">
                    <a:extLst>
                      <a:ext uri="{FF2B5EF4-FFF2-40B4-BE49-F238E27FC236}">
                        <a16:creationId xmlns:a16="http://schemas.microsoft.com/office/drawing/2014/main" id="{B672734D-0E9B-FD41-8458-9221C222F7A7}"/>
                      </a:ext>
                    </a:extLst>
                  </p:cNvPr>
                  <p:cNvSpPr txBox="1">
                    <a:spLocks noRot="1" noChangeAspect="1" noMove="1" noResize="1" noEditPoints="1" noAdjustHandles="1" noChangeArrowheads="1" noChangeShapeType="1" noTextEdit="1"/>
                  </p:cNvSpPr>
                  <p:nvPr/>
                </p:nvSpPr>
                <p:spPr>
                  <a:xfrm>
                    <a:off x="5586931" y="4487402"/>
                    <a:ext cx="194219" cy="215444"/>
                  </a:xfrm>
                  <a:prstGeom prst="rect">
                    <a:avLst/>
                  </a:prstGeom>
                  <a:blipFill>
                    <a:blip r:embed="rId11"/>
                    <a:stretch>
                      <a:fillRect l="-43750" b="-27778"/>
                    </a:stretch>
                  </a:blipFill>
                </p:spPr>
                <p:txBody>
                  <a:bodyPr/>
                  <a:lstStyle/>
                  <a:p>
                    <a:r>
                      <a:rPr lang="en-GB">
                        <a:noFill/>
                      </a:rPr>
                      <a:t> </a:t>
                    </a:r>
                  </a:p>
                </p:txBody>
              </p:sp>
            </mc:Fallback>
          </mc:AlternateContent>
        </p:grpSp>
        <p:grpSp>
          <p:nvGrpSpPr>
            <p:cNvPr id="140" name="Group 139">
              <a:extLst>
                <a:ext uri="{FF2B5EF4-FFF2-40B4-BE49-F238E27FC236}">
                  <a16:creationId xmlns:a16="http://schemas.microsoft.com/office/drawing/2014/main" id="{4F657B13-3AAB-EB48-B9C8-D845E3A9DC2E}"/>
                </a:ext>
              </a:extLst>
            </p:cNvPr>
            <p:cNvGrpSpPr/>
            <p:nvPr/>
          </p:nvGrpSpPr>
          <p:grpSpPr>
            <a:xfrm>
              <a:off x="10003083" y="3799416"/>
              <a:ext cx="194219" cy="377941"/>
              <a:chOff x="5974097" y="4505546"/>
              <a:chExt cx="194219" cy="377941"/>
            </a:xfrm>
          </p:grpSpPr>
          <p:sp>
            <p:nvSpPr>
              <p:cNvPr id="141" name="Rectangle 140">
                <a:extLst>
                  <a:ext uri="{FF2B5EF4-FFF2-40B4-BE49-F238E27FC236}">
                    <a16:creationId xmlns:a16="http://schemas.microsoft.com/office/drawing/2014/main" id="{3982D070-922F-E746-9B70-7D02E9287449}"/>
                  </a:ext>
                </a:extLst>
              </p:cNvPr>
              <p:cNvSpPr/>
              <p:nvPr/>
            </p:nvSpPr>
            <p:spPr>
              <a:xfrm>
                <a:off x="5999206"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E2AE91EC-59FA-CB4F-ACB4-BC036CC52661}"/>
                      </a:ext>
                    </a:extLst>
                  </p:cNvPr>
                  <p:cNvSpPr txBox="1"/>
                  <p:nvPr/>
                </p:nvSpPr>
                <p:spPr>
                  <a:xfrm>
                    <a:off x="5974097" y="450554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142" name="TextBox 141">
                    <a:extLst>
                      <a:ext uri="{FF2B5EF4-FFF2-40B4-BE49-F238E27FC236}">
                        <a16:creationId xmlns:a16="http://schemas.microsoft.com/office/drawing/2014/main" id="{E2AE91EC-59FA-CB4F-ACB4-BC036CC52661}"/>
                      </a:ext>
                    </a:extLst>
                  </p:cNvPr>
                  <p:cNvSpPr txBox="1">
                    <a:spLocks noRot="1" noChangeAspect="1" noMove="1" noResize="1" noEditPoints="1" noAdjustHandles="1" noChangeArrowheads="1" noChangeShapeType="1" noTextEdit="1"/>
                  </p:cNvSpPr>
                  <p:nvPr/>
                </p:nvSpPr>
                <p:spPr>
                  <a:xfrm>
                    <a:off x="5974097" y="4505546"/>
                    <a:ext cx="194219" cy="215444"/>
                  </a:xfrm>
                  <a:prstGeom prst="rect">
                    <a:avLst/>
                  </a:prstGeom>
                  <a:blipFill>
                    <a:blip r:embed="rId12"/>
                    <a:stretch>
                      <a:fillRect l="-43750" b="-33333"/>
                    </a:stretch>
                  </a:blipFill>
                </p:spPr>
                <p:txBody>
                  <a:bodyPr/>
                  <a:lstStyle/>
                  <a:p>
                    <a:r>
                      <a:rPr lang="en-GB">
                        <a:noFill/>
                      </a:rPr>
                      <a:t> </a:t>
                    </a:r>
                  </a:p>
                </p:txBody>
              </p:sp>
            </mc:Fallback>
          </mc:AlternateContent>
        </p:grpSp>
        <p:cxnSp>
          <p:nvCxnSpPr>
            <p:cNvPr id="143" name="Straight Connector 142">
              <a:extLst>
                <a:ext uri="{FF2B5EF4-FFF2-40B4-BE49-F238E27FC236}">
                  <a16:creationId xmlns:a16="http://schemas.microsoft.com/office/drawing/2014/main" id="{D0C321EE-3BAD-EB47-A814-35DCB30E665F}"/>
                </a:ext>
              </a:extLst>
            </p:cNvPr>
            <p:cNvCxnSpPr>
              <a:cxnSpLocks/>
              <a:stCxn id="141" idx="2"/>
              <a:endCxn id="159" idx="0"/>
            </p:cNvCxnSpPr>
            <p:nvPr/>
          </p:nvCxnSpPr>
          <p:spPr>
            <a:xfrm flipH="1">
              <a:off x="10095409" y="4177357"/>
              <a:ext cx="4783"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3C6BAF04-99A4-784B-ADFB-30C5D2AAA818}"/>
                </a:ext>
              </a:extLst>
            </p:cNvPr>
            <p:cNvCxnSpPr>
              <a:cxnSpLocks/>
              <a:stCxn id="159" idx="2"/>
              <a:endCxn id="147"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9998607-A86D-AA41-A437-F07C44176FD2}"/>
                </a:ext>
              </a:extLst>
            </p:cNvPr>
            <p:cNvCxnSpPr>
              <a:cxnSpLocks/>
              <a:stCxn id="147" idx="2"/>
              <a:endCxn id="153" idx="0"/>
            </p:cNvCxnSpPr>
            <p:nvPr/>
          </p:nvCxnSpPr>
          <p:spPr>
            <a:xfrm>
              <a:off x="9219151" y="4934952"/>
              <a:ext cx="467568"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6" name="Group 145">
              <a:extLst>
                <a:ext uri="{FF2B5EF4-FFF2-40B4-BE49-F238E27FC236}">
                  <a16:creationId xmlns:a16="http://schemas.microsoft.com/office/drawing/2014/main" id="{638EDB44-0714-774A-A2F8-A7642FACC30B}"/>
                </a:ext>
              </a:extLst>
            </p:cNvPr>
            <p:cNvGrpSpPr/>
            <p:nvPr/>
          </p:nvGrpSpPr>
          <p:grpSpPr>
            <a:xfrm>
              <a:off x="9122042" y="4547457"/>
              <a:ext cx="194219" cy="387495"/>
              <a:chOff x="7895512" y="4482285"/>
              <a:chExt cx="194219" cy="387495"/>
            </a:xfrm>
          </p:grpSpPr>
          <p:sp>
            <p:nvSpPr>
              <p:cNvPr id="147" name="Rectangle 146">
                <a:extLst>
                  <a:ext uri="{FF2B5EF4-FFF2-40B4-BE49-F238E27FC236}">
                    <a16:creationId xmlns:a16="http://schemas.microsoft.com/office/drawing/2014/main" id="{A2B6C0AA-51D3-0A44-822E-E34F8383F79C}"/>
                  </a:ext>
                </a:extLst>
              </p:cNvPr>
              <p:cNvSpPr/>
              <p:nvPr/>
            </p:nvSpPr>
            <p:spPr>
              <a:xfrm>
                <a:off x="7920621"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1D786ECA-F667-9B43-B18E-A4E5A626B727}"/>
                      </a:ext>
                    </a:extLst>
                  </p:cNvPr>
                  <p:cNvSpPr txBox="1"/>
                  <p:nvPr/>
                </p:nvSpPr>
                <p:spPr>
                  <a:xfrm>
                    <a:off x="7895512" y="4482285"/>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148" name="TextBox 147">
                    <a:extLst>
                      <a:ext uri="{FF2B5EF4-FFF2-40B4-BE49-F238E27FC236}">
                        <a16:creationId xmlns:a16="http://schemas.microsoft.com/office/drawing/2014/main" id="{1D786ECA-F667-9B43-B18E-A4E5A626B727}"/>
                      </a:ext>
                    </a:extLst>
                  </p:cNvPr>
                  <p:cNvSpPr txBox="1">
                    <a:spLocks noRot="1" noChangeAspect="1" noMove="1" noResize="1" noEditPoints="1" noAdjustHandles="1" noChangeArrowheads="1" noChangeShapeType="1" noTextEdit="1"/>
                  </p:cNvSpPr>
                  <p:nvPr/>
                </p:nvSpPr>
                <p:spPr>
                  <a:xfrm>
                    <a:off x="7895512" y="4482285"/>
                    <a:ext cx="194219" cy="215444"/>
                  </a:xfrm>
                  <a:prstGeom prst="rect">
                    <a:avLst/>
                  </a:prstGeom>
                  <a:blipFill>
                    <a:blip r:embed="rId13"/>
                    <a:stretch>
                      <a:fillRect l="-35294"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49D36800-94D4-DE4C-9656-B1B4754F2E28}"/>
                    </a:ext>
                  </a:extLst>
                </p:cNvPr>
                <p:cNvSpPr txBox="1"/>
                <p:nvPr/>
              </p:nvSpPr>
              <p:spPr>
                <a:xfrm>
                  <a:off x="10327544" y="4302449"/>
                  <a:ext cx="170348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𝑇𝑟𝑎𝑣𝑒</m:t>
                        </m:r>
                        <m:r>
                          <a:rPr lang="de-DE" i="1">
                            <a:latin typeface="Cambria Math" panose="02040503050406030204" pitchFamily="18" charset="0"/>
                          </a:rPr>
                          <m:t>𝑙</m:t>
                        </m:r>
                        <m:r>
                          <a:rPr lang="de-DE" i="1">
                            <a:latin typeface="Cambria Math" panose="02040503050406030204" pitchFamily="18" charset="0"/>
                          </a:rPr>
                          <m:t>.</m:t>
                        </m:r>
                        <m:r>
                          <a:rPr lang="de-DE" i="1" smtClean="0">
                            <a:solidFill>
                              <a:srgbClr val="FFC000"/>
                            </a:solidFill>
                            <a:latin typeface="Cambria Math" panose="02040503050406030204" pitchFamily="18" charset="0"/>
                          </a:rPr>
                          <m:t>𝑏𝑜𝑏</m:t>
                        </m:r>
                      </m:oMath>
                    </m:oMathPara>
                  </a14:m>
                  <a:endParaRPr lang="en-GB" dirty="0"/>
                </a:p>
              </p:txBody>
            </p:sp>
          </mc:Choice>
          <mc:Fallback xmlns="">
            <p:sp>
              <p:nvSpPr>
                <p:cNvPr id="150" name="TextBox 149">
                  <a:extLst>
                    <a:ext uri="{FF2B5EF4-FFF2-40B4-BE49-F238E27FC236}">
                      <a16:creationId xmlns:a16="http://schemas.microsoft.com/office/drawing/2014/main" id="{49D36800-94D4-DE4C-9656-B1B4754F2E28}"/>
                    </a:ext>
                  </a:extLst>
                </p:cNvPr>
                <p:cNvSpPr txBox="1">
                  <a:spLocks noRot="1" noChangeAspect="1" noMove="1" noResize="1" noEditPoints="1" noAdjustHandles="1" noChangeArrowheads="1" noChangeShapeType="1" noTextEdit="1"/>
                </p:cNvSpPr>
                <p:nvPr/>
              </p:nvSpPr>
              <p:spPr>
                <a:xfrm>
                  <a:off x="10327544" y="4302449"/>
                  <a:ext cx="1703489" cy="389513"/>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3" name="TextBox 152">
                  <a:extLst>
                    <a:ext uri="{FF2B5EF4-FFF2-40B4-BE49-F238E27FC236}">
                      <a16:creationId xmlns:a16="http://schemas.microsoft.com/office/drawing/2014/main" id="{B5ADAD06-9A59-9640-AC08-EF42C6D93217}"/>
                    </a:ext>
                  </a:extLst>
                </p:cNvPr>
                <p:cNvSpPr txBox="1"/>
                <p:nvPr/>
              </p:nvSpPr>
              <p:spPr>
                <a:xfrm>
                  <a:off x="8691567" y="5150919"/>
                  <a:ext cx="1990303"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𝑇𝑟𝑒𝑎𝑡</m:t>
                        </m:r>
                        <m:r>
                          <m:rPr>
                            <m:nor/>
                          </m:rPr>
                          <a:rPr lang="de-DE">
                            <a:latin typeface="Cambria Math" charset="0"/>
                          </a:rPr>
                          <m:t>.</m:t>
                        </m:r>
                        <m:r>
                          <a:rPr lang="de-DE" i="1" smtClean="0">
                            <a:solidFill>
                              <a:srgbClr val="FFC000"/>
                            </a:solidFill>
                            <a:latin typeface="Cambria Math" panose="02040503050406030204" pitchFamily="18" charset="0"/>
                          </a:rPr>
                          <m:t>𝑏𝑜𝑏</m:t>
                        </m:r>
                        <m:r>
                          <m:rPr>
                            <m:nor/>
                          </m:rPr>
                          <a:rPr lang="de-DE">
                            <a:latin typeface="Cambria Math" charset="0"/>
                          </a:rPr>
                          <m:t>.</m:t>
                        </m:r>
                        <m:sSub>
                          <m:sSubPr>
                            <m:ctrlPr>
                              <a:rPr lang="de-DE" i="1" smtClean="0">
                                <a:solidFill>
                                  <a:schemeClr val="accent3"/>
                                </a:solidFill>
                                <a:latin typeface="Cambria Math" panose="02040503050406030204" pitchFamily="18" charset="0"/>
                              </a:rPr>
                            </m:ctrlPr>
                          </m:sSubPr>
                          <m:e>
                            <m:r>
                              <a:rPr lang="de-DE" i="1">
                                <a:solidFill>
                                  <a:schemeClr val="accent3"/>
                                </a:solidFill>
                                <a:latin typeface="Cambria Math" panose="02040503050406030204" pitchFamily="18" charset="0"/>
                              </a:rPr>
                              <m:t>𝑚</m:t>
                            </m:r>
                          </m:e>
                          <m:sub>
                            <m:r>
                              <a:rPr lang="de-DE" i="1">
                                <a:solidFill>
                                  <a:schemeClr val="accent3"/>
                                </a:solidFill>
                                <a:latin typeface="Cambria Math" charset="0"/>
                              </a:rPr>
                              <m:t>2</m:t>
                            </m:r>
                          </m:sub>
                        </m:sSub>
                      </m:oMath>
                    </m:oMathPara>
                  </a14:m>
                  <a:endParaRPr lang="en-GB" dirty="0"/>
                </a:p>
              </p:txBody>
            </p:sp>
          </mc:Choice>
          <mc:Fallback xmlns="">
            <p:sp>
              <p:nvSpPr>
                <p:cNvPr id="153" name="TextBox 152">
                  <a:extLst>
                    <a:ext uri="{FF2B5EF4-FFF2-40B4-BE49-F238E27FC236}">
                      <a16:creationId xmlns:a16="http://schemas.microsoft.com/office/drawing/2014/main" id="{B5ADAD06-9A59-9640-AC08-EF42C6D93217}"/>
                    </a:ext>
                  </a:extLst>
                </p:cNvPr>
                <p:cNvSpPr txBox="1">
                  <a:spLocks noRot="1" noChangeAspect="1" noMove="1" noResize="1" noEditPoints="1" noAdjustHandles="1" noChangeArrowheads="1" noChangeShapeType="1" noTextEdit="1"/>
                </p:cNvSpPr>
                <p:nvPr/>
              </p:nvSpPr>
              <p:spPr>
                <a:xfrm>
                  <a:off x="8691567" y="5150919"/>
                  <a:ext cx="1990303" cy="389513"/>
                </a:xfrm>
                <a:prstGeom prst="ellipse">
                  <a:avLst/>
                </a:prstGeom>
                <a:blipFill>
                  <a:blip r:embed="rId15"/>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07BAB3CF-8E82-D949-8D96-CC9325F01C3F}"/>
                    </a:ext>
                  </a:extLst>
                </p:cNvPr>
                <p:cNvSpPr txBox="1"/>
                <p:nvPr/>
              </p:nvSpPr>
              <p:spPr>
                <a:xfrm>
                  <a:off x="7967836" y="4070920"/>
                  <a:ext cx="198282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𝑇𝑟𝑒𝑎𝑡</m:t>
                        </m:r>
                        <m:r>
                          <m:rPr>
                            <m:nor/>
                          </m:rPr>
                          <a:rPr lang="de-DE">
                            <a:latin typeface="Cambria Math" charset="0"/>
                          </a:rPr>
                          <m:t>.</m:t>
                        </m:r>
                        <m:r>
                          <a:rPr lang="de-DE" i="1" smtClean="0">
                            <a:solidFill>
                              <a:srgbClr val="FFC000"/>
                            </a:solidFill>
                            <a:latin typeface="Cambria Math" panose="02040503050406030204" pitchFamily="18" charset="0"/>
                          </a:rPr>
                          <m:t>𝑏𝑜𝑏</m:t>
                        </m:r>
                        <m:r>
                          <m:rPr>
                            <m:nor/>
                          </m:rPr>
                          <a:rPr lang="de-DE">
                            <a:latin typeface="Cambria Math" charset="0"/>
                          </a:rPr>
                          <m:t>.</m:t>
                        </m:r>
                        <m:sSub>
                          <m:sSubPr>
                            <m:ctrlPr>
                              <a:rPr lang="de-DE" i="1" smtClean="0">
                                <a:solidFill>
                                  <a:schemeClr val="accent3"/>
                                </a:solidFill>
                                <a:latin typeface="Cambria Math" panose="02040503050406030204" pitchFamily="18" charset="0"/>
                              </a:rPr>
                            </m:ctrlPr>
                          </m:sSubPr>
                          <m:e>
                            <m:r>
                              <a:rPr lang="de-DE" i="1">
                                <a:solidFill>
                                  <a:schemeClr val="accent3"/>
                                </a:solidFill>
                                <a:latin typeface="Cambria Math" panose="02040503050406030204" pitchFamily="18" charset="0"/>
                              </a:rPr>
                              <m:t>𝑚</m:t>
                            </m:r>
                          </m:e>
                          <m:sub>
                            <m:r>
                              <a:rPr lang="de-DE" i="1">
                                <a:solidFill>
                                  <a:schemeClr val="accent3"/>
                                </a:solidFill>
                                <a:latin typeface="Cambria Math" charset="0"/>
                              </a:rPr>
                              <m:t>1</m:t>
                            </m:r>
                          </m:sub>
                        </m:sSub>
                      </m:oMath>
                    </m:oMathPara>
                  </a14:m>
                  <a:endParaRPr lang="en-GB" dirty="0"/>
                </a:p>
              </p:txBody>
            </p:sp>
          </mc:Choice>
          <mc:Fallback xmlns="">
            <p:sp>
              <p:nvSpPr>
                <p:cNvPr id="156" name="TextBox 155">
                  <a:extLst>
                    <a:ext uri="{FF2B5EF4-FFF2-40B4-BE49-F238E27FC236}">
                      <a16:creationId xmlns:a16="http://schemas.microsoft.com/office/drawing/2014/main" id="{07BAB3CF-8E82-D949-8D96-CC9325F01C3F}"/>
                    </a:ext>
                  </a:extLst>
                </p:cNvPr>
                <p:cNvSpPr txBox="1">
                  <a:spLocks noRot="1" noChangeAspect="1" noMove="1" noResize="1" noEditPoints="1" noAdjustHandles="1" noChangeArrowheads="1" noChangeShapeType="1" noTextEdit="1"/>
                </p:cNvSpPr>
                <p:nvPr/>
              </p:nvSpPr>
              <p:spPr>
                <a:xfrm>
                  <a:off x="7967836" y="4070920"/>
                  <a:ext cx="1982820" cy="389513"/>
                </a:xfrm>
                <a:prstGeom prst="ellipse">
                  <a:avLst/>
                </a:prstGeom>
                <a:blipFill>
                  <a:blip r:embed="rId16"/>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A1116957-38E1-CA47-BFDA-75363FAD8864}"/>
                    </a:ext>
                  </a:extLst>
                </p:cNvPr>
                <p:cNvSpPr txBox="1"/>
                <p:nvPr/>
              </p:nvSpPr>
              <p:spPr>
                <a:xfrm>
                  <a:off x="9457311" y="4668235"/>
                  <a:ext cx="127619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charset="0"/>
                          </a:rPr>
                          <m:t>𝑆𝑖𝑐𝑘</m:t>
                        </m:r>
                        <m:r>
                          <m:rPr>
                            <m:nor/>
                          </m:rPr>
                          <a:rPr lang="de-DE">
                            <a:latin typeface="Cambria Math" charset="0"/>
                          </a:rPr>
                          <m:t>.</m:t>
                        </m:r>
                        <m:r>
                          <a:rPr lang="de-DE" i="1" smtClean="0">
                            <a:solidFill>
                              <a:srgbClr val="FFC000"/>
                            </a:solidFill>
                            <a:latin typeface="Cambria Math" panose="02040503050406030204" pitchFamily="18" charset="0"/>
                          </a:rPr>
                          <m:t>𝑏𝑜𝑏</m:t>
                        </m:r>
                      </m:oMath>
                    </m:oMathPara>
                  </a14:m>
                  <a:endParaRPr lang="en-GB" dirty="0">
                    <a:solidFill>
                      <a:schemeClr val="accent1"/>
                    </a:solidFill>
                  </a:endParaRPr>
                </a:p>
              </p:txBody>
            </p:sp>
          </mc:Choice>
          <mc:Fallback xmlns="">
            <p:sp>
              <p:nvSpPr>
                <p:cNvPr id="159" name="TextBox 158">
                  <a:extLst>
                    <a:ext uri="{FF2B5EF4-FFF2-40B4-BE49-F238E27FC236}">
                      <a16:creationId xmlns:a16="http://schemas.microsoft.com/office/drawing/2014/main" id="{A1116957-38E1-CA47-BFDA-75363FAD8864}"/>
                    </a:ext>
                  </a:extLst>
                </p:cNvPr>
                <p:cNvSpPr txBox="1">
                  <a:spLocks noRot="1" noChangeAspect="1" noMove="1" noResize="1" noEditPoints="1" noAdjustHandles="1" noChangeArrowheads="1" noChangeShapeType="1" noTextEdit="1"/>
                </p:cNvSpPr>
                <p:nvPr/>
              </p:nvSpPr>
              <p:spPr>
                <a:xfrm>
                  <a:off x="9457311" y="4668235"/>
                  <a:ext cx="1276196" cy="38951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161" name="Straight Connector 160">
              <a:extLst>
                <a:ext uri="{FF2B5EF4-FFF2-40B4-BE49-F238E27FC236}">
                  <a16:creationId xmlns:a16="http://schemas.microsoft.com/office/drawing/2014/main" id="{7D2A2359-7BC6-AF4D-860E-70DEDB325F53}"/>
                </a:ext>
              </a:extLst>
            </p:cNvPr>
            <p:cNvCxnSpPr>
              <a:cxnSpLocks/>
              <a:stCxn id="138" idx="2"/>
              <a:endCxn id="159" idx="0"/>
            </p:cNvCxnSpPr>
            <p:nvPr/>
          </p:nvCxnSpPr>
          <p:spPr>
            <a:xfrm flipH="1">
              <a:off x="10095409" y="3860892"/>
              <a:ext cx="638097"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3B232925-C133-5149-A223-01C9D8386E2E}"/>
                </a:ext>
              </a:extLst>
            </p:cNvPr>
            <p:cNvCxnSpPr>
              <a:cxnSpLocks/>
              <a:stCxn id="138" idx="1"/>
              <a:endCxn id="172" idx="5"/>
            </p:cNvCxnSpPr>
            <p:nvPr/>
          </p:nvCxnSpPr>
          <p:spPr>
            <a:xfrm flipH="1">
              <a:off x="6503157" y="3788892"/>
              <a:ext cx="4158349" cy="4229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D07C477-848B-FA43-9BDE-7E0AFB171748}"/>
                </a:ext>
              </a:extLst>
            </p:cNvPr>
            <p:cNvCxnSpPr>
              <a:cxnSpLocks/>
              <a:stCxn id="147" idx="1"/>
              <a:endCxn id="172" idx="5"/>
            </p:cNvCxnSpPr>
            <p:nvPr/>
          </p:nvCxnSpPr>
          <p:spPr>
            <a:xfrm flipH="1" flipV="1">
              <a:off x="6503157" y="4211806"/>
              <a:ext cx="2643994" cy="6511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9177C54-84D9-644C-A1BB-5ABEE64BE812}"/>
                </a:ext>
              </a:extLst>
            </p:cNvPr>
            <p:cNvCxnSpPr>
              <a:cxnSpLocks/>
              <a:stCxn id="141" idx="1"/>
              <a:endCxn id="172" idx="5"/>
            </p:cNvCxnSpPr>
            <p:nvPr/>
          </p:nvCxnSpPr>
          <p:spPr>
            <a:xfrm flipH="1">
              <a:off x="6503157" y="4105357"/>
              <a:ext cx="3525035" cy="1064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213EAA0E-7F0A-2B40-B1CD-BD7F5D61B341}"/>
              </a:ext>
            </a:extLst>
          </p:cNvPr>
          <p:cNvGrpSpPr/>
          <p:nvPr/>
        </p:nvGrpSpPr>
        <p:grpSpPr>
          <a:xfrm>
            <a:off x="3993302" y="2047054"/>
            <a:ext cx="4655538" cy="3904757"/>
            <a:chOff x="3847952" y="1640772"/>
            <a:chExt cx="4655538" cy="3904757"/>
          </a:xfrm>
        </p:grpSpPr>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94B789EA-1C24-EC4C-9795-2B34122F5801}"/>
                    </a:ext>
                  </a:extLst>
                </p:cNvPr>
                <p:cNvSpPr txBox="1"/>
                <p:nvPr/>
              </p:nvSpPr>
              <p:spPr>
                <a:xfrm>
                  <a:off x="4196621" y="2661917"/>
                  <a:ext cx="1552101" cy="389513"/>
                </a:xfrm>
                <a:prstGeom prst="ellipse">
                  <a:avLst/>
                </a:prstGeom>
                <a:no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a:latin typeface="Cambria Math" charset="0"/>
                          </a:rPr>
                          <m:t>𝑁𝑎𝑡</m:t>
                        </m:r>
                        <m:r>
                          <m:rPr>
                            <m:nor/>
                          </m:rPr>
                          <a:rPr lang="en-GB">
                            <a:latin typeface="Cambria Math" charset="0"/>
                          </a:rPr>
                          <m:t>.</m:t>
                        </m:r>
                        <m:r>
                          <a:rPr lang="en-GB" i="1" smtClean="0">
                            <a:solidFill>
                              <a:srgbClr val="7030A0"/>
                            </a:solidFill>
                            <a:latin typeface="Cambria Math" panose="02040503050406030204" pitchFamily="18" charset="0"/>
                          </a:rPr>
                          <m:t>𝑓𝑙𝑜𝑜𝑑</m:t>
                        </m:r>
                      </m:oMath>
                    </m:oMathPara>
                  </a14:m>
                  <a:endParaRPr lang="en-GB" dirty="0"/>
                </a:p>
              </p:txBody>
            </p:sp>
          </mc:Choice>
          <mc:Fallback xmlns="">
            <p:sp>
              <p:nvSpPr>
                <p:cNvPr id="112" name="TextBox 111">
                  <a:extLst>
                    <a:ext uri="{FF2B5EF4-FFF2-40B4-BE49-F238E27FC236}">
                      <a16:creationId xmlns:a16="http://schemas.microsoft.com/office/drawing/2014/main" id="{94B789EA-1C24-EC4C-9795-2B34122F5801}"/>
                    </a:ext>
                  </a:extLst>
                </p:cNvPr>
                <p:cNvSpPr txBox="1">
                  <a:spLocks noRot="1" noChangeAspect="1" noMove="1" noResize="1" noEditPoints="1" noAdjustHandles="1" noChangeArrowheads="1" noChangeShapeType="1" noTextEdit="1"/>
                </p:cNvSpPr>
                <p:nvPr/>
              </p:nvSpPr>
              <p:spPr>
                <a:xfrm>
                  <a:off x="4196621" y="2661917"/>
                  <a:ext cx="1552101" cy="389513"/>
                </a:xfrm>
                <a:prstGeom prst="ellipse">
                  <a:avLst/>
                </a:prstGeom>
                <a:blipFill>
                  <a:blip r:embed="rId18"/>
                  <a:stretch>
                    <a:fillRect b="-9091"/>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13" name="TextBox 112">
                  <a:extLst>
                    <a:ext uri="{FF2B5EF4-FFF2-40B4-BE49-F238E27FC236}">
                      <a16:creationId xmlns:a16="http://schemas.microsoft.com/office/drawing/2014/main" id="{6B1F7BEB-6A02-324D-B071-ED9A61E8872D}"/>
                    </a:ext>
                  </a:extLst>
                </p:cNvPr>
                <p:cNvSpPr txBox="1"/>
                <p:nvPr/>
              </p:nvSpPr>
              <p:spPr>
                <a:xfrm>
                  <a:off x="6514831" y="2661917"/>
                  <a:ext cx="130549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𝑁𝑎𝑡</m:t>
                        </m:r>
                        <m:r>
                          <m:rPr>
                            <m:nor/>
                          </m:rPr>
                          <a:rPr lang="en-GB">
                            <a:latin typeface="Cambria Math" charset="0"/>
                          </a:rPr>
                          <m:t>.</m:t>
                        </m:r>
                        <m:r>
                          <a:rPr lang="en-GB" i="1" smtClean="0">
                            <a:solidFill>
                              <a:srgbClr val="7030A0"/>
                            </a:solidFill>
                            <a:latin typeface="Cambria Math" panose="02040503050406030204" pitchFamily="18" charset="0"/>
                          </a:rPr>
                          <m:t>𝑓𝑖𝑟𝑒</m:t>
                        </m:r>
                      </m:oMath>
                    </m:oMathPara>
                  </a14:m>
                  <a:endParaRPr lang="en-GB" dirty="0"/>
                </a:p>
              </p:txBody>
            </p:sp>
          </mc:Choice>
          <mc:Fallback xmlns="">
            <p:sp>
              <p:nvSpPr>
                <p:cNvPr id="113" name="TextBox 112">
                  <a:extLst>
                    <a:ext uri="{FF2B5EF4-FFF2-40B4-BE49-F238E27FC236}">
                      <a16:creationId xmlns:a16="http://schemas.microsoft.com/office/drawing/2014/main" id="{6B1F7BEB-6A02-324D-B071-ED9A61E8872D}"/>
                    </a:ext>
                  </a:extLst>
                </p:cNvPr>
                <p:cNvSpPr txBox="1">
                  <a:spLocks noRot="1" noChangeAspect="1" noMove="1" noResize="1" noEditPoints="1" noAdjustHandles="1" noChangeArrowheads="1" noChangeShapeType="1" noTextEdit="1"/>
                </p:cNvSpPr>
                <p:nvPr/>
              </p:nvSpPr>
              <p:spPr>
                <a:xfrm>
                  <a:off x="6514831" y="2661917"/>
                  <a:ext cx="1305499" cy="389513"/>
                </a:xfrm>
                <a:prstGeom prst="ellipse">
                  <a:avLst/>
                </a:prstGeom>
                <a:blipFill>
                  <a:blip r:embed="rId19"/>
                  <a:stretch>
                    <a:fillRect b="-9091"/>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14" name="TextBox 113">
                  <a:extLst>
                    <a:ext uri="{FF2B5EF4-FFF2-40B4-BE49-F238E27FC236}">
                      <a16:creationId xmlns:a16="http://schemas.microsoft.com/office/drawing/2014/main" id="{8778975E-729D-FB4D-BE2A-17550B40F6A0}"/>
                    </a:ext>
                  </a:extLst>
                </p:cNvPr>
                <p:cNvSpPr txBox="1"/>
                <p:nvPr/>
              </p:nvSpPr>
              <p:spPr>
                <a:xfrm>
                  <a:off x="3944884" y="5150919"/>
                  <a:ext cx="1609807"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𝑇𝑟𝑎𝑣𝑒𝑙</m:t>
                        </m:r>
                        <m:r>
                          <m:rPr>
                            <m:nor/>
                          </m:rPr>
                          <a:rPr lang="en-GB">
                            <a:latin typeface="Cambria Math" charset="0"/>
                          </a:rPr>
                          <m:t>.</m:t>
                        </m:r>
                        <m:r>
                          <a:rPr lang="en-GB" i="1" smtClean="0">
                            <a:solidFill>
                              <a:srgbClr val="FFC000"/>
                            </a:solidFill>
                            <a:latin typeface="Cambria Math" charset="0"/>
                          </a:rPr>
                          <m:t>𝑒𝑣𝑒</m:t>
                        </m:r>
                      </m:oMath>
                    </m:oMathPara>
                  </a14:m>
                  <a:endParaRPr lang="en-GB" dirty="0"/>
                </a:p>
              </p:txBody>
            </p:sp>
          </mc:Choice>
          <mc:Fallback xmlns="">
            <p:sp>
              <p:nvSpPr>
                <p:cNvPr id="114" name="TextBox 113">
                  <a:extLst>
                    <a:ext uri="{FF2B5EF4-FFF2-40B4-BE49-F238E27FC236}">
                      <a16:creationId xmlns:a16="http://schemas.microsoft.com/office/drawing/2014/main" id="{8778975E-729D-FB4D-BE2A-17550B40F6A0}"/>
                    </a:ext>
                  </a:extLst>
                </p:cNvPr>
                <p:cNvSpPr txBox="1">
                  <a:spLocks noRot="1" noChangeAspect="1" noMove="1" noResize="1" noEditPoints="1" noAdjustHandles="1" noChangeArrowheads="1" noChangeShapeType="1" noTextEdit="1"/>
                </p:cNvSpPr>
                <p:nvPr/>
              </p:nvSpPr>
              <p:spPr>
                <a:xfrm>
                  <a:off x="3944884" y="5150919"/>
                  <a:ext cx="1609807"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p:cxnSp>
          <p:nvCxnSpPr>
            <p:cNvPr id="115" name="Straight Connector 114">
              <a:extLst>
                <a:ext uri="{FF2B5EF4-FFF2-40B4-BE49-F238E27FC236}">
                  <a16:creationId xmlns:a16="http://schemas.microsoft.com/office/drawing/2014/main" id="{EE565925-600D-1946-9BA5-2A6384FDEFFC}"/>
                </a:ext>
              </a:extLst>
            </p:cNvPr>
            <p:cNvCxnSpPr>
              <a:cxnSpLocks/>
              <a:stCxn id="192" idx="1"/>
              <a:endCxn id="112" idx="6"/>
            </p:cNvCxnSpPr>
            <p:nvPr/>
          </p:nvCxnSpPr>
          <p:spPr>
            <a:xfrm flipH="1">
              <a:off x="5748722" y="2856673"/>
              <a:ext cx="1215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EF3CFC7-BE71-2044-ABD1-9315B66B6569}"/>
                </a:ext>
              </a:extLst>
            </p:cNvPr>
            <p:cNvCxnSpPr>
              <a:cxnSpLocks/>
              <a:stCxn id="114" idx="0"/>
              <a:endCxn id="190" idx="2"/>
            </p:cNvCxnSpPr>
            <p:nvPr/>
          </p:nvCxnSpPr>
          <p:spPr>
            <a:xfrm flipV="1">
              <a:off x="4749788" y="4737872"/>
              <a:ext cx="4946"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76DCEC4E-EFD4-9845-A4DD-95F597474ADD}"/>
                </a:ext>
              </a:extLst>
            </p:cNvPr>
            <p:cNvCxnSpPr>
              <a:cxnSpLocks/>
              <a:stCxn id="172" idx="4"/>
              <a:endCxn id="188"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026075E-387F-6C42-9C51-A88782A0B091}"/>
                </a:ext>
              </a:extLst>
            </p:cNvPr>
            <p:cNvCxnSpPr>
              <a:cxnSpLocks/>
              <a:stCxn id="171" idx="2"/>
              <a:endCxn id="188"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0464B1FA-785B-B041-B5A9-B61A391A37AC}"/>
                </a:ext>
              </a:extLst>
            </p:cNvPr>
            <p:cNvCxnSpPr>
              <a:cxnSpLocks/>
              <a:stCxn id="190" idx="0"/>
              <a:endCxn id="172"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0" name="Group 119">
              <a:extLst>
                <a:ext uri="{FF2B5EF4-FFF2-40B4-BE49-F238E27FC236}">
                  <a16:creationId xmlns:a16="http://schemas.microsoft.com/office/drawing/2014/main" id="{D6D9F300-4F3B-9A46-B072-0CDED1C52140}"/>
                </a:ext>
              </a:extLst>
            </p:cNvPr>
            <p:cNvGrpSpPr/>
            <p:nvPr/>
          </p:nvGrpSpPr>
          <p:grpSpPr>
            <a:xfrm>
              <a:off x="5852909" y="2560892"/>
              <a:ext cx="190052" cy="367781"/>
              <a:chOff x="6667403" y="2704840"/>
              <a:chExt cx="190052" cy="367781"/>
            </a:xfrm>
          </p:grpSpPr>
          <p:sp>
            <p:nvSpPr>
              <p:cNvPr id="192" name="Rectangle 191">
                <a:extLst>
                  <a:ext uri="{FF2B5EF4-FFF2-40B4-BE49-F238E27FC236}">
                    <a16:creationId xmlns:a16="http://schemas.microsoft.com/office/drawing/2014/main" id="{62A4A83F-9594-FE4F-BDDC-7E78D83A18E4}"/>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6F0ACABE-84EF-5A4E-B40B-DEA96BC87685}"/>
                      </a:ext>
                    </a:extLst>
                  </p:cNvPr>
                  <p:cNvSpPr txBox="1"/>
                  <p:nvPr/>
                </p:nvSpPr>
                <p:spPr>
                  <a:xfrm>
                    <a:off x="6667403"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1</m:t>
                              </m:r>
                            </m:sub>
                          </m:sSub>
                        </m:oMath>
                      </m:oMathPara>
                    </a14:m>
                    <a:endParaRPr lang="en-GB" sz="1400" dirty="0"/>
                  </a:p>
                </p:txBody>
              </p:sp>
            </mc:Choice>
            <mc:Fallback xmlns="">
              <p:sp>
                <p:nvSpPr>
                  <p:cNvPr id="193" name="TextBox 192">
                    <a:extLst>
                      <a:ext uri="{FF2B5EF4-FFF2-40B4-BE49-F238E27FC236}">
                        <a16:creationId xmlns:a16="http://schemas.microsoft.com/office/drawing/2014/main" id="{6F0ACABE-84EF-5A4E-B40B-DEA96BC87685}"/>
                      </a:ext>
                    </a:extLst>
                  </p:cNvPr>
                  <p:cNvSpPr txBox="1">
                    <a:spLocks noRot="1" noChangeAspect="1" noMove="1" noResize="1" noEditPoints="1" noAdjustHandles="1" noChangeArrowheads="1" noChangeShapeType="1" noTextEdit="1"/>
                  </p:cNvSpPr>
                  <p:nvPr/>
                </p:nvSpPr>
                <p:spPr>
                  <a:xfrm>
                    <a:off x="6667403" y="2704840"/>
                    <a:ext cx="190052" cy="215444"/>
                  </a:xfrm>
                  <a:prstGeom prst="rect">
                    <a:avLst/>
                  </a:prstGeom>
                  <a:blipFill>
                    <a:blip r:embed="rId21"/>
                    <a:stretch>
                      <a:fillRect l="-37500" b="-27778"/>
                    </a:stretch>
                  </a:blipFill>
                </p:spPr>
                <p:txBody>
                  <a:bodyPr/>
                  <a:lstStyle/>
                  <a:p>
                    <a:r>
                      <a:rPr lang="en-GB">
                        <a:noFill/>
                      </a:rPr>
                      <a:t> </a:t>
                    </a:r>
                  </a:p>
                </p:txBody>
              </p:sp>
            </mc:Fallback>
          </mc:AlternateContent>
        </p:grpSp>
        <p:grpSp>
          <p:nvGrpSpPr>
            <p:cNvPr id="121" name="Group 120">
              <a:extLst>
                <a:ext uri="{FF2B5EF4-FFF2-40B4-BE49-F238E27FC236}">
                  <a16:creationId xmlns:a16="http://schemas.microsoft.com/office/drawing/2014/main" id="{CDE92DE1-A46B-3748-A318-BE03B9C02102}"/>
                </a:ext>
              </a:extLst>
            </p:cNvPr>
            <p:cNvGrpSpPr/>
            <p:nvPr/>
          </p:nvGrpSpPr>
          <p:grpSpPr>
            <a:xfrm>
              <a:off x="4652677" y="4361728"/>
              <a:ext cx="194219" cy="376144"/>
              <a:chOff x="5467171" y="4505676"/>
              <a:chExt cx="194219" cy="376144"/>
            </a:xfrm>
          </p:grpSpPr>
          <p:sp>
            <p:nvSpPr>
              <p:cNvPr id="190" name="Rectangle 189">
                <a:extLst>
                  <a:ext uri="{FF2B5EF4-FFF2-40B4-BE49-F238E27FC236}">
                    <a16:creationId xmlns:a16="http://schemas.microsoft.com/office/drawing/2014/main" id="{7960B118-45CB-6C4F-8A17-BF4D4A1A8875}"/>
                  </a:ext>
                </a:extLst>
              </p:cNvPr>
              <p:cNvSpPr/>
              <p:nvPr/>
            </p:nvSpPr>
            <p:spPr>
              <a:xfrm>
                <a:off x="5497228"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22582BEA-231E-A340-9425-6A94D7FDA77F}"/>
                      </a:ext>
                    </a:extLst>
                  </p:cNvPr>
                  <p:cNvSpPr txBox="1"/>
                  <p:nvPr/>
                </p:nvSpPr>
                <p:spPr>
                  <a:xfrm>
                    <a:off x="5467171" y="4505676"/>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2</m:t>
                              </m:r>
                            </m:sub>
                          </m:sSub>
                        </m:oMath>
                      </m:oMathPara>
                    </a14:m>
                    <a:endParaRPr lang="en-GB" sz="1400" dirty="0"/>
                  </a:p>
                </p:txBody>
              </p:sp>
            </mc:Choice>
            <mc:Fallback xmlns="">
              <p:sp>
                <p:nvSpPr>
                  <p:cNvPr id="74" name="TextBox 73">
                    <a:extLst>
                      <a:ext uri="{FF2B5EF4-FFF2-40B4-BE49-F238E27FC236}">
                        <a16:creationId xmlns:a16="http://schemas.microsoft.com/office/drawing/2014/main" id="{4E94406F-0346-7E44-AAD6-6115D2F26F4A}"/>
                      </a:ext>
                    </a:extLst>
                  </p:cNvPr>
                  <p:cNvSpPr txBox="1">
                    <a:spLocks noRot="1" noChangeAspect="1" noMove="1" noResize="1" noEditPoints="1" noAdjustHandles="1" noChangeArrowheads="1" noChangeShapeType="1" noTextEdit="1"/>
                  </p:cNvSpPr>
                  <p:nvPr/>
                </p:nvSpPr>
                <p:spPr>
                  <a:xfrm>
                    <a:off x="5467171" y="4505676"/>
                    <a:ext cx="194219" cy="215444"/>
                  </a:xfrm>
                  <a:prstGeom prst="rect">
                    <a:avLst/>
                  </a:prstGeom>
                  <a:blipFill>
                    <a:blip r:embed="rId22"/>
                    <a:stretch>
                      <a:fillRect l="-35294" b="-33333"/>
                    </a:stretch>
                  </a:blipFill>
                </p:spPr>
                <p:txBody>
                  <a:bodyPr/>
                  <a:lstStyle/>
                  <a:p>
                    <a:r>
                      <a:rPr lang="en-GB">
                        <a:noFill/>
                      </a:rPr>
                      <a:t> </a:t>
                    </a:r>
                  </a:p>
                </p:txBody>
              </p:sp>
            </mc:Fallback>
          </mc:AlternateContent>
        </p:grpSp>
        <p:grpSp>
          <p:nvGrpSpPr>
            <p:cNvPr id="122" name="Group 121">
              <a:extLst>
                <a:ext uri="{FF2B5EF4-FFF2-40B4-BE49-F238E27FC236}">
                  <a16:creationId xmlns:a16="http://schemas.microsoft.com/office/drawing/2014/main" id="{5F32ABA0-7C0E-DF49-A12D-D9F3C21A009E}"/>
                </a:ext>
              </a:extLst>
            </p:cNvPr>
            <p:cNvGrpSpPr/>
            <p:nvPr/>
          </p:nvGrpSpPr>
          <p:grpSpPr>
            <a:xfrm>
              <a:off x="5113863" y="4362082"/>
              <a:ext cx="194219" cy="377457"/>
              <a:chOff x="5928357" y="4506030"/>
              <a:chExt cx="194219" cy="377457"/>
            </a:xfrm>
          </p:grpSpPr>
          <p:sp>
            <p:nvSpPr>
              <p:cNvPr id="188" name="Rectangle 187">
                <a:extLst>
                  <a:ext uri="{FF2B5EF4-FFF2-40B4-BE49-F238E27FC236}">
                    <a16:creationId xmlns:a16="http://schemas.microsoft.com/office/drawing/2014/main" id="{52F25096-ED4C-E041-A56E-19DBE925536C}"/>
                  </a:ext>
                </a:extLst>
              </p:cNvPr>
              <p:cNvSpPr/>
              <p:nvPr/>
            </p:nvSpPr>
            <p:spPr>
              <a:xfrm>
                <a:off x="5947639"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76FDF33F-7D2B-9247-A353-EC19E5232E30}"/>
                      </a:ext>
                    </a:extLst>
                  </p:cNvPr>
                  <p:cNvSpPr txBox="1"/>
                  <p:nvPr/>
                </p:nvSpPr>
                <p:spPr>
                  <a:xfrm>
                    <a:off x="5928357"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72" name="TextBox 71">
                    <a:extLst>
                      <a:ext uri="{FF2B5EF4-FFF2-40B4-BE49-F238E27FC236}">
                        <a16:creationId xmlns:a16="http://schemas.microsoft.com/office/drawing/2014/main" id="{DA81C451-E79E-9D4F-9E14-CEFD99F027E9}"/>
                      </a:ext>
                    </a:extLst>
                  </p:cNvPr>
                  <p:cNvSpPr txBox="1">
                    <a:spLocks noRot="1" noChangeAspect="1" noMove="1" noResize="1" noEditPoints="1" noAdjustHandles="1" noChangeArrowheads="1" noChangeShapeType="1" noTextEdit="1"/>
                  </p:cNvSpPr>
                  <p:nvPr/>
                </p:nvSpPr>
                <p:spPr>
                  <a:xfrm>
                    <a:off x="5928357" y="4506030"/>
                    <a:ext cx="194219" cy="215444"/>
                  </a:xfrm>
                  <a:prstGeom prst="rect">
                    <a:avLst/>
                  </a:prstGeom>
                  <a:blipFill>
                    <a:blip r:embed="rId23"/>
                    <a:stretch>
                      <a:fillRect l="-37500" b="-33333"/>
                    </a:stretch>
                  </a:blipFill>
                </p:spPr>
                <p:txBody>
                  <a:bodyPr/>
                  <a:lstStyle/>
                  <a:p>
                    <a:r>
                      <a:rPr lang="en-GB">
                        <a:noFill/>
                      </a:rPr>
                      <a:t> </a:t>
                    </a:r>
                  </a:p>
                </p:txBody>
              </p:sp>
            </mc:Fallback>
          </mc:AlternateContent>
        </p:grpSp>
        <p:cxnSp>
          <p:nvCxnSpPr>
            <p:cNvPr id="123" name="Straight Connector 122">
              <a:extLst>
                <a:ext uri="{FF2B5EF4-FFF2-40B4-BE49-F238E27FC236}">
                  <a16:creationId xmlns:a16="http://schemas.microsoft.com/office/drawing/2014/main" id="{6A3974DA-978A-C243-A16E-4D0E4D1EDF73}"/>
                </a:ext>
              </a:extLst>
            </p:cNvPr>
            <p:cNvCxnSpPr>
              <a:cxnSpLocks/>
              <a:stCxn id="113" idx="2"/>
              <a:endCxn id="186"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6AC2F02-D972-5E4A-B4C0-BC9E6D02F642}"/>
                </a:ext>
              </a:extLst>
            </p:cNvPr>
            <p:cNvCxnSpPr>
              <a:cxnSpLocks/>
              <a:stCxn id="172" idx="0"/>
              <a:endCxn id="186"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84BE91A3-D1C9-9443-BC14-6A1E59FEFC4E}"/>
                </a:ext>
              </a:extLst>
            </p:cNvPr>
            <p:cNvCxnSpPr>
              <a:cxnSpLocks/>
              <a:stCxn id="184" idx="3"/>
              <a:endCxn id="112"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C0E4B777-94D9-C243-A7D1-4AD783562C56}"/>
                </a:ext>
              </a:extLst>
            </p:cNvPr>
            <p:cNvCxnSpPr>
              <a:cxnSpLocks/>
              <a:stCxn id="113" idx="6"/>
              <a:endCxn id="182" idx="1"/>
            </p:cNvCxnSpPr>
            <p:nvPr/>
          </p:nvCxnSpPr>
          <p:spPr>
            <a:xfrm flipV="1">
              <a:off x="7820330" y="2856673"/>
              <a:ext cx="1690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D61D55A5-F2FE-EA46-8D80-8F8591EBB04C}"/>
                </a:ext>
              </a:extLst>
            </p:cNvPr>
            <p:cNvCxnSpPr>
              <a:cxnSpLocks/>
              <a:stCxn id="168" idx="4"/>
              <a:endCxn id="192" idx="0"/>
            </p:cNvCxnSpPr>
            <p:nvPr/>
          </p:nvCxnSpPr>
          <p:spPr>
            <a:xfrm flipH="1">
              <a:off x="5942305" y="2488892"/>
              <a:ext cx="16114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1AAB007-FD69-0B45-ADBD-5F85E989E78C}"/>
                </a:ext>
              </a:extLst>
            </p:cNvPr>
            <p:cNvCxnSpPr>
              <a:cxnSpLocks/>
              <a:stCxn id="168" idx="4"/>
              <a:endCxn id="186" idx="0"/>
            </p:cNvCxnSpPr>
            <p:nvPr/>
          </p:nvCxnSpPr>
          <p:spPr>
            <a:xfrm>
              <a:off x="6103448" y="2488892"/>
              <a:ext cx="13075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E156242-8A8B-7348-8365-329E77C4A02E}"/>
                </a:ext>
              </a:extLst>
            </p:cNvPr>
            <p:cNvCxnSpPr>
              <a:cxnSpLocks/>
              <a:stCxn id="184" idx="3"/>
              <a:endCxn id="169" idx="3"/>
            </p:cNvCxnSpPr>
            <p:nvPr/>
          </p:nvCxnSpPr>
          <p:spPr>
            <a:xfrm flipV="1">
              <a:off x="4011827" y="1973242"/>
              <a:ext cx="1580794"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C66D83D-9FE1-BE41-98BC-787B991FE66E}"/>
                </a:ext>
              </a:extLst>
            </p:cNvPr>
            <p:cNvCxnSpPr>
              <a:cxnSpLocks/>
              <a:stCxn id="169" idx="5"/>
              <a:endCxn id="182" idx="1"/>
            </p:cNvCxnSpPr>
            <p:nvPr/>
          </p:nvCxnSpPr>
          <p:spPr>
            <a:xfrm>
              <a:off x="6602329" y="1973242"/>
              <a:ext cx="1387017"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BD64CE79-EE33-2142-B60C-F34B1B29A078}"/>
                </a:ext>
              </a:extLst>
            </p:cNvPr>
            <p:cNvCxnSpPr>
              <a:cxnSpLocks/>
              <a:stCxn id="184" idx="3"/>
              <a:endCxn id="172"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10FB6CAA-538C-0347-9648-534BF4DE47D5}"/>
                </a:ext>
              </a:extLst>
            </p:cNvPr>
            <p:cNvCxnSpPr>
              <a:cxnSpLocks/>
              <a:stCxn id="182" idx="1"/>
              <a:endCxn id="172"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55AC7B6-08DC-5140-8369-CFE6802FA566}"/>
                </a:ext>
              </a:extLst>
            </p:cNvPr>
            <p:cNvCxnSpPr>
              <a:cxnSpLocks/>
              <a:stCxn id="188" idx="2"/>
              <a:endCxn id="173" idx="1"/>
            </p:cNvCxnSpPr>
            <p:nvPr/>
          </p:nvCxnSpPr>
          <p:spPr>
            <a:xfrm>
              <a:off x="5205145" y="4739539"/>
              <a:ext cx="455658"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FDAFD586-1F6B-6F45-9123-3BAC23C1F755}"/>
                </a:ext>
              </a:extLst>
            </p:cNvPr>
            <p:cNvCxnSpPr>
              <a:cxnSpLocks/>
              <a:stCxn id="172" idx="4"/>
              <a:endCxn id="180"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6B96A3E8-F55E-014B-AB19-0AA6DCCF9D9A}"/>
                </a:ext>
              </a:extLst>
            </p:cNvPr>
            <p:cNvCxnSpPr>
              <a:cxnSpLocks/>
              <a:stCxn id="173" idx="7"/>
              <a:endCxn id="180" idx="2"/>
            </p:cNvCxnSpPr>
            <p:nvPr/>
          </p:nvCxnSpPr>
          <p:spPr>
            <a:xfrm flipV="1">
              <a:off x="6542490" y="4725832"/>
              <a:ext cx="972610"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CED376DA-7366-564A-A4AF-757B3D5CC2EF}"/>
                </a:ext>
              </a:extLst>
            </p:cNvPr>
            <p:cNvCxnSpPr>
              <a:cxnSpLocks/>
              <a:stCxn id="180" idx="2"/>
              <a:endCxn id="170" idx="0"/>
            </p:cNvCxnSpPr>
            <p:nvPr/>
          </p:nvCxnSpPr>
          <p:spPr>
            <a:xfrm>
              <a:off x="7515100" y="4725832"/>
              <a:ext cx="7890"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0" name="Group 159">
              <a:extLst>
                <a:ext uri="{FF2B5EF4-FFF2-40B4-BE49-F238E27FC236}">
                  <a16:creationId xmlns:a16="http://schemas.microsoft.com/office/drawing/2014/main" id="{6B7AF5C0-950E-7048-A960-804B657782C2}"/>
                </a:ext>
              </a:extLst>
            </p:cNvPr>
            <p:cNvGrpSpPr/>
            <p:nvPr/>
          </p:nvGrpSpPr>
          <p:grpSpPr>
            <a:xfrm>
              <a:off x="6136182" y="2560892"/>
              <a:ext cx="190052" cy="367781"/>
              <a:chOff x="6950676" y="2704840"/>
              <a:chExt cx="190052" cy="367781"/>
            </a:xfrm>
          </p:grpSpPr>
          <p:sp>
            <p:nvSpPr>
              <p:cNvPr id="186" name="Rectangle 185">
                <a:extLst>
                  <a:ext uri="{FF2B5EF4-FFF2-40B4-BE49-F238E27FC236}">
                    <a16:creationId xmlns:a16="http://schemas.microsoft.com/office/drawing/2014/main" id="{E3E62ADE-B23B-1247-BE32-F0E65F4DB105}"/>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87" name="TextBox 186">
                    <a:extLst>
                      <a:ext uri="{FF2B5EF4-FFF2-40B4-BE49-F238E27FC236}">
                        <a16:creationId xmlns:a16="http://schemas.microsoft.com/office/drawing/2014/main" id="{CAD7B5D5-BD07-1C43-8A51-00A153632509}"/>
                      </a:ext>
                    </a:extLst>
                  </p:cNvPr>
                  <p:cNvSpPr txBox="1"/>
                  <p:nvPr/>
                </p:nvSpPr>
                <p:spPr>
                  <a:xfrm>
                    <a:off x="695067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187" name="TextBox 186">
                    <a:extLst>
                      <a:ext uri="{FF2B5EF4-FFF2-40B4-BE49-F238E27FC236}">
                        <a16:creationId xmlns:a16="http://schemas.microsoft.com/office/drawing/2014/main" id="{CAD7B5D5-BD07-1C43-8A51-00A153632509}"/>
                      </a:ext>
                    </a:extLst>
                  </p:cNvPr>
                  <p:cNvSpPr txBox="1">
                    <a:spLocks noRot="1" noChangeAspect="1" noMove="1" noResize="1" noEditPoints="1" noAdjustHandles="1" noChangeArrowheads="1" noChangeShapeType="1" noTextEdit="1"/>
                  </p:cNvSpPr>
                  <p:nvPr/>
                </p:nvSpPr>
                <p:spPr>
                  <a:xfrm>
                    <a:off x="6950676" y="2704840"/>
                    <a:ext cx="190052" cy="215444"/>
                  </a:xfrm>
                  <a:prstGeom prst="rect">
                    <a:avLst/>
                  </a:prstGeom>
                  <a:blipFill>
                    <a:blip r:embed="rId24"/>
                    <a:stretch>
                      <a:fillRect l="-37500" b="-27778"/>
                    </a:stretch>
                  </a:blipFill>
                </p:spPr>
                <p:txBody>
                  <a:bodyPr/>
                  <a:lstStyle/>
                  <a:p>
                    <a:r>
                      <a:rPr lang="en-GB">
                        <a:noFill/>
                      </a:rPr>
                      <a:t> </a:t>
                    </a:r>
                  </a:p>
                </p:txBody>
              </p:sp>
            </mc:Fallback>
          </mc:AlternateContent>
        </p:grpSp>
        <p:grpSp>
          <p:nvGrpSpPr>
            <p:cNvPr id="165" name="Group 164">
              <a:extLst>
                <a:ext uri="{FF2B5EF4-FFF2-40B4-BE49-F238E27FC236}">
                  <a16:creationId xmlns:a16="http://schemas.microsoft.com/office/drawing/2014/main" id="{1D4C6C76-0950-8642-889A-0EB32C3B902B}"/>
                </a:ext>
              </a:extLst>
            </p:cNvPr>
            <p:cNvGrpSpPr/>
            <p:nvPr/>
          </p:nvGrpSpPr>
          <p:grpSpPr>
            <a:xfrm>
              <a:off x="3847952" y="2560892"/>
              <a:ext cx="190052" cy="367781"/>
              <a:chOff x="4662446" y="2704840"/>
              <a:chExt cx="190052" cy="367781"/>
            </a:xfrm>
          </p:grpSpPr>
          <p:sp>
            <p:nvSpPr>
              <p:cNvPr id="184" name="Rectangle 183">
                <a:extLst>
                  <a:ext uri="{FF2B5EF4-FFF2-40B4-BE49-F238E27FC236}">
                    <a16:creationId xmlns:a16="http://schemas.microsoft.com/office/drawing/2014/main" id="{C61C3E71-EA0F-C749-B93B-E52DD5203E56}"/>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3C93D633-877F-D748-960E-708A3F6015D0}"/>
                      </a:ext>
                    </a:extLst>
                  </p:cNvPr>
                  <p:cNvSpPr txBox="1"/>
                  <p:nvPr/>
                </p:nvSpPr>
                <p:spPr>
                  <a:xfrm>
                    <a:off x="4662446"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1</m:t>
                              </m:r>
                            </m:sub>
                          </m:sSub>
                        </m:oMath>
                      </m:oMathPara>
                    </a14:m>
                    <a:endParaRPr lang="en-GB" sz="1400" dirty="0"/>
                  </a:p>
                </p:txBody>
              </p:sp>
            </mc:Choice>
            <mc:Fallback xmlns="">
              <p:sp>
                <p:nvSpPr>
                  <p:cNvPr id="68" name="TextBox 67">
                    <a:extLst>
                      <a:ext uri="{FF2B5EF4-FFF2-40B4-BE49-F238E27FC236}">
                        <a16:creationId xmlns:a16="http://schemas.microsoft.com/office/drawing/2014/main" id="{2C84EBCD-28B5-CF40-89B7-0841003239BE}"/>
                      </a:ext>
                    </a:extLst>
                  </p:cNvPr>
                  <p:cNvSpPr txBox="1">
                    <a:spLocks noRot="1" noChangeAspect="1" noMove="1" noResize="1" noEditPoints="1" noAdjustHandles="1" noChangeArrowheads="1" noChangeShapeType="1" noTextEdit="1"/>
                  </p:cNvSpPr>
                  <p:nvPr/>
                </p:nvSpPr>
                <p:spPr>
                  <a:xfrm>
                    <a:off x="4662446" y="2704840"/>
                    <a:ext cx="190052" cy="215444"/>
                  </a:xfrm>
                  <a:prstGeom prst="rect">
                    <a:avLst/>
                  </a:prstGeom>
                  <a:blipFill>
                    <a:blip r:embed="rId25"/>
                    <a:stretch>
                      <a:fillRect l="-37500" b="-27778"/>
                    </a:stretch>
                  </a:blipFill>
                </p:spPr>
                <p:txBody>
                  <a:bodyPr/>
                  <a:lstStyle/>
                  <a:p>
                    <a:r>
                      <a:rPr lang="en-GB">
                        <a:noFill/>
                      </a:rPr>
                      <a:t> </a:t>
                    </a:r>
                  </a:p>
                </p:txBody>
              </p:sp>
            </mc:Fallback>
          </mc:AlternateContent>
        </p:grpSp>
        <p:grpSp>
          <p:nvGrpSpPr>
            <p:cNvPr id="166" name="Group 165">
              <a:extLst>
                <a:ext uri="{FF2B5EF4-FFF2-40B4-BE49-F238E27FC236}">
                  <a16:creationId xmlns:a16="http://schemas.microsoft.com/office/drawing/2014/main" id="{243FD1F2-082C-0C47-92A0-52D5FAEA5E9A}"/>
                </a:ext>
              </a:extLst>
            </p:cNvPr>
            <p:cNvGrpSpPr/>
            <p:nvPr/>
          </p:nvGrpSpPr>
          <p:grpSpPr>
            <a:xfrm>
              <a:off x="7966320" y="2560892"/>
              <a:ext cx="190052" cy="367781"/>
              <a:chOff x="8780814" y="2704840"/>
              <a:chExt cx="190052" cy="367781"/>
            </a:xfrm>
          </p:grpSpPr>
          <p:sp>
            <p:nvSpPr>
              <p:cNvPr id="182" name="Rectangle 181">
                <a:extLst>
                  <a:ext uri="{FF2B5EF4-FFF2-40B4-BE49-F238E27FC236}">
                    <a16:creationId xmlns:a16="http://schemas.microsoft.com/office/drawing/2014/main" id="{82DA077A-00C0-504B-B824-41BCBFDBD8B9}"/>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83" name="TextBox 182">
                    <a:extLst>
                      <a:ext uri="{FF2B5EF4-FFF2-40B4-BE49-F238E27FC236}">
                        <a16:creationId xmlns:a16="http://schemas.microsoft.com/office/drawing/2014/main" id="{AD4EEF00-65CE-E74F-A28D-2DB402FD6DD3}"/>
                      </a:ext>
                    </a:extLst>
                  </p:cNvPr>
                  <p:cNvSpPr txBox="1"/>
                  <p:nvPr/>
                </p:nvSpPr>
                <p:spPr>
                  <a:xfrm>
                    <a:off x="8780814" y="2704840"/>
                    <a:ext cx="190052"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66" name="TextBox 65">
                    <a:extLst>
                      <a:ext uri="{FF2B5EF4-FFF2-40B4-BE49-F238E27FC236}">
                        <a16:creationId xmlns:a16="http://schemas.microsoft.com/office/drawing/2014/main" id="{9C711483-E76E-F04C-85DF-49A081FA0E16}"/>
                      </a:ext>
                    </a:extLst>
                  </p:cNvPr>
                  <p:cNvSpPr txBox="1">
                    <a:spLocks noRot="1" noChangeAspect="1" noMove="1" noResize="1" noEditPoints="1" noAdjustHandles="1" noChangeArrowheads="1" noChangeShapeType="1" noTextEdit="1"/>
                  </p:cNvSpPr>
                  <p:nvPr/>
                </p:nvSpPr>
                <p:spPr>
                  <a:xfrm>
                    <a:off x="8780814" y="2704840"/>
                    <a:ext cx="190052" cy="215444"/>
                  </a:xfrm>
                  <a:prstGeom prst="rect">
                    <a:avLst/>
                  </a:prstGeom>
                  <a:blipFill>
                    <a:blip r:embed="rId26"/>
                    <a:stretch>
                      <a:fillRect l="-37500" b="-27778"/>
                    </a:stretch>
                  </a:blipFill>
                </p:spPr>
                <p:txBody>
                  <a:bodyPr/>
                  <a:lstStyle/>
                  <a:p>
                    <a:r>
                      <a:rPr lang="en-GB">
                        <a:noFill/>
                      </a:rPr>
                      <a:t> </a:t>
                    </a:r>
                  </a:p>
                </p:txBody>
              </p:sp>
            </mc:Fallback>
          </mc:AlternateContent>
        </p:grpSp>
        <p:grpSp>
          <p:nvGrpSpPr>
            <p:cNvPr id="167" name="Group 166">
              <a:extLst>
                <a:ext uri="{FF2B5EF4-FFF2-40B4-BE49-F238E27FC236}">
                  <a16:creationId xmlns:a16="http://schemas.microsoft.com/office/drawing/2014/main" id="{889D3660-A3F0-9D4D-B350-92CA44093D48}"/>
                </a:ext>
              </a:extLst>
            </p:cNvPr>
            <p:cNvGrpSpPr/>
            <p:nvPr/>
          </p:nvGrpSpPr>
          <p:grpSpPr>
            <a:xfrm>
              <a:off x="7417990" y="4362082"/>
              <a:ext cx="194219" cy="363750"/>
              <a:chOff x="8232484" y="4506030"/>
              <a:chExt cx="194219" cy="363750"/>
            </a:xfrm>
          </p:grpSpPr>
          <p:sp>
            <p:nvSpPr>
              <p:cNvPr id="180" name="Rectangle 179">
                <a:extLst>
                  <a:ext uri="{FF2B5EF4-FFF2-40B4-BE49-F238E27FC236}">
                    <a16:creationId xmlns:a16="http://schemas.microsoft.com/office/drawing/2014/main" id="{5B3DD393-7A8D-794B-94DC-A8FFAB812B36}"/>
                  </a:ext>
                </a:extLst>
              </p:cNvPr>
              <p:cNvSpPr/>
              <p:nvPr/>
            </p:nvSpPr>
            <p:spPr>
              <a:xfrm>
                <a:off x="8257594"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64A7E0CF-EF21-8A42-A381-11CF6F8E5593}"/>
                      </a:ext>
                    </a:extLst>
                  </p:cNvPr>
                  <p:cNvSpPr txBox="1"/>
                  <p:nvPr/>
                </p:nvSpPr>
                <p:spPr>
                  <a:xfrm>
                    <a:off x="8232484" y="4506030"/>
                    <a:ext cx="194219"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𝑓</m:t>
                              </m:r>
                            </m:e>
                            <m:sub>
                              <m:r>
                                <a:rPr lang="de-DE" sz="1400" b="0" i="1" smtClean="0">
                                  <a:latin typeface="Cambria Math" panose="02040503050406030204" pitchFamily="18" charset="0"/>
                                </a:rPr>
                                <m:t>3</m:t>
                              </m:r>
                            </m:sub>
                          </m:sSub>
                        </m:oMath>
                      </m:oMathPara>
                    </a14:m>
                    <a:endParaRPr lang="en-GB" sz="1400" dirty="0"/>
                  </a:p>
                </p:txBody>
              </p:sp>
            </mc:Choice>
            <mc:Fallback xmlns="">
              <p:sp>
                <p:nvSpPr>
                  <p:cNvPr id="64" name="TextBox 63">
                    <a:extLst>
                      <a:ext uri="{FF2B5EF4-FFF2-40B4-BE49-F238E27FC236}">
                        <a16:creationId xmlns:a16="http://schemas.microsoft.com/office/drawing/2014/main" id="{65BEA312-1820-4D44-90EE-368A35BF3543}"/>
                      </a:ext>
                    </a:extLst>
                  </p:cNvPr>
                  <p:cNvSpPr txBox="1">
                    <a:spLocks noRot="1" noChangeAspect="1" noMove="1" noResize="1" noEditPoints="1" noAdjustHandles="1" noChangeArrowheads="1" noChangeShapeType="1" noTextEdit="1"/>
                  </p:cNvSpPr>
                  <p:nvPr/>
                </p:nvSpPr>
                <p:spPr>
                  <a:xfrm>
                    <a:off x="8232484" y="4506030"/>
                    <a:ext cx="194219" cy="215444"/>
                  </a:xfrm>
                  <a:prstGeom prst="rect">
                    <a:avLst/>
                  </a:prstGeom>
                  <a:blipFill>
                    <a:blip r:embed="rId27"/>
                    <a:stretch>
                      <a:fillRect l="-37500" b="-3333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68" name="TextBox 167">
                  <a:extLst>
                    <a:ext uri="{FF2B5EF4-FFF2-40B4-BE49-F238E27FC236}">
                      <a16:creationId xmlns:a16="http://schemas.microsoft.com/office/drawing/2014/main" id="{EAE7C7D4-373A-334A-A336-5212E728664F}"/>
                    </a:ext>
                  </a:extLst>
                </p:cNvPr>
                <p:cNvSpPr txBox="1"/>
                <p:nvPr/>
              </p:nvSpPr>
              <p:spPr>
                <a:xfrm>
                  <a:off x="5455882" y="2099379"/>
                  <a:ext cx="1295131"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latin typeface="Cambria Math" panose="02040503050406030204" pitchFamily="18" charset="0"/>
                          </a:rPr>
                          <m:t>𝐴𝑐𝑐</m:t>
                        </m:r>
                        <m:r>
                          <m:rPr>
                            <m:nor/>
                          </m:rPr>
                          <a:rPr lang="en-GB">
                            <a:latin typeface="Cambria Math" charset="0"/>
                          </a:rPr>
                          <m:t>.</m:t>
                        </m:r>
                        <m:r>
                          <a:rPr lang="de-DE" b="0" i="1" smtClean="0">
                            <a:solidFill>
                              <a:srgbClr val="7030A0"/>
                            </a:solidFill>
                            <a:latin typeface="Cambria Math" panose="02040503050406030204" pitchFamily="18" charset="0"/>
                          </a:rPr>
                          <m:t>𝑛𝑢𝑐𝑙</m:t>
                        </m:r>
                      </m:oMath>
                    </m:oMathPara>
                  </a14:m>
                  <a:endParaRPr lang="en-GB" dirty="0"/>
                </a:p>
              </p:txBody>
            </p:sp>
          </mc:Choice>
          <mc:Fallback xmlns="">
            <p:sp>
              <p:nvSpPr>
                <p:cNvPr id="168" name="TextBox 167">
                  <a:extLst>
                    <a:ext uri="{FF2B5EF4-FFF2-40B4-BE49-F238E27FC236}">
                      <a16:creationId xmlns:a16="http://schemas.microsoft.com/office/drawing/2014/main" id="{EAE7C7D4-373A-334A-A336-5212E728664F}"/>
                    </a:ext>
                  </a:extLst>
                </p:cNvPr>
                <p:cNvSpPr txBox="1">
                  <a:spLocks noRot="1" noChangeAspect="1" noMove="1" noResize="1" noEditPoints="1" noAdjustHandles="1" noChangeArrowheads="1" noChangeShapeType="1" noTextEdit="1"/>
                </p:cNvSpPr>
                <p:nvPr/>
              </p:nvSpPr>
              <p:spPr>
                <a:xfrm>
                  <a:off x="5455882" y="2099379"/>
                  <a:ext cx="1295131" cy="389513"/>
                </a:xfrm>
                <a:prstGeom prst="ellipse">
                  <a:avLst/>
                </a:prstGeom>
                <a:blipFill>
                  <a:blip r:embed="rId28"/>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C91663E4-F4F6-404B-918D-82FBCEBFA6ED}"/>
                    </a:ext>
                  </a:extLst>
                </p:cNvPr>
                <p:cNvSpPr txBox="1"/>
                <p:nvPr/>
              </p:nvSpPr>
              <p:spPr>
                <a:xfrm>
                  <a:off x="5383503" y="1640772"/>
                  <a:ext cx="1427944"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𝐴𝑐𝑐</m:t>
                        </m:r>
                        <m:r>
                          <m:rPr>
                            <m:nor/>
                          </m:rPr>
                          <a:rPr lang="en-GB">
                            <a:latin typeface="Cambria Math" charset="0"/>
                          </a:rPr>
                          <m:t>.</m:t>
                        </m:r>
                        <m:r>
                          <a:rPr lang="de-DE" i="1" smtClean="0">
                            <a:solidFill>
                              <a:srgbClr val="7030A0"/>
                            </a:solidFill>
                            <a:latin typeface="Cambria Math" panose="02040503050406030204" pitchFamily="18" charset="0"/>
                          </a:rPr>
                          <m:t>𝑐h𝑒𝑚</m:t>
                        </m:r>
                      </m:oMath>
                    </m:oMathPara>
                  </a14:m>
                  <a:endParaRPr lang="en-GB" dirty="0"/>
                </a:p>
              </p:txBody>
            </p:sp>
          </mc:Choice>
          <mc:Fallback xmlns="">
            <p:sp>
              <p:nvSpPr>
                <p:cNvPr id="169" name="TextBox 168">
                  <a:extLst>
                    <a:ext uri="{FF2B5EF4-FFF2-40B4-BE49-F238E27FC236}">
                      <a16:creationId xmlns:a16="http://schemas.microsoft.com/office/drawing/2014/main" id="{C91663E4-F4F6-404B-918D-82FBCEBFA6ED}"/>
                    </a:ext>
                  </a:extLst>
                </p:cNvPr>
                <p:cNvSpPr txBox="1">
                  <a:spLocks noRot="1" noChangeAspect="1" noMove="1" noResize="1" noEditPoints="1" noAdjustHandles="1" noChangeArrowheads="1" noChangeShapeType="1" noTextEdit="1"/>
                </p:cNvSpPr>
                <p:nvPr/>
              </p:nvSpPr>
              <p:spPr>
                <a:xfrm>
                  <a:off x="5383503" y="1640772"/>
                  <a:ext cx="1427944" cy="389513"/>
                </a:xfrm>
                <a:prstGeom prst="ellipse">
                  <a:avLst/>
                </a:prstGeom>
                <a:blipFill>
                  <a:blip r:embed="rId29"/>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D39E5183-6C91-924F-BCA6-7B87E42976E3}"/>
                    </a:ext>
                  </a:extLst>
                </p:cNvPr>
                <p:cNvSpPr txBox="1"/>
                <p:nvPr/>
              </p:nvSpPr>
              <p:spPr>
                <a:xfrm>
                  <a:off x="6542490" y="5156016"/>
                  <a:ext cx="196100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𝑇𝑟𝑒𝑎𝑡</m:t>
                        </m:r>
                        <m:r>
                          <m:rPr>
                            <m:nor/>
                          </m:rPr>
                          <a:rPr lang="en-GB">
                            <a:latin typeface="Cambria Math" charset="0"/>
                          </a:rPr>
                          <m:t>.</m:t>
                        </m:r>
                        <m:r>
                          <a:rPr lang="en-GB" i="1" smtClean="0">
                            <a:solidFill>
                              <a:srgbClr val="FFC000"/>
                            </a:solidFill>
                            <a:latin typeface="Cambria Math" charset="0"/>
                          </a:rPr>
                          <m:t>𝑒𝑣𝑒</m:t>
                        </m:r>
                        <m:r>
                          <m:rPr>
                            <m:nor/>
                          </m:rPr>
                          <a:rPr lang="en-GB">
                            <a:latin typeface="Cambria Math" charset="0"/>
                          </a:rPr>
                          <m:t>.</m:t>
                        </m:r>
                        <m:sSub>
                          <m:sSubPr>
                            <m:ctrlPr>
                              <a:rPr lang="en-GB" i="1" smtClean="0">
                                <a:solidFill>
                                  <a:schemeClr val="accent3"/>
                                </a:solidFill>
                                <a:latin typeface="Cambria Math" panose="02040503050406030204" pitchFamily="18" charset="0"/>
                              </a:rPr>
                            </m:ctrlPr>
                          </m:sSubPr>
                          <m:e>
                            <m:r>
                              <a:rPr lang="en-GB" i="1">
                                <a:solidFill>
                                  <a:schemeClr val="accent3"/>
                                </a:solidFill>
                                <a:latin typeface="Cambria Math" panose="02040503050406030204" pitchFamily="18" charset="0"/>
                              </a:rPr>
                              <m:t>𝑚</m:t>
                            </m:r>
                          </m:e>
                          <m:sub>
                            <m:r>
                              <a:rPr lang="en-GB" i="1">
                                <a:solidFill>
                                  <a:schemeClr val="accent3"/>
                                </a:solidFill>
                                <a:latin typeface="Cambria Math" charset="0"/>
                              </a:rPr>
                              <m:t>2</m:t>
                            </m:r>
                          </m:sub>
                        </m:sSub>
                      </m:oMath>
                    </m:oMathPara>
                  </a14:m>
                  <a:endParaRPr lang="en-GB" dirty="0"/>
                </a:p>
              </p:txBody>
            </p:sp>
          </mc:Choice>
          <mc:Fallback xmlns="">
            <p:sp>
              <p:nvSpPr>
                <p:cNvPr id="170" name="TextBox 169">
                  <a:extLst>
                    <a:ext uri="{FF2B5EF4-FFF2-40B4-BE49-F238E27FC236}">
                      <a16:creationId xmlns:a16="http://schemas.microsoft.com/office/drawing/2014/main" id="{D39E5183-6C91-924F-BCA6-7B87E42976E3}"/>
                    </a:ext>
                  </a:extLst>
                </p:cNvPr>
                <p:cNvSpPr txBox="1">
                  <a:spLocks noRot="1" noChangeAspect="1" noMove="1" noResize="1" noEditPoints="1" noAdjustHandles="1" noChangeArrowheads="1" noChangeShapeType="1" noTextEdit="1"/>
                </p:cNvSpPr>
                <p:nvPr/>
              </p:nvSpPr>
              <p:spPr>
                <a:xfrm>
                  <a:off x="6542490" y="5156016"/>
                  <a:ext cx="1961000" cy="389513"/>
                </a:xfrm>
                <a:prstGeom prst="ellipse">
                  <a:avLst/>
                </a:prstGeom>
                <a:blipFill>
                  <a:blip r:embed="rId30"/>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3DC6D6D5-49D1-4842-9CE8-8B9404F3EE1B}"/>
                    </a:ext>
                  </a:extLst>
                </p:cNvPr>
                <p:cNvSpPr txBox="1"/>
                <p:nvPr/>
              </p:nvSpPr>
              <p:spPr>
                <a:xfrm>
                  <a:off x="5418162" y="4471115"/>
                  <a:ext cx="195351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𝑇𝑟𝑒𝑎𝑡</m:t>
                        </m:r>
                        <m:r>
                          <m:rPr>
                            <m:nor/>
                          </m:rPr>
                          <a:rPr lang="en-GB">
                            <a:latin typeface="Cambria Math" charset="0"/>
                          </a:rPr>
                          <m:t>.</m:t>
                        </m:r>
                        <m:r>
                          <a:rPr lang="en-GB" i="1" smtClean="0">
                            <a:solidFill>
                              <a:srgbClr val="FFC000"/>
                            </a:solidFill>
                            <a:latin typeface="Cambria Math" charset="0"/>
                          </a:rPr>
                          <m:t>𝑒𝑣𝑒</m:t>
                        </m:r>
                        <m:r>
                          <m:rPr>
                            <m:nor/>
                          </m:rPr>
                          <a:rPr lang="en-GB">
                            <a:latin typeface="Cambria Math" charset="0"/>
                          </a:rPr>
                          <m:t>.</m:t>
                        </m:r>
                        <m:sSub>
                          <m:sSubPr>
                            <m:ctrlPr>
                              <a:rPr lang="en-GB" i="1" smtClean="0">
                                <a:solidFill>
                                  <a:schemeClr val="accent3"/>
                                </a:solidFill>
                                <a:latin typeface="Cambria Math" panose="02040503050406030204" pitchFamily="18" charset="0"/>
                              </a:rPr>
                            </m:ctrlPr>
                          </m:sSubPr>
                          <m:e>
                            <m:r>
                              <a:rPr lang="en-GB" i="1">
                                <a:solidFill>
                                  <a:schemeClr val="accent3"/>
                                </a:solidFill>
                                <a:latin typeface="Cambria Math" panose="02040503050406030204" pitchFamily="18" charset="0"/>
                              </a:rPr>
                              <m:t>𝑚</m:t>
                            </m:r>
                          </m:e>
                          <m:sub>
                            <m:r>
                              <a:rPr lang="en-GB" i="1">
                                <a:solidFill>
                                  <a:schemeClr val="accent3"/>
                                </a:solidFill>
                                <a:latin typeface="Cambria Math" charset="0"/>
                              </a:rPr>
                              <m:t>1</m:t>
                            </m:r>
                          </m:sub>
                        </m:sSub>
                      </m:oMath>
                    </m:oMathPara>
                  </a14:m>
                  <a:endParaRPr lang="en-GB" dirty="0"/>
                </a:p>
              </p:txBody>
            </p:sp>
          </mc:Choice>
          <mc:Fallback xmlns="">
            <p:sp>
              <p:nvSpPr>
                <p:cNvPr id="171" name="TextBox 170">
                  <a:extLst>
                    <a:ext uri="{FF2B5EF4-FFF2-40B4-BE49-F238E27FC236}">
                      <a16:creationId xmlns:a16="http://schemas.microsoft.com/office/drawing/2014/main" id="{3DC6D6D5-49D1-4842-9CE8-8B9404F3EE1B}"/>
                    </a:ext>
                  </a:extLst>
                </p:cNvPr>
                <p:cNvSpPr txBox="1">
                  <a:spLocks noRot="1" noChangeAspect="1" noMove="1" noResize="1" noEditPoints="1" noAdjustHandles="1" noChangeArrowheads="1" noChangeShapeType="1" noTextEdit="1"/>
                </p:cNvSpPr>
                <p:nvPr/>
              </p:nvSpPr>
              <p:spPr>
                <a:xfrm>
                  <a:off x="5418162" y="4471115"/>
                  <a:ext cx="1953516" cy="389513"/>
                </a:xfrm>
                <a:prstGeom prst="ellipse">
                  <a:avLst/>
                </a:prstGeom>
                <a:blipFill>
                  <a:blip r:embed="rId31"/>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72" name="TextBox 171">
                  <a:extLst>
                    <a:ext uri="{FF2B5EF4-FFF2-40B4-BE49-F238E27FC236}">
                      <a16:creationId xmlns:a16="http://schemas.microsoft.com/office/drawing/2014/main" id="{7E59FA4A-62CD-C647-B57B-AD5C0D0BCBD1}"/>
                    </a:ext>
                  </a:extLst>
                </p:cNvPr>
                <p:cNvSpPr txBox="1"/>
                <p:nvPr/>
              </p:nvSpPr>
              <p:spPr>
                <a:xfrm>
                  <a:off x="5710260" y="3473054"/>
                  <a:ext cx="75864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𝐸𝑝𝑖𝑑</m:t>
                        </m:r>
                      </m:oMath>
                    </m:oMathPara>
                  </a14:m>
                  <a:endParaRPr lang="en-GB" dirty="0"/>
                </a:p>
              </p:txBody>
            </p:sp>
          </mc:Choice>
          <mc:Fallback xmlns="">
            <p:sp>
              <p:nvSpPr>
                <p:cNvPr id="172" name="TextBox 171">
                  <a:extLst>
                    <a:ext uri="{FF2B5EF4-FFF2-40B4-BE49-F238E27FC236}">
                      <a16:creationId xmlns:a16="http://schemas.microsoft.com/office/drawing/2014/main" id="{7E59FA4A-62CD-C647-B57B-AD5C0D0BCBD1}"/>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4"/>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CB592ED5-93E8-EA42-9CF3-A128CA355190}"/>
                    </a:ext>
                  </a:extLst>
                </p:cNvPr>
                <p:cNvSpPr txBox="1"/>
                <p:nvPr/>
              </p:nvSpPr>
              <p:spPr>
                <a:xfrm>
                  <a:off x="5478200" y="4944528"/>
                  <a:ext cx="1246893"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𝑆𝑖𝑐𝑘</m:t>
                        </m:r>
                        <m:r>
                          <m:rPr>
                            <m:nor/>
                          </m:rPr>
                          <a:rPr lang="en-GB">
                            <a:latin typeface="Cambria Math" charset="0"/>
                          </a:rPr>
                          <m:t>.</m:t>
                        </m:r>
                        <m:r>
                          <a:rPr lang="en-GB" i="1" smtClean="0">
                            <a:solidFill>
                              <a:srgbClr val="FFC000"/>
                            </a:solidFill>
                            <a:latin typeface="Cambria Math" charset="0"/>
                          </a:rPr>
                          <m:t>𝑒𝑣𝑒</m:t>
                        </m:r>
                      </m:oMath>
                    </m:oMathPara>
                  </a14:m>
                  <a:endParaRPr lang="en-GB" dirty="0">
                    <a:solidFill>
                      <a:schemeClr val="accent1"/>
                    </a:solidFill>
                  </a:endParaRPr>
                </a:p>
              </p:txBody>
            </p:sp>
          </mc:Choice>
          <mc:Fallback xmlns="">
            <p:sp>
              <p:nvSpPr>
                <p:cNvPr id="173" name="TextBox 172">
                  <a:extLst>
                    <a:ext uri="{FF2B5EF4-FFF2-40B4-BE49-F238E27FC236}">
                      <a16:creationId xmlns:a16="http://schemas.microsoft.com/office/drawing/2014/main" id="{CB592ED5-93E8-EA42-9CF3-A128CA355190}"/>
                    </a:ext>
                  </a:extLst>
                </p:cNvPr>
                <p:cNvSpPr txBox="1">
                  <a:spLocks noRot="1" noChangeAspect="1" noMove="1" noResize="1" noEditPoints="1" noAdjustHandles="1" noChangeArrowheads="1" noChangeShapeType="1" noTextEdit="1"/>
                </p:cNvSpPr>
                <p:nvPr/>
              </p:nvSpPr>
              <p:spPr>
                <a:xfrm>
                  <a:off x="5478200" y="4944528"/>
                  <a:ext cx="1246893" cy="389513"/>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174" name="Straight Connector 173">
              <a:extLst>
                <a:ext uri="{FF2B5EF4-FFF2-40B4-BE49-F238E27FC236}">
                  <a16:creationId xmlns:a16="http://schemas.microsoft.com/office/drawing/2014/main" id="{77BFFDB4-8267-BD47-A088-9797C271D9DC}"/>
                </a:ext>
              </a:extLst>
            </p:cNvPr>
            <p:cNvCxnSpPr>
              <a:cxnSpLocks/>
              <a:stCxn id="190" idx="2"/>
              <a:endCxn id="173"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7AEAEB85-98E6-BB48-90E6-A2A4B8F946A0}"/>
                </a:ext>
              </a:extLst>
            </p:cNvPr>
            <p:cNvCxnSpPr>
              <a:cxnSpLocks/>
              <a:stCxn id="172" idx="0"/>
              <a:endCxn id="192"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7ED4BDA-3D96-1B4E-948D-E53097997BF0}"/>
                </a:ext>
              </a:extLst>
            </p:cNvPr>
            <p:cNvCxnSpPr>
              <a:cxnSpLocks/>
              <a:stCxn id="178" idx="1"/>
              <a:endCxn id="172"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8C3087A9-234E-124F-B08D-8166C0ADBFAE}"/>
                </a:ext>
              </a:extLst>
            </p:cNvPr>
            <p:cNvGrpSpPr/>
            <p:nvPr/>
          </p:nvGrpSpPr>
          <p:grpSpPr>
            <a:xfrm>
              <a:off x="7005769" y="3379583"/>
              <a:ext cx="190052" cy="360228"/>
              <a:chOff x="7005769" y="3379583"/>
              <a:chExt cx="190052" cy="360228"/>
            </a:xfrm>
          </p:grpSpPr>
          <p:sp>
            <p:nvSpPr>
              <p:cNvPr id="178" name="Rectangle 177">
                <a:extLst>
                  <a:ext uri="{FF2B5EF4-FFF2-40B4-BE49-F238E27FC236}">
                    <a16:creationId xmlns:a16="http://schemas.microsoft.com/office/drawing/2014/main" id="{548DE9F5-09B6-4A44-B4CD-47DEE496FDD8}"/>
                  </a:ext>
                </a:extLst>
              </p:cNvPr>
              <p:cNvSpPr/>
              <p:nvPr/>
            </p:nvSpPr>
            <p:spPr>
              <a:xfrm>
                <a:off x="7028795" y="359581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79" name="TextBox 178">
                    <a:extLst>
                      <a:ext uri="{FF2B5EF4-FFF2-40B4-BE49-F238E27FC236}">
                        <a16:creationId xmlns:a16="http://schemas.microsoft.com/office/drawing/2014/main" id="{0BFFA5F9-8435-A042-B22C-519B84C0191F}"/>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panose="02040503050406030204" pitchFamily="18" charset="0"/>
                                </a:rPr>
                                <m:t>𝑓</m:t>
                              </m:r>
                            </m:e>
                            <m:sub>
                              <m:r>
                                <a:rPr lang="de-DE" sz="1400" b="0" i="1" smtClean="0">
                                  <a:latin typeface="Cambria Math" panose="02040503050406030204" pitchFamily="18" charset="0"/>
                                </a:rPr>
                                <m:t>0</m:t>
                              </m:r>
                            </m:sub>
                          </m:sSub>
                        </m:oMath>
                      </m:oMathPara>
                    </a14:m>
                    <a:endParaRPr lang="en-GB" sz="1400" dirty="0"/>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6"/>
                    <a:stretch>
                      <a:fillRect l="-53333" b="-27778"/>
                    </a:stretch>
                  </a:blipFill>
                </p:spPr>
                <p:txBody>
                  <a:bodyPr/>
                  <a:lstStyle/>
                  <a:p>
                    <a:r>
                      <a:rPr lang="en-GB">
                        <a:noFill/>
                      </a:rPr>
                      <a:t> </a:t>
                    </a:r>
                  </a:p>
                </p:txBody>
              </p:sp>
            </mc:Fallback>
          </mc:AlternateContent>
        </p:grpSp>
      </p:grpSp>
      <p:sp>
        <p:nvSpPr>
          <p:cNvPr id="17" name="TextBox 16">
            <a:extLst>
              <a:ext uri="{FF2B5EF4-FFF2-40B4-BE49-F238E27FC236}">
                <a16:creationId xmlns:a16="http://schemas.microsoft.com/office/drawing/2014/main" id="{9FED33C3-9D2C-494B-B773-373A1B5D858C}"/>
              </a:ext>
            </a:extLst>
          </p:cNvPr>
          <p:cNvSpPr txBox="1"/>
          <p:nvPr/>
        </p:nvSpPr>
        <p:spPr>
          <a:xfrm>
            <a:off x="8835376" y="2143162"/>
            <a:ext cx="2785645" cy="1200329"/>
          </a:xfrm>
          <a:prstGeom prst="rect">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GB" dirty="0"/>
              <a:t>And an epidemic depends on more than three people. One would want to have populations of millions…</a:t>
            </a:r>
          </a:p>
        </p:txBody>
      </p:sp>
      <p:sp>
        <p:nvSpPr>
          <p:cNvPr id="3" name="Date Placeholder 2">
            <a:extLst>
              <a:ext uri="{FF2B5EF4-FFF2-40B4-BE49-F238E27FC236}">
                <a16:creationId xmlns:a16="http://schemas.microsoft.com/office/drawing/2014/main" id="{E3155A49-D9E4-53E7-4C70-9BAAC8E41EB0}"/>
              </a:ext>
            </a:extLst>
          </p:cNvPr>
          <p:cNvSpPr>
            <a:spLocks noGrp="1"/>
          </p:cNvSpPr>
          <p:nvPr>
            <p:ph type="dt" sz="half" idx="2"/>
          </p:nvPr>
        </p:nvSpPr>
        <p:spPr/>
        <p:txBody>
          <a:bodyPr/>
          <a:lstStyle/>
          <a:p>
            <a:r>
              <a:rPr lang="de-DE"/>
              <a:t>Intro</a:t>
            </a:r>
            <a:endParaRPr lang="en-US" dirty="0"/>
          </a:p>
        </p:txBody>
      </p:sp>
    </p:spTree>
    <p:extLst>
      <p:ext uri="{BB962C8B-B14F-4D97-AF65-F5344CB8AC3E}">
        <p14:creationId xmlns:p14="http://schemas.microsoft.com/office/powerpoint/2010/main" val="318238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Propositional ➝ First-order View</a:t>
            </a:r>
          </a:p>
        </p:txBody>
      </p:sp>
      <p:sp>
        <p:nvSpPr>
          <p:cNvPr id="6" name="Footer Placeholder 5">
            <a:extLst>
              <a:ext uri="{FF2B5EF4-FFF2-40B4-BE49-F238E27FC236}">
                <a16:creationId xmlns:a16="http://schemas.microsoft.com/office/drawing/2014/main" id="{F7921271-704C-FD43-8C0C-321FAD95679E}"/>
              </a:ext>
            </a:extLst>
          </p:cNvPr>
          <p:cNvSpPr>
            <a:spLocks noGrp="1"/>
          </p:cNvSpPr>
          <p:nvPr>
            <p:ph type="ftr" sz="quarter" idx="3"/>
          </p:nvPr>
        </p:nvSpPr>
        <p:spPr/>
        <p:txBody>
          <a:bodyPr/>
          <a:lstStyle/>
          <a:p>
            <a:r>
              <a:rPr lang="en-GB"/>
              <a:t>T. Braun – StaRAI</a:t>
            </a:r>
          </a:p>
        </p:txBody>
      </p:sp>
      <p:sp>
        <p:nvSpPr>
          <p:cNvPr id="4" name="Slide Number Placeholder 3"/>
          <p:cNvSpPr>
            <a:spLocks noGrp="1"/>
          </p:cNvSpPr>
          <p:nvPr>
            <p:ph type="sldNum" sz="quarter" idx="4"/>
          </p:nvPr>
        </p:nvSpPr>
        <p:spPr/>
        <p:txBody>
          <a:bodyPr/>
          <a:lstStyle/>
          <a:p>
            <a:fld id="{DB7C4649-800D-CB47-881A-AA04BFFFB18C}" type="slidenum">
              <a:rPr lang="en-US" smtClean="0"/>
              <a:t>49</a:t>
            </a:fld>
            <a:endParaRPr lang="en-US"/>
          </a:p>
        </p:txBody>
      </p:sp>
      <p:sp>
        <p:nvSpPr>
          <p:cNvPr id="8" name="TextBox 7"/>
          <p:cNvSpPr txBox="1"/>
          <p:nvPr/>
        </p:nvSpPr>
        <p:spPr>
          <a:xfrm>
            <a:off x="3115622" y="5997513"/>
            <a:ext cx="6282685" cy="461665"/>
          </a:xfrm>
          <a:prstGeom prst="rect">
            <a:avLst/>
          </a:prstGeom>
          <a:noFill/>
        </p:spPr>
        <p:txBody>
          <a:bodyPr wrap="square" rtlCol="0">
            <a:spAutoFit/>
          </a:bodyPr>
          <a:lstStyle/>
          <a:p>
            <a:pPr algn="ctr"/>
            <a:r>
              <a:rPr lang="en-US" sz="2400" b="1" dirty="0">
                <a:solidFill>
                  <a:schemeClr val="accent1"/>
                </a:solidFill>
              </a:rPr>
              <a:t>Symmetries in graph / relations in scenario</a:t>
            </a:r>
          </a:p>
        </p:txBody>
      </p:sp>
      <p:grpSp>
        <p:nvGrpSpPr>
          <p:cNvPr id="7" name="Group 6">
            <a:extLst>
              <a:ext uri="{FF2B5EF4-FFF2-40B4-BE49-F238E27FC236}">
                <a16:creationId xmlns:a16="http://schemas.microsoft.com/office/drawing/2014/main" id="{DA55CF77-7003-7B1F-F709-1156DC61957E}"/>
              </a:ext>
            </a:extLst>
          </p:cNvPr>
          <p:cNvGrpSpPr/>
          <p:nvPr/>
        </p:nvGrpSpPr>
        <p:grpSpPr>
          <a:xfrm>
            <a:off x="289962" y="3501808"/>
            <a:ext cx="5751737" cy="2078523"/>
            <a:chOff x="214975" y="3467006"/>
            <a:chExt cx="5751737" cy="2078523"/>
          </a:xfrm>
        </p:grpSpPr>
        <p:cxnSp>
          <p:nvCxnSpPr>
            <p:cNvPr id="9" name="Straight Connector 8">
              <a:extLst>
                <a:ext uri="{FF2B5EF4-FFF2-40B4-BE49-F238E27FC236}">
                  <a16:creationId xmlns:a16="http://schemas.microsoft.com/office/drawing/2014/main" id="{FC179167-1BEA-7949-7A9B-BB4B3A6A2D76}"/>
                </a:ext>
              </a:extLst>
            </p:cNvPr>
            <p:cNvCxnSpPr>
              <a:cxnSpLocks/>
              <a:stCxn id="17" idx="0"/>
              <a:endCxn id="29" idx="2"/>
            </p:cNvCxnSpPr>
            <p:nvPr/>
          </p:nvCxnSpPr>
          <p:spPr>
            <a:xfrm flipV="1">
              <a:off x="1126950" y="3861424"/>
              <a:ext cx="529824" cy="45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68E90B-55EC-CB93-3DD6-9B492355A819}"/>
                </a:ext>
              </a:extLst>
            </p:cNvPr>
            <p:cNvCxnSpPr>
              <a:cxnSpLocks/>
              <a:stCxn id="19" idx="2"/>
              <a:endCxn id="27" idx="3"/>
            </p:cNvCxnSpPr>
            <p:nvPr/>
          </p:nvCxnSpPr>
          <p:spPr>
            <a:xfrm flipH="1" flipV="1">
              <a:off x="2265050" y="4124451"/>
              <a:ext cx="96393" cy="1412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7C44C5EB-AC7E-767A-8C3F-D215C2AF0AEE}"/>
                </a:ext>
              </a:extLst>
            </p:cNvPr>
            <p:cNvGrpSpPr/>
            <p:nvPr/>
          </p:nvGrpSpPr>
          <p:grpSpPr>
            <a:xfrm>
              <a:off x="1554856" y="3467006"/>
              <a:ext cx="203837" cy="394418"/>
              <a:chOff x="5582122" y="4487402"/>
              <a:chExt cx="203837" cy="394418"/>
            </a:xfrm>
          </p:grpSpPr>
          <p:sp>
            <p:nvSpPr>
              <p:cNvPr id="29" name="Rectangle 28">
                <a:extLst>
                  <a:ext uri="{FF2B5EF4-FFF2-40B4-BE49-F238E27FC236}">
                    <a16:creationId xmlns:a16="http://schemas.microsoft.com/office/drawing/2014/main" id="{5C1F3538-CDEA-DE66-414F-E7E34425803D}"/>
                  </a:ext>
                </a:extLst>
              </p:cNvPr>
              <p:cNvSpPr/>
              <p:nvPr/>
            </p:nvSpPr>
            <p:spPr>
              <a:xfrm>
                <a:off x="5612040"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77B0E99B-B58D-A0FF-DB94-F14CA1B4EA27}"/>
                      </a:ext>
                    </a:extLst>
                  </p:cNvPr>
                  <p:cNvSpPr txBox="1"/>
                  <p:nvPr/>
                </p:nvSpPr>
                <p:spPr>
                  <a:xfrm>
                    <a:off x="5582122" y="4487402"/>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1"/>
                                  </a:solidFill>
                                  <a:latin typeface="Cambria Math" panose="02040503050406030204" pitchFamily="18" charset="0"/>
                                </a:rPr>
                              </m:ctrlPr>
                            </m:sSubPr>
                            <m:e>
                              <m:r>
                                <a:rPr lang="de-DE" sz="1400" b="0" i="1" smtClean="0">
                                  <a:solidFill>
                                    <a:schemeClr val="accent1"/>
                                  </a:solidFill>
                                  <a:latin typeface="Cambria Math" panose="02040503050406030204" pitchFamily="18" charset="0"/>
                                </a:rPr>
                                <m:t>𝑓</m:t>
                              </m:r>
                            </m:e>
                            <m:sub>
                              <m:r>
                                <a:rPr lang="de-DE" sz="1400" b="0" i="1" smtClean="0">
                                  <a:solidFill>
                                    <a:schemeClr val="accent1"/>
                                  </a:solidFill>
                                  <a:latin typeface="Cambria Math" panose="02040503050406030204" pitchFamily="18" charset="0"/>
                                </a:rPr>
                                <m:t>2</m:t>
                              </m:r>
                            </m:sub>
                          </m:sSub>
                        </m:oMath>
                      </m:oMathPara>
                    </a14:m>
                    <a:endParaRPr lang="en-GB" sz="1400" dirty="0">
                      <a:solidFill>
                        <a:schemeClr val="accent1"/>
                      </a:solidFill>
                    </a:endParaRPr>
                  </a:p>
                </p:txBody>
              </p:sp>
            </mc:Choice>
            <mc:Fallback xmlns="">
              <p:sp>
                <p:nvSpPr>
                  <p:cNvPr id="30" name="TextBox 29">
                    <a:extLst>
                      <a:ext uri="{FF2B5EF4-FFF2-40B4-BE49-F238E27FC236}">
                        <a16:creationId xmlns:a16="http://schemas.microsoft.com/office/drawing/2014/main" id="{77B0E99B-B58D-A0FF-DB94-F14CA1B4EA27}"/>
                      </a:ext>
                    </a:extLst>
                  </p:cNvPr>
                  <p:cNvSpPr txBox="1">
                    <a:spLocks noRot="1" noChangeAspect="1" noMove="1" noResize="1" noEditPoints="1" noAdjustHandles="1" noChangeArrowheads="1" noChangeShapeType="1" noTextEdit="1"/>
                  </p:cNvSpPr>
                  <p:nvPr/>
                </p:nvSpPr>
                <p:spPr>
                  <a:xfrm>
                    <a:off x="5582122" y="4487402"/>
                    <a:ext cx="203837" cy="215444"/>
                  </a:xfrm>
                  <a:prstGeom prst="rect">
                    <a:avLst/>
                  </a:prstGeom>
                  <a:blipFill>
                    <a:blip r:embed="rId3"/>
                    <a:stretch>
                      <a:fillRect l="-41176" b="-33333"/>
                    </a:stretch>
                  </a:blipFill>
                </p:spPr>
                <p:txBody>
                  <a:bodyPr/>
                  <a:lstStyle/>
                  <a:p>
                    <a:r>
                      <a:rPr lang="en-DE">
                        <a:noFill/>
                      </a:rPr>
                      <a:t> </a:t>
                    </a:r>
                  </a:p>
                </p:txBody>
              </p:sp>
            </mc:Fallback>
          </mc:AlternateContent>
        </p:grpSp>
        <p:grpSp>
          <p:nvGrpSpPr>
            <p:cNvPr id="12" name="Group 11">
              <a:extLst>
                <a:ext uri="{FF2B5EF4-FFF2-40B4-BE49-F238E27FC236}">
                  <a16:creationId xmlns:a16="http://schemas.microsoft.com/office/drawing/2014/main" id="{C207E950-5BDB-F62D-923B-0EDC7C89C156}"/>
                </a:ext>
              </a:extLst>
            </p:cNvPr>
            <p:cNvGrpSpPr/>
            <p:nvPr/>
          </p:nvGrpSpPr>
          <p:grpSpPr>
            <a:xfrm>
              <a:off x="2091132" y="3818510"/>
              <a:ext cx="203837" cy="377941"/>
              <a:chOff x="5969288" y="4505546"/>
              <a:chExt cx="203837" cy="377941"/>
            </a:xfrm>
          </p:grpSpPr>
          <p:sp>
            <p:nvSpPr>
              <p:cNvPr id="27" name="Rectangle 26">
                <a:extLst>
                  <a:ext uri="{FF2B5EF4-FFF2-40B4-BE49-F238E27FC236}">
                    <a16:creationId xmlns:a16="http://schemas.microsoft.com/office/drawing/2014/main" id="{EABE2FDE-9E3D-3565-33F1-FC7371B910A0}"/>
                  </a:ext>
                </a:extLst>
              </p:cNvPr>
              <p:cNvSpPr/>
              <p:nvPr/>
            </p:nvSpPr>
            <p:spPr>
              <a:xfrm>
                <a:off x="5999206"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B3AADB3-ED0A-5AAB-AE3C-32FB11B87B54}"/>
                      </a:ext>
                    </a:extLst>
                  </p:cNvPr>
                  <p:cNvSpPr txBox="1"/>
                  <p:nvPr/>
                </p:nvSpPr>
                <p:spPr>
                  <a:xfrm>
                    <a:off x="5969288" y="4505546"/>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2"/>
                                  </a:solidFill>
                                  <a:latin typeface="Cambria Math" panose="02040503050406030204" pitchFamily="18" charset="0"/>
                                </a:rPr>
                              </m:ctrlPr>
                            </m:sSubPr>
                            <m:e>
                              <m:r>
                                <a:rPr lang="de-DE" sz="1400" b="0" i="1" smtClean="0">
                                  <a:solidFill>
                                    <a:schemeClr val="accent2"/>
                                  </a:solidFill>
                                  <a:latin typeface="Cambria Math" panose="02040503050406030204" pitchFamily="18" charset="0"/>
                                </a:rPr>
                                <m:t>𝑓</m:t>
                              </m:r>
                            </m:e>
                            <m:sub>
                              <m:r>
                                <a:rPr lang="de-DE" sz="1400" b="0" i="1" smtClean="0">
                                  <a:solidFill>
                                    <a:schemeClr val="accent2"/>
                                  </a:solidFill>
                                  <a:latin typeface="Cambria Math" panose="02040503050406030204" pitchFamily="18" charset="0"/>
                                </a:rPr>
                                <m:t>3</m:t>
                              </m:r>
                            </m:sub>
                          </m:sSub>
                        </m:oMath>
                      </m:oMathPara>
                    </a14:m>
                    <a:endParaRPr lang="en-GB" sz="1400" dirty="0">
                      <a:solidFill>
                        <a:schemeClr val="accent2"/>
                      </a:solidFill>
                    </a:endParaRPr>
                  </a:p>
                </p:txBody>
              </p:sp>
            </mc:Choice>
            <mc:Fallback xmlns="">
              <p:sp>
                <p:nvSpPr>
                  <p:cNvPr id="28" name="TextBox 27">
                    <a:extLst>
                      <a:ext uri="{FF2B5EF4-FFF2-40B4-BE49-F238E27FC236}">
                        <a16:creationId xmlns:a16="http://schemas.microsoft.com/office/drawing/2014/main" id="{AB3AADB3-ED0A-5AAB-AE3C-32FB11B87B54}"/>
                      </a:ext>
                    </a:extLst>
                  </p:cNvPr>
                  <p:cNvSpPr txBox="1">
                    <a:spLocks noRot="1" noChangeAspect="1" noMove="1" noResize="1" noEditPoints="1" noAdjustHandles="1" noChangeArrowheads="1" noChangeShapeType="1" noTextEdit="1"/>
                  </p:cNvSpPr>
                  <p:nvPr/>
                </p:nvSpPr>
                <p:spPr>
                  <a:xfrm>
                    <a:off x="5969288" y="4505546"/>
                    <a:ext cx="203837" cy="215444"/>
                  </a:xfrm>
                  <a:prstGeom prst="rect">
                    <a:avLst/>
                  </a:prstGeom>
                  <a:blipFill>
                    <a:blip r:embed="rId4"/>
                    <a:stretch>
                      <a:fillRect l="-41176" t="-5556" b="-33333"/>
                    </a:stretch>
                  </a:blipFill>
                </p:spPr>
                <p:txBody>
                  <a:bodyPr/>
                  <a:lstStyle/>
                  <a:p>
                    <a:r>
                      <a:rPr lang="en-DE">
                        <a:noFill/>
                      </a:rPr>
                      <a:t> </a:t>
                    </a:r>
                  </a:p>
                </p:txBody>
              </p:sp>
            </mc:Fallback>
          </mc:AlternateContent>
        </p:grpSp>
        <p:cxnSp>
          <p:nvCxnSpPr>
            <p:cNvPr id="13" name="Straight Connector 12">
              <a:extLst>
                <a:ext uri="{FF2B5EF4-FFF2-40B4-BE49-F238E27FC236}">
                  <a16:creationId xmlns:a16="http://schemas.microsoft.com/office/drawing/2014/main" id="{A5B75D99-0978-1923-009F-AE60C8D32DAD}"/>
                </a:ext>
              </a:extLst>
            </p:cNvPr>
            <p:cNvCxnSpPr>
              <a:cxnSpLocks/>
              <a:stCxn id="27" idx="2"/>
              <a:endCxn id="20" idx="0"/>
            </p:cNvCxnSpPr>
            <p:nvPr/>
          </p:nvCxnSpPr>
          <p:spPr>
            <a:xfrm flipH="1">
              <a:off x="2192863" y="4196451"/>
              <a:ext cx="187" cy="468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5B6A7C5-E1CB-B461-60DB-691DD27EA05B}"/>
                </a:ext>
              </a:extLst>
            </p:cNvPr>
            <p:cNvCxnSpPr>
              <a:cxnSpLocks/>
              <a:stCxn id="20" idx="6"/>
              <a:endCxn id="25" idx="1"/>
            </p:cNvCxnSpPr>
            <p:nvPr/>
          </p:nvCxnSpPr>
          <p:spPr>
            <a:xfrm>
              <a:off x="2923380" y="4860084"/>
              <a:ext cx="229461" cy="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156F9D3-B0E6-A2A0-0BEF-C4ACEB88070F}"/>
                </a:ext>
              </a:extLst>
            </p:cNvPr>
            <p:cNvCxnSpPr>
              <a:cxnSpLocks/>
              <a:stCxn id="25" idx="2"/>
              <a:endCxn id="18" idx="0"/>
            </p:cNvCxnSpPr>
            <p:nvPr/>
          </p:nvCxnSpPr>
          <p:spPr>
            <a:xfrm flipH="1">
              <a:off x="2692360" y="4932754"/>
              <a:ext cx="532481" cy="2232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C62B8220-B3B7-DF72-1800-C95FB9258EF4}"/>
                </a:ext>
              </a:extLst>
            </p:cNvPr>
            <p:cNvGrpSpPr/>
            <p:nvPr/>
          </p:nvGrpSpPr>
          <p:grpSpPr>
            <a:xfrm>
              <a:off x="3122923" y="4545259"/>
              <a:ext cx="203837" cy="387495"/>
              <a:chOff x="7890703" y="4482285"/>
              <a:chExt cx="203837" cy="387495"/>
            </a:xfrm>
          </p:grpSpPr>
          <p:sp>
            <p:nvSpPr>
              <p:cNvPr id="25" name="Rectangle 24">
                <a:extLst>
                  <a:ext uri="{FF2B5EF4-FFF2-40B4-BE49-F238E27FC236}">
                    <a16:creationId xmlns:a16="http://schemas.microsoft.com/office/drawing/2014/main" id="{9D92B380-2583-2CC4-A580-B187F840653C}"/>
                  </a:ext>
                </a:extLst>
              </p:cNvPr>
              <p:cNvSpPr/>
              <p:nvPr/>
            </p:nvSpPr>
            <p:spPr>
              <a:xfrm>
                <a:off x="7920621"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43F4C36-874E-E3CF-BA28-9B9DF424EA94}"/>
                      </a:ext>
                    </a:extLst>
                  </p:cNvPr>
                  <p:cNvSpPr txBox="1"/>
                  <p:nvPr/>
                </p:nvSpPr>
                <p:spPr>
                  <a:xfrm>
                    <a:off x="7890703" y="4482285"/>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2"/>
                                  </a:solidFill>
                                  <a:latin typeface="Cambria Math" panose="02040503050406030204" pitchFamily="18" charset="0"/>
                                </a:rPr>
                              </m:ctrlPr>
                            </m:sSubPr>
                            <m:e>
                              <m:r>
                                <a:rPr lang="de-DE" sz="1400" b="0" i="1" smtClean="0">
                                  <a:solidFill>
                                    <a:schemeClr val="accent2"/>
                                  </a:solidFill>
                                  <a:latin typeface="Cambria Math" panose="02040503050406030204" pitchFamily="18" charset="0"/>
                                </a:rPr>
                                <m:t>𝑓</m:t>
                              </m:r>
                            </m:e>
                            <m:sub>
                              <m:r>
                                <a:rPr lang="de-DE" sz="1400" b="0" i="1" smtClean="0">
                                  <a:solidFill>
                                    <a:schemeClr val="accent2"/>
                                  </a:solidFill>
                                  <a:latin typeface="Cambria Math" panose="02040503050406030204" pitchFamily="18" charset="0"/>
                                </a:rPr>
                                <m:t>3</m:t>
                              </m:r>
                            </m:sub>
                          </m:sSub>
                        </m:oMath>
                      </m:oMathPara>
                    </a14:m>
                    <a:endParaRPr lang="en-GB" sz="1400" dirty="0">
                      <a:solidFill>
                        <a:schemeClr val="accent2"/>
                      </a:solidFill>
                    </a:endParaRPr>
                  </a:p>
                </p:txBody>
              </p:sp>
            </mc:Choice>
            <mc:Fallback xmlns="">
              <p:sp>
                <p:nvSpPr>
                  <p:cNvPr id="26" name="TextBox 25">
                    <a:extLst>
                      <a:ext uri="{FF2B5EF4-FFF2-40B4-BE49-F238E27FC236}">
                        <a16:creationId xmlns:a16="http://schemas.microsoft.com/office/drawing/2014/main" id="{D43F4C36-874E-E3CF-BA28-9B9DF424EA94}"/>
                      </a:ext>
                    </a:extLst>
                  </p:cNvPr>
                  <p:cNvSpPr txBox="1">
                    <a:spLocks noRot="1" noChangeAspect="1" noMove="1" noResize="1" noEditPoints="1" noAdjustHandles="1" noChangeArrowheads="1" noChangeShapeType="1" noTextEdit="1"/>
                  </p:cNvSpPr>
                  <p:nvPr/>
                </p:nvSpPr>
                <p:spPr>
                  <a:xfrm>
                    <a:off x="7890703" y="4482285"/>
                    <a:ext cx="203837" cy="215444"/>
                  </a:xfrm>
                  <a:prstGeom prst="rect">
                    <a:avLst/>
                  </a:prstGeom>
                  <a:blipFill>
                    <a:blip r:embed="rId5"/>
                    <a:stretch>
                      <a:fillRect l="-43750" b="-33333"/>
                    </a:stretch>
                  </a:blipFill>
                </p:spPr>
                <p:txBody>
                  <a:bodyPr/>
                  <a:lstStyle/>
                  <a:p>
                    <a:r>
                      <a:rPr lang="en-DE">
                        <a:noFill/>
                      </a:rPr>
                      <a:t> </a:t>
                    </a:r>
                  </a:p>
                </p:txBody>
              </p:sp>
            </mc:Fallback>
          </mc:AlternateContent>
        </p:gr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165F4F6-4F9A-6899-09D3-D2162CAEF298}"/>
                    </a:ext>
                  </a:extLst>
                </p:cNvPr>
                <p:cNvSpPr txBox="1"/>
                <p:nvPr/>
              </p:nvSpPr>
              <p:spPr>
                <a:xfrm>
                  <a:off x="214975" y="4317572"/>
                  <a:ext cx="182394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1"/>
                            </a:solidFill>
                            <a:latin typeface="Cambria Math" charset="0"/>
                          </a:rPr>
                          <m:t>𝑇𝑟𝑎𝑣𝑒𝑙</m:t>
                        </m:r>
                        <m:r>
                          <m:rPr>
                            <m:nor/>
                          </m:rPr>
                          <a:rPr lang="de-DE">
                            <a:solidFill>
                              <a:schemeClr val="accent1"/>
                            </a:solidFill>
                            <a:latin typeface="Cambria Math" charset="0"/>
                          </a:rPr>
                          <m:t>.</m:t>
                        </m:r>
                        <m:r>
                          <a:rPr lang="de-DE" i="1" smtClean="0">
                            <a:solidFill>
                              <a:schemeClr val="accent1"/>
                            </a:solidFill>
                            <a:latin typeface="Cambria Math" panose="02040503050406030204" pitchFamily="18" charset="0"/>
                          </a:rPr>
                          <m:t>𝑎𝑙𝑖𝑐𝑒</m:t>
                        </m:r>
                      </m:oMath>
                    </m:oMathPara>
                  </a14:m>
                  <a:endParaRPr lang="en-GB" dirty="0">
                    <a:solidFill>
                      <a:schemeClr val="accent1"/>
                    </a:solidFill>
                  </a:endParaRPr>
                </a:p>
              </p:txBody>
            </p:sp>
          </mc:Choice>
          <mc:Fallback xmlns="">
            <p:sp>
              <p:nvSpPr>
                <p:cNvPr id="17" name="TextBox 16">
                  <a:extLst>
                    <a:ext uri="{FF2B5EF4-FFF2-40B4-BE49-F238E27FC236}">
                      <a16:creationId xmlns:a16="http://schemas.microsoft.com/office/drawing/2014/main" id="{5165F4F6-4F9A-6899-09D3-D2162CAEF298}"/>
                    </a:ext>
                  </a:extLst>
                </p:cNvPr>
                <p:cNvSpPr txBox="1">
                  <a:spLocks noRot="1" noChangeAspect="1" noMove="1" noResize="1" noEditPoints="1" noAdjustHandles="1" noChangeArrowheads="1" noChangeShapeType="1" noTextEdit="1"/>
                </p:cNvSpPr>
                <p:nvPr/>
              </p:nvSpPr>
              <p:spPr>
                <a:xfrm>
                  <a:off x="214975" y="4317572"/>
                  <a:ext cx="1823949" cy="389513"/>
                </a:xfrm>
                <a:prstGeom prst="ellipse">
                  <a:avLst/>
                </a:prstGeom>
                <a:blipFill>
                  <a:blip r:embed="rId6"/>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3F71AC0-491F-2A58-5561-96921C855D40}"/>
                    </a:ext>
                  </a:extLst>
                </p:cNvPr>
                <p:cNvSpPr txBox="1"/>
                <p:nvPr/>
              </p:nvSpPr>
              <p:spPr>
                <a:xfrm>
                  <a:off x="1612678" y="5156016"/>
                  <a:ext cx="2159363"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2"/>
                            </a:solidFill>
                            <a:latin typeface="Cambria Math" charset="0"/>
                          </a:rPr>
                          <m:t>𝑇𝑟𝑒𝑎𝑡</m:t>
                        </m:r>
                        <m:r>
                          <m:rPr>
                            <m:nor/>
                          </m:rPr>
                          <a:rPr lang="de-DE">
                            <a:solidFill>
                              <a:schemeClr val="accent2"/>
                            </a:solidFill>
                            <a:latin typeface="Cambria Math" charset="0"/>
                          </a:rPr>
                          <m:t>.</m:t>
                        </m:r>
                        <m:r>
                          <a:rPr lang="de-DE" i="1" smtClean="0">
                            <a:solidFill>
                              <a:schemeClr val="accent2"/>
                            </a:solidFill>
                            <a:latin typeface="Cambria Math" panose="02040503050406030204" pitchFamily="18" charset="0"/>
                          </a:rPr>
                          <m:t>𝑎𝑙𝑖𝑐𝑒</m:t>
                        </m:r>
                        <m:r>
                          <m:rPr>
                            <m:nor/>
                          </m:rPr>
                          <a:rPr lang="de-DE">
                            <a:solidFill>
                              <a:schemeClr val="accent2"/>
                            </a:solidFill>
                            <a:latin typeface="Cambria Math" charset="0"/>
                          </a:rPr>
                          <m:t>.</m:t>
                        </m:r>
                        <m:sSub>
                          <m:sSubPr>
                            <m:ctrlPr>
                              <a:rPr lang="de-DE" i="1">
                                <a:solidFill>
                                  <a:schemeClr val="accent2"/>
                                </a:solidFill>
                                <a:latin typeface="Cambria Math" panose="02040503050406030204" pitchFamily="18" charset="0"/>
                              </a:rPr>
                            </m:ctrlPr>
                          </m:sSubPr>
                          <m:e>
                            <m:r>
                              <a:rPr lang="de-DE" i="1">
                                <a:solidFill>
                                  <a:schemeClr val="accent2"/>
                                </a:solidFill>
                                <a:latin typeface="Cambria Math" panose="02040503050406030204" pitchFamily="18" charset="0"/>
                              </a:rPr>
                              <m:t>𝑚</m:t>
                            </m:r>
                          </m:e>
                          <m:sub>
                            <m:r>
                              <a:rPr lang="de-DE" i="1">
                                <a:solidFill>
                                  <a:schemeClr val="accent2"/>
                                </a:solidFill>
                                <a:latin typeface="Cambria Math" charset="0"/>
                              </a:rPr>
                              <m:t>2</m:t>
                            </m:r>
                          </m:sub>
                        </m:sSub>
                      </m:oMath>
                    </m:oMathPara>
                  </a14:m>
                  <a:endParaRPr lang="en-GB" dirty="0">
                    <a:solidFill>
                      <a:schemeClr val="accent2"/>
                    </a:solidFill>
                  </a:endParaRPr>
                </a:p>
              </p:txBody>
            </p:sp>
          </mc:Choice>
          <mc:Fallback xmlns="">
            <p:sp>
              <p:nvSpPr>
                <p:cNvPr id="18" name="TextBox 17">
                  <a:extLst>
                    <a:ext uri="{FF2B5EF4-FFF2-40B4-BE49-F238E27FC236}">
                      <a16:creationId xmlns:a16="http://schemas.microsoft.com/office/drawing/2014/main" id="{B3F71AC0-491F-2A58-5561-96921C855D40}"/>
                    </a:ext>
                  </a:extLst>
                </p:cNvPr>
                <p:cNvSpPr txBox="1">
                  <a:spLocks noRot="1" noChangeAspect="1" noMove="1" noResize="1" noEditPoints="1" noAdjustHandles="1" noChangeArrowheads="1" noChangeShapeType="1" noTextEdit="1"/>
                </p:cNvSpPr>
                <p:nvPr/>
              </p:nvSpPr>
              <p:spPr>
                <a:xfrm>
                  <a:off x="1612678" y="5156016"/>
                  <a:ext cx="2159363" cy="389513"/>
                </a:xfrm>
                <a:prstGeom prst="ellipse">
                  <a:avLst/>
                </a:prstGeom>
                <a:blipFill>
                  <a:blip r:embed="rId7"/>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C7F614B-A8D5-4F10-130B-D9B689857656}"/>
                    </a:ext>
                  </a:extLst>
                </p:cNvPr>
                <p:cNvSpPr txBox="1"/>
                <p:nvPr/>
              </p:nvSpPr>
              <p:spPr>
                <a:xfrm>
                  <a:off x="2361443" y="4070920"/>
                  <a:ext cx="215187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2"/>
                            </a:solidFill>
                            <a:latin typeface="Cambria Math" charset="0"/>
                          </a:rPr>
                          <m:t>𝑇𝑟𝑒𝑎𝑡</m:t>
                        </m:r>
                        <m:r>
                          <m:rPr>
                            <m:nor/>
                          </m:rPr>
                          <a:rPr lang="de-DE">
                            <a:solidFill>
                              <a:schemeClr val="accent2"/>
                            </a:solidFill>
                            <a:latin typeface="Cambria Math" charset="0"/>
                          </a:rPr>
                          <m:t>.</m:t>
                        </m:r>
                        <m:r>
                          <a:rPr lang="de-DE" i="1" smtClean="0">
                            <a:solidFill>
                              <a:schemeClr val="accent2"/>
                            </a:solidFill>
                            <a:latin typeface="Cambria Math" panose="02040503050406030204" pitchFamily="18" charset="0"/>
                          </a:rPr>
                          <m:t>𝑎𝑙𝑖𝑐𝑒</m:t>
                        </m:r>
                        <m:r>
                          <m:rPr>
                            <m:nor/>
                          </m:rPr>
                          <a:rPr lang="de-DE">
                            <a:solidFill>
                              <a:schemeClr val="accent2"/>
                            </a:solidFill>
                            <a:latin typeface="Cambria Math" charset="0"/>
                          </a:rPr>
                          <m:t>.</m:t>
                        </m:r>
                        <m:sSub>
                          <m:sSubPr>
                            <m:ctrlPr>
                              <a:rPr lang="de-DE" i="1">
                                <a:solidFill>
                                  <a:schemeClr val="accent2"/>
                                </a:solidFill>
                                <a:latin typeface="Cambria Math" panose="02040503050406030204" pitchFamily="18" charset="0"/>
                              </a:rPr>
                            </m:ctrlPr>
                          </m:sSubPr>
                          <m:e>
                            <m:r>
                              <a:rPr lang="de-DE" i="1">
                                <a:solidFill>
                                  <a:schemeClr val="accent2"/>
                                </a:solidFill>
                                <a:latin typeface="Cambria Math" panose="02040503050406030204" pitchFamily="18" charset="0"/>
                              </a:rPr>
                              <m:t>𝑚</m:t>
                            </m:r>
                          </m:e>
                          <m:sub>
                            <m:r>
                              <a:rPr lang="de-DE" i="1">
                                <a:solidFill>
                                  <a:schemeClr val="accent2"/>
                                </a:solidFill>
                                <a:latin typeface="Cambria Math" charset="0"/>
                              </a:rPr>
                              <m:t>1</m:t>
                            </m:r>
                          </m:sub>
                        </m:sSub>
                      </m:oMath>
                    </m:oMathPara>
                  </a14:m>
                  <a:endParaRPr lang="en-GB" dirty="0">
                    <a:solidFill>
                      <a:schemeClr val="accent2"/>
                    </a:solidFill>
                  </a:endParaRPr>
                </a:p>
              </p:txBody>
            </p:sp>
          </mc:Choice>
          <mc:Fallback xmlns="">
            <p:sp>
              <p:nvSpPr>
                <p:cNvPr id="19" name="TextBox 18">
                  <a:extLst>
                    <a:ext uri="{FF2B5EF4-FFF2-40B4-BE49-F238E27FC236}">
                      <a16:creationId xmlns:a16="http://schemas.microsoft.com/office/drawing/2014/main" id="{5C7F614B-A8D5-4F10-130B-D9B689857656}"/>
                    </a:ext>
                  </a:extLst>
                </p:cNvPr>
                <p:cNvSpPr txBox="1">
                  <a:spLocks noRot="1" noChangeAspect="1" noMove="1" noResize="1" noEditPoints="1" noAdjustHandles="1" noChangeArrowheads="1" noChangeShapeType="1" noTextEdit="1"/>
                </p:cNvSpPr>
                <p:nvPr/>
              </p:nvSpPr>
              <p:spPr>
                <a:xfrm>
                  <a:off x="2361443" y="4070920"/>
                  <a:ext cx="2151879" cy="389513"/>
                </a:xfrm>
                <a:prstGeom prst="ellipse">
                  <a:avLst/>
                </a:prstGeom>
                <a:blipFill>
                  <a:blip r:embed="rId8"/>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F880462-2472-BFB0-0C37-B0FD6B8E2B2C}"/>
                    </a:ext>
                  </a:extLst>
                </p:cNvPr>
                <p:cNvSpPr txBox="1"/>
                <p:nvPr/>
              </p:nvSpPr>
              <p:spPr>
                <a:xfrm>
                  <a:off x="1462346" y="4665327"/>
                  <a:ext cx="1461034"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1"/>
                            </a:solidFill>
                            <a:latin typeface="Cambria Math" charset="0"/>
                          </a:rPr>
                          <m:t>𝑆𝑖𝑐𝑘</m:t>
                        </m:r>
                        <m:r>
                          <m:rPr>
                            <m:nor/>
                          </m:rPr>
                          <a:rPr lang="de-DE">
                            <a:solidFill>
                              <a:schemeClr val="accent1"/>
                            </a:solidFill>
                            <a:latin typeface="Cambria Math" charset="0"/>
                          </a:rPr>
                          <m:t>.</m:t>
                        </m:r>
                        <m:r>
                          <a:rPr lang="de-DE" i="1" smtClean="0">
                            <a:solidFill>
                              <a:schemeClr val="accent1"/>
                            </a:solidFill>
                            <a:latin typeface="Cambria Math" panose="02040503050406030204" pitchFamily="18" charset="0"/>
                          </a:rPr>
                          <m:t>𝑎𝑙𝑖𝑐𝑒</m:t>
                        </m:r>
                      </m:oMath>
                    </m:oMathPara>
                  </a14:m>
                  <a:endParaRPr lang="en-GB" dirty="0">
                    <a:solidFill>
                      <a:schemeClr val="accent1"/>
                    </a:solidFill>
                  </a:endParaRPr>
                </a:p>
              </p:txBody>
            </p:sp>
          </mc:Choice>
          <mc:Fallback xmlns="">
            <p:sp>
              <p:nvSpPr>
                <p:cNvPr id="20" name="TextBox 19">
                  <a:extLst>
                    <a:ext uri="{FF2B5EF4-FFF2-40B4-BE49-F238E27FC236}">
                      <a16:creationId xmlns:a16="http://schemas.microsoft.com/office/drawing/2014/main" id="{1F880462-2472-BFB0-0C37-B0FD6B8E2B2C}"/>
                    </a:ext>
                  </a:extLst>
                </p:cNvPr>
                <p:cNvSpPr txBox="1">
                  <a:spLocks noRot="1" noChangeAspect="1" noMove="1" noResize="1" noEditPoints="1" noAdjustHandles="1" noChangeArrowheads="1" noChangeShapeType="1" noTextEdit="1"/>
                </p:cNvSpPr>
                <p:nvPr/>
              </p:nvSpPr>
              <p:spPr>
                <a:xfrm>
                  <a:off x="1462346" y="4665327"/>
                  <a:ext cx="1461034" cy="389513"/>
                </a:xfrm>
                <a:prstGeom prst="ellipse">
                  <a:avLst/>
                </a:prstGeom>
                <a:blipFill>
                  <a:blip r:embed="rId9"/>
                  <a:stretch>
                    <a:fillRect/>
                  </a:stretch>
                </a:blipFill>
                <a:ln>
                  <a:solidFill>
                    <a:schemeClr val="tx1"/>
                  </a:solidFill>
                </a:ln>
              </p:spPr>
              <p:txBody>
                <a:bodyPr/>
                <a:lstStyle/>
                <a:p>
                  <a:r>
                    <a:rPr lang="en-DE">
                      <a:noFill/>
                    </a:rPr>
                    <a:t> </a:t>
                  </a:r>
                </a:p>
              </p:txBody>
            </p:sp>
          </mc:Fallback>
        </mc:AlternateContent>
        <p:cxnSp>
          <p:nvCxnSpPr>
            <p:cNvPr id="21" name="Straight Connector 20">
              <a:extLst>
                <a:ext uri="{FF2B5EF4-FFF2-40B4-BE49-F238E27FC236}">
                  <a16:creationId xmlns:a16="http://schemas.microsoft.com/office/drawing/2014/main" id="{8E51CF0A-99BE-C15D-2FA2-56580D88545E}"/>
                </a:ext>
              </a:extLst>
            </p:cNvPr>
            <p:cNvCxnSpPr>
              <a:cxnSpLocks/>
              <a:stCxn id="29" idx="2"/>
              <a:endCxn id="20" idx="0"/>
            </p:cNvCxnSpPr>
            <p:nvPr/>
          </p:nvCxnSpPr>
          <p:spPr>
            <a:xfrm>
              <a:off x="1656774" y="3861424"/>
              <a:ext cx="536089" cy="8039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E740D3E-7AB1-C560-274C-660267AA8873}"/>
                </a:ext>
              </a:extLst>
            </p:cNvPr>
            <p:cNvCxnSpPr>
              <a:cxnSpLocks/>
              <a:stCxn id="29" idx="3"/>
              <a:endCxn id="152" idx="3"/>
            </p:cNvCxnSpPr>
            <p:nvPr/>
          </p:nvCxnSpPr>
          <p:spPr>
            <a:xfrm>
              <a:off x="1728774" y="3789424"/>
              <a:ext cx="4237938" cy="422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4B0AE3-73D2-46F7-9718-4501BB321C37}"/>
                </a:ext>
              </a:extLst>
            </p:cNvPr>
            <p:cNvCxnSpPr>
              <a:cxnSpLocks/>
              <a:stCxn id="25" idx="3"/>
              <a:endCxn id="152" idx="3"/>
            </p:cNvCxnSpPr>
            <p:nvPr/>
          </p:nvCxnSpPr>
          <p:spPr>
            <a:xfrm flipV="1">
              <a:off x="3296841" y="4211806"/>
              <a:ext cx="2669871" cy="6489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90D6F64-C767-5B71-6484-ED3EF28AE93A}"/>
                </a:ext>
              </a:extLst>
            </p:cNvPr>
            <p:cNvCxnSpPr>
              <a:cxnSpLocks/>
              <a:stCxn id="27" idx="3"/>
              <a:endCxn id="152" idx="3"/>
            </p:cNvCxnSpPr>
            <p:nvPr/>
          </p:nvCxnSpPr>
          <p:spPr>
            <a:xfrm>
              <a:off x="2265050" y="4124451"/>
              <a:ext cx="3701662" cy="873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073D11CB-3168-D8A4-0894-F1597FDB980A}"/>
              </a:ext>
            </a:extLst>
          </p:cNvPr>
          <p:cNvGrpSpPr/>
          <p:nvPr/>
        </p:nvGrpSpPr>
        <p:grpSpPr>
          <a:xfrm>
            <a:off x="6432794" y="3501276"/>
            <a:ext cx="5543654" cy="2073958"/>
            <a:chOff x="6503157" y="3466474"/>
            <a:chExt cx="5543654" cy="2073958"/>
          </a:xfrm>
        </p:grpSpPr>
        <p:cxnSp>
          <p:nvCxnSpPr>
            <p:cNvPr id="32" name="Straight Connector 31">
              <a:extLst>
                <a:ext uri="{FF2B5EF4-FFF2-40B4-BE49-F238E27FC236}">
                  <a16:creationId xmlns:a16="http://schemas.microsoft.com/office/drawing/2014/main" id="{F7AF2133-913A-4805-A299-9B222F3BF4A6}"/>
                </a:ext>
              </a:extLst>
            </p:cNvPr>
            <p:cNvCxnSpPr>
              <a:cxnSpLocks/>
              <a:stCxn id="40" idx="0"/>
              <a:endCxn id="52" idx="2"/>
            </p:cNvCxnSpPr>
            <p:nvPr/>
          </p:nvCxnSpPr>
          <p:spPr>
            <a:xfrm flipH="1" flipV="1">
              <a:off x="10733506" y="3860892"/>
              <a:ext cx="453672" cy="441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137CBDA-661C-5400-51A5-DD966AF24DDC}"/>
                </a:ext>
              </a:extLst>
            </p:cNvPr>
            <p:cNvCxnSpPr>
              <a:cxnSpLocks/>
              <a:stCxn id="42" idx="6"/>
              <a:endCxn id="50" idx="1"/>
            </p:cNvCxnSpPr>
            <p:nvPr/>
          </p:nvCxnSpPr>
          <p:spPr>
            <a:xfrm flipV="1">
              <a:off x="9950656" y="4105357"/>
              <a:ext cx="77536" cy="16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87072C4-3CC8-96F0-5355-7145468C11EF}"/>
                </a:ext>
              </a:extLst>
            </p:cNvPr>
            <p:cNvGrpSpPr/>
            <p:nvPr/>
          </p:nvGrpSpPr>
          <p:grpSpPr>
            <a:xfrm>
              <a:off x="10631588" y="3466474"/>
              <a:ext cx="203837" cy="394418"/>
              <a:chOff x="5582122" y="4487402"/>
              <a:chExt cx="203837" cy="394418"/>
            </a:xfrm>
          </p:grpSpPr>
          <p:sp>
            <p:nvSpPr>
              <p:cNvPr id="52" name="Rectangle 51">
                <a:extLst>
                  <a:ext uri="{FF2B5EF4-FFF2-40B4-BE49-F238E27FC236}">
                    <a16:creationId xmlns:a16="http://schemas.microsoft.com/office/drawing/2014/main" id="{EE01B9DF-941A-AC2C-54FE-F7F687AB09C3}"/>
                  </a:ext>
                </a:extLst>
              </p:cNvPr>
              <p:cNvSpPr/>
              <p:nvPr/>
            </p:nvSpPr>
            <p:spPr>
              <a:xfrm>
                <a:off x="5612040"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970156D3-468C-FE58-27F4-A44915E07147}"/>
                      </a:ext>
                    </a:extLst>
                  </p:cNvPr>
                  <p:cNvSpPr txBox="1"/>
                  <p:nvPr/>
                </p:nvSpPr>
                <p:spPr>
                  <a:xfrm>
                    <a:off x="5582122" y="4487402"/>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1"/>
                                  </a:solidFill>
                                  <a:latin typeface="Cambria Math" panose="02040503050406030204" pitchFamily="18" charset="0"/>
                                </a:rPr>
                              </m:ctrlPr>
                            </m:sSubPr>
                            <m:e>
                              <m:r>
                                <a:rPr lang="de-DE" sz="1400" b="0" i="1" smtClean="0">
                                  <a:solidFill>
                                    <a:schemeClr val="accent1"/>
                                  </a:solidFill>
                                  <a:latin typeface="Cambria Math" panose="02040503050406030204" pitchFamily="18" charset="0"/>
                                </a:rPr>
                                <m:t>𝑓</m:t>
                              </m:r>
                            </m:e>
                            <m:sub>
                              <m:r>
                                <a:rPr lang="de-DE" sz="1400" b="0" i="1" smtClean="0">
                                  <a:solidFill>
                                    <a:schemeClr val="accent1"/>
                                  </a:solidFill>
                                  <a:latin typeface="Cambria Math" panose="02040503050406030204" pitchFamily="18" charset="0"/>
                                </a:rPr>
                                <m:t>2</m:t>
                              </m:r>
                            </m:sub>
                          </m:sSub>
                        </m:oMath>
                      </m:oMathPara>
                    </a14:m>
                    <a:endParaRPr lang="en-GB" sz="1400" dirty="0">
                      <a:solidFill>
                        <a:schemeClr val="accent1"/>
                      </a:solidFill>
                    </a:endParaRPr>
                  </a:p>
                </p:txBody>
              </p:sp>
            </mc:Choice>
            <mc:Fallback xmlns="">
              <p:sp>
                <p:nvSpPr>
                  <p:cNvPr id="53" name="TextBox 52">
                    <a:extLst>
                      <a:ext uri="{FF2B5EF4-FFF2-40B4-BE49-F238E27FC236}">
                        <a16:creationId xmlns:a16="http://schemas.microsoft.com/office/drawing/2014/main" id="{970156D3-468C-FE58-27F4-A44915E07147}"/>
                      </a:ext>
                    </a:extLst>
                  </p:cNvPr>
                  <p:cNvSpPr txBox="1">
                    <a:spLocks noRot="1" noChangeAspect="1" noMove="1" noResize="1" noEditPoints="1" noAdjustHandles="1" noChangeArrowheads="1" noChangeShapeType="1" noTextEdit="1"/>
                  </p:cNvSpPr>
                  <p:nvPr/>
                </p:nvSpPr>
                <p:spPr>
                  <a:xfrm>
                    <a:off x="5582122" y="4487402"/>
                    <a:ext cx="203837" cy="215444"/>
                  </a:xfrm>
                  <a:prstGeom prst="rect">
                    <a:avLst/>
                  </a:prstGeom>
                  <a:blipFill>
                    <a:blip r:embed="rId10"/>
                    <a:stretch>
                      <a:fillRect l="-35294" b="-33333"/>
                    </a:stretch>
                  </a:blipFill>
                </p:spPr>
                <p:txBody>
                  <a:bodyPr/>
                  <a:lstStyle/>
                  <a:p>
                    <a:r>
                      <a:rPr lang="en-DE">
                        <a:noFill/>
                      </a:rPr>
                      <a:t> </a:t>
                    </a:r>
                  </a:p>
                </p:txBody>
              </p:sp>
            </mc:Fallback>
          </mc:AlternateContent>
        </p:grpSp>
        <p:grpSp>
          <p:nvGrpSpPr>
            <p:cNvPr id="35" name="Group 34">
              <a:extLst>
                <a:ext uri="{FF2B5EF4-FFF2-40B4-BE49-F238E27FC236}">
                  <a16:creationId xmlns:a16="http://schemas.microsoft.com/office/drawing/2014/main" id="{8D5AEAEC-9161-920B-C277-13DB00FC1789}"/>
                </a:ext>
              </a:extLst>
            </p:cNvPr>
            <p:cNvGrpSpPr/>
            <p:nvPr/>
          </p:nvGrpSpPr>
          <p:grpSpPr>
            <a:xfrm>
              <a:off x="9998274" y="3799416"/>
              <a:ext cx="203837" cy="377941"/>
              <a:chOff x="5969288" y="4505546"/>
              <a:chExt cx="203837" cy="377941"/>
            </a:xfrm>
          </p:grpSpPr>
          <p:sp>
            <p:nvSpPr>
              <p:cNvPr id="50" name="Rectangle 49">
                <a:extLst>
                  <a:ext uri="{FF2B5EF4-FFF2-40B4-BE49-F238E27FC236}">
                    <a16:creationId xmlns:a16="http://schemas.microsoft.com/office/drawing/2014/main" id="{F065D3CF-559B-D45F-5916-56D554701844}"/>
                  </a:ext>
                </a:extLst>
              </p:cNvPr>
              <p:cNvSpPr/>
              <p:nvPr/>
            </p:nvSpPr>
            <p:spPr>
              <a:xfrm>
                <a:off x="5999206"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930BC534-1910-DEA6-36FE-C4F93265B9AB}"/>
                      </a:ext>
                    </a:extLst>
                  </p:cNvPr>
                  <p:cNvSpPr txBox="1"/>
                  <p:nvPr/>
                </p:nvSpPr>
                <p:spPr>
                  <a:xfrm>
                    <a:off x="5969288" y="4505546"/>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2"/>
                                  </a:solidFill>
                                  <a:latin typeface="Cambria Math" panose="02040503050406030204" pitchFamily="18" charset="0"/>
                                </a:rPr>
                              </m:ctrlPr>
                            </m:sSubPr>
                            <m:e>
                              <m:r>
                                <a:rPr lang="de-DE" sz="1400" b="0" i="1" smtClean="0">
                                  <a:solidFill>
                                    <a:schemeClr val="accent2"/>
                                  </a:solidFill>
                                  <a:latin typeface="Cambria Math" panose="02040503050406030204" pitchFamily="18" charset="0"/>
                                </a:rPr>
                                <m:t>𝑓</m:t>
                              </m:r>
                            </m:e>
                            <m:sub>
                              <m:r>
                                <a:rPr lang="de-DE" sz="1400" b="0" i="1" smtClean="0">
                                  <a:solidFill>
                                    <a:schemeClr val="accent2"/>
                                  </a:solidFill>
                                  <a:latin typeface="Cambria Math" panose="02040503050406030204" pitchFamily="18" charset="0"/>
                                </a:rPr>
                                <m:t>3</m:t>
                              </m:r>
                            </m:sub>
                          </m:sSub>
                        </m:oMath>
                      </m:oMathPara>
                    </a14:m>
                    <a:endParaRPr lang="en-GB" sz="1400" dirty="0">
                      <a:solidFill>
                        <a:schemeClr val="accent2"/>
                      </a:solidFill>
                    </a:endParaRPr>
                  </a:p>
                </p:txBody>
              </p:sp>
            </mc:Choice>
            <mc:Fallback xmlns="">
              <p:sp>
                <p:nvSpPr>
                  <p:cNvPr id="51" name="TextBox 50">
                    <a:extLst>
                      <a:ext uri="{FF2B5EF4-FFF2-40B4-BE49-F238E27FC236}">
                        <a16:creationId xmlns:a16="http://schemas.microsoft.com/office/drawing/2014/main" id="{930BC534-1910-DEA6-36FE-C4F93265B9AB}"/>
                      </a:ext>
                    </a:extLst>
                  </p:cNvPr>
                  <p:cNvSpPr txBox="1">
                    <a:spLocks noRot="1" noChangeAspect="1" noMove="1" noResize="1" noEditPoints="1" noAdjustHandles="1" noChangeArrowheads="1" noChangeShapeType="1" noTextEdit="1"/>
                  </p:cNvSpPr>
                  <p:nvPr/>
                </p:nvSpPr>
                <p:spPr>
                  <a:xfrm>
                    <a:off x="5969288" y="4505546"/>
                    <a:ext cx="203837" cy="215444"/>
                  </a:xfrm>
                  <a:prstGeom prst="rect">
                    <a:avLst/>
                  </a:prstGeom>
                  <a:blipFill>
                    <a:blip r:embed="rId5"/>
                    <a:stretch>
                      <a:fillRect l="-35294" b="-33333"/>
                    </a:stretch>
                  </a:blipFill>
                </p:spPr>
                <p:txBody>
                  <a:bodyPr/>
                  <a:lstStyle/>
                  <a:p>
                    <a:r>
                      <a:rPr lang="en-DE">
                        <a:noFill/>
                      </a:rPr>
                      <a:t> </a:t>
                    </a:r>
                  </a:p>
                </p:txBody>
              </p:sp>
            </mc:Fallback>
          </mc:AlternateContent>
        </p:grpSp>
        <p:cxnSp>
          <p:nvCxnSpPr>
            <p:cNvPr id="36" name="Straight Connector 35">
              <a:extLst>
                <a:ext uri="{FF2B5EF4-FFF2-40B4-BE49-F238E27FC236}">
                  <a16:creationId xmlns:a16="http://schemas.microsoft.com/office/drawing/2014/main" id="{F384612E-FE8B-C2D0-3848-0A7B724033EF}"/>
                </a:ext>
              </a:extLst>
            </p:cNvPr>
            <p:cNvCxnSpPr>
              <a:cxnSpLocks/>
              <a:stCxn id="50" idx="2"/>
              <a:endCxn id="43" idx="0"/>
            </p:cNvCxnSpPr>
            <p:nvPr/>
          </p:nvCxnSpPr>
          <p:spPr>
            <a:xfrm>
              <a:off x="10100192" y="4177357"/>
              <a:ext cx="3106" cy="4908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07E15C6-0F67-2ACE-2581-41F06B1259A0}"/>
                </a:ext>
              </a:extLst>
            </p:cNvPr>
            <p:cNvCxnSpPr>
              <a:cxnSpLocks/>
              <a:stCxn id="43" idx="2"/>
              <a:endCxn id="48" idx="1"/>
            </p:cNvCxnSpPr>
            <p:nvPr/>
          </p:nvCxnSpPr>
          <p:spPr>
            <a:xfrm flipH="1" flipV="1">
              <a:off x="9147151" y="4862952"/>
              <a:ext cx="310160" cy="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34510D-B2E5-D282-9E6A-879AC4972247}"/>
                </a:ext>
              </a:extLst>
            </p:cNvPr>
            <p:cNvCxnSpPr>
              <a:cxnSpLocks/>
              <a:stCxn id="48" idx="2"/>
              <a:endCxn id="41" idx="0"/>
            </p:cNvCxnSpPr>
            <p:nvPr/>
          </p:nvCxnSpPr>
          <p:spPr>
            <a:xfrm>
              <a:off x="9219151" y="4934952"/>
              <a:ext cx="467568" cy="2159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B7D02303-385F-6012-7B81-84BB3F06480C}"/>
                </a:ext>
              </a:extLst>
            </p:cNvPr>
            <p:cNvGrpSpPr/>
            <p:nvPr/>
          </p:nvGrpSpPr>
          <p:grpSpPr>
            <a:xfrm>
              <a:off x="9117233" y="4547457"/>
              <a:ext cx="203837" cy="387495"/>
              <a:chOff x="7890703" y="4482285"/>
              <a:chExt cx="203837" cy="387495"/>
            </a:xfrm>
          </p:grpSpPr>
          <p:sp>
            <p:nvSpPr>
              <p:cNvPr id="48" name="Rectangle 47">
                <a:extLst>
                  <a:ext uri="{FF2B5EF4-FFF2-40B4-BE49-F238E27FC236}">
                    <a16:creationId xmlns:a16="http://schemas.microsoft.com/office/drawing/2014/main" id="{EB320FFA-5E92-39A5-4BE2-9BEE8C09CF97}"/>
                  </a:ext>
                </a:extLst>
              </p:cNvPr>
              <p:cNvSpPr/>
              <p:nvPr/>
            </p:nvSpPr>
            <p:spPr>
              <a:xfrm>
                <a:off x="7920621"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40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7B792FF3-EDD9-B23F-885E-81304EFDAB1A}"/>
                      </a:ext>
                    </a:extLst>
                  </p:cNvPr>
                  <p:cNvSpPr txBox="1"/>
                  <p:nvPr/>
                </p:nvSpPr>
                <p:spPr>
                  <a:xfrm>
                    <a:off x="7890703" y="4482285"/>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2"/>
                                  </a:solidFill>
                                  <a:latin typeface="Cambria Math" panose="02040503050406030204" pitchFamily="18" charset="0"/>
                                </a:rPr>
                              </m:ctrlPr>
                            </m:sSubPr>
                            <m:e>
                              <m:r>
                                <a:rPr lang="de-DE" sz="1400" b="0" i="1" smtClean="0">
                                  <a:solidFill>
                                    <a:schemeClr val="accent2"/>
                                  </a:solidFill>
                                  <a:latin typeface="Cambria Math" panose="02040503050406030204" pitchFamily="18" charset="0"/>
                                </a:rPr>
                                <m:t>𝑓</m:t>
                              </m:r>
                            </m:e>
                            <m:sub>
                              <m:r>
                                <a:rPr lang="de-DE" sz="1400" b="0" i="1" smtClean="0">
                                  <a:solidFill>
                                    <a:schemeClr val="accent2"/>
                                  </a:solidFill>
                                  <a:latin typeface="Cambria Math" panose="02040503050406030204" pitchFamily="18" charset="0"/>
                                </a:rPr>
                                <m:t>3</m:t>
                              </m:r>
                            </m:sub>
                          </m:sSub>
                        </m:oMath>
                      </m:oMathPara>
                    </a14:m>
                    <a:endParaRPr lang="en-GB" sz="1400" dirty="0">
                      <a:solidFill>
                        <a:schemeClr val="accent2"/>
                      </a:solidFill>
                    </a:endParaRPr>
                  </a:p>
                </p:txBody>
              </p:sp>
            </mc:Choice>
            <mc:Fallback xmlns="">
              <p:sp>
                <p:nvSpPr>
                  <p:cNvPr id="49" name="TextBox 48">
                    <a:extLst>
                      <a:ext uri="{FF2B5EF4-FFF2-40B4-BE49-F238E27FC236}">
                        <a16:creationId xmlns:a16="http://schemas.microsoft.com/office/drawing/2014/main" id="{7B792FF3-EDD9-B23F-885E-81304EFDAB1A}"/>
                      </a:ext>
                    </a:extLst>
                  </p:cNvPr>
                  <p:cNvSpPr txBox="1">
                    <a:spLocks noRot="1" noChangeAspect="1" noMove="1" noResize="1" noEditPoints="1" noAdjustHandles="1" noChangeArrowheads="1" noChangeShapeType="1" noTextEdit="1"/>
                  </p:cNvSpPr>
                  <p:nvPr/>
                </p:nvSpPr>
                <p:spPr>
                  <a:xfrm>
                    <a:off x="7890703" y="4482285"/>
                    <a:ext cx="203837" cy="215444"/>
                  </a:xfrm>
                  <a:prstGeom prst="rect">
                    <a:avLst/>
                  </a:prstGeom>
                  <a:blipFill>
                    <a:blip r:embed="rId11"/>
                    <a:stretch>
                      <a:fillRect l="-41176" b="-33333"/>
                    </a:stretch>
                  </a:blipFill>
                </p:spPr>
                <p:txBody>
                  <a:bodyPr/>
                  <a:lstStyle/>
                  <a:p>
                    <a:r>
                      <a:rPr lang="en-DE">
                        <a:noFill/>
                      </a:rPr>
                      <a:t> </a:t>
                    </a:r>
                  </a:p>
                </p:txBody>
              </p:sp>
            </mc:Fallback>
          </mc:AlternateContent>
        </p:gr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245BBF0-C9E4-D31B-5BC7-E1A176AF0247}"/>
                    </a:ext>
                  </a:extLst>
                </p:cNvPr>
                <p:cNvSpPr txBox="1"/>
                <p:nvPr/>
              </p:nvSpPr>
              <p:spPr>
                <a:xfrm>
                  <a:off x="10327544" y="4302449"/>
                  <a:ext cx="1719267"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1"/>
                            </a:solidFill>
                            <a:latin typeface="Cambria Math" charset="0"/>
                          </a:rPr>
                          <m:t>𝑇𝑟𝑎𝑣𝑒</m:t>
                        </m:r>
                        <m:r>
                          <a:rPr lang="de-DE" i="1">
                            <a:solidFill>
                              <a:schemeClr val="accent1"/>
                            </a:solidFill>
                            <a:latin typeface="Cambria Math" panose="02040503050406030204" pitchFamily="18" charset="0"/>
                          </a:rPr>
                          <m:t>𝑙</m:t>
                        </m:r>
                        <m:r>
                          <a:rPr lang="de-DE" i="1">
                            <a:solidFill>
                              <a:schemeClr val="accent1"/>
                            </a:solidFill>
                            <a:latin typeface="Cambria Math" panose="02040503050406030204" pitchFamily="18" charset="0"/>
                          </a:rPr>
                          <m:t>.</m:t>
                        </m:r>
                        <m:r>
                          <a:rPr lang="de-DE" i="1" smtClean="0">
                            <a:solidFill>
                              <a:schemeClr val="accent1"/>
                            </a:solidFill>
                            <a:latin typeface="Cambria Math" panose="02040503050406030204" pitchFamily="18" charset="0"/>
                          </a:rPr>
                          <m:t>𝑏𝑜𝑏</m:t>
                        </m:r>
                      </m:oMath>
                    </m:oMathPara>
                  </a14:m>
                  <a:endParaRPr lang="en-GB" dirty="0">
                    <a:solidFill>
                      <a:schemeClr val="accent1"/>
                    </a:solidFill>
                  </a:endParaRPr>
                </a:p>
              </p:txBody>
            </p:sp>
          </mc:Choice>
          <mc:Fallback xmlns="">
            <p:sp>
              <p:nvSpPr>
                <p:cNvPr id="40" name="TextBox 39">
                  <a:extLst>
                    <a:ext uri="{FF2B5EF4-FFF2-40B4-BE49-F238E27FC236}">
                      <a16:creationId xmlns:a16="http://schemas.microsoft.com/office/drawing/2014/main" id="{B245BBF0-C9E4-D31B-5BC7-E1A176AF0247}"/>
                    </a:ext>
                  </a:extLst>
                </p:cNvPr>
                <p:cNvSpPr txBox="1">
                  <a:spLocks noRot="1" noChangeAspect="1" noMove="1" noResize="1" noEditPoints="1" noAdjustHandles="1" noChangeArrowheads="1" noChangeShapeType="1" noTextEdit="1"/>
                </p:cNvSpPr>
                <p:nvPr/>
              </p:nvSpPr>
              <p:spPr>
                <a:xfrm>
                  <a:off x="10327544" y="4302449"/>
                  <a:ext cx="1719267" cy="389513"/>
                </a:xfrm>
                <a:prstGeom prst="ellipse">
                  <a:avLst/>
                </a:prstGeom>
                <a:blipFill>
                  <a:blip r:embed="rId12"/>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D1F5FE0B-4BD2-3332-EFC7-66589ADAB679}"/>
                    </a:ext>
                  </a:extLst>
                </p:cNvPr>
                <p:cNvSpPr txBox="1"/>
                <p:nvPr/>
              </p:nvSpPr>
              <p:spPr>
                <a:xfrm>
                  <a:off x="8691567" y="5150919"/>
                  <a:ext cx="1990303"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2"/>
                            </a:solidFill>
                            <a:latin typeface="Cambria Math" charset="0"/>
                          </a:rPr>
                          <m:t>𝑇𝑟𝑒𝑎𝑡</m:t>
                        </m:r>
                        <m:r>
                          <m:rPr>
                            <m:nor/>
                          </m:rPr>
                          <a:rPr lang="de-DE">
                            <a:solidFill>
                              <a:schemeClr val="accent2"/>
                            </a:solidFill>
                            <a:latin typeface="Cambria Math" charset="0"/>
                          </a:rPr>
                          <m:t>.</m:t>
                        </m:r>
                        <m:r>
                          <a:rPr lang="de-DE" i="1" smtClean="0">
                            <a:solidFill>
                              <a:schemeClr val="accent2"/>
                            </a:solidFill>
                            <a:latin typeface="Cambria Math" panose="02040503050406030204" pitchFamily="18" charset="0"/>
                          </a:rPr>
                          <m:t>𝑏𝑜𝑏</m:t>
                        </m:r>
                        <m:r>
                          <m:rPr>
                            <m:nor/>
                          </m:rPr>
                          <a:rPr lang="de-DE">
                            <a:solidFill>
                              <a:schemeClr val="accent2"/>
                            </a:solidFill>
                            <a:latin typeface="Cambria Math" charset="0"/>
                          </a:rPr>
                          <m:t>.</m:t>
                        </m:r>
                        <m:sSub>
                          <m:sSubPr>
                            <m:ctrlPr>
                              <a:rPr lang="de-DE" i="1">
                                <a:solidFill>
                                  <a:schemeClr val="accent2"/>
                                </a:solidFill>
                                <a:latin typeface="Cambria Math" panose="02040503050406030204" pitchFamily="18" charset="0"/>
                              </a:rPr>
                            </m:ctrlPr>
                          </m:sSubPr>
                          <m:e>
                            <m:r>
                              <a:rPr lang="de-DE" i="1">
                                <a:solidFill>
                                  <a:schemeClr val="accent2"/>
                                </a:solidFill>
                                <a:latin typeface="Cambria Math" panose="02040503050406030204" pitchFamily="18" charset="0"/>
                              </a:rPr>
                              <m:t>𝑚</m:t>
                            </m:r>
                          </m:e>
                          <m:sub>
                            <m:r>
                              <a:rPr lang="de-DE" i="1">
                                <a:solidFill>
                                  <a:schemeClr val="accent2"/>
                                </a:solidFill>
                                <a:latin typeface="Cambria Math" charset="0"/>
                              </a:rPr>
                              <m:t>2</m:t>
                            </m:r>
                          </m:sub>
                        </m:sSub>
                      </m:oMath>
                    </m:oMathPara>
                  </a14:m>
                  <a:endParaRPr lang="en-GB" dirty="0">
                    <a:solidFill>
                      <a:schemeClr val="accent2"/>
                    </a:solidFill>
                  </a:endParaRPr>
                </a:p>
              </p:txBody>
            </p:sp>
          </mc:Choice>
          <mc:Fallback xmlns="">
            <p:sp>
              <p:nvSpPr>
                <p:cNvPr id="41" name="TextBox 40">
                  <a:extLst>
                    <a:ext uri="{FF2B5EF4-FFF2-40B4-BE49-F238E27FC236}">
                      <a16:creationId xmlns:a16="http://schemas.microsoft.com/office/drawing/2014/main" id="{D1F5FE0B-4BD2-3332-EFC7-66589ADAB679}"/>
                    </a:ext>
                  </a:extLst>
                </p:cNvPr>
                <p:cNvSpPr txBox="1">
                  <a:spLocks noRot="1" noChangeAspect="1" noMove="1" noResize="1" noEditPoints="1" noAdjustHandles="1" noChangeArrowheads="1" noChangeShapeType="1" noTextEdit="1"/>
                </p:cNvSpPr>
                <p:nvPr/>
              </p:nvSpPr>
              <p:spPr>
                <a:xfrm>
                  <a:off x="8691567" y="5150919"/>
                  <a:ext cx="1990303" cy="389513"/>
                </a:xfrm>
                <a:prstGeom prst="ellipse">
                  <a:avLst/>
                </a:prstGeom>
                <a:blipFill>
                  <a:blip r:embed="rId13"/>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DCDA92D9-95F6-AB3A-B457-EDD9A01B09C6}"/>
                    </a:ext>
                  </a:extLst>
                </p:cNvPr>
                <p:cNvSpPr txBox="1"/>
                <p:nvPr/>
              </p:nvSpPr>
              <p:spPr>
                <a:xfrm>
                  <a:off x="7967836" y="4070920"/>
                  <a:ext cx="198282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2"/>
                            </a:solidFill>
                            <a:latin typeface="Cambria Math" charset="0"/>
                          </a:rPr>
                          <m:t>𝑇𝑟𝑒𝑎𝑡</m:t>
                        </m:r>
                        <m:r>
                          <m:rPr>
                            <m:nor/>
                          </m:rPr>
                          <a:rPr lang="de-DE">
                            <a:solidFill>
                              <a:schemeClr val="accent2"/>
                            </a:solidFill>
                            <a:latin typeface="Cambria Math" charset="0"/>
                          </a:rPr>
                          <m:t>.</m:t>
                        </m:r>
                        <m:r>
                          <a:rPr lang="de-DE" i="1" smtClean="0">
                            <a:solidFill>
                              <a:schemeClr val="accent2"/>
                            </a:solidFill>
                            <a:latin typeface="Cambria Math" panose="02040503050406030204" pitchFamily="18" charset="0"/>
                          </a:rPr>
                          <m:t>𝑏𝑜𝑏</m:t>
                        </m:r>
                        <m:r>
                          <m:rPr>
                            <m:nor/>
                          </m:rPr>
                          <a:rPr lang="de-DE">
                            <a:solidFill>
                              <a:schemeClr val="accent2"/>
                            </a:solidFill>
                            <a:latin typeface="Cambria Math" charset="0"/>
                          </a:rPr>
                          <m:t>.</m:t>
                        </m:r>
                        <m:sSub>
                          <m:sSubPr>
                            <m:ctrlPr>
                              <a:rPr lang="de-DE" i="1">
                                <a:solidFill>
                                  <a:schemeClr val="accent2"/>
                                </a:solidFill>
                                <a:latin typeface="Cambria Math" panose="02040503050406030204" pitchFamily="18" charset="0"/>
                              </a:rPr>
                            </m:ctrlPr>
                          </m:sSubPr>
                          <m:e>
                            <m:r>
                              <a:rPr lang="de-DE" i="1">
                                <a:solidFill>
                                  <a:schemeClr val="accent2"/>
                                </a:solidFill>
                                <a:latin typeface="Cambria Math" panose="02040503050406030204" pitchFamily="18" charset="0"/>
                              </a:rPr>
                              <m:t>𝑚</m:t>
                            </m:r>
                          </m:e>
                          <m:sub>
                            <m:r>
                              <a:rPr lang="de-DE" i="1">
                                <a:solidFill>
                                  <a:schemeClr val="accent2"/>
                                </a:solidFill>
                                <a:latin typeface="Cambria Math" charset="0"/>
                              </a:rPr>
                              <m:t>1</m:t>
                            </m:r>
                          </m:sub>
                        </m:sSub>
                      </m:oMath>
                    </m:oMathPara>
                  </a14:m>
                  <a:endParaRPr lang="en-GB" dirty="0">
                    <a:solidFill>
                      <a:schemeClr val="accent2"/>
                    </a:solidFill>
                  </a:endParaRPr>
                </a:p>
              </p:txBody>
            </p:sp>
          </mc:Choice>
          <mc:Fallback xmlns="">
            <p:sp>
              <p:nvSpPr>
                <p:cNvPr id="42" name="TextBox 41">
                  <a:extLst>
                    <a:ext uri="{FF2B5EF4-FFF2-40B4-BE49-F238E27FC236}">
                      <a16:creationId xmlns:a16="http://schemas.microsoft.com/office/drawing/2014/main" id="{DCDA92D9-95F6-AB3A-B457-EDD9A01B09C6}"/>
                    </a:ext>
                  </a:extLst>
                </p:cNvPr>
                <p:cNvSpPr txBox="1">
                  <a:spLocks noRot="1" noChangeAspect="1" noMove="1" noResize="1" noEditPoints="1" noAdjustHandles="1" noChangeArrowheads="1" noChangeShapeType="1" noTextEdit="1"/>
                </p:cNvSpPr>
                <p:nvPr/>
              </p:nvSpPr>
              <p:spPr>
                <a:xfrm>
                  <a:off x="7967836" y="4070920"/>
                  <a:ext cx="1982820" cy="389513"/>
                </a:xfrm>
                <a:prstGeom prst="ellipse">
                  <a:avLst/>
                </a:prstGeom>
                <a:blipFill>
                  <a:blip r:embed="rId14"/>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2EADFAC3-0188-D160-0B0B-2985AAD381BF}"/>
                    </a:ext>
                  </a:extLst>
                </p:cNvPr>
                <p:cNvSpPr txBox="1"/>
                <p:nvPr/>
              </p:nvSpPr>
              <p:spPr>
                <a:xfrm>
                  <a:off x="9457311" y="4668235"/>
                  <a:ext cx="1291974"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1"/>
                            </a:solidFill>
                            <a:latin typeface="Cambria Math" charset="0"/>
                          </a:rPr>
                          <m:t>𝑆𝑖𝑐𝑘</m:t>
                        </m:r>
                        <m:r>
                          <m:rPr>
                            <m:nor/>
                          </m:rPr>
                          <a:rPr lang="de-DE">
                            <a:solidFill>
                              <a:schemeClr val="accent1"/>
                            </a:solidFill>
                            <a:latin typeface="Cambria Math" charset="0"/>
                          </a:rPr>
                          <m:t>.</m:t>
                        </m:r>
                        <m:r>
                          <a:rPr lang="de-DE" i="1" smtClean="0">
                            <a:solidFill>
                              <a:schemeClr val="accent1"/>
                            </a:solidFill>
                            <a:latin typeface="Cambria Math" panose="02040503050406030204" pitchFamily="18" charset="0"/>
                          </a:rPr>
                          <m:t>𝑏𝑜𝑏</m:t>
                        </m:r>
                      </m:oMath>
                    </m:oMathPara>
                  </a14:m>
                  <a:endParaRPr lang="en-GB" dirty="0">
                    <a:solidFill>
                      <a:schemeClr val="accent1"/>
                    </a:solidFill>
                  </a:endParaRPr>
                </a:p>
              </p:txBody>
            </p:sp>
          </mc:Choice>
          <mc:Fallback xmlns="">
            <p:sp>
              <p:nvSpPr>
                <p:cNvPr id="43" name="TextBox 42">
                  <a:extLst>
                    <a:ext uri="{FF2B5EF4-FFF2-40B4-BE49-F238E27FC236}">
                      <a16:creationId xmlns:a16="http://schemas.microsoft.com/office/drawing/2014/main" id="{2EADFAC3-0188-D160-0B0B-2985AAD381BF}"/>
                    </a:ext>
                  </a:extLst>
                </p:cNvPr>
                <p:cNvSpPr txBox="1">
                  <a:spLocks noRot="1" noChangeAspect="1" noMove="1" noResize="1" noEditPoints="1" noAdjustHandles="1" noChangeArrowheads="1" noChangeShapeType="1" noTextEdit="1"/>
                </p:cNvSpPr>
                <p:nvPr/>
              </p:nvSpPr>
              <p:spPr>
                <a:xfrm>
                  <a:off x="9457311" y="4668235"/>
                  <a:ext cx="1291974" cy="389513"/>
                </a:xfrm>
                <a:prstGeom prst="ellipse">
                  <a:avLst/>
                </a:prstGeom>
                <a:blipFill>
                  <a:blip r:embed="rId15"/>
                  <a:stretch>
                    <a:fillRect/>
                  </a:stretch>
                </a:blipFill>
                <a:ln>
                  <a:solidFill>
                    <a:schemeClr val="tx1"/>
                  </a:solidFill>
                </a:ln>
              </p:spPr>
              <p:txBody>
                <a:bodyPr/>
                <a:lstStyle/>
                <a:p>
                  <a:r>
                    <a:rPr lang="en-DE">
                      <a:noFill/>
                    </a:rPr>
                    <a:t> </a:t>
                  </a:r>
                </a:p>
              </p:txBody>
            </p:sp>
          </mc:Fallback>
        </mc:AlternateContent>
        <p:cxnSp>
          <p:nvCxnSpPr>
            <p:cNvPr id="44" name="Straight Connector 43">
              <a:extLst>
                <a:ext uri="{FF2B5EF4-FFF2-40B4-BE49-F238E27FC236}">
                  <a16:creationId xmlns:a16="http://schemas.microsoft.com/office/drawing/2014/main" id="{DFD8EF78-CAF3-F7B6-03D3-FB8AACD38D62}"/>
                </a:ext>
              </a:extLst>
            </p:cNvPr>
            <p:cNvCxnSpPr>
              <a:cxnSpLocks/>
              <a:stCxn id="52" idx="2"/>
              <a:endCxn id="43" idx="0"/>
            </p:cNvCxnSpPr>
            <p:nvPr/>
          </p:nvCxnSpPr>
          <p:spPr>
            <a:xfrm flipH="1">
              <a:off x="10103298" y="3860892"/>
              <a:ext cx="630208" cy="8073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8E14EAC-B340-8B91-A459-C4710EDA3F4B}"/>
                </a:ext>
              </a:extLst>
            </p:cNvPr>
            <p:cNvCxnSpPr>
              <a:cxnSpLocks/>
              <a:stCxn id="52" idx="1"/>
              <a:endCxn id="152" idx="5"/>
            </p:cNvCxnSpPr>
            <p:nvPr/>
          </p:nvCxnSpPr>
          <p:spPr>
            <a:xfrm flipH="1">
              <a:off x="6503157" y="3788892"/>
              <a:ext cx="4158349" cy="4229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3C5E00A-7789-69AD-8D47-AAFD3323EEC3}"/>
                </a:ext>
              </a:extLst>
            </p:cNvPr>
            <p:cNvCxnSpPr>
              <a:cxnSpLocks/>
              <a:stCxn id="48" idx="1"/>
              <a:endCxn id="152" idx="5"/>
            </p:cNvCxnSpPr>
            <p:nvPr/>
          </p:nvCxnSpPr>
          <p:spPr>
            <a:xfrm flipH="1" flipV="1">
              <a:off x="6503157" y="4211806"/>
              <a:ext cx="2643994" cy="6511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2946E39-7A3C-BCFF-B66B-96506BD43250}"/>
                </a:ext>
              </a:extLst>
            </p:cNvPr>
            <p:cNvCxnSpPr>
              <a:cxnSpLocks/>
              <a:stCxn id="50" idx="1"/>
              <a:endCxn id="152" idx="5"/>
            </p:cNvCxnSpPr>
            <p:nvPr/>
          </p:nvCxnSpPr>
          <p:spPr>
            <a:xfrm flipH="1">
              <a:off x="6503157" y="4105357"/>
              <a:ext cx="3525035" cy="1064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15E428FC-81EF-244D-504C-B2761364AF80}"/>
              </a:ext>
            </a:extLst>
          </p:cNvPr>
          <p:cNvGrpSpPr/>
          <p:nvPr/>
        </p:nvGrpSpPr>
        <p:grpSpPr>
          <a:xfrm>
            <a:off x="3988493" y="2047054"/>
            <a:ext cx="4660347" cy="3904757"/>
            <a:chOff x="3843143" y="1640772"/>
            <a:chExt cx="4660347" cy="3904757"/>
          </a:xfrm>
        </p:grpSpPr>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A92E4A73-8AB4-CAC8-0F03-FBF722616F8A}"/>
                    </a:ext>
                  </a:extLst>
                </p:cNvPr>
                <p:cNvSpPr txBox="1"/>
                <p:nvPr/>
              </p:nvSpPr>
              <p:spPr>
                <a:xfrm>
                  <a:off x="4196621" y="2661917"/>
                  <a:ext cx="1552101" cy="389513"/>
                </a:xfrm>
                <a:prstGeom prst="ellipse">
                  <a:avLst/>
                </a:prstGeom>
                <a:noFill/>
                <a:ln>
                  <a:solidFill>
                    <a:schemeClr val="tx1"/>
                  </a:solidFill>
                </a:ln>
              </p:spPr>
              <p:txBody>
                <a:bodyPr wrap="none" lIns="0" tIns="0" rIns="0" bIns="0" rtlCol="0">
                  <a:spAutoFit/>
                </a:bodyPr>
                <a:lstStyle/>
                <a:p>
                  <a:pPr marL="15875"/>
                  <a14:m>
                    <m:oMathPara xmlns:m="http://schemas.openxmlformats.org/officeDocument/2006/math">
                      <m:oMathParaPr>
                        <m:jc m:val="centerGroup"/>
                      </m:oMathParaPr>
                      <m:oMath xmlns:m="http://schemas.openxmlformats.org/officeDocument/2006/math">
                        <m:r>
                          <a:rPr lang="en-GB" i="1" smtClean="0">
                            <a:solidFill>
                              <a:schemeClr val="accent3"/>
                            </a:solidFill>
                            <a:latin typeface="Cambria Math" charset="0"/>
                          </a:rPr>
                          <m:t>𝑁𝑎𝑡</m:t>
                        </m:r>
                        <m:r>
                          <m:rPr>
                            <m:nor/>
                          </m:rPr>
                          <a:rPr lang="en-GB">
                            <a:solidFill>
                              <a:schemeClr val="accent3"/>
                            </a:solidFill>
                            <a:latin typeface="Cambria Math" charset="0"/>
                          </a:rPr>
                          <m:t>.</m:t>
                        </m:r>
                        <m:r>
                          <a:rPr lang="en-GB" i="1">
                            <a:solidFill>
                              <a:schemeClr val="accent3"/>
                            </a:solidFill>
                            <a:latin typeface="Cambria Math" panose="02040503050406030204" pitchFamily="18" charset="0"/>
                          </a:rPr>
                          <m:t>𝑓𝑙𝑜𝑜𝑑</m:t>
                        </m:r>
                      </m:oMath>
                    </m:oMathPara>
                  </a14:m>
                  <a:endParaRPr lang="en-GB" dirty="0">
                    <a:solidFill>
                      <a:schemeClr val="accent3"/>
                    </a:solidFill>
                  </a:endParaRPr>
                </a:p>
              </p:txBody>
            </p:sp>
          </mc:Choice>
          <mc:Fallback xmlns="">
            <p:sp>
              <p:nvSpPr>
                <p:cNvPr id="55" name="TextBox 54">
                  <a:extLst>
                    <a:ext uri="{FF2B5EF4-FFF2-40B4-BE49-F238E27FC236}">
                      <a16:creationId xmlns:a16="http://schemas.microsoft.com/office/drawing/2014/main" id="{A92E4A73-8AB4-CAC8-0F03-FBF722616F8A}"/>
                    </a:ext>
                  </a:extLst>
                </p:cNvPr>
                <p:cNvSpPr txBox="1">
                  <a:spLocks noRot="1" noChangeAspect="1" noMove="1" noResize="1" noEditPoints="1" noAdjustHandles="1" noChangeArrowheads="1" noChangeShapeType="1" noTextEdit="1"/>
                </p:cNvSpPr>
                <p:nvPr/>
              </p:nvSpPr>
              <p:spPr>
                <a:xfrm>
                  <a:off x="4196621" y="2661917"/>
                  <a:ext cx="1552101" cy="389513"/>
                </a:xfrm>
                <a:prstGeom prst="ellipse">
                  <a:avLst/>
                </a:prstGeom>
                <a:blipFill>
                  <a:blip r:embed="rId16"/>
                  <a:stretch>
                    <a:fillRect b="-9091"/>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0B42D450-CD0C-719C-CAB0-F3CF450C62D0}"/>
                    </a:ext>
                  </a:extLst>
                </p:cNvPr>
                <p:cNvSpPr txBox="1"/>
                <p:nvPr/>
              </p:nvSpPr>
              <p:spPr>
                <a:xfrm>
                  <a:off x="6514831" y="2661917"/>
                  <a:ext cx="130549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accent3"/>
                            </a:solidFill>
                            <a:latin typeface="Cambria Math" panose="02040503050406030204" pitchFamily="18" charset="0"/>
                          </a:rPr>
                          <m:t>𝑁𝑎𝑡</m:t>
                        </m:r>
                        <m:r>
                          <m:rPr>
                            <m:nor/>
                          </m:rPr>
                          <a:rPr lang="en-GB">
                            <a:solidFill>
                              <a:schemeClr val="accent3"/>
                            </a:solidFill>
                            <a:latin typeface="Cambria Math" charset="0"/>
                          </a:rPr>
                          <m:t>.</m:t>
                        </m:r>
                        <m:r>
                          <a:rPr lang="en-GB" i="1">
                            <a:solidFill>
                              <a:schemeClr val="accent3"/>
                            </a:solidFill>
                            <a:latin typeface="Cambria Math" panose="02040503050406030204" pitchFamily="18" charset="0"/>
                          </a:rPr>
                          <m:t>𝑓𝑖𝑟𝑒</m:t>
                        </m:r>
                      </m:oMath>
                    </m:oMathPara>
                  </a14:m>
                  <a:endParaRPr lang="en-GB" dirty="0">
                    <a:solidFill>
                      <a:schemeClr val="accent3"/>
                    </a:solidFill>
                  </a:endParaRPr>
                </a:p>
              </p:txBody>
            </p:sp>
          </mc:Choice>
          <mc:Fallback xmlns="">
            <p:sp>
              <p:nvSpPr>
                <p:cNvPr id="56" name="TextBox 55">
                  <a:extLst>
                    <a:ext uri="{FF2B5EF4-FFF2-40B4-BE49-F238E27FC236}">
                      <a16:creationId xmlns:a16="http://schemas.microsoft.com/office/drawing/2014/main" id="{0B42D450-CD0C-719C-CAB0-F3CF450C62D0}"/>
                    </a:ext>
                  </a:extLst>
                </p:cNvPr>
                <p:cNvSpPr txBox="1">
                  <a:spLocks noRot="1" noChangeAspect="1" noMove="1" noResize="1" noEditPoints="1" noAdjustHandles="1" noChangeArrowheads="1" noChangeShapeType="1" noTextEdit="1"/>
                </p:cNvSpPr>
                <p:nvPr/>
              </p:nvSpPr>
              <p:spPr>
                <a:xfrm>
                  <a:off x="6514831" y="2661917"/>
                  <a:ext cx="1305499" cy="389513"/>
                </a:xfrm>
                <a:prstGeom prst="ellipse">
                  <a:avLst/>
                </a:prstGeom>
                <a:blipFill>
                  <a:blip r:embed="rId17"/>
                  <a:stretch>
                    <a:fillRect b="-9091"/>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E0EE909E-6CB2-61BA-C5A7-634D60769A8B}"/>
                    </a:ext>
                  </a:extLst>
                </p:cNvPr>
                <p:cNvSpPr txBox="1"/>
                <p:nvPr/>
              </p:nvSpPr>
              <p:spPr>
                <a:xfrm>
                  <a:off x="3944884" y="5150919"/>
                  <a:ext cx="162558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accent1"/>
                            </a:solidFill>
                            <a:latin typeface="Cambria Math" charset="0"/>
                          </a:rPr>
                          <m:t>𝑇𝑟𝑎𝑣𝑒𝑙</m:t>
                        </m:r>
                        <m:r>
                          <m:rPr>
                            <m:nor/>
                          </m:rPr>
                          <a:rPr lang="en-GB">
                            <a:solidFill>
                              <a:schemeClr val="accent1"/>
                            </a:solidFill>
                            <a:latin typeface="Cambria Math" charset="0"/>
                          </a:rPr>
                          <m:t>.</m:t>
                        </m:r>
                        <m:r>
                          <a:rPr lang="en-GB" i="1" smtClean="0">
                            <a:solidFill>
                              <a:schemeClr val="accent1"/>
                            </a:solidFill>
                            <a:latin typeface="Cambria Math" charset="0"/>
                          </a:rPr>
                          <m:t>𝑒𝑣𝑒</m:t>
                        </m:r>
                      </m:oMath>
                    </m:oMathPara>
                  </a14:m>
                  <a:endParaRPr lang="en-GB" dirty="0">
                    <a:solidFill>
                      <a:schemeClr val="accent1"/>
                    </a:solidFill>
                  </a:endParaRPr>
                </a:p>
              </p:txBody>
            </p:sp>
          </mc:Choice>
          <mc:Fallback xmlns="">
            <p:sp>
              <p:nvSpPr>
                <p:cNvPr id="57" name="TextBox 56">
                  <a:extLst>
                    <a:ext uri="{FF2B5EF4-FFF2-40B4-BE49-F238E27FC236}">
                      <a16:creationId xmlns:a16="http://schemas.microsoft.com/office/drawing/2014/main" id="{E0EE909E-6CB2-61BA-C5A7-634D60769A8B}"/>
                    </a:ext>
                  </a:extLst>
                </p:cNvPr>
                <p:cNvSpPr txBox="1">
                  <a:spLocks noRot="1" noChangeAspect="1" noMove="1" noResize="1" noEditPoints="1" noAdjustHandles="1" noChangeArrowheads="1" noChangeShapeType="1" noTextEdit="1"/>
                </p:cNvSpPr>
                <p:nvPr/>
              </p:nvSpPr>
              <p:spPr>
                <a:xfrm>
                  <a:off x="3944884" y="5150919"/>
                  <a:ext cx="1625586" cy="389513"/>
                </a:xfrm>
                <a:prstGeom prst="ellipse">
                  <a:avLst/>
                </a:prstGeom>
                <a:blipFill>
                  <a:blip r:embed="rId18"/>
                  <a:stretch>
                    <a:fillRect/>
                  </a:stretch>
                </a:blipFill>
                <a:ln>
                  <a:solidFill>
                    <a:schemeClr val="tx1"/>
                  </a:solidFill>
                </a:ln>
              </p:spPr>
              <p:txBody>
                <a:bodyPr/>
                <a:lstStyle/>
                <a:p>
                  <a:r>
                    <a:rPr lang="en-DE">
                      <a:noFill/>
                    </a:rPr>
                    <a:t> </a:t>
                  </a:r>
                </a:p>
              </p:txBody>
            </p:sp>
          </mc:Fallback>
        </mc:AlternateContent>
        <p:cxnSp>
          <p:nvCxnSpPr>
            <p:cNvPr id="58" name="Straight Connector 57">
              <a:extLst>
                <a:ext uri="{FF2B5EF4-FFF2-40B4-BE49-F238E27FC236}">
                  <a16:creationId xmlns:a16="http://schemas.microsoft.com/office/drawing/2014/main" id="{CDBDE98E-89A9-7481-A856-13842D8AA3BE}"/>
                </a:ext>
              </a:extLst>
            </p:cNvPr>
            <p:cNvCxnSpPr>
              <a:cxnSpLocks/>
              <a:stCxn id="274" idx="1"/>
              <a:endCxn id="55" idx="6"/>
            </p:cNvCxnSpPr>
            <p:nvPr/>
          </p:nvCxnSpPr>
          <p:spPr>
            <a:xfrm flipH="1">
              <a:off x="5748722" y="2856673"/>
              <a:ext cx="1215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15C380C-4D4D-DAD1-0512-E43827CB9F96}"/>
                </a:ext>
              </a:extLst>
            </p:cNvPr>
            <p:cNvCxnSpPr>
              <a:cxnSpLocks/>
              <a:stCxn id="57" idx="0"/>
              <a:endCxn id="272" idx="2"/>
            </p:cNvCxnSpPr>
            <p:nvPr/>
          </p:nvCxnSpPr>
          <p:spPr>
            <a:xfrm flipH="1" flipV="1">
              <a:off x="4754734" y="4737872"/>
              <a:ext cx="2943" cy="41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C0613D6-0B8A-EAE9-03F7-BC50C8EB5577}"/>
                </a:ext>
              </a:extLst>
            </p:cNvPr>
            <p:cNvCxnSpPr>
              <a:cxnSpLocks/>
              <a:stCxn id="152" idx="4"/>
              <a:endCxn id="270" idx="0"/>
            </p:cNvCxnSpPr>
            <p:nvPr/>
          </p:nvCxnSpPr>
          <p:spPr>
            <a:xfrm flipH="1">
              <a:off x="5205145" y="3862567"/>
              <a:ext cx="884440" cy="732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921DE12-6299-EBA2-4D0B-C71D48ACAB26}"/>
                </a:ext>
              </a:extLst>
            </p:cNvPr>
            <p:cNvCxnSpPr>
              <a:cxnSpLocks/>
              <a:stCxn id="151" idx="2"/>
              <a:endCxn id="270" idx="3"/>
            </p:cNvCxnSpPr>
            <p:nvPr/>
          </p:nvCxnSpPr>
          <p:spPr>
            <a:xfrm flipH="1">
              <a:off x="5277145" y="4665872"/>
              <a:ext cx="141017" cy="1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E76B6AE-28F6-B041-4CF3-6630C00C329F}"/>
                </a:ext>
              </a:extLst>
            </p:cNvPr>
            <p:cNvCxnSpPr>
              <a:cxnSpLocks/>
              <a:stCxn id="272" idx="0"/>
              <a:endCxn id="152" idx="4"/>
            </p:cNvCxnSpPr>
            <p:nvPr/>
          </p:nvCxnSpPr>
          <p:spPr>
            <a:xfrm flipV="1">
              <a:off x="4754734" y="3862567"/>
              <a:ext cx="1334851" cy="7313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EE4CA916-071C-A51B-F9F2-87EE055E8A10}"/>
                </a:ext>
              </a:extLst>
            </p:cNvPr>
            <p:cNvGrpSpPr/>
            <p:nvPr/>
          </p:nvGrpSpPr>
          <p:grpSpPr>
            <a:xfrm>
              <a:off x="5848100" y="2560892"/>
              <a:ext cx="199670" cy="367781"/>
              <a:chOff x="6662594" y="2704840"/>
              <a:chExt cx="199670" cy="367781"/>
            </a:xfrm>
          </p:grpSpPr>
          <p:sp>
            <p:nvSpPr>
              <p:cNvPr id="274" name="Rectangle 273">
                <a:extLst>
                  <a:ext uri="{FF2B5EF4-FFF2-40B4-BE49-F238E27FC236}">
                    <a16:creationId xmlns:a16="http://schemas.microsoft.com/office/drawing/2014/main" id="{37BA6ADF-AE32-7558-3B71-34746EA19D42}"/>
                  </a:ext>
                </a:extLst>
              </p:cNvPr>
              <p:cNvSpPr/>
              <p:nvPr/>
            </p:nvSpPr>
            <p:spPr>
              <a:xfrm>
                <a:off x="6684799"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275" name="TextBox 274">
                    <a:extLst>
                      <a:ext uri="{FF2B5EF4-FFF2-40B4-BE49-F238E27FC236}">
                        <a16:creationId xmlns:a16="http://schemas.microsoft.com/office/drawing/2014/main" id="{C65DCD30-5886-BB5C-2665-D12BA339D321}"/>
                      </a:ext>
                    </a:extLst>
                  </p:cNvPr>
                  <p:cNvSpPr txBox="1"/>
                  <p:nvPr/>
                </p:nvSpPr>
                <p:spPr>
                  <a:xfrm>
                    <a:off x="6662594" y="2704840"/>
                    <a:ext cx="199670"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3"/>
                                  </a:solidFill>
                                  <a:latin typeface="Cambria Math" panose="02040503050406030204" pitchFamily="18" charset="0"/>
                                </a:rPr>
                              </m:ctrlPr>
                            </m:sSubPr>
                            <m:e>
                              <m:r>
                                <a:rPr lang="de-DE" sz="1400" b="0" i="1" smtClean="0">
                                  <a:solidFill>
                                    <a:schemeClr val="accent3"/>
                                  </a:solidFill>
                                  <a:latin typeface="Cambria Math" panose="02040503050406030204" pitchFamily="18" charset="0"/>
                                </a:rPr>
                                <m:t>𝑓</m:t>
                              </m:r>
                            </m:e>
                            <m:sub>
                              <m:r>
                                <a:rPr lang="de-DE" sz="1400" b="0" i="1" smtClean="0">
                                  <a:solidFill>
                                    <a:schemeClr val="accent3"/>
                                  </a:solidFill>
                                  <a:latin typeface="Cambria Math" panose="02040503050406030204" pitchFamily="18" charset="0"/>
                                </a:rPr>
                                <m:t>1</m:t>
                              </m:r>
                            </m:sub>
                          </m:sSub>
                        </m:oMath>
                      </m:oMathPara>
                    </a14:m>
                    <a:endParaRPr lang="en-GB" sz="1400" dirty="0">
                      <a:solidFill>
                        <a:schemeClr val="accent3"/>
                      </a:solidFill>
                    </a:endParaRPr>
                  </a:p>
                </p:txBody>
              </p:sp>
            </mc:Choice>
            <mc:Fallback xmlns="">
              <p:sp>
                <p:nvSpPr>
                  <p:cNvPr id="275" name="TextBox 274">
                    <a:extLst>
                      <a:ext uri="{FF2B5EF4-FFF2-40B4-BE49-F238E27FC236}">
                        <a16:creationId xmlns:a16="http://schemas.microsoft.com/office/drawing/2014/main" id="{C65DCD30-5886-BB5C-2665-D12BA339D321}"/>
                      </a:ext>
                    </a:extLst>
                  </p:cNvPr>
                  <p:cNvSpPr txBox="1">
                    <a:spLocks noRot="1" noChangeAspect="1" noMove="1" noResize="1" noEditPoints="1" noAdjustHandles="1" noChangeArrowheads="1" noChangeShapeType="1" noTextEdit="1"/>
                  </p:cNvSpPr>
                  <p:nvPr/>
                </p:nvSpPr>
                <p:spPr>
                  <a:xfrm>
                    <a:off x="6662594" y="2704840"/>
                    <a:ext cx="199670" cy="215444"/>
                  </a:xfrm>
                  <a:prstGeom prst="rect">
                    <a:avLst/>
                  </a:prstGeom>
                  <a:blipFill>
                    <a:blip r:embed="rId19"/>
                    <a:stretch>
                      <a:fillRect l="-35294" b="-33333"/>
                    </a:stretch>
                  </a:blipFill>
                </p:spPr>
                <p:txBody>
                  <a:bodyPr/>
                  <a:lstStyle/>
                  <a:p>
                    <a:r>
                      <a:rPr lang="en-DE">
                        <a:noFill/>
                      </a:rPr>
                      <a:t> </a:t>
                    </a:r>
                  </a:p>
                </p:txBody>
              </p:sp>
            </mc:Fallback>
          </mc:AlternateContent>
        </p:grpSp>
        <p:grpSp>
          <p:nvGrpSpPr>
            <p:cNvPr id="128" name="Group 127">
              <a:extLst>
                <a:ext uri="{FF2B5EF4-FFF2-40B4-BE49-F238E27FC236}">
                  <a16:creationId xmlns:a16="http://schemas.microsoft.com/office/drawing/2014/main" id="{051EAC4C-C8E7-6C9A-431E-5C28037060E2}"/>
                </a:ext>
              </a:extLst>
            </p:cNvPr>
            <p:cNvGrpSpPr/>
            <p:nvPr/>
          </p:nvGrpSpPr>
          <p:grpSpPr>
            <a:xfrm>
              <a:off x="4647868" y="4361728"/>
              <a:ext cx="203837" cy="376144"/>
              <a:chOff x="5462362" y="4505676"/>
              <a:chExt cx="203837" cy="376144"/>
            </a:xfrm>
          </p:grpSpPr>
          <p:sp>
            <p:nvSpPr>
              <p:cNvPr id="272" name="Rectangle 271">
                <a:extLst>
                  <a:ext uri="{FF2B5EF4-FFF2-40B4-BE49-F238E27FC236}">
                    <a16:creationId xmlns:a16="http://schemas.microsoft.com/office/drawing/2014/main" id="{68C04C72-ADE9-21C0-08C4-90A493B76DCA}"/>
                  </a:ext>
                </a:extLst>
              </p:cNvPr>
              <p:cNvSpPr/>
              <p:nvPr/>
            </p:nvSpPr>
            <p:spPr>
              <a:xfrm>
                <a:off x="5497228" y="473782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273" name="TextBox 272">
                    <a:extLst>
                      <a:ext uri="{FF2B5EF4-FFF2-40B4-BE49-F238E27FC236}">
                        <a16:creationId xmlns:a16="http://schemas.microsoft.com/office/drawing/2014/main" id="{078FFB01-3A7C-9D8B-DA28-C46A934B94D3}"/>
                      </a:ext>
                    </a:extLst>
                  </p:cNvPr>
                  <p:cNvSpPr txBox="1"/>
                  <p:nvPr/>
                </p:nvSpPr>
                <p:spPr>
                  <a:xfrm>
                    <a:off x="5462362" y="4505676"/>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1"/>
                                  </a:solidFill>
                                  <a:latin typeface="Cambria Math" panose="02040503050406030204" pitchFamily="18" charset="0"/>
                                </a:rPr>
                              </m:ctrlPr>
                            </m:sSubPr>
                            <m:e>
                              <m:r>
                                <a:rPr lang="de-DE" sz="1400" b="0" i="1" smtClean="0">
                                  <a:solidFill>
                                    <a:schemeClr val="accent1"/>
                                  </a:solidFill>
                                  <a:latin typeface="Cambria Math" panose="02040503050406030204" pitchFamily="18" charset="0"/>
                                </a:rPr>
                                <m:t>𝑓</m:t>
                              </m:r>
                            </m:e>
                            <m:sub>
                              <m:r>
                                <a:rPr lang="de-DE" sz="1400" b="0" i="1" smtClean="0">
                                  <a:solidFill>
                                    <a:schemeClr val="accent1"/>
                                  </a:solidFill>
                                  <a:latin typeface="Cambria Math" panose="02040503050406030204" pitchFamily="18" charset="0"/>
                                </a:rPr>
                                <m:t>2</m:t>
                              </m:r>
                            </m:sub>
                          </m:sSub>
                        </m:oMath>
                      </m:oMathPara>
                    </a14:m>
                    <a:endParaRPr lang="en-GB" sz="1400" dirty="0">
                      <a:solidFill>
                        <a:schemeClr val="accent1"/>
                      </a:solidFill>
                    </a:endParaRPr>
                  </a:p>
                </p:txBody>
              </p:sp>
            </mc:Choice>
            <mc:Fallback xmlns="">
              <p:sp>
                <p:nvSpPr>
                  <p:cNvPr id="273" name="TextBox 272">
                    <a:extLst>
                      <a:ext uri="{FF2B5EF4-FFF2-40B4-BE49-F238E27FC236}">
                        <a16:creationId xmlns:a16="http://schemas.microsoft.com/office/drawing/2014/main" id="{078FFB01-3A7C-9D8B-DA28-C46A934B94D3}"/>
                      </a:ext>
                    </a:extLst>
                  </p:cNvPr>
                  <p:cNvSpPr txBox="1">
                    <a:spLocks noRot="1" noChangeAspect="1" noMove="1" noResize="1" noEditPoints="1" noAdjustHandles="1" noChangeArrowheads="1" noChangeShapeType="1" noTextEdit="1"/>
                  </p:cNvSpPr>
                  <p:nvPr/>
                </p:nvSpPr>
                <p:spPr>
                  <a:xfrm>
                    <a:off x="5462362" y="4505676"/>
                    <a:ext cx="203837" cy="215444"/>
                  </a:xfrm>
                  <a:prstGeom prst="rect">
                    <a:avLst/>
                  </a:prstGeom>
                  <a:blipFill>
                    <a:blip r:embed="rId20"/>
                    <a:stretch>
                      <a:fillRect l="-41176" t="-5556" b="-33333"/>
                    </a:stretch>
                  </a:blipFill>
                </p:spPr>
                <p:txBody>
                  <a:bodyPr/>
                  <a:lstStyle/>
                  <a:p>
                    <a:r>
                      <a:rPr lang="en-DE">
                        <a:noFill/>
                      </a:rPr>
                      <a:t> </a:t>
                    </a:r>
                  </a:p>
                </p:txBody>
              </p:sp>
            </mc:Fallback>
          </mc:AlternateContent>
        </p:grpSp>
        <p:grpSp>
          <p:nvGrpSpPr>
            <p:cNvPr id="129" name="Group 128">
              <a:extLst>
                <a:ext uri="{FF2B5EF4-FFF2-40B4-BE49-F238E27FC236}">
                  <a16:creationId xmlns:a16="http://schemas.microsoft.com/office/drawing/2014/main" id="{C5BDB948-4C48-5EC5-16E9-1DCD324725A8}"/>
                </a:ext>
              </a:extLst>
            </p:cNvPr>
            <p:cNvGrpSpPr/>
            <p:nvPr/>
          </p:nvGrpSpPr>
          <p:grpSpPr>
            <a:xfrm>
              <a:off x="5109054" y="4362082"/>
              <a:ext cx="203837" cy="377457"/>
              <a:chOff x="5923548" y="4506030"/>
              <a:chExt cx="203837" cy="377457"/>
            </a:xfrm>
          </p:grpSpPr>
          <p:sp>
            <p:nvSpPr>
              <p:cNvPr id="270" name="Rectangle 269">
                <a:extLst>
                  <a:ext uri="{FF2B5EF4-FFF2-40B4-BE49-F238E27FC236}">
                    <a16:creationId xmlns:a16="http://schemas.microsoft.com/office/drawing/2014/main" id="{0464D471-77A3-1B9E-A684-B56BB4E0906E}"/>
                  </a:ext>
                </a:extLst>
              </p:cNvPr>
              <p:cNvSpPr/>
              <p:nvPr/>
            </p:nvSpPr>
            <p:spPr>
              <a:xfrm>
                <a:off x="5947639" y="473948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271" name="TextBox 270">
                    <a:extLst>
                      <a:ext uri="{FF2B5EF4-FFF2-40B4-BE49-F238E27FC236}">
                        <a16:creationId xmlns:a16="http://schemas.microsoft.com/office/drawing/2014/main" id="{F2E078B8-9EB6-0345-3956-9CE3526BBA05}"/>
                      </a:ext>
                    </a:extLst>
                  </p:cNvPr>
                  <p:cNvSpPr txBox="1"/>
                  <p:nvPr/>
                </p:nvSpPr>
                <p:spPr>
                  <a:xfrm>
                    <a:off x="5923548" y="4506030"/>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2"/>
                                  </a:solidFill>
                                  <a:latin typeface="Cambria Math" panose="02040503050406030204" pitchFamily="18" charset="0"/>
                                </a:rPr>
                              </m:ctrlPr>
                            </m:sSubPr>
                            <m:e>
                              <m:r>
                                <a:rPr lang="de-DE" sz="1400" b="0" i="1" smtClean="0">
                                  <a:solidFill>
                                    <a:schemeClr val="accent2"/>
                                  </a:solidFill>
                                  <a:latin typeface="Cambria Math" panose="02040503050406030204" pitchFamily="18" charset="0"/>
                                </a:rPr>
                                <m:t>𝑓</m:t>
                              </m:r>
                            </m:e>
                            <m:sub>
                              <m:r>
                                <a:rPr lang="de-DE" sz="1400" b="0" i="1" smtClean="0">
                                  <a:solidFill>
                                    <a:schemeClr val="accent2"/>
                                  </a:solidFill>
                                  <a:latin typeface="Cambria Math" panose="02040503050406030204" pitchFamily="18" charset="0"/>
                                </a:rPr>
                                <m:t>3</m:t>
                              </m:r>
                            </m:sub>
                          </m:sSub>
                        </m:oMath>
                      </m:oMathPara>
                    </a14:m>
                    <a:endParaRPr lang="en-GB" sz="1400" dirty="0">
                      <a:solidFill>
                        <a:schemeClr val="accent2"/>
                      </a:solidFill>
                    </a:endParaRPr>
                  </a:p>
                </p:txBody>
              </p:sp>
            </mc:Choice>
            <mc:Fallback xmlns="">
              <p:sp>
                <p:nvSpPr>
                  <p:cNvPr id="271" name="TextBox 270">
                    <a:extLst>
                      <a:ext uri="{FF2B5EF4-FFF2-40B4-BE49-F238E27FC236}">
                        <a16:creationId xmlns:a16="http://schemas.microsoft.com/office/drawing/2014/main" id="{F2E078B8-9EB6-0345-3956-9CE3526BBA05}"/>
                      </a:ext>
                    </a:extLst>
                  </p:cNvPr>
                  <p:cNvSpPr txBox="1">
                    <a:spLocks noRot="1" noChangeAspect="1" noMove="1" noResize="1" noEditPoints="1" noAdjustHandles="1" noChangeArrowheads="1" noChangeShapeType="1" noTextEdit="1"/>
                  </p:cNvSpPr>
                  <p:nvPr/>
                </p:nvSpPr>
                <p:spPr>
                  <a:xfrm>
                    <a:off x="5923548" y="4506030"/>
                    <a:ext cx="203837" cy="215444"/>
                  </a:xfrm>
                  <a:prstGeom prst="rect">
                    <a:avLst/>
                  </a:prstGeom>
                  <a:blipFill>
                    <a:blip r:embed="rId21"/>
                    <a:stretch>
                      <a:fillRect l="-35294" b="-33333"/>
                    </a:stretch>
                  </a:blipFill>
                </p:spPr>
                <p:txBody>
                  <a:bodyPr/>
                  <a:lstStyle/>
                  <a:p>
                    <a:r>
                      <a:rPr lang="en-DE">
                        <a:noFill/>
                      </a:rPr>
                      <a:t> </a:t>
                    </a:r>
                  </a:p>
                </p:txBody>
              </p:sp>
            </mc:Fallback>
          </mc:AlternateContent>
        </p:grpSp>
        <p:cxnSp>
          <p:nvCxnSpPr>
            <p:cNvPr id="130" name="Straight Connector 129">
              <a:extLst>
                <a:ext uri="{FF2B5EF4-FFF2-40B4-BE49-F238E27FC236}">
                  <a16:creationId xmlns:a16="http://schemas.microsoft.com/office/drawing/2014/main" id="{B8B472B1-4F61-A630-72DA-D4224AA1FF9F}"/>
                </a:ext>
              </a:extLst>
            </p:cNvPr>
            <p:cNvCxnSpPr>
              <a:cxnSpLocks/>
              <a:stCxn id="56" idx="2"/>
              <a:endCxn id="268" idx="3"/>
            </p:cNvCxnSpPr>
            <p:nvPr/>
          </p:nvCxnSpPr>
          <p:spPr>
            <a:xfrm flipH="1" flipV="1">
              <a:off x="6306202" y="2856673"/>
              <a:ext cx="20862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0650BF4-36FE-4665-2D44-36D5AF02F253}"/>
                </a:ext>
              </a:extLst>
            </p:cNvPr>
            <p:cNvCxnSpPr>
              <a:cxnSpLocks/>
              <a:stCxn id="152" idx="0"/>
              <a:endCxn id="268" idx="2"/>
            </p:cNvCxnSpPr>
            <p:nvPr/>
          </p:nvCxnSpPr>
          <p:spPr>
            <a:xfrm flipV="1">
              <a:off x="6089585" y="2928673"/>
              <a:ext cx="144617"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D26EA94-EF60-0E87-64E6-DFE29350013C}"/>
                </a:ext>
              </a:extLst>
            </p:cNvPr>
            <p:cNvCxnSpPr>
              <a:cxnSpLocks/>
              <a:stCxn id="164" idx="3"/>
              <a:endCxn id="55" idx="2"/>
            </p:cNvCxnSpPr>
            <p:nvPr/>
          </p:nvCxnSpPr>
          <p:spPr>
            <a:xfrm>
              <a:off x="4011827" y="2856673"/>
              <a:ext cx="18479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F63572E8-5E63-437B-4736-EDD4FA7B9BAB}"/>
                </a:ext>
              </a:extLst>
            </p:cNvPr>
            <p:cNvCxnSpPr>
              <a:cxnSpLocks/>
              <a:stCxn id="56" idx="6"/>
              <a:endCxn id="162" idx="1"/>
            </p:cNvCxnSpPr>
            <p:nvPr/>
          </p:nvCxnSpPr>
          <p:spPr>
            <a:xfrm flipV="1">
              <a:off x="7820330" y="2856673"/>
              <a:ext cx="16901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3DDD57C8-E119-E183-F919-CC68E05048C6}"/>
                </a:ext>
              </a:extLst>
            </p:cNvPr>
            <p:cNvCxnSpPr>
              <a:cxnSpLocks/>
              <a:stCxn id="148" idx="4"/>
              <a:endCxn id="274" idx="0"/>
            </p:cNvCxnSpPr>
            <p:nvPr/>
          </p:nvCxnSpPr>
          <p:spPr>
            <a:xfrm flipH="1">
              <a:off x="5942305" y="2488892"/>
              <a:ext cx="161143"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1874E2F-0E43-45FA-2553-4542241BA976}"/>
                </a:ext>
              </a:extLst>
            </p:cNvPr>
            <p:cNvCxnSpPr>
              <a:cxnSpLocks/>
              <a:stCxn id="148" idx="4"/>
              <a:endCxn id="268" idx="0"/>
            </p:cNvCxnSpPr>
            <p:nvPr/>
          </p:nvCxnSpPr>
          <p:spPr>
            <a:xfrm>
              <a:off x="6103448" y="2488892"/>
              <a:ext cx="130754" cy="295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C6D70BAD-7E8E-2DBC-4BAB-3689A9DA9286}"/>
                </a:ext>
              </a:extLst>
            </p:cNvPr>
            <p:cNvCxnSpPr>
              <a:cxnSpLocks/>
              <a:stCxn id="164" idx="3"/>
              <a:endCxn id="149" idx="3"/>
            </p:cNvCxnSpPr>
            <p:nvPr/>
          </p:nvCxnSpPr>
          <p:spPr>
            <a:xfrm flipV="1">
              <a:off x="4011827" y="1973242"/>
              <a:ext cx="1580794"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E281A3B-0B73-2CB3-05EE-F5715C1DE87F}"/>
                </a:ext>
              </a:extLst>
            </p:cNvPr>
            <p:cNvCxnSpPr>
              <a:cxnSpLocks/>
              <a:stCxn id="149" idx="5"/>
              <a:endCxn id="162" idx="1"/>
            </p:cNvCxnSpPr>
            <p:nvPr/>
          </p:nvCxnSpPr>
          <p:spPr>
            <a:xfrm>
              <a:off x="6602329" y="1973242"/>
              <a:ext cx="1387017" cy="8834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F2A8205E-C428-FCB8-7B27-13AC4CFA5650}"/>
                </a:ext>
              </a:extLst>
            </p:cNvPr>
            <p:cNvCxnSpPr>
              <a:cxnSpLocks/>
              <a:stCxn id="164" idx="3"/>
              <a:endCxn id="152" idx="2"/>
            </p:cNvCxnSpPr>
            <p:nvPr/>
          </p:nvCxnSpPr>
          <p:spPr>
            <a:xfrm>
              <a:off x="4011827" y="2856673"/>
              <a:ext cx="1698433"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1E289CAA-466F-0C7E-295D-62FECD76ED95}"/>
                </a:ext>
              </a:extLst>
            </p:cNvPr>
            <p:cNvCxnSpPr>
              <a:cxnSpLocks/>
              <a:stCxn id="162" idx="1"/>
              <a:endCxn id="152" idx="6"/>
            </p:cNvCxnSpPr>
            <p:nvPr/>
          </p:nvCxnSpPr>
          <p:spPr>
            <a:xfrm flipH="1">
              <a:off x="6468909" y="2856673"/>
              <a:ext cx="1520437" cy="8111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9588C87-EEC8-E562-EAA0-5D17B67DAF34}"/>
                </a:ext>
              </a:extLst>
            </p:cNvPr>
            <p:cNvCxnSpPr>
              <a:cxnSpLocks/>
              <a:stCxn id="270" idx="2"/>
              <a:endCxn id="153" idx="1"/>
            </p:cNvCxnSpPr>
            <p:nvPr/>
          </p:nvCxnSpPr>
          <p:spPr>
            <a:xfrm>
              <a:off x="5205145" y="4739539"/>
              <a:ext cx="457969" cy="2620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2A827D85-DB90-B936-7138-AEC5CB114AE8}"/>
                </a:ext>
              </a:extLst>
            </p:cNvPr>
            <p:cNvCxnSpPr>
              <a:cxnSpLocks/>
              <a:stCxn id="152" idx="4"/>
              <a:endCxn id="160" idx="3"/>
            </p:cNvCxnSpPr>
            <p:nvPr/>
          </p:nvCxnSpPr>
          <p:spPr>
            <a:xfrm>
              <a:off x="6089585" y="3862567"/>
              <a:ext cx="1497515" cy="7912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4DF4B373-FC20-68AE-FBF1-5ED7D60B8C47}"/>
                </a:ext>
              </a:extLst>
            </p:cNvPr>
            <p:cNvCxnSpPr>
              <a:cxnSpLocks/>
              <a:stCxn id="153" idx="7"/>
              <a:endCxn id="160" idx="2"/>
            </p:cNvCxnSpPr>
            <p:nvPr/>
          </p:nvCxnSpPr>
          <p:spPr>
            <a:xfrm flipV="1">
              <a:off x="6555957" y="4725832"/>
              <a:ext cx="959143" cy="2757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3F6DCB91-5176-E363-52E1-1C05D71C3505}"/>
                </a:ext>
              </a:extLst>
            </p:cNvPr>
            <p:cNvCxnSpPr>
              <a:cxnSpLocks/>
              <a:stCxn id="160" idx="2"/>
              <a:endCxn id="150" idx="0"/>
            </p:cNvCxnSpPr>
            <p:nvPr/>
          </p:nvCxnSpPr>
          <p:spPr>
            <a:xfrm>
              <a:off x="7515100" y="4725832"/>
              <a:ext cx="7890" cy="4301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81A3FFE5-557E-361C-1ED7-EF5C62CFA8A2}"/>
                </a:ext>
              </a:extLst>
            </p:cNvPr>
            <p:cNvGrpSpPr/>
            <p:nvPr/>
          </p:nvGrpSpPr>
          <p:grpSpPr>
            <a:xfrm>
              <a:off x="6131373" y="2560892"/>
              <a:ext cx="199670" cy="367781"/>
              <a:chOff x="6945867" y="2704840"/>
              <a:chExt cx="199670" cy="367781"/>
            </a:xfrm>
          </p:grpSpPr>
          <p:sp>
            <p:nvSpPr>
              <p:cNvPr id="268" name="Rectangle 267">
                <a:extLst>
                  <a:ext uri="{FF2B5EF4-FFF2-40B4-BE49-F238E27FC236}">
                    <a16:creationId xmlns:a16="http://schemas.microsoft.com/office/drawing/2014/main" id="{A8863C66-7642-39B2-1694-D5ED43EF8453}"/>
                  </a:ext>
                </a:extLst>
              </p:cNvPr>
              <p:cNvSpPr/>
              <p:nvPr/>
            </p:nvSpPr>
            <p:spPr>
              <a:xfrm>
                <a:off x="6976696"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269" name="TextBox 268">
                    <a:extLst>
                      <a:ext uri="{FF2B5EF4-FFF2-40B4-BE49-F238E27FC236}">
                        <a16:creationId xmlns:a16="http://schemas.microsoft.com/office/drawing/2014/main" id="{3365397D-760B-E4CD-232A-1F5410C88CC6}"/>
                      </a:ext>
                    </a:extLst>
                  </p:cNvPr>
                  <p:cNvSpPr txBox="1"/>
                  <p:nvPr/>
                </p:nvSpPr>
                <p:spPr>
                  <a:xfrm>
                    <a:off x="6945867" y="2704840"/>
                    <a:ext cx="199670"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accent3"/>
                                  </a:solidFill>
                                  <a:latin typeface="Cambria Math" panose="02040503050406030204" pitchFamily="18" charset="0"/>
                                </a:rPr>
                              </m:ctrlPr>
                            </m:sSubPr>
                            <m:e>
                              <m:r>
                                <a:rPr lang="de-DE" sz="1400" i="1">
                                  <a:solidFill>
                                    <a:schemeClr val="accent3"/>
                                  </a:solidFill>
                                  <a:latin typeface="Cambria Math" panose="02040503050406030204" pitchFamily="18" charset="0"/>
                                </a:rPr>
                                <m:t>𝑓</m:t>
                              </m:r>
                            </m:e>
                            <m:sub>
                              <m:r>
                                <a:rPr lang="de-DE" sz="1400" i="1">
                                  <a:solidFill>
                                    <a:schemeClr val="accent3"/>
                                  </a:solidFill>
                                  <a:latin typeface="Cambria Math" panose="02040503050406030204" pitchFamily="18" charset="0"/>
                                </a:rPr>
                                <m:t>1</m:t>
                              </m:r>
                            </m:sub>
                          </m:sSub>
                        </m:oMath>
                      </m:oMathPara>
                    </a14:m>
                    <a:endParaRPr lang="en-GB" sz="1400" dirty="0">
                      <a:solidFill>
                        <a:schemeClr val="accent3"/>
                      </a:solidFill>
                    </a:endParaRPr>
                  </a:p>
                </p:txBody>
              </p:sp>
            </mc:Choice>
            <mc:Fallback xmlns="">
              <p:sp>
                <p:nvSpPr>
                  <p:cNvPr id="269" name="TextBox 268">
                    <a:extLst>
                      <a:ext uri="{FF2B5EF4-FFF2-40B4-BE49-F238E27FC236}">
                        <a16:creationId xmlns:a16="http://schemas.microsoft.com/office/drawing/2014/main" id="{3365397D-760B-E4CD-232A-1F5410C88CC6}"/>
                      </a:ext>
                    </a:extLst>
                  </p:cNvPr>
                  <p:cNvSpPr txBox="1">
                    <a:spLocks noRot="1" noChangeAspect="1" noMove="1" noResize="1" noEditPoints="1" noAdjustHandles="1" noChangeArrowheads="1" noChangeShapeType="1" noTextEdit="1"/>
                  </p:cNvSpPr>
                  <p:nvPr/>
                </p:nvSpPr>
                <p:spPr>
                  <a:xfrm>
                    <a:off x="6945867" y="2704840"/>
                    <a:ext cx="199670" cy="215444"/>
                  </a:xfrm>
                  <a:prstGeom prst="rect">
                    <a:avLst/>
                  </a:prstGeom>
                  <a:blipFill>
                    <a:blip r:embed="rId22"/>
                    <a:stretch>
                      <a:fillRect l="-43750" b="-33333"/>
                    </a:stretch>
                  </a:blipFill>
                </p:spPr>
                <p:txBody>
                  <a:bodyPr/>
                  <a:lstStyle/>
                  <a:p>
                    <a:r>
                      <a:rPr lang="en-DE">
                        <a:noFill/>
                      </a:rPr>
                      <a:t> </a:t>
                    </a:r>
                  </a:p>
                </p:txBody>
              </p:sp>
            </mc:Fallback>
          </mc:AlternateContent>
        </p:grpSp>
        <p:grpSp>
          <p:nvGrpSpPr>
            <p:cNvPr id="145" name="Group 144">
              <a:extLst>
                <a:ext uri="{FF2B5EF4-FFF2-40B4-BE49-F238E27FC236}">
                  <a16:creationId xmlns:a16="http://schemas.microsoft.com/office/drawing/2014/main" id="{9DCD4B1B-5CD4-6C14-8A40-F977E7F3A979}"/>
                </a:ext>
              </a:extLst>
            </p:cNvPr>
            <p:cNvGrpSpPr/>
            <p:nvPr/>
          </p:nvGrpSpPr>
          <p:grpSpPr>
            <a:xfrm>
              <a:off x="3843143" y="2560892"/>
              <a:ext cx="199670" cy="367781"/>
              <a:chOff x="4657637" y="2704840"/>
              <a:chExt cx="199670" cy="367781"/>
            </a:xfrm>
          </p:grpSpPr>
          <p:sp>
            <p:nvSpPr>
              <p:cNvPr id="164" name="Rectangle 163">
                <a:extLst>
                  <a:ext uri="{FF2B5EF4-FFF2-40B4-BE49-F238E27FC236}">
                    <a16:creationId xmlns:a16="http://schemas.microsoft.com/office/drawing/2014/main" id="{4F3CDB8B-BF0C-99BB-3D6C-E87FB10EE70B}"/>
                  </a:ext>
                </a:extLst>
              </p:cNvPr>
              <p:cNvSpPr/>
              <p:nvPr/>
            </p:nvSpPr>
            <p:spPr>
              <a:xfrm>
                <a:off x="4682321"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12023480-5F9A-6974-7EF7-7F901743A0F2}"/>
                      </a:ext>
                    </a:extLst>
                  </p:cNvPr>
                  <p:cNvSpPr txBox="1"/>
                  <p:nvPr/>
                </p:nvSpPr>
                <p:spPr>
                  <a:xfrm>
                    <a:off x="4657637" y="2704840"/>
                    <a:ext cx="199670"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3"/>
                                  </a:solidFill>
                                  <a:latin typeface="Cambria Math" panose="02040503050406030204" pitchFamily="18" charset="0"/>
                                </a:rPr>
                              </m:ctrlPr>
                            </m:sSubPr>
                            <m:e>
                              <m:r>
                                <a:rPr lang="de-DE" sz="1400" b="0" i="1" smtClean="0">
                                  <a:solidFill>
                                    <a:schemeClr val="accent3"/>
                                  </a:solidFill>
                                  <a:latin typeface="Cambria Math" panose="02040503050406030204" pitchFamily="18" charset="0"/>
                                </a:rPr>
                                <m:t>𝑓</m:t>
                              </m:r>
                            </m:e>
                            <m:sub>
                              <m:r>
                                <a:rPr lang="de-DE" sz="1400" b="0" i="1" smtClean="0">
                                  <a:solidFill>
                                    <a:schemeClr val="accent3"/>
                                  </a:solidFill>
                                  <a:latin typeface="Cambria Math" panose="02040503050406030204" pitchFamily="18" charset="0"/>
                                </a:rPr>
                                <m:t>1</m:t>
                              </m:r>
                            </m:sub>
                          </m:sSub>
                        </m:oMath>
                      </m:oMathPara>
                    </a14:m>
                    <a:endParaRPr lang="en-GB" sz="1400" dirty="0">
                      <a:solidFill>
                        <a:schemeClr val="accent3"/>
                      </a:solidFill>
                    </a:endParaRPr>
                  </a:p>
                </p:txBody>
              </p:sp>
            </mc:Choice>
            <mc:Fallback xmlns="">
              <p:sp>
                <p:nvSpPr>
                  <p:cNvPr id="184" name="TextBox 183">
                    <a:extLst>
                      <a:ext uri="{FF2B5EF4-FFF2-40B4-BE49-F238E27FC236}">
                        <a16:creationId xmlns:a16="http://schemas.microsoft.com/office/drawing/2014/main" id="{12023480-5F9A-6974-7EF7-7F901743A0F2}"/>
                      </a:ext>
                    </a:extLst>
                  </p:cNvPr>
                  <p:cNvSpPr txBox="1">
                    <a:spLocks noRot="1" noChangeAspect="1" noMove="1" noResize="1" noEditPoints="1" noAdjustHandles="1" noChangeArrowheads="1" noChangeShapeType="1" noTextEdit="1"/>
                  </p:cNvSpPr>
                  <p:nvPr/>
                </p:nvSpPr>
                <p:spPr>
                  <a:xfrm>
                    <a:off x="4657637" y="2704840"/>
                    <a:ext cx="199670" cy="215444"/>
                  </a:xfrm>
                  <a:prstGeom prst="rect">
                    <a:avLst/>
                  </a:prstGeom>
                  <a:blipFill>
                    <a:blip r:embed="rId19"/>
                    <a:stretch>
                      <a:fillRect l="-35294" b="-33333"/>
                    </a:stretch>
                  </a:blipFill>
                </p:spPr>
                <p:txBody>
                  <a:bodyPr/>
                  <a:lstStyle/>
                  <a:p>
                    <a:r>
                      <a:rPr lang="en-DE">
                        <a:noFill/>
                      </a:rPr>
                      <a:t> </a:t>
                    </a:r>
                  </a:p>
                </p:txBody>
              </p:sp>
            </mc:Fallback>
          </mc:AlternateContent>
        </p:grpSp>
        <p:grpSp>
          <p:nvGrpSpPr>
            <p:cNvPr id="146" name="Group 145">
              <a:extLst>
                <a:ext uri="{FF2B5EF4-FFF2-40B4-BE49-F238E27FC236}">
                  <a16:creationId xmlns:a16="http://schemas.microsoft.com/office/drawing/2014/main" id="{C03CF710-5E76-4CAE-1A8F-F16727947EA2}"/>
                </a:ext>
              </a:extLst>
            </p:cNvPr>
            <p:cNvGrpSpPr/>
            <p:nvPr/>
          </p:nvGrpSpPr>
          <p:grpSpPr>
            <a:xfrm>
              <a:off x="7961511" y="2560892"/>
              <a:ext cx="199670" cy="367781"/>
              <a:chOff x="8776005" y="2704840"/>
              <a:chExt cx="199670" cy="367781"/>
            </a:xfrm>
          </p:grpSpPr>
          <p:sp>
            <p:nvSpPr>
              <p:cNvPr id="162" name="Rectangle 161">
                <a:extLst>
                  <a:ext uri="{FF2B5EF4-FFF2-40B4-BE49-F238E27FC236}">
                    <a16:creationId xmlns:a16="http://schemas.microsoft.com/office/drawing/2014/main" id="{C0BBF9FD-5EBF-B908-99B5-E06664D8128C}"/>
                  </a:ext>
                </a:extLst>
              </p:cNvPr>
              <p:cNvSpPr/>
              <p:nvPr/>
            </p:nvSpPr>
            <p:spPr>
              <a:xfrm>
                <a:off x="8803840" y="292862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63" name="TextBox 162">
                    <a:extLst>
                      <a:ext uri="{FF2B5EF4-FFF2-40B4-BE49-F238E27FC236}">
                        <a16:creationId xmlns:a16="http://schemas.microsoft.com/office/drawing/2014/main" id="{F559B6B2-0FF7-4894-718C-4C96D1DA6CC2}"/>
                      </a:ext>
                    </a:extLst>
                  </p:cNvPr>
                  <p:cNvSpPr txBox="1"/>
                  <p:nvPr/>
                </p:nvSpPr>
                <p:spPr>
                  <a:xfrm>
                    <a:off x="8776005" y="2704840"/>
                    <a:ext cx="199670"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solidFill>
                                    <a:schemeClr val="accent3"/>
                                  </a:solidFill>
                                  <a:latin typeface="Cambria Math" panose="02040503050406030204" pitchFamily="18" charset="0"/>
                                </a:rPr>
                              </m:ctrlPr>
                            </m:sSubPr>
                            <m:e>
                              <m:r>
                                <a:rPr lang="de-DE" sz="1400" i="1">
                                  <a:solidFill>
                                    <a:schemeClr val="accent3"/>
                                  </a:solidFill>
                                  <a:latin typeface="Cambria Math" panose="02040503050406030204" pitchFamily="18" charset="0"/>
                                </a:rPr>
                                <m:t>𝑓</m:t>
                              </m:r>
                            </m:e>
                            <m:sub>
                              <m:r>
                                <a:rPr lang="de-DE" sz="1400" i="1">
                                  <a:solidFill>
                                    <a:schemeClr val="accent3"/>
                                  </a:solidFill>
                                  <a:latin typeface="Cambria Math" panose="02040503050406030204" pitchFamily="18" charset="0"/>
                                </a:rPr>
                                <m:t>1</m:t>
                              </m:r>
                            </m:sub>
                          </m:sSub>
                        </m:oMath>
                      </m:oMathPara>
                    </a14:m>
                    <a:endParaRPr lang="en-GB" sz="1400" dirty="0">
                      <a:solidFill>
                        <a:schemeClr val="accent3"/>
                      </a:solidFill>
                    </a:endParaRPr>
                  </a:p>
                </p:txBody>
              </p:sp>
            </mc:Choice>
            <mc:Fallback xmlns="">
              <p:sp>
                <p:nvSpPr>
                  <p:cNvPr id="163" name="TextBox 162">
                    <a:extLst>
                      <a:ext uri="{FF2B5EF4-FFF2-40B4-BE49-F238E27FC236}">
                        <a16:creationId xmlns:a16="http://schemas.microsoft.com/office/drawing/2014/main" id="{F559B6B2-0FF7-4894-718C-4C96D1DA6CC2}"/>
                      </a:ext>
                    </a:extLst>
                  </p:cNvPr>
                  <p:cNvSpPr txBox="1">
                    <a:spLocks noRot="1" noChangeAspect="1" noMove="1" noResize="1" noEditPoints="1" noAdjustHandles="1" noChangeArrowheads="1" noChangeShapeType="1" noTextEdit="1"/>
                  </p:cNvSpPr>
                  <p:nvPr/>
                </p:nvSpPr>
                <p:spPr>
                  <a:xfrm>
                    <a:off x="8776005" y="2704840"/>
                    <a:ext cx="199670" cy="215444"/>
                  </a:xfrm>
                  <a:prstGeom prst="rect">
                    <a:avLst/>
                  </a:prstGeom>
                  <a:blipFill>
                    <a:blip r:embed="rId23"/>
                    <a:stretch>
                      <a:fillRect l="-41176" b="-33333"/>
                    </a:stretch>
                  </a:blipFill>
                </p:spPr>
                <p:txBody>
                  <a:bodyPr/>
                  <a:lstStyle/>
                  <a:p>
                    <a:r>
                      <a:rPr lang="en-DE">
                        <a:noFill/>
                      </a:rPr>
                      <a:t> </a:t>
                    </a:r>
                  </a:p>
                </p:txBody>
              </p:sp>
            </mc:Fallback>
          </mc:AlternateContent>
        </p:grpSp>
        <p:grpSp>
          <p:nvGrpSpPr>
            <p:cNvPr id="147" name="Group 146">
              <a:extLst>
                <a:ext uri="{FF2B5EF4-FFF2-40B4-BE49-F238E27FC236}">
                  <a16:creationId xmlns:a16="http://schemas.microsoft.com/office/drawing/2014/main" id="{FE60E21D-9F99-785F-D369-E2F3248BADA8}"/>
                </a:ext>
              </a:extLst>
            </p:cNvPr>
            <p:cNvGrpSpPr/>
            <p:nvPr/>
          </p:nvGrpSpPr>
          <p:grpSpPr>
            <a:xfrm>
              <a:off x="7413181" y="4362082"/>
              <a:ext cx="203837" cy="363750"/>
              <a:chOff x="8227675" y="4506030"/>
              <a:chExt cx="203837" cy="363750"/>
            </a:xfrm>
          </p:grpSpPr>
          <p:sp>
            <p:nvSpPr>
              <p:cNvPr id="160" name="Rectangle 159">
                <a:extLst>
                  <a:ext uri="{FF2B5EF4-FFF2-40B4-BE49-F238E27FC236}">
                    <a16:creationId xmlns:a16="http://schemas.microsoft.com/office/drawing/2014/main" id="{6308FC16-2AC6-66F5-A15A-DB4D5B35208F}"/>
                  </a:ext>
                </a:extLst>
              </p:cNvPr>
              <p:cNvSpPr/>
              <p:nvPr/>
            </p:nvSpPr>
            <p:spPr>
              <a:xfrm>
                <a:off x="8257594" y="4725780"/>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61" name="TextBox 160">
                    <a:extLst>
                      <a:ext uri="{FF2B5EF4-FFF2-40B4-BE49-F238E27FC236}">
                        <a16:creationId xmlns:a16="http://schemas.microsoft.com/office/drawing/2014/main" id="{E433FB64-3064-817C-2707-64E50FC607B0}"/>
                      </a:ext>
                    </a:extLst>
                  </p:cNvPr>
                  <p:cNvSpPr txBox="1"/>
                  <p:nvPr/>
                </p:nvSpPr>
                <p:spPr>
                  <a:xfrm>
                    <a:off x="8227675" y="4506030"/>
                    <a:ext cx="203837" cy="215444"/>
                  </a:xfrm>
                  <a:prstGeom prst="rect">
                    <a:avLst/>
                  </a:prstGeom>
                  <a:noFill/>
                </p:spPr>
                <p:txBody>
                  <a:bodyPr wrap="non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b="0" i="1" smtClean="0">
                                  <a:solidFill>
                                    <a:schemeClr val="accent2"/>
                                  </a:solidFill>
                                  <a:latin typeface="Cambria Math" panose="02040503050406030204" pitchFamily="18" charset="0"/>
                                </a:rPr>
                              </m:ctrlPr>
                            </m:sSubPr>
                            <m:e>
                              <m:r>
                                <a:rPr lang="de-DE" sz="1400" b="0" i="1" smtClean="0">
                                  <a:solidFill>
                                    <a:schemeClr val="accent2"/>
                                  </a:solidFill>
                                  <a:latin typeface="Cambria Math" panose="02040503050406030204" pitchFamily="18" charset="0"/>
                                </a:rPr>
                                <m:t>𝑓</m:t>
                              </m:r>
                            </m:e>
                            <m:sub>
                              <m:r>
                                <a:rPr lang="de-DE" sz="1400" b="0" i="1" smtClean="0">
                                  <a:solidFill>
                                    <a:schemeClr val="accent2"/>
                                  </a:solidFill>
                                  <a:latin typeface="Cambria Math" panose="02040503050406030204" pitchFamily="18" charset="0"/>
                                </a:rPr>
                                <m:t>3</m:t>
                              </m:r>
                            </m:sub>
                          </m:sSub>
                        </m:oMath>
                      </m:oMathPara>
                    </a14:m>
                    <a:endParaRPr lang="en-GB" sz="1400" dirty="0">
                      <a:solidFill>
                        <a:schemeClr val="accent2"/>
                      </a:solidFill>
                    </a:endParaRPr>
                  </a:p>
                </p:txBody>
              </p:sp>
            </mc:Choice>
            <mc:Fallback xmlns="">
              <p:sp>
                <p:nvSpPr>
                  <p:cNvPr id="161" name="TextBox 160">
                    <a:extLst>
                      <a:ext uri="{FF2B5EF4-FFF2-40B4-BE49-F238E27FC236}">
                        <a16:creationId xmlns:a16="http://schemas.microsoft.com/office/drawing/2014/main" id="{E433FB64-3064-817C-2707-64E50FC607B0}"/>
                      </a:ext>
                    </a:extLst>
                  </p:cNvPr>
                  <p:cNvSpPr txBox="1">
                    <a:spLocks noRot="1" noChangeAspect="1" noMove="1" noResize="1" noEditPoints="1" noAdjustHandles="1" noChangeArrowheads="1" noChangeShapeType="1" noTextEdit="1"/>
                  </p:cNvSpPr>
                  <p:nvPr/>
                </p:nvSpPr>
                <p:spPr>
                  <a:xfrm>
                    <a:off x="8227675" y="4506030"/>
                    <a:ext cx="203837" cy="215444"/>
                  </a:xfrm>
                  <a:prstGeom prst="rect">
                    <a:avLst/>
                  </a:prstGeom>
                  <a:blipFill>
                    <a:blip r:embed="rId24"/>
                    <a:stretch>
                      <a:fillRect l="-41176" b="-33333"/>
                    </a:stretch>
                  </a:blipFill>
                </p:spPr>
                <p:txBody>
                  <a:bodyPr/>
                  <a:lstStyle/>
                  <a:p>
                    <a:r>
                      <a:rPr lang="en-DE">
                        <a:noFill/>
                      </a:rPr>
                      <a:t> </a:t>
                    </a:r>
                  </a:p>
                </p:txBody>
              </p:sp>
            </mc:Fallback>
          </mc:AlternateContent>
        </p:gr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6F50513D-5548-9B16-ADFB-670DD62B297A}"/>
                    </a:ext>
                  </a:extLst>
                </p:cNvPr>
                <p:cNvSpPr txBox="1"/>
                <p:nvPr/>
              </p:nvSpPr>
              <p:spPr>
                <a:xfrm>
                  <a:off x="5455882" y="2099379"/>
                  <a:ext cx="1295131"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
                      </m:oMathParaPr>
                      <m:oMath xmlns:m="http://schemas.openxmlformats.org/officeDocument/2006/math">
                        <m:r>
                          <a:rPr lang="de-DE" i="1" smtClean="0">
                            <a:solidFill>
                              <a:schemeClr val="accent3"/>
                            </a:solidFill>
                            <a:latin typeface="Cambria Math" panose="02040503050406030204" pitchFamily="18" charset="0"/>
                          </a:rPr>
                          <m:t>𝐴𝑐𝑐</m:t>
                        </m:r>
                        <m:r>
                          <m:rPr>
                            <m:nor/>
                          </m:rPr>
                          <a:rPr lang="en-GB">
                            <a:solidFill>
                              <a:schemeClr val="accent3"/>
                            </a:solidFill>
                            <a:latin typeface="Cambria Math" charset="0"/>
                          </a:rPr>
                          <m:t>.</m:t>
                        </m:r>
                        <m:r>
                          <a:rPr lang="de-DE" b="0" i="1" smtClean="0">
                            <a:solidFill>
                              <a:schemeClr val="accent3"/>
                            </a:solidFill>
                            <a:latin typeface="Cambria Math" panose="02040503050406030204" pitchFamily="18" charset="0"/>
                          </a:rPr>
                          <m:t>𝑛𝑢𝑐𝑙</m:t>
                        </m:r>
                      </m:oMath>
                    </m:oMathPara>
                  </a14:m>
                  <a:endParaRPr lang="en-GB" dirty="0">
                    <a:solidFill>
                      <a:schemeClr val="accent3"/>
                    </a:solidFill>
                  </a:endParaRPr>
                </a:p>
              </p:txBody>
            </p:sp>
          </mc:Choice>
          <mc:Fallback xmlns="">
            <p:sp>
              <p:nvSpPr>
                <p:cNvPr id="148" name="TextBox 147">
                  <a:extLst>
                    <a:ext uri="{FF2B5EF4-FFF2-40B4-BE49-F238E27FC236}">
                      <a16:creationId xmlns:a16="http://schemas.microsoft.com/office/drawing/2014/main" id="{6F50513D-5548-9B16-ADFB-670DD62B297A}"/>
                    </a:ext>
                  </a:extLst>
                </p:cNvPr>
                <p:cNvSpPr txBox="1">
                  <a:spLocks noRot="1" noChangeAspect="1" noMove="1" noResize="1" noEditPoints="1" noAdjustHandles="1" noChangeArrowheads="1" noChangeShapeType="1" noTextEdit="1"/>
                </p:cNvSpPr>
                <p:nvPr/>
              </p:nvSpPr>
              <p:spPr>
                <a:xfrm>
                  <a:off x="5455882" y="2099379"/>
                  <a:ext cx="1295131" cy="389513"/>
                </a:xfrm>
                <a:prstGeom prst="ellipse">
                  <a:avLst/>
                </a:prstGeom>
                <a:blipFill>
                  <a:blip r:embed="rId25"/>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6D654A18-323E-1343-8214-E325A4EC42D5}"/>
                    </a:ext>
                  </a:extLst>
                </p:cNvPr>
                <p:cNvSpPr txBox="1"/>
                <p:nvPr/>
              </p:nvSpPr>
              <p:spPr>
                <a:xfrm>
                  <a:off x="5383503" y="1640772"/>
                  <a:ext cx="1427944"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i="1" smtClean="0">
                            <a:solidFill>
                              <a:schemeClr val="accent3"/>
                            </a:solidFill>
                            <a:latin typeface="Cambria Math" panose="02040503050406030204" pitchFamily="18" charset="0"/>
                          </a:rPr>
                          <m:t>𝐴𝑐𝑐</m:t>
                        </m:r>
                        <m:r>
                          <m:rPr>
                            <m:nor/>
                          </m:rPr>
                          <a:rPr lang="en-GB">
                            <a:solidFill>
                              <a:schemeClr val="accent3"/>
                            </a:solidFill>
                            <a:latin typeface="Cambria Math" charset="0"/>
                          </a:rPr>
                          <m:t>.</m:t>
                        </m:r>
                        <m:r>
                          <a:rPr lang="de-DE" i="1">
                            <a:solidFill>
                              <a:schemeClr val="accent3"/>
                            </a:solidFill>
                            <a:latin typeface="Cambria Math" panose="02040503050406030204" pitchFamily="18" charset="0"/>
                          </a:rPr>
                          <m:t>𝑐h𝑒𝑚</m:t>
                        </m:r>
                      </m:oMath>
                    </m:oMathPara>
                  </a14:m>
                  <a:endParaRPr lang="en-GB" dirty="0">
                    <a:solidFill>
                      <a:schemeClr val="accent3"/>
                    </a:solidFill>
                  </a:endParaRPr>
                </a:p>
              </p:txBody>
            </p:sp>
          </mc:Choice>
          <mc:Fallback xmlns="">
            <p:sp>
              <p:nvSpPr>
                <p:cNvPr id="149" name="TextBox 148">
                  <a:extLst>
                    <a:ext uri="{FF2B5EF4-FFF2-40B4-BE49-F238E27FC236}">
                      <a16:creationId xmlns:a16="http://schemas.microsoft.com/office/drawing/2014/main" id="{6D654A18-323E-1343-8214-E325A4EC42D5}"/>
                    </a:ext>
                  </a:extLst>
                </p:cNvPr>
                <p:cNvSpPr txBox="1">
                  <a:spLocks noRot="1" noChangeAspect="1" noMove="1" noResize="1" noEditPoints="1" noAdjustHandles="1" noChangeArrowheads="1" noChangeShapeType="1" noTextEdit="1"/>
                </p:cNvSpPr>
                <p:nvPr/>
              </p:nvSpPr>
              <p:spPr>
                <a:xfrm>
                  <a:off x="5383503" y="1640772"/>
                  <a:ext cx="1427944" cy="389513"/>
                </a:xfrm>
                <a:prstGeom prst="ellipse">
                  <a:avLst/>
                </a:prstGeom>
                <a:blipFill>
                  <a:blip r:embed="rId26"/>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BE2E6A87-5C91-0C13-BB78-19F99258520E}"/>
                    </a:ext>
                  </a:extLst>
                </p:cNvPr>
                <p:cNvSpPr txBox="1"/>
                <p:nvPr/>
              </p:nvSpPr>
              <p:spPr>
                <a:xfrm>
                  <a:off x="6542490" y="5156016"/>
                  <a:ext cx="1961000"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accent2"/>
                            </a:solidFill>
                            <a:latin typeface="Cambria Math" charset="0"/>
                          </a:rPr>
                          <m:t>𝑇𝑟𝑒𝑎𝑡</m:t>
                        </m:r>
                        <m:r>
                          <m:rPr>
                            <m:nor/>
                          </m:rPr>
                          <a:rPr lang="en-GB">
                            <a:solidFill>
                              <a:schemeClr val="accent2"/>
                            </a:solidFill>
                            <a:latin typeface="Cambria Math" charset="0"/>
                          </a:rPr>
                          <m:t>.</m:t>
                        </m:r>
                        <m:r>
                          <a:rPr lang="en-GB" i="1" smtClean="0">
                            <a:solidFill>
                              <a:schemeClr val="accent2"/>
                            </a:solidFill>
                            <a:latin typeface="Cambria Math" charset="0"/>
                          </a:rPr>
                          <m:t>𝑒𝑣𝑒</m:t>
                        </m:r>
                        <m:r>
                          <m:rPr>
                            <m:nor/>
                          </m:rPr>
                          <a:rPr lang="en-GB">
                            <a:solidFill>
                              <a:schemeClr val="accent2"/>
                            </a:solidFill>
                            <a:latin typeface="Cambria Math" charset="0"/>
                          </a:rPr>
                          <m:t>.</m:t>
                        </m:r>
                        <m:sSub>
                          <m:sSubPr>
                            <m:ctrlPr>
                              <a:rPr lang="en-GB" i="1">
                                <a:solidFill>
                                  <a:schemeClr val="accent2"/>
                                </a:solidFill>
                                <a:latin typeface="Cambria Math" panose="02040503050406030204" pitchFamily="18" charset="0"/>
                              </a:rPr>
                            </m:ctrlPr>
                          </m:sSubPr>
                          <m:e>
                            <m:r>
                              <a:rPr lang="en-GB" i="1">
                                <a:solidFill>
                                  <a:schemeClr val="accent2"/>
                                </a:solidFill>
                                <a:latin typeface="Cambria Math" panose="02040503050406030204" pitchFamily="18" charset="0"/>
                              </a:rPr>
                              <m:t>𝑚</m:t>
                            </m:r>
                          </m:e>
                          <m:sub>
                            <m:r>
                              <a:rPr lang="en-GB" i="1">
                                <a:solidFill>
                                  <a:schemeClr val="accent2"/>
                                </a:solidFill>
                                <a:latin typeface="Cambria Math" charset="0"/>
                              </a:rPr>
                              <m:t>2</m:t>
                            </m:r>
                          </m:sub>
                        </m:sSub>
                      </m:oMath>
                    </m:oMathPara>
                  </a14:m>
                  <a:endParaRPr lang="en-GB" dirty="0">
                    <a:solidFill>
                      <a:schemeClr val="accent2"/>
                    </a:solidFill>
                  </a:endParaRPr>
                </a:p>
              </p:txBody>
            </p:sp>
          </mc:Choice>
          <mc:Fallback xmlns="">
            <p:sp>
              <p:nvSpPr>
                <p:cNvPr id="150" name="TextBox 149">
                  <a:extLst>
                    <a:ext uri="{FF2B5EF4-FFF2-40B4-BE49-F238E27FC236}">
                      <a16:creationId xmlns:a16="http://schemas.microsoft.com/office/drawing/2014/main" id="{BE2E6A87-5C91-0C13-BB78-19F99258520E}"/>
                    </a:ext>
                  </a:extLst>
                </p:cNvPr>
                <p:cNvSpPr txBox="1">
                  <a:spLocks noRot="1" noChangeAspect="1" noMove="1" noResize="1" noEditPoints="1" noAdjustHandles="1" noChangeArrowheads="1" noChangeShapeType="1" noTextEdit="1"/>
                </p:cNvSpPr>
                <p:nvPr/>
              </p:nvSpPr>
              <p:spPr>
                <a:xfrm>
                  <a:off x="6542490" y="5156016"/>
                  <a:ext cx="1961000" cy="389513"/>
                </a:xfrm>
                <a:prstGeom prst="ellipse">
                  <a:avLst/>
                </a:prstGeom>
                <a:blipFill>
                  <a:blip r:embed="rId27"/>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51" name="TextBox 150">
                  <a:extLst>
                    <a:ext uri="{FF2B5EF4-FFF2-40B4-BE49-F238E27FC236}">
                      <a16:creationId xmlns:a16="http://schemas.microsoft.com/office/drawing/2014/main" id="{F1BCC4FE-88DD-51E3-3577-D3796ED13C08}"/>
                    </a:ext>
                  </a:extLst>
                </p:cNvPr>
                <p:cNvSpPr txBox="1"/>
                <p:nvPr/>
              </p:nvSpPr>
              <p:spPr>
                <a:xfrm>
                  <a:off x="5418162" y="4471115"/>
                  <a:ext cx="1953516"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accent2"/>
                            </a:solidFill>
                            <a:latin typeface="Cambria Math" charset="0"/>
                          </a:rPr>
                          <m:t>𝑇𝑟𝑒𝑎𝑡</m:t>
                        </m:r>
                        <m:r>
                          <m:rPr>
                            <m:nor/>
                          </m:rPr>
                          <a:rPr lang="en-GB">
                            <a:solidFill>
                              <a:schemeClr val="accent2"/>
                            </a:solidFill>
                            <a:latin typeface="Cambria Math" charset="0"/>
                          </a:rPr>
                          <m:t>.</m:t>
                        </m:r>
                        <m:r>
                          <a:rPr lang="en-GB" i="1" smtClean="0">
                            <a:solidFill>
                              <a:schemeClr val="accent2"/>
                            </a:solidFill>
                            <a:latin typeface="Cambria Math" charset="0"/>
                          </a:rPr>
                          <m:t>𝑒𝑣𝑒</m:t>
                        </m:r>
                        <m:r>
                          <m:rPr>
                            <m:nor/>
                          </m:rPr>
                          <a:rPr lang="en-GB">
                            <a:solidFill>
                              <a:schemeClr val="accent2"/>
                            </a:solidFill>
                            <a:latin typeface="Cambria Math" charset="0"/>
                          </a:rPr>
                          <m:t>.</m:t>
                        </m:r>
                        <m:sSub>
                          <m:sSubPr>
                            <m:ctrlPr>
                              <a:rPr lang="en-GB" i="1">
                                <a:solidFill>
                                  <a:schemeClr val="accent2"/>
                                </a:solidFill>
                                <a:latin typeface="Cambria Math" panose="02040503050406030204" pitchFamily="18" charset="0"/>
                              </a:rPr>
                            </m:ctrlPr>
                          </m:sSubPr>
                          <m:e>
                            <m:r>
                              <a:rPr lang="en-GB" i="1">
                                <a:solidFill>
                                  <a:schemeClr val="accent2"/>
                                </a:solidFill>
                                <a:latin typeface="Cambria Math" panose="02040503050406030204" pitchFamily="18" charset="0"/>
                              </a:rPr>
                              <m:t>𝑚</m:t>
                            </m:r>
                          </m:e>
                          <m:sub>
                            <m:r>
                              <a:rPr lang="en-GB" i="1">
                                <a:solidFill>
                                  <a:schemeClr val="accent2"/>
                                </a:solidFill>
                                <a:latin typeface="Cambria Math" charset="0"/>
                              </a:rPr>
                              <m:t>1</m:t>
                            </m:r>
                          </m:sub>
                        </m:sSub>
                      </m:oMath>
                    </m:oMathPara>
                  </a14:m>
                  <a:endParaRPr lang="en-GB" dirty="0">
                    <a:solidFill>
                      <a:schemeClr val="accent2"/>
                    </a:solidFill>
                  </a:endParaRPr>
                </a:p>
              </p:txBody>
            </p:sp>
          </mc:Choice>
          <mc:Fallback xmlns="">
            <p:sp>
              <p:nvSpPr>
                <p:cNvPr id="151" name="TextBox 150">
                  <a:extLst>
                    <a:ext uri="{FF2B5EF4-FFF2-40B4-BE49-F238E27FC236}">
                      <a16:creationId xmlns:a16="http://schemas.microsoft.com/office/drawing/2014/main" id="{F1BCC4FE-88DD-51E3-3577-D3796ED13C08}"/>
                    </a:ext>
                  </a:extLst>
                </p:cNvPr>
                <p:cNvSpPr txBox="1">
                  <a:spLocks noRot="1" noChangeAspect="1" noMove="1" noResize="1" noEditPoints="1" noAdjustHandles="1" noChangeArrowheads="1" noChangeShapeType="1" noTextEdit="1"/>
                </p:cNvSpPr>
                <p:nvPr/>
              </p:nvSpPr>
              <p:spPr>
                <a:xfrm>
                  <a:off x="5418162" y="4471115"/>
                  <a:ext cx="1953516" cy="389513"/>
                </a:xfrm>
                <a:prstGeom prst="ellipse">
                  <a:avLst/>
                </a:prstGeom>
                <a:blipFill>
                  <a:blip r:embed="rId28"/>
                  <a:stretch>
                    <a:fillRect/>
                  </a:stretch>
                </a:blipFill>
                <a:ln>
                  <a:solidFill>
                    <a:schemeClr val="tx1"/>
                  </a:solidFill>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3FDEC3E6-5051-8D55-9E62-8D078935A71A}"/>
                    </a:ext>
                  </a:extLst>
                </p:cNvPr>
                <p:cNvSpPr txBox="1"/>
                <p:nvPr/>
              </p:nvSpPr>
              <p:spPr>
                <a:xfrm>
                  <a:off x="5710260" y="3473054"/>
                  <a:ext cx="758649"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𝐸𝑝𝑖𝑑</m:t>
                        </m:r>
                      </m:oMath>
                    </m:oMathPara>
                  </a14:m>
                  <a:endParaRPr lang="en-GB" dirty="0"/>
                </a:p>
              </p:txBody>
            </p:sp>
          </mc:Choice>
          <mc:Fallback xmlns="">
            <p:sp>
              <p:nvSpPr>
                <p:cNvPr id="172" name="TextBox 171">
                  <a:extLst>
                    <a:ext uri="{FF2B5EF4-FFF2-40B4-BE49-F238E27FC236}">
                      <a16:creationId xmlns:a16="http://schemas.microsoft.com/office/drawing/2014/main" id="{7E59FA4A-62CD-C647-B57B-AD5C0D0BCBD1}"/>
                    </a:ext>
                  </a:extLst>
                </p:cNvPr>
                <p:cNvSpPr txBox="1">
                  <a:spLocks noRot="1" noChangeAspect="1" noMove="1" noResize="1" noEditPoints="1" noAdjustHandles="1" noChangeArrowheads="1" noChangeShapeType="1" noTextEdit="1"/>
                </p:cNvSpPr>
                <p:nvPr/>
              </p:nvSpPr>
              <p:spPr>
                <a:xfrm>
                  <a:off x="5710260" y="3473054"/>
                  <a:ext cx="758649" cy="389513"/>
                </a:xfrm>
                <a:prstGeom prst="ellipse">
                  <a:avLst/>
                </a:prstGeom>
                <a:blipFill>
                  <a:blip r:embed="rId29"/>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3" name="TextBox 152">
                  <a:extLst>
                    <a:ext uri="{FF2B5EF4-FFF2-40B4-BE49-F238E27FC236}">
                      <a16:creationId xmlns:a16="http://schemas.microsoft.com/office/drawing/2014/main" id="{3E3BD2F8-DDC2-52A4-6A14-F06F85874F99}"/>
                    </a:ext>
                  </a:extLst>
                </p:cNvPr>
                <p:cNvSpPr txBox="1"/>
                <p:nvPr/>
              </p:nvSpPr>
              <p:spPr>
                <a:xfrm>
                  <a:off x="5478200" y="4944528"/>
                  <a:ext cx="1262671" cy="389513"/>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solidFill>
                              <a:schemeClr val="accent1"/>
                            </a:solidFill>
                            <a:latin typeface="Cambria Math" charset="0"/>
                          </a:rPr>
                          <m:t>𝑆𝑖𝑐𝑘</m:t>
                        </m:r>
                        <m:r>
                          <m:rPr>
                            <m:nor/>
                          </m:rPr>
                          <a:rPr lang="en-GB">
                            <a:solidFill>
                              <a:schemeClr val="accent1"/>
                            </a:solidFill>
                            <a:latin typeface="Cambria Math" charset="0"/>
                          </a:rPr>
                          <m:t>.</m:t>
                        </m:r>
                        <m:r>
                          <a:rPr lang="en-GB" i="1" smtClean="0">
                            <a:solidFill>
                              <a:schemeClr val="accent1"/>
                            </a:solidFill>
                            <a:latin typeface="Cambria Math" charset="0"/>
                          </a:rPr>
                          <m:t>𝑒𝑣𝑒</m:t>
                        </m:r>
                      </m:oMath>
                    </m:oMathPara>
                  </a14:m>
                  <a:endParaRPr lang="en-GB" dirty="0">
                    <a:solidFill>
                      <a:schemeClr val="accent1"/>
                    </a:solidFill>
                  </a:endParaRPr>
                </a:p>
              </p:txBody>
            </p:sp>
          </mc:Choice>
          <mc:Fallback xmlns="">
            <p:sp>
              <p:nvSpPr>
                <p:cNvPr id="153" name="TextBox 152">
                  <a:extLst>
                    <a:ext uri="{FF2B5EF4-FFF2-40B4-BE49-F238E27FC236}">
                      <a16:creationId xmlns:a16="http://schemas.microsoft.com/office/drawing/2014/main" id="{3E3BD2F8-DDC2-52A4-6A14-F06F85874F99}"/>
                    </a:ext>
                  </a:extLst>
                </p:cNvPr>
                <p:cNvSpPr txBox="1">
                  <a:spLocks noRot="1" noChangeAspect="1" noMove="1" noResize="1" noEditPoints="1" noAdjustHandles="1" noChangeArrowheads="1" noChangeShapeType="1" noTextEdit="1"/>
                </p:cNvSpPr>
                <p:nvPr/>
              </p:nvSpPr>
              <p:spPr>
                <a:xfrm>
                  <a:off x="5478200" y="4944528"/>
                  <a:ext cx="1262671" cy="389513"/>
                </a:xfrm>
                <a:prstGeom prst="ellipse">
                  <a:avLst/>
                </a:prstGeom>
                <a:blipFill>
                  <a:blip r:embed="rId30"/>
                  <a:stretch>
                    <a:fillRect/>
                  </a:stretch>
                </a:blipFill>
                <a:ln>
                  <a:solidFill>
                    <a:schemeClr val="tx1"/>
                  </a:solidFill>
                </a:ln>
              </p:spPr>
              <p:txBody>
                <a:bodyPr/>
                <a:lstStyle/>
                <a:p>
                  <a:r>
                    <a:rPr lang="en-DE">
                      <a:noFill/>
                    </a:rPr>
                    <a:t> </a:t>
                  </a:r>
                </a:p>
              </p:txBody>
            </p:sp>
          </mc:Fallback>
        </mc:AlternateContent>
        <p:cxnSp>
          <p:nvCxnSpPr>
            <p:cNvPr id="154" name="Straight Connector 153">
              <a:extLst>
                <a:ext uri="{FF2B5EF4-FFF2-40B4-BE49-F238E27FC236}">
                  <a16:creationId xmlns:a16="http://schemas.microsoft.com/office/drawing/2014/main" id="{AF03091A-6CBE-BF18-54D7-4D31A6FEAD6C}"/>
                </a:ext>
              </a:extLst>
            </p:cNvPr>
            <p:cNvCxnSpPr>
              <a:cxnSpLocks/>
              <a:stCxn id="272" idx="2"/>
              <a:endCxn id="153" idx="2"/>
            </p:cNvCxnSpPr>
            <p:nvPr/>
          </p:nvCxnSpPr>
          <p:spPr>
            <a:xfrm>
              <a:off x="4754734" y="4737872"/>
              <a:ext cx="723466" cy="4014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FFB13EC0-57A9-3871-13EC-F6F506513365}"/>
                </a:ext>
              </a:extLst>
            </p:cNvPr>
            <p:cNvCxnSpPr>
              <a:cxnSpLocks/>
              <a:stCxn id="152" idx="0"/>
              <a:endCxn id="274" idx="2"/>
            </p:cNvCxnSpPr>
            <p:nvPr/>
          </p:nvCxnSpPr>
          <p:spPr>
            <a:xfrm flipH="1" flipV="1">
              <a:off x="5942305" y="2928673"/>
              <a:ext cx="147280" cy="544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53ED65B-2445-6BC9-8F37-03AD0DBDA79C}"/>
                </a:ext>
              </a:extLst>
            </p:cNvPr>
            <p:cNvCxnSpPr>
              <a:cxnSpLocks/>
              <a:stCxn id="158" idx="1"/>
              <a:endCxn id="152" idx="6"/>
            </p:cNvCxnSpPr>
            <p:nvPr/>
          </p:nvCxnSpPr>
          <p:spPr>
            <a:xfrm flipH="1">
              <a:off x="6468909" y="3667811"/>
              <a:ext cx="559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30019C96-466A-BB7D-12BF-66F6DEE34D8F}"/>
                </a:ext>
              </a:extLst>
            </p:cNvPr>
            <p:cNvGrpSpPr/>
            <p:nvPr/>
          </p:nvGrpSpPr>
          <p:grpSpPr>
            <a:xfrm>
              <a:off x="7005769" y="3379583"/>
              <a:ext cx="190052" cy="360228"/>
              <a:chOff x="7005769" y="3379583"/>
              <a:chExt cx="190052" cy="360228"/>
            </a:xfrm>
          </p:grpSpPr>
          <p:sp>
            <p:nvSpPr>
              <p:cNvPr id="158" name="Rectangle 157">
                <a:extLst>
                  <a:ext uri="{FF2B5EF4-FFF2-40B4-BE49-F238E27FC236}">
                    <a16:creationId xmlns:a16="http://schemas.microsoft.com/office/drawing/2014/main" id="{9C43E8CB-56D4-F8C5-8E1F-2454A50F5D08}"/>
                  </a:ext>
                </a:extLst>
              </p:cNvPr>
              <p:cNvSpPr/>
              <p:nvPr/>
            </p:nvSpPr>
            <p:spPr>
              <a:xfrm>
                <a:off x="7028795" y="3595811"/>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DEA559F0-9AF0-4AB3-0258-471060D0BDE7}"/>
                      </a:ext>
                    </a:extLst>
                  </p:cNvPr>
                  <p:cNvSpPr txBox="1"/>
                  <p:nvPr/>
                </p:nvSpPr>
                <p:spPr>
                  <a:xfrm>
                    <a:off x="7005769" y="3379583"/>
                    <a:ext cx="190052" cy="215444"/>
                  </a:xfrm>
                  <a:prstGeom prst="rect">
                    <a:avLst/>
                  </a:prstGeom>
                  <a:noFill/>
                </p:spPr>
                <p:txBody>
                  <a:bodyPr wrap="square" lIns="0" tIns="0" rIns="0" bIns="0" rtlCol="0" anchor="b">
                    <a:spAutoFit/>
                  </a:bodyPr>
                  <a:lstStyle/>
                  <a:p>
                    <a:pPr algn="ct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panose="02040503050406030204" pitchFamily="18" charset="0"/>
                                </a:rPr>
                                <m:t>𝑓</m:t>
                              </m:r>
                            </m:e>
                            <m:sub>
                              <m:r>
                                <a:rPr lang="de-DE" sz="1400" b="0" i="1" smtClean="0">
                                  <a:latin typeface="Cambria Math" panose="02040503050406030204" pitchFamily="18" charset="0"/>
                                </a:rPr>
                                <m:t>0</m:t>
                              </m:r>
                            </m:sub>
                          </m:sSub>
                        </m:oMath>
                      </m:oMathPara>
                    </a14:m>
                    <a:endParaRPr lang="en-GB" sz="1400" dirty="0"/>
                  </a:p>
                </p:txBody>
              </p:sp>
            </mc:Choice>
            <mc:Fallback xmlns="">
              <p:sp>
                <p:nvSpPr>
                  <p:cNvPr id="179" name="TextBox 178">
                    <a:extLst>
                      <a:ext uri="{FF2B5EF4-FFF2-40B4-BE49-F238E27FC236}">
                        <a16:creationId xmlns:a16="http://schemas.microsoft.com/office/drawing/2014/main" id="{0BFFA5F9-8435-A042-B22C-519B84C0191F}"/>
                      </a:ext>
                    </a:extLst>
                  </p:cNvPr>
                  <p:cNvSpPr txBox="1">
                    <a:spLocks noRot="1" noChangeAspect="1" noMove="1" noResize="1" noEditPoints="1" noAdjustHandles="1" noChangeArrowheads="1" noChangeShapeType="1" noTextEdit="1"/>
                  </p:cNvSpPr>
                  <p:nvPr/>
                </p:nvSpPr>
                <p:spPr>
                  <a:xfrm>
                    <a:off x="7005769" y="3379583"/>
                    <a:ext cx="190052" cy="215444"/>
                  </a:xfrm>
                  <a:prstGeom prst="rect">
                    <a:avLst/>
                  </a:prstGeom>
                  <a:blipFill>
                    <a:blip r:embed="rId31"/>
                    <a:stretch>
                      <a:fillRect l="-53333" b="-27778"/>
                    </a:stretch>
                  </a:blipFill>
                </p:spPr>
                <p:txBody>
                  <a:bodyPr/>
                  <a:lstStyle/>
                  <a:p>
                    <a:r>
                      <a:rPr lang="en-GB">
                        <a:noFill/>
                      </a:rPr>
                      <a:t> </a:t>
                    </a:r>
                  </a:p>
                </p:txBody>
              </p:sp>
            </mc:Fallback>
          </mc:AlternateContent>
        </p:grpSp>
      </p:grpSp>
      <p:grpSp>
        <p:nvGrpSpPr>
          <p:cNvPr id="277" name="Group 276">
            <a:extLst>
              <a:ext uri="{FF2B5EF4-FFF2-40B4-BE49-F238E27FC236}">
                <a16:creationId xmlns:a16="http://schemas.microsoft.com/office/drawing/2014/main" id="{0634557A-F237-CC24-4631-29CF9BD8C4E7}"/>
              </a:ext>
            </a:extLst>
          </p:cNvPr>
          <p:cNvGrpSpPr/>
          <p:nvPr/>
        </p:nvGrpSpPr>
        <p:grpSpPr>
          <a:xfrm>
            <a:off x="8426547" y="817469"/>
            <a:ext cx="3543640" cy="1881227"/>
            <a:chOff x="8426547" y="817469"/>
            <a:chExt cx="3543640" cy="1881227"/>
          </a:xfrm>
        </p:grpSpPr>
        <p:sp>
          <p:nvSpPr>
            <p:cNvPr id="278" name="Rectangle 277">
              <a:extLst>
                <a:ext uri="{FF2B5EF4-FFF2-40B4-BE49-F238E27FC236}">
                  <a16:creationId xmlns:a16="http://schemas.microsoft.com/office/drawing/2014/main" id="{108B8889-7FA5-D051-A7AB-522B24706AB1}"/>
                </a:ext>
              </a:extLst>
            </p:cNvPr>
            <p:cNvSpPr/>
            <p:nvPr/>
          </p:nvSpPr>
          <p:spPr>
            <a:xfrm>
              <a:off x="8426547" y="817469"/>
              <a:ext cx="3543640" cy="1881227"/>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DE"/>
            </a:p>
          </p:txBody>
        </p:sp>
        <p:grpSp>
          <p:nvGrpSpPr>
            <p:cNvPr id="279" name="Group 278">
              <a:extLst>
                <a:ext uri="{FF2B5EF4-FFF2-40B4-BE49-F238E27FC236}">
                  <a16:creationId xmlns:a16="http://schemas.microsoft.com/office/drawing/2014/main" id="{DF3193CA-52AE-91A0-F76F-F88EA693F24A}"/>
                </a:ext>
              </a:extLst>
            </p:cNvPr>
            <p:cNvGrpSpPr/>
            <p:nvPr/>
          </p:nvGrpSpPr>
          <p:grpSpPr>
            <a:xfrm>
              <a:off x="8489769" y="914839"/>
              <a:ext cx="3414223" cy="1721616"/>
              <a:chOff x="6907622" y="3448697"/>
              <a:chExt cx="4821310" cy="2431136"/>
            </a:xfrm>
          </p:grpSpPr>
          <p:grpSp>
            <p:nvGrpSpPr>
              <p:cNvPr id="280" name="Group 279">
                <a:extLst>
                  <a:ext uri="{FF2B5EF4-FFF2-40B4-BE49-F238E27FC236}">
                    <a16:creationId xmlns:a16="http://schemas.microsoft.com/office/drawing/2014/main" id="{7CF518FA-ED4B-5424-D08B-BB053947E565}"/>
                  </a:ext>
                </a:extLst>
              </p:cNvPr>
              <p:cNvGrpSpPr/>
              <p:nvPr/>
            </p:nvGrpSpPr>
            <p:grpSpPr>
              <a:xfrm>
                <a:off x="8172420" y="3532117"/>
                <a:ext cx="2110342" cy="552081"/>
                <a:chOff x="8585845" y="2902693"/>
                <a:chExt cx="2110342" cy="552081"/>
              </a:xfrm>
            </p:grpSpPr>
            <p:cxnSp>
              <p:nvCxnSpPr>
                <p:cNvPr id="308" name="Straight Connector 307">
                  <a:extLst>
                    <a:ext uri="{FF2B5EF4-FFF2-40B4-BE49-F238E27FC236}">
                      <a16:creationId xmlns:a16="http://schemas.microsoft.com/office/drawing/2014/main" id="{6505FE7D-7802-AF62-A417-E25D9F55857F}"/>
                    </a:ext>
                  </a:extLst>
                </p:cNvPr>
                <p:cNvCxnSpPr>
                  <a:cxnSpLocks/>
                  <a:stCxn id="281" idx="6"/>
                  <a:endCxn id="313" idx="1"/>
                </p:cNvCxnSpPr>
                <p:nvPr/>
              </p:nvCxnSpPr>
              <p:spPr>
                <a:xfrm>
                  <a:off x="8585845" y="3002621"/>
                  <a:ext cx="991840" cy="1098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FC0799B3-4F58-B296-B8AB-E21608F9D629}"/>
                    </a:ext>
                  </a:extLst>
                </p:cNvPr>
                <p:cNvCxnSpPr>
                  <a:cxnSpLocks/>
                  <a:stCxn id="282" idx="2"/>
                  <a:endCxn id="313" idx="3"/>
                </p:cNvCxnSpPr>
                <p:nvPr/>
              </p:nvCxnSpPr>
              <p:spPr>
                <a:xfrm flipH="1">
                  <a:off x="9721685" y="3002621"/>
                  <a:ext cx="974502" cy="1098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506D1A28-EC27-D369-8673-A6E14036B39F}"/>
                    </a:ext>
                  </a:extLst>
                </p:cNvPr>
                <p:cNvCxnSpPr>
                  <a:cxnSpLocks/>
                  <a:stCxn id="285" idx="0"/>
                  <a:endCxn id="313" idx="2"/>
                </p:cNvCxnSpPr>
                <p:nvPr/>
              </p:nvCxnSpPr>
              <p:spPr>
                <a:xfrm flipH="1" flipV="1">
                  <a:off x="9649685" y="3085607"/>
                  <a:ext cx="3831" cy="36916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11" name="Group 310">
                  <a:extLst>
                    <a:ext uri="{FF2B5EF4-FFF2-40B4-BE49-F238E27FC236}">
                      <a16:creationId xmlns:a16="http://schemas.microsoft.com/office/drawing/2014/main" id="{D626B160-F0CF-3528-47D4-639D79E8CCD1}"/>
                    </a:ext>
                  </a:extLst>
                </p:cNvPr>
                <p:cNvGrpSpPr/>
                <p:nvPr/>
              </p:nvGrpSpPr>
              <p:grpSpPr>
                <a:xfrm>
                  <a:off x="9540595" y="2902693"/>
                  <a:ext cx="504940" cy="375978"/>
                  <a:chOff x="9540595" y="2902693"/>
                  <a:chExt cx="504940" cy="375978"/>
                </a:xfrm>
              </p:grpSpPr>
              <p:sp>
                <p:nvSpPr>
                  <p:cNvPr id="312" name="Rectangle 311">
                    <a:extLst>
                      <a:ext uri="{FF2B5EF4-FFF2-40B4-BE49-F238E27FC236}">
                        <a16:creationId xmlns:a16="http://schemas.microsoft.com/office/drawing/2014/main" id="{8BDA3C16-A8E0-889E-2E6F-7E45F8CEBE8F}"/>
                      </a:ext>
                    </a:extLst>
                  </p:cNvPr>
                  <p:cNvSpPr/>
                  <p:nvPr/>
                </p:nvSpPr>
                <p:spPr>
                  <a:xfrm>
                    <a:off x="9540595" y="2902693"/>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13" name="Rectangle 312">
                    <a:extLst>
                      <a:ext uri="{FF2B5EF4-FFF2-40B4-BE49-F238E27FC236}">
                        <a16:creationId xmlns:a16="http://schemas.microsoft.com/office/drawing/2014/main" id="{CFFB51D4-A641-4D3D-DA05-786069546515}"/>
                      </a:ext>
                    </a:extLst>
                  </p:cNvPr>
                  <p:cNvSpPr/>
                  <p:nvPr/>
                </p:nvSpPr>
                <p:spPr>
                  <a:xfrm>
                    <a:off x="9577684" y="2941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14" name="Rectangle 313">
                    <a:extLst>
                      <a:ext uri="{FF2B5EF4-FFF2-40B4-BE49-F238E27FC236}">
                        <a16:creationId xmlns:a16="http://schemas.microsoft.com/office/drawing/2014/main" id="{D3CA999F-EE25-2150-B9A0-A45D3853BF92}"/>
                      </a:ext>
                    </a:extLst>
                  </p:cNvPr>
                  <p:cNvSpPr/>
                  <p:nvPr/>
                </p:nvSpPr>
                <p:spPr>
                  <a:xfrm>
                    <a:off x="9619203" y="2984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315" name="TextBox 314">
                        <a:extLst>
                          <a:ext uri="{FF2B5EF4-FFF2-40B4-BE49-F238E27FC236}">
                            <a16:creationId xmlns:a16="http://schemas.microsoft.com/office/drawing/2014/main" id="{071893DB-6B7B-ED60-D024-55991BBA30E5}"/>
                          </a:ext>
                        </a:extLst>
                      </p:cNvPr>
                      <p:cNvSpPr txBox="1"/>
                      <p:nvPr/>
                    </p:nvSpPr>
                    <p:spPr>
                      <a:xfrm>
                        <a:off x="9772812" y="3017900"/>
                        <a:ext cx="272723" cy="260771"/>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i="1">
                                      <a:solidFill>
                                        <a:schemeClr val="accent1"/>
                                      </a:solidFill>
                                      <a:latin typeface="Cambria Math" charset="0"/>
                                    </a:rPr>
                                    <m:t>1</m:t>
                                  </m:r>
                                </m:sub>
                              </m:sSub>
                            </m:oMath>
                          </m:oMathPara>
                        </a14:m>
                        <a:endParaRPr lang="en-GB" sz="1200" dirty="0">
                          <a:solidFill>
                            <a:schemeClr val="accent1"/>
                          </a:solidFill>
                        </a:endParaRPr>
                      </a:p>
                    </p:txBody>
                  </p:sp>
                </mc:Choice>
                <mc:Fallback xmlns="">
                  <p:sp>
                    <p:nvSpPr>
                      <p:cNvPr id="265" name="TextBox 264">
                        <a:extLst>
                          <a:ext uri="{FF2B5EF4-FFF2-40B4-BE49-F238E27FC236}">
                            <a16:creationId xmlns:a16="http://schemas.microsoft.com/office/drawing/2014/main" id="{F16F306C-D5C9-704D-BE42-F6A82F3C6902}"/>
                          </a:ext>
                        </a:extLst>
                      </p:cNvPr>
                      <p:cNvSpPr txBox="1">
                        <a:spLocks noRot="1" noChangeAspect="1" noMove="1" noResize="1" noEditPoints="1" noAdjustHandles="1" noChangeArrowheads="1" noChangeShapeType="1" noTextEdit="1"/>
                      </p:cNvSpPr>
                      <p:nvPr/>
                    </p:nvSpPr>
                    <p:spPr>
                      <a:xfrm>
                        <a:off x="9772812" y="3017900"/>
                        <a:ext cx="272723" cy="260771"/>
                      </a:xfrm>
                      <a:prstGeom prst="rect">
                        <a:avLst/>
                      </a:prstGeom>
                      <a:blipFill>
                        <a:blip r:embed="rId34"/>
                        <a:stretch>
                          <a:fillRect l="-17647" b="-25000"/>
                        </a:stretch>
                      </a:blipFill>
                      <a:ln>
                        <a:noFill/>
                      </a:ln>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81" name="Oval 280">
                    <a:extLst>
                      <a:ext uri="{FF2B5EF4-FFF2-40B4-BE49-F238E27FC236}">
                        <a16:creationId xmlns:a16="http://schemas.microsoft.com/office/drawing/2014/main" id="{C874482E-3E38-9CBF-1BE8-6333C25BC347}"/>
                      </a:ext>
                    </a:extLst>
                  </p:cNvPr>
                  <p:cNvSpPr/>
                  <p:nvPr/>
                </p:nvSpPr>
                <p:spPr>
                  <a:xfrm>
                    <a:off x="7109772" y="3448697"/>
                    <a:ext cx="1062648"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i="1" smtClean="0">
                              <a:solidFill>
                                <a:schemeClr val="accent1"/>
                              </a:solidFill>
                              <a:latin typeface="Cambria Math" charset="0"/>
                            </a:rPr>
                            <m:t>𝑁𝑎𝑡</m:t>
                          </m:r>
                          <m:d>
                            <m:dPr>
                              <m:ctrlPr>
                                <a:rPr lang="de-DE" sz="1200" i="1">
                                  <a:solidFill>
                                    <a:schemeClr val="accent1"/>
                                  </a:solidFill>
                                  <a:latin typeface="Cambria Math" panose="02040503050406030204" pitchFamily="18" charset="0"/>
                                </a:rPr>
                              </m:ctrlPr>
                            </m:dPr>
                            <m:e>
                              <m:r>
                                <a:rPr lang="de-DE" sz="1200" i="1">
                                  <a:solidFill>
                                    <a:schemeClr val="accent1"/>
                                  </a:solidFill>
                                  <a:latin typeface="Cambria Math" panose="02040503050406030204" pitchFamily="18" charset="0"/>
                                </a:rPr>
                                <m:t>𝐷</m:t>
                              </m:r>
                            </m:e>
                          </m:d>
                        </m:oMath>
                      </m:oMathPara>
                    </a14:m>
                    <a:endParaRPr lang="en-GB" sz="1200" dirty="0">
                      <a:solidFill>
                        <a:schemeClr val="accent1"/>
                      </a:solidFill>
                    </a:endParaRPr>
                  </a:p>
                </p:txBody>
              </p:sp>
            </mc:Choice>
            <mc:Fallback xmlns="">
              <p:sp>
                <p:nvSpPr>
                  <p:cNvPr id="231" name="Oval 230">
                    <a:extLst>
                      <a:ext uri="{FF2B5EF4-FFF2-40B4-BE49-F238E27FC236}">
                        <a16:creationId xmlns:a16="http://schemas.microsoft.com/office/drawing/2014/main" id="{CF9D1499-4C61-C949-BA12-150B86208E28}"/>
                      </a:ext>
                    </a:extLst>
                  </p:cNvPr>
                  <p:cNvSpPr>
                    <a:spLocks noRot="1" noChangeAspect="1" noMove="1" noResize="1" noEditPoints="1" noAdjustHandles="1" noChangeArrowheads="1" noChangeShapeType="1" noTextEdit="1"/>
                  </p:cNvSpPr>
                  <p:nvPr/>
                </p:nvSpPr>
                <p:spPr>
                  <a:xfrm>
                    <a:off x="7109772" y="3448697"/>
                    <a:ext cx="1062648" cy="366693"/>
                  </a:xfrm>
                  <a:prstGeom prst="ellipse">
                    <a:avLst/>
                  </a:prstGeom>
                  <a:blipFill>
                    <a:blip r:embed="rId35"/>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2" name="Oval 281">
                    <a:extLst>
                      <a:ext uri="{FF2B5EF4-FFF2-40B4-BE49-F238E27FC236}">
                        <a16:creationId xmlns:a16="http://schemas.microsoft.com/office/drawing/2014/main" id="{E23BB39D-0B7D-4CAF-5155-BC544AB25938}"/>
                      </a:ext>
                    </a:extLst>
                  </p:cNvPr>
                  <p:cNvSpPr/>
                  <p:nvPr/>
                </p:nvSpPr>
                <p:spPr>
                  <a:xfrm>
                    <a:off x="10282762" y="3448697"/>
                    <a:ext cx="1004716"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𝐴𝑐𝑐</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𝐴</m:t>
                              </m:r>
                            </m:e>
                          </m:d>
                        </m:oMath>
                      </m:oMathPara>
                    </a14:m>
                    <a:endParaRPr lang="en-GB" sz="1200" dirty="0">
                      <a:solidFill>
                        <a:schemeClr val="accent1"/>
                      </a:solidFill>
                    </a:endParaRPr>
                  </a:p>
                </p:txBody>
              </p:sp>
            </mc:Choice>
            <mc:Fallback xmlns="">
              <p:sp>
                <p:nvSpPr>
                  <p:cNvPr id="232" name="Oval 231">
                    <a:extLst>
                      <a:ext uri="{FF2B5EF4-FFF2-40B4-BE49-F238E27FC236}">
                        <a16:creationId xmlns:a16="http://schemas.microsoft.com/office/drawing/2014/main" id="{735B5F4C-1904-E048-A626-2B409A095573}"/>
                      </a:ext>
                    </a:extLst>
                  </p:cNvPr>
                  <p:cNvSpPr>
                    <a:spLocks noRot="1" noChangeAspect="1" noMove="1" noResize="1" noEditPoints="1" noAdjustHandles="1" noChangeArrowheads="1" noChangeShapeType="1" noTextEdit="1"/>
                  </p:cNvSpPr>
                  <p:nvPr/>
                </p:nvSpPr>
                <p:spPr>
                  <a:xfrm>
                    <a:off x="10282762" y="3448697"/>
                    <a:ext cx="1004716" cy="366693"/>
                  </a:xfrm>
                  <a:prstGeom prst="ellipse">
                    <a:avLst/>
                  </a:prstGeom>
                  <a:blipFill>
                    <a:blip r:embed="rId36"/>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3" name="Oval 282">
                    <a:extLst>
                      <a:ext uri="{FF2B5EF4-FFF2-40B4-BE49-F238E27FC236}">
                        <a16:creationId xmlns:a16="http://schemas.microsoft.com/office/drawing/2014/main" id="{A69B7A58-707B-F192-E4C0-4767B44678D8}"/>
                      </a:ext>
                    </a:extLst>
                  </p:cNvPr>
                  <p:cNvSpPr/>
                  <p:nvPr/>
                </p:nvSpPr>
                <p:spPr>
                  <a:xfrm>
                    <a:off x="8662429" y="5513140"/>
                    <a:ext cx="1104028"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𝑆𝑖𝑐𝑘</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𝑋</m:t>
                              </m:r>
                            </m:e>
                          </m:d>
                        </m:oMath>
                      </m:oMathPara>
                    </a14:m>
                    <a:endParaRPr lang="en-GB" sz="1200" dirty="0">
                      <a:solidFill>
                        <a:schemeClr val="accent1"/>
                      </a:solidFill>
                    </a:endParaRPr>
                  </a:p>
                </p:txBody>
              </p:sp>
            </mc:Choice>
            <mc:Fallback xmlns="">
              <p:sp>
                <p:nvSpPr>
                  <p:cNvPr id="233" name="Oval 232">
                    <a:extLst>
                      <a:ext uri="{FF2B5EF4-FFF2-40B4-BE49-F238E27FC236}">
                        <a16:creationId xmlns:a16="http://schemas.microsoft.com/office/drawing/2014/main" id="{92362F96-B150-8247-9601-D299F9A2DE95}"/>
                      </a:ext>
                    </a:extLst>
                  </p:cNvPr>
                  <p:cNvSpPr>
                    <a:spLocks noRot="1" noChangeAspect="1" noMove="1" noResize="1" noEditPoints="1" noAdjustHandles="1" noChangeArrowheads="1" noChangeShapeType="1" noTextEdit="1"/>
                  </p:cNvSpPr>
                  <p:nvPr/>
                </p:nvSpPr>
                <p:spPr>
                  <a:xfrm>
                    <a:off x="8662429" y="5513140"/>
                    <a:ext cx="1104028" cy="366693"/>
                  </a:xfrm>
                  <a:prstGeom prst="ellipse">
                    <a:avLst/>
                  </a:prstGeom>
                  <a:blipFill>
                    <a:blip r:embed="rId37"/>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4" name="Oval 283">
                    <a:extLst>
                      <a:ext uri="{FF2B5EF4-FFF2-40B4-BE49-F238E27FC236}">
                        <a16:creationId xmlns:a16="http://schemas.microsoft.com/office/drawing/2014/main" id="{245B7B72-D69B-562D-6079-8C182913365F}"/>
                      </a:ext>
                    </a:extLst>
                  </p:cNvPr>
                  <p:cNvSpPr/>
                  <p:nvPr/>
                </p:nvSpPr>
                <p:spPr>
                  <a:xfrm>
                    <a:off x="6907622" y="4774651"/>
                    <a:ext cx="1448569"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𝑇𝑟𝑎𝑣𝑒𝑙</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𝑋</m:t>
                              </m:r>
                            </m:e>
                          </m:d>
                        </m:oMath>
                      </m:oMathPara>
                    </a14:m>
                    <a:endParaRPr lang="en-GB" sz="1200" dirty="0">
                      <a:solidFill>
                        <a:schemeClr val="accent1"/>
                      </a:solidFill>
                    </a:endParaRPr>
                  </a:p>
                </p:txBody>
              </p:sp>
            </mc:Choice>
            <mc:Fallback xmlns="">
              <p:sp>
                <p:nvSpPr>
                  <p:cNvPr id="234" name="Oval 233">
                    <a:extLst>
                      <a:ext uri="{FF2B5EF4-FFF2-40B4-BE49-F238E27FC236}">
                        <a16:creationId xmlns:a16="http://schemas.microsoft.com/office/drawing/2014/main" id="{8281081B-B33C-334F-9664-2F5C09AD654E}"/>
                      </a:ext>
                    </a:extLst>
                  </p:cNvPr>
                  <p:cNvSpPr>
                    <a:spLocks noRot="1" noChangeAspect="1" noMove="1" noResize="1" noEditPoints="1" noAdjustHandles="1" noChangeArrowheads="1" noChangeShapeType="1" noTextEdit="1"/>
                  </p:cNvSpPr>
                  <p:nvPr/>
                </p:nvSpPr>
                <p:spPr>
                  <a:xfrm>
                    <a:off x="6907622" y="4774651"/>
                    <a:ext cx="1448569" cy="366693"/>
                  </a:xfrm>
                  <a:prstGeom prst="ellipse">
                    <a:avLst/>
                  </a:prstGeom>
                  <a:blipFill>
                    <a:blip r:embed="rId38"/>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5" name="Oval 284">
                    <a:extLst>
                      <a:ext uri="{FF2B5EF4-FFF2-40B4-BE49-F238E27FC236}">
                        <a16:creationId xmlns:a16="http://schemas.microsoft.com/office/drawing/2014/main" id="{0A025BE9-1E56-45DF-E899-237BC9F6CAC4}"/>
                      </a:ext>
                    </a:extLst>
                  </p:cNvPr>
                  <p:cNvSpPr/>
                  <p:nvPr/>
                </p:nvSpPr>
                <p:spPr>
                  <a:xfrm>
                    <a:off x="8881927" y="4084198"/>
                    <a:ext cx="716327"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𝐸𝑝𝑖𝑑</m:t>
                          </m:r>
                        </m:oMath>
                      </m:oMathPara>
                    </a14:m>
                    <a:endParaRPr lang="en-GB" sz="1200" dirty="0">
                      <a:solidFill>
                        <a:schemeClr val="accent1"/>
                      </a:solidFill>
                    </a:endParaRPr>
                  </a:p>
                </p:txBody>
              </p:sp>
            </mc:Choice>
            <mc:Fallback xmlns="">
              <p:sp>
                <p:nvSpPr>
                  <p:cNvPr id="235" name="Oval 234">
                    <a:extLst>
                      <a:ext uri="{FF2B5EF4-FFF2-40B4-BE49-F238E27FC236}">
                        <a16:creationId xmlns:a16="http://schemas.microsoft.com/office/drawing/2014/main" id="{BE6F440F-4052-9348-A6B7-BB2AB877F933}"/>
                      </a:ext>
                    </a:extLst>
                  </p:cNvPr>
                  <p:cNvSpPr>
                    <a:spLocks noRot="1" noChangeAspect="1" noMove="1" noResize="1" noEditPoints="1" noAdjustHandles="1" noChangeArrowheads="1" noChangeShapeType="1" noTextEdit="1"/>
                  </p:cNvSpPr>
                  <p:nvPr/>
                </p:nvSpPr>
                <p:spPr>
                  <a:xfrm>
                    <a:off x="8881927" y="4084198"/>
                    <a:ext cx="716327" cy="366693"/>
                  </a:xfrm>
                  <a:prstGeom prst="ellipse">
                    <a:avLst/>
                  </a:prstGeom>
                  <a:blipFill>
                    <a:blip r:embed="rId39"/>
                    <a:stretch>
                      <a:fillRect b="-4545"/>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6" name="Oval 285">
                    <a:extLst>
                      <a:ext uri="{FF2B5EF4-FFF2-40B4-BE49-F238E27FC236}">
                        <a16:creationId xmlns:a16="http://schemas.microsoft.com/office/drawing/2014/main" id="{732235E5-8A7B-4573-94A3-7B2E5F1116F3}"/>
                      </a:ext>
                    </a:extLst>
                  </p:cNvPr>
                  <p:cNvSpPr/>
                  <p:nvPr/>
                </p:nvSpPr>
                <p:spPr>
                  <a:xfrm>
                    <a:off x="10039464" y="4781364"/>
                    <a:ext cx="1689468"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𝑇𝑟𝑒𝑎𝑡</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𝑋</m:t>
                              </m:r>
                              <m:r>
                                <a:rPr lang="de-DE" sz="1200" b="0" i="1" smtClean="0">
                                  <a:solidFill>
                                    <a:schemeClr val="accent1"/>
                                  </a:solidFill>
                                  <a:latin typeface="Cambria Math" panose="02040503050406030204" pitchFamily="18" charset="0"/>
                                </a:rPr>
                                <m:t>,</m:t>
                              </m:r>
                              <m:r>
                                <a:rPr lang="de-DE" sz="1200" b="0" i="1" smtClean="0">
                                  <a:solidFill>
                                    <a:schemeClr val="accent1"/>
                                  </a:solidFill>
                                  <a:latin typeface="Cambria Math" panose="02040503050406030204" pitchFamily="18" charset="0"/>
                                </a:rPr>
                                <m:t>𝑀</m:t>
                              </m:r>
                            </m:e>
                          </m:d>
                        </m:oMath>
                      </m:oMathPara>
                    </a14:m>
                    <a:endParaRPr lang="en-GB" sz="1200" dirty="0">
                      <a:solidFill>
                        <a:schemeClr val="accent1"/>
                      </a:solidFill>
                    </a:endParaRPr>
                  </a:p>
                </p:txBody>
              </p:sp>
            </mc:Choice>
            <mc:Fallback xmlns="">
              <p:sp>
                <p:nvSpPr>
                  <p:cNvPr id="236" name="Oval 235">
                    <a:extLst>
                      <a:ext uri="{FF2B5EF4-FFF2-40B4-BE49-F238E27FC236}">
                        <a16:creationId xmlns:a16="http://schemas.microsoft.com/office/drawing/2014/main" id="{F925F12E-AFE0-7148-8BC3-B3A3B1E917AC}"/>
                      </a:ext>
                    </a:extLst>
                  </p:cNvPr>
                  <p:cNvSpPr>
                    <a:spLocks noRot="1" noChangeAspect="1" noMove="1" noResize="1" noEditPoints="1" noAdjustHandles="1" noChangeArrowheads="1" noChangeShapeType="1" noTextEdit="1"/>
                  </p:cNvSpPr>
                  <p:nvPr/>
                </p:nvSpPr>
                <p:spPr>
                  <a:xfrm>
                    <a:off x="10039464" y="4781364"/>
                    <a:ext cx="1689468" cy="366693"/>
                  </a:xfrm>
                  <a:prstGeom prst="ellipse">
                    <a:avLst/>
                  </a:prstGeom>
                  <a:blipFill>
                    <a:blip r:embed="rId40"/>
                    <a:stretch>
                      <a:fillRect/>
                    </a:stretch>
                  </a:blipFill>
                  <a:ln>
                    <a:solidFill>
                      <a:schemeClr val="accent1"/>
                    </a:solidFill>
                  </a:ln>
                </p:spPr>
                <p:txBody>
                  <a:bodyPr/>
                  <a:lstStyle/>
                  <a:p>
                    <a:r>
                      <a:rPr lang="en-GB">
                        <a:noFill/>
                      </a:rPr>
                      <a:t> </a:t>
                    </a:r>
                  </a:p>
                </p:txBody>
              </p:sp>
            </mc:Fallback>
          </mc:AlternateContent>
          <p:cxnSp>
            <p:nvCxnSpPr>
              <p:cNvPr id="287" name="Straight Connector 286">
                <a:extLst>
                  <a:ext uri="{FF2B5EF4-FFF2-40B4-BE49-F238E27FC236}">
                    <a16:creationId xmlns:a16="http://schemas.microsoft.com/office/drawing/2014/main" id="{9A09DF43-FFF8-62FB-C2DA-72774DB32417}"/>
                  </a:ext>
                </a:extLst>
              </p:cNvPr>
              <p:cNvCxnSpPr>
                <a:cxnSpLocks/>
                <a:stCxn id="284" idx="6"/>
                <a:endCxn id="305" idx="1"/>
              </p:cNvCxnSpPr>
              <p:nvPr/>
            </p:nvCxnSpPr>
            <p:spPr>
              <a:xfrm>
                <a:off x="8356191" y="4957998"/>
                <a:ext cx="543040" cy="979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5EC3D8D5-DD99-C8CD-5EB7-618B11D61D7B}"/>
                  </a:ext>
                </a:extLst>
              </p:cNvPr>
              <p:cNvCxnSpPr>
                <a:cxnSpLocks/>
                <a:stCxn id="285" idx="4"/>
                <a:endCxn id="305" idx="0"/>
              </p:cNvCxnSpPr>
              <p:nvPr/>
            </p:nvCxnSpPr>
            <p:spPr>
              <a:xfrm flipH="1">
                <a:off x="8971231" y="4450892"/>
                <a:ext cx="268860" cy="44490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D217B87D-FB4E-0059-1B72-DD6E4244382C}"/>
                  </a:ext>
                </a:extLst>
              </p:cNvPr>
              <p:cNvCxnSpPr>
                <a:cxnSpLocks/>
                <a:stCxn id="283" idx="0"/>
                <a:endCxn id="305" idx="2"/>
              </p:cNvCxnSpPr>
              <p:nvPr/>
            </p:nvCxnSpPr>
            <p:spPr>
              <a:xfrm flipH="1" flipV="1">
                <a:off x="8971231" y="5039794"/>
                <a:ext cx="243212" cy="47334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90" name="Group 289">
                <a:extLst>
                  <a:ext uri="{FF2B5EF4-FFF2-40B4-BE49-F238E27FC236}">
                    <a16:creationId xmlns:a16="http://schemas.microsoft.com/office/drawing/2014/main" id="{FDA1766C-8148-17D2-AEE3-8FFB7F288B41}"/>
                  </a:ext>
                </a:extLst>
              </p:cNvPr>
              <p:cNvGrpSpPr/>
              <p:nvPr/>
            </p:nvGrpSpPr>
            <p:grpSpPr>
              <a:xfrm>
                <a:off x="8610247" y="4856880"/>
                <a:ext cx="474503" cy="375482"/>
                <a:chOff x="9288700" y="2902693"/>
                <a:chExt cx="474503" cy="375482"/>
              </a:xfrm>
            </p:grpSpPr>
            <p:sp>
              <p:nvSpPr>
                <p:cNvPr id="304" name="Rectangle 303">
                  <a:extLst>
                    <a:ext uri="{FF2B5EF4-FFF2-40B4-BE49-F238E27FC236}">
                      <a16:creationId xmlns:a16="http://schemas.microsoft.com/office/drawing/2014/main" id="{0A6ABE90-1D5F-4FBF-8D67-22539754956B}"/>
                    </a:ext>
                  </a:extLst>
                </p:cNvPr>
                <p:cNvSpPr/>
                <p:nvPr/>
              </p:nvSpPr>
              <p:spPr>
                <a:xfrm>
                  <a:off x="9540595" y="2902693"/>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05" name="Rectangle 304">
                  <a:extLst>
                    <a:ext uri="{FF2B5EF4-FFF2-40B4-BE49-F238E27FC236}">
                      <a16:creationId xmlns:a16="http://schemas.microsoft.com/office/drawing/2014/main" id="{0CE21359-1106-57E6-49CA-75363930B84E}"/>
                    </a:ext>
                  </a:extLst>
                </p:cNvPr>
                <p:cNvSpPr/>
                <p:nvPr/>
              </p:nvSpPr>
              <p:spPr>
                <a:xfrm>
                  <a:off x="9577684" y="2941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06" name="Rectangle 305">
                  <a:extLst>
                    <a:ext uri="{FF2B5EF4-FFF2-40B4-BE49-F238E27FC236}">
                      <a16:creationId xmlns:a16="http://schemas.microsoft.com/office/drawing/2014/main" id="{F6BE6F24-CA19-64AA-6556-C78FE3560207}"/>
                    </a:ext>
                  </a:extLst>
                </p:cNvPr>
                <p:cNvSpPr/>
                <p:nvPr/>
              </p:nvSpPr>
              <p:spPr>
                <a:xfrm>
                  <a:off x="9619203" y="2984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307" name="TextBox 306">
                      <a:extLst>
                        <a:ext uri="{FF2B5EF4-FFF2-40B4-BE49-F238E27FC236}">
                          <a16:creationId xmlns:a16="http://schemas.microsoft.com/office/drawing/2014/main" id="{23A735F8-CE44-3BF9-5F7C-92749AF6924A}"/>
                        </a:ext>
                      </a:extLst>
                    </p:cNvPr>
                    <p:cNvSpPr txBox="1"/>
                    <p:nvPr/>
                  </p:nvSpPr>
                  <p:spPr>
                    <a:xfrm>
                      <a:off x="9288700" y="3017404"/>
                      <a:ext cx="277794" cy="260771"/>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b="0" i="1" smtClean="0">
                                    <a:solidFill>
                                      <a:schemeClr val="accent1"/>
                                    </a:solidFill>
                                    <a:latin typeface="Cambria Math" panose="02040503050406030204" pitchFamily="18" charset="0"/>
                                  </a:rPr>
                                  <m:t>2</m:t>
                                </m:r>
                              </m:sub>
                            </m:sSub>
                          </m:oMath>
                        </m:oMathPara>
                      </a14:m>
                      <a:endParaRPr lang="en-GB" sz="1200" dirty="0">
                        <a:solidFill>
                          <a:schemeClr val="accent1"/>
                        </a:solidFill>
                      </a:endParaRPr>
                    </a:p>
                  </p:txBody>
                </p:sp>
              </mc:Choice>
              <mc:Fallback xmlns="">
                <p:sp>
                  <p:nvSpPr>
                    <p:cNvPr id="257" name="TextBox 256">
                      <a:extLst>
                        <a:ext uri="{FF2B5EF4-FFF2-40B4-BE49-F238E27FC236}">
                          <a16:creationId xmlns:a16="http://schemas.microsoft.com/office/drawing/2014/main" id="{3E4381C4-9128-B242-AFC2-38BEF775073B}"/>
                        </a:ext>
                      </a:extLst>
                    </p:cNvPr>
                    <p:cNvSpPr txBox="1">
                      <a:spLocks noRot="1" noChangeAspect="1" noMove="1" noResize="1" noEditPoints="1" noAdjustHandles="1" noChangeArrowheads="1" noChangeShapeType="1" noTextEdit="1"/>
                    </p:cNvSpPr>
                    <p:nvPr/>
                  </p:nvSpPr>
                  <p:spPr>
                    <a:xfrm>
                      <a:off x="9288700" y="3017404"/>
                      <a:ext cx="277794" cy="260771"/>
                    </a:xfrm>
                    <a:prstGeom prst="rect">
                      <a:avLst/>
                    </a:prstGeom>
                    <a:blipFill>
                      <a:blip r:embed="rId41"/>
                      <a:stretch>
                        <a:fillRect l="-18750" r="-6250" b="-18750"/>
                      </a:stretch>
                    </a:blipFill>
                    <a:ln>
                      <a:noFill/>
                    </a:ln>
                  </p:spPr>
                  <p:txBody>
                    <a:bodyPr/>
                    <a:lstStyle/>
                    <a:p>
                      <a:r>
                        <a:rPr lang="en-GB">
                          <a:noFill/>
                        </a:rPr>
                        <a:t> </a:t>
                      </a:r>
                    </a:p>
                  </p:txBody>
                </p:sp>
              </mc:Fallback>
            </mc:AlternateContent>
          </p:grpSp>
          <p:cxnSp>
            <p:nvCxnSpPr>
              <p:cNvPr id="291" name="Straight Connector 290">
                <a:extLst>
                  <a:ext uri="{FF2B5EF4-FFF2-40B4-BE49-F238E27FC236}">
                    <a16:creationId xmlns:a16="http://schemas.microsoft.com/office/drawing/2014/main" id="{DCDE0AFE-055D-8278-D2CE-DD90E4FBB3DF}"/>
                  </a:ext>
                </a:extLst>
              </p:cNvPr>
              <p:cNvCxnSpPr>
                <a:cxnSpLocks/>
                <a:stCxn id="285" idx="4"/>
                <a:endCxn id="301" idx="0"/>
              </p:cNvCxnSpPr>
              <p:nvPr/>
            </p:nvCxnSpPr>
            <p:spPr>
              <a:xfrm>
                <a:off x="9240091" y="4450892"/>
                <a:ext cx="262013" cy="44490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8B7AE7D6-97AD-6252-B063-68C57EAEC63A}"/>
                  </a:ext>
                </a:extLst>
              </p:cNvPr>
              <p:cNvCxnSpPr>
                <a:cxnSpLocks/>
                <a:stCxn id="286" idx="2"/>
                <a:endCxn id="301" idx="3"/>
              </p:cNvCxnSpPr>
              <p:nvPr/>
            </p:nvCxnSpPr>
            <p:spPr>
              <a:xfrm flipH="1">
                <a:off x="9574104" y="4964711"/>
                <a:ext cx="465360" cy="308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9C3ACBE8-95BF-877C-C3F2-94C827680EAA}"/>
                  </a:ext>
                </a:extLst>
              </p:cNvPr>
              <p:cNvCxnSpPr>
                <a:cxnSpLocks/>
                <a:stCxn id="283" idx="0"/>
                <a:endCxn id="301" idx="2"/>
              </p:cNvCxnSpPr>
              <p:nvPr/>
            </p:nvCxnSpPr>
            <p:spPr>
              <a:xfrm flipV="1">
                <a:off x="9214443" y="5039794"/>
                <a:ext cx="287661" cy="47334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94" name="Group 293">
                <a:extLst>
                  <a:ext uri="{FF2B5EF4-FFF2-40B4-BE49-F238E27FC236}">
                    <a16:creationId xmlns:a16="http://schemas.microsoft.com/office/drawing/2014/main" id="{3852A773-DF2F-1A16-8755-944C9BADD34C}"/>
                  </a:ext>
                </a:extLst>
              </p:cNvPr>
              <p:cNvGrpSpPr/>
              <p:nvPr/>
            </p:nvGrpSpPr>
            <p:grpSpPr>
              <a:xfrm>
                <a:off x="9393015" y="4856880"/>
                <a:ext cx="510009" cy="375978"/>
                <a:chOff x="9540595" y="2902693"/>
                <a:chExt cx="510009" cy="375978"/>
              </a:xfrm>
            </p:grpSpPr>
            <p:sp>
              <p:nvSpPr>
                <p:cNvPr id="300" name="Rectangle 299">
                  <a:extLst>
                    <a:ext uri="{FF2B5EF4-FFF2-40B4-BE49-F238E27FC236}">
                      <a16:creationId xmlns:a16="http://schemas.microsoft.com/office/drawing/2014/main" id="{E01DFE07-143A-6F34-305D-AD2149666420}"/>
                    </a:ext>
                  </a:extLst>
                </p:cNvPr>
                <p:cNvSpPr/>
                <p:nvPr/>
              </p:nvSpPr>
              <p:spPr>
                <a:xfrm>
                  <a:off x="9540595" y="2902693"/>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01" name="Rectangle 300">
                  <a:extLst>
                    <a:ext uri="{FF2B5EF4-FFF2-40B4-BE49-F238E27FC236}">
                      <a16:creationId xmlns:a16="http://schemas.microsoft.com/office/drawing/2014/main" id="{C09264D2-E1DD-F403-324F-A15539C62F56}"/>
                    </a:ext>
                  </a:extLst>
                </p:cNvPr>
                <p:cNvSpPr/>
                <p:nvPr/>
              </p:nvSpPr>
              <p:spPr>
                <a:xfrm>
                  <a:off x="9577684" y="2941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02" name="Rectangle 301">
                  <a:extLst>
                    <a:ext uri="{FF2B5EF4-FFF2-40B4-BE49-F238E27FC236}">
                      <a16:creationId xmlns:a16="http://schemas.microsoft.com/office/drawing/2014/main" id="{6842B24E-DB34-1C9B-88D1-0D04A6FB2B14}"/>
                    </a:ext>
                  </a:extLst>
                </p:cNvPr>
                <p:cNvSpPr/>
                <p:nvPr/>
              </p:nvSpPr>
              <p:spPr>
                <a:xfrm>
                  <a:off x="9619203" y="2984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303" name="TextBox 302">
                      <a:extLst>
                        <a:ext uri="{FF2B5EF4-FFF2-40B4-BE49-F238E27FC236}">
                          <a16:creationId xmlns:a16="http://schemas.microsoft.com/office/drawing/2014/main" id="{A24BB7BB-58A5-DDD0-7D3A-D093598D838E}"/>
                        </a:ext>
                      </a:extLst>
                    </p:cNvPr>
                    <p:cNvSpPr txBox="1"/>
                    <p:nvPr/>
                  </p:nvSpPr>
                  <p:spPr>
                    <a:xfrm>
                      <a:off x="9772810" y="3017900"/>
                      <a:ext cx="277794" cy="260771"/>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b="0" i="1" smtClean="0">
                                    <a:solidFill>
                                      <a:schemeClr val="accent1"/>
                                    </a:solidFill>
                                    <a:latin typeface="Cambria Math" panose="02040503050406030204" pitchFamily="18" charset="0"/>
                                  </a:rPr>
                                  <m:t>3</m:t>
                                </m:r>
                              </m:sub>
                            </m:sSub>
                          </m:oMath>
                        </m:oMathPara>
                      </a14:m>
                      <a:endParaRPr lang="en-GB" sz="1200" dirty="0">
                        <a:solidFill>
                          <a:schemeClr val="accent1"/>
                        </a:solidFill>
                      </a:endParaRPr>
                    </a:p>
                  </p:txBody>
                </p:sp>
              </mc:Choice>
              <mc:Fallback xmlns="">
                <p:sp>
                  <p:nvSpPr>
                    <p:cNvPr id="253" name="TextBox 252">
                      <a:extLst>
                        <a:ext uri="{FF2B5EF4-FFF2-40B4-BE49-F238E27FC236}">
                          <a16:creationId xmlns:a16="http://schemas.microsoft.com/office/drawing/2014/main" id="{633651DD-7330-5E49-A699-DBFB84751ADA}"/>
                        </a:ext>
                      </a:extLst>
                    </p:cNvPr>
                    <p:cNvSpPr txBox="1">
                      <a:spLocks noRot="1" noChangeAspect="1" noMove="1" noResize="1" noEditPoints="1" noAdjustHandles="1" noChangeArrowheads="1" noChangeShapeType="1" noTextEdit="1"/>
                    </p:cNvSpPr>
                    <p:nvPr/>
                  </p:nvSpPr>
                  <p:spPr>
                    <a:xfrm>
                      <a:off x="9772810" y="3017900"/>
                      <a:ext cx="277794" cy="260771"/>
                    </a:xfrm>
                    <a:prstGeom prst="rect">
                      <a:avLst/>
                    </a:prstGeom>
                    <a:blipFill>
                      <a:blip r:embed="rId42"/>
                      <a:stretch>
                        <a:fillRect l="-17647" b="-18750"/>
                      </a:stretch>
                    </a:blipFill>
                    <a:ln>
                      <a:noFill/>
                    </a:ln>
                  </p:spPr>
                  <p:txBody>
                    <a:bodyPr/>
                    <a:lstStyle/>
                    <a:p>
                      <a:r>
                        <a:rPr lang="en-GB">
                          <a:noFill/>
                        </a:rPr>
                        <a:t> </a:t>
                      </a:r>
                    </a:p>
                  </p:txBody>
                </p:sp>
              </mc:Fallback>
            </mc:AlternateContent>
          </p:grpSp>
          <p:grpSp>
            <p:nvGrpSpPr>
              <p:cNvPr id="295" name="Group 294">
                <a:extLst>
                  <a:ext uri="{FF2B5EF4-FFF2-40B4-BE49-F238E27FC236}">
                    <a16:creationId xmlns:a16="http://schemas.microsoft.com/office/drawing/2014/main" id="{BF117362-DCFC-93B3-7A90-67C7ECFFB228}"/>
                  </a:ext>
                </a:extLst>
              </p:cNvPr>
              <p:cNvGrpSpPr/>
              <p:nvPr/>
            </p:nvGrpSpPr>
            <p:grpSpPr>
              <a:xfrm>
                <a:off x="9598254" y="4206954"/>
                <a:ext cx="763656" cy="332772"/>
                <a:chOff x="8615620" y="2952819"/>
                <a:chExt cx="763656" cy="332772"/>
              </a:xfrm>
            </p:grpSpPr>
            <p:cxnSp>
              <p:nvCxnSpPr>
                <p:cNvPr id="296" name="Straight Connector 295">
                  <a:extLst>
                    <a:ext uri="{FF2B5EF4-FFF2-40B4-BE49-F238E27FC236}">
                      <a16:creationId xmlns:a16="http://schemas.microsoft.com/office/drawing/2014/main" id="{73B42FAA-CF11-570B-5F93-DF8FAD41B254}"/>
                    </a:ext>
                  </a:extLst>
                </p:cNvPr>
                <p:cNvCxnSpPr>
                  <a:cxnSpLocks/>
                  <a:stCxn id="285" idx="6"/>
                  <a:endCxn id="298" idx="1"/>
                </p:cNvCxnSpPr>
                <p:nvPr/>
              </p:nvCxnSpPr>
              <p:spPr>
                <a:xfrm>
                  <a:off x="8615620" y="3013411"/>
                  <a:ext cx="341861" cy="1140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97" name="Group 296">
                  <a:extLst>
                    <a:ext uri="{FF2B5EF4-FFF2-40B4-BE49-F238E27FC236}">
                      <a16:creationId xmlns:a16="http://schemas.microsoft.com/office/drawing/2014/main" id="{FBC06DB6-D7E3-4CA3-8819-C099409A16BD}"/>
                    </a:ext>
                  </a:extLst>
                </p:cNvPr>
                <p:cNvGrpSpPr/>
                <p:nvPr/>
              </p:nvGrpSpPr>
              <p:grpSpPr>
                <a:xfrm>
                  <a:off x="8957481" y="2952819"/>
                  <a:ext cx="421795" cy="332772"/>
                  <a:chOff x="8957481" y="2952819"/>
                  <a:chExt cx="421795" cy="332772"/>
                </a:xfrm>
              </p:grpSpPr>
              <p:sp>
                <p:nvSpPr>
                  <p:cNvPr id="298" name="Rectangle 297">
                    <a:extLst>
                      <a:ext uri="{FF2B5EF4-FFF2-40B4-BE49-F238E27FC236}">
                        <a16:creationId xmlns:a16="http://schemas.microsoft.com/office/drawing/2014/main" id="{38DBDDA6-C077-437A-A372-400F2F045EC2}"/>
                      </a:ext>
                    </a:extLst>
                  </p:cNvPr>
                  <p:cNvSpPr/>
                  <p:nvPr/>
                </p:nvSpPr>
                <p:spPr>
                  <a:xfrm>
                    <a:off x="8957481" y="2952819"/>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59A1D3EB-BA24-DEFD-693D-2AD4ABA08D41}"/>
                          </a:ext>
                        </a:extLst>
                      </p:cNvPr>
                      <p:cNvSpPr txBox="1"/>
                      <p:nvPr/>
                    </p:nvSpPr>
                    <p:spPr>
                      <a:xfrm>
                        <a:off x="9101481" y="3024819"/>
                        <a:ext cx="277795" cy="260772"/>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b="0" i="1" smtClean="0">
                                      <a:solidFill>
                                        <a:schemeClr val="accent1"/>
                                      </a:solidFill>
                                      <a:latin typeface="Cambria Math" panose="02040503050406030204" pitchFamily="18" charset="0"/>
                                    </a:rPr>
                                    <m:t>0</m:t>
                                  </m:r>
                                </m:sub>
                              </m:sSub>
                            </m:oMath>
                          </m:oMathPara>
                        </a14:m>
                        <a:endParaRPr lang="en-GB" sz="1200" dirty="0">
                          <a:solidFill>
                            <a:schemeClr val="accent1"/>
                          </a:solidFill>
                        </a:endParaRPr>
                      </a:p>
                    </p:txBody>
                  </p:sp>
                </mc:Choice>
                <mc:Fallback xmlns="">
                  <p:sp>
                    <p:nvSpPr>
                      <p:cNvPr id="249" name="TextBox 248">
                        <a:extLst>
                          <a:ext uri="{FF2B5EF4-FFF2-40B4-BE49-F238E27FC236}">
                            <a16:creationId xmlns:a16="http://schemas.microsoft.com/office/drawing/2014/main" id="{3E242DC0-6B8E-3A48-8178-D6078DDF29ED}"/>
                          </a:ext>
                        </a:extLst>
                      </p:cNvPr>
                      <p:cNvSpPr txBox="1">
                        <a:spLocks noRot="1" noChangeAspect="1" noMove="1" noResize="1" noEditPoints="1" noAdjustHandles="1" noChangeArrowheads="1" noChangeShapeType="1" noTextEdit="1"/>
                      </p:cNvSpPr>
                      <p:nvPr/>
                    </p:nvSpPr>
                    <p:spPr>
                      <a:xfrm>
                        <a:off x="9101481" y="3024819"/>
                        <a:ext cx="277795" cy="260772"/>
                      </a:xfrm>
                      <a:prstGeom prst="rect">
                        <a:avLst/>
                      </a:prstGeom>
                      <a:blipFill>
                        <a:blip r:embed="rId43"/>
                        <a:stretch>
                          <a:fillRect l="-26667" r="-6667" b="-26667"/>
                        </a:stretch>
                      </a:blipFill>
                      <a:ln>
                        <a:noFill/>
                      </a:ln>
                    </p:spPr>
                    <p:txBody>
                      <a:bodyPr/>
                      <a:lstStyle/>
                      <a:p>
                        <a:r>
                          <a:rPr lang="en-GB">
                            <a:noFill/>
                          </a:rPr>
                          <a:t> </a:t>
                        </a:r>
                      </a:p>
                    </p:txBody>
                  </p:sp>
                </mc:Fallback>
              </mc:AlternateContent>
            </p:grpSp>
          </p:grpSp>
        </p:grpSp>
      </p:grpSp>
      <p:sp>
        <p:nvSpPr>
          <p:cNvPr id="3" name="Date Placeholder 2">
            <a:extLst>
              <a:ext uri="{FF2B5EF4-FFF2-40B4-BE49-F238E27FC236}">
                <a16:creationId xmlns:a16="http://schemas.microsoft.com/office/drawing/2014/main" id="{839CE34F-F85F-96E2-DF9A-EA4A000BB048}"/>
              </a:ext>
            </a:extLst>
          </p:cNvPr>
          <p:cNvSpPr>
            <a:spLocks noGrp="1"/>
          </p:cNvSpPr>
          <p:nvPr>
            <p:ph type="dt" sz="half" idx="2"/>
          </p:nvPr>
        </p:nvSpPr>
        <p:spPr/>
        <p:txBody>
          <a:bodyPr/>
          <a:lstStyle/>
          <a:p>
            <a:r>
              <a:rPr lang="de-DE"/>
              <a:t>Intro</a:t>
            </a:r>
            <a:endParaRPr lang="en-US" dirty="0"/>
          </a:p>
        </p:txBody>
      </p:sp>
    </p:spTree>
    <p:extLst>
      <p:ext uri="{BB962C8B-B14F-4D97-AF65-F5344CB8AC3E}">
        <p14:creationId xmlns:p14="http://schemas.microsoft.com/office/powerpoint/2010/main" val="2670012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635B-97E4-204F-A69D-0224EADCFD9F}"/>
              </a:ext>
            </a:extLst>
          </p:cNvPr>
          <p:cNvSpPr>
            <a:spLocks noGrp="1"/>
          </p:cNvSpPr>
          <p:nvPr>
            <p:ph type="title"/>
          </p:nvPr>
        </p:nvSpPr>
        <p:spPr/>
        <p:txBody>
          <a:bodyPr/>
          <a:lstStyle/>
          <a:p>
            <a:r>
              <a:rPr lang="en-GB" dirty="0"/>
              <a:t>Connection to AI, Agents, and Environments</a:t>
            </a:r>
          </a:p>
        </p:txBody>
      </p:sp>
      <p:sp>
        <p:nvSpPr>
          <p:cNvPr id="3" name="Date Placeholder 2">
            <a:extLst>
              <a:ext uri="{FF2B5EF4-FFF2-40B4-BE49-F238E27FC236}">
                <a16:creationId xmlns:a16="http://schemas.microsoft.com/office/drawing/2014/main" id="{089D60DD-CF27-214D-ADC4-9F18A888EF31}"/>
              </a:ext>
            </a:extLst>
          </p:cNvPr>
          <p:cNvSpPr>
            <a:spLocks noGrp="1"/>
          </p:cNvSpPr>
          <p:nvPr>
            <p:ph type="dt" sz="half" idx="2"/>
          </p:nvPr>
        </p:nvSpPr>
        <p:spPr/>
        <p:txBody>
          <a:bodyPr/>
          <a:lstStyle/>
          <a:p>
            <a:r>
              <a:rPr lang="de-DE"/>
              <a:t>Intro</a:t>
            </a:r>
            <a:endParaRPr lang="en-US"/>
          </a:p>
        </p:txBody>
      </p:sp>
      <p:sp>
        <p:nvSpPr>
          <p:cNvPr id="5" name="Footer Placeholder 4">
            <a:extLst>
              <a:ext uri="{FF2B5EF4-FFF2-40B4-BE49-F238E27FC236}">
                <a16:creationId xmlns:a16="http://schemas.microsoft.com/office/drawing/2014/main" id="{A6B2D5E4-37E9-E746-9924-7F313BF61029}"/>
              </a:ext>
            </a:extLst>
          </p:cNvPr>
          <p:cNvSpPr>
            <a:spLocks noGrp="1"/>
          </p:cNvSpPr>
          <p:nvPr>
            <p:ph type="ftr" sz="quarter" idx="3"/>
          </p:nvPr>
        </p:nvSpPr>
        <p:spPr/>
        <p:txBody>
          <a:bodyPr/>
          <a:lstStyle/>
          <a:p>
            <a:r>
              <a:rPr lang="en-US"/>
              <a:t>T. Braun – StaRAI</a:t>
            </a:r>
          </a:p>
        </p:txBody>
      </p:sp>
      <p:sp>
        <p:nvSpPr>
          <p:cNvPr id="4" name="Slide Number Placeholder 3">
            <a:extLst>
              <a:ext uri="{FF2B5EF4-FFF2-40B4-BE49-F238E27FC236}">
                <a16:creationId xmlns:a16="http://schemas.microsoft.com/office/drawing/2014/main" id="{B4C2D5C8-ED7E-2E47-AC9F-66007FD11A7D}"/>
              </a:ext>
            </a:extLst>
          </p:cNvPr>
          <p:cNvSpPr>
            <a:spLocks noGrp="1"/>
          </p:cNvSpPr>
          <p:nvPr>
            <p:ph type="sldNum" sz="quarter" idx="4"/>
          </p:nvPr>
        </p:nvSpPr>
        <p:spPr/>
        <p:txBody>
          <a:bodyPr/>
          <a:lstStyle/>
          <a:p>
            <a:fld id="{DB7C4649-800D-CB47-881A-AA04BFFFB18C}" type="slidenum">
              <a:rPr lang="en-US" smtClean="0"/>
              <a:t>50</a:t>
            </a:fld>
            <a:endParaRPr lang="en-US"/>
          </a:p>
        </p:txBody>
      </p:sp>
      <p:sp>
        <p:nvSpPr>
          <p:cNvPr id="7" name="TextBox 6">
            <a:extLst>
              <a:ext uri="{FF2B5EF4-FFF2-40B4-BE49-F238E27FC236}">
                <a16:creationId xmlns:a16="http://schemas.microsoft.com/office/drawing/2014/main" id="{3AED9F7F-7C27-EC4A-9658-E51C8CEF8AF7}"/>
              </a:ext>
            </a:extLst>
          </p:cNvPr>
          <p:cNvSpPr txBox="1"/>
          <p:nvPr/>
        </p:nvSpPr>
        <p:spPr>
          <a:xfrm>
            <a:off x="4877260" y="1665065"/>
            <a:ext cx="2278441" cy="715089"/>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dirty="0"/>
              <a:t>AI: intelligent systems in the real world</a:t>
            </a:r>
          </a:p>
        </p:txBody>
      </p:sp>
      <p:sp>
        <p:nvSpPr>
          <p:cNvPr id="8" name="TextBox 7">
            <a:extLst>
              <a:ext uri="{FF2B5EF4-FFF2-40B4-BE49-F238E27FC236}">
                <a16:creationId xmlns:a16="http://schemas.microsoft.com/office/drawing/2014/main" id="{99D5260E-914E-554F-8392-FEF52B1891FC}"/>
              </a:ext>
            </a:extLst>
          </p:cNvPr>
          <p:cNvSpPr txBox="1"/>
          <p:nvPr/>
        </p:nvSpPr>
        <p:spPr>
          <a:xfrm>
            <a:off x="3010676" y="2904428"/>
            <a:ext cx="1723002" cy="408623"/>
          </a:xfrm>
          <a:prstGeom prst="roundRect">
            <a:avLst/>
          </a:prstGeom>
          <a:noFill/>
          <a:ln w="38100">
            <a:solidFill>
              <a:schemeClr val="accent1"/>
            </a:solidFill>
          </a:ln>
        </p:spPr>
        <p:txBody>
          <a:bodyPr wrap="square" rtlCol="0">
            <a:spAutoFit/>
          </a:bodyPr>
          <a:lstStyle/>
          <a:p>
            <a:pPr algn="ctr"/>
            <a:r>
              <a:rPr lang="en-GB" dirty="0"/>
              <a:t>First-order logic</a:t>
            </a:r>
          </a:p>
        </p:txBody>
      </p:sp>
      <p:sp>
        <p:nvSpPr>
          <p:cNvPr id="9" name="TextBox 8">
            <a:extLst>
              <a:ext uri="{FF2B5EF4-FFF2-40B4-BE49-F238E27FC236}">
                <a16:creationId xmlns:a16="http://schemas.microsoft.com/office/drawing/2014/main" id="{4C63368F-2476-BB41-859D-9F53B0AFF0E6}"/>
              </a:ext>
            </a:extLst>
          </p:cNvPr>
          <p:cNvSpPr txBox="1"/>
          <p:nvPr/>
        </p:nvSpPr>
        <p:spPr>
          <a:xfrm>
            <a:off x="7248283" y="2756029"/>
            <a:ext cx="1889256" cy="715089"/>
          </a:xfrm>
          <a:prstGeom prst="roundRect">
            <a:avLst/>
          </a:prstGeom>
          <a:noFill/>
          <a:ln w="38100">
            <a:solidFill>
              <a:schemeClr val="accent1"/>
            </a:solidFill>
          </a:ln>
        </p:spPr>
        <p:txBody>
          <a:bodyPr wrap="square" rtlCol="0">
            <a:spAutoFit/>
          </a:bodyPr>
          <a:lstStyle/>
          <a:p>
            <a:pPr algn="ctr"/>
            <a:r>
              <a:rPr lang="en-GB" dirty="0"/>
              <a:t>Probabilistic graphical models</a:t>
            </a:r>
          </a:p>
        </p:txBody>
      </p:sp>
      <p:sp>
        <p:nvSpPr>
          <p:cNvPr id="10" name="TextBox 9">
            <a:extLst>
              <a:ext uri="{FF2B5EF4-FFF2-40B4-BE49-F238E27FC236}">
                <a16:creationId xmlns:a16="http://schemas.microsoft.com/office/drawing/2014/main" id="{42C9F974-4923-A249-B8AE-E28C8A234C7E}"/>
              </a:ext>
            </a:extLst>
          </p:cNvPr>
          <p:cNvSpPr txBox="1"/>
          <p:nvPr/>
        </p:nvSpPr>
        <p:spPr>
          <a:xfrm>
            <a:off x="4794132" y="3985904"/>
            <a:ext cx="2440916" cy="715089"/>
          </a:xfrm>
          <a:prstGeom prst="round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dirty="0"/>
              <a:t>First-order probabilistic languages</a:t>
            </a:r>
          </a:p>
        </p:txBody>
      </p:sp>
      <p:cxnSp>
        <p:nvCxnSpPr>
          <p:cNvPr id="13" name="Straight Arrow Connector 12">
            <a:extLst>
              <a:ext uri="{FF2B5EF4-FFF2-40B4-BE49-F238E27FC236}">
                <a16:creationId xmlns:a16="http://schemas.microsoft.com/office/drawing/2014/main" id="{D56FDEF6-0293-E34A-AA3A-076363BA7315}"/>
              </a:ext>
            </a:extLst>
          </p:cNvPr>
          <p:cNvCxnSpPr>
            <a:cxnSpLocks/>
            <a:stCxn id="7" idx="2"/>
            <a:endCxn id="8" idx="0"/>
          </p:cNvCxnSpPr>
          <p:nvPr/>
        </p:nvCxnSpPr>
        <p:spPr>
          <a:xfrm flipH="1">
            <a:off x="3872178" y="2380153"/>
            <a:ext cx="2144303" cy="5242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BC06AD6-0C95-E441-9EAF-6EF54F447B85}"/>
              </a:ext>
            </a:extLst>
          </p:cNvPr>
          <p:cNvCxnSpPr>
            <a:cxnSpLocks/>
            <a:stCxn id="7" idx="2"/>
            <a:endCxn id="9" idx="0"/>
          </p:cNvCxnSpPr>
          <p:nvPr/>
        </p:nvCxnSpPr>
        <p:spPr>
          <a:xfrm>
            <a:off x="6016481" y="2380154"/>
            <a:ext cx="2176431" cy="3758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4A37A50-A8F9-FD42-8FFE-B57A98C985CB}"/>
              </a:ext>
            </a:extLst>
          </p:cNvPr>
          <p:cNvCxnSpPr>
            <a:cxnSpLocks/>
            <a:stCxn id="8" idx="2"/>
            <a:endCxn id="10" idx="0"/>
          </p:cNvCxnSpPr>
          <p:nvPr/>
        </p:nvCxnSpPr>
        <p:spPr>
          <a:xfrm>
            <a:off x="3872178" y="3313051"/>
            <a:ext cx="2142413" cy="6728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48D3B4F-98B7-8944-ACAC-326FC6E3E589}"/>
              </a:ext>
            </a:extLst>
          </p:cNvPr>
          <p:cNvCxnSpPr>
            <a:cxnSpLocks/>
            <a:stCxn id="9" idx="2"/>
            <a:endCxn id="10" idx="0"/>
          </p:cNvCxnSpPr>
          <p:nvPr/>
        </p:nvCxnSpPr>
        <p:spPr>
          <a:xfrm flipH="1">
            <a:off x="6014591" y="3471117"/>
            <a:ext cx="2178321" cy="5147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5E88A8C-0505-7849-9577-FD93B6B451A1}"/>
              </a:ext>
            </a:extLst>
          </p:cNvPr>
          <p:cNvSpPr txBox="1"/>
          <p:nvPr/>
        </p:nvSpPr>
        <p:spPr>
          <a:xfrm>
            <a:off x="3214718" y="2039464"/>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29" name="TextBox 28">
            <a:extLst>
              <a:ext uri="{FF2B5EF4-FFF2-40B4-BE49-F238E27FC236}">
                <a16:creationId xmlns:a16="http://schemas.microsoft.com/office/drawing/2014/main" id="{A107EE4F-0C38-8B49-A530-E817E834E4E6}"/>
              </a:ext>
            </a:extLst>
          </p:cNvPr>
          <p:cNvSpPr txBox="1"/>
          <p:nvPr/>
        </p:nvSpPr>
        <p:spPr>
          <a:xfrm>
            <a:off x="7299290" y="2032292"/>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0" name="TextBox 29">
            <a:extLst>
              <a:ext uri="{FF2B5EF4-FFF2-40B4-BE49-F238E27FC236}">
                <a16:creationId xmlns:a16="http://schemas.microsoft.com/office/drawing/2014/main" id="{B9ACCD7E-C92E-154D-8534-C077B31B42E9}"/>
              </a:ext>
            </a:extLst>
          </p:cNvPr>
          <p:cNvSpPr txBox="1"/>
          <p:nvPr/>
        </p:nvSpPr>
        <p:spPr>
          <a:xfrm>
            <a:off x="3214718" y="3502063"/>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1" name="TextBox 30">
            <a:extLst>
              <a:ext uri="{FF2B5EF4-FFF2-40B4-BE49-F238E27FC236}">
                <a16:creationId xmlns:a16="http://schemas.microsoft.com/office/drawing/2014/main" id="{F2FB2341-BF04-7042-96D5-4D74BFABB186}"/>
              </a:ext>
            </a:extLst>
          </p:cNvPr>
          <p:cNvSpPr txBox="1"/>
          <p:nvPr/>
        </p:nvSpPr>
        <p:spPr>
          <a:xfrm>
            <a:off x="7297398" y="3617479"/>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34" name="TextBox 33">
            <a:extLst>
              <a:ext uri="{FF2B5EF4-FFF2-40B4-BE49-F238E27FC236}">
                <a16:creationId xmlns:a16="http://schemas.microsoft.com/office/drawing/2014/main" id="{FF15528C-B309-9949-B87B-9B3A1AF3893C}"/>
              </a:ext>
            </a:extLst>
          </p:cNvPr>
          <p:cNvSpPr txBox="1"/>
          <p:nvPr/>
        </p:nvSpPr>
        <p:spPr>
          <a:xfrm>
            <a:off x="4751972" y="6183170"/>
            <a:ext cx="2684261" cy="338554"/>
          </a:xfrm>
          <a:prstGeom prst="rect">
            <a:avLst/>
          </a:prstGeom>
          <a:noFill/>
        </p:spPr>
        <p:txBody>
          <a:bodyPr wrap="none" rtlCol="0">
            <a:spAutoFit/>
          </a:bodyPr>
          <a:lstStyle/>
          <a:p>
            <a:r>
              <a:rPr lang="en-GB" sz="1600" dirty="0">
                <a:solidFill>
                  <a:schemeClr val="tx1">
                    <a:lumMod val="60000"/>
                    <a:lumOff val="40000"/>
                  </a:schemeClr>
                </a:solidFill>
              </a:rPr>
              <a:t>Figure based on Stuart Russell</a:t>
            </a:r>
          </a:p>
        </p:txBody>
      </p:sp>
      <p:sp>
        <p:nvSpPr>
          <p:cNvPr id="21" name="Rectangle 20">
            <a:extLst>
              <a:ext uri="{FF2B5EF4-FFF2-40B4-BE49-F238E27FC236}">
                <a16:creationId xmlns:a16="http://schemas.microsoft.com/office/drawing/2014/main" id="{23C7FAFE-6F90-D446-BD39-063112AD4901}"/>
              </a:ext>
            </a:extLst>
          </p:cNvPr>
          <p:cNvSpPr/>
          <p:nvPr/>
        </p:nvSpPr>
        <p:spPr>
          <a:xfrm>
            <a:off x="7244793" y="1963923"/>
            <a:ext cx="1923392" cy="231065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ABBD0AC-B05D-2E42-86A4-8D50D4F030D1}"/>
              </a:ext>
            </a:extLst>
          </p:cNvPr>
          <p:cNvSpPr/>
          <p:nvPr/>
        </p:nvSpPr>
        <p:spPr>
          <a:xfrm rot="5400000">
            <a:off x="5842678" y="2587311"/>
            <a:ext cx="1575771" cy="1231947"/>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75026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F3117-4826-CC4F-8D80-E11BB8CF8688}"/>
              </a:ext>
            </a:extLst>
          </p:cNvPr>
          <p:cNvSpPr>
            <a:spLocks noGrp="1"/>
          </p:cNvSpPr>
          <p:nvPr>
            <p:ph type="title"/>
          </p:nvPr>
        </p:nvSpPr>
        <p:spPr/>
        <p:txBody>
          <a:bodyPr/>
          <a:lstStyle/>
          <a:p>
            <a:r>
              <a:rPr lang="en-GB" dirty="0"/>
              <a:t>From Logics to Probabilistic Relational Models</a:t>
            </a:r>
          </a:p>
        </p:txBody>
      </p:sp>
      <p:sp>
        <p:nvSpPr>
          <p:cNvPr id="3" name="Content Placeholder 2">
            <a:extLst>
              <a:ext uri="{FF2B5EF4-FFF2-40B4-BE49-F238E27FC236}">
                <a16:creationId xmlns:a16="http://schemas.microsoft.com/office/drawing/2014/main" id="{24D4B517-A035-4541-8650-8899656E6B4A}"/>
              </a:ext>
            </a:extLst>
          </p:cNvPr>
          <p:cNvSpPr>
            <a:spLocks noGrp="1"/>
          </p:cNvSpPr>
          <p:nvPr>
            <p:ph sz="half" idx="1"/>
          </p:nvPr>
        </p:nvSpPr>
        <p:spPr>
          <a:xfrm>
            <a:off x="359962" y="1666800"/>
            <a:ext cx="5452008" cy="4239112"/>
          </a:xfrm>
        </p:spPr>
        <p:txBody>
          <a:bodyPr/>
          <a:lstStyle/>
          <a:p>
            <a:r>
              <a:rPr lang="en-GB" dirty="0"/>
              <a:t>Propositional: Descriptions about world</a:t>
            </a:r>
          </a:p>
          <a:p>
            <a:pPr lvl="1"/>
            <a:r>
              <a:rPr lang="en-GB" dirty="0"/>
              <a:t>Form of constraints on an environment</a:t>
            </a:r>
          </a:p>
          <a:p>
            <a:pPr lvl="2"/>
            <a:endParaRPr lang="en-GB" dirty="0"/>
          </a:p>
          <a:p>
            <a:pPr lvl="2"/>
            <a:endParaRPr lang="en-GB" dirty="0"/>
          </a:p>
          <a:p>
            <a:pPr lvl="2"/>
            <a:endParaRPr lang="en-GB" dirty="0"/>
          </a:p>
          <a:p>
            <a:r>
              <a:rPr lang="en-GB" dirty="0"/>
              <a:t>First-order: Objects, relations among them</a:t>
            </a:r>
          </a:p>
          <a:p>
            <a:pPr lvl="1"/>
            <a:r>
              <a:rPr lang="en-GB" dirty="0"/>
              <a:t>Groundings to get to propositional logic</a:t>
            </a:r>
          </a:p>
          <a:p>
            <a:pPr lvl="2"/>
            <a:endParaRPr lang="en-GB" dirty="0"/>
          </a:p>
          <a:p>
            <a:pPr lvl="2"/>
            <a:endParaRPr lang="en-GB" dirty="0"/>
          </a:p>
          <a:p>
            <a:endParaRPr lang="en-GB" dirty="0"/>
          </a:p>
          <a:p>
            <a:r>
              <a:rPr lang="en-GB" dirty="0"/>
              <a:t>Denote either true or false  statements</a:t>
            </a:r>
          </a:p>
          <a:p>
            <a:endParaRPr lang="en-GB" dirty="0"/>
          </a:p>
        </p:txBody>
      </p:sp>
      <p:sp>
        <p:nvSpPr>
          <p:cNvPr id="18" name="Content Placeholder 17">
            <a:extLst>
              <a:ext uri="{FF2B5EF4-FFF2-40B4-BE49-F238E27FC236}">
                <a16:creationId xmlns:a16="http://schemas.microsoft.com/office/drawing/2014/main" id="{1D1A0F0C-8620-D049-A29E-3DE94E653027}"/>
              </a:ext>
            </a:extLst>
          </p:cNvPr>
          <p:cNvSpPr>
            <a:spLocks noGrp="1"/>
          </p:cNvSpPr>
          <p:nvPr>
            <p:ph sz="half" idx="2"/>
          </p:nvPr>
        </p:nvSpPr>
        <p:spPr/>
        <p:txBody>
          <a:bodyPr/>
          <a:lstStyle/>
          <a:p>
            <a:r>
              <a:rPr lang="en-GB" dirty="0"/>
              <a:t>Approach to soften constraints: Introduce weights to denote that statements hold to a certain degree over all possible worlds</a:t>
            </a:r>
          </a:p>
          <a:p>
            <a:pPr lvl="1"/>
            <a:r>
              <a:rPr lang="en-GB" dirty="0"/>
              <a:t>Example: Markov Logic Network</a:t>
            </a:r>
          </a:p>
          <a:p>
            <a:pPr lvl="2"/>
            <a:r>
              <a:rPr lang="en-GB" dirty="0"/>
              <a:t>We will see more of them later</a:t>
            </a:r>
          </a:p>
          <a:p>
            <a:endParaRPr lang="en-GB" dirty="0"/>
          </a:p>
        </p:txBody>
      </p:sp>
      <p:sp>
        <p:nvSpPr>
          <p:cNvPr id="4" name="Date Placeholder 3">
            <a:extLst>
              <a:ext uri="{FF2B5EF4-FFF2-40B4-BE49-F238E27FC236}">
                <a16:creationId xmlns:a16="http://schemas.microsoft.com/office/drawing/2014/main" id="{72191F85-61CA-7242-B1F6-838874E12119}"/>
              </a:ext>
            </a:extLst>
          </p:cNvPr>
          <p:cNvSpPr>
            <a:spLocks noGrp="1"/>
          </p:cNvSpPr>
          <p:nvPr>
            <p:ph type="dt" sz="half" idx="10"/>
          </p:nvPr>
        </p:nvSpPr>
        <p:spPr/>
        <p:txBody>
          <a:bodyPr/>
          <a:lstStyle/>
          <a:p>
            <a:r>
              <a:rPr lang="de-DE"/>
              <a:t>Intro</a:t>
            </a:r>
            <a:endParaRPr lang="en-US"/>
          </a:p>
        </p:txBody>
      </p:sp>
      <p:sp>
        <p:nvSpPr>
          <p:cNvPr id="5" name="Footer Placeholder 4">
            <a:extLst>
              <a:ext uri="{FF2B5EF4-FFF2-40B4-BE49-F238E27FC236}">
                <a16:creationId xmlns:a16="http://schemas.microsoft.com/office/drawing/2014/main" id="{E360178B-C118-D640-A357-51CE904DA442}"/>
              </a:ext>
            </a:extLst>
          </p:cNvPr>
          <p:cNvSpPr>
            <a:spLocks noGrp="1"/>
          </p:cNvSpPr>
          <p:nvPr>
            <p:ph type="ftr" sz="quarter" idx="3"/>
          </p:nvPr>
        </p:nvSpPr>
        <p:spPr/>
        <p:txBody>
          <a:bodyPr/>
          <a:lstStyle/>
          <a:p>
            <a:r>
              <a:rPr lang="en-US"/>
              <a:t>T. Braun – StaRAI</a:t>
            </a:r>
          </a:p>
        </p:txBody>
      </p:sp>
      <p:sp>
        <p:nvSpPr>
          <p:cNvPr id="6" name="Slide Number Placeholder 5">
            <a:extLst>
              <a:ext uri="{FF2B5EF4-FFF2-40B4-BE49-F238E27FC236}">
                <a16:creationId xmlns:a16="http://schemas.microsoft.com/office/drawing/2014/main" id="{A7DB0E9E-7398-1044-8476-8F6EB15550DC}"/>
              </a:ext>
            </a:extLst>
          </p:cNvPr>
          <p:cNvSpPr>
            <a:spLocks noGrp="1"/>
          </p:cNvSpPr>
          <p:nvPr>
            <p:ph type="sldNum" sz="quarter" idx="4"/>
          </p:nvPr>
        </p:nvSpPr>
        <p:spPr/>
        <p:txBody>
          <a:bodyPr/>
          <a:lstStyle/>
          <a:p>
            <a:fld id="{DB7C4649-800D-CB47-881A-AA04BFFFB18C}" type="slidenum">
              <a:rPr lang="en-US" smtClean="0"/>
              <a:t>51</a:t>
            </a:fld>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3888CC0-007F-FB42-A7AF-57D95564A64B}"/>
                  </a:ext>
                </a:extLst>
              </p:cNvPr>
              <p:cNvSpPr txBox="1"/>
              <p:nvPr/>
            </p:nvSpPr>
            <p:spPr>
              <a:xfrm>
                <a:off x="1884015" y="2441101"/>
                <a:ext cx="2403902" cy="369332"/>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i="1" dirty="0" smtClean="0">
                          <a:solidFill>
                            <a:schemeClr val="tx1"/>
                          </a:solidFill>
                          <a:latin typeface="Cambria Math" panose="02040503050406030204" pitchFamily="18" charset="0"/>
                        </a:rPr>
                        <m:t>𝑃𝑟𝑒𝑠𝑒𝑛𝑡𝑠</m:t>
                      </m:r>
                      <m:r>
                        <a:rPr lang="en-GB" i="1" dirty="0" smtClean="0">
                          <a:solidFill>
                            <a:schemeClr val="tx1"/>
                          </a:solidFill>
                          <a:latin typeface="Cambria Math" panose="02040503050406030204" pitchFamily="18" charset="0"/>
                        </a:rPr>
                        <m:t>⇒</m:t>
                      </m:r>
                      <m:r>
                        <a:rPr lang="en-GB" i="1" dirty="0" smtClean="0">
                          <a:solidFill>
                            <a:schemeClr val="tx1"/>
                          </a:solidFill>
                          <a:latin typeface="Cambria Math" panose="02040503050406030204" pitchFamily="18" charset="0"/>
                        </a:rPr>
                        <m:t>𝐴𝑡𝑡𝑒𝑛𝑑𝑠</m:t>
                      </m:r>
                    </m:oMath>
                  </m:oMathPara>
                </a14:m>
                <a:endParaRPr lang="en-GB" dirty="0">
                  <a:solidFill>
                    <a:schemeClr val="tx1"/>
                  </a:solidFill>
                </a:endParaRPr>
              </a:p>
            </p:txBody>
          </p:sp>
        </mc:Choice>
        <mc:Fallback xmlns="">
          <p:sp>
            <p:nvSpPr>
              <p:cNvPr id="14" name="TextBox 13">
                <a:extLst>
                  <a:ext uri="{FF2B5EF4-FFF2-40B4-BE49-F238E27FC236}">
                    <a16:creationId xmlns:a16="http://schemas.microsoft.com/office/drawing/2014/main" id="{33888CC0-007F-FB42-A7AF-57D95564A64B}"/>
                  </a:ext>
                </a:extLst>
              </p:cNvPr>
              <p:cNvSpPr txBox="1">
                <a:spLocks noRot="1" noChangeAspect="1" noMove="1" noResize="1" noEditPoints="1" noAdjustHandles="1" noChangeArrowheads="1" noChangeShapeType="1" noTextEdit="1"/>
              </p:cNvSpPr>
              <p:nvPr/>
            </p:nvSpPr>
            <p:spPr>
              <a:xfrm>
                <a:off x="1884015" y="2441101"/>
                <a:ext cx="2403902" cy="36933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5A7BEF80-BC20-434D-8043-512C2EFF4300}"/>
                  </a:ext>
                </a:extLst>
              </p:cNvPr>
              <p:cNvSpPr txBox="1"/>
              <p:nvPr/>
            </p:nvSpPr>
            <p:spPr>
              <a:xfrm>
                <a:off x="1084174" y="4616602"/>
                <a:ext cx="3744595" cy="369332"/>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GB" i="1" dirty="0" smtClean="0">
                          <a:solidFill>
                            <a:schemeClr val="tx1"/>
                          </a:solidFill>
                          <a:latin typeface="Cambria Math" panose="02040503050406030204" pitchFamily="18" charset="0"/>
                        </a:rPr>
                        <m:t>𝑃𝑟𝑒𝑠𝑒𝑛𝑡𝑠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𝑃</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r>
                        <a:rPr lang="en-GB" i="1" dirty="0" smtClean="0">
                          <a:solidFill>
                            <a:schemeClr val="tx1"/>
                          </a:solidFill>
                          <a:latin typeface="Cambria Math" panose="02040503050406030204" pitchFamily="18" charset="0"/>
                        </a:rPr>
                        <m:t>⇒</m:t>
                      </m:r>
                      <m:r>
                        <a:rPr lang="en-GB" i="1" dirty="0" smtClean="0">
                          <a:solidFill>
                            <a:schemeClr val="tx1"/>
                          </a:solidFill>
                          <a:latin typeface="Cambria Math" panose="02040503050406030204" pitchFamily="18" charset="0"/>
                        </a:rPr>
                        <m:t>𝐴𝑡𝑡𝑒𝑛𝑑𝑠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oMath>
                  </m:oMathPara>
                </a14:m>
                <a:endParaRPr lang="en-GB" dirty="0">
                  <a:solidFill>
                    <a:schemeClr val="tx1"/>
                  </a:solidFill>
                </a:endParaRPr>
              </a:p>
            </p:txBody>
          </p:sp>
        </mc:Choice>
        <mc:Fallback xmlns="">
          <p:sp>
            <p:nvSpPr>
              <p:cNvPr id="35" name="TextBox 34">
                <a:extLst>
                  <a:ext uri="{FF2B5EF4-FFF2-40B4-BE49-F238E27FC236}">
                    <a16:creationId xmlns:a16="http://schemas.microsoft.com/office/drawing/2014/main" id="{5A7BEF80-BC20-434D-8043-512C2EFF4300}"/>
                  </a:ext>
                </a:extLst>
              </p:cNvPr>
              <p:cNvSpPr txBox="1">
                <a:spLocks noRot="1" noChangeAspect="1" noMove="1" noResize="1" noEditPoints="1" noAdjustHandles="1" noChangeArrowheads="1" noChangeShapeType="1" noTextEdit="1"/>
              </p:cNvSpPr>
              <p:nvPr/>
            </p:nvSpPr>
            <p:spPr>
              <a:xfrm>
                <a:off x="1084174" y="4616602"/>
                <a:ext cx="3744595" cy="36933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780690C8-6E0B-5340-A857-CAC2D7794FED}"/>
                  </a:ext>
                </a:extLst>
              </p:cNvPr>
              <p:cNvSpPr txBox="1"/>
              <p:nvPr/>
            </p:nvSpPr>
            <p:spPr>
              <a:xfrm>
                <a:off x="7959777" y="3932417"/>
                <a:ext cx="3871897" cy="369332"/>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tabLst>
                    <a:tab pos="530225" algn="l"/>
                  </a:tabLst>
                </a:pPr>
                <a14:m>
                  <m:oMathPara xmlns:m="http://schemas.openxmlformats.org/officeDocument/2006/math">
                    <m:oMathParaPr>
                      <m:jc m:val="centerGroup"/>
                    </m:oMathParaPr>
                    <m:oMath xmlns:m="http://schemas.openxmlformats.org/officeDocument/2006/math">
                      <m:r>
                        <a:rPr lang="en-GB" i="1" dirty="0" smtClean="0">
                          <a:solidFill>
                            <a:schemeClr val="accent1"/>
                          </a:solidFill>
                          <a:latin typeface="Cambria Math" panose="02040503050406030204" pitchFamily="18" charset="0"/>
                        </a:rPr>
                        <m:t>∞</m:t>
                      </m:r>
                      <m:r>
                        <a:rPr lang="de-DE" b="0" i="1" dirty="0" smtClean="0">
                          <a:solidFill>
                            <a:schemeClr val="accent1"/>
                          </a:solidFill>
                          <a:latin typeface="Cambria Math" panose="02040503050406030204" pitchFamily="18" charset="0"/>
                        </a:rPr>
                        <m:t> </m:t>
                      </m:r>
                      <m:r>
                        <a:rPr lang="en-GB" i="1" dirty="0" smtClean="0">
                          <a:solidFill>
                            <a:schemeClr val="tx1"/>
                          </a:solidFill>
                          <a:latin typeface="Cambria Math" panose="02040503050406030204" pitchFamily="18" charset="0"/>
                        </a:rPr>
                        <m:t>𝑃𝑟𝑒𝑠𝑒𝑛𝑡𝑠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𝑃</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r>
                        <a:rPr lang="en-GB" i="1" dirty="0" smtClean="0">
                          <a:solidFill>
                            <a:schemeClr val="tx1"/>
                          </a:solidFill>
                          <a:latin typeface="Cambria Math" panose="02040503050406030204" pitchFamily="18" charset="0"/>
                        </a:rPr>
                        <m:t>⇒</m:t>
                      </m:r>
                      <m:r>
                        <a:rPr lang="en-GB" i="1" dirty="0" smtClean="0">
                          <a:solidFill>
                            <a:schemeClr val="tx1"/>
                          </a:solidFill>
                          <a:latin typeface="Cambria Math" panose="02040503050406030204" pitchFamily="18" charset="0"/>
                        </a:rPr>
                        <m:t>𝐴𝑡𝑡𝑒𝑛𝑑𝑠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oMath>
                  </m:oMathPara>
                </a14:m>
                <a:endParaRPr lang="en-GB" dirty="0">
                  <a:solidFill>
                    <a:schemeClr val="tx1"/>
                  </a:solidFill>
                </a:endParaRPr>
              </a:p>
            </p:txBody>
          </p:sp>
        </mc:Choice>
        <mc:Fallback xmlns="">
          <p:sp>
            <p:nvSpPr>
              <p:cNvPr id="37" name="TextBox 36">
                <a:extLst>
                  <a:ext uri="{FF2B5EF4-FFF2-40B4-BE49-F238E27FC236}">
                    <a16:creationId xmlns:a16="http://schemas.microsoft.com/office/drawing/2014/main" id="{780690C8-6E0B-5340-A857-CAC2D7794FED}"/>
                  </a:ext>
                </a:extLst>
              </p:cNvPr>
              <p:cNvSpPr txBox="1">
                <a:spLocks noRot="1" noChangeAspect="1" noMove="1" noResize="1" noEditPoints="1" noAdjustHandles="1" noChangeArrowheads="1" noChangeShapeType="1" noTextEdit="1"/>
              </p:cNvSpPr>
              <p:nvPr/>
            </p:nvSpPr>
            <p:spPr>
              <a:xfrm>
                <a:off x="7959777" y="3932417"/>
                <a:ext cx="3871897" cy="36933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C5B96EAE-944F-4E4A-9E9A-20E94AD797EF}"/>
                  </a:ext>
                </a:extLst>
              </p:cNvPr>
              <p:cNvSpPr txBox="1"/>
              <p:nvPr/>
            </p:nvSpPr>
            <p:spPr>
              <a:xfrm>
                <a:off x="6257842" y="4542982"/>
                <a:ext cx="5573833" cy="369332"/>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tabLst>
                    <a:tab pos="530225" algn="l"/>
                  </a:tabLst>
                </a:pPr>
                <a14:m>
                  <m:oMathPara xmlns:m="http://schemas.openxmlformats.org/officeDocument/2006/math">
                    <m:oMathParaPr>
                      <m:jc m:val="centerGroup"/>
                    </m:oMathParaPr>
                    <m:oMath xmlns:m="http://schemas.openxmlformats.org/officeDocument/2006/math">
                      <m:r>
                        <a:rPr lang="en-GB" i="1" dirty="0" smtClean="0">
                          <a:solidFill>
                            <a:schemeClr val="accent1"/>
                          </a:solidFill>
                          <a:latin typeface="Cambria Math" panose="02040503050406030204" pitchFamily="18" charset="0"/>
                        </a:rPr>
                        <m:t>3.75</m:t>
                      </m:r>
                      <m:r>
                        <a:rPr lang="en-GB" i="1" dirty="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𝑃𝑢𝑏𝑙𝑖𝑠h𝑒𝑠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r>
                        <a:rPr lang="en-GB" i="1" dirty="0" smtClean="0">
                          <a:solidFill>
                            <a:schemeClr val="tx1"/>
                          </a:solidFill>
                          <a:latin typeface="Cambria Math" panose="02040503050406030204" pitchFamily="18" charset="0"/>
                        </a:rPr>
                        <m:t>∧</m:t>
                      </m:r>
                      <m:r>
                        <a:rPr lang="en-GB" i="1" dirty="0" err="1" smtClean="0">
                          <a:solidFill>
                            <a:schemeClr val="tx1"/>
                          </a:solidFill>
                          <a:latin typeface="Cambria Math" panose="02040503050406030204" pitchFamily="18" charset="0"/>
                        </a:rPr>
                        <m:t>𝐹𝑎𝑟𝐴𝑤𝑎𝑦</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𝐶</m:t>
                          </m:r>
                        </m:e>
                      </m:d>
                      <m:r>
                        <a:rPr lang="en-GB" i="1" dirty="0" smtClean="0">
                          <a:solidFill>
                            <a:schemeClr val="tx1"/>
                          </a:solidFill>
                          <a:latin typeface="Cambria Math" panose="02040503050406030204" pitchFamily="18" charset="0"/>
                        </a:rPr>
                        <m:t>⇒</m:t>
                      </m:r>
                      <m:r>
                        <a:rPr lang="en-GB" i="1" dirty="0" smtClean="0">
                          <a:solidFill>
                            <a:schemeClr val="tx1"/>
                          </a:solidFill>
                          <a:latin typeface="Cambria Math" panose="02040503050406030204" pitchFamily="18" charset="0"/>
                        </a:rPr>
                        <m:t>𝐴𝑡𝑡𝑒𝑛𝑑𝑠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oMath>
                  </m:oMathPara>
                </a14:m>
                <a:endParaRPr lang="en-GB" dirty="0">
                  <a:solidFill>
                    <a:schemeClr val="tx1"/>
                  </a:solidFill>
                </a:endParaRPr>
              </a:p>
            </p:txBody>
          </p:sp>
        </mc:Choice>
        <mc:Fallback xmlns="">
          <p:sp>
            <p:nvSpPr>
              <p:cNvPr id="45" name="TextBox 44">
                <a:extLst>
                  <a:ext uri="{FF2B5EF4-FFF2-40B4-BE49-F238E27FC236}">
                    <a16:creationId xmlns:a16="http://schemas.microsoft.com/office/drawing/2014/main" id="{C5B96EAE-944F-4E4A-9E9A-20E94AD797EF}"/>
                  </a:ext>
                </a:extLst>
              </p:cNvPr>
              <p:cNvSpPr txBox="1">
                <a:spLocks noRot="1" noChangeAspect="1" noMove="1" noResize="1" noEditPoints="1" noAdjustHandles="1" noChangeArrowheads="1" noChangeShapeType="1" noTextEdit="1"/>
              </p:cNvSpPr>
              <p:nvPr/>
            </p:nvSpPr>
            <p:spPr>
              <a:xfrm>
                <a:off x="6257842" y="4542982"/>
                <a:ext cx="5573833" cy="369332"/>
              </a:xfrm>
              <a:prstGeom prst="rect">
                <a:avLst/>
              </a:prstGeom>
              <a:blipFill>
                <a:blip r:embed="rId5"/>
                <a:stretch>
                  <a:fillRect/>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id="{C4D4D607-B50F-0D4F-BEC1-412F028BE63F}"/>
              </a:ext>
            </a:extLst>
          </p:cNvPr>
          <p:cNvSpPr txBox="1"/>
          <p:nvPr/>
        </p:nvSpPr>
        <p:spPr>
          <a:xfrm>
            <a:off x="5688208" y="3434728"/>
            <a:ext cx="2569881" cy="562213"/>
          </a:xfrm>
          <a:prstGeom prst="cloudCallout">
            <a:avLst>
              <a:gd name="adj1" fmla="val 32817"/>
              <a:gd name="adj2" fmla="val 68975"/>
            </a:avLst>
          </a:prstGeom>
          <a:solidFill>
            <a:schemeClr val="bg1"/>
          </a:solidFill>
          <a:ln>
            <a:solidFill>
              <a:schemeClr val="tx1"/>
            </a:solidFill>
          </a:ln>
        </p:spPr>
        <p:txBody>
          <a:bodyPr wrap="none" rtlCol="0">
            <a:spAutoFit/>
          </a:bodyPr>
          <a:lstStyle/>
          <a:p>
            <a:pPr algn="ctr"/>
            <a:r>
              <a:rPr lang="en-GB" dirty="0"/>
              <a:t>Hard constraint</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1AA9BE52-A82D-734B-817E-A644F598A4C6}"/>
                  </a:ext>
                </a:extLst>
              </p:cNvPr>
              <p:cNvSpPr txBox="1"/>
              <p:nvPr/>
            </p:nvSpPr>
            <p:spPr>
              <a:xfrm>
                <a:off x="6721274" y="4967906"/>
                <a:ext cx="3073629" cy="983873"/>
              </a:xfrm>
              <a:prstGeom prst="cloudCallout">
                <a:avLst>
                  <a:gd name="adj1" fmla="val -52375"/>
                  <a:gd name="adj2" fmla="val -48721"/>
                </a:avLst>
              </a:prstGeom>
              <a:solidFill>
                <a:schemeClr val="bg1"/>
              </a:solidFill>
              <a:ln>
                <a:solidFill>
                  <a:schemeClr val="tx1"/>
                </a:solidFill>
              </a:ln>
            </p:spPr>
            <p:txBody>
              <a:bodyPr wrap="none" rtlCol="0">
                <a:spAutoFit/>
              </a:bodyPr>
              <a:lstStyle/>
              <a:p>
                <a:pPr algn="ctr"/>
                <a:r>
                  <a:rPr lang="en-GB" dirty="0"/>
                  <a:t>Soft constraint,</a:t>
                </a:r>
                <a:br>
                  <a:rPr lang="en-GB" dirty="0"/>
                </a:br>
                <a:r>
                  <a:rPr lang="en-GB" dirty="0"/>
                  <a:t>weight = </a:t>
                </a:r>
                <a14:m>
                  <m:oMath xmlns:m="http://schemas.openxmlformats.org/officeDocument/2006/math">
                    <m:r>
                      <m:rPr>
                        <m:sty m:val="p"/>
                      </m:rPr>
                      <a:rPr lang="en-GB" i="1" dirty="0" smtClean="0">
                        <a:solidFill>
                          <a:schemeClr val="accent1"/>
                        </a:solidFill>
                        <a:latin typeface="Cambria Math" panose="02040503050406030204" pitchFamily="18" charset="0"/>
                      </a:rPr>
                      <m:t>exp</m:t>
                    </m:r>
                    <m:r>
                      <a:rPr lang="en-GB" i="1" dirty="0" smtClean="0">
                        <a:solidFill>
                          <a:schemeClr val="accent1"/>
                        </a:solidFill>
                        <a:latin typeface="Cambria Math" panose="02040503050406030204" pitchFamily="18" charset="0"/>
                      </a:rPr>
                      <m:t>⁡(3.75)</m:t>
                    </m:r>
                  </m:oMath>
                </a14:m>
                <a:endParaRPr lang="en-GB" dirty="0">
                  <a:solidFill>
                    <a:schemeClr val="accent1"/>
                  </a:solidFill>
                </a:endParaRPr>
              </a:p>
            </p:txBody>
          </p:sp>
        </mc:Choice>
        <mc:Fallback xmlns="">
          <p:sp>
            <p:nvSpPr>
              <p:cNvPr id="46" name="TextBox 45">
                <a:extLst>
                  <a:ext uri="{FF2B5EF4-FFF2-40B4-BE49-F238E27FC236}">
                    <a16:creationId xmlns:a16="http://schemas.microsoft.com/office/drawing/2014/main" id="{1AA9BE52-A82D-734B-817E-A644F598A4C6}"/>
                  </a:ext>
                </a:extLst>
              </p:cNvPr>
              <p:cNvSpPr txBox="1">
                <a:spLocks noRot="1" noChangeAspect="1" noMove="1" noResize="1" noEditPoints="1" noAdjustHandles="1" noChangeArrowheads="1" noChangeShapeType="1" noTextEdit="1"/>
              </p:cNvSpPr>
              <p:nvPr/>
            </p:nvSpPr>
            <p:spPr>
              <a:xfrm>
                <a:off x="6721274" y="4967906"/>
                <a:ext cx="3073629" cy="983873"/>
              </a:xfrm>
              <a:prstGeom prst="cloudCallout">
                <a:avLst>
                  <a:gd name="adj1" fmla="val -52375"/>
                  <a:gd name="adj2" fmla="val -48721"/>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DD7D9DC-DCF8-7245-8F7E-4BE1228FC0DD}"/>
                  </a:ext>
                </a:extLst>
              </p:cNvPr>
              <p:cNvSpPr txBox="1"/>
              <p:nvPr/>
            </p:nvSpPr>
            <p:spPr>
              <a:xfrm>
                <a:off x="359625" y="2957035"/>
                <a:ext cx="5476155" cy="369332"/>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14:m>
                  <m:oMathPara xmlns:m="http://schemas.openxmlformats.org/officeDocument/2006/math">
                    <m:oMathParaPr>
                      <m:jc m:val="center"/>
                    </m:oMathParaPr>
                    <m:oMath xmlns:m="http://schemas.openxmlformats.org/officeDocument/2006/math">
                      <m:r>
                        <a:rPr lang="en-GB" i="1" dirty="0" smtClean="0">
                          <a:solidFill>
                            <a:schemeClr val="tx1"/>
                          </a:solidFill>
                          <a:latin typeface="Cambria Math" panose="02040503050406030204" pitchFamily="18" charset="0"/>
                        </a:rPr>
                        <m:t>𝑃𝑟𝑒𝑠𝑒𝑛𝑡𝑠</m:t>
                      </m:r>
                      <m:d>
                        <m:dPr>
                          <m:ctrlPr>
                            <a:rPr lang="de-DE" b="0" i="1" dirty="0" smtClean="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𝑒𝑣𝑒</m:t>
                          </m:r>
                          <m:r>
                            <a:rPr lang="de-DE" b="0" i="1" dirty="0" smtClean="0">
                              <a:solidFill>
                                <a:schemeClr val="tx1"/>
                              </a:solidFill>
                              <a:latin typeface="Cambria Math" panose="02040503050406030204" pitchFamily="18" charset="0"/>
                            </a:rPr>
                            <m:t>,</m:t>
                          </m:r>
                          <m:r>
                            <a:rPr lang="de-DE" b="0" i="1" dirty="0" smtClean="0">
                              <a:solidFill>
                                <a:schemeClr val="tx1"/>
                              </a:solidFill>
                              <a:latin typeface="Cambria Math" panose="02040503050406030204" pitchFamily="18" charset="0"/>
                            </a:rPr>
                            <m:t>𝑝𝑎𝑝𝑒𝑟</m:t>
                          </m:r>
                          <m:r>
                            <a:rPr lang="de-DE" b="0" i="1" dirty="0" smtClean="0">
                              <a:solidFill>
                                <a:schemeClr val="tx1"/>
                              </a:solidFill>
                              <a:latin typeface="Cambria Math" panose="02040503050406030204" pitchFamily="18" charset="0"/>
                            </a:rPr>
                            <m:t>1,</m:t>
                          </m:r>
                          <m:r>
                            <a:rPr lang="de-DE" b="0" i="1" dirty="0" smtClean="0">
                              <a:solidFill>
                                <a:schemeClr val="tx1"/>
                              </a:solidFill>
                              <a:latin typeface="Cambria Math" panose="02040503050406030204" pitchFamily="18" charset="0"/>
                            </a:rPr>
                            <m:t>𝐼𝐽𝐶𝐴𝐼</m:t>
                          </m:r>
                        </m:e>
                      </m:d>
                      <m:r>
                        <a:rPr lang="en-GB" i="1" dirty="0" smtClean="0">
                          <a:solidFill>
                            <a:schemeClr val="tx1"/>
                          </a:solidFill>
                          <a:latin typeface="Cambria Math" panose="02040503050406030204" pitchFamily="18" charset="0"/>
                        </a:rPr>
                        <m:t>⇒</m:t>
                      </m:r>
                      <m:r>
                        <a:rPr lang="en-GB" i="1" dirty="0" smtClean="0">
                          <a:solidFill>
                            <a:schemeClr val="tx1"/>
                          </a:solidFill>
                          <a:latin typeface="Cambria Math" panose="02040503050406030204" pitchFamily="18" charset="0"/>
                        </a:rPr>
                        <m:t>𝐴𝑡𝑡𝑒𝑛𝑑𝑠</m:t>
                      </m:r>
                      <m:d>
                        <m:dPr>
                          <m:ctrlPr>
                            <a:rPr lang="de-DE" b="0" i="1" dirty="0" smtClean="0">
                              <a:solidFill>
                                <a:schemeClr val="tx1"/>
                              </a:solidFill>
                              <a:latin typeface="Cambria Math" panose="02040503050406030204" pitchFamily="18" charset="0"/>
                            </a:rPr>
                          </m:ctrlPr>
                        </m:dPr>
                        <m:e>
                          <m:r>
                            <a:rPr lang="de-DE" b="0" i="1" dirty="0" smtClean="0">
                              <a:solidFill>
                                <a:schemeClr val="tx1"/>
                              </a:solidFill>
                              <a:latin typeface="Cambria Math" panose="02040503050406030204" pitchFamily="18" charset="0"/>
                            </a:rPr>
                            <m:t>𝑒𝑣𝑒</m:t>
                          </m:r>
                          <m:r>
                            <a:rPr lang="de-DE" b="0" i="1" dirty="0" smtClean="0">
                              <a:solidFill>
                                <a:schemeClr val="tx1"/>
                              </a:solidFill>
                              <a:latin typeface="Cambria Math" panose="02040503050406030204" pitchFamily="18" charset="0"/>
                            </a:rPr>
                            <m:t>,</m:t>
                          </m:r>
                          <m:r>
                            <a:rPr lang="de-DE" b="0" i="1" dirty="0" smtClean="0">
                              <a:solidFill>
                                <a:schemeClr val="tx1"/>
                              </a:solidFill>
                              <a:latin typeface="Cambria Math" panose="02040503050406030204" pitchFamily="18" charset="0"/>
                            </a:rPr>
                            <m:t>𝐼𝐽𝐶𝐴𝐼</m:t>
                          </m:r>
                        </m:e>
                      </m:d>
                    </m:oMath>
                  </m:oMathPara>
                </a14:m>
                <a:endParaRPr lang="en-GB" dirty="0">
                  <a:solidFill>
                    <a:schemeClr val="tx1"/>
                  </a:solidFill>
                </a:endParaRPr>
              </a:p>
            </p:txBody>
          </p:sp>
        </mc:Choice>
        <mc:Fallback xmlns="">
          <p:sp>
            <p:nvSpPr>
              <p:cNvPr id="15" name="TextBox 14">
                <a:extLst>
                  <a:ext uri="{FF2B5EF4-FFF2-40B4-BE49-F238E27FC236}">
                    <a16:creationId xmlns:a16="http://schemas.microsoft.com/office/drawing/2014/main" id="{2DD7D9DC-DCF8-7245-8F7E-4BE1228FC0DD}"/>
                  </a:ext>
                </a:extLst>
              </p:cNvPr>
              <p:cNvSpPr txBox="1">
                <a:spLocks noRot="1" noChangeAspect="1" noMove="1" noResize="1" noEditPoints="1" noAdjustHandles="1" noChangeArrowheads="1" noChangeShapeType="1" noTextEdit="1"/>
              </p:cNvSpPr>
              <p:nvPr/>
            </p:nvSpPr>
            <p:spPr>
              <a:xfrm>
                <a:off x="359625" y="2957035"/>
                <a:ext cx="5476155" cy="369332"/>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48667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5" grpId="0" animBg="1"/>
      <p:bldP spid="17" grpId="0" animBg="1"/>
      <p:bldP spid="4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635B-97E4-204F-A69D-0224EADCFD9F}"/>
              </a:ext>
            </a:extLst>
          </p:cNvPr>
          <p:cNvSpPr>
            <a:spLocks noGrp="1"/>
          </p:cNvSpPr>
          <p:nvPr>
            <p:ph type="title"/>
          </p:nvPr>
        </p:nvSpPr>
        <p:spPr/>
        <p:txBody>
          <a:bodyPr/>
          <a:lstStyle/>
          <a:p>
            <a:r>
              <a:rPr lang="en-GB" dirty="0"/>
              <a:t>Connection to AI, Agents, and Environments</a:t>
            </a:r>
          </a:p>
        </p:txBody>
      </p:sp>
      <p:sp>
        <p:nvSpPr>
          <p:cNvPr id="3" name="Date Placeholder 2">
            <a:extLst>
              <a:ext uri="{FF2B5EF4-FFF2-40B4-BE49-F238E27FC236}">
                <a16:creationId xmlns:a16="http://schemas.microsoft.com/office/drawing/2014/main" id="{089D60DD-CF27-214D-ADC4-9F18A888EF31}"/>
              </a:ext>
            </a:extLst>
          </p:cNvPr>
          <p:cNvSpPr>
            <a:spLocks noGrp="1"/>
          </p:cNvSpPr>
          <p:nvPr>
            <p:ph type="dt" sz="half" idx="2"/>
          </p:nvPr>
        </p:nvSpPr>
        <p:spPr/>
        <p:txBody>
          <a:bodyPr/>
          <a:lstStyle/>
          <a:p>
            <a:r>
              <a:rPr lang="de-DE"/>
              <a:t>Intro</a:t>
            </a:r>
            <a:endParaRPr lang="en-US"/>
          </a:p>
        </p:txBody>
      </p:sp>
      <p:sp>
        <p:nvSpPr>
          <p:cNvPr id="5" name="Footer Placeholder 4">
            <a:extLst>
              <a:ext uri="{FF2B5EF4-FFF2-40B4-BE49-F238E27FC236}">
                <a16:creationId xmlns:a16="http://schemas.microsoft.com/office/drawing/2014/main" id="{A6B2D5E4-37E9-E746-9924-7F313BF61029}"/>
              </a:ext>
            </a:extLst>
          </p:cNvPr>
          <p:cNvSpPr>
            <a:spLocks noGrp="1"/>
          </p:cNvSpPr>
          <p:nvPr>
            <p:ph type="ftr" sz="quarter" idx="3"/>
          </p:nvPr>
        </p:nvSpPr>
        <p:spPr/>
        <p:txBody>
          <a:bodyPr/>
          <a:lstStyle/>
          <a:p>
            <a:r>
              <a:rPr lang="en-US"/>
              <a:t>T. Braun – StaRAI</a:t>
            </a:r>
          </a:p>
        </p:txBody>
      </p:sp>
      <p:sp>
        <p:nvSpPr>
          <p:cNvPr id="4" name="Slide Number Placeholder 3">
            <a:extLst>
              <a:ext uri="{FF2B5EF4-FFF2-40B4-BE49-F238E27FC236}">
                <a16:creationId xmlns:a16="http://schemas.microsoft.com/office/drawing/2014/main" id="{B4C2D5C8-ED7E-2E47-AC9F-66007FD11A7D}"/>
              </a:ext>
            </a:extLst>
          </p:cNvPr>
          <p:cNvSpPr>
            <a:spLocks noGrp="1"/>
          </p:cNvSpPr>
          <p:nvPr>
            <p:ph type="sldNum" sz="quarter" idx="4"/>
          </p:nvPr>
        </p:nvSpPr>
        <p:spPr/>
        <p:txBody>
          <a:bodyPr/>
          <a:lstStyle/>
          <a:p>
            <a:fld id="{DB7C4649-800D-CB47-881A-AA04BFFFB18C}" type="slidenum">
              <a:rPr lang="en-US" smtClean="0"/>
              <a:t>52</a:t>
            </a:fld>
            <a:endParaRPr lang="en-US"/>
          </a:p>
        </p:txBody>
      </p:sp>
      <p:sp>
        <p:nvSpPr>
          <p:cNvPr id="7" name="TextBox 6">
            <a:extLst>
              <a:ext uri="{FF2B5EF4-FFF2-40B4-BE49-F238E27FC236}">
                <a16:creationId xmlns:a16="http://schemas.microsoft.com/office/drawing/2014/main" id="{3AED9F7F-7C27-EC4A-9658-E51C8CEF8AF7}"/>
              </a:ext>
            </a:extLst>
          </p:cNvPr>
          <p:cNvSpPr txBox="1"/>
          <p:nvPr/>
        </p:nvSpPr>
        <p:spPr>
          <a:xfrm>
            <a:off x="4877260" y="1665065"/>
            <a:ext cx="2278441" cy="715089"/>
          </a:xfrm>
          <a:prstGeom prst="round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dirty="0"/>
              <a:t>AI: intelligent systems in the real world</a:t>
            </a:r>
          </a:p>
        </p:txBody>
      </p:sp>
      <p:sp>
        <p:nvSpPr>
          <p:cNvPr id="8" name="TextBox 7">
            <a:extLst>
              <a:ext uri="{FF2B5EF4-FFF2-40B4-BE49-F238E27FC236}">
                <a16:creationId xmlns:a16="http://schemas.microsoft.com/office/drawing/2014/main" id="{99D5260E-914E-554F-8392-FEF52B1891FC}"/>
              </a:ext>
            </a:extLst>
          </p:cNvPr>
          <p:cNvSpPr txBox="1"/>
          <p:nvPr/>
        </p:nvSpPr>
        <p:spPr>
          <a:xfrm>
            <a:off x="3010676" y="2904428"/>
            <a:ext cx="1723002" cy="408623"/>
          </a:xfrm>
          <a:prstGeom prst="roundRect">
            <a:avLst/>
          </a:prstGeom>
          <a:noFill/>
          <a:ln w="38100">
            <a:solidFill>
              <a:schemeClr val="accent1"/>
            </a:solidFill>
          </a:ln>
        </p:spPr>
        <p:txBody>
          <a:bodyPr wrap="square" rtlCol="0">
            <a:spAutoFit/>
          </a:bodyPr>
          <a:lstStyle/>
          <a:p>
            <a:pPr algn="ctr"/>
            <a:r>
              <a:rPr lang="en-GB" dirty="0"/>
              <a:t>First-order logic</a:t>
            </a:r>
          </a:p>
        </p:txBody>
      </p:sp>
      <p:sp>
        <p:nvSpPr>
          <p:cNvPr id="9" name="TextBox 8">
            <a:extLst>
              <a:ext uri="{FF2B5EF4-FFF2-40B4-BE49-F238E27FC236}">
                <a16:creationId xmlns:a16="http://schemas.microsoft.com/office/drawing/2014/main" id="{4C63368F-2476-BB41-859D-9F53B0AFF0E6}"/>
              </a:ext>
            </a:extLst>
          </p:cNvPr>
          <p:cNvSpPr txBox="1"/>
          <p:nvPr/>
        </p:nvSpPr>
        <p:spPr>
          <a:xfrm>
            <a:off x="7248283" y="2756029"/>
            <a:ext cx="1889256" cy="715089"/>
          </a:xfrm>
          <a:prstGeom prst="roundRect">
            <a:avLst/>
          </a:prstGeom>
          <a:noFill/>
          <a:ln w="38100">
            <a:solidFill>
              <a:schemeClr val="accent1"/>
            </a:solidFill>
          </a:ln>
        </p:spPr>
        <p:txBody>
          <a:bodyPr wrap="square" rtlCol="0">
            <a:spAutoFit/>
          </a:bodyPr>
          <a:lstStyle/>
          <a:p>
            <a:pPr algn="ctr"/>
            <a:r>
              <a:rPr lang="en-GB" dirty="0"/>
              <a:t>Probabilistic graphical models</a:t>
            </a:r>
          </a:p>
        </p:txBody>
      </p:sp>
      <p:sp>
        <p:nvSpPr>
          <p:cNvPr id="10" name="TextBox 9">
            <a:extLst>
              <a:ext uri="{FF2B5EF4-FFF2-40B4-BE49-F238E27FC236}">
                <a16:creationId xmlns:a16="http://schemas.microsoft.com/office/drawing/2014/main" id="{42C9F974-4923-A249-B8AE-E28C8A234C7E}"/>
              </a:ext>
            </a:extLst>
          </p:cNvPr>
          <p:cNvSpPr txBox="1"/>
          <p:nvPr/>
        </p:nvSpPr>
        <p:spPr>
          <a:xfrm>
            <a:off x="4794132" y="3985904"/>
            <a:ext cx="2440916" cy="715089"/>
          </a:xfrm>
          <a:prstGeom prst="round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dirty="0"/>
              <a:t>First-order probabilistic languages</a:t>
            </a:r>
          </a:p>
        </p:txBody>
      </p:sp>
      <p:cxnSp>
        <p:nvCxnSpPr>
          <p:cNvPr id="13" name="Straight Arrow Connector 12">
            <a:extLst>
              <a:ext uri="{FF2B5EF4-FFF2-40B4-BE49-F238E27FC236}">
                <a16:creationId xmlns:a16="http://schemas.microsoft.com/office/drawing/2014/main" id="{D56FDEF6-0293-E34A-AA3A-076363BA7315}"/>
              </a:ext>
            </a:extLst>
          </p:cNvPr>
          <p:cNvCxnSpPr>
            <a:cxnSpLocks/>
            <a:stCxn id="7" idx="2"/>
            <a:endCxn id="8" idx="0"/>
          </p:cNvCxnSpPr>
          <p:nvPr/>
        </p:nvCxnSpPr>
        <p:spPr>
          <a:xfrm flipH="1">
            <a:off x="3872178" y="2380153"/>
            <a:ext cx="2144303" cy="52427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BC06AD6-0C95-E441-9EAF-6EF54F447B85}"/>
              </a:ext>
            </a:extLst>
          </p:cNvPr>
          <p:cNvCxnSpPr>
            <a:cxnSpLocks/>
            <a:stCxn id="7" idx="2"/>
            <a:endCxn id="9" idx="0"/>
          </p:cNvCxnSpPr>
          <p:nvPr/>
        </p:nvCxnSpPr>
        <p:spPr>
          <a:xfrm>
            <a:off x="6016481" y="2380154"/>
            <a:ext cx="2176431" cy="3758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4A37A50-A8F9-FD42-8FFE-B57A98C985CB}"/>
              </a:ext>
            </a:extLst>
          </p:cNvPr>
          <p:cNvCxnSpPr>
            <a:cxnSpLocks/>
            <a:stCxn id="8" idx="2"/>
            <a:endCxn id="10" idx="0"/>
          </p:cNvCxnSpPr>
          <p:nvPr/>
        </p:nvCxnSpPr>
        <p:spPr>
          <a:xfrm>
            <a:off x="3872178" y="3313051"/>
            <a:ext cx="2142413" cy="6728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48D3B4F-98B7-8944-ACAC-326FC6E3E589}"/>
              </a:ext>
            </a:extLst>
          </p:cNvPr>
          <p:cNvCxnSpPr>
            <a:cxnSpLocks/>
            <a:stCxn id="9" idx="2"/>
            <a:endCxn id="10" idx="0"/>
          </p:cNvCxnSpPr>
          <p:nvPr/>
        </p:nvCxnSpPr>
        <p:spPr>
          <a:xfrm flipH="1">
            <a:off x="6014591" y="3471117"/>
            <a:ext cx="2178321" cy="5147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5E88A8C-0505-7849-9577-FD93B6B451A1}"/>
              </a:ext>
            </a:extLst>
          </p:cNvPr>
          <p:cNvSpPr txBox="1"/>
          <p:nvPr/>
        </p:nvSpPr>
        <p:spPr>
          <a:xfrm>
            <a:off x="3214718" y="2039464"/>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29" name="TextBox 28">
            <a:extLst>
              <a:ext uri="{FF2B5EF4-FFF2-40B4-BE49-F238E27FC236}">
                <a16:creationId xmlns:a16="http://schemas.microsoft.com/office/drawing/2014/main" id="{A107EE4F-0C38-8B49-A530-E817E834E4E6}"/>
              </a:ext>
            </a:extLst>
          </p:cNvPr>
          <p:cNvSpPr txBox="1"/>
          <p:nvPr/>
        </p:nvSpPr>
        <p:spPr>
          <a:xfrm>
            <a:off x="7299290" y="2032292"/>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0" name="TextBox 29">
            <a:extLst>
              <a:ext uri="{FF2B5EF4-FFF2-40B4-BE49-F238E27FC236}">
                <a16:creationId xmlns:a16="http://schemas.microsoft.com/office/drawing/2014/main" id="{B9ACCD7E-C92E-154D-8534-C077B31B42E9}"/>
              </a:ext>
            </a:extLst>
          </p:cNvPr>
          <p:cNvSpPr txBox="1"/>
          <p:nvPr/>
        </p:nvSpPr>
        <p:spPr>
          <a:xfrm>
            <a:off x="3214718" y="3502063"/>
            <a:ext cx="1518961" cy="646331"/>
          </a:xfrm>
          <a:prstGeom prst="rect">
            <a:avLst/>
          </a:prstGeom>
          <a:effectLst>
            <a:outerShdw blurRad="57150" dist="19050" dir="5400000" algn="ctr" rotWithShape="0">
              <a:srgbClr val="000000">
                <a:alpha val="63000"/>
              </a:srgbClr>
            </a:outerShdw>
            <a:softEdge rad="31750"/>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dirty="0"/>
              <a:t>The world is uncertain!</a:t>
            </a:r>
          </a:p>
        </p:txBody>
      </p:sp>
      <p:sp>
        <p:nvSpPr>
          <p:cNvPr id="31" name="TextBox 30">
            <a:extLst>
              <a:ext uri="{FF2B5EF4-FFF2-40B4-BE49-F238E27FC236}">
                <a16:creationId xmlns:a16="http://schemas.microsoft.com/office/drawing/2014/main" id="{F2FB2341-BF04-7042-96D5-4D74BFABB186}"/>
              </a:ext>
            </a:extLst>
          </p:cNvPr>
          <p:cNvSpPr txBox="1"/>
          <p:nvPr/>
        </p:nvSpPr>
        <p:spPr>
          <a:xfrm>
            <a:off x="7297398" y="3617479"/>
            <a:ext cx="1518961" cy="646331"/>
          </a:xfrm>
          <a:prstGeom prst="rect">
            <a:avLst/>
          </a:prstGeom>
          <a:effectLst>
            <a:outerShdw blurRad="57150" dist="19050" dir="5400000" algn="ctr" rotWithShape="0">
              <a:srgbClr val="000000">
                <a:alpha val="63000"/>
              </a:srgbClr>
            </a:outerShdw>
            <a:softEdge rad="31750"/>
          </a:effectLst>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GB" dirty="0"/>
              <a:t>The world has things in it!</a:t>
            </a:r>
          </a:p>
        </p:txBody>
      </p:sp>
      <p:sp>
        <p:nvSpPr>
          <p:cNvPr id="34" name="TextBox 33">
            <a:extLst>
              <a:ext uri="{FF2B5EF4-FFF2-40B4-BE49-F238E27FC236}">
                <a16:creationId xmlns:a16="http://schemas.microsoft.com/office/drawing/2014/main" id="{FF15528C-B309-9949-B87B-9B3A1AF3893C}"/>
              </a:ext>
            </a:extLst>
          </p:cNvPr>
          <p:cNvSpPr txBox="1"/>
          <p:nvPr/>
        </p:nvSpPr>
        <p:spPr>
          <a:xfrm>
            <a:off x="4751972" y="6183170"/>
            <a:ext cx="2684261" cy="338554"/>
          </a:xfrm>
          <a:prstGeom prst="rect">
            <a:avLst/>
          </a:prstGeom>
          <a:noFill/>
        </p:spPr>
        <p:txBody>
          <a:bodyPr wrap="none" rtlCol="0">
            <a:spAutoFit/>
          </a:bodyPr>
          <a:lstStyle/>
          <a:p>
            <a:r>
              <a:rPr lang="en-GB" sz="1600" dirty="0">
                <a:solidFill>
                  <a:schemeClr val="tx1">
                    <a:lumMod val="60000"/>
                    <a:lumOff val="40000"/>
                  </a:schemeClr>
                </a:solidFill>
              </a:rPr>
              <a:t>Figure based on Stuart Russell</a:t>
            </a:r>
          </a:p>
        </p:txBody>
      </p:sp>
      <p:sp>
        <p:nvSpPr>
          <p:cNvPr id="49" name="TextBox 48">
            <a:extLst>
              <a:ext uri="{FF2B5EF4-FFF2-40B4-BE49-F238E27FC236}">
                <a16:creationId xmlns:a16="http://schemas.microsoft.com/office/drawing/2014/main" id="{227AEC81-64A2-F046-8D21-14E40F4A8882}"/>
              </a:ext>
            </a:extLst>
          </p:cNvPr>
          <p:cNvSpPr txBox="1"/>
          <p:nvPr/>
        </p:nvSpPr>
        <p:spPr>
          <a:xfrm>
            <a:off x="4794132" y="4821247"/>
            <a:ext cx="2466381" cy="646331"/>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GB" dirty="0"/>
              <a:t>One way of looking at it:</a:t>
            </a:r>
          </a:p>
          <a:p>
            <a:pPr algn="ctr"/>
            <a:r>
              <a:rPr lang="en-GB" dirty="0"/>
              <a:t>Statistical Relational AI</a:t>
            </a:r>
          </a:p>
        </p:txBody>
      </p:sp>
      <p:sp>
        <p:nvSpPr>
          <p:cNvPr id="25" name="TextBox 24">
            <a:extLst>
              <a:ext uri="{FF2B5EF4-FFF2-40B4-BE49-F238E27FC236}">
                <a16:creationId xmlns:a16="http://schemas.microsoft.com/office/drawing/2014/main" id="{B78993C4-DF92-2B4F-9492-7D4CD7CEB3E8}"/>
              </a:ext>
            </a:extLst>
          </p:cNvPr>
          <p:cNvSpPr txBox="1"/>
          <p:nvPr/>
        </p:nvSpPr>
        <p:spPr>
          <a:xfrm>
            <a:off x="4521236" y="5589579"/>
            <a:ext cx="3012171"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GB" dirty="0"/>
              <a:t>Probabilistic relational models</a:t>
            </a:r>
          </a:p>
        </p:txBody>
      </p:sp>
    </p:spTree>
    <p:extLst>
      <p:ext uri="{BB962C8B-B14F-4D97-AF65-F5344CB8AC3E}">
        <p14:creationId xmlns:p14="http://schemas.microsoft.com/office/powerpoint/2010/main" val="74741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2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Relational Models (PRMs)</a:t>
            </a:r>
          </a:p>
        </p:txBody>
      </p:sp>
      <p:sp>
        <p:nvSpPr>
          <p:cNvPr id="3" name="Content Placeholder 2"/>
          <p:cNvSpPr>
            <a:spLocks noGrp="1"/>
          </p:cNvSpPr>
          <p:nvPr>
            <p:ph sz="half" idx="1"/>
          </p:nvPr>
        </p:nvSpPr>
        <p:spPr/>
        <p:txBody>
          <a:bodyPr/>
          <a:lstStyle/>
          <a:p>
            <a:r>
              <a:rPr lang="en-US" dirty="0"/>
              <a:t>Random variables for combinations of individuals in populations</a:t>
            </a:r>
          </a:p>
          <a:p>
            <a:pPr lvl="1"/>
            <a:r>
              <a:rPr lang="en-US" dirty="0"/>
              <a:t>Build a probabilistic model before knowing (all of) the individuals</a:t>
            </a:r>
          </a:p>
          <a:p>
            <a:pPr lvl="1"/>
            <a:r>
              <a:rPr lang="en-US" dirty="0"/>
              <a:t>Learn the model for one set of individuals</a:t>
            </a:r>
          </a:p>
          <a:p>
            <a:pPr lvl="1"/>
            <a:r>
              <a:rPr lang="en-US" dirty="0"/>
              <a:t>Apply the model to existing and new individuals</a:t>
            </a:r>
          </a:p>
          <a:p>
            <a:pPr lvl="1"/>
            <a:r>
              <a:rPr lang="en-US" dirty="0"/>
              <a:t>Allow complex relationships between individuals</a:t>
            </a:r>
          </a:p>
          <a:p>
            <a:r>
              <a:rPr lang="en-US" dirty="0"/>
              <a:t>Exchangeability:</a:t>
            </a:r>
          </a:p>
          <a:p>
            <a:pPr lvl="1"/>
            <a:r>
              <a:rPr lang="en-US" dirty="0"/>
              <a:t>Before we know anything about individuals, they are </a:t>
            </a:r>
            <a:r>
              <a:rPr lang="en-US" i="1" dirty="0">
                <a:solidFill>
                  <a:schemeClr val="accent1"/>
                </a:solidFill>
              </a:rPr>
              <a:t>indistinguishable</a:t>
            </a:r>
            <a:r>
              <a:rPr lang="en-US" dirty="0"/>
              <a:t>, and so should be treated identically.</a:t>
            </a:r>
          </a:p>
        </p:txBody>
      </p:sp>
      <p:sp>
        <p:nvSpPr>
          <p:cNvPr id="13" name="Content Placeholder 12">
            <a:extLst>
              <a:ext uri="{FF2B5EF4-FFF2-40B4-BE49-F238E27FC236}">
                <a16:creationId xmlns:a16="http://schemas.microsoft.com/office/drawing/2014/main" id="{82549ED9-FA26-0C4C-8FFB-E2CD26488410}"/>
              </a:ext>
            </a:extLst>
          </p:cNvPr>
          <p:cNvSpPr>
            <a:spLocks noGrp="1"/>
          </p:cNvSpPr>
          <p:nvPr>
            <p:ph sz="half" idx="2"/>
          </p:nvPr>
        </p:nvSpPr>
        <p:spPr/>
        <p:txBody>
          <a:bodyPr/>
          <a:lstStyle/>
          <a:p>
            <a:endParaRPr lang="en-US" dirty="0"/>
          </a:p>
          <a:p>
            <a:endParaRPr lang="en-US" dirty="0"/>
          </a:p>
          <a:p>
            <a:pPr lvl="1"/>
            <a:endParaRPr lang="en-US" dirty="0"/>
          </a:p>
          <a:p>
            <a:pPr lvl="1"/>
            <a:endParaRPr lang="en-US" dirty="0"/>
          </a:p>
          <a:p>
            <a:pPr lvl="1"/>
            <a:endParaRPr lang="en-US" dirty="0"/>
          </a:p>
          <a:p>
            <a:r>
              <a:rPr lang="en-US" dirty="0"/>
              <a:t>Uncertainty about:</a:t>
            </a:r>
          </a:p>
          <a:p>
            <a:pPr lvl="1"/>
            <a:r>
              <a:rPr lang="en-US" dirty="0"/>
              <a:t>Properties of individuals</a:t>
            </a:r>
          </a:p>
          <a:p>
            <a:pPr lvl="1"/>
            <a:r>
              <a:rPr lang="en-US" dirty="0"/>
              <a:t>Relationships among individuals</a:t>
            </a:r>
          </a:p>
          <a:p>
            <a:pPr lvl="1"/>
            <a:r>
              <a:rPr lang="en-US" dirty="0"/>
              <a:t>Identity (equality) of individuals</a:t>
            </a:r>
          </a:p>
          <a:p>
            <a:pPr lvl="1"/>
            <a:r>
              <a:rPr lang="en-US" dirty="0"/>
              <a:t>Existence (and number) if individuals</a:t>
            </a:r>
          </a:p>
          <a:p>
            <a:r>
              <a:rPr lang="en-US" dirty="0"/>
              <a:t>Depicted formalisms: Parfactor graphs, Markov logic networks</a:t>
            </a:r>
          </a:p>
          <a:p>
            <a:endParaRPr lang="en-GB" dirty="0"/>
          </a:p>
        </p:txBody>
      </p:sp>
      <p:sp>
        <p:nvSpPr>
          <p:cNvPr id="5" name="Date Placeholder 4">
            <a:extLst>
              <a:ext uri="{FF2B5EF4-FFF2-40B4-BE49-F238E27FC236}">
                <a16:creationId xmlns:a16="http://schemas.microsoft.com/office/drawing/2014/main" id="{12414537-3C59-5349-B714-78C4D9924471}"/>
              </a:ext>
            </a:extLst>
          </p:cNvPr>
          <p:cNvSpPr>
            <a:spLocks noGrp="1"/>
          </p:cNvSpPr>
          <p:nvPr>
            <p:ph type="dt" sz="half" idx="10"/>
          </p:nvPr>
        </p:nvSpPr>
        <p:spPr/>
        <p:txBody>
          <a:bodyPr/>
          <a:lstStyle/>
          <a:p>
            <a:r>
              <a:rPr lang="de-DE"/>
              <a:t>Intro</a:t>
            </a:r>
            <a:endParaRPr lang="en-US"/>
          </a:p>
        </p:txBody>
      </p:sp>
      <p:sp>
        <p:nvSpPr>
          <p:cNvPr id="6" name="Footer Placeholder 5">
            <a:extLst>
              <a:ext uri="{FF2B5EF4-FFF2-40B4-BE49-F238E27FC236}">
                <a16:creationId xmlns:a16="http://schemas.microsoft.com/office/drawing/2014/main" id="{192B2372-29B2-EC47-AF72-4C066028AE49}"/>
              </a:ext>
            </a:extLst>
          </p:cNvPr>
          <p:cNvSpPr>
            <a:spLocks noGrp="1"/>
          </p:cNvSpPr>
          <p:nvPr>
            <p:ph type="ftr" sz="quarter" idx="3"/>
          </p:nvPr>
        </p:nvSpPr>
        <p:spPr/>
        <p:txBody>
          <a:bodyPr/>
          <a:lstStyle/>
          <a:p>
            <a:r>
              <a:rPr lang="en-US"/>
              <a:t>T. Braun – StaRAI</a:t>
            </a:r>
            <a:endParaRPr lang="en-US" dirty="0"/>
          </a:p>
        </p:txBody>
      </p:sp>
      <p:sp>
        <p:nvSpPr>
          <p:cNvPr id="4" name="Slide Number Placeholder 3">
            <a:extLst>
              <a:ext uri="{FF2B5EF4-FFF2-40B4-BE49-F238E27FC236}">
                <a16:creationId xmlns:a16="http://schemas.microsoft.com/office/drawing/2014/main" id="{9F91563A-4636-0148-AEEE-DBCB386BCEC7}"/>
              </a:ext>
            </a:extLst>
          </p:cNvPr>
          <p:cNvSpPr>
            <a:spLocks noGrp="1"/>
          </p:cNvSpPr>
          <p:nvPr>
            <p:ph type="sldNum" sz="quarter" idx="4"/>
          </p:nvPr>
        </p:nvSpPr>
        <p:spPr/>
        <p:txBody>
          <a:bodyPr/>
          <a:lstStyle/>
          <a:p>
            <a:fld id="{DB7C4649-800D-CB47-881A-AA04BFFFB18C}" type="slidenum">
              <a:rPr lang="en-US" smtClean="0"/>
              <a:pPr/>
              <a:t>53</a:t>
            </a:fld>
            <a:endParaRPr lang="en-US"/>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F5AF4E3-7645-D74D-BAE3-58B73B6420F0}"/>
                  </a:ext>
                </a:extLst>
              </p:cNvPr>
              <p:cNvSpPr txBox="1"/>
              <p:nvPr/>
            </p:nvSpPr>
            <p:spPr>
              <a:xfrm>
                <a:off x="7959778" y="2410668"/>
                <a:ext cx="3871897" cy="369332"/>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tabLst>
                    <a:tab pos="530225" algn="l"/>
                  </a:tabLst>
                </a:pPr>
                <a14:m>
                  <m:oMathPara xmlns:m="http://schemas.openxmlformats.org/officeDocument/2006/math">
                    <m:oMathParaPr>
                      <m:jc m:val="centerGroup"/>
                    </m:oMathParaPr>
                    <m:oMath xmlns:m="http://schemas.openxmlformats.org/officeDocument/2006/math">
                      <m:r>
                        <a:rPr lang="en-GB" i="1" dirty="0" smtClean="0">
                          <a:solidFill>
                            <a:schemeClr val="accent1"/>
                          </a:solidFill>
                          <a:latin typeface="Cambria Math" panose="02040503050406030204" pitchFamily="18" charset="0"/>
                        </a:rPr>
                        <m:t>∞</m:t>
                      </m:r>
                      <m:r>
                        <a:rPr lang="de-DE" b="0" i="1" dirty="0" smtClean="0">
                          <a:solidFill>
                            <a:schemeClr val="accent1"/>
                          </a:solidFill>
                          <a:latin typeface="Cambria Math" panose="02040503050406030204" pitchFamily="18" charset="0"/>
                        </a:rPr>
                        <m:t> </m:t>
                      </m:r>
                      <m:r>
                        <a:rPr lang="en-GB" i="1" dirty="0" smtClean="0">
                          <a:solidFill>
                            <a:schemeClr val="tx1"/>
                          </a:solidFill>
                          <a:latin typeface="Cambria Math" panose="02040503050406030204" pitchFamily="18" charset="0"/>
                        </a:rPr>
                        <m:t>𝑃𝑟𝑒𝑠𝑒𝑛𝑡𝑠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𝑃</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r>
                        <a:rPr lang="en-GB" i="1" dirty="0" smtClean="0">
                          <a:solidFill>
                            <a:schemeClr val="tx1"/>
                          </a:solidFill>
                          <a:latin typeface="Cambria Math" panose="02040503050406030204" pitchFamily="18" charset="0"/>
                        </a:rPr>
                        <m:t>⇒</m:t>
                      </m:r>
                      <m:r>
                        <a:rPr lang="en-GB" i="1" dirty="0" smtClean="0">
                          <a:solidFill>
                            <a:schemeClr val="tx1"/>
                          </a:solidFill>
                          <a:latin typeface="Cambria Math" panose="02040503050406030204" pitchFamily="18" charset="0"/>
                        </a:rPr>
                        <m:t>𝐴𝑡𝑡𝑒𝑛𝑑𝑠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oMath>
                  </m:oMathPara>
                </a14:m>
                <a:endParaRPr lang="en-GB" dirty="0">
                  <a:solidFill>
                    <a:schemeClr val="tx1"/>
                  </a:solidFill>
                </a:endParaRPr>
              </a:p>
            </p:txBody>
          </p:sp>
        </mc:Choice>
        <mc:Fallback xmlns="">
          <p:sp>
            <p:nvSpPr>
              <p:cNvPr id="20" name="TextBox 19">
                <a:extLst>
                  <a:ext uri="{FF2B5EF4-FFF2-40B4-BE49-F238E27FC236}">
                    <a16:creationId xmlns:a16="http://schemas.microsoft.com/office/drawing/2014/main" id="{3F5AF4E3-7645-D74D-BAE3-58B73B6420F0}"/>
                  </a:ext>
                </a:extLst>
              </p:cNvPr>
              <p:cNvSpPr txBox="1">
                <a:spLocks noRot="1" noChangeAspect="1" noMove="1" noResize="1" noEditPoints="1" noAdjustHandles="1" noChangeArrowheads="1" noChangeShapeType="1" noTextEdit="1"/>
              </p:cNvSpPr>
              <p:nvPr/>
            </p:nvSpPr>
            <p:spPr>
              <a:xfrm>
                <a:off x="7959778" y="2410668"/>
                <a:ext cx="3871897" cy="36933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FF69CF7-0335-934C-A510-B4B66F62125B}"/>
                  </a:ext>
                </a:extLst>
              </p:cNvPr>
              <p:cNvSpPr txBox="1"/>
              <p:nvPr/>
            </p:nvSpPr>
            <p:spPr>
              <a:xfrm>
                <a:off x="6257842" y="2932415"/>
                <a:ext cx="5573833" cy="369332"/>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tabLst>
                    <a:tab pos="530225" algn="l"/>
                  </a:tabLst>
                </a:pPr>
                <a14:m>
                  <m:oMathPara xmlns:m="http://schemas.openxmlformats.org/officeDocument/2006/math">
                    <m:oMathParaPr>
                      <m:jc m:val="centerGroup"/>
                    </m:oMathParaPr>
                    <m:oMath xmlns:m="http://schemas.openxmlformats.org/officeDocument/2006/math">
                      <m:r>
                        <a:rPr lang="en-GB" i="1" dirty="0" smtClean="0">
                          <a:solidFill>
                            <a:schemeClr val="accent1"/>
                          </a:solidFill>
                          <a:latin typeface="Cambria Math" panose="02040503050406030204" pitchFamily="18" charset="0"/>
                        </a:rPr>
                        <m:t>3.75</m:t>
                      </m:r>
                      <m:r>
                        <a:rPr lang="en-GB" i="1" dirty="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𝑃𝑢𝑏𝑙𝑖𝑠h𝑒𝑠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r>
                        <a:rPr lang="en-GB" i="1" dirty="0" smtClean="0">
                          <a:solidFill>
                            <a:schemeClr val="tx1"/>
                          </a:solidFill>
                          <a:latin typeface="Cambria Math" panose="02040503050406030204" pitchFamily="18" charset="0"/>
                        </a:rPr>
                        <m:t>∧</m:t>
                      </m:r>
                      <m:r>
                        <a:rPr lang="en-GB" i="1" dirty="0" err="1" smtClean="0">
                          <a:solidFill>
                            <a:schemeClr val="tx1"/>
                          </a:solidFill>
                          <a:latin typeface="Cambria Math" panose="02040503050406030204" pitchFamily="18" charset="0"/>
                        </a:rPr>
                        <m:t>𝐹𝑎𝑟𝐴𝑤𝑎𝑦</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𝐶</m:t>
                          </m:r>
                        </m:e>
                      </m:d>
                      <m:r>
                        <a:rPr lang="en-GB" i="1" dirty="0" smtClean="0">
                          <a:solidFill>
                            <a:schemeClr val="tx1"/>
                          </a:solidFill>
                          <a:latin typeface="Cambria Math" panose="02040503050406030204" pitchFamily="18" charset="0"/>
                        </a:rPr>
                        <m:t>⇒</m:t>
                      </m:r>
                      <m:r>
                        <a:rPr lang="en-GB" i="1" dirty="0" smtClean="0">
                          <a:solidFill>
                            <a:schemeClr val="tx1"/>
                          </a:solidFill>
                          <a:latin typeface="Cambria Math" panose="02040503050406030204" pitchFamily="18" charset="0"/>
                        </a:rPr>
                        <m:t>𝐴𝑡𝑡𝑒𝑛𝑑𝑠</m:t>
                      </m:r>
                      <m:d>
                        <m:dPr>
                          <m:ctrlPr>
                            <a:rPr lang="en-GB" i="1" dirty="0" smtClean="0">
                              <a:solidFill>
                                <a:schemeClr val="tx1"/>
                              </a:solidFill>
                              <a:latin typeface="Cambria Math" panose="02040503050406030204" pitchFamily="18" charset="0"/>
                            </a:rPr>
                          </m:ctrlPr>
                        </m:dPr>
                        <m:e>
                          <m:r>
                            <a:rPr lang="en-GB" i="1" dirty="0" smtClean="0">
                              <a:solidFill>
                                <a:schemeClr val="tx1"/>
                              </a:solidFill>
                              <a:latin typeface="Cambria Math" panose="02040503050406030204" pitchFamily="18" charset="0"/>
                            </a:rPr>
                            <m:t>𝑋</m:t>
                          </m:r>
                          <m:r>
                            <a:rPr lang="en-GB" i="1" dirty="0" smtClean="0">
                              <a:solidFill>
                                <a:schemeClr val="tx1"/>
                              </a:solidFill>
                              <a:latin typeface="Cambria Math" panose="02040503050406030204" pitchFamily="18" charset="0"/>
                            </a:rPr>
                            <m:t>, </m:t>
                          </m:r>
                          <m:r>
                            <a:rPr lang="en-GB" i="1" dirty="0" smtClean="0">
                              <a:solidFill>
                                <a:schemeClr val="tx1"/>
                              </a:solidFill>
                              <a:latin typeface="Cambria Math" panose="02040503050406030204" pitchFamily="18" charset="0"/>
                            </a:rPr>
                            <m:t>𝐶</m:t>
                          </m:r>
                        </m:e>
                      </m:d>
                    </m:oMath>
                  </m:oMathPara>
                </a14:m>
                <a:endParaRPr lang="en-GB" dirty="0">
                  <a:solidFill>
                    <a:schemeClr val="tx1"/>
                  </a:solidFill>
                </a:endParaRPr>
              </a:p>
            </p:txBody>
          </p:sp>
        </mc:Choice>
        <mc:Fallback xmlns="">
          <p:sp>
            <p:nvSpPr>
              <p:cNvPr id="23" name="TextBox 22">
                <a:extLst>
                  <a:ext uri="{FF2B5EF4-FFF2-40B4-BE49-F238E27FC236}">
                    <a16:creationId xmlns:a16="http://schemas.microsoft.com/office/drawing/2014/main" id="{BFF69CF7-0335-934C-A510-B4B66F62125B}"/>
                  </a:ext>
                </a:extLst>
              </p:cNvPr>
              <p:cNvSpPr txBox="1">
                <a:spLocks noRot="1" noChangeAspect="1" noMove="1" noResize="1" noEditPoints="1" noAdjustHandles="1" noChangeArrowheads="1" noChangeShapeType="1" noTextEdit="1"/>
              </p:cNvSpPr>
              <p:nvPr/>
            </p:nvSpPr>
            <p:spPr>
              <a:xfrm>
                <a:off x="6257842" y="2932415"/>
                <a:ext cx="5573833" cy="369332"/>
              </a:xfrm>
              <a:prstGeom prst="rect">
                <a:avLst/>
              </a:prstGeom>
              <a:blipFill>
                <a:blip r:embed="rId4"/>
                <a:stretch>
                  <a:fillRect/>
                </a:stretch>
              </a:blipFill>
            </p:spPr>
            <p:txBody>
              <a:bodyPr/>
              <a:lstStyle/>
              <a:p>
                <a:r>
                  <a:rPr lang="en-GB">
                    <a:noFill/>
                  </a:rPr>
                  <a:t> </a:t>
                </a:r>
              </a:p>
            </p:txBody>
          </p:sp>
        </mc:Fallback>
      </mc:AlternateContent>
      <p:grpSp>
        <p:nvGrpSpPr>
          <p:cNvPr id="7" name="Group 6">
            <a:extLst>
              <a:ext uri="{FF2B5EF4-FFF2-40B4-BE49-F238E27FC236}">
                <a16:creationId xmlns:a16="http://schemas.microsoft.com/office/drawing/2014/main" id="{079E2D06-A5CA-34E2-D28F-5A5C5D079959}"/>
              </a:ext>
            </a:extLst>
          </p:cNvPr>
          <p:cNvGrpSpPr/>
          <p:nvPr/>
        </p:nvGrpSpPr>
        <p:grpSpPr>
          <a:xfrm>
            <a:off x="7390961" y="325553"/>
            <a:ext cx="3543640" cy="1881227"/>
            <a:chOff x="8426547" y="817469"/>
            <a:chExt cx="3543640" cy="1881227"/>
          </a:xfrm>
        </p:grpSpPr>
        <p:sp>
          <p:nvSpPr>
            <p:cNvPr id="8" name="Rectangle 7">
              <a:extLst>
                <a:ext uri="{FF2B5EF4-FFF2-40B4-BE49-F238E27FC236}">
                  <a16:creationId xmlns:a16="http://schemas.microsoft.com/office/drawing/2014/main" id="{6C0639AB-0017-14C3-C172-ACA23C920C17}"/>
                </a:ext>
              </a:extLst>
            </p:cNvPr>
            <p:cNvSpPr/>
            <p:nvPr/>
          </p:nvSpPr>
          <p:spPr>
            <a:xfrm>
              <a:off x="8426547" y="817469"/>
              <a:ext cx="3543640" cy="1881227"/>
            </a:xfrm>
            <a:prstGeom prst="rect">
              <a:avLst/>
            </a:prstGeom>
            <a:solidFill>
              <a:schemeClr val="tx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DE"/>
            </a:p>
          </p:txBody>
        </p:sp>
        <p:grpSp>
          <p:nvGrpSpPr>
            <p:cNvPr id="9" name="Group 8">
              <a:extLst>
                <a:ext uri="{FF2B5EF4-FFF2-40B4-BE49-F238E27FC236}">
                  <a16:creationId xmlns:a16="http://schemas.microsoft.com/office/drawing/2014/main" id="{EC66B971-399D-DCA5-C9C8-E181AAD1BE35}"/>
                </a:ext>
              </a:extLst>
            </p:cNvPr>
            <p:cNvGrpSpPr/>
            <p:nvPr/>
          </p:nvGrpSpPr>
          <p:grpSpPr>
            <a:xfrm>
              <a:off x="8489769" y="914839"/>
              <a:ext cx="3414223" cy="1721616"/>
              <a:chOff x="6907622" y="3448697"/>
              <a:chExt cx="4821310" cy="2431136"/>
            </a:xfrm>
          </p:grpSpPr>
          <p:grpSp>
            <p:nvGrpSpPr>
              <p:cNvPr id="10" name="Group 9">
                <a:extLst>
                  <a:ext uri="{FF2B5EF4-FFF2-40B4-BE49-F238E27FC236}">
                    <a16:creationId xmlns:a16="http://schemas.microsoft.com/office/drawing/2014/main" id="{16A38853-2C1B-E7A9-BAEE-8F4A747B0004}"/>
                  </a:ext>
                </a:extLst>
              </p:cNvPr>
              <p:cNvGrpSpPr/>
              <p:nvPr/>
            </p:nvGrpSpPr>
            <p:grpSpPr>
              <a:xfrm>
                <a:off x="8172420" y="3532117"/>
                <a:ext cx="2110342" cy="552081"/>
                <a:chOff x="8585845" y="2902693"/>
                <a:chExt cx="2110342" cy="552081"/>
              </a:xfrm>
            </p:grpSpPr>
            <p:cxnSp>
              <p:nvCxnSpPr>
                <p:cNvPr id="42" name="Straight Connector 41">
                  <a:extLst>
                    <a:ext uri="{FF2B5EF4-FFF2-40B4-BE49-F238E27FC236}">
                      <a16:creationId xmlns:a16="http://schemas.microsoft.com/office/drawing/2014/main" id="{94FB38B6-82E0-DE91-D360-DFDA8B61035D}"/>
                    </a:ext>
                  </a:extLst>
                </p:cNvPr>
                <p:cNvCxnSpPr>
                  <a:cxnSpLocks/>
                  <a:stCxn id="11" idx="6"/>
                  <a:endCxn id="47" idx="1"/>
                </p:cNvCxnSpPr>
                <p:nvPr/>
              </p:nvCxnSpPr>
              <p:spPr>
                <a:xfrm>
                  <a:off x="8585845" y="3002621"/>
                  <a:ext cx="991840" cy="1098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2E4537D-2837-9D61-5B4A-1A80F5D722BD}"/>
                    </a:ext>
                  </a:extLst>
                </p:cNvPr>
                <p:cNvCxnSpPr>
                  <a:cxnSpLocks/>
                  <a:stCxn id="14" idx="2"/>
                  <a:endCxn id="47" idx="3"/>
                </p:cNvCxnSpPr>
                <p:nvPr/>
              </p:nvCxnSpPr>
              <p:spPr>
                <a:xfrm flipH="1">
                  <a:off x="9721685" y="3002621"/>
                  <a:ext cx="974502" cy="1098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9ED959A-161E-9AE8-4B86-223BF3886032}"/>
                    </a:ext>
                  </a:extLst>
                </p:cNvPr>
                <p:cNvCxnSpPr>
                  <a:cxnSpLocks/>
                  <a:stCxn id="17" idx="0"/>
                  <a:endCxn id="47" idx="2"/>
                </p:cNvCxnSpPr>
                <p:nvPr/>
              </p:nvCxnSpPr>
              <p:spPr>
                <a:xfrm flipH="1" flipV="1">
                  <a:off x="9649685" y="3085607"/>
                  <a:ext cx="3831" cy="36916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65338BFC-E367-FF2F-0242-F430E8DAA51C}"/>
                    </a:ext>
                  </a:extLst>
                </p:cNvPr>
                <p:cNvGrpSpPr/>
                <p:nvPr/>
              </p:nvGrpSpPr>
              <p:grpSpPr>
                <a:xfrm>
                  <a:off x="9540595" y="2902693"/>
                  <a:ext cx="504940" cy="375978"/>
                  <a:chOff x="9540595" y="2902693"/>
                  <a:chExt cx="504940" cy="375978"/>
                </a:xfrm>
              </p:grpSpPr>
              <p:sp>
                <p:nvSpPr>
                  <p:cNvPr id="46" name="Rectangle 45">
                    <a:extLst>
                      <a:ext uri="{FF2B5EF4-FFF2-40B4-BE49-F238E27FC236}">
                        <a16:creationId xmlns:a16="http://schemas.microsoft.com/office/drawing/2014/main" id="{0A58C81C-6065-9898-399F-EFB5D560D8D9}"/>
                      </a:ext>
                    </a:extLst>
                  </p:cNvPr>
                  <p:cNvSpPr/>
                  <p:nvPr/>
                </p:nvSpPr>
                <p:spPr>
                  <a:xfrm>
                    <a:off x="9540595" y="2902693"/>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47" name="Rectangle 46">
                    <a:extLst>
                      <a:ext uri="{FF2B5EF4-FFF2-40B4-BE49-F238E27FC236}">
                        <a16:creationId xmlns:a16="http://schemas.microsoft.com/office/drawing/2014/main" id="{C01EBF37-89E4-18B3-38CB-3DD87ABEDEBF}"/>
                      </a:ext>
                    </a:extLst>
                  </p:cNvPr>
                  <p:cNvSpPr/>
                  <p:nvPr/>
                </p:nvSpPr>
                <p:spPr>
                  <a:xfrm>
                    <a:off x="9577684" y="2941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48" name="Rectangle 47">
                    <a:extLst>
                      <a:ext uri="{FF2B5EF4-FFF2-40B4-BE49-F238E27FC236}">
                        <a16:creationId xmlns:a16="http://schemas.microsoft.com/office/drawing/2014/main" id="{FADD418B-2A0F-BFEA-6C79-9F1AA4CA2F3C}"/>
                      </a:ext>
                    </a:extLst>
                  </p:cNvPr>
                  <p:cNvSpPr/>
                  <p:nvPr/>
                </p:nvSpPr>
                <p:spPr>
                  <a:xfrm>
                    <a:off x="9619203" y="2984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0DB3CBBD-9BC6-0834-45EB-FD304E2B3F34}"/>
                          </a:ext>
                        </a:extLst>
                      </p:cNvPr>
                      <p:cNvSpPr txBox="1"/>
                      <p:nvPr/>
                    </p:nvSpPr>
                    <p:spPr>
                      <a:xfrm>
                        <a:off x="9772812" y="3017900"/>
                        <a:ext cx="272723" cy="260771"/>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i="1">
                                      <a:solidFill>
                                        <a:schemeClr val="accent1"/>
                                      </a:solidFill>
                                      <a:latin typeface="Cambria Math" charset="0"/>
                                    </a:rPr>
                                    <m:t>1</m:t>
                                  </m:r>
                                </m:sub>
                              </m:sSub>
                            </m:oMath>
                          </m:oMathPara>
                        </a14:m>
                        <a:endParaRPr lang="en-GB" sz="1200" dirty="0">
                          <a:solidFill>
                            <a:schemeClr val="accent1"/>
                          </a:solidFill>
                        </a:endParaRPr>
                      </a:p>
                    </p:txBody>
                  </p:sp>
                </mc:Choice>
                <mc:Fallback xmlns="">
                  <p:sp>
                    <p:nvSpPr>
                      <p:cNvPr id="265" name="TextBox 264">
                        <a:extLst>
                          <a:ext uri="{FF2B5EF4-FFF2-40B4-BE49-F238E27FC236}">
                            <a16:creationId xmlns:a16="http://schemas.microsoft.com/office/drawing/2014/main" id="{F16F306C-D5C9-704D-BE42-F6A82F3C6902}"/>
                          </a:ext>
                        </a:extLst>
                      </p:cNvPr>
                      <p:cNvSpPr txBox="1">
                        <a:spLocks noRot="1" noChangeAspect="1" noMove="1" noResize="1" noEditPoints="1" noAdjustHandles="1" noChangeArrowheads="1" noChangeShapeType="1" noTextEdit="1"/>
                      </p:cNvSpPr>
                      <p:nvPr/>
                    </p:nvSpPr>
                    <p:spPr>
                      <a:xfrm>
                        <a:off x="9772812" y="3017900"/>
                        <a:ext cx="272723" cy="260771"/>
                      </a:xfrm>
                      <a:prstGeom prst="rect">
                        <a:avLst/>
                      </a:prstGeom>
                      <a:blipFill>
                        <a:blip r:embed="rId34"/>
                        <a:stretch>
                          <a:fillRect l="-17647" b="-25000"/>
                        </a:stretch>
                      </a:blipFill>
                      <a:ln>
                        <a:noFill/>
                      </a:ln>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D82F1ED9-E0BB-3053-5968-CA050A936F48}"/>
                      </a:ext>
                    </a:extLst>
                  </p:cNvPr>
                  <p:cNvSpPr/>
                  <p:nvPr/>
                </p:nvSpPr>
                <p:spPr>
                  <a:xfrm>
                    <a:off x="7109772" y="3448697"/>
                    <a:ext cx="1062648"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i="1" smtClean="0">
                              <a:solidFill>
                                <a:schemeClr val="accent1"/>
                              </a:solidFill>
                              <a:latin typeface="Cambria Math" charset="0"/>
                            </a:rPr>
                            <m:t>𝑁𝑎𝑡</m:t>
                          </m:r>
                          <m:d>
                            <m:dPr>
                              <m:ctrlPr>
                                <a:rPr lang="de-DE" sz="1200" i="1">
                                  <a:solidFill>
                                    <a:schemeClr val="accent1"/>
                                  </a:solidFill>
                                  <a:latin typeface="Cambria Math" panose="02040503050406030204" pitchFamily="18" charset="0"/>
                                </a:rPr>
                              </m:ctrlPr>
                            </m:dPr>
                            <m:e>
                              <m:r>
                                <a:rPr lang="de-DE" sz="1200" i="1">
                                  <a:solidFill>
                                    <a:schemeClr val="accent1"/>
                                  </a:solidFill>
                                  <a:latin typeface="Cambria Math" panose="02040503050406030204" pitchFamily="18" charset="0"/>
                                </a:rPr>
                                <m:t>𝐷</m:t>
                              </m:r>
                            </m:e>
                          </m:d>
                        </m:oMath>
                      </m:oMathPara>
                    </a14:m>
                    <a:endParaRPr lang="en-GB" sz="1200" dirty="0">
                      <a:solidFill>
                        <a:schemeClr val="accent1"/>
                      </a:solidFill>
                    </a:endParaRPr>
                  </a:p>
                </p:txBody>
              </p:sp>
            </mc:Choice>
            <mc:Fallback xmlns="">
              <p:sp>
                <p:nvSpPr>
                  <p:cNvPr id="231" name="Oval 230">
                    <a:extLst>
                      <a:ext uri="{FF2B5EF4-FFF2-40B4-BE49-F238E27FC236}">
                        <a16:creationId xmlns:a16="http://schemas.microsoft.com/office/drawing/2014/main" id="{CF9D1499-4C61-C949-BA12-150B86208E28}"/>
                      </a:ext>
                    </a:extLst>
                  </p:cNvPr>
                  <p:cNvSpPr>
                    <a:spLocks noRot="1" noChangeAspect="1" noMove="1" noResize="1" noEditPoints="1" noAdjustHandles="1" noChangeArrowheads="1" noChangeShapeType="1" noTextEdit="1"/>
                  </p:cNvSpPr>
                  <p:nvPr/>
                </p:nvSpPr>
                <p:spPr>
                  <a:xfrm>
                    <a:off x="7109772" y="3448697"/>
                    <a:ext cx="1062648" cy="366693"/>
                  </a:xfrm>
                  <a:prstGeom prst="ellipse">
                    <a:avLst/>
                  </a:prstGeom>
                  <a:blipFill>
                    <a:blip r:embed="rId35"/>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3AADDC76-D428-9C8C-FB62-7DFDBCE7818C}"/>
                      </a:ext>
                    </a:extLst>
                  </p:cNvPr>
                  <p:cNvSpPr/>
                  <p:nvPr/>
                </p:nvSpPr>
                <p:spPr>
                  <a:xfrm>
                    <a:off x="10282762" y="3448697"/>
                    <a:ext cx="1004716"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𝐴𝑐𝑐</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𝐴</m:t>
                              </m:r>
                            </m:e>
                          </m:d>
                        </m:oMath>
                      </m:oMathPara>
                    </a14:m>
                    <a:endParaRPr lang="en-GB" sz="1200" dirty="0">
                      <a:solidFill>
                        <a:schemeClr val="accent1"/>
                      </a:solidFill>
                    </a:endParaRPr>
                  </a:p>
                </p:txBody>
              </p:sp>
            </mc:Choice>
            <mc:Fallback xmlns="">
              <p:sp>
                <p:nvSpPr>
                  <p:cNvPr id="232" name="Oval 231">
                    <a:extLst>
                      <a:ext uri="{FF2B5EF4-FFF2-40B4-BE49-F238E27FC236}">
                        <a16:creationId xmlns:a16="http://schemas.microsoft.com/office/drawing/2014/main" id="{735B5F4C-1904-E048-A626-2B409A095573}"/>
                      </a:ext>
                    </a:extLst>
                  </p:cNvPr>
                  <p:cNvSpPr>
                    <a:spLocks noRot="1" noChangeAspect="1" noMove="1" noResize="1" noEditPoints="1" noAdjustHandles="1" noChangeArrowheads="1" noChangeShapeType="1" noTextEdit="1"/>
                  </p:cNvSpPr>
                  <p:nvPr/>
                </p:nvSpPr>
                <p:spPr>
                  <a:xfrm>
                    <a:off x="10282762" y="3448697"/>
                    <a:ext cx="1004716" cy="366693"/>
                  </a:xfrm>
                  <a:prstGeom prst="ellipse">
                    <a:avLst/>
                  </a:prstGeom>
                  <a:blipFill>
                    <a:blip r:embed="rId36"/>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3231CBC5-0B68-94FF-85CC-CEDE609AF0F8}"/>
                      </a:ext>
                    </a:extLst>
                  </p:cNvPr>
                  <p:cNvSpPr/>
                  <p:nvPr/>
                </p:nvSpPr>
                <p:spPr>
                  <a:xfrm>
                    <a:off x="8662429" y="5513140"/>
                    <a:ext cx="1104028"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𝑆𝑖𝑐𝑘</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𝑋</m:t>
                              </m:r>
                            </m:e>
                          </m:d>
                        </m:oMath>
                      </m:oMathPara>
                    </a14:m>
                    <a:endParaRPr lang="en-GB" sz="1200" dirty="0">
                      <a:solidFill>
                        <a:schemeClr val="accent1"/>
                      </a:solidFill>
                    </a:endParaRPr>
                  </a:p>
                </p:txBody>
              </p:sp>
            </mc:Choice>
            <mc:Fallback xmlns="">
              <p:sp>
                <p:nvSpPr>
                  <p:cNvPr id="233" name="Oval 232">
                    <a:extLst>
                      <a:ext uri="{FF2B5EF4-FFF2-40B4-BE49-F238E27FC236}">
                        <a16:creationId xmlns:a16="http://schemas.microsoft.com/office/drawing/2014/main" id="{92362F96-B150-8247-9601-D299F9A2DE95}"/>
                      </a:ext>
                    </a:extLst>
                  </p:cNvPr>
                  <p:cNvSpPr>
                    <a:spLocks noRot="1" noChangeAspect="1" noMove="1" noResize="1" noEditPoints="1" noAdjustHandles="1" noChangeArrowheads="1" noChangeShapeType="1" noTextEdit="1"/>
                  </p:cNvSpPr>
                  <p:nvPr/>
                </p:nvSpPr>
                <p:spPr>
                  <a:xfrm>
                    <a:off x="8662429" y="5513140"/>
                    <a:ext cx="1104028" cy="366693"/>
                  </a:xfrm>
                  <a:prstGeom prst="ellipse">
                    <a:avLst/>
                  </a:prstGeom>
                  <a:blipFill>
                    <a:blip r:embed="rId37"/>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4CB2FCB0-1ED3-8573-C5BC-629BC81D2AAA}"/>
                      </a:ext>
                    </a:extLst>
                  </p:cNvPr>
                  <p:cNvSpPr/>
                  <p:nvPr/>
                </p:nvSpPr>
                <p:spPr>
                  <a:xfrm>
                    <a:off x="6907622" y="4774651"/>
                    <a:ext cx="1448569"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𝑇𝑟𝑎𝑣𝑒𝑙</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𝑋</m:t>
                              </m:r>
                            </m:e>
                          </m:d>
                        </m:oMath>
                      </m:oMathPara>
                    </a14:m>
                    <a:endParaRPr lang="en-GB" sz="1200" dirty="0">
                      <a:solidFill>
                        <a:schemeClr val="accent1"/>
                      </a:solidFill>
                    </a:endParaRPr>
                  </a:p>
                </p:txBody>
              </p:sp>
            </mc:Choice>
            <mc:Fallback xmlns="">
              <p:sp>
                <p:nvSpPr>
                  <p:cNvPr id="234" name="Oval 233">
                    <a:extLst>
                      <a:ext uri="{FF2B5EF4-FFF2-40B4-BE49-F238E27FC236}">
                        <a16:creationId xmlns:a16="http://schemas.microsoft.com/office/drawing/2014/main" id="{8281081B-B33C-334F-9664-2F5C09AD654E}"/>
                      </a:ext>
                    </a:extLst>
                  </p:cNvPr>
                  <p:cNvSpPr>
                    <a:spLocks noRot="1" noChangeAspect="1" noMove="1" noResize="1" noEditPoints="1" noAdjustHandles="1" noChangeArrowheads="1" noChangeShapeType="1" noTextEdit="1"/>
                  </p:cNvSpPr>
                  <p:nvPr/>
                </p:nvSpPr>
                <p:spPr>
                  <a:xfrm>
                    <a:off x="6907622" y="4774651"/>
                    <a:ext cx="1448569" cy="366693"/>
                  </a:xfrm>
                  <a:prstGeom prst="ellipse">
                    <a:avLst/>
                  </a:prstGeom>
                  <a:blipFill>
                    <a:blip r:embed="rId38"/>
                    <a:stretch>
                      <a:fillRect/>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Oval 16">
                    <a:extLst>
                      <a:ext uri="{FF2B5EF4-FFF2-40B4-BE49-F238E27FC236}">
                        <a16:creationId xmlns:a16="http://schemas.microsoft.com/office/drawing/2014/main" id="{332D0979-C9B5-253B-BD63-1573D0677E22}"/>
                      </a:ext>
                    </a:extLst>
                  </p:cNvPr>
                  <p:cNvSpPr/>
                  <p:nvPr/>
                </p:nvSpPr>
                <p:spPr>
                  <a:xfrm>
                    <a:off x="8881927" y="4084198"/>
                    <a:ext cx="716327"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𝐸𝑝𝑖𝑑</m:t>
                          </m:r>
                        </m:oMath>
                      </m:oMathPara>
                    </a14:m>
                    <a:endParaRPr lang="en-GB" sz="1200" dirty="0">
                      <a:solidFill>
                        <a:schemeClr val="accent1"/>
                      </a:solidFill>
                    </a:endParaRPr>
                  </a:p>
                </p:txBody>
              </p:sp>
            </mc:Choice>
            <mc:Fallback xmlns="">
              <p:sp>
                <p:nvSpPr>
                  <p:cNvPr id="235" name="Oval 234">
                    <a:extLst>
                      <a:ext uri="{FF2B5EF4-FFF2-40B4-BE49-F238E27FC236}">
                        <a16:creationId xmlns:a16="http://schemas.microsoft.com/office/drawing/2014/main" id="{BE6F440F-4052-9348-A6B7-BB2AB877F933}"/>
                      </a:ext>
                    </a:extLst>
                  </p:cNvPr>
                  <p:cNvSpPr>
                    <a:spLocks noRot="1" noChangeAspect="1" noMove="1" noResize="1" noEditPoints="1" noAdjustHandles="1" noChangeArrowheads="1" noChangeShapeType="1" noTextEdit="1"/>
                  </p:cNvSpPr>
                  <p:nvPr/>
                </p:nvSpPr>
                <p:spPr>
                  <a:xfrm>
                    <a:off x="8881927" y="4084198"/>
                    <a:ext cx="716327" cy="366693"/>
                  </a:xfrm>
                  <a:prstGeom prst="ellipse">
                    <a:avLst/>
                  </a:prstGeom>
                  <a:blipFill>
                    <a:blip r:embed="rId39"/>
                    <a:stretch>
                      <a:fillRect b="-4545"/>
                    </a:stretch>
                  </a:blipFill>
                  <a:ln>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Oval 17">
                    <a:extLst>
                      <a:ext uri="{FF2B5EF4-FFF2-40B4-BE49-F238E27FC236}">
                        <a16:creationId xmlns:a16="http://schemas.microsoft.com/office/drawing/2014/main" id="{77043199-2044-2DD3-E026-A918773F1245}"/>
                      </a:ext>
                    </a:extLst>
                  </p:cNvPr>
                  <p:cNvSpPr/>
                  <p:nvPr/>
                </p:nvSpPr>
                <p:spPr>
                  <a:xfrm>
                    <a:off x="10039464" y="4781364"/>
                    <a:ext cx="1689468" cy="366693"/>
                  </a:xfrm>
                  <a:prstGeom prst="ellipse">
                    <a:avLst/>
                  </a:prstGeom>
                  <a:ln>
                    <a:solidFill>
                      <a:schemeClr val="accent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200" b="0" i="1" smtClean="0">
                              <a:solidFill>
                                <a:schemeClr val="accent1"/>
                              </a:solidFill>
                              <a:latin typeface="Cambria Math" panose="02040503050406030204" pitchFamily="18" charset="0"/>
                            </a:rPr>
                            <m:t>𝑇𝑟𝑒𝑎𝑡</m:t>
                          </m:r>
                          <m:d>
                            <m:dPr>
                              <m:ctrlPr>
                                <a:rPr lang="de-DE" sz="1200" i="1">
                                  <a:solidFill>
                                    <a:schemeClr val="accent1"/>
                                  </a:solidFill>
                                  <a:latin typeface="Cambria Math" panose="02040503050406030204" pitchFamily="18" charset="0"/>
                                </a:rPr>
                              </m:ctrlPr>
                            </m:dPr>
                            <m:e>
                              <m:r>
                                <a:rPr lang="de-DE" sz="1200" b="0" i="1" smtClean="0">
                                  <a:solidFill>
                                    <a:schemeClr val="accent1"/>
                                  </a:solidFill>
                                  <a:latin typeface="Cambria Math" panose="02040503050406030204" pitchFamily="18" charset="0"/>
                                </a:rPr>
                                <m:t>𝑋</m:t>
                              </m:r>
                              <m:r>
                                <a:rPr lang="de-DE" sz="1200" b="0" i="1" smtClean="0">
                                  <a:solidFill>
                                    <a:schemeClr val="accent1"/>
                                  </a:solidFill>
                                  <a:latin typeface="Cambria Math" panose="02040503050406030204" pitchFamily="18" charset="0"/>
                                </a:rPr>
                                <m:t>,</m:t>
                              </m:r>
                              <m:r>
                                <a:rPr lang="de-DE" sz="1200" b="0" i="1" smtClean="0">
                                  <a:solidFill>
                                    <a:schemeClr val="accent1"/>
                                  </a:solidFill>
                                  <a:latin typeface="Cambria Math" panose="02040503050406030204" pitchFamily="18" charset="0"/>
                                </a:rPr>
                                <m:t>𝑀</m:t>
                              </m:r>
                            </m:e>
                          </m:d>
                        </m:oMath>
                      </m:oMathPara>
                    </a14:m>
                    <a:endParaRPr lang="en-GB" sz="1200" dirty="0">
                      <a:solidFill>
                        <a:schemeClr val="accent1"/>
                      </a:solidFill>
                    </a:endParaRPr>
                  </a:p>
                </p:txBody>
              </p:sp>
            </mc:Choice>
            <mc:Fallback xmlns="">
              <p:sp>
                <p:nvSpPr>
                  <p:cNvPr id="236" name="Oval 235">
                    <a:extLst>
                      <a:ext uri="{FF2B5EF4-FFF2-40B4-BE49-F238E27FC236}">
                        <a16:creationId xmlns:a16="http://schemas.microsoft.com/office/drawing/2014/main" id="{F925F12E-AFE0-7148-8BC3-B3A3B1E917AC}"/>
                      </a:ext>
                    </a:extLst>
                  </p:cNvPr>
                  <p:cNvSpPr>
                    <a:spLocks noRot="1" noChangeAspect="1" noMove="1" noResize="1" noEditPoints="1" noAdjustHandles="1" noChangeArrowheads="1" noChangeShapeType="1" noTextEdit="1"/>
                  </p:cNvSpPr>
                  <p:nvPr/>
                </p:nvSpPr>
                <p:spPr>
                  <a:xfrm>
                    <a:off x="10039464" y="4781364"/>
                    <a:ext cx="1689468" cy="366693"/>
                  </a:xfrm>
                  <a:prstGeom prst="ellipse">
                    <a:avLst/>
                  </a:prstGeom>
                  <a:blipFill>
                    <a:blip r:embed="rId40"/>
                    <a:stretch>
                      <a:fillRect/>
                    </a:stretch>
                  </a:blipFill>
                  <a:ln>
                    <a:solidFill>
                      <a:schemeClr val="accent1"/>
                    </a:solidFill>
                  </a:ln>
                </p:spPr>
                <p:txBody>
                  <a:bodyPr/>
                  <a:lstStyle/>
                  <a:p>
                    <a:r>
                      <a:rPr lang="en-GB">
                        <a:noFill/>
                      </a:rPr>
                      <a:t> </a:t>
                    </a:r>
                  </a:p>
                </p:txBody>
              </p:sp>
            </mc:Fallback>
          </mc:AlternateContent>
          <p:cxnSp>
            <p:nvCxnSpPr>
              <p:cNvPr id="19" name="Straight Connector 18">
                <a:extLst>
                  <a:ext uri="{FF2B5EF4-FFF2-40B4-BE49-F238E27FC236}">
                    <a16:creationId xmlns:a16="http://schemas.microsoft.com/office/drawing/2014/main" id="{808AF37F-035E-4A34-BA03-09F625A26B8C}"/>
                  </a:ext>
                </a:extLst>
              </p:cNvPr>
              <p:cNvCxnSpPr>
                <a:cxnSpLocks/>
                <a:stCxn id="16" idx="6"/>
                <a:endCxn id="39" idx="1"/>
              </p:cNvCxnSpPr>
              <p:nvPr/>
            </p:nvCxnSpPr>
            <p:spPr>
              <a:xfrm>
                <a:off x="8356191" y="4957998"/>
                <a:ext cx="543040" cy="979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302E58F-4BB9-3F1E-B5ED-B4E52B52A7E2}"/>
                  </a:ext>
                </a:extLst>
              </p:cNvPr>
              <p:cNvCxnSpPr>
                <a:cxnSpLocks/>
                <a:stCxn id="17" idx="4"/>
                <a:endCxn id="39" idx="0"/>
              </p:cNvCxnSpPr>
              <p:nvPr/>
            </p:nvCxnSpPr>
            <p:spPr>
              <a:xfrm flipH="1">
                <a:off x="8971231" y="4450892"/>
                <a:ext cx="268860" cy="44490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9A1A170-54AA-0116-5202-CCB686442057}"/>
                  </a:ext>
                </a:extLst>
              </p:cNvPr>
              <p:cNvCxnSpPr>
                <a:cxnSpLocks/>
                <a:stCxn id="15" idx="0"/>
                <a:endCxn id="39" idx="2"/>
              </p:cNvCxnSpPr>
              <p:nvPr/>
            </p:nvCxnSpPr>
            <p:spPr>
              <a:xfrm flipH="1" flipV="1">
                <a:off x="8971231" y="5039794"/>
                <a:ext cx="243212" cy="47334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73904051-7FB1-0B44-28AC-8E04C5198331}"/>
                  </a:ext>
                </a:extLst>
              </p:cNvPr>
              <p:cNvGrpSpPr/>
              <p:nvPr/>
            </p:nvGrpSpPr>
            <p:grpSpPr>
              <a:xfrm>
                <a:off x="8610247" y="4856880"/>
                <a:ext cx="474503" cy="375482"/>
                <a:chOff x="9288700" y="2902693"/>
                <a:chExt cx="474503" cy="375482"/>
              </a:xfrm>
            </p:grpSpPr>
            <p:sp>
              <p:nvSpPr>
                <p:cNvPr id="38" name="Rectangle 37">
                  <a:extLst>
                    <a:ext uri="{FF2B5EF4-FFF2-40B4-BE49-F238E27FC236}">
                      <a16:creationId xmlns:a16="http://schemas.microsoft.com/office/drawing/2014/main" id="{EB182241-31E4-9AEF-BF8B-B774EB13D149}"/>
                    </a:ext>
                  </a:extLst>
                </p:cNvPr>
                <p:cNvSpPr/>
                <p:nvPr/>
              </p:nvSpPr>
              <p:spPr>
                <a:xfrm>
                  <a:off x="9540595" y="2902693"/>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9" name="Rectangle 38">
                  <a:extLst>
                    <a:ext uri="{FF2B5EF4-FFF2-40B4-BE49-F238E27FC236}">
                      <a16:creationId xmlns:a16="http://schemas.microsoft.com/office/drawing/2014/main" id="{7B714AE1-4AB7-4890-2FE6-0F5AF485276F}"/>
                    </a:ext>
                  </a:extLst>
                </p:cNvPr>
                <p:cNvSpPr/>
                <p:nvPr/>
              </p:nvSpPr>
              <p:spPr>
                <a:xfrm>
                  <a:off x="9577684" y="2941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40" name="Rectangle 39">
                  <a:extLst>
                    <a:ext uri="{FF2B5EF4-FFF2-40B4-BE49-F238E27FC236}">
                      <a16:creationId xmlns:a16="http://schemas.microsoft.com/office/drawing/2014/main" id="{C91E5CD4-5EC6-42C7-42C1-F69B14B964D1}"/>
                    </a:ext>
                  </a:extLst>
                </p:cNvPr>
                <p:cNvSpPr/>
                <p:nvPr/>
              </p:nvSpPr>
              <p:spPr>
                <a:xfrm>
                  <a:off x="9619203" y="2984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5936785A-8395-F644-EA0B-C39BD019308A}"/>
                        </a:ext>
                      </a:extLst>
                    </p:cNvPr>
                    <p:cNvSpPr txBox="1"/>
                    <p:nvPr/>
                  </p:nvSpPr>
                  <p:spPr>
                    <a:xfrm>
                      <a:off x="9288700" y="3017404"/>
                      <a:ext cx="277794" cy="260771"/>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b="0" i="1" smtClean="0">
                                    <a:solidFill>
                                      <a:schemeClr val="accent1"/>
                                    </a:solidFill>
                                    <a:latin typeface="Cambria Math" panose="02040503050406030204" pitchFamily="18" charset="0"/>
                                  </a:rPr>
                                  <m:t>2</m:t>
                                </m:r>
                              </m:sub>
                            </m:sSub>
                          </m:oMath>
                        </m:oMathPara>
                      </a14:m>
                      <a:endParaRPr lang="en-GB" sz="1200" dirty="0">
                        <a:solidFill>
                          <a:schemeClr val="accent1"/>
                        </a:solidFill>
                      </a:endParaRPr>
                    </a:p>
                  </p:txBody>
                </p:sp>
              </mc:Choice>
              <mc:Fallback xmlns="">
                <p:sp>
                  <p:nvSpPr>
                    <p:cNvPr id="257" name="TextBox 256">
                      <a:extLst>
                        <a:ext uri="{FF2B5EF4-FFF2-40B4-BE49-F238E27FC236}">
                          <a16:creationId xmlns:a16="http://schemas.microsoft.com/office/drawing/2014/main" id="{3E4381C4-9128-B242-AFC2-38BEF775073B}"/>
                        </a:ext>
                      </a:extLst>
                    </p:cNvPr>
                    <p:cNvSpPr txBox="1">
                      <a:spLocks noRot="1" noChangeAspect="1" noMove="1" noResize="1" noEditPoints="1" noAdjustHandles="1" noChangeArrowheads="1" noChangeShapeType="1" noTextEdit="1"/>
                    </p:cNvSpPr>
                    <p:nvPr/>
                  </p:nvSpPr>
                  <p:spPr>
                    <a:xfrm>
                      <a:off x="9288700" y="3017404"/>
                      <a:ext cx="277794" cy="260771"/>
                    </a:xfrm>
                    <a:prstGeom prst="rect">
                      <a:avLst/>
                    </a:prstGeom>
                    <a:blipFill>
                      <a:blip r:embed="rId41"/>
                      <a:stretch>
                        <a:fillRect l="-18750" r="-6250" b="-18750"/>
                      </a:stretch>
                    </a:blipFill>
                    <a:ln>
                      <a:noFill/>
                    </a:ln>
                  </p:spPr>
                  <p:txBody>
                    <a:bodyPr/>
                    <a:lstStyle/>
                    <a:p>
                      <a:r>
                        <a:rPr lang="en-GB">
                          <a:noFill/>
                        </a:rPr>
                        <a:t> </a:t>
                      </a:r>
                    </a:p>
                  </p:txBody>
                </p:sp>
              </mc:Fallback>
            </mc:AlternateContent>
          </p:grpSp>
          <p:cxnSp>
            <p:nvCxnSpPr>
              <p:cNvPr id="25" name="Straight Connector 24">
                <a:extLst>
                  <a:ext uri="{FF2B5EF4-FFF2-40B4-BE49-F238E27FC236}">
                    <a16:creationId xmlns:a16="http://schemas.microsoft.com/office/drawing/2014/main" id="{7E625BCD-B892-BD1B-EB21-0BBB6BD313DC}"/>
                  </a:ext>
                </a:extLst>
              </p:cNvPr>
              <p:cNvCxnSpPr>
                <a:cxnSpLocks/>
                <a:stCxn id="17" idx="4"/>
                <a:endCxn id="35" idx="0"/>
              </p:cNvCxnSpPr>
              <p:nvPr/>
            </p:nvCxnSpPr>
            <p:spPr>
              <a:xfrm>
                <a:off x="9240091" y="4450892"/>
                <a:ext cx="262013" cy="44490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B0961E3-3418-5657-0A2D-5CC21C77AEBF}"/>
                  </a:ext>
                </a:extLst>
              </p:cNvPr>
              <p:cNvCxnSpPr>
                <a:cxnSpLocks/>
                <a:stCxn id="18" idx="2"/>
                <a:endCxn id="35" idx="3"/>
              </p:cNvCxnSpPr>
              <p:nvPr/>
            </p:nvCxnSpPr>
            <p:spPr>
              <a:xfrm flipH="1">
                <a:off x="9574104" y="4964711"/>
                <a:ext cx="465360" cy="308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D231D45-94CF-9063-5238-28B0304FAB2B}"/>
                  </a:ext>
                </a:extLst>
              </p:cNvPr>
              <p:cNvCxnSpPr>
                <a:cxnSpLocks/>
                <a:stCxn id="15" idx="0"/>
                <a:endCxn id="35" idx="2"/>
              </p:cNvCxnSpPr>
              <p:nvPr/>
            </p:nvCxnSpPr>
            <p:spPr>
              <a:xfrm flipV="1">
                <a:off x="9214443" y="5039794"/>
                <a:ext cx="287661" cy="47334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1C897DFE-6516-0437-BC52-8A9FF39E2A58}"/>
                  </a:ext>
                </a:extLst>
              </p:cNvPr>
              <p:cNvGrpSpPr/>
              <p:nvPr/>
            </p:nvGrpSpPr>
            <p:grpSpPr>
              <a:xfrm>
                <a:off x="9393015" y="4856880"/>
                <a:ext cx="510009" cy="375978"/>
                <a:chOff x="9540595" y="2902693"/>
                <a:chExt cx="510009" cy="375978"/>
              </a:xfrm>
            </p:grpSpPr>
            <p:sp>
              <p:nvSpPr>
                <p:cNvPr id="34" name="Rectangle 33">
                  <a:extLst>
                    <a:ext uri="{FF2B5EF4-FFF2-40B4-BE49-F238E27FC236}">
                      <a16:creationId xmlns:a16="http://schemas.microsoft.com/office/drawing/2014/main" id="{B055FB95-E481-5976-E508-9F67C4C6933E}"/>
                    </a:ext>
                  </a:extLst>
                </p:cNvPr>
                <p:cNvSpPr/>
                <p:nvPr/>
              </p:nvSpPr>
              <p:spPr>
                <a:xfrm>
                  <a:off x="9540595" y="2902693"/>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5" name="Rectangle 34">
                  <a:extLst>
                    <a:ext uri="{FF2B5EF4-FFF2-40B4-BE49-F238E27FC236}">
                      <a16:creationId xmlns:a16="http://schemas.microsoft.com/office/drawing/2014/main" id="{6CD8DF32-C178-5702-4144-9B11A6430600}"/>
                    </a:ext>
                  </a:extLst>
                </p:cNvPr>
                <p:cNvSpPr/>
                <p:nvPr/>
              </p:nvSpPr>
              <p:spPr>
                <a:xfrm>
                  <a:off x="9577684" y="2941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p:sp>
              <p:nvSpPr>
                <p:cNvPr id="36" name="Rectangle 35">
                  <a:extLst>
                    <a:ext uri="{FF2B5EF4-FFF2-40B4-BE49-F238E27FC236}">
                      <a16:creationId xmlns:a16="http://schemas.microsoft.com/office/drawing/2014/main" id="{667CE68E-EC8D-08CB-1D1D-2C7E0BF5189D}"/>
                    </a:ext>
                  </a:extLst>
                </p:cNvPr>
                <p:cNvSpPr/>
                <p:nvPr/>
              </p:nvSpPr>
              <p:spPr>
                <a:xfrm>
                  <a:off x="9619203" y="2984607"/>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215B65A-8EE7-F58B-1047-9B14E370387F}"/>
                        </a:ext>
                      </a:extLst>
                    </p:cNvPr>
                    <p:cNvSpPr txBox="1"/>
                    <p:nvPr/>
                  </p:nvSpPr>
                  <p:spPr>
                    <a:xfrm>
                      <a:off x="9772810" y="3017900"/>
                      <a:ext cx="277794" cy="260771"/>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b="0" i="1" smtClean="0">
                                    <a:solidFill>
                                      <a:schemeClr val="accent1"/>
                                    </a:solidFill>
                                    <a:latin typeface="Cambria Math" panose="02040503050406030204" pitchFamily="18" charset="0"/>
                                  </a:rPr>
                                  <m:t>3</m:t>
                                </m:r>
                              </m:sub>
                            </m:sSub>
                          </m:oMath>
                        </m:oMathPara>
                      </a14:m>
                      <a:endParaRPr lang="en-GB" sz="1200" dirty="0">
                        <a:solidFill>
                          <a:schemeClr val="accent1"/>
                        </a:solidFill>
                      </a:endParaRPr>
                    </a:p>
                  </p:txBody>
                </p:sp>
              </mc:Choice>
              <mc:Fallback xmlns="">
                <p:sp>
                  <p:nvSpPr>
                    <p:cNvPr id="253" name="TextBox 252">
                      <a:extLst>
                        <a:ext uri="{FF2B5EF4-FFF2-40B4-BE49-F238E27FC236}">
                          <a16:creationId xmlns:a16="http://schemas.microsoft.com/office/drawing/2014/main" id="{633651DD-7330-5E49-A699-DBFB84751ADA}"/>
                        </a:ext>
                      </a:extLst>
                    </p:cNvPr>
                    <p:cNvSpPr txBox="1">
                      <a:spLocks noRot="1" noChangeAspect="1" noMove="1" noResize="1" noEditPoints="1" noAdjustHandles="1" noChangeArrowheads="1" noChangeShapeType="1" noTextEdit="1"/>
                    </p:cNvSpPr>
                    <p:nvPr/>
                  </p:nvSpPr>
                  <p:spPr>
                    <a:xfrm>
                      <a:off x="9772810" y="3017900"/>
                      <a:ext cx="277794" cy="260771"/>
                    </a:xfrm>
                    <a:prstGeom prst="rect">
                      <a:avLst/>
                    </a:prstGeom>
                    <a:blipFill>
                      <a:blip r:embed="rId42"/>
                      <a:stretch>
                        <a:fillRect l="-17647" b="-18750"/>
                      </a:stretch>
                    </a:blipFill>
                    <a:ln>
                      <a:noFill/>
                    </a:ln>
                  </p:spPr>
                  <p:txBody>
                    <a:bodyPr/>
                    <a:lstStyle/>
                    <a:p>
                      <a:r>
                        <a:rPr lang="en-GB">
                          <a:noFill/>
                        </a:rPr>
                        <a:t> </a:t>
                      </a:r>
                    </a:p>
                  </p:txBody>
                </p:sp>
              </mc:Fallback>
            </mc:AlternateContent>
          </p:grpSp>
          <p:grpSp>
            <p:nvGrpSpPr>
              <p:cNvPr id="29" name="Group 28">
                <a:extLst>
                  <a:ext uri="{FF2B5EF4-FFF2-40B4-BE49-F238E27FC236}">
                    <a16:creationId xmlns:a16="http://schemas.microsoft.com/office/drawing/2014/main" id="{C3E1FA21-EF0E-A8D1-C7AD-98B8CB3FE69B}"/>
                  </a:ext>
                </a:extLst>
              </p:cNvPr>
              <p:cNvGrpSpPr/>
              <p:nvPr/>
            </p:nvGrpSpPr>
            <p:grpSpPr>
              <a:xfrm>
                <a:off x="9598254" y="4206954"/>
                <a:ext cx="763656" cy="332772"/>
                <a:chOff x="8615620" y="2952819"/>
                <a:chExt cx="763656" cy="332772"/>
              </a:xfrm>
            </p:grpSpPr>
            <p:cxnSp>
              <p:nvCxnSpPr>
                <p:cNvPr id="30" name="Straight Connector 29">
                  <a:extLst>
                    <a:ext uri="{FF2B5EF4-FFF2-40B4-BE49-F238E27FC236}">
                      <a16:creationId xmlns:a16="http://schemas.microsoft.com/office/drawing/2014/main" id="{76EECE27-57CB-6A91-F23E-0106FA14320A}"/>
                    </a:ext>
                  </a:extLst>
                </p:cNvPr>
                <p:cNvCxnSpPr>
                  <a:cxnSpLocks/>
                  <a:stCxn id="17" idx="6"/>
                  <a:endCxn id="32" idx="1"/>
                </p:cNvCxnSpPr>
                <p:nvPr/>
              </p:nvCxnSpPr>
              <p:spPr>
                <a:xfrm>
                  <a:off x="8615620" y="3013411"/>
                  <a:ext cx="341861" cy="1140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727166B6-7B58-82D2-4C41-56C3E27AC1A9}"/>
                    </a:ext>
                  </a:extLst>
                </p:cNvPr>
                <p:cNvGrpSpPr/>
                <p:nvPr/>
              </p:nvGrpSpPr>
              <p:grpSpPr>
                <a:xfrm>
                  <a:off x="8957481" y="2952819"/>
                  <a:ext cx="421795" cy="332772"/>
                  <a:chOff x="8957481" y="2952819"/>
                  <a:chExt cx="421795" cy="332772"/>
                </a:xfrm>
              </p:grpSpPr>
              <p:sp>
                <p:nvSpPr>
                  <p:cNvPr id="32" name="Rectangle 31">
                    <a:extLst>
                      <a:ext uri="{FF2B5EF4-FFF2-40B4-BE49-F238E27FC236}">
                        <a16:creationId xmlns:a16="http://schemas.microsoft.com/office/drawing/2014/main" id="{42694672-1447-D374-A2F7-7AF9196B8B2E}"/>
                      </a:ext>
                    </a:extLst>
                  </p:cNvPr>
                  <p:cNvSpPr/>
                  <p:nvPr/>
                </p:nvSpPr>
                <p:spPr>
                  <a:xfrm>
                    <a:off x="8957481" y="2952819"/>
                    <a:ext cx="144000" cy="144000"/>
                  </a:xfrm>
                  <a:prstGeom prst="rect">
                    <a:avLst/>
                  </a:prstGeom>
                  <a:solidFill>
                    <a:schemeClr val="accent1">
                      <a:lumMod val="75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accent1">
                          <a:lumMod val="75000"/>
                        </a:schemeClr>
                      </a:solidFill>
                    </a:endParaRPr>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FF2B2722-AC02-C5D7-6EDC-CE5B12557803}"/>
                          </a:ext>
                        </a:extLst>
                      </p:cNvPr>
                      <p:cNvSpPr txBox="1"/>
                      <p:nvPr/>
                    </p:nvSpPr>
                    <p:spPr>
                      <a:xfrm>
                        <a:off x="9101481" y="3024819"/>
                        <a:ext cx="277795" cy="260772"/>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200" i="1" smtClean="0">
                                      <a:solidFill>
                                        <a:schemeClr val="accent1"/>
                                      </a:solidFill>
                                      <a:latin typeface="Cambria Math" panose="02040503050406030204" pitchFamily="18" charset="0"/>
                                    </a:rPr>
                                  </m:ctrlPr>
                                </m:sSubPr>
                                <m:e>
                                  <m:r>
                                    <a:rPr lang="de-DE" sz="1200" i="1">
                                      <a:solidFill>
                                        <a:schemeClr val="accent1"/>
                                      </a:solidFill>
                                      <a:latin typeface="Cambria Math" charset="0"/>
                                    </a:rPr>
                                    <m:t>𝑔</m:t>
                                  </m:r>
                                </m:e>
                                <m:sub>
                                  <m:r>
                                    <a:rPr lang="de-DE" sz="1200" b="0" i="1" smtClean="0">
                                      <a:solidFill>
                                        <a:schemeClr val="accent1"/>
                                      </a:solidFill>
                                      <a:latin typeface="Cambria Math" panose="02040503050406030204" pitchFamily="18" charset="0"/>
                                    </a:rPr>
                                    <m:t>0</m:t>
                                  </m:r>
                                </m:sub>
                              </m:sSub>
                            </m:oMath>
                          </m:oMathPara>
                        </a14:m>
                        <a:endParaRPr lang="en-GB" sz="1200" dirty="0">
                          <a:solidFill>
                            <a:schemeClr val="accent1"/>
                          </a:solidFill>
                        </a:endParaRPr>
                      </a:p>
                    </p:txBody>
                  </p:sp>
                </mc:Choice>
                <mc:Fallback xmlns="">
                  <p:sp>
                    <p:nvSpPr>
                      <p:cNvPr id="249" name="TextBox 248">
                        <a:extLst>
                          <a:ext uri="{FF2B5EF4-FFF2-40B4-BE49-F238E27FC236}">
                            <a16:creationId xmlns:a16="http://schemas.microsoft.com/office/drawing/2014/main" id="{3E242DC0-6B8E-3A48-8178-D6078DDF29ED}"/>
                          </a:ext>
                        </a:extLst>
                      </p:cNvPr>
                      <p:cNvSpPr txBox="1">
                        <a:spLocks noRot="1" noChangeAspect="1" noMove="1" noResize="1" noEditPoints="1" noAdjustHandles="1" noChangeArrowheads="1" noChangeShapeType="1" noTextEdit="1"/>
                      </p:cNvSpPr>
                      <p:nvPr/>
                    </p:nvSpPr>
                    <p:spPr>
                      <a:xfrm>
                        <a:off x="9101481" y="3024819"/>
                        <a:ext cx="277795" cy="260772"/>
                      </a:xfrm>
                      <a:prstGeom prst="rect">
                        <a:avLst/>
                      </a:prstGeom>
                      <a:blipFill>
                        <a:blip r:embed="rId43"/>
                        <a:stretch>
                          <a:fillRect l="-26667" r="-6667" b="-26667"/>
                        </a:stretch>
                      </a:blipFill>
                      <a:ln>
                        <a:noFill/>
                      </a:ln>
                    </p:spPr>
                    <p:txBody>
                      <a:bodyPr/>
                      <a:lstStyle/>
                      <a:p>
                        <a:r>
                          <a:rPr lang="en-GB">
                            <a:noFill/>
                          </a:rPr>
                          <a:t> </a:t>
                        </a:r>
                      </a:p>
                    </p:txBody>
                  </p:sp>
                </mc:Fallback>
              </mc:AlternateContent>
            </p:grpSp>
          </p:grpSp>
        </p:grpSp>
      </p:grpSp>
    </p:spTree>
    <p:extLst>
      <p:ext uri="{BB962C8B-B14F-4D97-AF65-F5344CB8AC3E}">
        <p14:creationId xmlns:p14="http://schemas.microsoft.com/office/powerpoint/2010/main" val="266108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A7C0-8798-2949-9921-F3FE54786AD8}"/>
              </a:ext>
            </a:extLst>
          </p:cNvPr>
          <p:cNvSpPr>
            <a:spLocks noGrp="1"/>
          </p:cNvSpPr>
          <p:nvPr>
            <p:ph type="title"/>
          </p:nvPr>
        </p:nvSpPr>
        <p:spPr/>
        <p:txBody>
          <a:bodyPr/>
          <a:lstStyle/>
          <a:p>
            <a:r>
              <a:rPr lang="en-GB" dirty="0"/>
              <a:t>PRMs for Modelling the Environment in this Lecture</a:t>
            </a:r>
          </a:p>
        </p:txBody>
      </p:sp>
      <p:sp>
        <p:nvSpPr>
          <p:cNvPr id="3" name="Content Placeholder 2">
            <a:extLst>
              <a:ext uri="{FF2B5EF4-FFF2-40B4-BE49-F238E27FC236}">
                <a16:creationId xmlns:a16="http://schemas.microsoft.com/office/drawing/2014/main" id="{DAEA4AEF-3BCC-C546-B3DC-56EE0FDA9A3A}"/>
              </a:ext>
            </a:extLst>
          </p:cNvPr>
          <p:cNvSpPr>
            <a:spLocks noGrp="1"/>
          </p:cNvSpPr>
          <p:nvPr>
            <p:ph sz="half" idx="1"/>
          </p:nvPr>
        </p:nvSpPr>
        <p:spPr/>
        <p:txBody>
          <a:bodyPr/>
          <a:lstStyle/>
          <a:p>
            <a:r>
              <a:rPr lang="en-GB" dirty="0"/>
              <a:t>Different types of PGMs for a (relational) factorised representation of the environment and decision making</a:t>
            </a:r>
          </a:p>
          <a:p>
            <a:r>
              <a:rPr lang="en-GB" dirty="0"/>
              <a:t>Possible to model environment with following properties</a:t>
            </a:r>
          </a:p>
          <a:p>
            <a:pPr lvl="1"/>
            <a:r>
              <a:rPr lang="en-GB" dirty="0"/>
              <a:t>Fully or partially observable</a:t>
            </a:r>
          </a:p>
          <a:p>
            <a:pPr lvl="1"/>
            <a:r>
              <a:rPr lang="en-GB" dirty="0"/>
              <a:t>Single agent</a:t>
            </a:r>
          </a:p>
          <a:p>
            <a:pPr lvl="1"/>
            <a:r>
              <a:rPr lang="en-GB" dirty="0"/>
              <a:t>Stochastic</a:t>
            </a:r>
          </a:p>
          <a:p>
            <a:pPr lvl="1"/>
            <a:r>
              <a:rPr lang="en-GB" dirty="0"/>
              <a:t>Episodic or sequential</a:t>
            </a:r>
          </a:p>
          <a:p>
            <a:pPr lvl="1"/>
            <a:r>
              <a:rPr lang="en-GB" dirty="0"/>
              <a:t>Static</a:t>
            </a:r>
          </a:p>
          <a:p>
            <a:pPr lvl="1"/>
            <a:r>
              <a:rPr lang="en-GB" dirty="0"/>
              <a:t>Discrete or continuous</a:t>
            </a:r>
          </a:p>
        </p:txBody>
      </p:sp>
      <p:sp>
        <p:nvSpPr>
          <p:cNvPr id="7" name="Content Placeholder 6">
            <a:extLst>
              <a:ext uri="{FF2B5EF4-FFF2-40B4-BE49-F238E27FC236}">
                <a16:creationId xmlns:a16="http://schemas.microsoft.com/office/drawing/2014/main" id="{07A8874C-58A0-9F41-B2D5-7D454264096A}"/>
              </a:ext>
            </a:extLst>
          </p:cNvPr>
          <p:cNvSpPr>
            <a:spLocks noGrp="1"/>
          </p:cNvSpPr>
          <p:nvPr>
            <p:ph sz="half" idx="2"/>
          </p:nvPr>
        </p:nvSpPr>
        <p:spPr/>
        <p:txBody>
          <a:bodyPr/>
          <a:lstStyle/>
          <a:p>
            <a:r>
              <a:rPr lang="en-GB" dirty="0"/>
              <a:t>Not considered in this lecture</a:t>
            </a:r>
          </a:p>
          <a:p>
            <a:pPr lvl="1"/>
            <a:r>
              <a:rPr lang="en-GB" dirty="0"/>
              <a:t>Multiple agents</a:t>
            </a:r>
          </a:p>
          <a:p>
            <a:pPr lvl="1"/>
            <a:r>
              <a:rPr lang="en-GB" dirty="0"/>
              <a:t>Deterministic, strategic</a:t>
            </a:r>
          </a:p>
          <a:p>
            <a:pPr lvl="1"/>
            <a:r>
              <a:rPr lang="en-GB" dirty="0"/>
              <a:t>Dynamic</a:t>
            </a:r>
          </a:p>
          <a:p>
            <a:r>
              <a:rPr lang="en-GB" dirty="0"/>
              <a:t>Approaches exist to deal with such environments to a certain degree</a:t>
            </a:r>
          </a:p>
          <a:p>
            <a:pPr lvl="1"/>
            <a:endParaRPr lang="en-GB" dirty="0"/>
          </a:p>
          <a:p>
            <a:endParaRPr lang="en-GB" dirty="0"/>
          </a:p>
        </p:txBody>
      </p:sp>
      <p:sp>
        <p:nvSpPr>
          <p:cNvPr id="4" name="Date Placeholder 3">
            <a:extLst>
              <a:ext uri="{FF2B5EF4-FFF2-40B4-BE49-F238E27FC236}">
                <a16:creationId xmlns:a16="http://schemas.microsoft.com/office/drawing/2014/main" id="{B667D49B-FFF6-6D4F-ABA7-6CC340453701}"/>
              </a:ext>
            </a:extLst>
          </p:cNvPr>
          <p:cNvSpPr>
            <a:spLocks noGrp="1"/>
          </p:cNvSpPr>
          <p:nvPr>
            <p:ph type="dt" sz="half" idx="10"/>
          </p:nvPr>
        </p:nvSpPr>
        <p:spPr/>
        <p:txBody>
          <a:bodyPr/>
          <a:lstStyle/>
          <a:p>
            <a:r>
              <a:rPr lang="de-DE"/>
              <a:t>Intro</a:t>
            </a:r>
            <a:endParaRPr lang="en-GB"/>
          </a:p>
        </p:txBody>
      </p:sp>
      <p:sp>
        <p:nvSpPr>
          <p:cNvPr id="5" name="Footer Placeholder 4">
            <a:extLst>
              <a:ext uri="{FF2B5EF4-FFF2-40B4-BE49-F238E27FC236}">
                <a16:creationId xmlns:a16="http://schemas.microsoft.com/office/drawing/2014/main" id="{07A2C1F9-099A-6B47-85E0-D7E8F8A9604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D9F1312-1913-6448-A5EB-49A40531FBFA}"/>
              </a:ext>
            </a:extLst>
          </p:cNvPr>
          <p:cNvSpPr>
            <a:spLocks noGrp="1"/>
          </p:cNvSpPr>
          <p:nvPr>
            <p:ph type="sldNum" sz="quarter" idx="4"/>
          </p:nvPr>
        </p:nvSpPr>
        <p:spPr/>
        <p:txBody>
          <a:bodyPr/>
          <a:lstStyle/>
          <a:p>
            <a:fld id="{6C8FC03C-C266-4645-ABC5-645062898383}" type="slidenum">
              <a:rPr lang="en-GB" smtClean="0"/>
              <a:pPr/>
              <a:t>54</a:t>
            </a:fld>
            <a:r>
              <a:rPr lang="en-GB"/>
              <a:t> </a:t>
            </a:r>
          </a:p>
        </p:txBody>
      </p:sp>
      <p:sp>
        <p:nvSpPr>
          <p:cNvPr id="8" name="TextBox 7">
            <a:extLst>
              <a:ext uri="{FF2B5EF4-FFF2-40B4-BE49-F238E27FC236}">
                <a16:creationId xmlns:a16="http://schemas.microsoft.com/office/drawing/2014/main" id="{DFD3E385-0535-214B-B10C-4367406E17EF}"/>
              </a:ext>
            </a:extLst>
          </p:cNvPr>
          <p:cNvSpPr txBox="1"/>
          <p:nvPr/>
        </p:nvSpPr>
        <p:spPr>
          <a:xfrm>
            <a:off x="6257842" y="4317325"/>
            <a:ext cx="5400895" cy="147572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Attention: In the PGM literature, the notions of </a:t>
            </a:r>
            <a:r>
              <a:rPr lang="en-GB" sz="1798" i="1" dirty="0"/>
              <a:t>static</a:t>
            </a:r>
            <a:r>
              <a:rPr lang="en-GB" sz="1798" dirty="0"/>
              <a:t> and </a:t>
            </a:r>
            <a:r>
              <a:rPr lang="en-GB" sz="1798" i="1" dirty="0"/>
              <a:t>dynamic</a:t>
            </a:r>
            <a:r>
              <a:rPr lang="en-GB" sz="1798" dirty="0"/>
              <a:t> are used instead of the notions of </a:t>
            </a:r>
            <a:r>
              <a:rPr lang="en-GB" sz="1798" i="1" dirty="0"/>
              <a:t>episodic</a:t>
            </a:r>
            <a:r>
              <a:rPr lang="en-GB" sz="1798" dirty="0"/>
              <a:t> and </a:t>
            </a:r>
            <a:r>
              <a:rPr lang="en-GB" sz="1798" i="1" dirty="0"/>
              <a:t>sequential</a:t>
            </a:r>
            <a:r>
              <a:rPr lang="en-GB" sz="1798" dirty="0"/>
              <a:t>, while the notions of </a:t>
            </a:r>
            <a:r>
              <a:rPr lang="en-GB" sz="1798" i="1" dirty="0"/>
              <a:t>static</a:t>
            </a:r>
            <a:r>
              <a:rPr lang="en-GB" sz="1798" dirty="0"/>
              <a:t> and </a:t>
            </a:r>
            <a:r>
              <a:rPr lang="en-GB" sz="1798" i="1" dirty="0"/>
              <a:t>dynamic</a:t>
            </a:r>
            <a:r>
              <a:rPr lang="en-GB" sz="1798" dirty="0"/>
              <a:t> are covered by the so-called </a:t>
            </a:r>
            <a:r>
              <a:rPr lang="en-GB" sz="1798" i="1" dirty="0"/>
              <a:t>Markov assumption</a:t>
            </a:r>
            <a:r>
              <a:rPr lang="en-GB" sz="1798" dirty="0"/>
              <a:t> or </a:t>
            </a:r>
            <a:r>
              <a:rPr lang="en-GB" sz="1798" i="1" dirty="0"/>
              <a:t>(Non-) Markovian abstraction</a:t>
            </a:r>
            <a:endParaRPr lang="en-GB" sz="1798" dirty="0"/>
          </a:p>
        </p:txBody>
      </p:sp>
      <p:sp>
        <p:nvSpPr>
          <p:cNvPr id="9" name="TextBox 8">
            <a:extLst>
              <a:ext uri="{FF2B5EF4-FFF2-40B4-BE49-F238E27FC236}">
                <a16:creationId xmlns:a16="http://schemas.microsoft.com/office/drawing/2014/main" id="{64183791-CA1C-2B4D-87AA-FED7A217BC48}"/>
              </a:ext>
            </a:extLst>
          </p:cNvPr>
          <p:cNvSpPr txBox="1"/>
          <p:nvPr/>
        </p:nvSpPr>
        <p:spPr>
          <a:xfrm>
            <a:off x="3717445" y="6252507"/>
            <a:ext cx="4756430" cy="276871"/>
          </a:xfrm>
          <a:prstGeom prst="rect">
            <a:avLst/>
          </a:prstGeom>
          <a:noFill/>
        </p:spPr>
        <p:txBody>
          <a:bodyPr wrap="none" rtlCol="0">
            <a:spAutoFit/>
          </a:bodyPr>
          <a:lstStyle/>
          <a:p>
            <a:pPr algn="ctr"/>
            <a:r>
              <a:rPr lang="en-GB" sz="1199">
                <a:solidFill>
                  <a:schemeClr val="tx1">
                    <a:lumMod val="60000"/>
                    <a:lumOff val="40000"/>
                  </a:schemeClr>
                </a:solidFill>
              </a:rPr>
              <a:t>S. Russel and P. Norvig: Artificial Intelligence – A Modern Approach, 2020.</a:t>
            </a:r>
          </a:p>
        </p:txBody>
      </p:sp>
    </p:spTree>
    <p:extLst>
      <p:ext uri="{BB962C8B-B14F-4D97-AF65-F5344CB8AC3E}">
        <p14:creationId xmlns:p14="http://schemas.microsoft.com/office/powerpoint/2010/main" val="191729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8F415E1-66D3-3841-A38B-1756D063EAA0}"/>
              </a:ext>
            </a:extLst>
          </p:cNvPr>
          <p:cNvSpPr>
            <a:spLocks noGrp="1"/>
          </p:cNvSpPr>
          <p:nvPr>
            <p:ph type="title"/>
          </p:nvPr>
        </p:nvSpPr>
        <p:spPr/>
        <p:txBody>
          <a:bodyPr/>
          <a:lstStyle/>
          <a:p>
            <a:r>
              <a:rPr lang="en-GB" dirty="0"/>
              <a:t>Interim Summary</a:t>
            </a:r>
          </a:p>
        </p:txBody>
      </p:sp>
      <p:sp>
        <p:nvSpPr>
          <p:cNvPr id="9" name="Content Placeholder 8">
            <a:extLst>
              <a:ext uri="{FF2B5EF4-FFF2-40B4-BE49-F238E27FC236}">
                <a16:creationId xmlns:a16="http://schemas.microsoft.com/office/drawing/2014/main" id="{8C2BC04B-1EED-E949-BBFA-1A1B091FCB5E}"/>
              </a:ext>
            </a:extLst>
          </p:cNvPr>
          <p:cNvSpPr>
            <a:spLocks noGrp="1"/>
          </p:cNvSpPr>
          <p:nvPr>
            <p:ph idx="1"/>
          </p:nvPr>
        </p:nvSpPr>
        <p:spPr/>
        <p:txBody>
          <a:bodyPr/>
          <a:lstStyle/>
          <a:p>
            <a:r>
              <a:rPr lang="en-GB" dirty="0"/>
              <a:t>Environment characterised by </a:t>
            </a:r>
          </a:p>
          <a:p>
            <a:pPr lvl="1"/>
            <a:r>
              <a:rPr lang="en-GB" dirty="0"/>
              <a:t>Objects and relations between them</a:t>
            </a:r>
          </a:p>
          <a:p>
            <a:pPr lvl="1"/>
            <a:r>
              <a:rPr lang="en-GB" dirty="0"/>
              <a:t>Uncertainty</a:t>
            </a:r>
          </a:p>
          <a:p>
            <a:r>
              <a:rPr lang="en-GB" dirty="0"/>
              <a:t>PRMs combine both logic and probability theory</a:t>
            </a:r>
          </a:p>
          <a:p>
            <a:pPr lvl="1"/>
            <a:r>
              <a:rPr lang="en-GB" dirty="0"/>
              <a:t>Models covered here can model the following environment properties</a:t>
            </a:r>
          </a:p>
          <a:p>
            <a:pPr lvl="2"/>
            <a:r>
              <a:rPr lang="en-GB" dirty="0"/>
              <a:t>Fully or partially observable</a:t>
            </a:r>
          </a:p>
          <a:p>
            <a:pPr lvl="2"/>
            <a:r>
              <a:rPr lang="en-GB" dirty="0"/>
              <a:t>Single agent</a:t>
            </a:r>
          </a:p>
          <a:p>
            <a:pPr lvl="2"/>
            <a:r>
              <a:rPr lang="en-GB" dirty="0"/>
              <a:t>Stochastic</a:t>
            </a:r>
          </a:p>
          <a:p>
            <a:pPr lvl="2"/>
            <a:r>
              <a:rPr lang="en-GB" dirty="0"/>
              <a:t>Episodic or sequential</a:t>
            </a:r>
          </a:p>
          <a:p>
            <a:pPr lvl="2"/>
            <a:r>
              <a:rPr lang="en-GB" dirty="0"/>
              <a:t>Static</a:t>
            </a:r>
          </a:p>
          <a:p>
            <a:pPr lvl="2"/>
            <a:r>
              <a:rPr lang="en-GB" dirty="0"/>
              <a:t>Discrete or continuous</a:t>
            </a:r>
          </a:p>
          <a:p>
            <a:pPr lvl="1"/>
            <a:endParaRPr lang="en-GB" dirty="0"/>
          </a:p>
        </p:txBody>
      </p:sp>
      <p:sp>
        <p:nvSpPr>
          <p:cNvPr id="5" name="Date Placeholder 4">
            <a:extLst>
              <a:ext uri="{FF2B5EF4-FFF2-40B4-BE49-F238E27FC236}">
                <a16:creationId xmlns:a16="http://schemas.microsoft.com/office/drawing/2014/main" id="{5875B984-4E58-C348-9F11-54FC6B9F1C9A}"/>
              </a:ext>
            </a:extLst>
          </p:cNvPr>
          <p:cNvSpPr>
            <a:spLocks noGrp="1"/>
          </p:cNvSpPr>
          <p:nvPr>
            <p:ph type="dt" sz="half" idx="2"/>
          </p:nvPr>
        </p:nvSpPr>
        <p:spPr/>
        <p:txBody>
          <a:bodyPr/>
          <a:lstStyle/>
          <a:p>
            <a:r>
              <a:rPr lang="de-DE"/>
              <a:t>Intro</a:t>
            </a:r>
            <a:endParaRPr lang="en-US" dirty="0"/>
          </a:p>
        </p:txBody>
      </p:sp>
      <p:sp>
        <p:nvSpPr>
          <p:cNvPr id="6" name="Footer Placeholder 5">
            <a:extLst>
              <a:ext uri="{FF2B5EF4-FFF2-40B4-BE49-F238E27FC236}">
                <a16:creationId xmlns:a16="http://schemas.microsoft.com/office/drawing/2014/main" id="{3C0C45AF-4186-C041-9E03-A90C11C931FB}"/>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27F2926B-6015-764E-9A45-8A9EC8120BE2}"/>
              </a:ext>
            </a:extLst>
          </p:cNvPr>
          <p:cNvSpPr>
            <a:spLocks noGrp="1"/>
          </p:cNvSpPr>
          <p:nvPr>
            <p:ph type="sldNum" sz="quarter" idx="4"/>
          </p:nvPr>
        </p:nvSpPr>
        <p:spPr/>
        <p:txBody>
          <a:bodyPr/>
          <a:lstStyle/>
          <a:p>
            <a:fld id="{67C9959E-8E6B-B04C-9955-EA096F41CA7A}" type="slidenum">
              <a:rPr lang="en-GB" smtClean="0"/>
              <a:t>55</a:t>
            </a:fld>
            <a:endParaRPr lang="en-GB"/>
          </a:p>
        </p:txBody>
      </p:sp>
    </p:spTree>
    <p:extLst>
      <p:ext uri="{BB962C8B-B14F-4D97-AF65-F5344CB8AC3E}">
        <p14:creationId xmlns:p14="http://schemas.microsoft.com/office/powerpoint/2010/main" val="10266315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5DD1-E576-A147-A98B-E4346EEB6ED5}"/>
              </a:ext>
            </a:extLst>
          </p:cNvPr>
          <p:cNvSpPr>
            <a:spLocks noGrp="1"/>
          </p:cNvSpPr>
          <p:nvPr>
            <p:ph type="title"/>
          </p:nvPr>
        </p:nvSpPr>
        <p:spPr/>
        <p:txBody>
          <a:bodyPr/>
          <a:lstStyle/>
          <a:p>
            <a:r>
              <a:rPr lang="en-GB" dirty="0"/>
              <a:t>Contents</a:t>
            </a:r>
          </a:p>
        </p:txBody>
      </p:sp>
      <p:sp>
        <p:nvSpPr>
          <p:cNvPr id="8" name="Content Placeholder 7">
            <a:extLst>
              <a:ext uri="{FF2B5EF4-FFF2-40B4-BE49-F238E27FC236}">
                <a16:creationId xmlns:a16="http://schemas.microsoft.com/office/drawing/2014/main" id="{1B662435-5C18-7546-8378-6068FFC70A3D}"/>
              </a:ext>
            </a:extLst>
          </p:cNvPr>
          <p:cNvSpPr>
            <a:spLocks noGrp="1"/>
          </p:cNvSpPr>
          <p:nvPr>
            <p:ph idx="1"/>
          </p:nvPr>
        </p:nvSpPr>
        <p:spPr/>
        <p:txBody>
          <a:bodyPr numCol="2">
            <a:normAutofit fontScale="92500" lnSpcReduction="10000"/>
          </a:bodyPr>
          <a:lstStyle/>
          <a:p>
            <a:pPr marL="456743" indent="-456743">
              <a:buFont typeface="+mj-lt"/>
              <a:buAutoNum type="arabicPeriod"/>
            </a:pPr>
            <a:r>
              <a:rPr lang="en-GB" b="1" dirty="0">
                <a:solidFill>
                  <a:schemeClr val="accent1"/>
                </a:solidFill>
              </a:rPr>
              <a:t>Introduction</a:t>
            </a:r>
          </a:p>
          <a:p>
            <a:pPr lvl="1"/>
            <a:r>
              <a:rPr lang="en-GB" dirty="0"/>
              <a:t>Notions of AI, agents, StaRAI</a:t>
            </a:r>
          </a:p>
          <a:p>
            <a:pPr marL="456743" indent="-456743">
              <a:buFont typeface="+mj-lt"/>
              <a:buAutoNum type="arabicPeriod"/>
            </a:pPr>
            <a:r>
              <a:rPr lang="en-GB" b="1" dirty="0">
                <a:solidFill>
                  <a:schemeClr val="accent1"/>
                </a:solidFill>
              </a:rPr>
              <a:t>Modelling formalisms</a:t>
            </a:r>
            <a:endParaRPr lang="en-GB" dirty="0">
              <a:solidFill>
                <a:schemeClr val="accent1"/>
              </a:solidFill>
            </a:endParaRPr>
          </a:p>
          <a:p>
            <a:pPr marL="714987" lvl="1" indent="-456743">
              <a:buFont typeface="+mj-lt"/>
              <a:buAutoNum type="alphaLcPeriod"/>
            </a:pPr>
            <a:r>
              <a:rPr lang="en-GB" dirty="0"/>
              <a:t> </a:t>
            </a:r>
            <a:r>
              <a:rPr lang="en-GB" i="1" dirty="0">
                <a:solidFill>
                  <a:schemeClr val="accent1"/>
                </a:solidFill>
              </a:rPr>
              <a:t>Logic</a:t>
            </a:r>
          </a:p>
          <a:p>
            <a:pPr marL="714987" lvl="1" indent="-456743">
              <a:buFont typeface="+mj-lt"/>
              <a:buAutoNum type="alphaLcPeriod"/>
            </a:pPr>
            <a:r>
              <a:rPr lang="en-GB" dirty="0"/>
              <a:t> </a:t>
            </a:r>
            <a:r>
              <a:rPr lang="en-GB" i="1" dirty="0">
                <a:solidFill>
                  <a:schemeClr val="accent1"/>
                </a:solidFill>
              </a:rPr>
              <a:t>Probabilistic graphical models (PGMs)</a:t>
            </a:r>
          </a:p>
          <a:p>
            <a:pPr marL="714987" lvl="1" indent="-456743">
              <a:buFont typeface="+mj-lt"/>
              <a:buAutoNum type="alphaLcPeriod"/>
            </a:pPr>
            <a:r>
              <a:rPr lang="en-GB" dirty="0"/>
              <a:t> </a:t>
            </a:r>
            <a:r>
              <a:rPr lang="en-GB" i="1" dirty="0">
                <a:solidFill>
                  <a:schemeClr val="accent1"/>
                </a:solidFill>
              </a:rPr>
              <a:t>Probabilistic relational models (PRMs)</a:t>
            </a:r>
          </a:p>
          <a:p>
            <a:pPr lvl="1"/>
            <a:r>
              <a:rPr lang="en-GB" dirty="0"/>
              <a:t>Syntax, semantics</a:t>
            </a:r>
          </a:p>
          <a:p>
            <a:pPr marL="456743" indent="-456743">
              <a:buFont typeface="+mj-lt"/>
              <a:buAutoNum type="arabicPeriod"/>
            </a:pPr>
            <a:r>
              <a:rPr lang="en-GB" b="1" dirty="0">
                <a:solidFill>
                  <a:schemeClr val="accent1"/>
                </a:solidFill>
              </a:rPr>
              <a:t>Inference</a:t>
            </a:r>
          </a:p>
          <a:p>
            <a:pPr marL="714987" lvl="1" indent="-456743">
              <a:buFont typeface="+mj-lt"/>
              <a:buAutoNum type="alphaLcPeriod"/>
            </a:pPr>
            <a:r>
              <a:rPr lang="en-GB" dirty="0"/>
              <a:t> </a:t>
            </a:r>
            <a:r>
              <a:rPr lang="en-GB" i="1" dirty="0">
                <a:solidFill>
                  <a:schemeClr val="accent1"/>
                </a:solidFill>
              </a:rPr>
              <a:t>Logical inference</a:t>
            </a:r>
          </a:p>
          <a:p>
            <a:pPr marL="714987" lvl="1" indent="-456743">
              <a:buFont typeface="+mj-lt"/>
              <a:buAutoNum type="alphaLcPeriod"/>
            </a:pPr>
            <a:r>
              <a:rPr lang="en-GB" dirty="0"/>
              <a:t> </a:t>
            </a:r>
            <a:r>
              <a:rPr lang="en-GB" i="1" dirty="0">
                <a:solidFill>
                  <a:schemeClr val="accent1"/>
                </a:solidFill>
              </a:rPr>
              <a:t>Probabilistic inference</a:t>
            </a:r>
          </a:p>
          <a:p>
            <a:pPr marL="1046170" lvl="2" indent="-513836">
              <a:buFont typeface="+mj-lt"/>
              <a:buAutoNum type="romanLcPeriod"/>
            </a:pPr>
            <a:r>
              <a:rPr lang="en-GB" dirty="0"/>
              <a:t> </a:t>
            </a:r>
            <a:r>
              <a:rPr lang="en-GB" dirty="0">
                <a:solidFill>
                  <a:schemeClr val="accent1"/>
                </a:solidFill>
              </a:rPr>
              <a:t>Exact inference</a:t>
            </a:r>
          </a:p>
          <a:p>
            <a:pPr marL="1046170" lvl="2" indent="-513836">
              <a:buFont typeface="+mj-lt"/>
              <a:buAutoNum type="romanLcPeriod"/>
            </a:pPr>
            <a:r>
              <a:rPr lang="en-GB" dirty="0"/>
              <a:t> </a:t>
            </a:r>
            <a:r>
              <a:rPr lang="en-GB" dirty="0">
                <a:solidFill>
                  <a:schemeClr val="accent1"/>
                </a:solidFill>
              </a:rPr>
              <a:t>Approximate inference</a:t>
            </a:r>
          </a:p>
          <a:p>
            <a:pPr lvl="1"/>
            <a:r>
              <a:rPr lang="en-GB" dirty="0"/>
              <a:t>Inference tasks, algorithms</a:t>
            </a:r>
          </a:p>
          <a:p>
            <a:pPr marL="456743" indent="-456743">
              <a:buFont typeface="+mj-lt"/>
              <a:buAutoNum type="arabicPeriod"/>
            </a:pPr>
            <a:r>
              <a:rPr lang="en-GB" b="1" dirty="0">
                <a:solidFill>
                  <a:schemeClr val="accent1"/>
                </a:solidFill>
              </a:rPr>
              <a:t>Learning</a:t>
            </a:r>
          </a:p>
          <a:p>
            <a:pPr lvl="1"/>
            <a:r>
              <a:rPr lang="en-GB" dirty="0"/>
              <a:t>Relation learning in logic</a:t>
            </a:r>
          </a:p>
          <a:p>
            <a:pPr lvl="1"/>
            <a:r>
              <a:rPr lang="en-GB" dirty="0"/>
              <a:t>Parameter / structure learning for PGMs</a:t>
            </a:r>
          </a:p>
          <a:p>
            <a:pPr lvl="1"/>
            <a:r>
              <a:rPr lang="en-GB" dirty="0"/>
              <a:t>From PGMs to PRMs, PRM learning</a:t>
            </a:r>
          </a:p>
          <a:p>
            <a:pPr marL="456743" indent="-456743">
              <a:buFont typeface="+mj-lt"/>
              <a:buAutoNum type="arabicPeriod"/>
            </a:pPr>
            <a:r>
              <a:rPr lang="en-GB" b="1" dirty="0">
                <a:solidFill>
                  <a:schemeClr val="accent1"/>
                </a:solidFill>
              </a:rPr>
              <a:t>Sequential Models and Inference</a:t>
            </a:r>
          </a:p>
          <a:p>
            <a:pPr lvl="1"/>
            <a:r>
              <a:rPr lang="en-GB" dirty="0"/>
              <a:t>Syntax, semantics, inference tasks, algorithms</a:t>
            </a:r>
          </a:p>
          <a:p>
            <a:pPr marL="456743" indent="-456743">
              <a:buFont typeface="+mj-lt"/>
              <a:buAutoNum type="arabicPeriod"/>
            </a:pPr>
            <a:r>
              <a:rPr lang="en-GB" b="1" dirty="0">
                <a:solidFill>
                  <a:schemeClr val="accent1"/>
                </a:solidFill>
              </a:rPr>
              <a:t>Decision-theoretic Models and Inference</a:t>
            </a:r>
          </a:p>
          <a:p>
            <a:pPr lvl="1"/>
            <a:r>
              <a:rPr lang="en-GB" dirty="0"/>
              <a:t>Preferences, utility</a:t>
            </a:r>
          </a:p>
          <a:p>
            <a:pPr lvl="1"/>
            <a:r>
              <a:rPr lang="en-GB" dirty="0"/>
              <a:t>Syntax, semantics, inference task, algorithm</a:t>
            </a:r>
          </a:p>
          <a:p>
            <a:pPr lvl="1"/>
            <a:endParaRPr lang="en-GB" dirty="0"/>
          </a:p>
          <a:p>
            <a:pPr lvl="1"/>
            <a:endParaRPr lang="en-GB" dirty="0"/>
          </a:p>
          <a:p>
            <a:pPr lvl="1"/>
            <a:endParaRPr lang="en-GB" dirty="0"/>
          </a:p>
        </p:txBody>
      </p:sp>
      <p:sp>
        <p:nvSpPr>
          <p:cNvPr id="5" name="Date Placeholder 4">
            <a:extLst>
              <a:ext uri="{FF2B5EF4-FFF2-40B4-BE49-F238E27FC236}">
                <a16:creationId xmlns:a16="http://schemas.microsoft.com/office/drawing/2014/main" id="{BB7B3926-3935-EE4C-8611-136A0CE8EBC6}"/>
              </a:ext>
            </a:extLst>
          </p:cNvPr>
          <p:cNvSpPr>
            <a:spLocks noGrp="1"/>
          </p:cNvSpPr>
          <p:nvPr>
            <p:ph type="dt" sz="half" idx="2"/>
          </p:nvPr>
        </p:nvSpPr>
        <p:spPr/>
        <p:txBody>
          <a:bodyPr/>
          <a:lstStyle/>
          <a:p>
            <a:r>
              <a:rPr lang="de-DE"/>
              <a:t>Intro</a:t>
            </a:r>
            <a:endParaRPr lang="en-GB"/>
          </a:p>
        </p:txBody>
      </p:sp>
      <p:sp>
        <p:nvSpPr>
          <p:cNvPr id="6" name="Footer Placeholder 5">
            <a:extLst>
              <a:ext uri="{FF2B5EF4-FFF2-40B4-BE49-F238E27FC236}">
                <a16:creationId xmlns:a16="http://schemas.microsoft.com/office/drawing/2014/main" id="{283BA801-DFF4-BA4A-AD4D-D0181FCDA2C5}"/>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D14E7B7F-E39C-F547-A554-A1791B120CB7}"/>
              </a:ext>
            </a:extLst>
          </p:cNvPr>
          <p:cNvSpPr>
            <a:spLocks noGrp="1"/>
          </p:cNvSpPr>
          <p:nvPr>
            <p:ph type="sldNum" sz="quarter" idx="4"/>
          </p:nvPr>
        </p:nvSpPr>
        <p:spPr/>
        <p:txBody>
          <a:bodyPr/>
          <a:lstStyle/>
          <a:p>
            <a:fld id="{6C8FC03C-C266-4645-ABC5-645062898383}" type="slidenum">
              <a:rPr lang="en-GB" sz="1598">
                <a:latin typeface="Calibri" panose="020F0502020204030204" pitchFamily="34" charset="0"/>
                <a:cs typeface="Calibri" panose="020F0502020204030204" pitchFamily="34" charset="0"/>
              </a:rPr>
              <a:pPr/>
              <a:t>56</a:t>
            </a:fld>
            <a:r>
              <a:rPr lang="en-GB"/>
              <a:t> </a:t>
            </a:r>
            <a:endParaRPr lang="en-GB" sz="1399"/>
          </a:p>
        </p:txBody>
      </p:sp>
    </p:spTree>
    <p:extLst>
      <p:ext uri="{BB962C8B-B14F-4D97-AF65-F5344CB8AC3E}">
        <p14:creationId xmlns:p14="http://schemas.microsoft.com/office/powerpoint/2010/main" val="2374574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A7C0-8798-2949-9921-F3FE54786AD8}"/>
              </a:ext>
            </a:extLst>
          </p:cNvPr>
          <p:cNvSpPr>
            <a:spLocks noGrp="1"/>
          </p:cNvSpPr>
          <p:nvPr>
            <p:ph type="title"/>
          </p:nvPr>
        </p:nvSpPr>
        <p:spPr/>
        <p:txBody>
          <a:bodyPr/>
          <a:lstStyle/>
          <a:p>
            <a:r>
              <a:rPr lang="en-GB"/>
              <a:t>Contents in this Lecture Related to </a:t>
            </a:r>
            <a:r>
              <a:rPr lang="en-GB" i="1"/>
              <a:t>Utility-based Agents</a:t>
            </a:r>
          </a:p>
        </p:txBody>
      </p:sp>
      <p:sp>
        <p:nvSpPr>
          <p:cNvPr id="3" name="Content Placeholder 2">
            <a:extLst>
              <a:ext uri="{FF2B5EF4-FFF2-40B4-BE49-F238E27FC236}">
                <a16:creationId xmlns:a16="http://schemas.microsoft.com/office/drawing/2014/main" id="{DAEA4AEF-3BCC-C546-B3DC-56EE0FDA9A3A}"/>
              </a:ext>
            </a:extLst>
          </p:cNvPr>
          <p:cNvSpPr>
            <a:spLocks noGrp="1"/>
          </p:cNvSpPr>
          <p:nvPr>
            <p:ph idx="1"/>
          </p:nvPr>
        </p:nvSpPr>
        <p:spPr>
          <a:xfrm>
            <a:off x="359625" y="1666902"/>
            <a:ext cx="4919925" cy="4236435"/>
          </a:xfrm>
        </p:spPr>
        <p:txBody>
          <a:bodyPr/>
          <a:lstStyle/>
          <a:p>
            <a:r>
              <a:rPr lang="en-GB" dirty="0"/>
              <a:t>Further topics</a:t>
            </a:r>
          </a:p>
          <a:p>
            <a:pPr marL="722047" lvl="1" indent="-457200">
              <a:buFont typeface="+mj-lt"/>
              <a:buAutoNum type="arabicPeriod" startAt="2"/>
            </a:pPr>
            <a:r>
              <a:rPr lang="en-GB" dirty="0">
                <a:solidFill>
                  <a:schemeClr val="accent5"/>
                </a:solidFill>
              </a:rPr>
              <a:t>Modelling formalisms</a:t>
            </a:r>
          </a:p>
          <a:p>
            <a:pPr marL="721590" lvl="1" indent="-456743">
              <a:buFont typeface="+mj-lt"/>
              <a:buAutoNum type="arabicPeriod" startAt="2"/>
            </a:pPr>
            <a:r>
              <a:rPr lang="en-GB" dirty="0">
                <a:solidFill>
                  <a:schemeClr val="accent1"/>
                </a:solidFill>
              </a:rPr>
              <a:t>Inference (in episodic models)</a:t>
            </a:r>
          </a:p>
          <a:p>
            <a:pPr marL="721590" lvl="1" indent="-456743">
              <a:buFont typeface="+mj-lt"/>
              <a:buAutoNum type="arabicPeriod" startAt="2"/>
            </a:pPr>
            <a:r>
              <a:rPr lang="en-GB" dirty="0">
                <a:solidFill>
                  <a:schemeClr val="accent5"/>
                </a:solidFill>
              </a:rPr>
              <a:t>Learning (of episodic models)</a:t>
            </a:r>
          </a:p>
          <a:p>
            <a:pPr marL="721590" lvl="1" indent="-456743">
              <a:buFont typeface="+mj-lt"/>
              <a:buAutoNum type="arabicPeriod" startAt="2"/>
            </a:pPr>
            <a:r>
              <a:rPr lang="en-GB" dirty="0">
                <a:solidFill>
                  <a:srgbClr val="FFC000"/>
                </a:solidFill>
              </a:rPr>
              <a:t>Sequential models and inference</a:t>
            </a:r>
          </a:p>
          <a:p>
            <a:pPr marL="721590" lvl="1" indent="-456743">
              <a:buFont typeface="+mj-lt"/>
              <a:buAutoNum type="arabicPeriod" startAt="2"/>
            </a:pPr>
            <a:r>
              <a:rPr lang="en-GB" dirty="0">
                <a:solidFill>
                  <a:srgbClr val="7030A0"/>
                </a:solidFill>
              </a:rPr>
              <a:t>Decision-theoretic models and inference</a:t>
            </a:r>
          </a:p>
          <a:p>
            <a:endParaRPr lang="en-GB" dirty="0"/>
          </a:p>
        </p:txBody>
      </p:sp>
      <p:sp>
        <p:nvSpPr>
          <p:cNvPr id="4" name="Date Placeholder 3">
            <a:extLst>
              <a:ext uri="{FF2B5EF4-FFF2-40B4-BE49-F238E27FC236}">
                <a16:creationId xmlns:a16="http://schemas.microsoft.com/office/drawing/2014/main" id="{B667D49B-FFF6-6D4F-ABA7-6CC340453701}"/>
              </a:ext>
            </a:extLst>
          </p:cNvPr>
          <p:cNvSpPr>
            <a:spLocks noGrp="1"/>
          </p:cNvSpPr>
          <p:nvPr>
            <p:ph type="dt" sz="half" idx="2"/>
          </p:nvPr>
        </p:nvSpPr>
        <p:spPr/>
        <p:txBody>
          <a:bodyPr/>
          <a:lstStyle/>
          <a:p>
            <a:r>
              <a:rPr lang="de-DE"/>
              <a:t>Intro</a:t>
            </a:r>
            <a:endParaRPr lang="en-GB"/>
          </a:p>
        </p:txBody>
      </p:sp>
      <p:sp>
        <p:nvSpPr>
          <p:cNvPr id="5" name="Footer Placeholder 4">
            <a:extLst>
              <a:ext uri="{FF2B5EF4-FFF2-40B4-BE49-F238E27FC236}">
                <a16:creationId xmlns:a16="http://schemas.microsoft.com/office/drawing/2014/main" id="{07A2C1F9-099A-6B47-85E0-D7E8F8A9604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D9F1312-1913-6448-A5EB-49A40531FBF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57</a:t>
            </a:fld>
            <a:r>
              <a:rPr lang="en-GB"/>
              <a:t> </a:t>
            </a:r>
            <a:endParaRPr lang="en-GB" sz="1399"/>
          </a:p>
        </p:txBody>
      </p:sp>
      <p:grpSp>
        <p:nvGrpSpPr>
          <p:cNvPr id="35" name="Group 34">
            <a:extLst>
              <a:ext uri="{FF2B5EF4-FFF2-40B4-BE49-F238E27FC236}">
                <a16:creationId xmlns:a16="http://schemas.microsoft.com/office/drawing/2014/main" id="{A3D485B8-801D-BC4E-8122-F0E8576D8A46}"/>
              </a:ext>
            </a:extLst>
          </p:cNvPr>
          <p:cNvGrpSpPr/>
          <p:nvPr/>
        </p:nvGrpSpPr>
        <p:grpSpPr>
          <a:xfrm>
            <a:off x="5325464" y="1679423"/>
            <a:ext cx="6506212" cy="4236436"/>
            <a:chOff x="2717975" y="1628799"/>
            <a:chExt cx="6512989" cy="4240849"/>
          </a:xfrm>
        </p:grpSpPr>
        <p:sp>
          <p:nvSpPr>
            <p:cNvPr id="36" name="TextBox 35">
              <a:extLst>
                <a:ext uri="{FF2B5EF4-FFF2-40B4-BE49-F238E27FC236}">
                  <a16:creationId xmlns:a16="http://schemas.microsoft.com/office/drawing/2014/main" id="{A8EA57D1-EE70-774C-8E1B-4E8486887C15}"/>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37" name="TextBox 36">
              <a:extLst>
                <a:ext uri="{FF2B5EF4-FFF2-40B4-BE49-F238E27FC236}">
                  <a16:creationId xmlns:a16="http://schemas.microsoft.com/office/drawing/2014/main" id="{D9365AC3-8DFB-5E43-8848-53E8A1B4A201}"/>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38" name="TextBox 37">
              <a:extLst>
                <a:ext uri="{FF2B5EF4-FFF2-40B4-BE49-F238E27FC236}">
                  <a16:creationId xmlns:a16="http://schemas.microsoft.com/office/drawing/2014/main" id="{1A70FC51-CB38-D642-A482-83D98E48A73C}"/>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39" name="TextBox 38">
              <a:extLst>
                <a:ext uri="{FF2B5EF4-FFF2-40B4-BE49-F238E27FC236}">
                  <a16:creationId xmlns:a16="http://schemas.microsoft.com/office/drawing/2014/main" id="{A7F2E7DA-C5A2-BC42-A923-B2F9B185DF16}"/>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40" name="TextBox 39">
              <a:extLst>
                <a:ext uri="{FF2B5EF4-FFF2-40B4-BE49-F238E27FC236}">
                  <a16:creationId xmlns:a16="http://schemas.microsoft.com/office/drawing/2014/main" id="{6CF6034A-F227-1F45-B416-202E59970B96}"/>
                </a:ext>
              </a:extLst>
            </p:cNvPr>
            <p:cNvSpPr txBox="1"/>
            <p:nvPr/>
          </p:nvSpPr>
          <p:spPr>
            <a:xfrm>
              <a:off x="6113083" y="2240746"/>
              <a:ext cx="1328862" cy="523509"/>
            </a:xfrm>
            <a:prstGeom prst="rect">
              <a:avLst/>
            </a:prstGeom>
            <a:solidFill>
              <a:schemeClr val="accent1"/>
            </a:solidFill>
            <a:ln w="19050">
              <a:solidFill>
                <a:schemeClr val="tx1"/>
              </a:solidFill>
            </a:ln>
          </p:spPr>
          <p:txBody>
            <a:bodyPr wrap="none" rtlCol="0">
              <a:spAutoFit/>
            </a:bodyPr>
            <a:lstStyle/>
            <a:p>
              <a:pPr algn="ctr"/>
              <a:r>
                <a:rPr lang="en-GB" sz="1399">
                  <a:solidFill>
                    <a:schemeClr val="bg1"/>
                  </a:solidFill>
                </a:rPr>
                <a:t>What the world</a:t>
              </a:r>
            </a:p>
            <a:p>
              <a:pPr algn="ctr"/>
              <a:r>
                <a:rPr lang="en-GB" sz="1399">
                  <a:solidFill>
                    <a:schemeClr val="bg1"/>
                  </a:solidFill>
                </a:rPr>
                <a:t>is like now</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22F1300-7BD8-4843-BA71-55644028278B}"/>
                    </a:ext>
                  </a:extLst>
                </p:cNvPr>
                <p:cNvSpPr txBox="1"/>
                <p:nvPr/>
              </p:nvSpPr>
              <p:spPr>
                <a:xfrm>
                  <a:off x="6010831" y="3060231"/>
                  <a:ext cx="1533362" cy="523509"/>
                </a:xfrm>
                <a:prstGeom prst="rect">
                  <a:avLst/>
                </a:prstGeom>
                <a:solidFill>
                  <a:srgbClr val="7030A0"/>
                </a:solidFill>
                <a:ln w="19050">
                  <a:solidFill>
                    <a:schemeClr val="tx1"/>
                  </a:solidFill>
                </a:ln>
              </p:spPr>
              <p:txBody>
                <a:bodyPr wrap="none" rtlCol="0">
                  <a:spAutoFit/>
                </a:bodyPr>
                <a:lstStyle/>
                <a:p>
                  <a:pPr algn="ctr"/>
                  <a:r>
                    <a:rPr lang="en-GB" sz="1399">
                      <a:solidFill>
                        <a:schemeClr val="bg1"/>
                      </a:solidFill>
                    </a:rPr>
                    <a:t>What it will be like</a:t>
                  </a:r>
                  <a:br>
                    <a:rPr lang="en-GB" sz="1399">
                      <a:solidFill>
                        <a:schemeClr val="bg1"/>
                      </a:solidFill>
                    </a:rPr>
                  </a:br>
                  <a:r>
                    <a:rPr lang="en-GB" sz="1399">
                      <a:solidFill>
                        <a:schemeClr val="bg1"/>
                      </a:solidFill>
                    </a:rPr>
                    <a:t>if I do action </a:t>
                  </a:r>
                  <a14:m>
                    <m:oMath xmlns:m="http://schemas.openxmlformats.org/officeDocument/2006/math">
                      <m:r>
                        <a:rPr lang="en-GB" sz="1399" i="1" smtClean="0">
                          <a:solidFill>
                            <a:schemeClr val="bg1"/>
                          </a:solidFill>
                          <a:latin typeface="Cambria Math" panose="02040503050406030204" pitchFamily="18" charset="0"/>
                        </a:rPr>
                        <m:t>𝐴</m:t>
                      </m:r>
                    </m:oMath>
                  </a14:m>
                  <a:endParaRPr lang="en-GB" sz="1399">
                    <a:solidFill>
                      <a:schemeClr val="bg1"/>
                    </a:solidFill>
                  </a:endParaRPr>
                </a:p>
              </p:txBody>
            </p:sp>
          </mc:Choice>
          <mc:Fallback xmlns="">
            <p:sp>
              <p:nvSpPr>
                <p:cNvPr id="41" name="TextBox 40">
                  <a:extLst>
                    <a:ext uri="{FF2B5EF4-FFF2-40B4-BE49-F238E27FC236}">
                      <a16:creationId xmlns:a16="http://schemas.microsoft.com/office/drawing/2014/main" id="{222F1300-7BD8-4843-BA71-55644028278B}"/>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2"/>
                  <a:stretch>
                    <a:fillRect b="-9091"/>
                  </a:stretch>
                </a:blipFill>
                <a:ln w="19050">
                  <a:solidFill>
                    <a:schemeClr val="tx1"/>
                  </a:solidFill>
                </a:ln>
              </p:spPr>
              <p:txBody>
                <a:bodyPr/>
                <a:lstStyle/>
                <a:p>
                  <a:r>
                    <a:rPr lang="en-GB">
                      <a:noFill/>
                    </a:rPr>
                    <a:t> </a:t>
                  </a:r>
                </a:p>
              </p:txBody>
            </p:sp>
          </mc:Fallback>
        </mc:AlternateContent>
        <p:sp>
          <p:nvSpPr>
            <p:cNvPr id="42" name="TextBox 41">
              <a:extLst>
                <a:ext uri="{FF2B5EF4-FFF2-40B4-BE49-F238E27FC236}">
                  <a16:creationId xmlns:a16="http://schemas.microsoft.com/office/drawing/2014/main" id="{38822747-350E-7945-99D3-5AA68BACF94E}"/>
                </a:ext>
              </a:extLst>
            </p:cNvPr>
            <p:cNvSpPr txBox="1"/>
            <p:nvPr/>
          </p:nvSpPr>
          <p:spPr>
            <a:xfrm>
              <a:off x="5970201" y="3879716"/>
              <a:ext cx="1614622" cy="523509"/>
            </a:xfrm>
            <a:prstGeom prst="rect">
              <a:avLst/>
            </a:prstGeom>
            <a:solidFill>
              <a:srgbClr val="7030A0"/>
            </a:solidFill>
            <a:ln w="19050">
              <a:solidFill>
                <a:schemeClr val="tx1"/>
              </a:solidFill>
            </a:ln>
          </p:spPr>
          <p:txBody>
            <a:bodyPr wrap="none" rtlCol="0">
              <a:spAutoFit/>
            </a:bodyPr>
            <a:lstStyle/>
            <a:p>
              <a:pPr algn="ctr"/>
              <a:r>
                <a:rPr lang="en-GB" sz="1399">
                  <a:solidFill>
                    <a:schemeClr val="bg1"/>
                  </a:solidFill>
                </a:rPr>
                <a:t>How happy I will be</a:t>
              </a:r>
              <a:br>
                <a:rPr lang="en-GB" sz="1399">
                  <a:solidFill>
                    <a:schemeClr val="bg1"/>
                  </a:solidFill>
                </a:rPr>
              </a:br>
              <a:r>
                <a:rPr lang="en-GB" sz="1399">
                  <a:solidFill>
                    <a:schemeClr val="bg1"/>
                  </a:solidFill>
                </a:rPr>
                <a:t>in such a state</a:t>
              </a:r>
            </a:p>
          </p:txBody>
        </p:sp>
        <p:sp>
          <p:nvSpPr>
            <p:cNvPr id="43" name="TextBox 42">
              <a:extLst>
                <a:ext uri="{FF2B5EF4-FFF2-40B4-BE49-F238E27FC236}">
                  <a16:creationId xmlns:a16="http://schemas.microsoft.com/office/drawing/2014/main" id="{1B1A2F5E-EF66-3C40-AE76-C20626C1885B}"/>
                </a:ext>
              </a:extLst>
            </p:cNvPr>
            <p:cNvSpPr txBox="1"/>
            <p:nvPr/>
          </p:nvSpPr>
          <p:spPr>
            <a:xfrm>
              <a:off x="6146266" y="4699201"/>
              <a:ext cx="1262493" cy="523509"/>
            </a:xfrm>
            <a:prstGeom prst="rect">
              <a:avLst/>
            </a:prstGeom>
            <a:solidFill>
              <a:srgbClr val="7030A0"/>
            </a:solidFill>
            <a:ln w="19050">
              <a:solidFill>
                <a:schemeClr val="tx1"/>
              </a:solidFill>
            </a:ln>
          </p:spPr>
          <p:txBody>
            <a:bodyPr wrap="none" rtlCol="0">
              <a:spAutoFit/>
            </a:bodyPr>
            <a:lstStyle/>
            <a:p>
              <a:pPr algn="ctr"/>
              <a:r>
                <a:rPr lang="en-GB" sz="1399" dirty="0">
                  <a:solidFill>
                    <a:schemeClr val="bg1"/>
                  </a:solidFill>
                </a:rPr>
                <a:t>What action I</a:t>
              </a:r>
              <a:br>
                <a:rPr lang="en-GB" sz="1399" dirty="0">
                  <a:solidFill>
                    <a:schemeClr val="bg1"/>
                  </a:solidFill>
                </a:rPr>
              </a:br>
              <a:r>
                <a:rPr lang="en-GB" sz="1399" dirty="0">
                  <a:solidFill>
                    <a:schemeClr val="bg1"/>
                  </a:solidFill>
                </a:rPr>
                <a:t>should do now</a:t>
              </a:r>
            </a:p>
          </p:txBody>
        </p:sp>
        <p:sp>
          <p:nvSpPr>
            <p:cNvPr id="44" name="TextBox 43">
              <a:extLst>
                <a:ext uri="{FF2B5EF4-FFF2-40B4-BE49-F238E27FC236}">
                  <a16:creationId xmlns:a16="http://schemas.microsoft.com/office/drawing/2014/main" id="{212DBB14-7399-F64E-BCE4-1C3CF4411AC9}"/>
                </a:ext>
              </a:extLst>
            </p:cNvPr>
            <p:cNvSpPr txBox="1"/>
            <p:nvPr/>
          </p:nvSpPr>
          <p:spPr>
            <a:xfrm>
              <a:off x="3901751" y="2001756"/>
              <a:ext cx="642242" cy="303089"/>
            </a:xfrm>
            <a:prstGeom prst="roundRect">
              <a:avLst>
                <a:gd name="adj" fmla="val 50000"/>
              </a:avLst>
            </a:prstGeom>
            <a:solidFill>
              <a:schemeClr val="accent5"/>
            </a:solidFill>
            <a:ln w="19050">
              <a:solidFill>
                <a:schemeClr val="tx1"/>
              </a:solidFill>
            </a:ln>
          </p:spPr>
          <p:txBody>
            <a:bodyPr wrap="none" tIns="0" bIns="0" rtlCol="0" anchor="t">
              <a:spAutoFit/>
            </a:bodyPr>
            <a:lstStyle/>
            <a:p>
              <a:pPr algn="ctr"/>
              <a:r>
                <a:rPr lang="en-GB" sz="1399" dirty="0">
                  <a:solidFill>
                    <a:schemeClr val="bg1"/>
                  </a:solidFill>
                </a:rPr>
                <a:t>State</a:t>
              </a:r>
            </a:p>
          </p:txBody>
        </p:sp>
        <p:sp>
          <p:nvSpPr>
            <p:cNvPr id="45" name="TextBox 44">
              <a:extLst>
                <a:ext uri="{FF2B5EF4-FFF2-40B4-BE49-F238E27FC236}">
                  <a16:creationId xmlns:a16="http://schemas.microsoft.com/office/drawing/2014/main" id="{06917C85-FBC9-FD43-8206-7A66129CA627}"/>
                </a:ext>
              </a:extLst>
            </p:cNvPr>
            <p:cNvSpPr txBox="1"/>
            <p:nvPr/>
          </p:nvSpPr>
          <p:spPr>
            <a:xfrm>
              <a:off x="3261963" y="2456189"/>
              <a:ext cx="1921828" cy="303089"/>
            </a:xfrm>
            <a:prstGeom prst="roundRect">
              <a:avLst>
                <a:gd name="adj" fmla="val 50000"/>
              </a:avLst>
            </a:prstGeom>
            <a:solidFill>
              <a:srgbClr val="FFC000"/>
            </a:solidFill>
            <a:ln w="19050">
              <a:solidFill>
                <a:schemeClr val="tx1"/>
              </a:solidFill>
            </a:ln>
          </p:spPr>
          <p:txBody>
            <a:bodyPr wrap="none" tIns="0" bIns="0" rtlCol="0" anchor="t">
              <a:spAutoFit/>
            </a:bodyPr>
            <a:lstStyle/>
            <a:p>
              <a:pPr algn="ctr"/>
              <a:r>
                <a:rPr lang="en-GB" sz="1399">
                  <a:solidFill>
                    <a:schemeClr val="bg1"/>
                  </a:solidFill>
                </a:rPr>
                <a:t>How the world evolves</a:t>
              </a:r>
            </a:p>
          </p:txBody>
        </p:sp>
        <p:sp>
          <p:nvSpPr>
            <p:cNvPr id="46" name="TextBox 45">
              <a:extLst>
                <a:ext uri="{FF2B5EF4-FFF2-40B4-BE49-F238E27FC236}">
                  <a16:creationId xmlns:a16="http://schemas.microsoft.com/office/drawing/2014/main" id="{FB3070D0-BAAB-1046-A507-9515F490E3A0}"/>
                </a:ext>
              </a:extLst>
            </p:cNvPr>
            <p:cNvSpPr txBox="1"/>
            <p:nvPr/>
          </p:nvSpPr>
          <p:spPr>
            <a:xfrm>
              <a:off x="3364011" y="3170803"/>
              <a:ext cx="1717730" cy="303089"/>
            </a:xfrm>
            <a:prstGeom prst="roundRect">
              <a:avLst>
                <a:gd name="adj" fmla="val 50000"/>
              </a:avLst>
            </a:prstGeom>
            <a:solidFill>
              <a:srgbClr val="7030A0"/>
            </a:solidFill>
            <a:ln w="19050">
              <a:solidFill>
                <a:schemeClr val="tx1"/>
              </a:solidFill>
            </a:ln>
          </p:spPr>
          <p:txBody>
            <a:bodyPr wrap="none" tIns="0" bIns="0" rtlCol="0" anchor="t">
              <a:spAutoFit/>
            </a:bodyPr>
            <a:lstStyle/>
            <a:p>
              <a:pPr algn="ctr"/>
              <a:r>
                <a:rPr lang="en-GB" sz="1399">
                  <a:solidFill>
                    <a:schemeClr val="bg1"/>
                  </a:solidFill>
                </a:rPr>
                <a:t>What my actions do</a:t>
              </a:r>
            </a:p>
          </p:txBody>
        </p:sp>
        <p:sp>
          <p:nvSpPr>
            <p:cNvPr id="47" name="TextBox 46">
              <a:extLst>
                <a:ext uri="{FF2B5EF4-FFF2-40B4-BE49-F238E27FC236}">
                  <a16:creationId xmlns:a16="http://schemas.microsoft.com/office/drawing/2014/main" id="{5D7D942F-4550-9244-8714-F486CA8605F2}"/>
                </a:ext>
              </a:extLst>
            </p:cNvPr>
            <p:cNvSpPr txBox="1"/>
            <p:nvPr/>
          </p:nvSpPr>
          <p:spPr>
            <a:xfrm>
              <a:off x="3867411" y="3990728"/>
              <a:ext cx="710922" cy="303089"/>
            </a:xfrm>
            <a:prstGeom prst="roundRect">
              <a:avLst>
                <a:gd name="adj" fmla="val 50000"/>
              </a:avLst>
            </a:prstGeom>
            <a:solidFill>
              <a:srgbClr val="7030A0"/>
            </a:solidFill>
            <a:ln w="19050">
              <a:solidFill>
                <a:schemeClr val="tx1"/>
              </a:solidFill>
            </a:ln>
          </p:spPr>
          <p:txBody>
            <a:bodyPr wrap="none" tIns="0" bIns="0" rtlCol="0" anchor="t">
              <a:spAutoFit/>
            </a:bodyPr>
            <a:lstStyle/>
            <a:p>
              <a:pPr algn="ctr"/>
              <a:r>
                <a:rPr lang="en-GB" sz="1399">
                  <a:solidFill>
                    <a:schemeClr val="bg1"/>
                  </a:solidFill>
                </a:rPr>
                <a:t>Utility</a:t>
              </a:r>
            </a:p>
          </p:txBody>
        </p:sp>
        <p:cxnSp>
          <p:nvCxnSpPr>
            <p:cNvPr id="48" name="Straight Arrow Connector 47">
              <a:extLst>
                <a:ext uri="{FF2B5EF4-FFF2-40B4-BE49-F238E27FC236}">
                  <a16:creationId xmlns:a16="http://schemas.microsoft.com/office/drawing/2014/main" id="{260F42B9-862D-7E42-AC24-244D04EB39A1}"/>
                </a:ext>
              </a:extLst>
            </p:cNvPr>
            <p:cNvCxnSpPr>
              <a:cxnSpLocks/>
              <a:stCxn id="38" idx="2"/>
              <a:endCxn id="40"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E6BFF90-E8E5-834F-B767-31A0C09D9581}"/>
                </a:ext>
              </a:extLst>
            </p:cNvPr>
            <p:cNvCxnSpPr>
              <a:cxnSpLocks/>
              <a:stCxn id="40" idx="2"/>
              <a:endCxn id="41"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2D248E9-1E65-174A-99B1-0A02E29FAC93}"/>
                </a:ext>
              </a:extLst>
            </p:cNvPr>
            <p:cNvCxnSpPr>
              <a:cxnSpLocks/>
              <a:stCxn id="41" idx="2"/>
              <a:endCxn id="42"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3EA7F2F-39F6-8D49-BD16-2DB40ECD2853}"/>
                </a:ext>
              </a:extLst>
            </p:cNvPr>
            <p:cNvCxnSpPr>
              <a:cxnSpLocks/>
              <a:stCxn id="42" idx="2"/>
              <a:endCxn id="43"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B89EECE-8D60-714C-86E7-ED017C62F274}"/>
                </a:ext>
              </a:extLst>
            </p:cNvPr>
            <p:cNvCxnSpPr>
              <a:cxnSpLocks/>
              <a:stCxn id="43" idx="2"/>
              <a:endCxn id="39"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46D8FD0-1BDE-B444-9826-E66EFFDD645D}"/>
                </a:ext>
              </a:extLst>
            </p:cNvPr>
            <p:cNvCxnSpPr>
              <a:cxnSpLocks/>
              <a:stCxn id="44" idx="3"/>
              <a:endCxn id="40"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ACC0317-F272-A64F-8B0E-34CCA2BCF7B9}"/>
                </a:ext>
              </a:extLst>
            </p:cNvPr>
            <p:cNvCxnSpPr>
              <a:cxnSpLocks/>
              <a:stCxn id="45" idx="3"/>
              <a:endCxn id="40"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A9A6E42-8A05-554C-9786-21CCC5617CD6}"/>
                </a:ext>
              </a:extLst>
            </p:cNvPr>
            <p:cNvCxnSpPr>
              <a:cxnSpLocks/>
              <a:stCxn id="45" idx="3"/>
              <a:endCxn id="41"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DC7D761-A635-3F49-83A1-390EECC8F218}"/>
                </a:ext>
              </a:extLst>
            </p:cNvPr>
            <p:cNvCxnSpPr>
              <a:cxnSpLocks/>
              <a:stCxn id="46" idx="3"/>
              <a:endCxn id="40"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451385F-849F-2C42-A550-BDC49EF521CF}"/>
                </a:ext>
              </a:extLst>
            </p:cNvPr>
            <p:cNvCxnSpPr>
              <a:cxnSpLocks/>
              <a:stCxn id="46" idx="3"/>
              <a:endCxn id="41"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6EB6A25-5022-3B4A-99FA-A5D09E923CFE}"/>
                </a:ext>
              </a:extLst>
            </p:cNvPr>
            <p:cNvCxnSpPr>
              <a:cxnSpLocks/>
              <a:stCxn id="38"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B8D09E4-6812-0B45-9440-3C92C593CFEF}"/>
                </a:ext>
              </a:extLst>
            </p:cNvPr>
            <p:cNvCxnSpPr>
              <a:cxnSpLocks/>
              <a:stCxn id="47"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63E3C5-4643-E241-AC18-C2F81607A845}"/>
                </a:ext>
              </a:extLst>
            </p:cNvPr>
            <p:cNvCxnSpPr>
              <a:cxnSpLocks/>
              <a:endCxn id="39"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Curved Connector 60">
              <a:extLst>
                <a:ext uri="{FF2B5EF4-FFF2-40B4-BE49-F238E27FC236}">
                  <a16:creationId xmlns:a16="http://schemas.microsoft.com/office/drawing/2014/main" id="{611DCF39-F552-7F42-988D-102A62955987}"/>
                </a:ext>
              </a:extLst>
            </p:cNvPr>
            <p:cNvCxnSpPr>
              <a:cxnSpLocks/>
              <a:stCxn id="40" idx="0"/>
              <a:endCxn id="44"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82737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8E44-5306-794F-925E-7BFDAEF4DBBC}"/>
              </a:ext>
            </a:extLst>
          </p:cNvPr>
          <p:cNvSpPr>
            <a:spLocks noGrp="1"/>
          </p:cNvSpPr>
          <p:nvPr>
            <p:ph type="title"/>
          </p:nvPr>
        </p:nvSpPr>
        <p:spPr/>
        <p:txBody>
          <a:bodyPr/>
          <a:lstStyle/>
          <a:p>
            <a:r>
              <a:rPr lang="en-GB" dirty="0"/>
              <a:t>Overview: 1. Introduction</a:t>
            </a:r>
          </a:p>
        </p:txBody>
      </p:sp>
      <p:sp>
        <p:nvSpPr>
          <p:cNvPr id="3" name="Content Placeholder 2">
            <a:extLst>
              <a:ext uri="{FF2B5EF4-FFF2-40B4-BE49-F238E27FC236}">
                <a16:creationId xmlns:a16="http://schemas.microsoft.com/office/drawing/2014/main" id="{9627F0AB-330F-1A44-AB84-DA85F211DE9F}"/>
              </a:ext>
            </a:extLst>
          </p:cNvPr>
          <p:cNvSpPr>
            <a:spLocks noGrp="1"/>
          </p:cNvSpPr>
          <p:nvPr>
            <p:ph idx="1"/>
          </p:nvPr>
        </p:nvSpPr>
        <p:spPr/>
        <p:txBody>
          <a:bodyPr/>
          <a:lstStyle/>
          <a:p>
            <a:pPr marL="457200" indent="-457200">
              <a:buFont typeface="+mj-lt"/>
              <a:buAutoNum type="alphaLcPeriod"/>
            </a:pPr>
            <a:r>
              <a:rPr lang="en-GB" i="1" dirty="0"/>
              <a:t>Artificial Intelligence (AI)</a:t>
            </a:r>
          </a:p>
          <a:p>
            <a:pPr lvl="1"/>
            <a:r>
              <a:rPr lang="en-GB" dirty="0"/>
              <a:t>Approaches: thinking / acting humanly / rationally</a:t>
            </a:r>
          </a:p>
          <a:p>
            <a:pPr marL="457200" indent="-457200">
              <a:buFont typeface="+mj-lt"/>
              <a:buAutoNum type="alphaLcPeriod"/>
            </a:pPr>
            <a:r>
              <a:rPr lang="en-GB" i="1" dirty="0"/>
              <a:t>Framework: Agent Theory</a:t>
            </a:r>
          </a:p>
          <a:p>
            <a:pPr lvl="1"/>
            <a:r>
              <a:rPr lang="en-GB" dirty="0"/>
              <a:t>Agent</a:t>
            </a:r>
          </a:p>
          <a:p>
            <a:pPr lvl="1"/>
            <a:r>
              <a:rPr lang="en-GB" dirty="0"/>
              <a:t>Task environment</a:t>
            </a:r>
          </a:p>
          <a:p>
            <a:pPr lvl="1"/>
            <a:r>
              <a:rPr lang="en-GB" dirty="0"/>
              <a:t>Agent structure</a:t>
            </a:r>
          </a:p>
          <a:p>
            <a:pPr marL="457200" indent="-457200">
              <a:buFont typeface="+mj-lt"/>
              <a:buAutoNum type="alphaLcPeriod"/>
            </a:pPr>
            <a:r>
              <a:rPr lang="en-GB" i="1" dirty="0"/>
              <a:t>Topic: Statistical Relational AI</a:t>
            </a:r>
          </a:p>
          <a:p>
            <a:pPr lvl="1"/>
            <a:r>
              <a:rPr lang="en-GB" dirty="0"/>
              <a:t>Motivation, context</a:t>
            </a:r>
          </a:p>
          <a:p>
            <a:pPr lvl="1"/>
            <a:r>
              <a:rPr lang="en-GB" dirty="0"/>
              <a:t>Relational examples, outlook on probabilistic relational models (PRMs)</a:t>
            </a:r>
          </a:p>
          <a:p>
            <a:endParaRPr lang="en-GB" dirty="0">
              <a:solidFill>
                <a:schemeClr val="accent1"/>
              </a:solidFill>
            </a:endParaRPr>
          </a:p>
          <a:p>
            <a:pPr marL="0" indent="0" algn="ctr">
              <a:buNone/>
            </a:pPr>
            <a:r>
              <a:rPr lang="en-GB" dirty="0">
                <a:solidFill>
                  <a:schemeClr val="accent1"/>
                </a:solidFill>
              </a:rPr>
              <a:t>➝ Modelling Formalisms</a:t>
            </a:r>
          </a:p>
        </p:txBody>
      </p:sp>
      <p:sp>
        <p:nvSpPr>
          <p:cNvPr id="4" name="Slide Number Placeholder 3">
            <a:extLst>
              <a:ext uri="{FF2B5EF4-FFF2-40B4-BE49-F238E27FC236}">
                <a16:creationId xmlns:a16="http://schemas.microsoft.com/office/drawing/2014/main" id="{4EC14A33-1BC9-7942-9712-EB2D49B9E91C}"/>
              </a:ext>
            </a:extLst>
          </p:cNvPr>
          <p:cNvSpPr>
            <a:spLocks noGrp="1"/>
          </p:cNvSpPr>
          <p:nvPr>
            <p:ph type="sldNum" sz="quarter" idx="4"/>
          </p:nvPr>
        </p:nvSpPr>
        <p:spPr/>
        <p:txBody>
          <a:bodyPr/>
          <a:lstStyle/>
          <a:p>
            <a:fld id="{67C9959E-8E6B-B04C-9955-EA096F41CA7A}" type="slidenum">
              <a:rPr lang="en-GB" smtClean="0"/>
              <a:t>58</a:t>
            </a:fld>
            <a:endParaRPr lang="en-GB"/>
          </a:p>
        </p:txBody>
      </p:sp>
      <p:sp>
        <p:nvSpPr>
          <p:cNvPr id="5" name="Date Placeholder 4">
            <a:extLst>
              <a:ext uri="{FF2B5EF4-FFF2-40B4-BE49-F238E27FC236}">
                <a16:creationId xmlns:a16="http://schemas.microsoft.com/office/drawing/2014/main" id="{1E11E972-7938-6E40-B11D-F14D6715BFAF}"/>
              </a:ext>
            </a:extLst>
          </p:cNvPr>
          <p:cNvSpPr>
            <a:spLocks noGrp="1"/>
          </p:cNvSpPr>
          <p:nvPr>
            <p:ph type="dt" sz="half" idx="2"/>
          </p:nvPr>
        </p:nvSpPr>
        <p:spPr/>
        <p:txBody>
          <a:bodyPr/>
          <a:lstStyle/>
          <a:p>
            <a:r>
              <a:rPr lang="de-DE"/>
              <a:t>Intro</a:t>
            </a:r>
            <a:endParaRPr lang="en-US" dirty="0"/>
          </a:p>
        </p:txBody>
      </p:sp>
      <p:sp>
        <p:nvSpPr>
          <p:cNvPr id="6" name="Footer Placeholder 5">
            <a:extLst>
              <a:ext uri="{FF2B5EF4-FFF2-40B4-BE49-F238E27FC236}">
                <a16:creationId xmlns:a16="http://schemas.microsoft.com/office/drawing/2014/main" id="{2023BF2E-8E10-804D-B1B1-E779B9E7E871}"/>
              </a:ext>
            </a:extLst>
          </p:cNvPr>
          <p:cNvSpPr>
            <a:spLocks noGrp="1"/>
          </p:cNvSpPr>
          <p:nvPr>
            <p:ph type="ftr" sz="quarter" idx="3"/>
          </p:nvPr>
        </p:nvSpPr>
        <p:spPr/>
        <p:txBody>
          <a:bodyPr/>
          <a:lstStyle/>
          <a:p>
            <a:r>
              <a:rPr lang="en-GB"/>
              <a:t>T. Braun – StaRAI</a:t>
            </a:r>
          </a:p>
        </p:txBody>
      </p:sp>
    </p:spTree>
    <p:extLst>
      <p:ext uri="{BB962C8B-B14F-4D97-AF65-F5344CB8AC3E}">
        <p14:creationId xmlns:p14="http://schemas.microsoft.com/office/powerpoint/2010/main" val="121945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wu-adapted-16x9-en">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wu-adapted-16x9-en" id="{932D5FDF-4513-284D-9ED8-AE139A104C78}" vid="{2A9CC8D2-CF15-384A-88E0-C3EC59682E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wwu-adapted-16x9</Template>
  <TotalTime>24302</TotalTime>
  <Words>7243</Words>
  <Application>Microsoft Macintosh PowerPoint</Application>
  <PresentationFormat>Widescreen</PresentationFormat>
  <Paragraphs>1382</Paragraphs>
  <Slides>58</Slides>
  <Notes>31</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58</vt:i4>
      </vt:variant>
    </vt:vector>
  </HeadingPairs>
  <TitlesOfParts>
    <vt:vector size="66" baseType="lpstr">
      <vt:lpstr>ＭＳ Ｐゴシック</vt:lpstr>
      <vt:lpstr>Arial</vt:lpstr>
      <vt:lpstr>Calibri</vt:lpstr>
      <vt:lpstr>Cambria Math</vt:lpstr>
      <vt:lpstr>Meta Offc Pro</vt:lpstr>
      <vt:lpstr>Wingdings</vt:lpstr>
      <vt:lpstr>Zapf Dingbats</vt:lpstr>
      <vt:lpstr>wwu-adapted-16x9-en</vt:lpstr>
      <vt:lpstr>Introduction</vt:lpstr>
      <vt:lpstr>Contents</vt:lpstr>
      <vt:lpstr>Overview: 1. Introduction</vt:lpstr>
      <vt:lpstr>Approaches to Artificial Intelligence (AI)</vt:lpstr>
      <vt:lpstr>Acting Humanly</vt:lpstr>
      <vt:lpstr>Acting Humanly</vt:lpstr>
      <vt:lpstr>Approaches to Artificial Intelligence (AI)</vt:lpstr>
      <vt:lpstr>Thinking Humanly</vt:lpstr>
      <vt:lpstr>Approaches to Artificial Intelligence (AI)</vt:lpstr>
      <vt:lpstr>Thinking Rationally</vt:lpstr>
      <vt:lpstr>Approaches to Artificial Intelligence (AI)</vt:lpstr>
      <vt:lpstr>Acting Rationally</vt:lpstr>
      <vt:lpstr>Interim Summary</vt:lpstr>
      <vt:lpstr>Overview: 1. Introduction</vt:lpstr>
      <vt:lpstr>Agent</vt:lpstr>
      <vt:lpstr>Agent Behaviour</vt:lpstr>
      <vt:lpstr>Simple Example</vt:lpstr>
      <vt:lpstr>Rationality</vt:lpstr>
      <vt:lpstr>Further Agent Properties</vt:lpstr>
      <vt:lpstr>Task Environment</vt:lpstr>
      <vt:lpstr>PEAS – Example </vt:lpstr>
      <vt:lpstr>Properties of Task Environments</vt:lpstr>
      <vt:lpstr>Properties of Task Environments</vt:lpstr>
      <vt:lpstr>Properties of Task Environments – Example </vt:lpstr>
      <vt:lpstr>Representation of the Environment</vt:lpstr>
      <vt:lpstr>Performance Measure: Good Behaviour</vt:lpstr>
      <vt:lpstr>PowerPoint Presentation</vt:lpstr>
      <vt:lpstr>PowerPoint Presentation</vt:lpstr>
      <vt:lpstr>Performance Measure</vt:lpstr>
      <vt:lpstr>Side Note: Current Research</vt:lpstr>
      <vt:lpstr>Implementing Agents</vt:lpstr>
      <vt:lpstr>Agent Structure</vt:lpstr>
      <vt:lpstr>Agent Structure: Simple Reflex Agent</vt:lpstr>
      <vt:lpstr>Agent Structure: Model-based Reflex Agent</vt:lpstr>
      <vt:lpstr>Agent Structure: Goal-based Agent</vt:lpstr>
      <vt:lpstr>Agent Structure: Utility-based Agent</vt:lpstr>
      <vt:lpstr>Agent Structure: Learning Agent</vt:lpstr>
      <vt:lpstr>Agent Structure: Learning Agent</vt:lpstr>
      <vt:lpstr>Side Note: Current Research</vt:lpstr>
      <vt:lpstr>Side Note: Current Research</vt:lpstr>
      <vt:lpstr>Interim Summary</vt:lpstr>
      <vt:lpstr>Overview: 1. Introduction</vt:lpstr>
      <vt:lpstr>Connection to AI, Agents, and Environments</vt:lpstr>
      <vt:lpstr>Connection to AI, Agents, and Environments</vt:lpstr>
      <vt:lpstr>The World is Uncertain: Probability Distribution</vt:lpstr>
      <vt:lpstr>Probabilistic Graphical Models (PGMs)</vt:lpstr>
      <vt:lpstr>Problem: Adding Objects and Relations in Propositional Formalisms Clunky…</vt:lpstr>
      <vt:lpstr>Problem: … and Models Explode with Them</vt:lpstr>
      <vt:lpstr>Propositional ➝ First-order View</vt:lpstr>
      <vt:lpstr>Connection to AI, Agents, and Environments</vt:lpstr>
      <vt:lpstr>From Logics to Probabilistic Relational Models</vt:lpstr>
      <vt:lpstr>Connection to AI, Agents, and Environments</vt:lpstr>
      <vt:lpstr>Probabilistic Relational Models (PRMs)</vt:lpstr>
      <vt:lpstr>PRMs for Modelling the Environment in this Lecture</vt:lpstr>
      <vt:lpstr>Interim Summary</vt:lpstr>
      <vt:lpstr>Contents</vt:lpstr>
      <vt:lpstr>Contents in this Lecture Related to Utility-based Agents</vt:lpstr>
      <vt:lpstr>Overview: 1. Introduction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Tanya Braun</cp:lastModifiedBy>
  <cp:revision>155</cp:revision>
  <cp:lastPrinted>2022-10-06T13:50:45Z</cp:lastPrinted>
  <dcterms:created xsi:type="dcterms:W3CDTF">2020-02-28T12:43:09Z</dcterms:created>
  <dcterms:modified xsi:type="dcterms:W3CDTF">2026-10-08T13:51:40Z</dcterms:modified>
</cp:coreProperties>
</file>