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10"/>
  </p:notesMasterIdLst>
  <p:sldIdLst>
    <p:sldId id="259" r:id="rId2"/>
    <p:sldId id="815" r:id="rId3"/>
    <p:sldId id="261" r:id="rId4"/>
    <p:sldId id="1293" r:id="rId5"/>
    <p:sldId id="257" r:id="rId6"/>
    <p:sldId id="816" r:id="rId7"/>
    <p:sldId id="258" r:id="rId8"/>
    <p:sldId id="264" r:id="rId9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968" autoAdjust="0"/>
  </p:normalViewPr>
  <p:slideViewPr>
    <p:cSldViewPr snapToGrid="0" snapToObjects="1">
      <p:cViewPr varScale="1">
        <p:scale>
          <a:sx n="98" d="100"/>
          <a:sy n="98" d="100"/>
        </p:scale>
        <p:origin x="928" y="184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24.01.23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9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sources for this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1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77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6200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3240000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Logo">
            <a:extLst>
              <a:ext uri="{FF2B5EF4-FFF2-40B4-BE49-F238E27FC236}">
                <a16:creationId xmlns:a16="http://schemas.microsoft.com/office/drawing/2014/main" id="{8850C0BE-84EA-624B-B80A-F2BF1A26DF9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" name="Linie">
            <a:extLst>
              <a:ext uri="{FF2B5EF4-FFF2-40B4-BE49-F238E27FC236}">
                <a16:creationId xmlns:a16="http://schemas.microsoft.com/office/drawing/2014/main" id="{BF729C4E-9ED6-264A-AB72-A2AFCFF62F98}"/>
              </a:ext>
            </a:extLst>
          </p:cNvPr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Türmchen">
            <a:extLst>
              <a:ext uri="{FF2B5EF4-FFF2-40B4-BE49-F238E27FC236}">
                <a16:creationId xmlns:a16="http://schemas.microsoft.com/office/drawing/2014/main" id="{0D521507-C2F9-3D49-B1D1-3F6D7B99E03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0" name="Glocken">
              <a:extLst>
                <a:ext uri="{FF2B5EF4-FFF2-40B4-BE49-F238E27FC236}">
                  <a16:creationId xmlns:a16="http://schemas.microsoft.com/office/drawing/2014/main" id="{8FBA7360-801C-C84E-A260-9220B6F200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Glocken innen">
              <a:extLst>
                <a:ext uri="{FF2B5EF4-FFF2-40B4-BE49-F238E27FC236}">
                  <a16:creationId xmlns:a16="http://schemas.microsoft.com/office/drawing/2014/main" id="{6B805B79-B11C-A74B-BA82-2D8F062999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Türmchen">
              <a:extLst>
                <a:ext uri="{FF2B5EF4-FFF2-40B4-BE49-F238E27FC236}">
                  <a16:creationId xmlns:a16="http://schemas.microsoft.com/office/drawing/2014/main" id="{373F9FF3-F397-C141-8D61-6166DE22B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Linien">
              <a:extLst>
                <a:ext uri="{FF2B5EF4-FFF2-40B4-BE49-F238E27FC236}">
                  <a16:creationId xmlns:a16="http://schemas.microsoft.com/office/drawing/2014/main" id="{3A58B180-E643-934E-8B78-BC1E207098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5" name="Regieanweisungen">
            <a:extLst>
              <a:ext uri="{FF2B5EF4-FFF2-40B4-BE49-F238E27FC236}">
                <a16:creationId xmlns:a16="http://schemas.microsoft.com/office/drawing/2014/main" id="{DC00DBFB-FC87-6740-A253-5BF636284E4C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3D757C43-09FA-4E44-849D-8B13EA3986EC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16E1B3C6-8D9B-544F-967E-02CD19597B14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A9ADFFEC-CE93-E54D-ABA1-2C611C1D0978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0C72538B-0DDA-D74E-83AF-4AB83921F8B2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5FBBCD08-DA8F-C748-A693-4C8C50DDEDE5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D640DC13-7264-CA43-A371-1A9427F01254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FEB6A769-FB06-764F-9DAA-23E3F44700EF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544875EA-5076-8047-A4FA-9B5323BF044E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30308462-CDCA-7C4A-8E85-9127AE6347ED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497364F7-212C-2640-A586-C7538656D8DA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livng.knowledge">
            <a:extLst>
              <a:ext uri="{FF2B5EF4-FFF2-40B4-BE49-F238E27FC236}">
                <a16:creationId xmlns:a16="http://schemas.microsoft.com/office/drawing/2014/main" id="{0B65C665-33DB-B541-92DE-AA9A6E27D49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685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227" userDrawn="1">
          <p15:clr>
            <a:srgbClr val="FBAE40"/>
          </p15:clr>
        </p15:guide>
        <p15:guide id="12" pos="7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inie">
            <a:extLst>
              <a:ext uri="{FF2B5EF4-FFF2-40B4-BE49-F238E27FC236}">
                <a16:creationId xmlns:a16="http://schemas.microsoft.com/office/drawing/2014/main" id="{D1F4820F-8860-CB4D-B004-420779F39A98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143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227" userDrawn="1">
          <p15:clr>
            <a:srgbClr val="FBAE40"/>
          </p15:clr>
        </p15:guide>
        <p15:guide id="15" pos="74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D227B90A-D4BA-BF4F-9C1D-983BA0316B2F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354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34398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798" y="1019190"/>
            <a:ext cx="55004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999" y="2369580"/>
            <a:ext cx="5500466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9728" y="1512000"/>
            <a:ext cx="5524271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9728" y="4680001"/>
            <a:ext cx="5524475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inie">
            <a:extLst>
              <a:ext uri="{FF2B5EF4-FFF2-40B4-BE49-F238E27FC236}">
                <a16:creationId xmlns:a16="http://schemas.microsoft.com/office/drawing/2014/main" id="{FAAF0D94-2573-FF45-8E9F-21B0826F90C8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087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3618" userDrawn="1">
          <p15:clr>
            <a:srgbClr val="FBAE40"/>
          </p15:clr>
        </p15:guide>
        <p15:guide id="12" orient="horz" pos="851" userDrawn="1">
          <p15:clr>
            <a:srgbClr val="FBAE40"/>
          </p15:clr>
        </p15:guide>
        <p15:guide id="13" orient="horz" pos="1781" userDrawn="1">
          <p15:clr>
            <a:srgbClr val="FBAE40"/>
          </p15:clr>
        </p15:guide>
        <p15:guide id="14" pos="227" userDrawn="1">
          <p15:clr>
            <a:srgbClr val="FBAE40"/>
          </p15:clr>
        </p15:guide>
        <p15:guide id="15" pos="74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3" y="1340768"/>
            <a:ext cx="10373995" cy="21691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5588" y="4874242"/>
            <a:ext cx="9153525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9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1709740"/>
            <a:ext cx="109992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4589465"/>
            <a:ext cx="10999272" cy="13164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1186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234" y="304198"/>
            <a:ext cx="2091601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Logo">
            <a:extLst>
              <a:ext uri="{FF2B5EF4-FFF2-40B4-BE49-F238E27FC236}">
                <a16:creationId xmlns:a16="http://schemas.microsoft.com/office/drawing/2014/main" id="{1E15F00E-3732-8942-8946-FC43B0E597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D37D4AE8-8720-924C-9540-340FF4209DE4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1" name="Linie">
              <a:extLst>
                <a:ext uri="{FF2B5EF4-FFF2-40B4-BE49-F238E27FC236}">
                  <a16:creationId xmlns:a16="http://schemas.microsoft.com/office/drawing/2014/main" id="{E86E467E-705F-FD49-8421-1F861D1552AC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EC322DCC-B95A-C74B-8B1F-11DA58C47EE8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4F67D40A-7EEB-E041-98B0-149527F820EB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C9B5A027-71D7-C04E-A742-9DE756CCD719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F5B82450-599F-EE46-A52D-8C7F620FB54C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644C0B5B-BDF5-8243-8F14-67AF359A9EA1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9A40E468-3641-AA44-817F-8538F8C888ED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DCCE70A5-F05F-2C40-B1A9-1C4369CD9CB7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7B09E0C5-6315-EB4B-90CA-6216293114AA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4D68F479-239A-E847-958D-1CFBEFBB8DDC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8E66CFA-2331-B140-8DFC-55466AE7A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4234" y="304198"/>
            <a:ext cx="2091601" cy="1045801"/>
          </a:xfrm>
          <a:prstGeom prst="rect">
            <a:avLst/>
          </a:prstGeom>
        </p:spPr>
      </p:pic>
      <p:sp>
        <p:nvSpPr>
          <p:cNvPr id="47" name="livng.knowledge">
            <a:extLst>
              <a:ext uri="{FF2B5EF4-FFF2-40B4-BE49-F238E27FC236}">
                <a16:creationId xmlns:a16="http://schemas.microsoft.com/office/drawing/2014/main" id="{8CB8BA25-3251-3848-818C-798E9263F9B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268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21150" y="1035715"/>
            <a:ext cx="4682706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500" y="1962150"/>
            <a:ext cx="85529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5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500" y="304199"/>
            <a:ext cx="360375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60000" y="2114550"/>
            <a:ext cx="85529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60000" y="3390901"/>
            <a:ext cx="85529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  <a:br>
              <a:rPr lang="en-GB"/>
            </a:br>
            <a:r>
              <a:rPr lang="en-GB"/>
              <a:t>Name: der Referentin / des Referenten</a:t>
            </a:r>
            <a:endParaRPr lang="en-GB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läche">
            <a:extLst>
              <a:ext uri="{FF2B5EF4-FFF2-40B4-BE49-F238E27FC236}">
                <a16:creationId xmlns:a16="http://schemas.microsoft.com/office/drawing/2014/main" id="{73A7D5BC-4C43-E041-9925-6EF6E6558FB4}"/>
              </a:ext>
            </a:extLst>
          </p:cNvPr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7" name="Linie">
            <a:extLst>
              <a:ext uri="{FF2B5EF4-FFF2-40B4-BE49-F238E27FC236}">
                <a16:creationId xmlns:a16="http://schemas.microsoft.com/office/drawing/2014/main" id="{6F674C2C-7950-5048-BE5E-B86E73468E70}"/>
              </a:ext>
            </a:extLst>
          </p:cNvPr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8" name="Logo">
            <a:extLst>
              <a:ext uri="{FF2B5EF4-FFF2-40B4-BE49-F238E27FC236}">
                <a16:creationId xmlns:a16="http://schemas.microsoft.com/office/drawing/2014/main" id="{ADCB66FD-4A4B-8846-BC6C-D4EC74AE9CF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39" name="Türmchen">
            <a:extLst>
              <a:ext uri="{FF2B5EF4-FFF2-40B4-BE49-F238E27FC236}">
                <a16:creationId xmlns:a16="http://schemas.microsoft.com/office/drawing/2014/main" id="{55477E23-6581-C642-88D2-2447BBB3FAF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40" name="Glocken">
              <a:extLst>
                <a:ext uri="{FF2B5EF4-FFF2-40B4-BE49-F238E27FC236}">
                  <a16:creationId xmlns:a16="http://schemas.microsoft.com/office/drawing/2014/main" id="{0F8CC070-2631-294C-A765-4291676C6C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Glocken innen">
              <a:extLst>
                <a:ext uri="{FF2B5EF4-FFF2-40B4-BE49-F238E27FC236}">
                  <a16:creationId xmlns:a16="http://schemas.microsoft.com/office/drawing/2014/main" id="{1D912D61-C147-FA4F-B4E1-C03B73CBA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Türmchen">
              <a:extLst>
                <a:ext uri="{FF2B5EF4-FFF2-40B4-BE49-F238E27FC236}">
                  <a16:creationId xmlns:a16="http://schemas.microsoft.com/office/drawing/2014/main" id="{3511AECC-6E37-3F44-8E47-82C291759F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Linien">
              <a:extLst>
                <a:ext uri="{FF2B5EF4-FFF2-40B4-BE49-F238E27FC236}">
                  <a16:creationId xmlns:a16="http://schemas.microsoft.com/office/drawing/2014/main" id="{17869E95-4EB9-B146-9186-26594BFCAA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4" name="Titel 1">
            <a:extLst>
              <a:ext uri="{FF2B5EF4-FFF2-40B4-BE49-F238E27FC236}">
                <a16:creationId xmlns:a16="http://schemas.microsoft.com/office/drawing/2014/main" id="{06A6D6D0-44FA-E548-905B-8D04ADA15914}"/>
              </a:ext>
            </a:extLst>
          </p:cNvPr>
          <p:cNvSpPr txBox="1">
            <a:spLocks/>
          </p:cNvSpPr>
          <p:nvPr userDrawn="1"/>
        </p:nvSpPr>
        <p:spPr>
          <a:xfrm>
            <a:off x="360000" y="2114550"/>
            <a:ext cx="85529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5" name="Untertitel 2">
            <a:extLst>
              <a:ext uri="{FF2B5EF4-FFF2-40B4-BE49-F238E27FC236}">
                <a16:creationId xmlns:a16="http://schemas.microsoft.com/office/drawing/2014/main" id="{04FF2766-6E0C-024D-AB10-ED6FD678C353}"/>
              </a:ext>
            </a:extLst>
          </p:cNvPr>
          <p:cNvSpPr txBox="1">
            <a:spLocks/>
          </p:cNvSpPr>
          <p:nvPr userDrawn="1"/>
        </p:nvSpPr>
        <p:spPr>
          <a:xfrm>
            <a:off x="360000" y="3390901"/>
            <a:ext cx="85529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  <a:br>
              <a:rPr lang="en-GB"/>
            </a:br>
            <a:r>
              <a:rPr lang="en-GB"/>
              <a:t>Name: der Referentin / des Referenten</a:t>
            </a:r>
            <a:endParaRPr lang="en-GB" dirty="0"/>
          </a:p>
        </p:txBody>
      </p:sp>
      <p:grpSp>
        <p:nvGrpSpPr>
          <p:cNvPr id="46" name="Regieanweisungen">
            <a:extLst>
              <a:ext uri="{FF2B5EF4-FFF2-40B4-BE49-F238E27FC236}">
                <a16:creationId xmlns:a16="http://schemas.microsoft.com/office/drawing/2014/main" id="{8664F679-CA31-AE4E-99B7-178EE71C3677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7196170-64FA-8745-B0AA-91F9CF64BF1D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05C2DDDC-69F7-FF4C-A7AF-DD16FB2608E4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>
              <a:extLst>
                <a:ext uri="{FF2B5EF4-FFF2-40B4-BE49-F238E27FC236}">
                  <a16:creationId xmlns:a16="http://schemas.microsoft.com/office/drawing/2014/main" id="{F1D198D9-0C96-5D4A-8A81-D5F4A9C35ADE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>
              <a:extLst>
                <a:ext uri="{FF2B5EF4-FFF2-40B4-BE49-F238E27FC236}">
                  <a16:creationId xmlns:a16="http://schemas.microsoft.com/office/drawing/2014/main" id="{47817664-0D1E-F84E-AB1A-A420DC222441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>
              <a:extLst>
                <a:ext uri="{FF2B5EF4-FFF2-40B4-BE49-F238E27FC236}">
                  <a16:creationId xmlns:a16="http://schemas.microsoft.com/office/drawing/2014/main" id="{520CC67E-F6F5-C44B-ADE2-A3162BF1CC61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>
              <a:extLst>
                <a:ext uri="{FF2B5EF4-FFF2-40B4-BE49-F238E27FC236}">
                  <a16:creationId xmlns:a16="http://schemas.microsoft.com/office/drawing/2014/main" id="{1ED45874-D22C-BF42-B0F7-794A189B4114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nie">
              <a:extLst>
                <a:ext uri="{FF2B5EF4-FFF2-40B4-BE49-F238E27FC236}">
                  <a16:creationId xmlns:a16="http://schemas.microsoft.com/office/drawing/2014/main" id="{EEF42126-0DEB-5A45-BBA1-9CA2B7FB543A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F862A6FD-83C9-3F49-84E7-296AE961784A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1CC3F3FE-29DE-C443-BA87-E84E44E70314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57DA9C42-03D2-3144-A3C0-DF586B7FCC2B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livng.knowledge">
            <a:extLst>
              <a:ext uri="{FF2B5EF4-FFF2-40B4-BE49-F238E27FC236}">
                <a16:creationId xmlns:a16="http://schemas.microsoft.com/office/drawing/2014/main" id="{4D028475-3425-C340-9E33-D7EE762C38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45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227" userDrawn="1">
          <p15:clr>
            <a:srgbClr val="FBAE40"/>
          </p15:clr>
        </p15:guide>
        <p15:guide id="12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6200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3240000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4588" y="6069200"/>
            <a:ext cx="45651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2" name="Regieanweisungen">
            <a:extLst>
              <a:ext uri="{FF2B5EF4-FFF2-40B4-BE49-F238E27FC236}">
                <a16:creationId xmlns:a16="http://schemas.microsoft.com/office/drawing/2014/main" id="{EA203BD3-FA27-944C-A91F-AA29047FAB39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23" name="Linie">
              <a:extLst>
                <a:ext uri="{FF2B5EF4-FFF2-40B4-BE49-F238E27FC236}">
                  <a16:creationId xmlns:a16="http://schemas.microsoft.com/office/drawing/2014/main" id="{C934A50B-7A2C-8847-BF53-EC6E08E8883E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nie">
              <a:extLst>
                <a:ext uri="{FF2B5EF4-FFF2-40B4-BE49-F238E27FC236}">
                  <a16:creationId xmlns:a16="http://schemas.microsoft.com/office/drawing/2014/main" id="{3146D8AE-0598-704A-9183-808AA0AA2D08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F39CCCC-62FF-0943-9242-4BA6C68A8779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15E3FE2C-7C50-6D4E-83F9-AD5BFBF28B59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70AADF9F-80DB-8842-A8C3-333628A6AF5D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1A22A530-CD2F-9B40-8CFE-A2B07B1A5BBF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864FD066-F6C3-7C4B-8258-ED10E1C89711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nie">
              <a:extLst>
                <a:ext uri="{FF2B5EF4-FFF2-40B4-BE49-F238E27FC236}">
                  <a16:creationId xmlns:a16="http://schemas.microsoft.com/office/drawing/2014/main" id="{ED2F7124-DEAA-E846-A491-70501DBEC677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7B43B07E-ABFF-4648-81B3-B1213B97356A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40FB9B60-F99B-D240-964D-1423713DB2D9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ogo">
            <a:extLst>
              <a:ext uri="{FF2B5EF4-FFF2-40B4-BE49-F238E27FC236}">
                <a16:creationId xmlns:a16="http://schemas.microsoft.com/office/drawing/2014/main" id="{2704BC1E-6480-3C4B-A8DA-DCDFF10E983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35" name="Ecke">
            <a:extLst>
              <a:ext uri="{FF2B5EF4-FFF2-40B4-BE49-F238E27FC236}">
                <a16:creationId xmlns:a16="http://schemas.microsoft.com/office/drawing/2014/main" id="{C7F55DCE-7945-A444-93D4-8FC7B60FBA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36" name="Fläche">
              <a:extLst>
                <a:ext uri="{FF2B5EF4-FFF2-40B4-BE49-F238E27FC236}">
                  <a16:creationId xmlns:a16="http://schemas.microsoft.com/office/drawing/2014/main" id="{2A949DE2-F654-0645-83CF-2FB3EB50C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" name="FONT">
              <a:extLst>
                <a:ext uri="{FF2B5EF4-FFF2-40B4-BE49-F238E27FC236}">
                  <a16:creationId xmlns:a16="http://schemas.microsoft.com/office/drawing/2014/main" id="{46587B91-AE06-244B-ACD7-364ECC4954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46" name="livng.knowledge">
            <a:extLst>
              <a:ext uri="{FF2B5EF4-FFF2-40B4-BE49-F238E27FC236}">
                <a16:creationId xmlns:a16="http://schemas.microsoft.com/office/drawing/2014/main" id="{2189CA20-D096-FC4C-AC27-DA406128819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671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227" userDrawn="1">
          <p15:clr>
            <a:srgbClr val="FBAE40"/>
          </p15:clr>
        </p15:guide>
        <p15:guide id="12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4588" y="6069200"/>
            <a:ext cx="45651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2" name="Regieanweisungen">
            <a:extLst>
              <a:ext uri="{FF2B5EF4-FFF2-40B4-BE49-F238E27FC236}">
                <a16:creationId xmlns:a16="http://schemas.microsoft.com/office/drawing/2014/main" id="{3D4D23BB-D672-5844-8D72-08B1397149D9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23" name="Linie">
              <a:extLst>
                <a:ext uri="{FF2B5EF4-FFF2-40B4-BE49-F238E27FC236}">
                  <a16:creationId xmlns:a16="http://schemas.microsoft.com/office/drawing/2014/main" id="{FD5EDB7B-30EA-AD40-833B-144AA7354C5C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nie">
              <a:extLst>
                <a:ext uri="{FF2B5EF4-FFF2-40B4-BE49-F238E27FC236}">
                  <a16:creationId xmlns:a16="http://schemas.microsoft.com/office/drawing/2014/main" id="{BF33DE4B-99A4-7043-AFCD-7BA8ECD1862E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10464683-8CA2-D046-83D9-7DC1E4EACC18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0B86C09-50A6-6043-B6F6-95DC10E19D4C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66842BB4-50D5-554E-B9F8-ED857848026D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7AB36B92-C1AE-6243-AE92-00AF1094367E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ACA47A0B-0EBD-9F4A-A517-757C09346B3B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nie">
              <a:extLst>
                <a:ext uri="{FF2B5EF4-FFF2-40B4-BE49-F238E27FC236}">
                  <a16:creationId xmlns:a16="http://schemas.microsoft.com/office/drawing/2014/main" id="{AB8BA6CE-1335-B94A-A9B1-7C5222D35F9B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0882518D-82D9-4C4E-8E87-0B843E48A05C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12F8462B-9394-384F-81BF-4CB545C0B115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ogo">
            <a:extLst>
              <a:ext uri="{FF2B5EF4-FFF2-40B4-BE49-F238E27FC236}">
                <a16:creationId xmlns:a16="http://schemas.microsoft.com/office/drawing/2014/main" id="{10F0BB0F-4E0B-A04E-BBB4-24F43910C94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35" name="Ecke">
            <a:extLst>
              <a:ext uri="{FF2B5EF4-FFF2-40B4-BE49-F238E27FC236}">
                <a16:creationId xmlns:a16="http://schemas.microsoft.com/office/drawing/2014/main" id="{3A34649F-8473-4D47-8D26-E34114A38C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36" name="Fläche">
              <a:extLst>
                <a:ext uri="{FF2B5EF4-FFF2-40B4-BE49-F238E27FC236}">
                  <a16:creationId xmlns:a16="http://schemas.microsoft.com/office/drawing/2014/main" id="{030BAB41-A8F1-E04C-A18D-289362A628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" name="FONT">
              <a:extLst>
                <a:ext uri="{FF2B5EF4-FFF2-40B4-BE49-F238E27FC236}">
                  <a16:creationId xmlns:a16="http://schemas.microsoft.com/office/drawing/2014/main" id="{A1A32C00-7095-D048-8E81-EF91CCBBFE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46" name="livng.knowledge">
            <a:extLst>
              <a:ext uri="{FF2B5EF4-FFF2-40B4-BE49-F238E27FC236}">
                <a16:creationId xmlns:a16="http://schemas.microsoft.com/office/drawing/2014/main" id="{D49D15B6-81B7-8547-9894-37CDD503E48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0506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227" userDrawn="1">
          <p15:clr>
            <a:srgbClr val="FBAE40"/>
          </p15:clr>
        </p15:guide>
        <p15:guide id="12" pos="74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1"/>
            <a:ext cx="122047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5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500" y="3590925"/>
            <a:ext cx="26908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500" y="304199"/>
            <a:ext cx="360375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866" y="2484439"/>
            <a:ext cx="4255565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74197" y="6028843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1"/>
            <a:ext cx="122047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60000" y="1962075"/>
            <a:ext cx="5042063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0000" tIns="0" rIns="9000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Titel der Präsentation auf</a:t>
            </a:r>
            <a:endParaRPr lang="de-DE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60000" y="3590925"/>
            <a:ext cx="2016000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</a:p>
          <a:p>
            <a:r>
              <a:rPr lang="en-GB"/>
              <a:t>Name: der Referentin / des Referenten</a:t>
            </a:r>
            <a:endParaRPr lang="en-GB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775" y="2484439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" name="Hintergrundbild">
            <a:extLst>
              <a:ext uri="{FF2B5EF4-FFF2-40B4-BE49-F238E27FC236}">
                <a16:creationId xmlns:a16="http://schemas.microsoft.com/office/drawing/2014/main" id="{0C2654BD-801D-5E48-BD2F-4F856A7CF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81"/>
            <a:ext cx="12204700" cy="5654051"/>
          </a:xfrm>
          <a:prstGeom prst="rect">
            <a:avLst/>
          </a:prstGeom>
        </p:spPr>
      </p:pic>
      <p:sp>
        <p:nvSpPr>
          <p:cNvPr id="31" name="Linie">
            <a:extLst>
              <a:ext uri="{FF2B5EF4-FFF2-40B4-BE49-F238E27FC236}">
                <a16:creationId xmlns:a16="http://schemas.microsoft.com/office/drawing/2014/main" id="{35A39337-DBC3-4C43-AD2C-32C1E00991BC}"/>
              </a:ext>
            </a:extLst>
          </p:cNvPr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40" name="Regieanweisungen">
            <a:extLst>
              <a:ext uri="{FF2B5EF4-FFF2-40B4-BE49-F238E27FC236}">
                <a16:creationId xmlns:a16="http://schemas.microsoft.com/office/drawing/2014/main" id="{9D704F4F-AEFF-2A4D-BFFB-7162853EA008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9020EC8-89D7-904C-A6C1-B100B47CF0CD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C15660CC-6250-6542-9409-28F1A86AB6D0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>
              <a:extLst>
                <a:ext uri="{FF2B5EF4-FFF2-40B4-BE49-F238E27FC236}">
                  <a16:creationId xmlns:a16="http://schemas.microsoft.com/office/drawing/2014/main" id="{AA6CCC97-6050-2846-BCD5-EEA5C777DE16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F28DB7A9-3998-2E48-AFCF-3202762C1ECA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D2AA82F8-A972-E441-82BA-6E6EBD0807EE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>
              <a:extLst>
                <a:ext uri="{FF2B5EF4-FFF2-40B4-BE49-F238E27FC236}">
                  <a16:creationId xmlns:a16="http://schemas.microsoft.com/office/drawing/2014/main" id="{74912EF9-11BC-CA41-8180-471A33FDCBAE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>
              <a:extLst>
                <a:ext uri="{FF2B5EF4-FFF2-40B4-BE49-F238E27FC236}">
                  <a16:creationId xmlns:a16="http://schemas.microsoft.com/office/drawing/2014/main" id="{17B1149A-4D69-0545-8C28-E3E218604EA0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>
              <a:extLst>
                <a:ext uri="{FF2B5EF4-FFF2-40B4-BE49-F238E27FC236}">
                  <a16:creationId xmlns:a16="http://schemas.microsoft.com/office/drawing/2014/main" id="{0461D679-7E15-B640-BC6F-5360C7C9C96E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>
              <a:extLst>
                <a:ext uri="{FF2B5EF4-FFF2-40B4-BE49-F238E27FC236}">
                  <a16:creationId xmlns:a16="http://schemas.microsoft.com/office/drawing/2014/main" id="{0E19D992-4283-8044-B361-287ABF14DBA5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>
              <a:extLst>
                <a:ext uri="{FF2B5EF4-FFF2-40B4-BE49-F238E27FC236}">
                  <a16:creationId xmlns:a16="http://schemas.microsoft.com/office/drawing/2014/main" id="{ECED716A-39E6-F34E-9BA4-250621A2A670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Logo">
            <a:extLst>
              <a:ext uri="{FF2B5EF4-FFF2-40B4-BE49-F238E27FC236}">
                <a16:creationId xmlns:a16="http://schemas.microsoft.com/office/drawing/2014/main" id="{A78B659D-B310-864E-B126-02F2E070B83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567D364F-27ED-7C40-A4DF-46F80A1A7743}"/>
              </a:ext>
            </a:extLst>
          </p:cNvPr>
          <p:cNvSpPr txBox="1">
            <a:spLocks/>
          </p:cNvSpPr>
          <p:nvPr userDrawn="1"/>
        </p:nvSpPr>
        <p:spPr>
          <a:xfrm>
            <a:off x="360000" y="1962075"/>
            <a:ext cx="5042063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0000" tIns="0" rIns="9000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Titel der Präsentation auf</a:t>
            </a:r>
            <a:endParaRPr lang="de-DE" dirty="0"/>
          </a:p>
        </p:txBody>
      </p:sp>
      <p:sp>
        <p:nvSpPr>
          <p:cNvPr id="56" name="Untertitel 2">
            <a:extLst>
              <a:ext uri="{FF2B5EF4-FFF2-40B4-BE49-F238E27FC236}">
                <a16:creationId xmlns:a16="http://schemas.microsoft.com/office/drawing/2014/main" id="{FAD01C7E-9F35-D643-8C80-B08CCD676CF3}"/>
              </a:ext>
            </a:extLst>
          </p:cNvPr>
          <p:cNvSpPr txBox="1">
            <a:spLocks/>
          </p:cNvSpPr>
          <p:nvPr userDrawn="1"/>
        </p:nvSpPr>
        <p:spPr>
          <a:xfrm>
            <a:off x="360000" y="3590925"/>
            <a:ext cx="2016000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</a:p>
          <a:p>
            <a:r>
              <a:rPr lang="en-GB"/>
              <a:t>Name: der Referentin / des Referenten</a:t>
            </a:r>
            <a:endParaRPr lang="en-GB" dirty="0"/>
          </a:p>
        </p:txBody>
      </p:sp>
      <p:sp>
        <p:nvSpPr>
          <p:cNvPr id="57" name="livng.knowledge">
            <a:extLst>
              <a:ext uri="{FF2B5EF4-FFF2-40B4-BE49-F238E27FC236}">
                <a16:creationId xmlns:a16="http://schemas.microsoft.com/office/drawing/2014/main" id="{10E2FCCE-DC52-FD4B-898A-8C7B41CEF59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113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11" orient="horz" pos="1236" userDrawn="1">
          <p15:clr>
            <a:srgbClr val="FBAE40"/>
          </p15:clr>
        </p15:guide>
        <p15:guide id="12" orient="horz" pos="2262" userDrawn="1">
          <p15:clr>
            <a:srgbClr val="FBAE40"/>
          </p15:clr>
        </p15:guide>
        <p15:guide id="13" pos="227" userDrawn="1">
          <p15:clr>
            <a:srgbClr val="FBAE40"/>
          </p15:clr>
        </p15:guide>
        <p15:guide id="14" pos="7461" userDrawn="1">
          <p15:clr>
            <a:srgbClr val="FBAE40"/>
          </p15:clr>
        </p15:guide>
        <p15:guide id="15" orient="horz" pos="15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99" y="1665066"/>
            <a:ext cx="11484001" cy="4240848"/>
          </a:xfrm>
        </p:spPr>
        <p:txBody>
          <a:bodyPr/>
          <a:lstStyle>
            <a:lvl1pPr marL="274638" marR="0" indent="-27463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750" marR="0" indent="-2809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3275" marR="0" indent="-269875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638" marR="0" lvl="0" indent="-27463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750" marR="0" lvl="1" indent="-2809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3275" marR="0" lvl="2" indent="-269875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8388" marR="0" lvl="3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8388" marR="0" lvl="4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8388" marR="0" lvl="5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8388" marR="0" lvl="6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8388" marR="0" lvl="7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8388" marR="0" lvl="8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inie">
            <a:extLst>
              <a:ext uri="{FF2B5EF4-FFF2-40B4-BE49-F238E27FC236}">
                <a16:creationId xmlns:a16="http://schemas.microsoft.com/office/drawing/2014/main" id="{59DFA644-8AB0-4D46-AB16-E49831435448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3566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227" userDrawn="1">
          <p15:clr>
            <a:srgbClr val="FBAE40"/>
          </p15:clr>
        </p15:guide>
        <p15:guide id="1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37" y="1666800"/>
            <a:ext cx="5457687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360" y="1666800"/>
            <a:ext cx="5579639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en-GB"/>
              <a:t>Tanya Braun - StaRAI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6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202" y="2615518"/>
            <a:ext cx="5578139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361" y="2615518"/>
            <a:ext cx="5579639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" y="1666800"/>
            <a:ext cx="5580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4359" y="1666800"/>
            <a:ext cx="5579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inie">
            <a:extLst>
              <a:ext uri="{FF2B5EF4-FFF2-40B4-BE49-F238E27FC236}">
                <a16:creationId xmlns:a16="http://schemas.microsoft.com/office/drawing/2014/main" id="{A4CC789F-3934-F14C-995B-0563E693D415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3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999" y="904868"/>
            <a:ext cx="1148400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999" y="1665065"/>
            <a:ext cx="1148400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End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Regieanweisungen">
            <a:extLst>
              <a:ext uri="{FF2B5EF4-FFF2-40B4-BE49-F238E27FC236}">
                <a16:creationId xmlns:a16="http://schemas.microsoft.com/office/drawing/2014/main" id="{EF70C0E4-D93F-9F4C-801D-E8FF06888AB4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21" name="Linie">
              <a:extLst>
                <a:ext uri="{FF2B5EF4-FFF2-40B4-BE49-F238E27FC236}">
                  <a16:creationId xmlns:a16="http://schemas.microsoft.com/office/drawing/2014/main" id="{5EBFA451-47F7-EE47-A540-DFB8A4CEABDB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>
              <a:extLst>
                <a:ext uri="{FF2B5EF4-FFF2-40B4-BE49-F238E27FC236}">
                  <a16:creationId xmlns:a16="http://schemas.microsoft.com/office/drawing/2014/main" id="{7932B352-D269-C94A-BDB3-D01ECA0D6451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>
              <a:extLst>
                <a:ext uri="{FF2B5EF4-FFF2-40B4-BE49-F238E27FC236}">
                  <a16:creationId xmlns:a16="http://schemas.microsoft.com/office/drawing/2014/main" id="{0E8E1843-C689-084F-8530-1D52E1CBBF63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>
              <a:extLst>
                <a:ext uri="{FF2B5EF4-FFF2-40B4-BE49-F238E27FC236}">
                  <a16:creationId xmlns:a16="http://schemas.microsoft.com/office/drawing/2014/main" id="{4E5C37C2-1FCB-344E-82FA-586BCC10F5A8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nie">
              <a:extLst>
                <a:ext uri="{FF2B5EF4-FFF2-40B4-BE49-F238E27FC236}">
                  <a16:creationId xmlns:a16="http://schemas.microsoft.com/office/drawing/2014/main" id="{EC23969A-777D-464F-B6B4-FE6720D63D32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C0C30820-C8ED-BD49-8FA8-06D858FA4521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FB2C2EDE-84CC-4D49-B35E-0E4CF3B3F8DE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93378F3E-4AFC-B847-9E34-D7398BA750AE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E3D414F7-41AC-C74E-9813-2E43242E771C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7A3E1348-1B60-BD48-B081-E3A1AD8C502D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ogo">
            <a:extLst>
              <a:ext uri="{FF2B5EF4-FFF2-40B4-BE49-F238E27FC236}">
                <a16:creationId xmlns:a16="http://schemas.microsoft.com/office/drawing/2014/main" id="{A18140F0-5492-0C43-83A7-73291932FD5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2" name="Linie">
            <a:extLst>
              <a:ext uri="{FF2B5EF4-FFF2-40B4-BE49-F238E27FC236}">
                <a16:creationId xmlns:a16="http://schemas.microsoft.com/office/drawing/2014/main" id="{A79FBAB3-37AE-8349-A8DD-6060BF3387B5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7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hd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638" indent="-27463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4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750" indent="-2809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2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3275" indent="-269875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irias.kuleuven.be/1656026?limo=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eb.cs.ucla.edu/~guyvdb/phd/guyvdb-phdthesi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ifis.uni-luebeck.de/uploads/tx_wapublications/Diss_Gehrke_public_02.pdf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ifis.uni-luebeck.de/~braun/Diss/Braun_diss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hyperlink" Target="https://www.cambridge.org/core/books/modeling-and-reasoning-with-bayesian-networks/8A3769B81540EA93B525C4C2700C9DE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tpress.mit.edu/books/probabilistic-graphical-models" TargetMode="External"/><Relationship Id="rId5" Type="http://schemas.openxmlformats.org/officeDocument/2006/relationships/hyperlink" Target="http://aima.cs.berkeley.edu/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introduction-statistical-relational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https://mitpress.mit.edu/books/introduction-lifted-probabilistic-inferenc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Statistical Relational </a:t>
            </a:r>
            <a:br>
              <a:rPr lang="en-GB"/>
            </a:br>
            <a:r>
              <a:rPr lang="en-GB"/>
              <a:t>Artificial Intelligence (StaRAI)</a:t>
            </a:r>
            <a:endParaRPr lang="en-GB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Tanya Braun</a:t>
            </a:r>
          </a:p>
          <a:p>
            <a:r>
              <a:rPr lang="en-GB"/>
              <a:t>Data Science Group, Computer Science Department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B3172-3778-A74D-A922-0FC4695F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600" y="3058501"/>
            <a:ext cx="168523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54590F-B4DB-CE47-A09E-89863C6EB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00" y="2116888"/>
            <a:ext cx="1728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(</a:t>
            </a:r>
            <a:r>
              <a:rPr lang="en-GB" i="1" dirty="0"/>
              <a:t>preliminary</a:t>
            </a:r>
            <a:r>
              <a:rPr lang="en-GB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Introduction</a:t>
            </a:r>
          </a:p>
          <a:p>
            <a:pPr lvl="1"/>
            <a:r>
              <a:rPr lang="en-GB" dirty="0"/>
              <a:t>Context, motivation</a:t>
            </a:r>
          </a:p>
          <a:p>
            <a:pPr lvl="1"/>
            <a:r>
              <a:rPr lang="en-GB" dirty="0"/>
              <a:t>Agent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Foundations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First-order logic</a:t>
            </a:r>
          </a:p>
          <a:p>
            <a:pPr lvl="1"/>
            <a:r>
              <a:rPr lang="en-GB" dirty="0"/>
              <a:t>Probability theory</a:t>
            </a:r>
          </a:p>
          <a:p>
            <a:pPr lvl="1"/>
            <a:r>
              <a:rPr lang="en-GB" dirty="0"/>
              <a:t>Probabilistic graphical models (PGMs)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Probabilistic Relational Models (PRMs)</a:t>
            </a:r>
          </a:p>
          <a:p>
            <a:pPr lvl="1"/>
            <a:r>
              <a:rPr lang="en-GB" dirty="0"/>
              <a:t>Parfactor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Inference</a:t>
            </a:r>
          </a:p>
          <a:p>
            <a:pPr lvl="1"/>
            <a:r>
              <a:rPr lang="en-GB" dirty="0"/>
              <a:t>Exact inference</a:t>
            </a:r>
          </a:p>
          <a:p>
            <a:pPr lvl="1"/>
            <a:r>
              <a:rPr lang="en-GB" dirty="0"/>
              <a:t>Approximate inference, specifically sampling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Learning</a:t>
            </a:r>
          </a:p>
          <a:p>
            <a:pPr lvl="1"/>
            <a:r>
              <a:rPr lang="en-GB" dirty="0"/>
              <a:t>Parameter learning</a:t>
            </a:r>
          </a:p>
          <a:p>
            <a:pPr lvl="1"/>
            <a:r>
              <a:rPr lang="en-GB" dirty="0"/>
              <a:t>Relation learning</a:t>
            </a:r>
          </a:p>
          <a:p>
            <a:pPr lvl="1"/>
            <a:r>
              <a:rPr lang="en-GB" dirty="0"/>
              <a:t>Approximating symmetries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Sequential Models and Inference</a:t>
            </a:r>
          </a:p>
          <a:p>
            <a:pPr lvl="1"/>
            <a:r>
              <a:rPr lang="en-GB" dirty="0"/>
              <a:t>Parameterised models</a:t>
            </a:r>
          </a:p>
          <a:p>
            <a:pPr lvl="1"/>
            <a:r>
              <a:rPr lang="en-GB" dirty="0"/>
              <a:t>Semantics, inference tasks,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Decision Making</a:t>
            </a:r>
          </a:p>
          <a:p>
            <a:pPr lvl="1"/>
            <a:r>
              <a:rPr lang="en-GB" dirty="0"/>
              <a:t>Preferences, utility</a:t>
            </a:r>
          </a:p>
          <a:p>
            <a:pPr lvl="1"/>
            <a:r>
              <a:rPr lang="en-GB" dirty="0"/>
              <a:t>Decision-theoretic models, tasks,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FFC000"/>
                </a:solidFill>
              </a:rPr>
              <a:t>Continuous Space and Lifting</a:t>
            </a:r>
          </a:p>
          <a:p>
            <a:pPr lvl="1"/>
            <a:r>
              <a:rPr lang="en-GB" dirty="0"/>
              <a:t>Lifted Gaussian Bayesian networks (BNs)</a:t>
            </a:r>
          </a:p>
          <a:p>
            <a:pPr lvl="1"/>
            <a:r>
              <a:rPr lang="en-GB" dirty="0"/>
              <a:t>Probabilistic soft logic (PSL)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End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Tanya Braun - StaRAI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en-GB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en-GB"/>
              <a:t> </a:t>
            </a:r>
            <a:endParaRPr lang="en-GB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50392-855F-7E46-90B7-A312A16243FA}"/>
              </a:ext>
            </a:extLst>
          </p:cNvPr>
          <p:cNvSpPr txBox="1"/>
          <p:nvPr/>
        </p:nvSpPr>
        <p:spPr>
          <a:xfrm>
            <a:off x="6708230" y="143858"/>
            <a:ext cx="3755120" cy="120032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Not part of the winter 2022 / 23 term</a:t>
            </a:r>
          </a:p>
          <a:p>
            <a:pPr algn="ctr"/>
            <a:r>
              <a:rPr lang="en-GB" dirty="0"/>
              <a:t>(mis-planned on my part as I still did not know that the term ends a week before the official semester end)</a:t>
            </a:r>
          </a:p>
        </p:txBody>
      </p:sp>
    </p:spTree>
    <p:extLst>
      <p:ext uri="{BB962C8B-B14F-4D97-AF65-F5344CB8AC3E}">
        <p14:creationId xmlns:p14="http://schemas.microsoft.com/office/powerpoint/2010/main" val="37608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5FE9-7D92-9744-8238-8876F57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8411-506D-7645-93B5-2CC5244C9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a technical level</a:t>
            </a:r>
          </a:p>
          <a:p>
            <a:pPr lvl="1"/>
            <a:r>
              <a:rPr lang="en-GB" dirty="0"/>
              <a:t>Understand and explain the modelling, algorithm, solution approach, … </a:t>
            </a:r>
            <a:br>
              <a:rPr lang="en-GB" dirty="0"/>
            </a:br>
            <a:r>
              <a:rPr lang="en-GB" dirty="0"/>
              <a:t>in terms of</a:t>
            </a:r>
          </a:p>
          <a:p>
            <a:pPr lvl="2"/>
            <a:r>
              <a:rPr lang="en-GB" dirty="0"/>
              <a:t>Main idea</a:t>
            </a:r>
          </a:p>
          <a:p>
            <a:pPr lvl="2"/>
            <a:r>
              <a:rPr lang="en-GB" dirty="0"/>
              <a:t>Use cases</a:t>
            </a:r>
          </a:p>
          <a:p>
            <a:pPr lvl="2"/>
            <a:r>
              <a:rPr lang="en-GB" dirty="0"/>
              <a:t>Advantages / disadvantages</a:t>
            </a:r>
          </a:p>
          <a:p>
            <a:pPr lvl="1"/>
            <a:r>
              <a:rPr lang="en-GB" dirty="0"/>
              <a:t>Understand and explain the connection between the different models and algorithms</a:t>
            </a:r>
          </a:p>
          <a:p>
            <a:r>
              <a:rPr lang="en-GB" dirty="0"/>
              <a:t>On a more general level</a:t>
            </a:r>
          </a:p>
          <a:p>
            <a:pPr lvl="1"/>
            <a:r>
              <a:rPr lang="en-GB" dirty="0"/>
              <a:t>Assess problems and current research in the context of artificial intelligence</a:t>
            </a:r>
          </a:p>
          <a:p>
            <a:pPr lvl="1"/>
            <a:r>
              <a:rPr lang="en-GB" dirty="0"/>
              <a:t>Insight into combining apparently diametrically opposed disciplines (here logic &amp; probability)</a:t>
            </a:r>
          </a:p>
          <a:p>
            <a:r>
              <a:rPr lang="en-GB" dirty="0">
                <a:solidFill>
                  <a:schemeClr val="accent1"/>
                </a:solidFill>
              </a:rPr>
              <a:t>Get a well-rounded overview of different aspects of lifted inference up to state-of-the art research (we should get up to at least 2020)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4593-88BD-924A-939D-0CAD1E708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5F3-6D3A-D04F-AE3C-59A668F42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Tanya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57251-B06F-EC4F-BD5B-242228A2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en-GB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en-GB"/>
              <a:t> 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0399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559E-1705-684A-BA56-D891012A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F5BC-AE1F-AB42-BEAF-E91F9135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11484001" cy="2288469"/>
          </a:xfrm>
        </p:spPr>
        <p:txBody>
          <a:bodyPr numCol="2">
            <a:normAutofit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Lifted Inference and Learning in Statistical Relational Models</a:t>
            </a:r>
          </a:p>
          <a:p>
            <a:pPr lvl="1"/>
            <a:r>
              <a:rPr lang="en-GB" dirty="0"/>
              <a:t>Guy Van den </a:t>
            </a:r>
            <a:r>
              <a:rPr lang="en-GB" dirty="0" err="1"/>
              <a:t>Broeck</a:t>
            </a:r>
            <a:r>
              <a:rPr lang="en-GB" dirty="0"/>
              <a:t>, PhD thesis, 2013</a:t>
            </a:r>
          </a:p>
          <a:p>
            <a:r>
              <a:rPr lang="en-GB" dirty="0">
                <a:solidFill>
                  <a:schemeClr val="accent1"/>
                </a:solidFill>
              </a:rPr>
              <a:t>Lifted Probabilistic Inference by Variable Elimination</a:t>
            </a:r>
          </a:p>
          <a:p>
            <a:pPr lvl="1"/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Taghipour</a:t>
            </a:r>
            <a:r>
              <a:rPr lang="en-GB" dirty="0"/>
              <a:t>, PhD thesis, 2013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Rescued from a Sea of Queries: Exact Inference in Probabilistic Relational Models</a:t>
            </a:r>
          </a:p>
          <a:p>
            <a:pPr lvl="1"/>
            <a:r>
              <a:rPr lang="en-GB" dirty="0"/>
              <a:t>Tanya Braun, PhD thesis, 2020</a:t>
            </a:r>
          </a:p>
          <a:p>
            <a:r>
              <a:rPr lang="en-GB" dirty="0">
                <a:solidFill>
                  <a:schemeClr val="accent1"/>
                </a:solidFill>
              </a:rPr>
              <a:t>Taming Exact Inference in Temporal Probabilistic Relational Models</a:t>
            </a:r>
          </a:p>
          <a:p>
            <a:pPr lvl="1"/>
            <a:r>
              <a:rPr lang="en-GB" dirty="0"/>
              <a:t>Marcel </a:t>
            </a:r>
            <a:r>
              <a:rPr lang="en-GB" dirty="0" err="1"/>
              <a:t>Gehrke</a:t>
            </a:r>
            <a:r>
              <a:rPr lang="en-GB" dirty="0"/>
              <a:t>, PhD thesis, 2022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1B0069F-4A9F-DB41-B904-1A614ED703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End</a:t>
            </a:r>
            <a:endParaRPr lang="de-DE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6E7EA4C-2F0E-2444-B90E-42371C1C0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B6FB2-3FA1-4349-9F2F-50338BBA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2C9D1-0EEF-BD46-855C-8CBB89B8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033" y="3699109"/>
            <a:ext cx="144422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ED567-7073-5241-B7BB-CAF25770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88" y="3699109"/>
            <a:ext cx="153198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291A5-6825-444B-9321-3736C1258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57" y="3699109"/>
            <a:ext cx="144634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B3FE1E-A9C1-2D40-8002-9F024340D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305" y="3699109"/>
            <a:ext cx="15283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BD3E8EF-5E76-C44C-AA3E-6491229A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479" y="6029568"/>
            <a:ext cx="841248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200" dirty="0">
                <a:hlinkClick r:id="rId7"/>
              </a:rPr>
              <a:t>http://web.cs.ucla.edu/~guyvdb/phd/guyvdb-phdthesis.pdf</a:t>
            </a:r>
            <a:endParaRPr lang="en-GB" sz="1200" dirty="0"/>
          </a:p>
          <a:p>
            <a:pPr>
              <a:spcBef>
                <a:spcPts val="0"/>
              </a:spcBef>
            </a:pPr>
            <a:r>
              <a:rPr lang="en-GB" sz="1200" dirty="0">
                <a:hlinkClick r:id="rId8"/>
              </a:rPr>
              <a:t>https://lirias.kuleuven.be/1656026?limo=0</a:t>
            </a:r>
            <a:r>
              <a:rPr lang="en-GB" sz="12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hlinkClick r:id="rId9"/>
              </a:rPr>
              <a:t>https://www.ifis.uni-luebeck.de/~braun/Diss/Braun_diss.pdf</a:t>
            </a:r>
            <a:r>
              <a:rPr lang="en-GB" sz="1200" dirty="0"/>
              <a:t>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hlinkClick r:id="rId10"/>
              </a:rPr>
              <a:t>https://www.ifis.uni-luebeck.de/uploads/tx_wapublications/Diss_Gehrke_public_02.pdf</a:t>
            </a:r>
            <a:r>
              <a:rPr lang="en-GB" sz="12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4F2E88-00E6-F844-A843-F3828803A383}"/>
              </a:ext>
            </a:extLst>
          </p:cNvPr>
          <p:cNvSpPr/>
          <p:nvPr/>
        </p:nvSpPr>
        <p:spPr>
          <a:xfrm>
            <a:off x="6508170" y="1003731"/>
            <a:ext cx="4309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Further research papers referenced in slides</a:t>
            </a:r>
          </a:p>
        </p:txBody>
      </p:sp>
    </p:spTree>
    <p:extLst>
      <p:ext uri="{BB962C8B-B14F-4D97-AF65-F5344CB8AC3E}">
        <p14:creationId xmlns:p14="http://schemas.microsoft.com/office/powerpoint/2010/main" val="78533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Literature: Introductory Books &amp; Books on Foundations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idx="1"/>
          </p:nvPr>
        </p:nvSpPr>
        <p:spPr>
          <a:xfrm>
            <a:off x="359999" y="1665067"/>
            <a:ext cx="11484001" cy="1809654"/>
          </a:xfrm>
        </p:spPr>
        <p:txBody>
          <a:bodyPr numCol="3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Artificial Intelligence – A Modern Approach </a:t>
            </a:r>
            <a:r>
              <a:rPr lang="en-GB" dirty="0"/>
              <a:t>(3</a:t>
            </a:r>
            <a:r>
              <a:rPr lang="en-GB" baseline="30000" dirty="0"/>
              <a:t>rd</a:t>
            </a:r>
            <a:r>
              <a:rPr lang="en-GB" dirty="0"/>
              <a:t> ed.)</a:t>
            </a:r>
          </a:p>
          <a:p>
            <a:pPr lvl="1"/>
            <a:r>
              <a:rPr lang="en-GB" dirty="0"/>
              <a:t>Stuart Russell, Peter </a:t>
            </a:r>
            <a:r>
              <a:rPr lang="en-GB" dirty="0" err="1"/>
              <a:t>Norvig</a:t>
            </a:r>
            <a:endParaRPr lang="en-GB" dirty="0"/>
          </a:p>
          <a:p>
            <a:pPr lvl="1"/>
            <a:r>
              <a:rPr lang="en-GB" dirty="0"/>
              <a:t>Basics on agents, logic, reasoning under uncertainty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Probabilistic Graphical Models</a:t>
            </a:r>
            <a:endParaRPr lang="en-GB" dirty="0"/>
          </a:p>
          <a:p>
            <a:pPr lvl="1"/>
            <a:r>
              <a:rPr lang="en-GB" dirty="0"/>
              <a:t>Daphne Koller, Nir Friedman</a:t>
            </a:r>
          </a:p>
          <a:p>
            <a:pPr lvl="1"/>
            <a:r>
              <a:rPr lang="en-GB" dirty="0"/>
              <a:t>General PGMs for reasoning under uncertainty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Modelling and Reasoning with Bayesian Networks</a:t>
            </a:r>
          </a:p>
          <a:p>
            <a:pPr lvl="1"/>
            <a:r>
              <a:rPr lang="en-GB" dirty="0"/>
              <a:t>Adnan </a:t>
            </a:r>
            <a:r>
              <a:rPr lang="en-GB" dirty="0" err="1"/>
              <a:t>Darwiche</a:t>
            </a:r>
            <a:endParaRPr lang="en-GB" dirty="0"/>
          </a:p>
          <a:p>
            <a:pPr lvl="1"/>
            <a:r>
              <a:rPr lang="en-GB" dirty="0"/>
              <a:t>BNs for reasoning under uncertainty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Tanya Braun - StaRAI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en-GB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Bild 3" descr="ShowCover.asp.jpeg">
            <a:extLst>
              <a:ext uri="{FF2B5EF4-FFF2-40B4-BE49-F238E27FC236}">
                <a16:creationId xmlns:a16="http://schemas.microsoft.com/office/drawing/2014/main" id="{A669B1FF-8E0B-8148-8193-ADDC364F0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3659591"/>
            <a:ext cx="166666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5" name="Picture 1" descr="page1image66537296">
            <a:extLst>
              <a:ext uri="{FF2B5EF4-FFF2-40B4-BE49-F238E27FC236}">
                <a16:creationId xmlns:a16="http://schemas.microsoft.com/office/drawing/2014/main" id="{A98B4A4D-1070-DF47-B37E-B9BC75F9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25" y="3659591"/>
            <a:ext cx="192594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A51FC99-F278-ED41-B371-DE1F033F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57" y="6060733"/>
            <a:ext cx="8412480" cy="720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200" dirty="0">
                <a:hlinkClick r:id="rId5"/>
              </a:rPr>
              <a:t>http://aima.cs.berkeley.edu</a:t>
            </a:r>
            <a:r>
              <a:rPr lang="en-GB" sz="1200" dirty="0"/>
              <a:t> 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rgbClr val="FF0000"/>
                </a:solidFill>
                <a:ea typeface="ＭＳ Ｐゴシック" charset="0"/>
                <a:cs typeface="ＭＳ Ｐゴシック" charset="0"/>
                <a:hlinkClick r:id="rId6"/>
              </a:rPr>
              <a:t>https://mitpress.mit.edu/books/probabilistic-graphical-models</a:t>
            </a:r>
            <a:r>
              <a:rPr lang="en-GB" sz="1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hlinkClick r:id="rId7"/>
              </a:rPr>
              <a:t>https://www.cambridge.org/core/books/modeling-and-reasoning-with-bayesian-networks/8A3769B81540EA93B525C4C2700C9DE6</a:t>
            </a:r>
            <a:r>
              <a:rPr lang="en-GB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97EE5-8AFD-3140-B7CD-576487D24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9415" y="3659591"/>
            <a:ext cx="130943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577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Literature: Books on StaRAI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idx="1"/>
          </p:nvPr>
        </p:nvSpPr>
        <p:spPr>
          <a:xfrm>
            <a:off x="359999" y="1665067"/>
            <a:ext cx="11484001" cy="1809654"/>
          </a:xfrm>
        </p:spPr>
        <p:txBody>
          <a:bodyPr numCol="2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Introduction to Statistical Relational Learning</a:t>
            </a:r>
            <a:endParaRPr lang="en-GB" dirty="0"/>
          </a:p>
          <a:p>
            <a:pPr lvl="1"/>
            <a:r>
              <a:rPr lang="en-GB" dirty="0"/>
              <a:t>Editors: </a:t>
            </a:r>
            <a:br>
              <a:rPr lang="en-GB" dirty="0"/>
            </a:br>
            <a:r>
              <a:rPr lang="en-GB" dirty="0" err="1"/>
              <a:t>Lise</a:t>
            </a:r>
            <a:r>
              <a:rPr lang="en-GB" dirty="0"/>
              <a:t> </a:t>
            </a:r>
            <a:r>
              <a:rPr lang="en-GB" dirty="0" err="1"/>
              <a:t>Getoor</a:t>
            </a:r>
            <a:r>
              <a:rPr lang="en-GB" dirty="0"/>
              <a:t>, Ben </a:t>
            </a:r>
            <a:r>
              <a:rPr lang="en-GB" dirty="0" err="1"/>
              <a:t>Taskar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An Introduction to Lifted Probabilistic Inference</a:t>
            </a:r>
            <a:endParaRPr lang="en-GB" dirty="0"/>
          </a:p>
          <a:p>
            <a:pPr lvl="1"/>
            <a:r>
              <a:rPr lang="en-GB" dirty="0"/>
              <a:t>Editors: </a:t>
            </a:r>
            <a:br>
              <a:rPr lang="en-GB" dirty="0"/>
            </a:br>
            <a:r>
              <a:rPr lang="en-GB" dirty="0"/>
              <a:t>Guy Van den </a:t>
            </a:r>
            <a:r>
              <a:rPr lang="en-GB" dirty="0" err="1"/>
              <a:t>Broeck</a:t>
            </a:r>
            <a:r>
              <a:rPr lang="en-GB" dirty="0"/>
              <a:t>, Kristian </a:t>
            </a:r>
            <a:r>
              <a:rPr lang="en-GB" dirty="0" err="1"/>
              <a:t>Kersting</a:t>
            </a:r>
            <a:r>
              <a:rPr lang="en-GB" dirty="0"/>
              <a:t>, </a:t>
            </a:r>
            <a:r>
              <a:rPr lang="en-GB" dirty="0" err="1"/>
              <a:t>Sriraam</a:t>
            </a:r>
            <a:r>
              <a:rPr lang="en-GB" dirty="0"/>
              <a:t> Natarajan, David Poole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Tanya Braun - StaRAI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en-GB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A51FC99-F278-ED41-B371-DE1F033F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59" y="6172447"/>
            <a:ext cx="8412480" cy="4975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200" dirty="0">
                <a:hlinkClick r:id="rId3"/>
              </a:rPr>
              <a:t>https://mitpress.mit.edu/books/introduction-statistical-relational-learning</a:t>
            </a:r>
            <a:r>
              <a:rPr lang="en-GB" sz="1200" dirty="0"/>
              <a:t>  </a:t>
            </a:r>
          </a:p>
          <a:p>
            <a:pPr>
              <a:spcBef>
                <a:spcPts val="300"/>
              </a:spcBef>
            </a:pPr>
            <a:r>
              <a:rPr lang="en-GB" sz="1200" dirty="0">
                <a:hlinkClick r:id="rId4"/>
              </a:rPr>
              <a:t>https://mitpress.mit.edu/books/introduction-lifted-probabilistic-inference</a:t>
            </a:r>
            <a:r>
              <a:rPr lang="en-GB" sz="1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C2F69-B336-0D48-A5F3-66D5118C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606" y="3586791"/>
            <a:ext cx="168523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6950D-2FE4-B047-BDD0-CACF8852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00" y="3586791"/>
            <a:ext cx="1728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349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8FED-511A-9249-B9A3-1A22771B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Oral Exam: Organisational Stuff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DC45E-28E7-8D4F-B4EC-A61CEC35D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Days: </a:t>
            </a:r>
          </a:p>
          <a:p>
            <a:pPr lvl="1"/>
            <a:r>
              <a:rPr lang="en-GB" dirty="0"/>
              <a:t>7 Feb, afternoon</a:t>
            </a:r>
          </a:p>
          <a:p>
            <a:pPr lvl="1"/>
            <a:r>
              <a:rPr lang="en-GB" dirty="0"/>
              <a:t>8 Feb, afternoon</a:t>
            </a:r>
          </a:p>
          <a:p>
            <a:pPr lvl="1"/>
            <a:r>
              <a:rPr lang="en-GB" dirty="0"/>
              <a:t>9 Feb, morning</a:t>
            </a:r>
          </a:p>
          <a:p>
            <a:pPr lvl="1"/>
            <a:endParaRPr lang="en-GB" dirty="0"/>
          </a:p>
          <a:p>
            <a:r>
              <a:rPr lang="en-GB" dirty="0"/>
              <a:t>Schedule</a:t>
            </a:r>
          </a:p>
          <a:p>
            <a:pPr lvl="1"/>
            <a:r>
              <a:rPr lang="en-GB" dirty="0"/>
              <a:t>Announced via </a:t>
            </a:r>
            <a:r>
              <a:rPr lang="en-GB" dirty="0" err="1"/>
              <a:t>Learnweb</a:t>
            </a:r>
            <a:r>
              <a:rPr lang="en-GB" dirty="0"/>
              <a:t> last week</a:t>
            </a:r>
          </a:p>
          <a:p>
            <a:pPr lvl="1"/>
            <a:r>
              <a:rPr lang="en-GB" dirty="0"/>
              <a:t>In case of changes, I will notify you via </a:t>
            </a:r>
            <a:r>
              <a:rPr lang="en-GB" dirty="0" err="1"/>
              <a:t>Learnweb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745AE5-2844-7647-8111-DAF9A94929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Place</a:t>
            </a:r>
          </a:p>
          <a:p>
            <a:pPr lvl="1"/>
            <a:r>
              <a:rPr lang="en-GB" dirty="0"/>
              <a:t>My office </a:t>
            </a:r>
            <a:br>
              <a:rPr lang="en-GB" dirty="0"/>
            </a:br>
            <a:r>
              <a:rPr lang="en-GB" dirty="0"/>
              <a:t>(Room 609, </a:t>
            </a:r>
            <a:r>
              <a:rPr lang="en-GB" dirty="0" err="1"/>
              <a:t>Einsteinstr</a:t>
            </a:r>
            <a:r>
              <a:rPr lang="en-GB" dirty="0"/>
              <a:t>. 62, 6</a:t>
            </a:r>
            <a:r>
              <a:rPr lang="en-GB" baseline="30000" dirty="0"/>
              <a:t>th</a:t>
            </a:r>
            <a:r>
              <a:rPr lang="en-GB" dirty="0"/>
              <a:t> floor)</a:t>
            </a:r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If necessary according to your “</a:t>
            </a:r>
            <a:r>
              <a:rPr lang="en-GB" dirty="0" err="1">
                <a:solidFill>
                  <a:srgbClr val="FFC000"/>
                </a:solidFill>
              </a:rPr>
              <a:t>Prüfungsordnung</a:t>
            </a:r>
            <a:r>
              <a:rPr lang="en-GB" dirty="0">
                <a:solidFill>
                  <a:srgbClr val="FFC000"/>
                </a:solidFill>
              </a:rPr>
              <a:t>”: Registration</a:t>
            </a:r>
          </a:p>
          <a:p>
            <a:pPr lvl="1"/>
            <a:r>
              <a:rPr lang="en-GB" dirty="0">
                <a:solidFill>
                  <a:srgbClr val="FFC000"/>
                </a:solidFill>
              </a:rPr>
              <a:t>One week before the exam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76642F-6222-F248-8E4E-46794751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End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59622E-E5AC-EB49-899F-7AC0BA6BE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DB5A3-6B42-FA4F-83DB-91430C4E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8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2ACB-2BFA-E749-BF31-9345880E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5068-934C-FB4D-AB59-F6680FBB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Q&amp;A Session as part of last exercise session</a:t>
            </a:r>
          </a:p>
          <a:p>
            <a:pPr lvl="1"/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January, 2023, 4.15pm – 5.45pm</a:t>
            </a:r>
          </a:p>
          <a:p>
            <a:r>
              <a:rPr lang="en-GB" dirty="0"/>
              <a:t>Use </a:t>
            </a:r>
            <a:r>
              <a:rPr lang="en-GB" dirty="0" err="1"/>
              <a:t>Learnweb</a:t>
            </a:r>
            <a:r>
              <a:rPr lang="en-GB" dirty="0"/>
              <a:t> discussion forum</a:t>
            </a:r>
          </a:p>
          <a:p>
            <a:pPr lvl="1"/>
            <a:r>
              <a:rPr lang="en-GB" dirty="0"/>
              <a:t>So everybody can participate and possibly learn something from the exchange</a:t>
            </a:r>
          </a:p>
          <a:p>
            <a:r>
              <a:rPr lang="en-GB" dirty="0"/>
              <a:t>Write an email</a:t>
            </a:r>
          </a:p>
          <a:p>
            <a:pPr lvl="1"/>
            <a:r>
              <a:rPr lang="en-GB" dirty="0"/>
              <a:t>Less preferable than the previous method because of the given reason but still a totally valid form of contact</a:t>
            </a:r>
          </a:p>
          <a:p>
            <a:endParaRPr lang="en-GB" dirty="0"/>
          </a:p>
          <a:p>
            <a:r>
              <a:rPr lang="en-GB" dirty="0"/>
              <a:t>Now?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2D92-9ACB-CA4D-9BB5-294E397C9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End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D534E-D440-F342-B343-9E926DC75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 - StaRAI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15BED-F64E-7D42-8D2C-6CBF62A8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52157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-16x9-en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-en" id="{932D5FDF-4513-284D-9ED8-AE139A104C78}" vid="{2A9CC8D2-CF15-384A-88E0-C3EC59682EA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PPT_WWU_Var3_Meta_16x9_02</Template>
  <TotalTime>3918</TotalTime>
  <Words>721</Words>
  <Application>Microsoft Macintosh PowerPoint</Application>
  <PresentationFormat>Custom</PresentationFormat>
  <Paragraphs>137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Meta Offc Pro</vt:lpstr>
      <vt:lpstr>Webdings</vt:lpstr>
      <vt:lpstr>wwu-adapted-16x9-en</vt:lpstr>
      <vt:lpstr>Statistical Relational  Artificial Intelligence (StaRAI)</vt:lpstr>
      <vt:lpstr>Contents (preliminary)</vt:lpstr>
      <vt:lpstr>Goals</vt:lpstr>
      <vt:lpstr>Main Sources</vt:lpstr>
      <vt:lpstr>Literature: Introductory Books &amp; Books on Foundations</vt:lpstr>
      <vt:lpstr>Literature: Books on StaRAI</vt:lpstr>
      <vt:lpstr>Oral Exam: Organisational Stuff</vt:lpstr>
      <vt:lpstr>Questions?</vt:lpstr>
    </vt:vector>
  </TitlesOfParts>
  <Manager/>
  <Company>Westfälische Wilhelms-Universität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KI - Einleitung</dc:title>
  <dc:subject/>
  <dc:creator>Braun, Tanya</dc:creator>
  <cp:keywords/>
  <dc:description/>
  <cp:lastModifiedBy>Tanya</cp:lastModifiedBy>
  <cp:revision>97</cp:revision>
  <cp:lastPrinted>2022-10-11T09:12:46Z</cp:lastPrinted>
  <dcterms:created xsi:type="dcterms:W3CDTF">2019-09-05T07:34:34Z</dcterms:created>
  <dcterms:modified xsi:type="dcterms:W3CDTF">2023-01-24T16:11:38Z</dcterms:modified>
  <cp:category/>
</cp:coreProperties>
</file>