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5" r:id="rId1"/>
  </p:sldMasterIdLst>
  <p:notesMasterIdLst>
    <p:notesMasterId r:id="rId68"/>
  </p:notesMasterIdLst>
  <p:sldIdLst>
    <p:sldId id="256" r:id="rId2"/>
    <p:sldId id="1487" r:id="rId3"/>
    <p:sldId id="1319" r:id="rId4"/>
    <p:sldId id="1316" r:id="rId5"/>
    <p:sldId id="1317" r:id="rId6"/>
    <p:sldId id="1320" r:id="rId7"/>
    <p:sldId id="1322" r:id="rId8"/>
    <p:sldId id="1323" r:id="rId9"/>
    <p:sldId id="1324" r:id="rId10"/>
    <p:sldId id="1326" r:id="rId11"/>
    <p:sldId id="1341" r:id="rId12"/>
    <p:sldId id="1321" r:id="rId13"/>
    <p:sldId id="1325" r:id="rId14"/>
    <p:sldId id="1329" r:id="rId15"/>
    <p:sldId id="1327" r:id="rId16"/>
    <p:sldId id="1330" r:id="rId17"/>
    <p:sldId id="1332" r:id="rId18"/>
    <p:sldId id="1345" r:id="rId19"/>
    <p:sldId id="1331" r:id="rId20"/>
    <p:sldId id="1343" r:id="rId21"/>
    <p:sldId id="1346" r:id="rId22"/>
    <p:sldId id="1342" r:id="rId23"/>
    <p:sldId id="1347" r:id="rId24"/>
    <p:sldId id="1328" r:id="rId25"/>
    <p:sldId id="1333" r:id="rId26"/>
    <p:sldId id="1334" r:id="rId27"/>
    <p:sldId id="1348" r:id="rId28"/>
    <p:sldId id="1350" r:id="rId29"/>
    <p:sldId id="1351" r:id="rId30"/>
    <p:sldId id="1349" r:id="rId31"/>
    <p:sldId id="1353" r:id="rId32"/>
    <p:sldId id="1488" r:id="rId33"/>
    <p:sldId id="1337" r:id="rId34"/>
    <p:sldId id="1336" r:id="rId35"/>
    <p:sldId id="1356" r:id="rId36"/>
    <p:sldId id="1360" r:id="rId37"/>
    <p:sldId id="1359" r:id="rId38"/>
    <p:sldId id="1362" r:id="rId39"/>
    <p:sldId id="1361" r:id="rId40"/>
    <p:sldId id="1364" r:id="rId41"/>
    <p:sldId id="1363" r:id="rId42"/>
    <p:sldId id="1365" r:id="rId43"/>
    <p:sldId id="1366" r:id="rId44"/>
    <p:sldId id="1386" r:id="rId45"/>
    <p:sldId id="1367" r:id="rId46"/>
    <p:sldId id="1377" r:id="rId47"/>
    <p:sldId id="1338" r:id="rId48"/>
    <p:sldId id="1368" r:id="rId49"/>
    <p:sldId id="1339" r:id="rId50"/>
    <p:sldId id="1369" r:id="rId51"/>
    <p:sldId id="1370" r:id="rId52"/>
    <p:sldId id="1371" r:id="rId53"/>
    <p:sldId id="1372" r:id="rId54"/>
    <p:sldId id="1373" r:id="rId55"/>
    <p:sldId id="1374" r:id="rId56"/>
    <p:sldId id="1378" r:id="rId57"/>
    <p:sldId id="1375" r:id="rId58"/>
    <p:sldId id="1376" r:id="rId59"/>
    <p:sldId id="1340" r:id="rId60"/>
    <p:sldId id="1379" r:id="rId61"/>
    <p:sldId id="1380" r:id="rId62"/>
    <p:sldId id="1381" r:id="rId63"/>
    <p:sldId id="1382" r:id="rId64"/>
    <p:sldId id="1385" r:id="rId65"/>
    <p:sldId id="1383" r:id="rId66"/>
    <p:sldId id="1384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93"/>
    <p:restoredTop sz="94649"/>
  </p:normalViewPr>
  <p:slideViewPr>
    <p:cSldViewPr snapToGrid="0" snapToObjects="1">
      <p:cViewPr varScale="1">
        <p:scale>
          <a:sx n="97" d="100"/>
          <a:sy n="97" d="100"/>
        </p:scale>
        <p:origin x="9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1830-A665-114E-98D6-B728185FEA0B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BF81A-3E81-274B-90A2-0A51F25FF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44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B551E-9F22-4B6E-924D-4DC3CE72867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82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621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596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181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662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667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678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Logo">
            <a:extLst>
              <a:ext uri="{FF2B5EF4-FFF2-40B4-BE49-F238E27FC236}">
                <a16:creationId xmlns:a16="http://schemas.microsoft.com/office/drawing/2014/main" id="{179B03B2-EBED-5847-BE81-4E66985BD73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/>
        </p:nvSpPr>
        <p:spPr>
          <a:xfrm>
            <a:off x="0" y="5642640"/>
            <a:ext cx="12191301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livng.knowledge">
            <a:extLst>
              <a:ext uri="{FF2B5EF4-FFF2-40B4-BE49-F238E27FC236}">
                <a16:creationId xmlns:a16="http://schemas.microsoft.com/office/drawing/2014/main" id="{B047EBDB-25E0-3349-8C4B-88673F3FCFC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279756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8393595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42489910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0363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412" y="1019190"/>
            <a:ext cx="5494742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625" y="2369580"/>
            <a:ext cx="5494742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3152" y="1512000"/>
            <a:ext cx="5518523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3152" y="4680002"/>
            <a:ext cx="5518726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40436384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3618">
          <p15:clr>
            <a:srgbClr val="FBAE40"/>
          </p15:clr>
        </p15:guide>
        <p15:guide id="7" orient="horz" pos="851">
          <p15:clr>
            <a:srgbClr val="FBAE40"/>
          </p15:clr>
        </p15:guide>
        <p15:guide id="8" orient="horz" pos="178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340769"/>
            <a:ext cx="10363200" cy="2169195"/>
          </a:xfrm>
        </p:spPr>
        <p:txBody>
          <a:bodyPr anchor="b"/>
          <a:lstStyle>
            <a:lvl1pPr algn="ctr"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272203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197">
                <a:solidFill>
                  <a:schemeClr val="bg1"/>
                </a:solidFill>
              </a:defRPr>
            </a:lvl1pPr>
            <a:lvl2pPr marL="456743" indent="0" algn="ctr">
              <a:buNone/>
              <a:defRPr sz="1998"/>
            </a:lvl2pPr>
            <a:lvl3pPr marL="913486" indent="0" algn="ctr">
              <a:buNone/>
              <a:defRPr sz="1798"/>
            </a:lvl3pPr>
            <a:lvl4pPr marL="1370228" indent="0" algn="ctr">
              <a:buNone/>
              <a:defRPr sz="1598"/>
            </a:lvl4pPr>
            <a:lvl5pPr marL="1826971" indent="0" algn="ctr">
              <a:buNone/>
              <a:defRPr sz="1598"/>
            </a:lvl5pPr>
            <a:lvl6pPr marL="2283714" indent="0" algn="ctr">
              <a:buNone/>
              <a:defRPr sz="1598"/>
            </a:lvl6pPr>
            <a:lvl7pPr marL="2740457" indent="0" algn="ctr">
              <a:buNone/>
              <a:defRPr sz="1598"/>
            </a:lvl7pPr>
            <a:lvl8pPr marL="3197200" indent="0" algn="ctr">
              <a:buNone/>
              <a:defRPr sz="1598"/>
            </a:lvl8pPr>
            <a:lvl9pPr marL="3653942" indent="0" algn="ctr">
              <a:buNone/>
              <a:defRPr sz="159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DEB978-30E1-904C-83B5-37E2717C4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1" y="4874243"/>
            <a:ext cx="9144000" cy="658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398"/>
            </a:lvl1pPr>
            <a:lvl2pPr marL="456743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7491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625" y="1709741"/>
            <a:ext cx="10987826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625" y="4589466"/>
            <a:ext cx="10987826" cy="131644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  <a:lvl2pPr marL="456743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486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22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97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71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45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08DBF21-BE4C-BC4D-82F0-6FB79379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0B39BD-4F22-0941-BFB8-4356F41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D7BF1C4-105C-CF45-9C87-83CAFBF7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8637B26-F5B6-5C41-822F-05994CF18C64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625516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D233BC18-2C2C-5943-9575-56EEFC9959B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BB22276-F35F-A440-A378-D70B6EA72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09" y="304199"/>
            <a:ext cx="2089425" cy="1045801"/>
          </a:xfrm>
          <a:prstGeom prst="rect">
            <a:avLst/>
          </a:prstGeom>
        </p:spPr>
      </p:pic>
      <p:sp>
        <p:nvSpPr>
          <p:cNvPr id="22" name="livng.knowledge">
            <a:extLst>
              <a:ext uri="{FF2B5EF4-FFF2-40B4-BE49-F238E27FC236}">
                <a16:creationId xmlns:a16="http://schemas.microsoft.com/office/drawing/2014/main" id="{6FCE89AB-3140-D748-8FFB-2BE1ED68AD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013011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13324" y="1035716"/>
            <a:ext cx="4677833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0" y="1962150"/>
            <a:ext cx="8544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49" name="Logo">
            <a:extLst>
              <a:ext uri="{FF2B5EF4-FFF2-40B4-BE49-F238E27FC236}">
                <a16:creationId xmlns:a16="http://schemas.microsoft.com/office/drawing/2014/main" id="{CD0DA697-2C40-B34B-863E-4D020E1380A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/>
        </p:nvSpPr>
        <p:spPr>
          <a:xfrm>
            <a:off x="359625" y="2114550"/>
            <a:ext cx="85440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/>
        </p:nvSpPr>
        <p:spPr>
          <a:xfrm>
            <a:off x="359625" y="3390901"/>
            <a:ext cx="8544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  <a:br>
              <a:rPr lang="en-GB" sz="1798"/>
            </a:br>
            <a:r>
              <a:rPr lang="en-GB" sz="1798"/>
              <a:t>Name: der Referentin / des Referenten</a:t>
            </a:r>
            <a:endParaRPr lang="en-GB" sz="1798" dirty="0"/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livng.knowledge">
            <a:extLst>
              <a:ext uri="{FF2B5EF4-FFF2-40B4-BE49-F238E27FC236}">
                <a16:creationId xmlns:a16="http://schemas.microsoft.com/office/drawing/2014/main" id="{47F7FB0D-7814-7142-AFBE-7A75ED0F01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3632453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8D8D12B4-6FC9-5049-B450-BF9A432CF1A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53D18515-2728-DF4D-BD30-577CE284C0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6339698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4672C089-FB2C-964E-9999-28061477004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B7AED09D-D872-F34F-B764-A4039FDCE9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1299374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2"/>
            <a:ext cx="12192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1" y="1962075"/>
            <a:ext cx="5036816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590925"/>
            <a:ext cx="2688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368" y="2484439"/>
            <a:ext cx="4251137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69229" y="6028843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2"/>
            <a:ext cx="121920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Logo">
            <a:extLst>
              <a:ext uri="{FF2B5EF4-FFF2-40B4-BE49-F238E27FC236}">
                <a16:creationId xmlns:a16="http://schemas.microsoft.com/office/drawing/2014/main" id="{5838021F-306A-1641-8435-E83EC810637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/>
        </p:nvSpPr>
        <p:spPr>
          <a:xfrm>
            <a:off x="359626" y="1962075"/>
            <a:ext cx="5036816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89906" tIns="0" rIns="89906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/>
              <a:t>Titel der Präsentation auf</a:t>
            </a:r>
            <a:endParaRPr lang="de-DE" sz="3596" dirty="0"/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/>
        </p:nvSpPr>
        <p:spPr>
          <a:xfrm>
            <a:off x="359625" y="3590925"/>
            <a:ext cx="2013902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</a:p>
          <a:p>
            <a:r>
              <a:rPr lang="en-GB" sz="1798"/>
              <a:t>Name: der Referentin / des Referenten</a:t>
            </a:r>
            <a:endParaRPr lang="en-GB" sz="1798" dirty="0"/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402" y="2484439"/>
            <a:ext cx="408940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7" name="livng.knowledge">
            <a:extLst>
              <a:ext uri="{FF2B5EF4-FFF2-40B4-BE49-F238E27FC236}">
                <a16:creationId xmlns:a16="http://schemas.microsoft.com/office/drawing/2014/main" id="{066467CB-860E-B94F-9269-FA8017D323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4486741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>
          <p15:clr>
            <a:srgbClr val="FBAE40"/>
          </p15:clr>
        </p15:guide>
        <p15:guide id="7" orient="horz" pos="2262">
          <p15:clr>
            <a:srgbClr val="FBAE40"/>
          </p15:clr>
        </p15:guide>
        <p15:guide id="8" pos="227">
          <p15:clr>
            <a:srgbClr val="FBAE40"/>
          </p15:clr>
        </p15:guide>
        <p15:guide id="9" pos="7461">
          <p15:clr>
            <a:srgbClr val="FBAE40"/>
          </p15:clr>
        </p15:guide>
        <p15:guide id="10" orient="horz" pos="15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1665066"/>
            <a:ext cx="11472051" cy="4240848"/>
          </a:xfrm>
        </p:spPr>
        <p:txBody>
          <a:bodyPr/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363" marR="0" lvl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210" marR="0" lvl="1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2472" marR="0" lvl="2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7320" marR="0" lvl="3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7320" marR="0" lvl="4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7320" marR="0" lvl="5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7320" marR="0" lvl="6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7320" marR="0" lvl="7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7320" marR="0" lvl="8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0230219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62" y="1666800"/>
            <a:ext cx="5452008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2" y="1666800"/>
            <a:ext cx="5573833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061200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826" y="2615519"/>
            <a:ext cx="5572334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3" y="2615519"/>
            <a:ext cx="5573833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624" y="1666800"/>
            <a:ext cx="5574533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840" y="1666800"/>
            <a:ext cx="5573834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78373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625" y="1665065"/>
            <a:ext cx="1147205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01" name="Logo">
            <a:extLst>
              <a:ext uri="{FF2B5EF4-FFF2-40B4-BE49-F238E27FC236}">
                <a16:creationId xmlns:a16="http://schemas.microsoft.com/office/drawing/2014/main" id="{03F2C863-AB4B-0042-B635-635A91C8D5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304200"/>
            <a:ext cx="1438502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06654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hf hdr="0"/>
  <p:txStyles>
    <p:titleStyle>
      <a:lvl1pPr marL="0" indent="0" algn="l" defTabSz="9134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97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363" indent="-274363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398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210" indent="-280707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2472" indent="-269605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9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32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63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4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5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657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388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1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8.png"/><Relationship Id="rId4" Type="http://schemas.openxmlformats.org/officeDocument/2006/relationships/image" Target="../media/image17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8.png"/><Relationship Id="rId4" Type="http://schemas.openxmlformats.org/officeDocument/2006/relationships/image" Target="../media/image17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0.png"/><Relationship Id="rId5" Type="http://schemas.openxmlformats.org/officeDocument/2006/relationships/image" Target="../media/image480.png"/><Relationship Id="rId4" Type="http://schemas.openxmlformats.org/officeDocument/2006/relationships/image" Target="../media/image4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58.png"/><Relationship Id="rId9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5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4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0.png"/><Relationship Id="rId11" Type="http://schemas.openxmlformats.org/officeDocument/2006/relationships/image" Target="../media/image80.png"/><Relationship Id="rId5" Type="http://schemas.openxmlformats.org/officeDocument/2006/relationships/image" Target="../media/image740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104.png"/><Relationship Id="rId7" Type="http://schemas.openxmlformats.org/officeDocument/2006/relationships/image" Target="../media/image98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103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90.png"/><Relationship Id="rId10" Type="http://schemas.openxmlformats.org/officeDocument/2006/relationships/image" Target="../media/image101.png"/><Relationship Id="rId19" Type="http://schemas.openxmlformats.org/officeDocument/2006/relationships/image" Target="../media/image94.png"/><Relationship Id="rId4" Type="http://schemas.openxmlformats.org/officeDocument/2006/relationships/image" Target="../media/image105.png"/><Relationship Id="rId9" Type="http://schemas.openxmlformats.org/officeDocument/2006/relationships/image" Target="../media/image100.png"/><Relationship Id="rId1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image" Target="../media/image106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88.png"/><Relationship Id="rId5" Type="http://schemas.openxmlformats.org/officeDocument/2006/relationships/image" Target="../media/image109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25.png"/><Relationship Id="rId7" Type="http://schemas.openxmlformats.org/officeDocument/2006/relationships/image" Target="../media/image11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2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png"/><Relationship Id="rId4" Type="http://schemas.openxmlformats.org/officeDocument/2006/relationships/image" Target="../media/image15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hyperlink" Target="https://psl.linqs.org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63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76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7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4BE2-80DA-4241-AF62-CB1542C63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Continuous Space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84F53-43C7-8041-BB5E-42EFDC745B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Statistical Relational Artificial Intelligence</a:t>
            </a:r>
          </a:p>
          <a:p>
            <a:r>
              <a:rPr lang="en-GB" dirty="0"/>
              <a:t>(StaRAI)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C149E-328F-5146-8520-C7F601EE3733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en-GB"/>
              <a:t>Tanya Braun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B3441D-A33D-284A-929C-50EA7CCD9F7E}"/>
                  </a:ext>
                </a:extLst>
              </p:cNvPr>
              <p:cNvSpPr txBox="1"/>
              <p:nvPr/>
            </p:nvSpPr>
            <p:spPr>
              <a:xfrm>
                <a:off x="7548742" y="3983928"/>
                <a:ext cx="4530536" cy="7466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1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1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sz="11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DE" sz="11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sSubSup>
                                  <m:sSubSupPr>
                                    <m:ctrlP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e-DE" sz="11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sSubSup>
                                  <m:sSubSupPr>
                                    <m:ctrlPr>
                                      <a:rPr lang="de-DE" sz="110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10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sz="110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sz="1100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sz="110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l-GR" sz="110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sz="110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sz="110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  <m:sup>
                                    <m:r>
                                      <a:rPr lang="de-DE" sz="110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d>
                                  <m:dPr>
                                    <m:ctrlP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d>
                                          <m:dPr>
                                            <m:ctrlPr>
                                              <a:rPr lang="de-DE" sz="11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𝑌</m:t>
                                            </m:r>
                                          </m:e>
                                        </m:d>
                                      </m:sub>
                                      <m:sup>
                                        <m: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de-DE" sz="11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  <m:sSubSup>
                                      <m:sSubSupPr>
                                        <m:ctrlP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d>
                                          <m:dPr>
                                            <m:ctrlPr>
                                              <a:rPr lang="de-DE" sz="11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</m:d>
                                      </m:sub>
                                      <m:sup>
                                        <m: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l-GR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l-GR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𝑟𝑠</m:t>
                                        </m:r>
                                      </m:sub>
                                      <m:sup>
                                        <m: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  <m:sSub>
                                  <m:sSubPr>
                                    <m:ctrlP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sz="11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sSubSup>
                                  <m:sSubSupPr>
                                    <m:ctrlP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𝑠𝑡</m:t>
                                    </m:r>
                                  </m:sub>
                                </m:sSub>
                              </m:e>
                              <m:e>
                                <m:d>
                                  <m:dPr>
                                    <m:ctrlP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d>
                                          <m:dPr>
                                            <m:ctrlPr>
                                              <a:rPr lang="de-DE" sz="11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𝑌</m:t>
                                            </m:r>
                                          </m:e>
                                        </m:d>
                                      </m:sub>
                                      <m:sup>
                                        <m: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de-DE" sz="11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  <m:sSubSup>
                                      <m:sSubSupPr>
                                        <m:ctrlP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d>
                                          <m:dPr>
                                            <m:ctrlPr>
                                              <a:rPr lang="de-DE" sz="11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</m:d>
                                      </m:sub>
                                      <m:sup>
                                        <m: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l-GR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l-GR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𝑟𝑠</m:t>
                                        </m:r>
                                      </m:sub>
                                      <m:sup>
                                        <m:r>
                                          <a:rPr lang="de-DE" sz="11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  <m:sSub>
                                  <m:sSubPr>
                                    <m:ctrlP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𝑠𝑡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DE" sz="11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sSubSup>
                                  <m:sSubSupPr>
                                    <m:ctrlPr>
                                      <a:rPr lang="de-DE" sz="11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sz="11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sz="11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𝑠𝑡</m:t>
                                    </m:r>
                                  </m:sub>
                                  <m:sup>
                                    <m:r>
                                      <a:rPr lang="de-DE" sz="11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de-DE" sz="11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de-DE" sz="11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sz="11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e-DE" sz="11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d>
                                          <m:dPr>
                                            <m:ctrlPr>
                                              <a:rPr lang="de-DE" sz="1100" i="1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i="1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𝑌</m:t>
                                            </m:r>
                                          </m:e>
                                        </m:d>
                                      </m:sub>
                                      <m:sup>
                                        <m:r>
                                          <a:rPr lang="de-DE" sz="11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de-DE" sz="11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de-DE" sz="11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de-DE" sz="11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  <m:sSubSup>
                                      <m:sSubSupPr>
                                        <m:ctrlPr>
                                          <a:rPr lang="de-DE" sz="11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sz="11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de-DE" sz="11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d>
                                          <m:dPr>
                                            <m:ctrlPr>
                                              <a:rPr lang="de-DE" sz="1100" i="1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i="1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</m:d>
                                      </m:sub>
                                      <m:sup>
                                        <m:r>
                                          <a:rPr lang="de-DE" sz="11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l-GR" sz="11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l-GR" sz="11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de-DE" sz="11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𝑟𝑠</m:t>
                                        </m:r>
                                      </m:sub>
                                      <m:sup>
                                        <m:r>
                                          <a:rPr lang="de-DE" sz="11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11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B3441D-A33D-284A-929C-50EA7CCD9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742" y="3983928"/>
                <a:ext cx="4530536" cy="7466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CFE1D7-1960-C242-95FD-B2B7E466EAA2}"/>
                  </a:ext>
                </a:extLst>
              </p:cNvPr>
              <p:cNvSpPr/>
              <p:nvPr/>
            </p:nvSpPr>
            <p:spPr>
              <a:xfrm>
                <a:off x="6818478" y="3984057"/>
                <a:ext cx="730264" cy="7464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de-DE" sz="11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1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DE" sz="11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de-DE" sz="11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1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de-DE" sz="11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de-DE" sz="11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1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DE" sz="11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  <m:d>
                                    <m:dPr>
                                      <m:ctrlPr>
                                        <a:rPr lang="de-DE" sz="11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1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de-DE" sz="11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de-DE" sz="1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DE" sz="1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de-DE" sz="1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de-DE" sz="1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eqArr>
                        </m:e>
                      </m:d>
                    </m:oMath>
                  </m:oMathPara>
                </a14:m>
                <a:endParaRPr lang="en-GB" sz="11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CFE1D7-1960-C242-95FD-B2B7E466EA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478" y="3984057"/>
                <a:ext cx="730264" cy="7464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4BACFB-B94F-6C40-BD5F-10081102160A}"/>
                  </a:ext>
                </a:extLst>
              </p:cNvPr>
              <p:cNvSpPr txBox="1"/>
              <p:nvPr/>
            </p:nvSpPr>
            <p:spPr>
              <a:xfrm>
                <a:off x="7548742" y="2039306"/>
                <a:ext cx="3797643" cy="1692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11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1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1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1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1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1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1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1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10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1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1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1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1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11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1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1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1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1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1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1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1100" i="1" dirty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4BACFB-B94F-6C40-BD5F-100811021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742" y="2039306"/>
                <a:ext cx="3797643" cy="16921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F806672-15A7-A34E-9A54-A6FEFD613221}"/>
              </a:ext>
            </a:extLst>
          </p:cNvPr>
          <p:cNvSpPr txBox="1"/>
          <p:nvPr/>
        </p:nvSpPr>
        <p:spPr>
          <a:xfrm rot="21122168">
            <a:off x="593745" y="1416849"/>
            <a:ext cx="6720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NOT PART OF WINTER TERM 2022 / 23</a:t>
            </a:r>
          </a:p>
        </p:txBody>
      </p:sp>
    </p:spTree>
    <p:extLst>
      <p:ext uri="{BB962C8B-B14F-4D97-AF65-F5344CB8AC3E}">
        <p14:creationId xmlns:p14="http://schemas.microsoft.com/office/powerpoint/2010/main" val="254772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6163-1FC4-A445-A0AD-2A600AE6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Outline: 8. Continuous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0942D-095A-5743-9021-C7CFDB682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GB" i="1" dirty="0"/>
              <a:t>Basics</a:t>
            </a:r>
          </a:p>
          <a:p>
            <a:pPr lvl="1"/>
            <a:r>
              <a:rPr lang="en-GB" dirty="0"/>
              <a:t>Continuous variables, probability density function, cumulative probability distribution</a:t>
            </a:r>
          </a:p>
          <a:p>
            <a:pPr lvl="1"/>
            <a:r>
              <a:rPr lang="en-GB" dirty="0"/>
              <a:t>Joint distribution, marginal density, conditional density</a:t>
            </a:r>
          </a:p>
          <a:p>
            <a:pPr marL="514350" indent="-514350">
              <a:buFont typeface="+mj-lt"/>
              <a:buAutoNum type="alphaUcPeriod"/>
            </a:pPr>
            <a:r>
              <a:rPr lang="en-GB" b="1" i="1" dirty="0">
                <a:solidFill>
                  <a:schemeClr val="accent1"/>
                </a:solidFill>
              </a:rPr>
              <a:t>Gaussian models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(Multivariate) Gaussian distribution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(Parameterised) Gaussian Bayesian networks</a:t>
            </a:r>
            <a:endParaRPr lang="en-GB" i="1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GB" i="1" dirty="0"/>
              <a:t>Probabilistic Soft Logic (PSL)</a:t>
            </a:r>
          </a:p>
          <a:p>
            <a:pPr lvl="1"/>
            <a:r>
              <a:rPr lang="en-GB" dirty="0"/>
              <a:t>Modelling, semantics, inference task</a:t>
            </a:r>
          </a:p>
          <a:p>
            <a:pPr marL="514350" indent="-514350">
              <a:buFont typeface="+mj-lt"/>
              <a:buAutoNum type="alphaUcPeriod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3EB6C-B7E8-0449-A40C-56D4B80C6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1DF2E-5A4F-4F42-829D-87663B74E4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33579-EEA6-6C48-A0B6-975BAEC95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828351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0D686-5FF1-4548-A5AD-1E0F7730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Models with Continuous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4E35E-D532-F44C-B543-037FDBE1B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Problem: Space of possible parameterisation essentially unbounded</a:t>
            </a:r>
          </a:p>
          <a:p>
            <a:r>
              <a:rPr lang="en-GB" dirty="0"/>
              <a:t>Special case: (</a:t>
            </a:r>
            <a:r>
              <a:rPr lang="en-GB" dirty="0">
                <a:solidFill>
                  <a:schemeClr val="accent1"/>
                </a:solidFill>
              </a:rPr>
              <a:t>Multivariate</a:t>
            </a:r>
            <a:r>
              <a:rPr lang="en-GB" dirty="0"/>
              <a:t>) </a:t>
            </a:r>
            <a:r>
              <a:rPr lang="en-GB" dirty="0">
                <a:solidFill>
                  <a:schemeClr val="accent1"/>
                </a:solidFill>
              </a:rPr>
              <a:t>Gaussian distributions</a:t>
            </a:r>
          </a:p>
          <a:p>
            <a:pPr lvl="1"/>
            <a:r>
              <a:rPr lang="en-GB" dirty="0"/>
              <a:t>Two parameters per variable: mean, variance</a:t>
            </a:r>
          </a:p>
          <a:p>
            <a:pPr lvl="1"/>
            <a:r>
              <a:rPr lang="en-GB" dirty="0"/>
              <a:t>Strong assumptions, e.g.,</a:t>
            </a:r>
          </a:p>
          <a:p>
            <a:pPr lvl="2"/>
            <a:r>
              <a:rPr lang="en-GB" dirty="0"/>
              <a:t>Exponential decay away from its mean</a:t>
            </a:r>
          </a:p>
          <a:p>
            <a:pPr lvl="2"/>
            <a:r>
              <a:rPr lang="en-GB" dirty="0"/>
              <a:t>Linearity of interactions between random variables</a:t>
            </a:r>
          </a:p>
          <a:p>
            <a:pPr marL="1252538" lvl="2" indent="-338138">
              <a:buFont typeface="Zapf Dingbats"/>
              <a:buChar char="➝"/>
            </a:pPr>
            <a:r>
              <a:rPr lang="en-GB" dirty="0"/>
              <a:t>Assumptions often invalid but still work as a good approximation for many real-world distributions</a:t>
            </a:r>
          </a:p>
          <a:p>
            <a:pPr lvl="1"/>
            <a:r>
              <a:rPr lang="en-GB" dirty="0"/>
              <a:t>Many generalisations exist which use Gaussians as a foundation</a:t>
            </a:r>
          </a:p>
          <a:p>
            <a:pPr lvl="2"/>
            <a:r>
              <a:rPr lang="en-GB" dirty="0"/>
              <a:t>Non-linear interactions</a:t>
            </a:r>
          </a:p>
          <a:p>
            <a:pPr lvl="2"/>
            <a:r>
              <a:rPr lang="en-GB" dirty="0"/>
              <a:t>Mixture of Gaussians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C0C77-5AA8-6D4E-92FF-EFB336F57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AD5B2D-19B5-6648-B670-9B0662852D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CB002B-2D82-C74B-A7F7-49FE7C4E1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855271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0D686-5FF1-4548-A5AD-1E0F7730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PDFs: Gaussian/Normal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04E35E-D532-F44C-B543-037FDBE1B1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074845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Continuous random variable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dirty="0"/>
                  <a:t> has a Gaussian distribution with mean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dirty="0"/>
                  <a:t> 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, denoted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/>
                  <a:t>, if it has the PDF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Expected value and variance of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dirty="0"/>
                  <a:t> given by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dirty="0"/>
                  <a:t> and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Standard deviation: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04E35E-D532-F44C-B543-037FDBE1B1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074845" cy="4240848"/>
              </a:xfrm>
              <a:blipFill>
                <a:blip r:embed="rId2"/>
                <a:stretch>
                  <a:fillRect l="-2330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C0C77-5AA8-6D4E-92FF-EFB336F57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23628D-BD77-694F-8D23-FF3BA509A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349" y="1493480"/>
            <a:ext cx="3528326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AB6194-35D9-0A43-8B02-580FC41AC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243" y="3745914"/>
            <a:ext cx="3512432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D91116-92B4-074B-A24C-42C25556176C}"/>
                  </a:ext>
                </a:extLst>
              </p:cNvPr>
              <p:cNvSpPr txBox="1"/>
              <p:nvPr/>
            </p:nvSpPr>
            <p:spPr>
              <a:xfrm>
                <a:off x="1469849" y="4589746"/>
                <a:ext cx="4252810" cy="96629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Standard Gaussian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=0,</m:t>
                        </m:r>
                        <m:sSup>
                          <m:sSup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D91116-92B4-074B-A24C-42C255561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849" y="4589746"/>
                <a:ext cx="4252810" cy="9662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8E49E-AD07-514E-AF93-D598917DA0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D43A7-D75A-5047-A41D-E98BF4683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012011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DB041-DABE-C44A-AFDC-CF96703FE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Multivariate Gaussian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C30FED-6B90-0C4E-9F3E-6EDAF79485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Univariate Gaussian: Two parameters mean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dirty="0"/>
                  <a:t> 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Multivariate Gaussian distribution over continuous random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/>
                  <a:t> characterised by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-dimensional </a:t>
                </a:r>
                <a:r>
                  <a:rPr lang="en-GB" dirty="0">
                    <a:solidFill>
                      <a:schemeClr val="accent1"/>
                    </a:solidFill>
                  </a:rPr>
                  <a:t>mean vector </a:t>
                </a:r>
                <a14:m>
                  <m:oMath xmlns:m="http://schemas.openxmlformats.org/officeDocument/2006/math">
                    <m:r>
                      <a:rPr lang="en-GB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GB" dirty="0"/>
                  <a:t> and symmetric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>
                    <a:solidFill>
                      <a:schemeClr val="accent1"/>
                    </a:solidFill>
                  </a:rPr>
                  <a:t>covariance matrix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>
                    <a:solidFill>
                      <a:schemeClr val="tx1"/>
                    </a:solidFill>
                  </a:rPr>
                  <a:t>I.e.,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</m:d>
                  </m:oMath>
                </a14:m>
                <a:endParaRPr lang="el-GR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r>
                  <a:rPr lang="en-GB" dirty="0"/>
                  <a:t>Density function defined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</m:d>
                            </m:e>
                          </m:rad>
                        </m:den>
                      </m:f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1" smtClean="0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</m:d>
                  </m:oMath>
                </a14:m>
                <a:r>
                  <a:rPr lang="en-GB" dirty="0"/>
                  <a:t> determinant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For well-defined density,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GB" dirty="0"/>
                  <a:t> must be </a:t>
                </a:r>
                <a:r>
                  <a:rPr lang="en-GB" dirty="0">
                    <a:solidFill>
                      <a:srgbClr val="FFC000"/>
                    </a:solidFill>
                  </a:rPr>
                  <a:t>positive-definite</a:t>
                </a:r>
              </a:p>
              <a:p>
                <a:pPr lvl="2"/>
                <a:r>
                  <a:rPr lang="en-GB" dirty="0"/>
                  <a:t>For any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dirty="0"/>
                  <a:t> such that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 :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Guaranteed to be non-singular ➝ </a:t>
                </a:r>
                <a:r>
                  <a:rPr lang="en-GB" dirty="0">
                    <a:solidFill>
                      <a:srgbClr val="FFC000"/>
                    </a:solidFill>
                  </a:rPr>
                  <a:t>non-zero</a:t>
                </a:r>
                <a:r>
                  <a:rPr lang="en-GB" dirty="0"/>
                  <a:t> determinant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C30FED-6B90-0C4E-9F3E-6EDAF79485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b="-56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E626C-A87E-8F4B-982F-A4576A7E8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325667-EDE0-2C45-948D-DB30734D17C4}"/>
                  </a:ext>
                </a:extLst>
              </p:cNvPr>
              <p:cNvSpPr txBox="1"/>
              <p:nvPr/>
            </p:nvSpPr>
            <p:spPr>
              <a:xfrm>
                <a:off x="7328452" y="4978756"/>
                <a:ext cx="4503223" cy="92333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Standard multivariate Gaussian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with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(all-zero vector)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(identity matrix)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325667-EDE0-2C45-948D-DB30734D1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8452" y="4978756"/>
                <a:ext cx="4503223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4108CA-7E08-4F40-8955-F920F8A320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62EFB2-5835-014E-89E0-607AE8392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803147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1AF2F-7183-3E48-8379-6746DD5BC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8F0394-E6FC-0C45-978D-6F4DC1D630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9606010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Joint Standard Gaussian distribution over two random variables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, i.e.,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Joint Gaussian distribution over three random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Mean vector, covariance matrix: </a:t>
                </a:r>
              </a:p>
              <a:p>
                <a:pPr lvl="3"/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  <a:p>
                <a:pPr lvl="3"/>
                <a:endParaRPr lang="en-GB" dirty="0"/>
              </a:p>
              <a:p>
                <a:pPr lvl="1"/>
                <a:r>
                  <a:rPr lang="en-GB" dirty="0"/>
                  <a:t>Covariance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𝑜𝑣</m:t>
                    </m:r>
                    <m:d>
                      <m:dPr>
                        <m:begChr m:val="["/>
                        <m:endChr m:val="]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(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𝑜𝑣</m:t>
                    </m:r>
                    <m:d>
                      <m:dPr>
                        <m:begChr m:val="["/>
                        <m:endChr m:val="]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) negative, i.e., </a:t>
                </a:r>
                <a:br>
                  <a:rPr lang="en-GB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negatively correlated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)</a:t>
                </a:r>
              </a:p>
              <a:p>
                <a:pPr lvl="2"/>
                <a:r>
                  <a:rPr lang="en-GB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) goes up,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goes down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8F0394-E6FC-0C45-978D-6F4DC1D630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9606010" cy="4240848"/>
              </a:xfrm>
              <a:blipFill>
                <a:blip r:embed="rId2"/>
                <a:stretch>
                  <a:fillRect l="-1715" t="-2687" r="-17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AF4CE7-B520-4343-903F-2A5CC9561A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51038C2-3473-A644-B8BF-44B9DF982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E89CE1-77B5-914B-BF6F-746B50164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14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176B87-D713-D240-8136-80DB940CD95E}"/>
              </a:ext>
            </a:extLst>
          </p:cNvPr>
          <p:cNvGrpSpPr/>
          <p:nvPr/>
        </p:nvGrpSpPr>
        <p:grpSpPr>
          <a:xfrm>
            <a:off x="7995730" y="3769458"/>
            <a:ext cx="3835945" cy="2136456"/>
            <a:chOff x="4750706" y="4374394"/>
            <a:chExt cx="3835945" cy="21364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BF9E8D-464D-6A4D-8BF1-B0208EFCE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50706" y="4374394"/>
              <a:ext cx="3835945" cy="195179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E7AAE3A-424E-074B-9E6C-0BAC7874D452}"/>
                    </a:ext>
                  </a:extLst>
                </p:cNvPr>
                <p:cNvSpPr txBox="1"/>
                <p:nvPr/>
              </p:nvSpPr>
              <p:spPr>
                <a:xfrm>
                  <a:off x="5721531" y="6141518"/>
                  <a:ext cx="42319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E7AAE3A-424E-074B-9E6C-0BAC7874D4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1531" y="6141518"/>
                  <a:ext cx="42319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835A9B7-7B14-6645-8ED0-CB5C168658C6}"/>
                    </a:ext>
                  </a:extLst>
                </p:cNvPr>
                <p:cNvSpPr txBox="1"/>
                <p:nvPr/>
              </p:nvSpPr>
              <p:spPr>
                <a:xfrm>
                  <a:off x="7798525" y="6007381"/>
                  <a:ext cx="42851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835A9B7-7B14-6645-8ED0-CB5C168658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8525" y="6007381"/>
                  <a:ext cx="428515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0D864BA-5429-A24F-BAD6-1F30A1F401FA}"/>
                    </a:ext>
                  </a:extLst>
                </p:cNvPr>
                <p:cNvSpPr txBox="1"/>
                <p:nvPr/>
              </p:nvSpPr>
              <p:spPr>
                <a:xfrm>
                  <a:off x="4924077" y="4534787"/>
                  <a:ext cx="102412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0D864BA-5429-A24F-BAD6-1F30A1F401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4077" y="4534787"/>
                  <a:ext cx="1024127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4623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D4744-6F79-EA4D-B19F-85593BC3B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Marginalisation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E84CCC-28D6-5B40-B7FE-E830B867AE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Trivial with covariance matrix: </a:t>
                </a:r>
              </a:p>
              <a:p>
                <a:pPr lvl="1"/>
                <a:r>
                  <a:rPr lang="en-GB" dirty="0"/>
                  <a:t>Compute pairwise covariances, i.e., generating the distribution in its covariance form</a:t>
                </a:r>
              </a:p>
              <a:p>
                <a:pPr lvl="1"/>
                <a:r>
                  <a:rPr lang="en-GB" dirty="0"/>
                  <a:t>Given covariance form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GB" dirty="0"/>
                  <a:t>: Read off from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en-GB" dirty="0"/>
              </a:p>
              <a:p>
                <a:r>
                  <a:rPr lang="en-GB" dirty="0"/>
                  <a:t>Assume a joint Gaussian distribution over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GB" dirty="0"/>
                  <a:t> where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One can decompose mean and covariance:</a:t>
                </a:r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de-DE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de-DE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𝑹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𝝁</m:t>
                                        </m:r>
                                      </m:e>
                                      <m:sub>
                                        <m:r>
                                          <a:rPr lang="de-DE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𝑻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  <m:brk m:alnAt="7"/>
                                          </m:rPr>
                                          <a:rPr lang="el-GR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r>
                                          <a:rPr lang="de-DE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𝑹𝑹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r>
                                          <a:rPr lang="de-DE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𝑹𝑻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r>
                                          <a:rPr lang="de-DE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𝑻𝑹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r>
                                          <a:rPr lang="de-DE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𝑻𝑻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where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m:rPr>
                            <m:brk m:alnAt="7"/>
                          </m:r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GB" dirty="0"/>
                  <a:t>,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  <m:brk m:alnAt="7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𝑹𝑹</m:t>
                        </m:r>
                      </m:sub>
                    </m:sSub>
                  </m:oMath>
                </a14:m>
                <a:r>
                  <a:rPr lang="en-GB" dirty="0"/>
                  <a:t> an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matrix,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𝑹𝑻</m:t>
                        </m:r>
                      </m:sub>
                    </m:sSub>
                  </m:oMath>
                </a14:m>
                <a:r>
                  <a:rPr lang="en-GB" dirty="0"/>
                  <a:t> an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matrix, </a:t>
                </a:r>
                <a:br>
                  <a:rPr lang="en-GB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𝑻𝑹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𝑹𝑻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GB" dirty="0"/>
                  <a:t> an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matrix,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𝑻𝑻</m:t>
                        </m:r>
                      </m:sub>
                    </m:sSub>
                  </m:oMath>
                </a14:m>
                <a:r>
                  <a:rPr lang="en-GB" dirty="0"/>
                  <a:t> a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matrix</a:t>
                </a:r>
              </a:p>
              <a:p>
                <a:r>
                  <a:rPr lang="en-GB" dirty="0"/>
                  <a:t>Then, marginal distribution over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GB" dirty="0"/>
                  <a:t> given by Gaussian distribution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𝑻𝑻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E84CCC-28D6-5B40-B7FE-E830B867AE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b="-32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0006F-20EF-B044-927A-4D6B4D9D92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A734D-D214-B94A-902D-56035F53A3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62338-A4E6-1941-8884-5F381F2EF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37082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1AF2F-7183-3E48-8379-6746DD5BC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8F0394-E6FC-0C45-978D-6F4DC1D630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Given </a:t>
                </a:r>
                <a:r>
                  <a:rPr lang="en-GB" dirty="0"/>
                  <a:t>joint Gaussian distribution over three random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Mean vector, covariance matrix: </a:t>
                </a:r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given by Gaussian distribution with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8F0394-E6FC-0C45-978D-6F4DC1D630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E89CE1-77B5-914B-BF6F-746B50164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16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5E9C6B-0F20-4649-B315-E7FBC6E517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6FEFA-68D4-8447-B041-08BA0BC7A7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656072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B7CA-C07A-AD47-B6CB-A04BA35DC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Dual: Information/Precision 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28BF4-EA7C-6542-8F56-71C58A6080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Rewrite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GB" dirty="0"/>
                  <a:t> by setting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/>
                  <a:t> and multiplying out:</a:t>
                </a:r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</m:d>
                        </m:e>
                        <m:sup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</m:d>
                      <m:r>
                        <a:rPr lang="de-DE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GB" dirty="0"/>
                  <a:t> is constant over the different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GB" dirty="0"/>
                  <a:t>, therefore,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GB" dirty="0"/>
                  <a:t> called potential vector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28BF4-EA7C-6542-8F56-71C58A6080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597" b="-2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94EB4-941B-B744-BC16-473A0B604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FA1CC9B-64C6-3740-B223-A374AE1254FB}"/>
                  </a:ext>
                </a:extLst>
              </p:cNvPr>
              <p:cNvSpPr/>
              <p:nvPr/>
            </p:nvSpPr>
            <p:spPr>
              <a:xfrm>
                <a:off x="8160535" y="4016358"/>
                <a:ext cx="3671140" cy="1889556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tabLst>
                    <a:tab pos="1597025" algn="l"/>
                  </a:tabLst>
                </a:pP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	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</m:d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	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br>
                  <a:rPr lang="de-DE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de-DE" dirty="0"/>
                  <a:t>	</a:t>
                </a:r>
                <a:r>
                  <a:rPr lang="de-DE" dirty="0">
                    <a:ea typeface="Cambria Math" panose="02040503050406030204" pitchFamily="18" charset="0"/>
                  </a:rPr>
                  <a:t>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𝐴𝐵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de-DE" b="1" dirty="0"/>
                  <a:t> 	</a:t>
                </a:r>
                <a:r>
                  <a:rPr lang="de-DE" dirty="0">
                    <a:ea typeface="Cambria Math" panose="02040503050406030204" pitchFamily="18" charset="0"/>
                  </a:rPr>
                  <a:t>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br>
                  <a:rPr lang="de-DE" b="1" dirty="0"/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GB" dirty="0"/>
                  <a:t> 	</a:t>
                </a:r>
                <a:r>
                  <a:rPr lang="de-DE" dirty="0">
                    <a:ea typeface="Cambria Math" panose="02040503050406030204" pitchFamily="18" charset="0"/>
                  </a:rPr>
                  <a:t>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/>
                  <a:t> a scalar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FA1CC9B-64C6-3740-B223-A374AE1254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0535" y="4016358"/>
                <a:ext cx="3671140" cy="18895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7ACF60B-0165-014F-8D49-5B4827F15621}"/>
                  </a:ext>
                </a:extLst>
              </p:cNvPr>
              <p:cNvSpPr/>
              <p:nvPr/>
            </p:nvSpPr>
            <p:spPr>
              <a:xfrm>
                <a:off x="2342606" y="3111464"/>
                <a:ext cx="4580709" cy="22016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m:rPr>
                          <m:aln/>
                        </m:rP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p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l-G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  <m:r>
                                    <a:rPr lang="de-DE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−2</m:t>
                                  </m:r>
                                  <m:sSup>
                                    <m:sSup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p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l-G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  <m:r>
                                    <a:rPr lang="de-DE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de-DE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de-DE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</m:d>
                        </m:e>
                      </m:func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de-DE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  <m:r>
                                        <a:rPr lang="de-DE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de-DE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7ACF60B-0165-014F-8D49-5B4827F156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606" y="3111464"/>
                <a:ext cx="4580709" cy="2201628"/>
              </a:xfrm>
              <a:prstGeom prst="rect">
                <a:avLst/>
              </a:prstGeom>
              <a:blipFill>
                <a:blip r:embed="rId4"/>
                <a:stretch>
                  <a:fillRect b="-11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1E661DB3-CFDB-C947-8426-373559FAFA53}"/>
              </a:ext>
            </a:extLst>
          </p:cNvPr>
          <p:cNvSpPr/>
          <p:nvPr/>
        </p:nvSpPr>
        <p:spPr>
          <a:xfrm>
            <a:off x="5531358" y="3981501"/>
            <a:ext cx="783772" cy="46155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0D8758-384D-1246-BA8F-426836BE4E7A}"/>
              </a:ext>
            </a:extLst>
          </p:cNvPr>
          <p:cNvCxnSpPr>
            <a:cxnSpLocks/>
            <a:stCxn id="10" idx="0"/>
            <a:endCxn id="12" idx="3"/>
          </p:cNvCxnSpPr>
          <p:nvPr/>
        </p:nvCxnSpPr>
        <p:spPr>
          <a:xfrm flipH="1">
            <a:off x="6315130" y="4016358"/>
            <a:ext cx="3680975" cy="1959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EB2255-A19B-504E-B46C-28A6C03338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C5788-E300-944A-BCA9-4FB970ABC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93112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B7CA-C07A-AD47-B6CB-A04BA35DC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Dual: Information/Precision 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28BF4-EA7C-6542-8F56-71C58A6080A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59962" y="3193774"/>
                <a:ext cx="5897880" cy="2712138"/>
              </a:xfrm>
            </p:spPr>
            <p:txBody>
              <a:bodyPr>
                <a:noAutofit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Getting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  <m:brk m:alnAt="7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𝑹𝑹</m:t>
                        </m:r>
                      </m:sub>
                    </m:sSub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𝑹𝑹</m:t>
                                </m:r>
                              </m:sub>
                            </m:sSub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𝑹𝑻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de-DE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𝑻𝑻</m:t>
                                </m:r>
                              </m:sub>
                              <m:sup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𝑻𝑹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  <m:brk m:alnAt="7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𝑻𝑻</m:t>
                        </m:r>
                      </m:sub>
                    </m:sSub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𝑻𝑻</m:t>
                                </m:r>
                              </m:sub>
                            </m:sSub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</m:t>
                                </m:r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𝑹𝑹</m:t>
                                </m:r>
                              </m:sub>
                              <m:sup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</m:t>
                                </m:r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  <m:brk m:alnAt="7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𝑹𝑹</m:t>
                        </m:r>
                      </m:sub>
                      <m:sup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bSup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𝑹𝑻</m:t>
                        </m:r>
                      </m:sub>
                    </m:sSub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𝑻𝑻</m:t>
                                </m:r>
                              </m:sub>
                            </m:sSub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𝑻𝑹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𝑹𝑹</m:t>
                                </m:r>
                              </m:sub>
                              <m:sup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𝑹𝑻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𝑻𝑹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  <m:brk m:alnAt="7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sub>
                    </m:sSub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𝑻𝑻</m:t>
                        </m:r>
                      </m:sub>
                      <m:sup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bSup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sub>
                    </m:sSub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𝑹𝑹</m:t>
                                </m:r>
                              </m:sub>
                            </m:sSub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𝑹𝑻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𝑻𝑻</m:t>
                                </m:r>
                              </m:sub>
                              <m:sup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𝑻𝑹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28BF4-EA7C-6542-8F56-71C58A6080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59962" y="3193774"/>
                <a:ext cx="5897880" cy="2712138"/>
              </a:xfrm>
              <a:blipFill>
                <a:blip r:embed="rId2"/>
                <a:stretch>
                  <a:fillRect l="-2790" t="-41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3EB8B80-F5B1-5141-B688-58872AEDC66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257842" y="3193774"/>
                <a:ext cx="5934158" cy="2712138"/>
              </a:xfrm>
            </p:spPr>
            <p:txBody>
              <a:bodyPr/>
              <a:lstStyle/>
              <a:p>
                <a:r>
                  <a:rPr lang="en-GB" dirty="0"/>
                  <a:t>Getting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𝑹𝑹</m:t>
                        </m:r>
                      </m:sub>
                    </m:sSub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𝑹𝑹</m:t>
                                </m:r>
                              </m:sub>
                            </m:sSub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𝑹𝑻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𝑻𝑻</m:t>
                                </m:r>
                              </m:sub>
                              <m:sup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𝑻𝑹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𝑻𝑻</m:t>
                        </m:r>
                      </m:sub>
                    </m:sSub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𝑻𝑻</m:t>
                                </m:r>
                              </m:sub>
                            </m:sSub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𝑻𝑹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𝑹𝑹</m:t>
                                </m:r>
                              </m:sub>
                              <m:sup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𝑹𝑻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𝑹𝑻</m:t>
                        </m:r>
                      </m:sub>
                    </m:sSub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  <m:brk m:alnAt="7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𝑹𝑹</m:t>
                        </m:r>
                      </m:sub>
                      <m:sup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bSup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  <m:brk m:alnAt="7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𝑹𝑻</m:t>
                        </m:r>
                      </m:sub>
                    </m:sSub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𝑻𝑻</m:t>
                                </m:r>
                              </m:sub>
                            </m:sSub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𝑻𝑹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𝑹𝑹</m:t>
                                </m:r>
                              </m:sub>
                              <m:sup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𝑹𝑻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𝑻𝑹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𝑻𝑹</m:t>
                        </m:r>
                      </m:sub>
                    </m:sSub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  <m:brk m:alnAt="7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𝑻𝑻</m:t>
                        </m:r>
                      </m:sub>
                      <m:sup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bSup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  <m:brk m:alnAt="7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𝑻𝑹</m:t>
                        </m:r>
                      </m:sub>
                    </m:sSub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𝑹𝑹</m:t>
                                </m:r>
                              </m:sub>
                            </m:sSub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𝑹𝑻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𝑻𝑻</m:t>
                                </m:r>
                              </m:sub>
                              <m:sup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𝑻𝑹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𝑹𝑻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3EB8B80-F5B1-5141-B688-58872AEDC6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257842" y="3193774"/>
                <a:ext cx="5934158" cy="2712138"/>
              </a:xfrm>
              <a:blipFill>
                <a:blip r:embed="rId3"/>
                <a:stretch>
                  <a:fillRect l="-2778" t="-41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3994D-9936-224C-9513-EC97C48DE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A753E-F71E-B947-8E86-48E1EB5C3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94EB4-941B-B744-BC16-473A0B604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C279029-8628-3F48-9C66-84FAD96DEA2F}"/>
                  </a:ext>
                </a:extLst>
              </p:cNvPr>
              <p:cNvSpPr/>
              <p:nvPr/>
            </p:nvSpPr>
            <p:spPr>
              <a:xfrm>
                <a:off x="265043" y="1746733"/>
                <a:ext cx="11566632" cy="1223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730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F</a:t>
                </a:r>
                <a:r>
                  <a:rPr lang="en-GB" sz="2400" dirty="0"/>
                  <a:t>or a decomposition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1" i="1"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GB" sz="2400" dirty="0"/>
                  <a:t> where </a:t>
                </a:r>
                <a14:m>
                  <m:oMath xmlns:m="http://schemas.openxmlformats.org/officeDocument/2006/math">
                    <m:r>
                      <a:rPr lang="de-DE" sz="2400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sz="2400" dirty="0"/>
                  <a:t> and </a:t>
                </a:r>
                <a14:m>
                  <m:oMath xmlns:m="http://schemas.openxmlformats.org/officeDocument/2006/math">
                    <m:r>
                      <a:rPr lang="de-DE" sz="2400" b="1" i="1">
                        <a:latin typeface="Cambria Math" panose="02040503050406030204" pitchFamily="18" charset="0"/>
                      </a:rPr>
                      <m:t>𝑻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de-DE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  <m:brk m:alnAt="7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  <m:brk m:alnAt="7"/>
                                          </m:rPr>
                                          <a:rPr lang="el-GR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r>
                                          <a:rPr lang="de-DE" sz="24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𝑹𝑹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de-DE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r>
                                          <a:rPr lang="de-DE" sz="24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𝑹𝑻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r>
                                          <a:rPr lang="de-DE" sz="24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𝑻𝑹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de-DE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r>
                                          <a:rPr lang="de-DE" sz="24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𝑻𝑻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de-DE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de-DE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de-DE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𝑹𝑹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de-DE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𝑹𝑻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de-DE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𝑻𝑹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de-DE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𝑻𝑻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C279029-8628-3F48-9C66-84FAD96DEA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43" y="1746733"/>
                <a:ext cx="11566632" cy="1223925"/>
              </a:xfrm>
              <a:prstGeom prst="rect">
                <a:avLst/>
              </a:prstGeom>
              <a:blipFill>
                <a:blip r:embed="rId4"/>
                <a:stretch>
                  <a:fillRect l="-548" t="-3093" b="-10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9154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4911F-4D76-5247-9559-6B34B5505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F033F1-0B6E-F341-BAAA-B4E01A5A0A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Conditioning a Gaussian on observations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GB" dirty="0"/>
                  <a:t> easy to perform in the information form by setting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GB" dirty="0"/>
                  <a:t> in one of the following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m:rPr>
                          <m:aln/>
                        </m:rP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de-DE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GB" dirty="0"/>
                  <a:t>Assuming a decomposition into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en-GB" dirty="0"/>
                  <a:t>, i.e.,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</m:d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𝝁</m:t>
                                        </m:r>
                                      </m:e>
                                      <m:sub>
                                        <m:r>
                                          <a:rPr lang="de-DE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𝑹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𝝁</m:t>
                                        </m:r>
                                      </m:e>
                                      <m:sub>
                                        <m:r>
                                          <a:rPr lang="de-DE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  <m:brk m:alnAt="7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r>
                                          <a:rPr lang="de-DE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𝑹𝑹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r>
                                          <a:rPr lang="de-DE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𝑹𝑬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r>
                                          <a:rPr lang="de-DE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𝑬𝑹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r>
                                          <a:rPr lang="de-DE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𝑬𝑬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a:rPr lang="de-DE" b="1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𝒓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de-DE" b="1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𝒆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de-DE" b="1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de-DE" b="1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𝝁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de-DE" b="1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𝑹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de-DE" b="1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de-DE" b="1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𝝁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de-DE" b="1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𝑬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mr>
                                          </m:m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Γ</m:t>
                                            </m:r>
                                          </m:e>
                                          <m:sub>
                                            <m:r>
                                              <a:rPr lang="de-DE" b="1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𝑹𝑹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Γ</m:t>
                                            </m:r>
                                          </m:e>
                                          <m:sub>
                                            <m:r>
                                              <a:rPr lang="de-DE" b="1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𝑹𝑻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Γ</m:t>
                                            </m:r>
                                          </m:e>
                                          <m:sub>
                                            <m:r>
                                              <a:rPr lang="de-DE" b="1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𝑻𝑹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Γ</m:t>
                                            </m:r>
                                          </m:e>
                                          <m:sub>
                                            <m:r>
                                              <a:rPr lang="de-DE" b="1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𝑻𝑻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d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de-DE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𝒓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de-DE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𝒆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d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b="1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de-DE" b="1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𝝁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b="1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𝑹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b="1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b="1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𝝁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b="1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𝑬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</m:m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F033F1-0B6E-F341-BAAA-B4E01A5A0A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F0141-A9BA-EA48-B22A-86C846A7B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19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254CF-C08B-254D-AE32-575863B362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80552C-973C-BA4D-935F-B60A7B5C6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669659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5DD1-E576-A147-A98B-E4346EEB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662435-5C18-7546-8378-6068FFC70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6901"/>
            <a:ext cx="11472051" cy="4352377"/>
          </a:xfrm>
        </p:spPr>
        <p:txBody>
          <a:bodyPr numCol="2">
            <a:normAutofit fontScale="92500" lnSpcReduction="10000"/>
          </a:bodyPr>
          <a:lstStyle/>
          <a:p>
            <a:pPr marL="456743" indent="-456743">
              <a:buFont typeface="+mj-lt"/>
              <a:buAutoNum type="arabicPeriod"/>
            </a:pPr>
            <a:r>
              <a:rPr lang="en-GB" b="1" dirty="0"/>
              <a:t>Introduction</a:t>
            </a:r>
          </a:p>
          <a:p>
            <a:pPr lvl="1"/>
            <a:r>
              <a:rPr lang="en-GB" dirty="0"/>
              <a:t>Artificial intelligence</a:t>
            </a:r>
          </a:p>
          <a:p>
            <a:pPr lvl="1"/>
            <a:r>
              <a:rPr lang="en-GB" dirty="0"/>
              <a:t>Agent framework</a:t>
            </a:r>
          </a:p>
          <a:p>
            <a:pPr lvl="1"/>
            <a:r>
              <a:rPr lang="en-GB" dirty="0"/>
              <a:t>StaRAI: context, motivation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Foundations</a:t>
            </a:r>
            <a:endParaRPr lang="en-GB" dirty="0"/>
          </a:p>
          <a:p>
            <a:pPr lvl="1"/>
            <a:r>
              <a:rPr lang="en-GB" dirty="0"/>
              <a:t>Logic</a:t>
            </a:r>
          </a:p>
          <a:p>
            <a:pPr lvl="1"/>
            <a:r>
              <a:rPr lang="en-GB" dirty="0"/>
              <a:t>Probability theory</a:t>
            </a:r>
          </a:p>
          <a:p>
            <a:pPr lvl="1"/>
            <a:r>
              <a:rPr lang="en-GB" dirty="0"/>
              <a:t>Probabilistic graphical models (PGMs)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Probabilistic Relational Models (PRMs)</a:t>
            </a:r>
          </a:p>
          <a:p>
            <a:pPr lvl="1"/>
            <a:r>
              <a:rPr lang="en-GB" dirty="0"/>
              <a:t>Parfactor models, Markov logic networks</a:t>
            </a:r>
          </a:p>
          <a:p>
            <a:pPr lvl="1"/>
            <a:r>
              <a:rPr lang="en-GB" dirty="0"/>
              <a:t>Semantics, inference tasks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Inference</a:t>
            </a:r>
          </a:p>
          <a:p>
            <a:pPr lvl="1"/>
            <a:r>
              <a:rPr lang="en-GB" dirty="0"/>
              <a:t>Exact inference</a:t>
            </a:r>
          </a:p>
          <a:p>
            <a:pPr lvl="1"/>
            <a:r>
              <a:rPr lang="en-GB" dirty="0"/>
              <a:t>Approximate inference, specifically sampling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Learning</a:t>
            </a:r>
          </a:p>
          <a:p>
            <a:pPr lvl="1"/>
            <a:r>
              <a:rPr lang="en-GB" dirty="0"/>
              <a:t>Overview propositional learning</a:t>
            </a:r>
          </a:p>
          <a:p>
            <a:pPr lvl="1"/>
            <a:r>
              <a:rPr lang="en-GB" dirty="0"/>
              <a:t>Relation learning</a:t>
            </a:r>
          </a:p>
          <a:p>
            <a:pPr lvl="1"/>
            <a:r>
              <a:rPr lang="en-GB" dirty="0"/>
              <a:t>Approximating symmetries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Sequential Models and Inference</a:t>
            </a:r>
          </a:p>
          <a:p>
            <a:pPr lvl="1"/>
            <a:r>
              <a:rPr lang="en-GB" dirty="0"/>
              <a:t>Parameterised models</a:t>
            </a:r>
          </a:p>
          <a:p>
            <a:pPr lvl="1"/>
            <a:r>
              <a:rPr lang="en-GB" dirty="0"/>
              <a:t>Semantics, inference tasks, algorithm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Decision Making</a:t>
            </a:r>
          </a:p>
          <a:p>
            <a:pPr lvl="1"/>
            <a:r>
              <a:rPr lang="en-GB" dirty="0"/>
              <a:t>Preferences, utility</a:t>
            </a:r>
          </a:p>
          <a:p>
            <a:pPr lvl="1"/>
            <a:r>
              <a:rPr lang="en-GB" dirty="0"/>
              <a:t>Decision-theoretic models, tasks, algorithm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>
                <a:solidFill>
                  <a:schemeClr val="accent1"/>
                </a:solidFill>
              </a:rPr>
              <a:t>Continuous Space and Lifting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Lifted Gaussian Bayesian networks (BNs)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Probabilistic soft logic (PSL)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B3926-3935-EE4C-8611-136A0CE8EB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99" b="1" i="0" u="none" strike="noStrike" kern="1200" cap="none" spc="0" normalizeH="0" baseline="0" noProof="0">
                <a:ln>
                  <a:noFill/>
                </a:ln>
                <a:solidFill>
                  <a:srgbClr val="0056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Continuous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BA801-DFF4-BA4A-AD4D-D0181FCDA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99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T. Braun - StaRAI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E7B7F-E39C-F547-A554-A1791B120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C8FC03C-C266-4645-ABC5-645062898383}" type="slidenum">
              <a:rPr kumimoji="0" lang="en-GB" sz="1598" b="1" i="0" u="none" strike="noStrike" kern="1200" cap="none" spc="0" normalizeH="0" baseline="0" noProof="0">
                <a:ln>
                  <a:noFill/>
                </a:ln>
                <a:solidFill>
                  <a:srgbClr val="0056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</a:t>
            </a:fld>
            <a:r>
              <a:rPr kumimoji="0" lang="en-GB" sz="1466" b="1" i="0" u="none" strike="noStrike" kern="1200" cap="none" spc="0" normalizeH="0" baseline="0" noProof="0">
                <a:ln>
                  <a:noFill/>
                </a:ln>
                <a:solidFill>
                  <a:srgbClr val="00568A"/>
                </a:solidFill>
                <a:effectLst/>
                <a:uLnTx/>
                <a:uFillTx/>
                <a:latin typeface="Meta Offc Pro"/>
                <a:ea typeface="+mn-ea"/>
                <a:cs typeface="+mn-cs"/>
              </a:rPr>
              <a:t> </a:t>
            </a:r>
            <a:endParaRPr kumimoji="0" lang="en-GB" sz="1399" b="1" i="0" u="none" strike="noStrike" kern="1200" cap="none" spc="0" normalizeH="0" baseline="0" noProof="0">
              <a:ln>
                <a:noFill/>
              </a:ln>
              <a:solidFill>
                <a:srgbClr val="00568A"/>
              </a:solidFill>
              <a:effectLst/>
              <a:uLnTx/>
              <a:uFillTx/>
              <a:latin typeface="Meta Offc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830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2BCD6D-D670-9A41-85FF-653DA75BC4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BF462A-6F10-9A4B-981D-48AE37D8F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F0141-A9BA-EA48-B22A-86C846A7B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151B818-F1BF-4B43-A467-6B648A242D58}"/>
                  </a:ext>
                </a:extLst>
              </p:cNvPr>
              <p:cNvSpPr/>
              <p:nvPr/>
            </p:nvSpPr>
            <p:spPr>
              <a:xfrm>
                <a:off x="8104514" y="138228"/>
                <a:ext cx="3874907" cy="114813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l-GR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p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151B818-F1BF-4B43-A467-6B648A242D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4514" y="138228"/>
                <a:ext cx="3874907" cy="11481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FF9A8A7-F60E-FD40-BE21-063E3DB171E0}"/>
                  </a:ext>
                </a:extLst>
              </p:cNvPr>
              <p:cNvSpPr/>
              <p:nvPr/>
            </p:nvSpPr>
            <p:spPr>
              <a:xfrm>
                <a:off x="2578454" y="138228"/>
                <a:ext cx="4875574" cy="1046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In the exponential function: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𝒆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𝝁</m:t>
                                            </m:r>
                                          </m:e>
                                          <m:sub>
                                            <m:r>
                                              <a:rPr lang="de-DE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𝑹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𝝁</m:t>
                                            </m:r>
                                          </m:e>
                                          <m:sub>
                                            <m:r>
                                              <a:rPr lang="de-DE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𝑬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de-DE" b="1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𝑹𝑹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de-DE" b="1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𝑹𝑬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de-DE" b="1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𝑬𝑹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de-DE" b="1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𝑬𝑬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𝝁</m:t>
                                        </m:r>
                                      </m:e>
                                      <m:sub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𝑹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𝝁</m:t>
                                        </m:r>
                                      </m:e>
                                      <m:sub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br>
                  <a:rPr lang="de-DE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FF9A8A7-F60E-FD40-BE21-063E3DB171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8454" y="138228"/>
                <a:ext cx="4875574" cy="1046569"/>
              </a:xfrm>
              <a:prstGeom prst="rect">
                <a:avLst/>
              </a:prstGeom>
              <a:blipFill>
                <a:blip r:embed="rId4"/>
                <a:stretch>
                  <a:fillRect l="-779" t="-24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8EE5D7-967F-A740-9091-9D931E94DF19}"/>
                  </a:ext>
                </a:extLst>
              </p:cNvPr>
              <p:cNvSpPr txBox="1"/>
              <p:nvPr/>
            </p:nvSpPr>
            <p:spPr>
              <a:xfrm>
                <a:off x="8481933" y="2623502"/>
                <a:ext cx="22573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Does not depend on </a:t>
                </a:r>
                <a14:m>
                  <m:oMath xmlns:m="http://schemas.openxmlformats.org/officeDocument/2006/math">
                    <m:r>
                      <a:rPr lang="en-GB" b="1" i="1" dirty="0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endParaRPr lang="en-GB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8EE5D7-967F-A740-9091-9D931E94D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1933" y="2623502"/>
                <a:ext cx="2257383" cy="369332"/>
              </a:xfrm>
              <a:prstGeom prst="rect">
                <a:avLst/>
              </a:prstGeom>
              <a:blipFill>
                <a:blip r:embed="rId5"/>
                <a:stretch>
                  <a:fillRect l="-2235" t="-6667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eft Brace 10">
            <a:extLst>
              <a:ext uri="{FF2B5EF4-FFF2-40B4-BE49-F238E27FC236}">
                <a16:creationId xmlns:a16="http://schemas.microsoft.com/office/drawing/2014/main" id="{4B349205-2158-A840-BED7-95FF03ABC02D}"/>
              </a:ext>
            </a:extLst>
          </p:cNvPr>
          <p:cNvSpPr/>
          <p:nvPr/>
        </p:nvSpPr>
        <p:spPr>
          <a:xfrm rot="16200000">
            <a:off x="9520930" y="1267954"/>
            <a:ext cx="179388" cy="232718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3E8D631-08A0-9942-ADFD-B09CEF5A207D}"/>
                  </a:ext>
                </a:extLst>
              </p:cNvPr>
              <p:cNvSpPr/>
              <p:nvPr/>
            </p:nvSpPr>
            <p:spPr>
              <a:xfrm>
                <a:off x="5541466" y="3679773"/>
                <a:ext cx="4312655" cy="610936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𝑬𝑹</m:t>
                          </m:r>
                        </m:sub>
                      </m:sSub>
                      <m:sSubSup>
                        <m:sSubSupPr>
                          <m:ctrlPr>
                            <a:rPr lang="de-DE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𝑹𝑹</m:t>
                          </m:r>
                        </m:sub>
                        <m:sup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𝑹𝑹</m:t>
                          </m:r>
                        </m:sub>
                      </m:sSub>
                      <m:sSubSup>
                        <m:sSubSupPr>
                          <m:ctrlPr>
                            <a:rPr lang="de-DE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𝑹𝑹</m:t>
                          </m:r>
                        </m:sub>
                        <m:sup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𝑹𝑬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3E8D631-08A0-9942-ADFD-B09CEF5A2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1466" y="3679773"/>
                <a:ext cx="4312655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Left Brace 12">
            <a:extLst>
              <a:ext uri="{FF2B5EF4-FFF2-40B4-BE49-F238E27FC236}">
                <a16:creationId xmlns:a16="http://schemas.microsoft.com/office/drawing/2014/main" id="{00D9F2B1-B92A-4D47-9824-34A82A03429F}"/>
              </a:ext>
            </a:extLst>
          </p:cNvPr>
          <p:cNvSpPr/>
          <p:nvPr/>
        </p:nvSpPr>
        <p:spPr>
          <a:xfrm rot="5400000">
            <a:off x="10330186" y="4178860"/>
            <a:ext cx="183076" cy="63518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3047D0-AD31-C346-96C2-5FEB0FEC4776}"/>
              </a:ext>
            </a:extLst>
          </p:cNvPr>
          <p:cNvCxnSpPr>
            <a:cxnSpLocks/>
            <a:stCxn id="13" idx="1"/>
            <a:endCxn id="10" idx="2"/>
          </p:cNvCxnSpPr>
          <p:nvPr/>
        </p:nvCxnSpPr>
        <p:spPr>
          <a:xfrm flipH="1" flipV="1">
            <a:off x="9610625" y="2992834"/>
            <a:ext cx="811099" cy="14120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Brace 15">
            <a:extLst>
              <a:ext uri="{FF2B5EF4-FFF2-40B4-BE49-F238E27FC236}">
                <a16:creationId xmlns:a16="http://schemas.microsoft.com/office/drawing/2014/main" id="{49C66ED7-E243-D14C-906F-75FF8233C212}"/>
              </a:ext>
            </a:extLst>
          </p:cNvPr>
          <p:cNvSpPr/>
          <p:nvPr/>
        </p:nvSpPr>
        <p:spPr>
          <a:xfrm rot="5400000">
            <a:off x="5212402" y="4448228"/>
            <a:ext cx="170466" cy="2297158"/>
          </a:xfrm>
          <a:prstGeom prst="rightBrace">
            <a:avLst>
              <a:gd name="adj1" fmla="val 8333"/>
              <a:gd name="adj2" fmla="val 49967"/>
            </a:avLst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4901304-0504-9B41-AD34-C98A93EAC9FA}"/>
              </a:ext>
            </a:extLst>
          </p:cNvPr>
          <p:cNvCxnSpPr>
            <a:cxnSpLocks/>
            <a:stCxn id="16" idx="1"/>
            <a:endCxn id="18" idx="0"/>
          </p:cNvCxnSpPr>
          <p:nvPr/>
        </p:nvCxnSpPr>
        <p:spPr>
          <a:xfrm>
            <a:off x="5298393" y="5682040"/>
            <a:ext cx="355032" cy="52486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3F01495-3188-9E4B-96F0-D9B7D3E4416C}"/>
                  </a:ext>
                </a:extLst>
              </p:cNvPr>
              <p:cNvSpPr/>
              <p:nvPr/>
            </p:nvSpPr>
            <p:spPr>
              <a:xfrm>
                <a:off x="4238550" y="6206902"/>
                <a:ext cx="2829749" cy="3782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de-DE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  <m:r>
                        <a:rPr lang="de-DE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sub>
                        <m:sup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sSub>
                        <m:sSub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𝑬𝑹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3F01495-3188-9E4B-96F0-D9B7D3E441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550" y="6206902"/>
                <a:ext cx="2829749" cy="378245"/>
              </a:xfrm>
              <a:prstGeom prst="rect">
                <a:avLst/>
              </a:prstGeom>
              <a:blipFill>
                <a:blip r:embed="rId7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B4BC70F-A92C-3243-A506-F343ED85D060}"/>
                  </a:ext>
                </a:extLst>
              </p:cNvPr>
              <p:cNvSpPr/>
              <p:nvPr/>
            </p:nvSpPr>
            <p:spPr>
              <a:xfrm>
                <a:off x="7629980" y="6153059"/>
                <a:ext cx="11059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𝑹𝑹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B4BC70F-A92C-3243-A506-F343ED85D0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980" y="6153059"/>
                <a:ext cx="110594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ight Brace 19">
            <a:extLst>
              <a:ext uri="{FF2B5EF4-FFF2-40B4-BE49-F238E27FC236}">
                <a16:creationId xmlns:a16="http://schemas.microsoft.com/office/drawing/2014/main" id="{1EE6721E-E20C-544D-B36E-1285F27FEA5D}"/>
              </a:ext>
            </a:extLst>
          </p:cNvPr>
          <p:cNvSpPr/>
          <p:nvPr/>
        </p:nvSpPr>
        <p:spPr>
          <a:xfrm rot="5400000">
            <a:off x="6793758" y="5370516"/>
            <a:ext cx="148527" cy="424468"/>
          </a:xfrm>
          <a:prstGeom prst="rightBrace">
            <a:avLst>
              <a:gd name="adj1" fmla="val 8333"/>
              <a:gd name="adj2" fmla="val 50273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7D26650-952C-A84B-8CB5-A6A03B0BC58E}"/>
              </a:ext>
            </a:extLst>
          </p:cNvPr>
          <p:cNvCxnSpPr>
            <a:cxnSpLocks/>
            <a:stCxn id="20" idx="1"/>
            <a:endCxn id="19" idx="0"/>
          </p:cNvCxnSpPr>
          <p:nvPr/>
        </p:nvCxnSpPr>
        <p:spPr>
          <a:xfrm>
            <a:off x="6866863" y="5657014"/>
            <a:ext cx="1316089" cy="49604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Brace 21">
            <a:extLst>
              <a:ext uri="{FF2B5EF4-FFF2-40B4-BE49-F238E27FC236}">
                <a16:creationId xmlns:a16="http://schemas.microsoft.com/office/drawing/2014/main" id="{22BB79F0-0C50-0540-8172-A7E96E094865}"/>
              </a:ext>
            </a:extLst>
          </p:cNvPr>
          <p:cNvSpPr/>
          <p:nvPr/>
        </p:nvSpPr>
        <p:spPr>
          <a:xfrm rot="5400000">
            <a:off x="8454790" y="4420112"/>
            <a:ext cx="170466" cy="2297158"/>
          </a:xfrm>
          <a:prstGeom prst="rightBrace">
            <a:avLst>
              <a:gd name="adj1" fmla="val 8333"/>
              <a:gd name="adj2" fmla="val 67060"/>
            </a:avLst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3AD08EA-4B66-1047-8A42-A4CE3B7DB635}"/>
              </a:ext>
            </a:extLst>
          </p:cNvPr>
          <p:cNvCxnSpPr>
            <a:cxnSpLocks/>
            <a:stCxn id="22" idx="1"/>
            <a:endCxn id="18" idx="0"/>
          </p:cNvCxnSpPr>
          <p:nvPr/>
        </p:nvCxnSpPr>
        <p:spPr>
          <a:xfrm flipH="1">
            <a:off x="5653425" y="5653924"/>
            <a:ext cx="2494703" cy="55297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3355065-8029-5441-870E-7C7387BE3C59}"/>
                  </a:ext>
                </a:extLst>
              </p:cNvPr>
              <p:cNvSpPr/>
              <p:nvPr/>
            </p:nvSpPr>
            <p:spPr>
              <a:xfrm>
                <a:off x="1211935" y="3662075"/>
                <a:ext cx="426822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Use </a:t>
                </a:r>
                <a14:m>
                  <m:oMath xmlns:m="http://schemas.openxmlformats.org/officeDocument/2006/math">
                    <m: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to get expression into the form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m:rPr>
                        <m:sty m:val="p"/>
                      </m:rPr>
                      <a:rPr lang="el-GR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</m:d>
                  </m:oMath>
                </a14:m>
                <a: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GB" dirty="0">
                    <a:ea typeface="Cambria Math" panose="02040503050406030204" pitchFamily="18" charset="0"/>
                  </a:rPr>
                  <a:t>by factoring 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GB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𝑹𝑹</m:t>
                        </m:r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3355065-8029-5441-870E-7C7387BE3C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935" y="3662075"/>
                <a:ext cx="4268228" cy="646331"/>
              </a:xfrm>
              <a:prstGeom prst="rect">
                <a:avLst/>
              </a:prstGeom>
              <a:blipFill>
                <a:blip r:embed="rId9"/>
                <a:stretch>
                  <a:fillRect l="-888" t="-3922" b="-156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D2D2BC0-5D38-5746-BEDF-A1C8A3695F92}"/>
                  </a:ext>
                </a:extLst>
              </p:cNvPr>
              <p:cNvSpPr/>
              <p:nvPr/>
            </p:nvSpPr>
            <p:spPr>
              <a:xfrm>
                <a:off x="2573670" y="1184796"/>
                <a:ext cx="3959120" cy="6350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𝝁</m:t>
                                        </m:r>
                                      </m:e>
                                      <m:sub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𝑹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𝒆</m:t>
                                    </m:r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𝝁</m:t>
                                        </m:r>
                                      </m:e>
                                      <m:sub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de-DE" b="1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𝑹𝑹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de-DE" b="1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𝑹𝑬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de-DE" b="1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𝑬𝑹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de-DE" b="1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𝑬𝑬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𝑹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𝒆</m:t>
                                </m:r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𝑬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D2D2BC0-5D38-5746-BEDF-A1C8A3695F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670" y="1184796"/>
                <a:ext cx="3959120" cy="635046"/>
              </a:xfrm>
              <a:prstGeom prst="rect">
                <a:avLst/>
              </a:prstGeom>
              <a:blipFill>
                <a:blip r:embed="rId10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2E0554-32CE-C141-A4F1-F363E29EA4AE}"/>
                  </a:ext>
                </a:extLst>
              </p:cNvPr>
              <p:cNvSpPr/>
              <p:nvPr/>
            </p:nvSpPr>
            <p:spPr>
              <a:xfrm>
                <a:off x="2573670" y="1823289"/>
                <a:ext cx="8538754" cy="6110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𝑹𝑹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𝑹𝑬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𝑬𝑬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2E0554-32CE-C141-A4F1-F363E29EA4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670" y="1823289"/>
                <a:ext cx="8538754" cy="611001"/>
              </a:xfrm>
              <a:prstGeom prst="rect">
                <a:avLst/>
              </a:prstGeom>
              <a:blipFill>
                <a:blip r:embed="rId11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CAFADE4-4142-9843-A104-FD1F22F93107}"/>
                  </a:ext>
                </a:extLst>
              </p:cNvPr>
              <p:cNvSpPr/>
              <p:nvPr/>
            </p:nvSpPr>
            <p:spPr>
              <a:xfrm>
                <a:off x="2573670" y="2432215"/>
                <a:ext cx="5428592" cy="6110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𝑹𝑹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𝑹𝑬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CAFADE4-4142-9843-A104-FD1F22F93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670" y="2432215"/>
                <a:ext cx="5428592" cy="611001"/>
              </a:xfrm>
              <a:prstGeom prst="rect">
                <a:avLst/>
              </a:prstGeom>
              <a:blipFill>
                <a:blip r:embed="rId12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37AA503-9C40-C949-8A68-90D8A8993844}"/>
                  </a:ext>
                </a:extLst>
              </p:cNvPr>
              <p:cNvSpPr/>
              <p:nvPr/>
            </p:nvSpPr>
            <p:spPr>
              <a:xfrm>
                <a:off x="2573670" y="4317963"/>
                <a:ext cx="8406480" cy="7147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𝑹</m:t>
                                              </m:r>
                                            </m:sub>
                                          </m:sSub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de-DE" b="1" i="1" smtClean="0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l-GR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Γ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1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𝑹𝑹</m:t>
                                              </m:r>
                                            </m:sub>
                                            <m:sup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−1</m:t>
                                              </m:r>
                                            </m:sup>
                                          </m:sSubSup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l-GR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Γ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1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𝑬𝑹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𝒆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de-DE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de-DE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𝝁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𝑬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de-DE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de-DE" b="1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𝑹𝑹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𝝁</m:t>
                                          </m:r>
                                        </m:e>
                                        <m:sub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de-DE" b="1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  <m:sub>
                                          <m:r>
                                            <a:rPr lang="de-DE" b="1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𝑹𝑹</m:t>
                                          </m:r>
                                        </m:sub>
                                        <m:sup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  <m:sub>
                                          <m:r>
                                            <a:rPr lang="de-DE" b="1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𝑹𝑬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𝒆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𝑬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func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37AA503-9C40-C949-8A68-90D8A8993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670" y="4317963"/>
                <a:ext cx="8406480" cy="71474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32CFF8E-D796-7A49-9C84-992631A7A0AB}"/>
                  </a:ext>
                </a:extLst>
              </p:cNvPr>
              <p:cNvSpPr/>
              <p:nvPr/>
            </p:nvSpPr>
            <p:spPr>
              <a:xfrm>
                <a:off x="2573671" y="3041140"/>
                <a:ext cx="6570175" cy="610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𝑹𝑹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𝑹𝑬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32CFF8E-D796-7A49-9C84-992631A7A0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671" y="3041140"/>
                <a:ext cx="6570175" cy="610936"/>
              </a:xfrm>
              <a:prstGeom prst="rect">
                <a:avLst/>
              </a:prstGeom>
              <a:blipFill>
                <a:blip r:embed="rId14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385CBF0-2073-4548-806B-303E69D1F6D6}"/>
                  </a:ext>
                </a:extLst>
              </p:cNvPr>
              <p:cNvSpPr/>
              <p:nvPr/>
            </p:nvSpPr>
            <p:spPr>
              <a:xfrm>
                <a:off x="2573671" y="5058919"/>
                <a:ext cx="7624355" cy="714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𝑹</m:t>
                                              </m:r>
                                            </m:sub>
                                          </m:sSub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de-DE" b="1" i="1" smtClean="0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l-GR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Γ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1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𝑹𝑹</m:t>
                                              </m:r>
                                            </m:sub>
                                            <m:sup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−1</m:t>
                                              </m:r>
                                            </m:sup>
                                          </m:sSubSup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l-GR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Γ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1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𝑬𝑹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𝒆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de-DE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de-DE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𝝁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𝑬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de-DE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de-DE" b="1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𝑹𝑹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𝝁</m:t>
                                          </m:r>
                                        </m:e>
                                        <m:sub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de-DE" b="1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  <m:sub>
                                          <m:r>
                                            <a:rPr lang="de-DE" b="1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𝑹𝑹</m:t>
                                          </m:r>
                                        </m:sub>
                                        <m:sup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  <m:sub>
                                          <m:r>
                                            <a:rPr lang="de-DE" b="1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𝑬𝑹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𝒆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𝑬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385CBF0-2073-4548-806B-303E69D1F6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671" y="5058919"/>
                <a:ext cx="7624355" cy="71468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609AA02-4F94-6143-8839-3ED8E34337A7}"/>
              </a:ext>
            </a:extLst>
          </p:cNvPr>
          <p:cNvCxnSpPr>
            <a:cxnSpLocks/>
          </p:cNvCxnSpPr>
          <p:nvPr/>
        </p:nvCxnSpPr>
        <p:spPr>
          <a:xfrm flipV="1">
            <a:off x="9610624" y="2521241"/>
            <a:ext cx="0" cy="1022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56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6" grpId="0" animBg="1"/>
      <p:bldP spid="18" grpId="0"/>
      <p:bldP spid="19" grpId="0"/>
      <p:bldP spid="20" grpId="0" animBg="1"/>
      <p:bldP spid="22" grpId="0" animBg="1"/>
      <p:bldP spid="29" grpId="0"/>
      <p:bldP spid="30" grpId="0"/>
      <p:bldP spid="31" grpId="0"/>
      <p:bldP spid="33" grpId="0"/>
      <p:bldP spid="34" grpId="0"/>
      <p:bldP spid="35" grpId="0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4911F-4D76-5247-9559-6B34B5505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7A5A026-18B3-D040-8D92-82BAE9FF58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Conditioning a Gaussian on observations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dirty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GB" dirty="0"/>
                  <a:t> with remaining random variables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endParaRPr lang="en-GB" dirty="0"/>
              </a:p>
              <a:p>
                <a:r>
                  <a:rPr lang="en-GB" dirty="0"/>
                  <a:t>Result: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>
                  <a:tabLst>
                    <a:tab pos="4214813" algn="l"/>
                  </a:tabLst>
                </a:pPr>
                <a:r>
                  <a:rPr lang="en-GB" dirty="0">
                    <a:ea typeface="Cambria Math" panose="02040503050406030204" pitchFamily="18" charset="0"/>
                  </a:rPr>
                  <a:t>Information form:</a:t>
                </a:r>
              </a:p>
              <a:p>
                <a:pPr lvl="2">
                  <a:tabLst>
                    <a:tab pos="4568825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sub>
                    </m:sSub>
                    <m:r>
                      <a:rPr lang="de-DE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de-DE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sub>
                      <m:sup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sSub>
                      <m:sSub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de-DE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𝑬𝑹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de-DE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>
                  <a:tabLst>
                    <a:tab pos="4568825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de-DE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𝑹𝑹</m:t>
                        </m:r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Covariance form: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</m:t>
                    </m:r>
                    <m:sSub>
                      <m:sSub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sub>
                    </m:sSub>
                    <m:r>
                      <a:rPr lang="de-DE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𝑹𝑬</m:t>
                        </m:r>
                      </m:sub>
                    </m:sSub>
                    <m:sSubSup>
                      <m:sSubSup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𝑬𝑬</m:t>
                        </m:r>
                      </m:sub>
                      <m:sup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de-DE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𝑹𝑹</m:t>
                        </m:r>
                      </m:sub>
                    </m:sSub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𝑹𝑬</m:t>
                        </m:r>
                      </m:sub>
                    </m:sSub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𝑬𝑬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𝑬𝑹</m:t>
                        </m:r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Mean moved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n-GB" dirty="0"/>
                  <a:t> according to correlation and variance on </a:t>
                </a:r>
                <a:r>
                  <a:rPr lang="en-GB" dirty="0">
                    <a:solidFill>
                      <a:srgbClr val="7030A0"/>
                    </a:solidFill>
                  </a:rPr>
                  <a:t>observations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𝑹𝑬</m:t>
                        </m:r>
                      </m:sub>
                    </m:sSub>
                    <m:sSubSup>
                      <m:sSubSup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𝑬𝑬</m:t>
                        </m:r>
                      </m:sub>
                      <m:sup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de-DE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Covariance does not depend on observations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</m:oMath>
                </a14:m>
                <a:endParaRPr lang="en-GB" dirty="0"/>
              </a:p>
              <a:p>
                <a:pPr lvl="1"/>
                <a:endParaRPr lang="en-GB" dirty="0">
                  <a:ea typeface="Cambria Math" panose="02040503050406030204" pitchFamily="18" charset="0"/>
                </a:endParaRP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7A5A026-18B3-D040-8D92-82BAE9FF58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F0141-A9BA-EA48-B22A-86C846A7B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21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F2066A-B3CA-D848-B3B5-2D51B4DBAF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BCD80-5BE2-E74D-B832-A65645DB6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572793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4911F-4D76-5247-9559-6B34B5505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Query Answering: 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F033F1-0B6E-F341-BAAA-B4E01A5A0A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For marginalisation, read off parameters in covariance form</a:t>
                </a: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Marginal query for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GB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GB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𝑻𝑻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For conditioning, one needs to invert the covariance matrix to obtain the information form</a:t>
                </a:r>
              </a:p>
              <a:p>
                <a:pPr lvl="1"/>
                <a:r>
                  <a:rPr lang="en-GB" dirty="0"/>
                  <a:t>Conditioning on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GB" dirty="0"/>
                  <a:t>: </a:t>
                </a:r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In covariance form</a:t>
                </a:r>
              </a:p>
              <a:p>
                <a:pPr lvl="3"/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sub>
                    </m:sSub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𝑹𝑬</m:t>
                        </m:r>
                      </m:sub>
                    </m:sSub>
                    <m:sSubSup>
                      <m:sSubSup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𝑬𝑬</m:t>
                        </m:r>
                      </m:sub>
                      <m:sup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GB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sub>
                        </m:sSub>
                      </m:e>
                    </m:d>
                  </m:oMath>
                </a14:m>
                <a:endParaRPr lang="en-GB" b="1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3"/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</m:t>
                    </m:r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𝑹𝑹</m:t>
                        </m:r>
                      </m:sub>
                    </m:sSub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𝑹𝑬</m:t>
                        </m:r>
                      </m:sub>
                    </m:sSub>
                    <m:sSubSup>
                      <m:sSubSup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𝑬𝑬</m:t>
                        </m:r>
                      </m:sub>
                      <m:sup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𝑬𝑹</m:t>
                        </m:r>
                      </m:sub>
                    </m:sSub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GB" dirty="0">
                    <a:solidFill>
                      <a:srgbClr val="FFC000"/>
                    </a:solidFill>
                  </a:rPr>
                  <a:t>Matrix inversion can be very costly!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F033F1-0B6E-F341-BAAA-B4E01A5A0A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r="-12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F0141-A9BA-EA48-B22A-86C846A7B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22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5E893C-0520-CE4D-89EA-1F931591EF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1070A5-6345-B34C-A5D3-6C9F82FA1F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751201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B7887-1944-F64B-9DB2-60E229A33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Gaussian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04DE0C-8EF0-3643-B65B-2E7257546F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Let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dirty="0"/>
                  <a:t> be a continuous random variable with continuous parents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dirty="0"/>
                  <a:t> has a </a:t>
                </a:r>
                <a:r>
                  <a:rPr lang="en-GB" dirty="0">
                    <a:solidFill>
                      <a:schemeClr val="accent1"/>
                    </a:solidFill>
                  </a:rPr>
                  <a:t>linear Gaussian model</a:t>
                </a:r>
                <a:r>
                  <a:rPr lang="en-GB" dirty="0"/>
                  <a:t> if there are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 such that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m:rPr>
                          <m:aln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a </a:t>
                </a:r>
                <a:r>
                  <a:rPr lang="en-GB" dirty="0">
                    <a:solidFill>
                      <a:schemeClr val="accent1"/>
                    </a:solidFill>
                  </a:rPr>
                  <a:t>conditional probability distribution </a:t>
                </a:r>
                <a:r>
                  <a:rPr lang="en-GB" dirty="0"/>
                  <a:t>(</a:t>
                </a:r>
                <a:r>
                  <a:rPr lang="en-GB" dirty="0">
                    <a:solidFill>
                      <a:schemeClr val="accent1"/>
                    </a:solidFill>
                  </a:rPr>
                  <a:t>CPD</a:t>
                </a:r>
                <a:r>
                  <a:rPr lang="en-GB" dirty="0"/>
                  <a:t>)</a:t>
                </a:r>
              </a:p>
              <a:p>
                <a:pPr lvl="1"/>
                <a:r>
                  <a:rPr lang="en-GB" dirty="0"/>
                  <a:t>Interpretations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is an initial mean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that is moved according to the influences by the parents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dirty="0"/>
                  <a:t> is a linear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with the addition of Gaussian noise</a:t>
                </a:r>
                <a:r>
                  <a:rPr lang="en-GB" dirty="0"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3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a Gaussian random variable with </a:t>
                </a:r>
                <a:r>
                  <a:rPr lang="en-GB" dirty="0"/>
                  <a:t>mean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/>
                  <a:t> 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, representing the noise in the system</a:t>
                </a:r>
                <a:endParaRPr lang="en-GB" dirty="0"/>
              </a:p>
              <a:p>
                <a:pPr lvl="1"/>
                <a:r>
                  <a:rPr lang="en-GB" dirty="0"/>
                  <a:t>Does not allow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 to depend on parent values</a:t>
                </a:r>
              </a:p>
              <a:p>
                <a:pPr lvl="2"/>
                <a:r>
                  <a:rPr lang="en-GB" dirty="0"/>
                  <a:t>But can be a useful approximation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04DE0C-8EF0-3643-B65B-2E7257546F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B5AE5-2FF7-AD40-8304-3B32E5A589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2ACDC-D664-ED44-BA9B-DDAC9A9A5AC0}"/>
              </a:ext>
            </a:extLst>
          </p:cNvPr>
          <p:cNvSpPr txBox="1"/>
          <p:nvPr/>
        </p:nvSpPr>
        <p:spPr>
          <a:xfrm>
            <a:off x="8776083" y="2712694"/>
            <a:ext cx="177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(vector notation)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826162F-43C2-B64F-927D-7F7B76057A01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7600427" y="2897360"/>
            <a:ext cx="11756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D74012C-1465-204E-8209-75A3BDE42B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86D28A-E198-CB46-A2BF-74151A6BF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745259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C5245-999E-5D4F-A2CE-5908837DB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Independencies in Gaussians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8C4208-2DB9-944F-AD9A-D0B5F02E3D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Let random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/>
                  <a:t> have a joint distribution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Then,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independent if and only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Joint distribution needs to be Gaussian for this equivalence to hold</a:t>
                </a:r>
              </a:p>
              <a:p>
                <a:pPr lvl="2"/>
                <a:r>
                  <a:rPr lang="en-GB" dirty="0"/>
                  <a:t>If the distribution is not Gaussian,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/>
                  <a:t> might be the case and there still might be a dependence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Conditional independence can be read of in the inverse of the covariance matrix,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GB" dirty="0"/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Given a Gaussian distribution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Then,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/>
                  <a:t> iff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⊨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8C4208-2DB9-944F-AD9A-D0B5F02E3D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8A25E-D7B5-E745-80C8-4F35F30F6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45171-00CE-394E-BB70-76B037B0BD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66649-AF0C-DB45-8F42-547EB9F22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625949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BB097-FE63-434C-A2A0-9B73D3438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B43BBD-F165-814B-8E95-9282B59A9F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8109818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Joint Standard Gaussian distribution over two random variables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, i.e.,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independent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𝑗𝑖</m:t>
                        </m:r>
                      </m:sub>
                    </m:sSub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r>
                  <a:rPr lang="en-GB" dirty="0"/>
                  <a:t>Gaussian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from before</a:t>
                </a:r>
              </a:p>
              <a:p>
                <a:pPr lvl="1"/>
                <a:r>
                  <a:rPr lang="en-GB" dirty="0"/>
                  <a:t>Covariance and inverse covariance matrix: </a:t>
                </a:r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sSup>
                        <m:sSup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0.3125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−0.125</m:t>
                                </m:r>
                              </m:e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−0.125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0.5833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0.3333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0.3333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0.3333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conditionally independent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/>
                  <a:t> iff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⊨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∖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B43BBD-F165-814B-8E95-9282B59A9F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8109818" cy="4240848"/>
              </a:xfrm>
              <a:blipFill>
                <a:blip r:embed="rId2"/>
                <a:stretch>
                  <a:fillRect l="-2031" t="-2687" r="-21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73E9F-5DD8-9646-8CF8-D6BBAE845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25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906F70-F0B9-A345-8928-CA1DA773E6E0}"/>
              </a:ext>
            </a:extLst>
          </p:cNvPr>
          <p:cNvGrpSpPr/>
          <p:nvPr/>
        </p:nvGrpSpPr>
        <p:grpSpPr>
          <a:xfrm>
            <a:off x="7995730" y="3769458"/>
            <a:ext cx="3835945" cy="2136456"/>
            <a:chOff x="4750706" y="4374394"/>
            <a:chExt cx="3835945" cy="21364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E95C1C-89FF-7A45-9A76-9056E7EEB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50706" y="4374394"/>
              <a:ext cx="3835945" cy="195179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75AE7E7-579C-234F-BBF1-9798E4B90370}"/>
                    </a:ext>
                  </a:extLst>
                </p:cNvPr>
                <p:cNvSpPr txBox="1"/>
                <p:nvPr/>
              </p:nvSpPr>
              <p:spPr>
                <a:xfrm>
                  <a:off x="5721531" y="6141518"/>
                  <a:ext cx="42319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75AE7E7-579C-234F-BBF1-9798E4B903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1531" y="6141518"/>
                  <a:ext cx="42319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C246FE3-61F1-EF4B-B1C8-0B6646364E0E}"/>
                    </a:ext>
                  </a:extLst>
                </p:cNvPr>
                <p:cNvSpPr txBox="1"/>
                <p:nvPr/>
              </p:nvSpPr>
              <p:spPr>
                <a:xfrm>
                  <a:off x="7798525" y="6007381"/>
                  <a:ext cx="42851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C246FE3-61F1-EF4B-B1C8-0B6646364E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8525" y="6007381"/>
                  <a:ext cx="428515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61E2021-A13C-AF4F-86B5-BF3788861B97}"/>
                    </a:ext>
                  </a:extLst>
                </p:cNvPr>
                <p:cNvSpPr txBox="1"/>
                <p:nvPr/>
              </p:nvSpPr>
              <p:spPr>
                <a:xfrm>
                  <a:off x="4924077" y="4534787"/>
                  <a:ext cx="102412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61E2021-A13C-AF4F-86B5-BF3788861B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4077" y="4534787"/>
                  <a:ext cx="1024127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A87F00A-B3FD-3B48-B367-D7E255D9BF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1027AE2-FCD6-144E-A10E-E79EBFB1D2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926508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7BDC3-82FD-8D49-ADC5-B229B11E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Gaussian Bayesian Network (GBN)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5B4CAE-07D9-AB4F-99D9-0E4D5509FDC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Factorisation of a joint distribution into factors also possible with linear Gaussians as local CPDs</a:t>
                </a:r>
              </a:p>
              <a:p>
                <a:r>
                  <a:rPr lang="en-GB" dirty="0"/>
                  <a:t>A BN is a directed acyclic graph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whose nodes are discrete random variables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and whose full joint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GB" dirty="0"/>
                  <a:t> factorises according to the local CPTs, i.e.,</a:t>
                </a:r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𝑝𝑎𝑟𝑒𝑛𝑡𝑠</m:t>
                              </m:r>
                              <m:d>
                                <m:d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dirty="0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b="0" i="1" dirty="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Gaussian BN</a:t>
                </a:r>
                <a:r>
                  <a:rPr lang="en-GB" dirty="0"/>
                  <a:t> is a BN where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are continuous random variables</a:t>
                </a:r>
              </a:p>
              <a:p>
                <a:pPr lvl="1"/>
                <a:r>
                  <a:rPr lang="en-GB" dirty="0"/>
                  <a:t>All CPDs are linear Gaussians</a:t>
                </a: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5B4CAE-07D9-AB4F-99D9-0E4D5509FD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016" t="-2687" r="-4408" b="-134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589D125-DC99-6D4B-A1E8-8098A8917F5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(also depicted below)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1;4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−3.5+0.5∙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;4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;3</m:t>
                        </m:r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589D125-DC99-6D4B-A1E8-8098A8917F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2FD82-D784-A44E-B86F-2AEFDAE6D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227E25-E796-F340-9652-A832B9094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C5E79-6BC9-6C4A-9E52-5CD14A49F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26</a:t>
            </a:fld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25C764-BB15-3049-988A-6EB7EC80C900}"/>
              </a:ext>
            </a:extLst>
          </p:cNvPr>
          <p:cNvGrpSpPr/>
          <p:nvPr/>
        </p:nvGrpSpPr>
        <p:grpSpPr>
          <a:xfrm>
            <a:off x="8736413" y="3540167"/>
            <a:ext cx="616690" cy="2005983"/>
            <a:chOff x="6965714" y="4006315"/>
            <a:chExt cx="616690" cy="2005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88AAE44-9C13-0348-B14C-3552E800B6F3}"/>
                    </a:ext>
                  </a:extLst>
                </p:cNvPr>
                <p:cNvSpPr txBox="1"/>
                <p:nvPr/>
              </p:nvSpPr>
              <p:spPr>
                <a:xfrm>
                  <a:off x="6965714" y="4006315"/>
                  <a:ext cx="61669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88AAE44-9C13-0348-B14C-3552E800B6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5714" y="4006315"/>
                  <a:ext cx="616690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7CF216B-5F3C-5948-BEDA-E37F216CF782}"/>
                </a:ext>
              </a:extLst>
            </p:cNvPr>
            <p:cNvCxnSpPr>
              <a:cxnSpLocks/>
              <a:stCxn id="19" idx="4"/>
              <a:endCxn id="20" idx="0"/>
            </p:cNvCxnSpPr>
            <p:nvPr/>
          </p:nvCxnSpPr>
          <p:spPr>
            <a:xfrm>
              <a:off x="7274059" y="5201123"/>
              <a:ext cx="0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5022BB9-B2B6-8743-B37E-44743D8D9399}"/>
                </a:ext>
              </a:extLst>
            </p:cNvPr>
            <p:cNvCxnSpPr>
              <a:cxnSpLocks/>
              <a:stCxn id="15" idx="4"/>
              <a:endCxn id="19" idx="0"/>
            </p:cNvCxnSpPr>
            <p:nvPr/>
          </p:nvCxnSpPr>
          <p:spPr>
            <a:xfrm>
              <a:off x="7274059" y="4395828"/>
              <a:ext cx="0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6CA4694-E8A9-8A42-88CB-4C1D1E39A4DC}"/>
                    </a:ext>
                  </a:extLst>
                </p:cNvPr>
                <p:cNvSpPr txBox="1"/>
                <p:nvPr/>
              </p:nvSpPr>
              <p:spPr>
                <a:xfrm>
                  <a:off x="6965714" y="4811610"/>
                  <a:ext cx="61669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6CA4694-E8A9-8A42-88CB-4C1D1E39A4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5714" y="4811610"/>
                  <a:ext cx="61669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11DD7A0-B72D-2A43-BB1A-29DBC387B4F1}"/>
                    </a:ext>
                  </a:extLst>
                </p:cNvPr>
                <p:cNvSpPr txBox="1"/>
                <p:nvPr/>
              </p:nvSpPr>
              <p:spPr>
                <a:xfrm>
                  <a:off x="6965714" y="5622785"/>
                  <a:ext cx="61669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11DD7A0-B72D-2A43-BB1A-29DBC387B4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5714" y="5622785"/>
                  <a:ext cx="616690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92572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7BDC3-82FD-8D49-ADC5-B229B11E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Connection to Multivariate Gaussian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5B4CAE-07D9-AB4F-99D9-0E4D5509FD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Linear GBN an alternative representation to multivariate Gaussian distribution</a:t>
                </a:r>
              </a:p>
              <a:p>
                <a:pPr lvl="1"/>
                <a:r>
                  <a:rPr lang="en-GB" dirty="0"/>
                  <a:t>A linear Gaussian BN always defines a joint multivariate Gaussian distribution</a:t>
                </a:r>
              </a:p>
              <a:p>
                <a:r>
                  <a:rPr lang="en-GB" dirty="0"/>
                  <a:t>Let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dirty="0"/>
                  <a:t> be a linear Gaussian of its parents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𝜷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+…+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jointly Gaussian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Distribution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dirty="0"/>
                  <a:t> is a Gaussian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sSubSup>
                          <m:sSubSup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dirty="0"/>
                  <a:t> with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de-DE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de-DE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de-D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Joint distribution over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GB" dirty="0"/>
                  <a:t> is a Gaussian with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𝐶𝑜𝑣</m:t>
                      </m:r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5B4CAE-07D9-AB4F-99D9-0E4D5509FD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b="-364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C5E79-6BC9-6C4A-9E52-5CD14A49F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27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B92BC-B348-934E-B509-7F3B93A116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9A0A5-2788-084B-9E0F-08FB54B2E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585186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3353-CB1D-124D-959B-3EF067F14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Procedure for Conversion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6E733C-1590-FC47-B21E-0BC99D08BA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Let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be the random variables of a GBN</a:t>
                </a:r>
              </a:p>
              <a:p>
                <a:pPr lvl="1"/>
                <a:r>
                  <a:rPr lang="en-GB" dirty="0"/>
                  <a:t>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is a Gaussian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𝜷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/>
                  <a:t> conditional on its parents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𝑝𝑎𝑟𝑒𝑛𝑡𝑠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follows a topological ordering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dirty="0"/>
                  <a:t> such that</a:t>
                </a:r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𝑝𝑎𝑟𝑒𝑛𝑡𝑠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≺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Build a matrix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dirty="0"/>
                  <a:t> that has a non-zero entry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dirty="0"/>
                  <a:t> if there exists a parent-child relation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dirty="0"/>
                  <a:t> being the factor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in the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GB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 0  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dirty="0"/>
                  <a:t> chooses the row(s) 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 chooses the column(s)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dirty="0"/>
                  <a:t> is upper-triangular because no loops allowed in BNs</a:t>
                </a:r>
              </a:p>
              <a:p>
                <a:pPr lvl="3"/>
                <a:r>
                  <a:rPr lang="en-GB" dirty="0"/>
                  <a:t>Including self-loops 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/>
                  <a:t> as well</a:t>
                </a: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6E733C-1590-FC47-B21E-0BC99D08BA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 b="-32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9BA8F-89F8-564C-ADEB-61A8CB114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C1134-7978-5241-9869-F6A6443CC0AA}"/>
              </a:ext>
            </a:extLst>
          </p:cNvPr>
          <p:cNvSpPr txBox="1"/>
          <p:nvPr/>
        </p:nvSpPr>
        <p:spPr>
          <a:xfrm>
            <a:off x="3801133" y="6415803"/>
            <a:ext cx="53864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Ross D.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Shachter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and C. Robert Kenley: Gaussian Influence Diagrams.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Management Science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1989.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1463964-E869-AD48-A1DA-17B2D9272F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7D3E7AC-91F9-2742-A165-191E402BB9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54784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3353-CB1D-124D-959B-3EF067F14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Procedure for Conversion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6E733C-1590-FC47-B21E-0BC99D08BAE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Joint distribution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given by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Means 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,2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Covariance (</a:t>
                </a:r>
                <a:r>
                  <a:rPr lang="en-GB" i="1" dirty="0"/>
                  <a:t>recursive rules</a:t>
                </a:r>
                <a:r>
                  <a:rPr lang="en-GB" dirty="0"/>
                  <a:t>):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2,…,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de-DE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=1…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m:rPr>
                          <m:aln/>
                        </m:rP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𝑗𝑗</m:t>
                          </m:r>
                        </m:sub>
                      </m:sSub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/>
                  <a:t>First index chooses the row(s), second index chooses the column(s)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6E733C-1590-FC47-B21E-0BC99D08BA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016" t="-2687" r="-16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A7EA782-F62A-6A48-BFBD-7C75E4A0E86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Example: Given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3"/>
                <a:endParaRPr lang="de-DE" dirty="0">
                  <a:ea typeface="Cambria Math" panose="02040503050406030204" pitchFamily="18" charset="0"/>
                </a:endParaRP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 0  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3"/>
                <a:endParaRPr lang="en-GB" dirty="0">
                  <a:ea typeface="Cambria Math" panose="02040503050406030204" pitchFamily="18" charset="0"/>
                </a:endParaRPr>
              </a:p>
              <a:p>
                <a:pPr marL="323850" indent="0">
                  <a:buNone/>
                </a:pPr>
                <a:r>
                  <a:rPr lang="en-GB" dirty="0">
                    <a:ea typeface="Cambria Math" panose="02040503050406030204" pitchFamily="18" charset="0"/>
                  </a:rPr>
                  <a:t>filling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layer-wise</a:t>
                </a:r>
              </a:p>
              <a:p>
                <a:pPr lvl="3"/>
                <a:endParaRPr lang="en-GB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A7EA782-F62A-6A48-BFBD-7C75E4A0E8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A50C0-4EDD-4B43-A915-39C1D41EC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89304E-B1AA-0D4A-8227-ED38B91E6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9BA8F-89F8-564C-ADEB-61A8CB114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29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4FBD52-A7CE-A741-BA0B-758D4B98A16E}"/>
              </a:ext>
            </a:extLst>
          </p:cNvPr>
          <p:cNvSpPr/>
          <p:nvPr/>
        </p:nvSpPr>
        <p:spPr>
          <a:xfrm>
            <a:off x="7887969" y="4349957"/>
            <a:ext cx="539931" cy="31350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3F23F6-3633-E243-8A4E-2EA18AE0B74F}"/>
              </a:ext>
            </a:extLst>
          </p:cNvPr>
          <p:cNvSpPr/>
          <p:nvPr/>
        </p:nvSpPr>
        <p:spPr>
          <a:xfrm>
            <a:off x="7887968" y="4663466"/>
            <a:ext cx="1128304" cy="313509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BAECF5-18F2-F743-9E2D-61DDFBB89D65}"/>
              </a:ext>
            </a:extLst>
          </p:cNvPr>
          <p:cNvSpPr/>
          <p:nvPr/>
        </p:nvSpPr>
        <p:spPr>
          <a:xfrm>
            <a:off x="8427900" y="4349957"/>
            <a:ext cx="588373" cy="313509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4A8760-915E-4F40-A25A-74B2A43903B9}"/>
              </a:ext>
            </a:extLst>
          </p:cNvPr>
          <p:cNvSpPr/>
          <p:nvPr/>
        </p:nvSpPr>
        <p:spPr>
          <a:xfrm>
            <a:off x="7887969" y="5290484"/>
            <a:ext cx="2333897" cy="313509"/>
          </a:xfrm>
          <a:prstGeom prst="rect">
            <a:avLst/>
          </a:prstGeom>
          <a:solidFill>
            <a:schemeClr val="tx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B08A05-3DDA-ED40-9E86-A8B74182C55D}"/>
              </a:ext>
            </a:extLst>
          </p:cNvPr>
          <p:cNvSpPr/>
          <p:nvPr/>
        </p:nvSpPr>
        <p:spPr>
          <a:xfrm>
            <a:off x="9742893" y="4349957"/>
            <a:ext cx="478972" cy="940527"/>
          </a:xfrm>
          <a:prstGeom prst="rect">
            <a:avLst/>
          </a:prstGeom>
          <a:solidFill>
            <a:schemeClr val="tx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043ACB-F4A7-C24E-942B-3BA02FBACA76}"/>
              </a:ext>
            </a:extLst>
          </p:cNvPr>
          <p:cNvSpPr/>
          <p:nvPr/>
        </p:nvSpPr>
        <p:spPr>
          <a:xfrm>
            <a:off x="7887968" y="4976975"/>
            <a:ext cx="1128304" cy="313509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9472E4-6792-834C-96A6-5F52A7E57C92}"/>
              </a:ext>
            </a:extLst>
          </p:cNvPr>
          <p:cNvSpPr/>
          <p:nvPr/>
        </p:nvSpPr>
        <p:spPr>
          <a:xfrm>
            <a:off x="9016273" y="4349957"/>
            <a:ext cx="726621" cy="940527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2DF31B-3CF0-964A-BE6F-695BD908A771}"/>
              </a:ext>
            </a:extLst>
          </p:cNvPr>
          <p:cNvSpPr txBox="1"/>
          <p:nvPr/>
        </p:nvSpPr>
        <p:spPr>
          <a:xfrm>
            <a:off x="3801133" y="6415803"/>
            <a:ext cx="53864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Ross D.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Shachter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and C. Robert Kenley: Gaussian Influence Diagrams.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Management Science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1989.</a:t>
            </a:r>
          </a:p>
        </p:txBody>
      </p:sp>
    </p:spTree>
    <p:extLst>
      <p:ext uri="{BB962C8B-B14F-4D97-AF65-F5344CB8AC3E}">
        <p14:creationId xmlns:p14="http://schemas.microsoft.com/office/powerpoint/2010/main" val="2090554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0D686-5FF1-4548-A5AD-1E0F7730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Models with Continuous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4E35E-D532-F44C-B543-037FDBE1B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Discretisation of continuous variables</a:t>
            </a:r>
          </a:p>
          <a:p>
            <a:pPr lvl="1"/>
            <a:r>
              <a:rPr lang="en-GB" dirty="0"/>
              <a:t>Discrete model again</a:t>
            </a:r>
          </a:p>
          <a:p>
            <a:pPr lvl="1"/>
            <a:r>
              <a:rPr lang="en-GB" dirty="0"/>
              <a:t>Own set of problems</a:t>
            </a:r>
          </a:p>
          <a:p>
            <a:pPr lvl="2"/>
            <a:r>
              <a:rPr lang="en-GB" dirty="0"/>
              <a:t>Hard to find good discretisation</a:t>
            </a:r>
          </a:p>
          <a:p>
            <a:pPr lvl="2"/>
            <a:r>
              <a:rPr lang="en-GB" dirty="0"/>
              <a:t>High granularity might be necessary </a:t>
            </a:r>
            <a:br>
              <a:rPr lang="en-GB" dirty="0"/>
            </a:br>
            <a:r>
              <a:rPr lang="en-GB" dirty="0"/>
              <a:t>➝ large ranges ➝ large factors</a:t>
            </a:r>
          </a:p>
          <a:p>
            <a:pPr lvl="2"/>
            <a:r>
              <a:rPr lang="en-GB" dirty="0"/>
              <a:t>Lose characteristics of variable </a:t>
            </a:r>
          </a:p>
          <a:p>
            <a:pPr lvl="3"/>
            <a:r>
              <a:rPr lang="en-GB" dirty="0"/>
              <a:t>Not each value necessarily associated with a probability</a:t>
            </a:r>
          </a:p>
          <a:p>
            <a:pPr lvl="3"/>
            <a:r>
              <a:rPr lang="en-GB" dirty="0"/>
              <a:t>Nearby values have similar probabilities ➝ hard to capture in a discrete distribution (no notion of closeness between range values)</a:t>
            </a:r>
          </a:p>
          <a:p>
            <a:r>
              <a:rPr lang="en-GB" dirty="0"/>
              <a:t>Therefore, use models with continuous variables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C0C77-5AA8-6D4E-92FF-EFB336F57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AB661-E7E7-9E4F-9581-0CE50D0A23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460ED-4178-564C-900A-9C3B93FFA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676286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F422D-0792-674C-84E3-F5475E0C9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GBN: Conversion Example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F719B729-E520-F34B-B214-CB2FB25F66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GBN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Goal: Joint </a:t>
            </a:r>
            <a:br>
              <a:rPr lang="en-GB" dirty="0"/>
            </a:br>
            <a:r>
              <a:rPr lang="en-GB" dirty="0"/>
              <a:t>distribution</a:t>
            </a:r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C8ACCA3B-8598-0A4A-BEE8-C4E4AB909B1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Matrix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=0.5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=−1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Rest: zeroes</a:t>
                </a: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0.5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Means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=−3.5+0.5∙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=−3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=1+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</m:oMath>
                </a14:m>
                <a:endParaRPr lang="en-GB" dirty="0"/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endParaRPr lang="de-DE" dirty="0">
                  <a:ea typeface="Cambria Math" panose="02040503050406030204" pitchFamily="18" charset="0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C8ACCA3B-8598-0A4A-BEE8-C4E4AB909B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2"/>
                <a:stretch>
                  <a:fillRect l="-2955" t="-3582" b="-11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DFAD6E-0D8B-2B4A-812B-F739B91D3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754841-56B2-7D42-998E-3FF54C685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CC1D2-CBAD-FF49-AD93-F8E2D1465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30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66BC63-D8A0-A34D-9B16-C2FE57A4FAF0}"/>
              </a:ext>
            </a:extLst>
          </p:cNvPr>
          <p:cNvGrpSpPr/>
          <p:nvPr/>
        </p:nvGrpSpPr>
        <p:grpSpPr>
          <a:xfrm>
            <a:off x="1577458" y="1636146"/>
            <a:ext cx="616690" cy="2005983"/>
            <a:chOff x="6965714" y="4006315"/>
            <a:chExt cx="616690" cy="2005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CCC40E6-4568-7D42-9CC1-970CE5B1F892}"/>
                    </a:ext>
                  </a:extLst>
                </p:cNvPr>
                <p:cNvSpPr txBox="1"/>
                <p:nvPr/>
              </p:nvSpPr>
              <p:spPr>
                <a:xfrm>
                  <a:off x="6965714" y="4006315"/>
                  <a:ext cx="61669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CCC40E6-4568-7D42-9CC1-970CE5B1F8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5714" y="4006315"/>
                  <a:ext cx="616690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CFA91B7-B537-364B-9F18-2488AE972598}"/>
                </a:ext>
              </a:extLst>
            </p:cNvPr>
            <p:cNvCxnSpPr>
              <a:cxnSpLocks/>
              <a:stCxn id="9" idx="4"/>
              <a:endCxn id="10" idx="0"/>
            </p:cNvCxnSpPr>
            <p:nvPr/>
          </p:nvCxnSpPr>
          <p:spPr>
            <a:xfrm>
              <a:off x="7274059" y="5201123"/>
              <a:ext cx="0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D531AE5-B5E7-504D-8566-507BF7F17940}"/>
                </a:ext>
              </a:extLst>
            </p:cNvPr>
            <p:cNvCxnSpPr>
              <a:cxnSpLocks/>
              <a:stCxn id="6" idx="4"/>
              <a:endCxn id="9" idx="0"/>
            </p:cNvCxnSpPr>
            <p:nvPr/>
          </p:nvCxnSpPr>
          <p:spPr>
            <a:xfrm>
              <a:off x="7274059" y="4395828"/>
              <a:ext cx="0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A47B4EE-6CEB-0040-9BBE-586C8DDC2B90}"/>
                    </a:ext>
                  </a:extLst>
                </p:cNvPr>
                <p:cNvSpPr txBox="1"/>
                <p:nvPr/>
              </p:nvSpPr>
              <p:spPr>
                <a:xfrm>
                  <a:off x="6965714" y="4811610"/>
                  <a:ext cx="61669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A47B4EE-6CEB-0040-9BBE-586C8DDC2B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5714" y="4811610"/>
                  <a:ext cx="61669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F7330BB-BE56-D94A-994B-A70AB1115E50}"/>
                    </a:ext>
                  </a:extLst>
                </p:cNvPr>
                <p:cNvSpPr txBox="1"/>
                <p:nvPr/>
              </p:nvSpPr>
              <p:spPr>
                <a:xfrm>
                  <a:off x="6965714" y="5622785"/>
                  <a:ext cx="61669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F7330BB-BE56-D94A-994B-A70AB1115E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5714" y="5622785"/>
                  <a:ext cx="616690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9587F62-1062-3F49-B047-CBCB974478F3}"/>
                  </a:ext>
                </a:extLst>
              </p:cNvPr>
              <p:cNvSpPr/>
              <p:nvPr/>
            </p:nvSpPr>
            <p:spPr>
              <a:xfrm>
                <a:off x="2285036" y="3847848"/>
                <a:ext cx="2412263" cy="2058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endParaRPr lang="en-GB" sz="500" dirty="0"/>
              </a:p>
              <a:p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br>
                  <a:rPr lang="de-DE" sz="5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9587F62-1062-3F49-B047-CBCB974478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036" y="3847848"/>
                <a:ext cx="2412263" cy="20580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D7865DA-439A-C145-B922-B6A4F5C90647}"/>
                  </a:ext>
                </a:extLst>
              </p:cNvPr>
              <p:cNvSpPr/>
              <p:nvPr/>
            </p:nvSpPr>
            <p:spPr>
              <a:xfrm>
                <a:off x="2285036" y="1620534"/>
                <a:ext cx="3396081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 indent="-7938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1;4</m:t>
                        </m:r>
                      </m:e>
                    </m:d>
                  </m:oMath>
                </a14:m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7938" lvl="1" indent="-7938"/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938" lvl="1" indent="-7938"/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938" lvl="1" indent="-7938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−3.5+0.5∙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;4</m:t>
                        </m:r>
                      </m:e>
                    </m:d>
                  </m:oMath>
                </a14:m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7938" lvl="1" indent="-7938"/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938" lvl="1" indent="-7938"/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938" lvl="1" indent="-7938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;3</m:t>
                        </m:r>
                      </m:e>
                    </m:d>
                  </m:oMath>
                </a14:m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D7865DA-439A-C145-B922-B6A4F5C906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036" y="1620534"/>
                <a:ext cx="3396081" cy="2031325"/>
              </a:xfrm>
              <a:prstGeom prst="rect">
                <a:avLst/>
              </a:prstGeom>
              <a:blipFill>
                <a:blip r:embed="rId8"/>
                <a:stretch>
                  <a:fillRect b="-6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0151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F422D-0792-674C-84E3-F5475E0C9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GBN: Conversion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2">
                <a:extLst>
                  <a:ext uri="{FF2B5EF4-FFF2-40B4-BE49-F238E27FC236}">
                    <a16:creationId xmlns:a16="http://schemas.microsoft.com/office/drawing/2014/main" id="{F719B729-E520-F34B-B214-CB2FB25F662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Filling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GB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GB" dirty="0"/>
              </a:p>
              <a:p>
                <a:pPr lvl="3"/>
                <a:endParaRPr lang="en-GB" dirty="0"/>
              </a:p>
              <a:p>
                <a:r>
                  <a:rPr lang="en-GB" dirty="0"/>
                  <a:t>Need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dirty="0"/>
                  <a:t> and the recursive rules</a:t>
                </a:r>
              </a:p>
              <a:p>
                <a:pPr lvl="3"/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0.5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GB" dirty="0"/>
              </a:p>
              <a:p>
                <a:pPr lvl="3"/>
                <a:endParaRPr lang="en-GB" dirty="0"/>
              </a:p>
              <a:p>
                <a:pPr lvl="1"/>
                <a:r>
                  <a:rPr lang="en-GB" dirty="0"/>
                  <a:t>First index: row(s)</a:t>
                </a:r>
              </a:p>
              <a:p>
                <a:pPr lvl="1"/>
                <a:r>
                  <a:rPr lang="en-GB" dirty="0"/>
                  <a:t>Second index: column(s)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3" name="Content Placeholder 22">
                <a:extLst>
                  <a:ext uri="{FF2B5EF4-FFF2-40B4-BE49-F238E27FC236}">
                    <a16:creationId xmlns:a16="http://schemas.microsoft.com/office/drawing/2014/main" id="{F719B729-E520-F34B-B214-CB2FB25F66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016" t="-2687" b="-23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C8ACCA3B-8598-0A4A-BEE8-C4E4AB909B1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=4∙0.5=2</m:t>
                    </m:r>
                  </m:oMath>
                </a14:m>
                <a:r>
                  <a:rPr lang="en-GB" dirty="0"/>
                  <a:t>  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b>
                    </m:sSub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22</m:t>
                        </m:r>
                      </m:sub>
                    </m:sSub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=4+2∙0.5=5</m:t>
                    </m:r>
                  </m:oMath>
                </a14:m>
                <a:r>
                  <a:rPr lang="en-GB" dirty="0"/>
                  <a:t> </a:t>
                </a:r>
              </a:p>
              <a:p>
                <a:endParaRPr lang="en-GB" dirty="0"/>
              </a:p>
              <a:p>
                <a:pPr lvl="1"/>
                <a:endParaRPr lang="de-DE" dirty="0">
                  <a:ea typeface="Cambria Math" panose="02040503050406030204" pitchFamily="18" charset="0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C8ACCA3B-8598-0A4A-BEE8-C4E4AB909B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3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5A4303-E37D-C14C-8236-58ACC1391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27DC20-1486-AD4C-A7CB-F729405F7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CC1D2-CBAD-FF49-AD93-F8E2D1465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24D5DC6-E3CF-F446-B930-F5585CF9A757}"/>
                  </a:ext>
                </a:extLst>
              </p:cNvPr>
              <p:cNvSpPr/>
              <p:nvPr/>
            </p:nvSpPr>
            <p:spPr>
              <a:xfrm>
                <a:off x="3534538" y="3751707"/>
                <a:ext cx="1952045" cy="1318566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de-D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𝑗𝑗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24D5DC6-E3CF-F446-B930-F5585CF9A7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538" y="3751707"/>
                <a:ext cx="1952045" cy="13185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7BBBEB0-E163-9A4E-AD11-224983DCE202}"/>
                  </a:ext>
                </a:extLst>
              </p:cNvPr>
              <p:cNvSpPr/>
              <p:nvPr/>
            </p:nvSpPr>
            <p:spPr>
              <a:xfrm>
                <a:off x="9855812" y="1630241"/>
                <a:ext cx="1975861" cy="8804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7BBBEB0-E163-9A4E-AD11-224983DCE2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812" y="1630241"/>
                <a:ext cx="1975861" cy="8804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C245507-F4E0-324F-8564-0EE4D10CF720}"/>
                  </a:ext>
                </a:extLst>
              </p:cNvPr>
              <p:cNvSpPr/>
              <p:nvPr/>
            </p:nvSpPr>
            <p:spPr>
              <a:xfrm>
                <a:off x="9855812" y="2741315"/>
                <a:ext cx="1975861" cy="889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C245507-F4E0-324F-8564-0EE4D10CF7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812" y="2741315"/>
                <a:ext cx="1975861" cy="8897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86AD1D0-37E1-E74F-BB04-ED40D7E29374}"/>
                  </a:ext>
                </a:extLst>
              </p:cNvPr>
              <p:cNvSpPr/>
              <p:nvPr/>
            </p:nvSpPr>
            <p:spPr>
              <a:xfrm>
                <a:off x="9855813" y="3911745"/>
                <a:ext cx="1975861" cy="889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86AD1D0-37E1-E74F-BB04-ED40D7E293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813" y="3911745"/>
                <a:ext cx="1975861" cy="8897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EDF77A3-CF0F-D144-ACD1-238F8D07E029}"/>
                  </a:ext>
                </a:extLst>
              </p:cNvPr>
              <p:cNvSpPr/>
              <p:nvPr/>
            </p:nvSpPr>
            <p:spPr>
              <a:xfrm>
                <a:off x="9855813" y="5016181"/>
                <a:ext cx="1975862" cy="889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EDF77A3-CF0F-D144-ACD1-238F8D07E0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813" y="5016181"/>
                <a:ext cx="1975862" cy="889731"/>
              </a:xfrm>
              <a:prstGeom prst="rect">
                <a:avLst/>
              </a:prstGeom>
              <a:blipFill>
                <a:blip r:embed="rId8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862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F422D-0792-674C-84E3-F5475E0C9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GBN: Conversion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2">
                <a:extLst>
                  <a:ext uri="{FF2B5EF4-FFF2-40B4-BE49-F238E27FC236}">
                    <a16:creationId xmlns:a16="http://schemas.microsoft.com/office/drawing/2014/main" id="{F719B729-E520-F34B-B214-CB2FB25F662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Filling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GB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GB" dirty="0"/>
              </a:p>
              <a:p>
                <a:pPr lvl="3"/>
                <a:endParaRPr lang="en-GB" dirty="0"/>
              </a:p>
              <a:p>
                <a:r>
                  <a:rPr lang="en-GB" dirty="0"/>
                  <a:t>Need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dirty="0"/>
                  <a:t> and the recursive rules</a:t>
                </a:r>
              </a:p>
              <a:p>
                <a:pPr lvl="3"/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0.5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GB" dirty="0"/>
              </a:p>
              <a:p>
                <a:pPr lvl="3"/>
                <a:endParaRPr lang="en-GB" dirty="0"/>
              </a:p>
              <a:p>
                <a:pPr lvl="1"/>
                <a:r>
                  <a:rPr lang="en-GB" dirty="0"/>
                  <a:t>First index: row(s)</a:t>
                </a:r>
              </a:p>
              <a:p>
                <a:pPr lvl="1"/>
                <a:r>
                  <a:rPr lang="en-GB" dirty="0"/>
                  <a:t>Second index: column(s)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3" name="Content Placeholder 22">
                <a:extLst>
                  <a:ext uri="{FF2B5EF4-FFF2-40B4-BE49-F238E27FC236}">
                    <a16:creationId xmlns:a16="http://schemas.microsoft.com/office/drawing/2014/main" id="{F719B729-E520-F34B-B214-CB2FB25F66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016" t="-2687" b="-23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C8ACCA3B-8598-0A4A-BEE8-C4E4AB909B1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=3,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=12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(12)3</m:t>
                        </m:r>
                      </m:sub>
                    </m:sSub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e>
                        </m:d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e>
                        </m:d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  <m:m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−5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3(12)</m:t>
                        </m:r>
                      </m:sub>
                    </m:sSub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−5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100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33</m:t>
                        </m:r>
                      </m:sub>
                    </m:sSub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3(12)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=3+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−5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=3+5=8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</a:p>
              <a:p>
                <a:endParaRPr lang="en-GB" dirty="0"/>
              </a:p>
              <a:p>
                <a:pPr lvl="1"/>
                <a:endParaRPr lang="de-DE" dirty="0">
                  <a:ea typeface="Cambria Math" panose="02040503050406030204" pitchFamily="18" charset="0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C8ACCA3B-8598-0A4A-BEE8-C4E4AB909B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388" b="-38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5A4303-E37D-C14C-8236-58ACC1391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27DC20-1486-AD4C-A7CB-F729405F7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CC1D2-CBAD-FF49-AD93-F8E2D1465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24D5DC6-E3CF-F446-B930-F5585CF9A757}"/>
                  </a:ext>
                </a:extLst>
              </p:cNvPr>
              <p:cNvSpPr/>
              <p:nvPr/>
            </p:nvSpPr>
            <p:spPr>
              <a:xfrm>
                <a:off x="3534538" y="3751707"/>
                <a:ext cx="1952045" cy="1318566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de-D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𝑗𝑗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24D5DC6-E3CF-F446-B930-F5585CF9A7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538" y="3751707"/>
                <a:ext cx="1952045" cy="13185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812C103-89A8-6444-A47B-8587DB984161}"/>
                  </a:ext>
                </a:extLst>
              </p:cNvPr>
              <p:cNvSpPr/>
              <p:nvPr/>
            </p:nvSpPr>
            <p:spPr>
              <a:xfrm>
                <a:off x="9855813" y="2752759"/>
                <a:ext cx="1975861" cy="889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812C103-89A8-6444-A47B-8587DB9841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813" y="2752759"/>
                <a:ext cx="1975861" cy="889731"/>
              </a:xfrm>
              <a:prstGeom prst="rect">
                <a:avLst/>
              </a:prstGeom>
              <a:blipFill>
                <a:blip r:embed="rId5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E8FC0E-6DB5-7F45-8110-70B16ED5A60A}"/>
                  </a:ext>
                </a:extLst>
              </p:cNvPr>
              <p:cNvSpPr/>
              <p:nvPr/>
            </p:nvSpPr>
            <p:spPr>
              <a:xfrm>
                <a:off x="9855813" y="3926281"/>
                <a:ext cx="1975862" cy="871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E8FC0E-6DB5-7F45-8110-70B16ED5A6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813" y="3926281"/>
                <a:ext cx="1975862" cy="8716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7373A73-BC4C-7D41-81D0-661690548011}"/>
                  </a:ext>
                </a:extLst>
              </p:cNvPr>
              <p:cNvSpPr/>
              <p:nvPr/>
            </p:nvSpPr>
            <p:spPr>
              <a:xfrm>
                <a:off x="9855813" y="5034263"/>
                <a:ext cx="1915075" cy="871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7373A73-BC4C-7D41-81D0-6616905480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813" y="5034263"/>
                <a:ext cx="1915075" cy="8716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D569421-14CF-B840-AB1B-D0C884A1A515}"/>
                  </a:ext>
                </a:extLst>
              </p:cNvPr>
              <p:cNvSpPr/>
              <p:nvPr/>
            </p:nvSpPr>
            <p:spPr>
              <a:xfrm>
                <a:off x="9855813" y="1641685"/>
                <a:ext cx="1975862" cy="889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D569421-14CF-B840-AB1B-D0C884A1A5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813" y="1641685"/>
                <a:ext cx="1975862" cy="889731"/>
              </a:xfrm>
              <a:prstGeom prst="rect">
                <a:avLst/>
              </a:prstGeom>
              <a:blipFill>
                <a:blip r:embed="rId8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2456010-CC08-3145-8546-B095BB69C067}"/>
                  </a:ext>
                </a:extLst>
              </p:cNvPr>
              <p:cNvSpPr/>
              <p:nvPr/>
            </p:nvSpPr>
            <p:spPr>
              <a:xfrm>
                <a:off x="10080828" y="4461482"/>
                <a:ext cx="39061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3600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7"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2456010-CC08-3145-8546-B095BB69C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0828" y="4461482"/>
                <a:ext cx="390615" cy="276999"/>
              </a:xfrm>
              <a:prstGeom prst="rect">
                <a:avLst/>
              </a:prstGeom>
              <a:blipFill>
                <a:blip r:embed="rId9"/>
                <a:stretch>
                  <a:fillRect l="-3125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D87E6E8-2E47-6648-93C6-1A7E8A264E21}"/>
                  </a:ext>
                </a:extLst>
              </p:cNvPr>
              <p:cNvSpPr/>
              <p:nvPr/>
            </p:nvSpPr>
            <p:spPr>
              <a:xfrm>
                <a:off x="10610040" y="4461481"/>
                <a:ext cx="39061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3600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7"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D87E6E8-2E47-6648-93C6-1A7E8A264E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0040" y="4461481"/>
                <a:ext cx="390615" cy="276999"/>
              </a:xfrm>
              <a:prstGeom prst="rect">
                <a:avLst/>
              </a:prstGeom>
              <a:blipFill>
                <a:blip r:embed="rId10"/>
                <a:stretch>
                  <a:fillRect r="-3125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045978D-0CD2-1047-8224-F9D0BF669F5A}"/>
                  </a:ext>
                </a:extLst>
              </p:cNvPr>
              <p:cNvSpPr/>
              <p:nvPr/>
            </p:nvSpPr>
            <p:spPr>
              <a:xfrm>
                <a:off x="11153106" y="2765827"/>
                <a:ext cx="39061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3600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7"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045978D-0CD2-1047-8224-F9D0BF669F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3106" y="2765827"/>
                <a:ext cx="390615" cy="276999"/>
              </a:xfrm>
              <a:prstGeom prst="rect">
                <a:avLst/>
              </a:prstGeom>
              <a:blipFill>
                <a:blip r:embed="rId11"/>
                <a:stretch>
                  <a:fillRect l="-3125" r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A3F4B76-725A-F84D-9419-27DD3DC2C27F}"/>
                  </a:ext>
                </a:extLst>
              </p:cNvPr>
              <p:cNvSpPr/>
              <p:nvPr/>
            </p:nvSpPr>
            <p:spPr>
              <a:xfrm>
                <a:off x="11153106" y="3066616"/>
                <a:ext cx="39061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3600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7"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A3F4B76-725A-F84D-9419-27DD3DC2C2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3106" y="3066616"/>
                <a:ext cx="390615" cy="276999"/>
              </a:xfrm>
              <a:prstGeom prst="rect">
                <a:avLst/>
              </a:prstGeom>
              <a:blipFill>
                <a:blip r:embed="rId12"/>
                <a:stretch>
                  <a:fillRect l="-3125" r="-3125"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6A3CC3D-84D7-9140-B01D-A803738A4C10}"/>
                  </a:ext>
                </a:extLst>
              </p:cNvPr>
              <p:cNvSpPr/>
              <p:nvPr/>
            </p:nvSpPr>
            <p:spPr>
              <a:xfrm>
                <a:off x="11153106" y="5575099"/>
                <a:ext cx="32654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72000" tIns="0" rIns="7200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6A3CC3D-84D7-9140-B01D-A803738A4C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3106" y="5575099"/>
                <a:ext cx="326546" cy="276999"/>
              </a:xfrm>
              <a:prstGeom prst="rect">
                <a:avLst/>
              </a:prstGeom>
              <a:blipFill>
                <a:blip r:embed="rId13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078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1AA3B-799D-D447-847D-DFCB0F70D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Inference in GBNs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4CB1C-A825-0045-803B-1EDB97CEC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8889093" cy="4240848"/>
          </a:xfrm>
        </p:spPr>
        <p:txBody>
          <a:bodyPr>
            <a:normAutofit/>
          </a:bodyPr>
          <a:lstStyle/>
          <a:p>
            <a:r>
              <a:rPr lang="en-GB" dirty="0"/>
              <a:t>Inference in linear Gaussians with Variable Elimination</a:t>
            </a:r>
          </a:p>
          <a:p>
            <a:pPr lvl="1"/>
            <a:r>
              <a:rPr lang="en-GB" dirty="0"/>
              <a:t>Representation through linear Gaussian CPDs instead of CPTs/factors</a:t>
            </a:r>
          </a:p>
          <a:p>
            <a:pPr lvl="1"/>
            <a:r>
              <a:rPr lang="en-GB" dirty="0"/>
              <a:t>Modified operations for multiply/sum-out </a:t>
            </a:r>
          </a:p>
          <a:p>
            <a:r>
              <a:rPr lang="en-GB" dirty="0"/>
              <a:t>Message passing formulation</a:t>
            </a:r>
          </a:p>
          <a:p>
            <a:pPr lvl="1"/>
            <a:r>
              <a:rPr lang="en-GB" dirty="0"/>
              <a:t>Approximate belief propagation</a:t>
            </a:r>
          </a:p>
          <a:p>
            <a:r>
              <a:rPr lang="en-GB" dirty="0"/>
              <a:t>Sampling in the continuous space</a:t>
            </a:r>
          </a:p>
          <a:p>
            <a:pPr lvl="1"/>
            <a:r>
              <a:rPr lang="en-GB" dirty="0"/>
              <a:t>Rejection sampling, importance sampling, MCMC methods for GBNs</a:t>
            </a:r>
          </a:p>
          <a:p>
            <a:r>
              <a:rPr lang="en-GB" dirty="0"/>
              <a:t>Actually using the full joint</a:t>
            </a:r>
          </a:p>
          <a:p>
            <a:pPr lvl="1"/>
            <a:r>
              <a:rPr lang="en-GB" dirty="0"/>
              <a:t>Marginalisation, conditioning as sketched in Basics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C6D4B-095C-3841-80A1-E96A4DC4E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ABEA3D-15F7-CA45-A783-030E12A6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678" y="2257725"/>
            <a:ext cx="1907281" cy="213906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66A61C-A288-2648-A146-01D6B55B9B7E}"/>
              </a:ext>
            </a:extLst>
          </p:cNvPr>
          <p:cNvSpPr/>
          <p:nvPr/>
        </p:nvSpPr>
        <p:spPr>
          <a:xfrm>
            <a:off x="9248719" y="4748589"/>
            <a:ext cx="2582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See Ch. 14 of PGM book for further information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74B176-9142-EB47-8423-8DEDFC282A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D81F05-5C9F-5E4E-90A8-40ED461C1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854930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FE40C-46C6-3743-96AC-2710B55CF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Lifting the Full Joint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B20866-E72D-1042-AD1A-F687076C25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9526435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Lifting conversion method by </a:t>
                </a:r>
                <a:r>
                  <a:rPr lang="en-GB" dirty="0" err="1"/>
                  <a:t>Shachter</a:t>
                </a:r>
                <a:r>
                  <a:rPr lang="en-GB" dirty="0"/>
                  <a:t> and Kenley for parameterised GBNs</a:t>
                </a:r>
              </a:p>
              <a:p>
                <a:pPr lvl="1"/>
                <a:r>
                  <a:rPr lang="en-GB" dirty="0"/>
                  <a:t>GBN with PRVs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GB" dirty="0"/>
                  <a:t> as nodes</a:t>
                </a:r>
              </a:p>
              <a:p>
                <a:pPr lvl="2"/>
                <a:r>
                  <a:rPr lang="en-GB" dirty="0"/>
                  <a:t>PDF 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applies to each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⋃"/>
                            <m:supHide m:val="on"/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𝑔𝑟</m:t>
                            </m:r>
                            <m:d>
                              <m:d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Semantics: grounding and forming full joint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⋃"/>
                            <m:supHide m:val="on"/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𝑔𝑟</m:t>
                            </m:r>
                            <m:d>
                              <m:d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Simple case: </a:t>
                </a:r>
                <a:r>
                  <a:rPr lang="en-GB" dirty="0">
                    <a:solidFill>
                      <a:srgbClr val="FFC000"/>
                    </a:solidFill>
                  </a:rPr>
                  <a:t>For all parent-child relations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>
                    <a:solidFill>
                      <a:srgbClr val="FFC000"/>
                    </a:solidFill>
                  </a:rPr>
                  <a:t>, it holds that </a:t>
                </a:r>
                <a14:m>
                  <m:oMath xmlns:m="http://schemas.openxmlformats.org/officeDocument/2006/math">
                    <m:r>
                      <a:rPr lang="de-DE" b="1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de-DE" b="1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de-DE" b="1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𝒀</m:t>
                    </m:r>
                    <m:r>
                      <a:rPr lang="de-DE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GB" dirty="0">
                  <a:solidFill>
                    <a:srgbClr val="FFC000"/>
                  </a:solidFill>
                </a:endParaRPr>
              </a:p>
              <a:p>
                <a:pPr lvl="3"/>
                <a:r>
                  <a:rPr lang="en-GB" dirty="0"/>
                  <a:t>Each child instance has </a:t>
                </a:r>
                <a:br>
                  <a:rPr lang="en-GB" dirty="0"/>
                </a:br>
                <a:r>
                  <a:rPr lang="en-GB" dirty="0"/>
                  <a:t>the same parent instances </a:t>
                </a:r>
                <a:br>
                  <a:rPr lang="en-GB" dirty="0"/>
                </a:br>
                <a:r>
                  <a:rPr lang="en-GB" dirty="0"/>
                  <a:t>as its siblings</a:t>
                </a:r>
              </a:p>
              <a:p>
                <a:pPr lvl="2"/>
                <a:r>
                  <a:rPr lang="en-GB" dirty="0"/>
                  <a:t>General case a bit more</a:t>
                </a:r>
                <a:br>
                  <a:rPr lang="en-GB" dirty="0"/>
                </a:br>
                <a:r>
                  <a:rPr lang="en-GB" dirty="0"/>
                  <a:t>involved</a:t>
                </a:r>
                <a:br>
                  <a:rPr lang="en-GB" dirty="0"/>
                </a:br>
                <a:r>
                  <a:rPr lang="en-GB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[Hartwig et al., 2021]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B20866-E72D-1042-AD1A-F687076C25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9526435" cy="4240848"/>
              </a:xfrm>
              <a:blipFill>
                <a:blip r:embed="rId2"/>
                <a:stretch>
                  <a:fillRect l="-1731" t="-2687" r="-13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69940-5CE0-A041-880F-84ECB8817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6C763AD-F6FC-E444-BA7E-1812DD3E6B98}"/>
                  </a:ext>
                </a:extLst>
              </p:cNvPr>
              <p:cNvSpPr/>
              <p:nvPr/>
            </p:nvSpPr>
            <p:spPr>
              <a:xfrm>
                <a:off x="9879630" y="1665066"/>
                <a:ext cx="1952045" cy="1318566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de-D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𝑗𝑗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6C763AD-F6FC-E444-BA7E-1812DD3E6B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9630" y="1665066"/>
                <a:ext cx="1952045" cy="13185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9EB0B9B4-C8CA-2F42-B46E-EB05CA88509F}"/>
              </a:ext>
            </a:extLst>
          </p:cNvPr>
          <p:cNvGrpSpPr/>
          <p:nvPr/>
        </p:nvGrpSpPr>
        <p:grpSpPr>
          <a:xfrm>
            <a:off x="4240379" y="3899931"/>
            <a:ext cx="801602" cy="2005983"/>
            <a:chOff x="6965714" y="4006315"/>
            <a:chExt cx="801602" cy="2005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41D6708-02EE-C047-B2BA-AEF4A7368B0D}"/>
                    </a:ext>
                  </a:extLst>
                </p:cNvPr>
                <p:cNvSpPr txBox="1"/>
                <p:nvPr/>
              </p:nvSpPr>
              <p:spPr>
                <a:xfrm>
                  <a:off x="6965714" y="4006315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41D6708-02EE-C047-B2BA-AEF4A7368B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5714" y="4006315"/>
                  <a:ext cx="801602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19962C3-BB1B-6B4E-BE23-11E4F8FFFC6E}"/>
                </a:ext>
              </a:extLst>
            </p:cNvPr>
            <p:cNvCxnSpPr>
              <a:cxnSpLocks/>
              <a:stCxn id="10" idx="4"/>
              <a:endCxn id="11" idx="0"/>
            </p:cNvCxnSpPr>
            <p:nvPr/>
          </p:nvCxnSpPr>
          <p:spPr>
            <a:xfrm>
              <a:off x="7366515" y="5201123"/>
              <a:ext cx="0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F45B133-18D2-FF49-87FF-3BC459C5B404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7366515" y="4395828"/>
              <a:ext cx="0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7240174-5DF5-D543-A182-124DB1091485}"/>
                    </a:ext>
                  </a:extLst>
                </p:cNvPr>
                <p:cNvSpPr txBox="1"/>
                <p:nvPr/>
              </p:nvSpPr>
              <p:spPr>
                <a:xfrm>
                  <a:off x="6965714" y="4811610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7240174-5DF5-D543-A182-124DB10914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5714" y="4811610"/>
                  <a:ext cx="801602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1BA60D2-E00D-FD4D-8DF6-9B2186C77F3C}"/>
                    </a:ext>
                  </a:extLst>
                </p:cNvPr>
                <p:cNvSpPr txBox="1"/>
                <p:nvPr/>
              </p:nvSpPr>
              <p:spPr>
                <a:xfrm>
                  <a:off x="6965714" y="5622785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1BA60D2-E00D-FD4D-8DF6-9B2186C77F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5714" y="5622785"/>
                  <a:ext cx="80160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F38AA76-94B9-F74F-B6D0-920F262C9899}"/>
                  </a:ext>
                </a:extLst>
              </p:cNvPr>
              <p:cNvSpPr/>
              <p:nvPr/>
            </p:nvSpPr>
            <p:spPr>
              <a:xfrm>
                <a:off x="5044262" y="3858853"/>
                <a:ext cx="3989373" cy="2045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 indent="-7938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1;4</m:t>
                        </m:r>
                      </m:e>
                    </m:d>
                  </m:oMath>
                </a14:m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7938" lvl="1" indent="-7938"/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938" lvl="1" indent="-7938"/>
                <a:endParaRPr lang="de-DE" sz="1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938" lvl="1" indent="-7938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−3.5+0.5∙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;4</m:t>
                        </m:r>
                      </m:e>
                    </m:d>
                  </m:oMath>
                </a14:m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7938" lvl="1" indent="-7938"/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938" lvl="1" indent="-7938"/>
                <a:endParaRPr lang="de-DE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938" lvl="1" indent="-7938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;3</m:t>
                        </m:r>
                      </m:e>
                    </m:d>
                  </m:oMath>
                </a14:m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F38AA76-94B9-F74F-B6D0-920F262C98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262" y="3858853"/>
                <a:ext cx="3989373" cy="2045945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FAB96E8A-F9D9-DA4E-90C2-28B38AAA90B0}"/>
              </a:ext>
            </a:extLst>
          </p:cNvPr>
          <p:cNvGrpSpPr/>
          <p:nvPr/>
        </p:nvGrpSpPr>
        <p:grpSpPr>
          <a:xfrm>
            <a:off x="9009592" y="3854795"/>
            <a:ext cx="2822083" cy="2038132"/>
            <a:chOff x="5559228" y="4236942"/>
            <a:chExt cx="2822083" cy="20381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6AA29D4-0A60-5345-865A-AA48CA21CB96}"/>
                    </a:ext>
                  </a:extLst>
                </p:cNvPr>
                <p:cNvSpPr txBox="1"/>
                <p:nvPr/>
              </p:nvSpPr>
              <p:spPr>
                <a:xfrm>
                  <a:off x="5559228" y="426909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6AA29D4-0A60-5345-865A-AA48CA21CB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9228" y="4269091"/>
                  <a:ext cx="801602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FDC2C78-57BE-AE42-8B6E-7616C07ADBAB}"/>
                </a:ext>
              </a:extLst>
            </p:cNvPr>
            <p:cNvCxnSpPr>
              <a:cxnSpLocks/>
              <a:stCxn id="25" idx="4"/>
              <a:endCxn id="26" idx="0"/>
            </p:cNvCxnSpPr>
            <p:nvPr/>
          </p:nvCxnSpPr>
          <p:spPr>
            <a:xfrm>
              <a:off x="5960029" y="5463899"/>
              <a:ext cx="0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274AEA6-8907-4C43-90ED-658A2757079B}"/>
                </a:ext>
              </a:extLst>
            </p:cNvPr>
            <p:cNvCxnSpPr>
              <a:cxnSpLocks/>
              <a:stCxn id="22" idx="4"/>
              <a:endCxn id="25" idx="0"/>
            </p:cNvCxnSpPr>
            <p:nvPr/>
          </p:nvCxnSpPr>
          <p:spPr>
            <a:xfrm>
              <a:off x="5960029" y="4658604"/>
              <a:ext cx="0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263475D-6B84-D445-BBFA-10208C07E4A2}"/>
                    </a:ext>
                  </a:extLst>
                </p:cNvPr>
                <p:cNvSpPr txBox="1"/>
                <p:nvPr/>
              </p:nvSpPr>
              <p:spPr>
                <a:xfrm>
                  <a:off x="5559228" y="5074386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263475D-6B84-D445-BBFA-10208C07E4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9228" y="5074386"/>
                  <a:ext cx="801602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312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87FB678-1C73-5145-B4AF-137C8CC8D40D}"/>
                    </a:ext>
                  </a:extLst>
                </p:cNvPr>
                <p:cNvSpPr txBox="1"/>
                <p:nvPr/>
              </p:nvSpPr>
              <p:spPr>
                <a:xfrm>
                  <a:off x="5559228" y="588556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87FB678-1C73-5145-B4AF-137C8CC8D4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9228" y="5885561"/>
                  <a:ext cx="801602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CDD63AA-20C9-DE41-AFFC-2DA3368BA8AB}"/>
                    </a:ext>
                  </a:extLst>
                </p:cNvPr>
                <p:cNvSpPr txBox="1"/>
                <p:nvPr/>
              </p:nvSpPr>
              <p:spPr>
                <a:xfrm>
                  <a:off x="7579709" y="426909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CDD63AA-20C9-DE41-AFFC-2DA3368BA8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709" y="4269091"/>
                  <a:ext cx="801602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48AF6FC-2845-7740-96B0-3F176FCD18AE}"/>
                </a:ext>
              </a:extLst>
            </p:cNvPr>
            <p:cNvCxnSpPr>
              <a:cxnSpLocks/>
              <a:stCxn id="30" idx="4"/>
              <a:endCxn id="31" idx="0"/>
            </p:cNvCxnSpPr>
            <p:nvPr/>
          </p:nvCxnSpPr>
          <p:spPr>
            <a:xfrm>
              <a:off x="7980510" y="5463899"/>
              <a:ext cx="0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3DFD2BB-8C11-1F4F-98C4-78F8DDACC1EC}"/>
                </a:ext>
              </a:extLst>
            </p:cNvPr>
            <p:cNvCxnSpPr>
              <a:cxnSpLocks/>
              <a:stCxn id="27" idx="4"/>
              <a:endCxn id="30" idx="0"/>
            </p:cNvCxnSpPr>
            <p:nvPr/>
          </p:nvCxnSpPr>
          <p:spPr>
            <a:xfrm>
              <a:off x="7980510" y="4658604"/>
              <a:ext cx="0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07FB600-5A77-BA47-8764-807F244CB37E}"/>
                    </a:ext>
                  </a:extLst>
                </p:cNvPr>
                <p:cNvSpPr txBox="1"/>
                <p:nvPr/>
              </p:nvSpPr>
              <p:spPr>
                <a:xfrm>
                  <a:off x="7579709" y="5074386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07FB600-5A77-BA47-8764-807F244CB3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709" y="5074386"/>
                  <a:ext cx="801602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b="-312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877EF11-E616-9F4C-AC56-C9696350D918}"/>
                    </a:ext>
                  </a:extLst>
                </p:cNvPr>
                <p:cNvSpPr txBox="1"/>
                <p:nvPr/>
              </p:nvSpPr>
              <p:spPr>
                <a:xfrm>
                  <a:off x="7579709" y="588556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877EF11-E616-9F4C-AC56-C9696350D9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709" y="5885561"/>
                  <a:ext cx="80160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5A1FBE48-BB35-E840-8E2C-CC138C1C3626}"/>
                </a:ext>
              </a:extLst>
            </p:cNvPr>
            <p:cNvCxnSpPr>
              <a:cxnSpLocks/>
              <a:stCxn id="22" idx="4"/>
              <a:endCxn id="30" idx="0"/>
            </p:cNvCxnSpPr>
            <p:nvPr/>
          </p:nvCxnSpPr>
          <p:spPr>
            <a:xfrm>
              <a:off x="5960029" y="4658604"/>
              <a:ext cx="2020481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ACF8699-0756-C743-877F-66FA60EF796D}"/>
                </a:ext>
              </a:extLst>
            </p:cNvPr>
            <p:cNvCxnSpPr>
              <a:cxnSpLocks/>
              <a:stCxn id="27" idx="4"/>
              <a:endCxn id="25" idx="0"/>
            </p:cNvCxnSpPr>
            <p:nvPr/>
          </p:nvCxnSpPr>
          <p:spPr>
            <a:xfrm flipH="1">
              <a:off x="5960029" y="4658604"/>
              <a:ext cx="2020481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FE2E76F-2A9B-D242-905F-BA9F899DC089}"/>
                </a:ext>
              </a:extLst>
            </p:cNvPr>
            <p:cNvCxnSpPr>
              <a:cxnSpLocks/>
              <a:stCxn id="25" idx="4"/>
              <a:endCxn id="31" idx="0"/>
            </p:cNvCxnSpPr>
            <p:nvPr/>
          </p:nvCxnSpPr>
          <p:spPr>
            <a:xfrm>
              <a:off x="5960029" y="5463899"/>
              <a:ext cx="2020481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3C3A53B-59C9-AF4F-9CE4-129F2340F222}"/>
                </a:ext>
              </a:extLst>
            </p:cNvPr>
            <p:cNvCxnSpPr>
              <a:cxnSpLocks/>
              <a:stCxn id="30" idx="4"/>
              <a:endCxn id="26" idx="0"/>
            </p:cNvCxnSpPr>
            <p:nvPr/>
          </p:nvCxnSpPr>
          <p:spPr>
            <a:xfrm flipH="1">
              <a:off x="5960029" y="5463899"/>
              <a:ext cx="2020481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C0E7B88-883A-DD4B-8744-C8F687A5404D}"/>
                </a:ext>
              </a:extLst>
            </p:cNvPr>
            <p:cNvSpPr txBox="1"/>
            <p:nvPr/>
          </p:nvSpPr>
          <p:spPr>
            <a:xfrm>
              <a:off x="7236822" y="423694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68E19AC-42AC-8249-A7EA-D3E331B1AFDB}"/>
                    </a:ext>
                  </a:extLst>
                </p:cNvPr>
                <p:cNvSpPr txBox="1"/>
                <p:nvPr/>
              </p:nvSpPr>
              <p:spPr>
                <a:xfrm>
                  <a:off x="6435697" y="426909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68E19AC-42AC-8249-A7EA-D3E331B1AF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5697" y="4269091"/>
                  <a:ext cx="801602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CC933CA-554B-AE42-AFB3-B9CF1C29FF87}"/>
                </a:ext>
              </a:extLst>
            </p:cNvPr>
            <p:cNvCxnSpPr>
              <a:cxnSpLocks/>
              <a:stCxn id="59" idx="4"/>
              <a:endCxn id="60" idx="0"/>
            </p:cNvCxnSpPr>
            <p:nvPr/>
          </p:nvCxnSpPr>
          <p:spPr>
            <a:xfrm>
              <a:off x="6836498" y="5463899"/>
              <a:ext cx="0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22E6664-634E-8D44-8A83-06C73EBB60A2}"/>
                </a:ext>
              </a:extLst>
            </p:cNvPr>
            <p:cNvCxnSpPr>
              <a:cxnSpLocks/>
              <a:stCxn id="56" idx="4"/>
              <a:endCxn id="59" idx="0"/>
            </p:cNvCxnSpPr>
            <p:nvPr/>
          </p:nvCxnSpPr>
          <p:spPr>
            <a:xfrm>
              <a:off x="6836498" y="4658604"/>
              <a:ext cx="0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7C76272-4F7F-8B4E-97A8-16653106031D}"/>
                    </a:ext>
                  </a:extLst>
                </p:cNvPr>
                <p:cNvSpPr txBox="1"/>
                <p:nvPr/>
              </p:nvSpPr>
              <p:spPr>
                <a:xfrm>
                  <a:off x="6435697" y="5074386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7C76272-4F7F-8B4E-97A8-1665310603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5697" y="5074386"/>
                  <a:ext cx="801602" cy="389513"/>
                </a:xfrm>
                <a:prstGeom prst="ellipse">
                  <a:avLst/>
                </a:prstGeom>
                <a:blipFill>
                  <a:blip r:embed="rId15"/>
                  <a:stretch>
                    <a:fillRect b="-312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1E81D83-413C-FC40-A7DB-A221CB78646B}"/>
                    </a:ext>
                  </a:extLst>
                </p:cNvPr>
                <p:cNvSpPr txBox="1"/>
                <p:nvPr/>
              </p:nvSpPr>
              <p:spPr>
                <a:xfrm>
                  <a:off x="6435697" y="588556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1E81D83-413C-FC40-A7DB-A221CB7864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5697" y="5885561"/>
                  <a:ext cx="801602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E7A305E9-2B03-124D-A672-32C221479A41}"/>
                </a:ext>
              </a:extLst>
            </p:cNvPr>
            <p:cNvCxnSpPr>
              <a:cxnSpLocks/>
              <a:stCxn id="56" idx="4"/>
              <a:endCxn id="30" idx="0"/>
            </p:cNvCxnSpPr>
            <p:nvPr/>
          </p:nvCxnSpPr>
          <p:spPr>
            <a:xfrm>
              <a:off x="6836498" y="4658604"/>
              <a:ext cx="1144012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5B2D18A4-812E-1249-BA94-0D54AC2F0560}"/>
                </a:ext>
              </a:extLst>
            </p:cNvPr>
            <p:cNvCxnSpPr>
              <a:cxnSpLocks/>
              <a:stCxn id="27" idx="4"/>
              <a:endCxn id="59" idx="0"/>
            </p:cNvCxnSpPr>
            <p:nvPr/>
          </p:nvCxnSpPr>
          <p:spPr>
            <a:xfrm flipH="1">
              <a:off x="6836498" y="4658604"/>
              <a:ext cx="1144012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C894A721-4439-AB49-94E0-88AB4E6A51DD}"/>
                </a:ext>
              </a:extLst>
            </p:cNvPr>
            <p:cNvCxnSpPr>
              <a:cxnSpLocks/>
              <a:stCxn id="59" idx="4"/>
              <a:endCxn id="31" idx="0"/>
            </p:cNvCxnSpPr>
            <p:nvPr/>
          </p:nvCxnSpPr>
          <p:spPr>
            <a:xfrm>
              <a:off x="6836498" y="5463899"/>
              <a:ext cx="1144012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97F6E57-A29C-D246-87FB-44C83C7787F3}"/>
                </a:ext>
              </a:extLst>
            </p:cNvPr>
            <p:cNvCxnSpPr>
              <a:cxnSpLocks/>
              <a:stCxn id="30" idx="4"/>
              <a:endCxn id="60" idx="0"/>
            </p:cNvCxnSpPr>
            <p:nvPr/>
          </p:nvCxnSpPr>
          <p:spPr>
            <a:xfrm flipH="1">
              <a:off x="6836498" y="5463899"/>
              <a:ext cx="1144012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84AD275-FEAB-2949-8A74-4206D273176D}"/>
                </a:ext>
              </a:extLst>
            </p:cNvPr>
            <p:cNvSpPr txBox="1"/>
            <p:nvPr/>
          </p:nvSpPr>
          <p:spPr>
            <a:xfrm>
              <a:off x="7232842" y="5031030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…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96D4979-F554-484B-A3A1-09D054769231}"/>
                </a:ext>
              </a:extLst>
            </p:cNvPr>
            <p:cNvSpPr txBox="1"/>
            <p:nvPr/>
          </p:nvSpPr>
          <p:spPr>
            <a:xfrm>
              <a:off x="7232842" y="5842153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…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6998076-4B89-524B-8BCA-52C08B244EF2}"/>
              </a:ext>
            </a:extLst>
          </p:cNvPr>
          <p:cNvSpPr txBox="1"/>
          <p:nvPr/>
        </p:nvSpPr>
        <p:spPr>
          <a:xfrm>
            <a:off x="3474721" y="6307653"/>
            <a:ext cx="6209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Mattis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Hartwig and Ralf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Möller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Lifted Query Answering in Gaussian Bayesian Networks.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PGM-20 Proceedings of the 10th International Conference on Probabilistic Graphical Models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2020.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94359AD-B4D3-E044-8266-5405702F0E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1591B44-48F4-5F4F-AD0C-226DFDE22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442228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FE40C-46C6-3743-96AC-2710B55CF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Lifting the Full Joint: Simple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B20866-E72D-1042-AD1A-F687076C25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With PRVs, matrix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dirty="0"/>
                  <a:t> and covariance matrix have liftable blocks for each PRV </a:t>
                </a:r>
              </a:p>
              <a:p>
                <a:pPr lvl="1"/>
                <a:r>
                  <a:rPr lang="en-GB" dirty="0"/>
                  <a:t>Given the case of no overlaps in logical variables: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B20866-E72D-1042-AD1A-F687076C25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69940-5CE0-A041-880F-84ECB8817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35</a:t>
            </a:fld>
            <a:endParaRPr lang="en-GB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AB96E8A-F9D9-DA4E-90C2-28B38AAA90B0}"/>
              </a:ext>
            </a:extLst>
          </p:cNvPr>
          <p:cNvGrpSpPr/>
          <p:nvPr/>
        </p:nvGrpSpPr>
        <p:grpSpPr>
          <a:xfrm>
            <a:off x="9009592" y="3867782"/>
            <a:ext cx="2822083" cy="2038132"/>
            <a:chOff x="5559228" y="4236942"/>
            <a:chExt cx="2822083" cy="20381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6AA29D4-0A60-5345-865A-AA48CA21CB96}"/>
                    </a:ext>
                  </a:extLst>
                </p:cNvPr>
                <p:cNvSpPr txBox="1"/>
                <p:nvPr/>
              </p:nvSpPr>
              <p:spPr>
                <a:xfrm>
                  <a:off x="5559228" y="426909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6AA29D4-0A60-5345-865A-AA48CA21CB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9228" y="4269091"/>
                  <a:ext cx="801602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FDC2C78-57BE-AE42-8B6E-7616C07ADBAB}"/>
                </a:ext>
              </a:extLst>
            </p:cNvPr>
            <p:cNvCxnSpPr>
              <a:cxnSpLocks/>
              <a:stCxn id="25" idx="4"/>
              <a:endCxn id="26" idx="0"/>
            </p:cNvCxnSpPr>
            <p:nvPr/>
          </p:nvCxnSpPr>
          <p:spPr>
            <a:xfrm>
              <a:off x="5960029" y="5463899"/>
              <a:ext cx="0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274AEA6-8907-4C43-90ED-658A2757079B}"/>
                </a:ext>
              </a:extLst>
            </p:cNvPr>
            <p:cNvCxnSpPr>
              <a:cxnSpLocks/>
              <a:stCxn id="22" idx="4"/>
              <a:endCxn id="25" idx="0"/>
            </p:cNvCxnSpPr>
            <p:nvPr/>
          </p:nvCxnSpPr>
          <p:spPr>
            <a:xfrm>
              <a:off x="5960029" y="4658604"/>
              <a:ext cx="0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263475D-6B84-D445-BBFA-10208C07E4A2}"/>
                    </a:ext>
                  </a:extLst>
                </p:cNvPr>
                <p:cNvSpPr txBox="1"/>
                <p:nvPr/>
              </p:nvSpPr>
              <p:spPr>
                <a:xfrm>
                  <a:off x="5559228" y="5074386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263475D-6B84-D445-BBFA-10208C07E4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9228" y="5074386"/>
                  <a:ext cx="801602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87FB678-1C73-5145-B4AF-137C8CC8D40D}"/>
                    </a:ext>
                  </a:extLst>
                </p:cNvPr>
                <p:cNvSpPr txBox="1"/>
                <p:nvPr/>
              </p:nvSpPr>
              <p:spPr>
                <a:xfrm>
                  <a:off x="5559228" y="588556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rgbClr val="7030A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87FB678-1C73-5145-B4AF-137C8CC8D4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9228" y="5885561"/>
                  <a:ext cx="80160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CDD63AA-20C9-DE41-AFFC-2DA3368BA8AB}"/>
                    </a:ext>
                  </a:extLst>
                </p:cNvPr>
                <p:cNvSpPr txBox="1"/>
                <p:nvPr/>
              </p:nvSpPr>
              <p:spPr>
                <a:xfrm>
                  <a:off x="7579709" y="426909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CDD63AA-20C9-DE41-AFFC-2DA3368BA8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709" y="4269091"/>
                  <a:ext cx="801602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48AF6FC-2845-7740-96B0-3F176FCD18AE}"/>
                </a:ext>
              </a:extLst>
            </p:cNvPr>
            <p:cNvCxnSpPr>
              <a:cxnSpLocks/>
              <a:stCxn id="30" idx="4"/>
              <a:endCxn id="31" idx="0"/>
            </p:cNvCxnSpPr>
            <p:nvPr/>
          </p:nvCxnSpPr>
          <p:spPr>
            <a:xfrm>
              <a:off x="7980510" y="5463899"/>
              <a:ext cx="0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3DFD2BB-8C11-1F4F-98C4-78F8DDACC1EC}"/>
                </a:ext>
              </a:extLst>
            </p:cNvPr>
            <p:cNvCxnSpPr>
              <a:cxnSpLocks/>
              <a:stCxn id="27" idx="4"/>
              <a:endCxn id="30" idx="0"/>
            </p:cNvCxnSpPr>
            <p:nvPr/>
          </p:nvCxnSpPr>
          <p:spPr>
            <a:xfrm>
              <a:off x="7980510" y="4658604"/>
              <a:ext cx="0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07FB600-5A77-BA47-8764-807F244CB37E}"/>
                    </a:ext>
                  </a:extLst>
                </p:cNvPr>
                <p:cNvSpPr txBox="1"/>
                <p:nvPr/>
              </p:nvSpPr>
              <p:spPr>
                <a:xfrm>
                  <a:off x="7579709" y="5074386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07FB600-5A77-BA47-8764-807F244CB3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709" y="5074386"/>
                  <a:ext cx="801602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877EF11-E616-9F4C-AC56-C9696350D918}"/>
                    </a:ext>
                  </a:extLst>
                </p:cNvPr>
                <p:cNvSpPr txBox="1"/>
                <p:nvPr/>
              </p:nvSpPr>
              <p:spPr>
                <a:xfrm>
                  <a:off x="7579709" y="588556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rgbClr val="7030A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877EF11-E616-9F4C-AC56-C9696350D9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709" y="5885561"/>
                  <a:ext cx="801602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5A1FBE48-BB35-E840-8E2C-CC138C1C3626}"/>
                </a:ext>
              </a:extLst>
            </p:cNvPr>
            <p:cNvCxnSpPr>
              <a:cxnSpLocks/>
              <a:stCxn id="22" idx="4"/>
              <a:endCxn id="30" idx="0"/>
            </p:cNvCxnSpPr>
            <p:nvPr/>
          </p:nvCxnSpPr>
          <p:spPr>
            <a:xfrm>
              <a:off x="5960029" y="4658604"/>
              <a:ext cx="2020481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ACF8699-0756-C743-877F-66FA60EF796D}"/>
                </a:ext>
              </a:extLst>
            </p:cNvPr>
            <p:cNvCxnSpPr>
              <a:cxnSpLocks/>
              <a:stCxn id="27" idx="4"/>
              <a:endCxn id="25" idx="0"/>
            </p:cNvCxnSpPr>
            <p:nvPr/>
          </p:nvCxnSpPr>
          <p:spPr>
            <a:xfrm flipH="1">
              <a:off x="5960029" y="4658604"/>
              <a:ext cx="2020481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FE2E76F-2A9B-D242-905F-BA9F899DC089}"/>
                </a:ext>
              </a:extLst>
            </p:cNvPr>
            <p:cNvCxnSpPr>
              <a:cxnSpLocks/>
              <a:stCxn id="25" idx="4"/>
              <a:endCxn id="31" idx="0"/>
            </p:cNvCxnSpPr>
            <p:nvPr/>
          </p:nvCxnSpPr>
          <p:spPr>
            <a:xfrm>
              <a:off x="5960029" y="5463899"/>
              <a:ext cx="2020481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3C3A53B-59C9-AF4F-9CE4-129F2340F222}"/>
                </a:ext>
              </a:extLst>
            </p:cNvPr>
            <p:cNvCxnSpPr>
              <a:cxnSpLocks/>
              <a:stCxn id="30" idx="4"/>
              <a:endCxn id="26" idx="0"/>
            </p:cNvCxnSpPr>
            <p:nvPr/>
          </p:nvCxnSpPr>
          <p:spPr>
            <a:xfrm flipH="1">
              <a:off x="5960029" y="5463899"/>
              <a:ext cx="2020481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C0E7B88-883A-DD4B-8744-C8F687A5404D}"/>
                </a:ext>
              </a:extLst>
            </p:cNvPr>
            <p:cNvSpPr txBox="1"/>
            <p:nvPr/>
          </p:nvSpPr>
          <p:spPr>
            <a:xfrm>
              <a:off x="7236822" y="423694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68E19AC-42AC-8249-A7EA-D3E331B1AFDB}"/>
                    </a:ext>
                  </a:extLst>
                </p:cNvPr>
                <p:cNvSpPr txBox="1"/>
                <p:nvPr/>
              </p:nvSpPr>
              <p:spPr>
                <a:xfrm>
                  <a:off x="6435697" y="426909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68E19AC-42AC-8249-A7EA-D3E331B1AF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5697" y="4269091"/>
                  <a:ext cx="801602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CC933CA-554B-AE42-AFB3-B9CF1C29FF87}"/>
                </a:ext>
              </a:extLst>
            </p:cNvPr>
            <p:cNvCxnSpPr>
              <a:cxnSpLocks/>
              <a:stCxn id="59" idx="4"/>
              <a:endCxn id="60" idx="0"/>
            </p:cNvCxnSpPr>
            <p:nvPr/>
          </p:nvCxnSpPr>
          <p:spPr>
            <a:xfrm>
              <a:off x="6836498" y="5463899"/>
              <a:ext cx="0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22E6664-634E-8D44-8A83-06C73EBB60A2}"/>
                </a:ext>
              </a:extLst>
            </p:cNvPr>
            <p:cNvCxnSpPr>
              <a:cxnSpLocks/>
              <a:stCxn id="56" idx="4"/>
              <a:endCxn id="59" idx="0"/>
            </p:cNvCxnSpPr>
            <p:nvPr/>
          </p:nvCxnSpPr>
          <p:spPr>
            <a:xfrm>
              <a:off x="6836498" y="4658604"/>
              <a:ext cx="0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7C76272-4F7F-8B4E-97A8-16653106031D}"/>
                    </a:ext>
                  </a:extLst>
                </p:cNvPr>
                <p:cNvSpPr txBox="1"/>
                <p:nvPr/>
              </p:nvSpPr>
              <p:spPr>
                <a:xfrm>
                  <a:off x="6435697" y="5074386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7C76272-4F7F-8B4E-97A8-1665310603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5697" y="5074386"/>
                  <a:ext cx="801602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1E81D83-413C-FC40-A7DB-A221CB78646B}"/>
                    </a:ext>
                  </a:extLst>
                </p:cNvPr>
                <p:cNvSpPr txBox="1"/>
                <p:nvPr/>
              </p:nvSpPr>
              <p:spPr>
                <a:xfrm>
                  <a:off x="6435697" y="588556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rgbClr val="7030A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1E81D83-413C-FC40-A7DB-A221CB7864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5697" y="5885561"/>
                  <a:ext cx="801602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E7A305E9-2B03-124D-A672-32C221479A41}"/>
                </a:ext>
              </a:extLst>
            </p:cNvPr>
            <p:cNvCxnSpPr>
              <a:cxnSpLocks/>
              <a:stCxn id="56" idx="4"/>
              <a:endCxn id="30" idx="0"/>
            </p:cNvCxnSpPr>
            <p:nvPr/>
          </p:nvCxnSpPr>
          <p:spPr>
            <a:xfrm>
              <a:off x="6836498" y="4658604"/>
              <a:ext cx="1144012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5B2D18A4-812E-1249-BA94-0D54AC2F0560}"/>
                </a:ext>
              </a:extLst>
            </p:cNvPr>
            <p:cNvCxnSpPr>
              <a:cxnSpLocks/>
              <a:stCxn id="27" idx="4"/>
              <a:endCxn id="59" idx="0"/>
            </p:cNvCxnSpPr>
            <p:nvPr/>
          </p:nvCxnSpPr>
          <p:spPr>
            <a:xfrm flipH="1">
              <a:off x="6836498" y="4658604"/>
              <a:ext cx="1144012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C894A721-4439-AB49-94E0-88AB4E6A51DD}"/>
                </a:ext>
              </a:extLst>
            </p:cNvPr>
            <p:cNvCxnSpPr>
              <a:cxnSpLocks/>
              <a:stCxn id="59" idx="4"/>
              <a:endCxn id="31" idx="0"/>
            </p:cNvCxnSpPr>
            <p:nvPr/>
          </p:nvCxnSpPr>
          <p:spPr>
            <a:xfrm>
              <a:off x="6836498" y="5463899"/>
              <a:ext cx="1144012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97F6E57-A29C-D246-87FB-44C83C7787F3}"/>
                </a:ext>
              </a:extLst>
            </p:cNvPr>
            <p:cNvCxnSpPr>
              <a:cxnSpLocks/>
              <a:stCxn id="30" idx="4"/>
              <a:endCxn id="60" idx="0"/>
            </p:cNvCxnSpPr>
            <p:nvPr/>
          </p:nvCxnSpPr>
          <p:spPr>
            <a:xfrm flipH="1">
              <a:off x="6836498" y="5463899"/>
              <a:ext cx="1144012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84AD275-FEAB-2949-8A74-4206D273176D}"/>
                </a:ext>
              </a:extLst>
            </p:cNvPr>
            <p:cNvSpPr txBox="1"/>
            <p:nvPr/>
          </p:nvSpPr>
          <p:spPr>
            <a:xfrm>
              <a:off x="7232842" y="5031030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…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96D4979-F554-484B-A3A1-09D054769231}"/>
                </a:ext>
              </a:extLst>
            </p:cNvPr>
            <p:cNvSpPr txBox="1"/>
            <p:nvPr/>
          </p:nvSpPr>
          <p:spPr>
            <a:xfrm>
              <a:off x="7232842" y="5842153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DE8979-9201-744D-AE73-E70164E1A393}"/>
                  </a:ext>
                </a:extLst>
              </p:cNvPr>
              <p:cNvSpPr txBox="1"/>
              <p:nvPr/>
            </p:nvSpPr>
            <p:spPr>
              <a:xfrm>
                <a:off x="3403976" y="3295135"/>
                <a:ext cx="5231880" cy="2610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  0   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   0   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 0   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   0    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  0   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    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0    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 </m:t>
                                      </m:r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0   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  </m:t>
                                      </m:r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0   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DE8979-9201-744D-AE73-E70164E1A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976" y="3295135"/>
                <a:ext cx="5231880" cy="2610779"/>
              </a:xfrm>
              <a:prstGeom prst="rect">
                <a:avLst/>
              </a:prstGeom>
              <a:blipFill>
                <a:blip r:embed="rId13"/>
                <a:stretch>
                  <a:fillRect b="-9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ADA961-85F3-D945-93B6-680603DE1CF3}"/>
                  </a:ext>
                </a:extLst>
              </p:cNvPr>
              <p:cNvSpPr/>
              <p:nvPr/>
            </p:nvSpPr>
            <p:spPr>
              <a:xfrm>
                <a:off x="2945493" y="3596262"/>
                <a:ext cx="738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ADA961-85F3-D945-93B6-680603DE1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493" y="3596262"/>
                <a:ext cx="738086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5A3804C-44B3-0B43-B687-52804C7AE904}"/>
                  </a:ext>
                </a:extLst>
              </p:cNvPr>
              <p:cNvSpPr/>
              <p:nvPr/>
            </p:nvSpPr>
            <p:spPr>
              <a:xfrm>
                <a:off x="3835836" y="2926696"/>
                <a:ext cx="738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5A3804C-44B3-0B43-B687-52804C7AE9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836" y="2926696"/>
                <a:ext cx="73808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7E4D7C3-B443-D64B-97BC-F3018A1485DE}"/>
                  </a:ext>
                </a:extLst>
              </p:cNvPr>
              <p:cNvSpPr/>
              <p:nvPr/>
            </p:nvSpPr>
            <p:spPr>
              <a:xfrm>
                <a:off x="5303141" y="2925802"/>
                <a:ext cx="7005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7E4D7C3-B443-D64B-97BC-F3018A1485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141" y="2925802"/>
                <a:ext cx="70057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1AD85CD-9E23-8642-88D9-F33FFD0F4D6E}"/>
                  </a:ext>
                </a:extLst>
              </p:cNvPr>
              <p:cNvSpPr/>
              <p:nvPr/>
            </p:nvSpPr>
            <p:spPr>
              <a:xfrm>
                <a:off x="2959110" y="4450845"/>
                <a:ext cx="7005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1AD85CD-9E23-8642-88D9-F33FFD0F4D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9110" y="4450845"/>
                <a:ext cx="70057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050D833-E60C-AB4C-8783-51B70185A1D6}"/>
                  </a:ext>
                </a:extLst>
              </p:cNvPr>
              <p:cNvSpPr/>
              <p:nvPr/>
            </p:nvSpPr>
            <p:spPr>
              <a:xfrm>
                <a:off x="7151659" y="2925802"/>
                <a:ext cx="7171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050D833-E60C-AB4C-8783-51B70185A1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659" y="2925802"/>
                <a:ext cx="717183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4963197-FDEF-7D45-92F4-97C2F1B49461}"/>
                  </a:ext>
                </a:extLst>
              </p:cNvPr>
              <p:cNvSpPr/>
              <p:nvPr/>
            </p:nvSpPr>
            <p:spPr>
              <a:xfrm>
                <a:off x="2952274" y="5305428"/>
                <a:ext cx="7171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4963197-FDEF-7D45-92F4-97C2F1B494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274" y="5305428"/>
                <a:ext cx="717183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C585D-0E11-A540-A3DD-59E74F8F7A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2BECEF-97A4-4048-966D-A85D72F88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4242556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FE40C-46C6-3743-96AC-2710B55CF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Lifting the Full Joint: Simple Case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33FA2-660D-C748-AED0-F90E3E9CF6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ED3F0-0D21-D646-B3C1-30544FD81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69940-5CE0-A041-880F-84ECB8817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AB30761-CF88-3045-A748-5DB8B6BB3BDD}"/>
                  </a:ext>
                </a:extLst>
              </p:cNvPr>
              <p:cNvSpPr txBox="1"/>
              <p:nvPr/>
            </p:nvSpPr>
            <p:spPr>
              <a:xfrm>
                <a:off x="5846165" y="904869"/>
                <a:ext cx="5985510" cy="1643655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Each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has the same influence on each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de-DE" i="1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. Given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sSup>
                          <m:sSup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/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for all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1,…,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1,…,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GB" dirty="0"/>
                  <a:t>. The same holds for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de-DE" i="1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de-DE" i="1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(as well as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de-DE" i="1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which has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/>
                  <a:t>).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AB30761-CF88-3045-A748-5DB8B6BB3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165" y="904869"/>
                <a:ext cx="5985510" cy="16436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2CEC0E4-0DAD-3144-80E3-D5B5C881F4E9}"/>
                  </a:ext>
                </a:extLst>
              </p:cNvPr>
              <p:cNvSpPr/>
              <p:nvPr/>
            </p:nvSpPr>
            <p:spPr>
              <a:xfrm>
                <a:off x="1012799" y="3443476"/>
                <a:ext cx="1764457" cy="1127553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GB" dirty="0"/>
                  <a:t>Lifted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2CEC0E4-0DAD-3144-80E3-D5B5C881F4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799" y="3443476"/>
                <a:ext cx="1764457" cy="1127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36B34FF-4FBB-0442-8A73-A0CC5C7B4F47}"/>
                  </a:ext>
                </a:extLst>
              </p:cNvPr>
              <p:cNvSpPr/>
              <p:nvPr/>
            </p:nvSpPr>
            <p:spPr>
              <a:xfrm>
                <a:off x="1020427" y="4709450"/>
                <a:ext cx="1756828" cy="1107483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GB" dirty="0"/>
                  <a:t>Lifted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0.5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36B34FF-4FBB-0442-8A73-A0CC5C7B4F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427" y="4709450"/>
                <a:ext cx="1756828" cy="11074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10B32FD-8E6D-3146-9596-9F04A4278779}"/>
                  </a:ext>
                </a:extLst>
              </p:cNvPr>
              <p:cNvSpPr txBox="1"/>
              <p:nvPr/>
            </p:nvSpPr>
            <p:spPr>
              <a:xfrm>
                <a:off x="3403976" y="3295135"/>
                <a:ext cx="5231880" cy="2610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  0   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   0   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 0   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   0    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  0   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    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0    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 </m:t>
                                      </m:r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0   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  </m:t>
                                      </m:r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0   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10B32FD-8E6D-3146-9596-9F04A4278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976" y="3295135"/>
                <a:ext cx="5231880" cy="2610779"/>
              </a:xfrm>
              <a:prstGeom prst="rect">
                <a:avLst/>
              </a:prstGeom>
              <a:blipFill>
                <a:blip r:embed="rId5"/>
                <a:stretch>
                  <a:fillRect b="-9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E192B04-CC1F-A742-A054-22D18E5AE8E8}"/>
                  </a:ext>
                </a:extLst>
              </p:cNvPr>
              <p:cNvSpPr/>
              <p:nvPr/>
            </p:nvSpPr>
            <p:spPr>
              <a:xfrm>
                <a:off x="2945493" y="3596262"/>
                <a:ext cx="738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E192B04-CC1F-A742-A054-22D18E5AE8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493" y="3596262"/>
                <a:ext cx="73808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31F7B28-C3E0-2445-89EF-837E3CA41329}"/>
                  </a:ext>
                </a:extLst>
              </p:cNvPr>
              <p:cNvSpPr/>
              <p:nvPr/>
            </p:nvSpPr>
            <p:spPr>
              <a:xfrm>
                <a:off x="3835836" y="2926696"/>
                <a:ext cx="738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31F7B28-C3E0-2445-89EF-837E3CA413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836" y="2926696"/>
                <a:ext cx="73808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5E2150E-5EAA-494B-AEBE-C864D6AC2E96}"/>
                  </a:ext>
                </a:extLst>
              </p:cNvPr>
              <p:cNvSpPr/>
              <p:nvPr/>
            </p:nvSpPr>
            <p:spPr>
              <a:xfrm>
                <a:off x="5303141" y="2925802"/>
                <a:ext cx="7005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5E2150E-5EAA-494B-AEBE-C864D6AC2E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141" y="2925802"/>
                <a:ext cx="70057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839CD6D-E195-1149-88B0-6C79F936BA2B}"/>
                  </a:ext>
                </a:extLst>
              </p:cNvPr>
              <p:cNvSpPr/>
              <p:nvPr/>
            </p:nvSpPr>
            <p:spPr>
              <a:xfrm>
                <a:off x="2959110" y="4450845"/>
                <a:ext cx="7005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839CD6D-E195-1149-88B0-6C79F936BA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9110" y="4450845"/>
                <a:ext cx="70057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365B73A-B867-E845-97B6-CC64076A151C}"/>
                  </a:ext>
                </a:extLst>
              </p:cNvPr>
              <p:cNvSpPr/>
              <p:nvPr/>
            </p:nvSpPr>
            <p:spPr>
              <a:xfrm>
                <a:off x="7151659" y="2925802"/>
                <a:ext cx="7171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365B73A-B867-E845-97B6-CC64076A15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659" y="2925802"/>
                <a:ext cx="71718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13E018E3-5C45-1646-9C46-2A36FC21470B}"/>
                  </a:ext>
                </a:extLst>
              </p:cNvPr>
              <p:cNvSpPr/>
              <p:nvPr/>
            </p:nvSpPr>
            <p:spPr>
              <a:xfrm>
                <a:off x="2952274" y="5305428"/>
                <a:ext cx="7171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13E018E3-5C45-1646-9C46-2A36FC2147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274" y="5305428"/>
                <a:ext cx="71718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DDDB6CBF-C619-D14C-9A4B-726FCA54DB63}"/>
              </a:ext>
            </a:extLst>
          </p:cNvPr>
          <p:cNvGrpSpPr/>
          <p:nvPr/>
        </p:nvGrpSpPr>
        <p:grpSpPr>
          <a:xfrm>
            <a:off x="9009592" y="3867782"/>
            <a:ext cx="2822083" cy="2038132"/>
            <a:chOff x="5559228" y="4236942"/>
            <a:chExt cx="2822083" cy="20381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61006A40-E677-3745-9FDF-B76755F27101}"/>
                    </a:ext>
                  </a:extLst>
                </p:cNvPr>
                <p:cNvSpPr txBox="1"/>
                <p:nvPr/>
              </p:nvSpPr>
              <p:spPr>
                <a:xfrm>
                  <a:off x="5559228" y="426909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6AA29D4-0A60-5345-865A-AA48CA21CB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9228" y="4269091"/>
                  <a:ext cx="801602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4CF1169B-0539-6C43-BF60-552A003CCC8A}"/>
                </a:ext>
              </a:extLst>
            </p:cNvPr>
            <p:cNvCxnSpPr>
              <a:cxnSpLocks/>
              <a:stCxn id="75" idx="4"/>
              <a:endCxn id="76" idx="0"/>
            </p:cNvCxnSpPr>
            <p:nvPr/>
          </p:nvCxnSpPr>
          <p:spPr>
            <a:xfrm>
              <a:off x="5960029" y="5463899"/>
              <a:ext cx="0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43BFED8-F196-6244-9E8D-E58548BBD6F3}"/>
                </a:ext>
              </a:extLst>
            </p:cNvPr>
            <p:cNvCxnSpPr>
              <a:cxnSpLocks/>
              <a:stCxn id="69" idx="4"/>
              <a:endCxn id="75" idx="0"/>
            </p:cNvCxnSpPr>
            <p:nvPr/>
          </p:nvCxnSpPr>
          <p:spPr>
            <a:xfrm>
              <a:off x="5960029" y="4658604"/>
              <a:ext cx="0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E4FAA66D-377F-8449-AC14-1A6A4F7AE202}"/>
                    </a:ext>
                  </a:extLst>
                </p:cNvPr>
                <p:cNvSpPr txBox="1"/>
                <p:nvPr/>
              </p:nvSpPr>
              <p:spPr>
                <a:xfrm>
                  <a:off x="5559228" y="5074386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E4FAA66D-377F-8449-AC14-1A6A4F7AE2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9228" y="5074386"/>
                  <a:ext cx="80160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86F5645B-856B-054A-BA2E-6BE70B4334F4}"/>
                    </a:ext>
                  </a:extLst>
                </p:cNvPr>
                <p:cNvSpPr txBox="1"/>
                <p:nvPr/>
              </p:nvSpPr>
              <p:spPr>
                <a:xfrm>
                  <a:off x="5559228" y="588556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rgbClr val="7030A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86F5645B-856B-054A-BA2E-6BE70B4334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9228" y="5885561"/>
                  <a:ext cx="801602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8B90EF6B-0422-D34A-A55B-AB3D7BF4D5B2}"/>
                    </a:ext>
                  </a:extLst>
                </p:cNvPr>
                <p:cNvSpPr txBox="1"/>
                <p:nvPr/>
              </p:nvSpPr>
              <p:spPr>
                <a:xfrm>
                  <a:off x="7579709" y="426909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CDD63AA-20C9-DE41-AFFC-2DA3368BA8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709" y="4269091"/>
                  <a:ext cx="801602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2AA63C94-2109-7B4C-975B-643F77A137E5}"/>
                </a:ext>
              </a:extLst>
            </p:cNvPr>
            <p:cNvCxnSpPr>
              <a:cxnSpLocks/>
              <a:stCxn id="80" idx="4"/>
              <a:endCxn id="81" idx="0"/>
            </p:cNvCxnSpPr>
            <p:nvPr/>
          </p:nvCxnSpPr>
          <p:spPr>
            <a:xfrm>
              <a:off x="7980510" y="5463899"/>
              <a:ext cx="0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E50A0FE4-78BD-664B-9E76-74AACECECAC3}"/>
                </a:ext>
              </a:extLst>
            </p:cNvPr>
            <p:cNvCxnSpPr>
              <a:cxnSpLocks/>
              <a:stCxn id="77" idx="4"/>
              <a:endCxn id="80" idx="0"/>
            </p:cNvCxnSpPr>
            <p:nvPr/>
          </p:nvCxnSpPr>
          <p:spPr>
            <a:xfrm>
              <a:off x="7980510" y="4658604"/>
              <a:ext cx="0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AC56CFE0-98C6-2446-ABA3-3025387282DA}"/>
                    </a:ext>
                  </a:extLst>
                </p:cNvPr>
                <p:cNvSpPr txBox="1"/>
                <p:nvPr/>
              </p:nvSpPr>
              <p:spPr>
                <a:xfrm>
                  <a:off x="7579709" y="5074386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AC56CFE0-98C6-2446-ABA3-3025387282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709" y="5074386"/>
                  <a:ext cx="801602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710CECE-A432-314F-AC71-48A4DBF8BA3B}"/>
                    </a:ext>
                  </a:extLst>
                </p:cNvPr>
                <p:cNvSpPr txBox="1"/>
                <p:nvPr/>
              </p:nvSpPr>
              <p:spPr>
                <a:xfrm>
                  <a:off x="7579709" y="588556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rgbClr val="7030A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710CECE-A432-314F-AC71-48A4DBF8BA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709" y="5885561"/>
                  <a:ext cx="801602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C2531668-7CC6-014F-B99A-7808943476C4}"/>
                </a:ext>
              </a:extLst>
            </p:cNvPr>
            <p:cNvCxnSpPr>
              <a:cxnSpLocks/>
              <a:stCxn id="69" idx="4"/>
              <a:endCxn id="80" idx="0"/>
            </p:cNvCxnSpPr>
            <p:nvPr/>
          </p:nvCxnSpPr>
          <p:spPr>
            <a:xfrm>
              <a:off x="5960029" y="4658604"/>
              <a:ext cx="2020481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D7A558D3-145E-9B4C-B9D5-38456D39A5B3}"/>
                </a:ext>
              </a:extLst>
            </p:cNvPr>
            <p:cNvCxnSpPr>
              <a:cxnSpLocks/>
              <a:stCxn id="77" idx="4"/>
              <a:endCxn id="75" idx="0"/>
            </p:cNvCxnSpPr>
            <p:nvPr/>
          </p:nvCxnSpPr>
          <p:spPr>
            <a:xfrm flipH="1">
              <a:off x="5960029" y="4658604"/>
              <a:ext cx="2020481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156C3FD3-408F-2842-9348-2733ED3BAC0F}"/>
                </a:ext>
              </a:extLst>
            </p:cNvPr>
            <p:cNvCxnSpPr>
              <a:cxnSpLocks/>
              <a:stCxn id="75" idx="4"/>
              <a:endCxn id="81" idx="0"/>
            </p:cNvCxnSpPr>
            <p:nvPr/>
          </p:nvCxnSpPr>
          <p:spPr>
            <a:xfrm>
              <a:off x="5960029" y="5463899"/>
              <a:ext cx="2020481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817A60BA-A440-9148-B80F-DB664F6C25DD}"/>
                </a:ext>
              </a:extLst>
            </p:cNvPr>
            <p:cNvCxnSpPr>
              <a:cxnSpLocks/>
              <a:stCxn id="80" idx="4"/>
              <a:endCxn id="76" idx="0"/>
            </p:cNvCxnSpPr>
            <p:nvPr/>
          </p:nvCxnSpPr>
          <p:spPr>
            <a:xfrm flipH="1">
              <a:off x="5960029" y="5463899"/>
              <a:ext cx="2020481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B36957F-5357-8D48-A0AB-171E0C103682}"/>
                </a:ext>
              </a:extLst>
            </p:cNvPr>
            <p:cNvSpPr txBox="1"/>
            <p:nvPr/>
          </p:nvSpPr>
          <p:spPr>
            <a:xfrm>
              <a:off x="7236822" y="423694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511C5003-AB7D-9A4E-9BA9-9759602637FD}"/>
                    </a:ext>
                  </a:extLst>
                </p:cNvPr>
                <p:cNvSpPr txBox="1"/>
                <p:nvPr/>
              </p:nvSpPr>
              <p:spPr>
                <a:xfrm>
                  <a:off x="6435697" y="426909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68E19AC-42AC-8249-A7EA-D3E331B1AF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5697" y="4269091"/>
                  <a:ext cx="801602" cy="389513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521D2814-B694-6144-84D4-B90564E425EB}"/>
                </a:ext>
              </a:extLst>
            </p:cNvPr>
            <p:cNvCxnSpPr>
              <a:cxnSpLocks/>
              <a:stCxn id="90" idx="4"/>
              <a:endCxn id="91" idx="0"/>
            </p:cNvCxnSpPr>
            <p:nvPr/>
          </p:nvCxnSpPr>
          <p:spPr>
            <a:xfrm>
              <a:off x="6836498" y="5463899"/>
              <a:ext cx="0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824C70B1-0347-5543-A26C-0B5302E521F2}"/>
                </a:ext>
              </a:extLst>
            </p:cNvPr>
            <p:cNvCxnSpPr>
              <a:cxnSpLocks/>
              <a:stCxn id="87" idx="4"/>
              <a:endCxn id="90" idx="0"/>
            </p:cNvCxnSpPr>
            <p:nvPr/>
          </p:nvCxnSpPr>
          <p:spPr>
            <a:xfrm>
              <a:off x="6836498" y="4658604"/>
              <a:ext cx="0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2ABF19D8-5F09-E743-8DC2-F67D68A2B9E5}"/>
                    </a:ext>
                  </a:extLst>
                </p:cNvPr>
                <p:cNvSpPr txBox="1"/>
                <p:nvPr/>
              </p:nvSpPr>
              <p:spPr>
                <a:xfrm>
                  <a:off x="6435697" y="5074386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2ABF19D8-5F09-E743-8DC2-F67D68A2B9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5697" y="5074386"/>
                  <a:ext cx="801602" cy="38951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16779CB3-FFA3-9340-9436-23CBB68A765C}"/>
                    </a:ext>
                  </a:extLst>
                </p:cNvPr>
                <p:cNvSpPr txBox="1"/>
                <p:nvPr/>
              </p:nvSpPr>
              <p:spPr>
                <a:xfrm>
                  <a:off x="6435697" y="588556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rgbClr val="7030A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16779CB3-FFA3-9340-9436-23CBB68A76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5697" y="5885561"/>
                  <a:ext cx="801602" cy="389513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2F239483-4F9B-5B41-B3EF-86CCD8DE06AF}"/>
                </a:ext>
              </a:extLst>
            </p:cNvPr>
            <p:cNvCxnSpPr>
              <a:cxnSpLocks/>
              <a:stCxn id="87" idx="4"/>
              <a:endCxn id="80" idx="0"/>
            </p:cNvCxnSpPr>
            <p:nvPr/>
          </p:nvCxnSpPr>
          <p:spPr>
            <a:xfrm>
              <a:off x="6836498" y="4658604"/>
              <a:ext cx="1144012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397814B7-92F7-BF45-8284-2278567503DC}"/>
                </a:ext>
              </a:extLst>
            </p:cNvPr>
            <p:cNvCxnSpPr>
              <a:cxnSpLocks/>
              <a:stCxn id="77" idx="4"/>
              <a:endCxn id="90" idx="0"/>
            </p:cNvCxnSpPr>
            <p:nvPr/>
          </p:nvCxnSpPr>
          <p:spPr>
            <a:xfrm flipH="1">
              <a:off x="6836498" y="4658604"/>
              <a:ext cx="1144012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900C61D6-991F-BC49-8791-A05FB9853C24}"/>
                </a:ext>
              </a:extLst>
            </p:cNvPr>
            <p:cNvCxnSpPr>
              <a:cxnSpLocks/>
              <a:stCxn id="90" idx="4"/>
              <a:endCxn id="81" idx="0"/>
            </p:cNvCxnSpPr>
            <p:nvPr/>
          </p:nvCxnSpPr>
          <p:spPr>
            <a:xfrm>
              <a:off x="6836498" y="5463899"/>
              <a:ext cx="1144012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AC722909-18BE-024C-9978-C80368F466B0}"/>
                </a:ext>
              </a:extLst>
            </p:cNvPr>
            <p:cNvCxnSpPr>
              <a:cxnSpLocks/>
              <a:stCxn id="80" idx="4"/>
              <a:endCxn id="91" idx="0"/>
            </p:cNvCxnSpPr>
            <p:nvPr/>
          </p:nvCxnSpPr>
          <p:spPr>
            <a:xfrm flipH="1">
              <a:off x="6836498" y="5463899"/>
              <a:ext cx="1144012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03A97AE-A34C-1146-8E0E-5658A751E88B}"/>
                </a:ext>
              </a:extLst>
            </p:cNvPr>
            <p:cNvSpPr txBox="1"/>
            <p:nvPr/>
          </p:nvSpPr>
          <p:spPr>
            <a:xfrm>
              <a:off x="7232842" y="5031030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…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6DF8590-357F-0342-9B18-CC7A18CF1E32}"/>
                </a:ext>
              </a:extLst>
            </p:cNvPr>
            <p:cNvSpPr txBox="1"/>
            <p:nvPr/>
          </p:nvSpPr>
          <p:spPr>
            <a:xfrm>
              <a:off x="7232842" y="5842153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990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FE40C-46C6-3743-96AC-2710B55CF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Lifting the Full Joint: Simple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B20866-E72D-1042-AD1A-F687076C25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With PRVs, matrix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dirty="0"/>
                  <a:t> and covariance matrix have liftable blocks for each PRV </a:t>
                </a:r>
              </a:p>
              <a:p>
                <a:pPr lvl="1"/>
                <a:r>
                  <a:rPr lang="en-GB" dirty="0"/>
                  <a:t>Given the case of no overlaps in logical variables: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B20866-E72D-1042-AD1A-F687076C25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69940-5CE0-A041-880F-84ECB8817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ADA961-85F3-D945-93B6-680603DE1CF3}"/>
                  </a:ext>
                </a:extLst>
              </p:cNvPr>
              <p:cNvSpPr/>
              <p:nvPr/>
            </p:nvSpPr>
            <p:spPr>
              <a:xfrm>
                <a:off x="1257944" y="3513057"/>
                <a:ext cx="738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ADA961-85F3-D945-93B6-680603DE1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944" y="3513057"/>
                <a:ext cx="73808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5A3804C-44B3-0B43-B687-52804C7AE904}"/>
                  </a:ext>
                </a:extLst>
              </p:cNvPr>
              <p:cNvSpPr/>
              <p:nvPr/>
            </p:nvSpPr>
            <p:spPr>
              <a:xfrm>
                <a:off x="2488151" y="2843491"/>
                <a:ext cx="738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5A3804C-44B3-0B43-B687-52804C7AE9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151" y="2843491"/>
                <a:ext cx="73808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7E4D7C3-B443-D64B-97BC-F3018A1485DE}"/>
                  </a:ext>
                </a:extLst>
              </p:cNvPr>
              <p:cNvSpPr/>
              <p:nvPr/>
            </p:nvSpPr>
            <p:spPr>
              <a:xfrm>
                <a:off x="4392424" y="2842597"/>
                <a:ext cx="7005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7E4D7C3-B443-D64B-97BC-F3018A1485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2424" y="2842597"/>
                <a:ext cx="70057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1AD85CD-9E23-8642-88D9-F33FFD0F4D6E}"/>
                  </a:ext>
                </a:extLst>
              </p:cNvPr>
              <p:cNvSpPr/>
              <p:nvPr/>
            </p:nvSpPr>
            <p:spPr>
              <a:xfrm>
                <a:off x="1271561" y="4367640"/>
                <a:ext cx="7005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1AD85CD-9E23-8642-88D9-F33FFD0F4D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561" y="4367640"/>
                <a:ext cx="70057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050D833-E60C-AB4C-8783-51B70185A1D6}"/>
                  </a:ext>
                </a:extLst>
              </p:cNvPr>
              <p:cNvSpPr/>
              <p:nvPr/>
            </p:nvSpPr>
            <p:spPr>
              <a:xfrm>
                <a:off x="6321862" y="2842597"/>
                <a:ext cx="7171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050D833-E60C-AB4C-8783-51B70185A1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862" y="2842597"/>
                <a:ext cx="71718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4963197-FDEF-7D45-92F4-97C2F1B49461}"/>
                  </a:ext>
                </a:extLst>
              </p:cNvPr>
              <p:cNvSpPr/>
              <p:nvPr/>
            </p:nvSpPr>
            <p:spPr>
              <a:xfrm>
                <a:off x="1264725" y="5222223"/>
                <a:ext cx="7171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4963197-FDEF-7D45-92F4-97C2F1B494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725" y="5222223"/>
                <a:ext cx="71718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019EFC3-A6DC-0E48-8DA9-C5E9902C1106}"/>
                  </a:ext>
                </a:extLst>
              </p:cNvPr>
              <p:cNvSpPr txBox="1"/>
              <p:nvPr/>
            </p:nvSpPr>
            <p:spPr>
              <a:xfrm>
                <a:off x="1657343" y="3198698"/>
                <a:ext cx="6208238" cy="2707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019EFC3-A6DC-0E48-8DA9-C5E9902C1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343" y="3198698"/>
                <a:ext cx="6208238" cy="27072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5C362-79C6-AB49-B186-11C98D500D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C6D61-3C1A-044B-A3EB-E0C31F37B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AB2BD51-C58F-2D4C-A25F-548C1FA83005}"/>
              </a:ext>
            </a:extLst>
          </p:cNvPr>
          <p:cNvGrpSpPr/>
          <p:nvPr/>
        </p:nvGrpSpPr>
        <p:grpSpPr>
          <a:xfrm>
            <a:off x="9009592" y="3867782"/>
            <a:ext cx="2822083" cy="2038132"/>
            <a:chOff x="5559228" y="4236942"/>
            <a:chExt cx="2822083" cy="20381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C2508C7A-E0BF-B245-B99E-4BCBC5B79841}"/>
                    </a:ext>
                  </a:extLst>
                </p:cNvPr>
                <p:cNvSpPr txBox="1"/>
                <p:nvPr/>
              </p:nvSpPr>
              <p:spPr>
                <a:xfrm>
                  <a:off x="5559228" y="426909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6AA29D4-0A60-5345-865A-AA48CA21CB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9228" y="4269091"/>
                  <a:ext cx="801602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E8D7F7F-15EE-764D-88E7-A75E48F223AF}"/>
                </a:ext>
              </a:extLst>
            </p:cNvPr>
            <p:cNvCxnSpPr>
              <a:cxnSpLocks/>
              <a:stCxn id="57" idx="4"/>
              <a:endCxn id="58" idx="0"/>
            </p:cNvCxnSpPr>
            <p:nvPr/>
          </p:nvCxnSpPr>
          <p:spPr>
            <a:xfrm>
              <a:off x="5960029" y="5463899"/>
              <a:ext cx="0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ED23D784-55E7-E34E-8BD2-ABEA6C4A81F4}"/>
                </a:ext>
              </a:extLst>
            </p:cNvPr>
            <p:cNvCxnSpPr>
              <a:cxnSpLocks/>
              <a:stCxn id="44" idx="4"/>
              <a:endCxn id="57" idx="0"/>
            </p:cNvCxnSpPr>
            <p:nvPr/>
          </p:nvCxnSpPr>
          <p:spPr>
            <a:xfrm>
              <a:off x="5960029" y="4658604"/>
              <a:ext cx="0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215C645-47DA-DE43-B854-8B35114932DA}"/>
                    </a:ext>
                  </a:extLst>
                </p:cNvPr>
                <p:cNvSpPr txBox="1"/>
                <p:nvPr/>
              </p:nvSpPr>
              <p:spPr>
                <a:xfrm>
                  <a:off x="5559228" y="5074386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215C645-47DA-DE43-B854-8B35114932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9228" y="5074386"/>
                  <a:ext cx="801602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6D94E670-DF14-B24E-9EA7-062BDA3E9C44}"/>
                    </a:ext>
                  </a:extLst>
                </p:cNvPr>
                <p:cNvSpPr txBox="1"/>
                <p:nvPr/>
              </p:nvSpPr>
              <p:spPr>
                <a:xfrm>
                  <a:off x="5559228" y="588556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rgbClr val="7030A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6D94E670-DF14-B24E-9EA7-062BDA3E9C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9228" y="5885561"/>
                  <a:ext cx="801602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8476A2D-2D09-3843-B8AE-E4714D5761F8}"/>
                    </a:ext>
                  </a:extLst>
                </p:cNvPr>
                <p:cNvSpPr txBox="1"/>
                <p:nvPr/>
              </p:nvSpPr>
              <p:spPr>
                <a:xfrm>
                  <a:off x="7579709" y="426909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CDD63AA-20C9-DE41-AFFC-2DA3368BA8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709" y="4269091"/>
                  <a:ext cx="80160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51C084A8-B608-B741-AAAA-BA45A50FC8C3}"/>
                </a:ext>
              </a:extLst>
            </p:cNvPr>
            <p:cNvCxnSpPr>
              <a:cxnSpLocks/>
              <a:stCxn id="62" idx="4"/>
              <a:endCxn id="63" idx="0"/>
            </p:cNvCxnSpPr>
            <p:nvPr/>
          </p:nvCxnSpPr>
          <p:spPr>
            <a:xfrm>
              <a:off x="7980510" y="5463899"/>
              <a:ext cx="0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A6A1D8D4-3643-7144-BC28-5B0F6C2EEF63}"/>
                </a:ext>
              </a:extLst>
            </p:cNvPr>
            <p:cNvCxnSpPr>
              <a:cxnSpLocks/>
              <a:stCxn id="59" idx="4"/>
              <a:endCxn id="62" idx="0"/>
            </p:cNvCxnSpPr>
            <p:nvPr/>
          </p:nvCxnSpPr>
          <p:spPr>
            <a:xfrm>
              <a:off x="7980510" y="4658604"/>
              <a:ext cx="0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15B55801-9375-8F4E-A359-C791E38D8A27}"/>
                    </a:ext>
                  </a:extLst>
                </p:cNvPr>
                <p:cNvSpPr txBox="1"/>
                <p:nvPr/>
              </p:nvSpPr>
              <p:spPr>
                <a:xfrm>
                  <a:off x="7579709" y="5074386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15B55801-9375-8F4E-A359-C791E38D8A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709" y="5074386"/>
                  <a:ext cx="801602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05F42CB-7B30-3C44-BC83-C2333065FE08}"/>
                    </a:ext>
                  </a:extLst>
                </p:cNvPr>
                <p:cNvSpPr txBox="1"/>
                <p:nvPr/>
              </p:nvSpPr>
              <p:spPr>
                <a:xfrm>
                  <a:off x="7579709" y="588556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rgbClr val="7030A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05F42CB-7B30-3C44-BC83-C2333065FE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709" y="5885561"/>
                  <a:ext cx="801602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C40CD6D-0462-B149-91E4-1D12D8BEF071}"/>
                </a:ext>
              </a:extLst>
            </p:cNvPr>
            <p:cNvCxnSpPr>
              <a:cxnSpLocks/>
              <a:stCxn id="44" idx="4"/>
              <a:endCxn id="62" idx="0"/>
            </p:cNvCxnSpPr>
            <p:nvPr/>
          </p:nvCxnSpPr>
          <p:spPr>
            <a:xfrm>
              <a:off x="5960029" y="4658604"/>
              <a:ext cx="2020481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2B53B10-C82C-7640-A091-894576BBBDD1}"/>
                </a:ext>
              </a:extLst>
            </p:cNvPr>
            <p:cNvCxnSpPr>
              <a:cxnSpLocks/>
              <a:stCxn id="59" idx="4"/>
              <a:endCxn id="57" idx="0"/>
            </p:cNvCxnSpPr>
            <p:nvPr/>
          </p:nvCxnSpPr>
          <p:spPr>
            <a:xfrm flipH="1">
              <a:off x="5960029" y="4658604"/>
              <a:ext cx="2020481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D331C86B-DDDC-C849-BD29-C7C31D132FDB}"/>
                </a:ext>
              </a:extLst>
            </p:cNvPr>
            <p:cNvCxnSpPr>
              <a:cxnSpLocks/>
              <a:stCxn id="57" idx="4"/>
              <a:endCxn id="63" idx="0"/>
            </p:cNvCxnSpPr>
            <p:nvPr/>
          </p:nvCxnSpPr>
          <p:spPr>
            <a:xfrm>
              <a:off x="5960029" y="5463899"/>
              <a:ext cx="2020481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B45B79D-0034-8146-B5E0-93E72E1A505F}"/>
                </a:ext>
              </a:extLst>
            </p:cNvPr>
            <p:cNvCxnSpPr>
              <a:cxnSpLocks/>
              <a:stCxn id="62" idx="4"/>
              <a:endCxn id="58" idx="0"/>
            </p:cNvCxnSpPr>
            <p:nvPr/>
          </p:nvCxnSpPr>
          <p:spPr>
            <a:xfrm flipH="1">
              <a:off x="5960029" y="5463899"/>
              <a:ext cx="2020481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5A99BF1-A301-0E4D-9561-5A1297BC6A89}"/>
                </a:ext>
              </a:extLst>
            </p:cNvPr>
            <p:cNvSpPr txBox="1"/>
            <p:nvPr/>
          </p:nvSpPr>
          <p:spPr>
            <a:xfrm>
              <a:off x="7236822" y="423694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E6F7C38B-E473-1547-B954-17CD7DF4B377}"/>
                    </a:ext>
                  </a:extLst>
                </p:cNvPr>
                <p:cNvSpPr txBox="1"/>
                <p:nvPr/>
              </p:nvSpPr>
              <p:spPr>
                <a:xfrm>
                  <a:off x="6435697" y="426909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68E19AC-42AC-8249-A7EA-D3E331B1AF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5697" y="4269091"/>
                  <a:ext cx="801602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476C06EA-4950-6644-96E5-3A56DE542A16}"/>
                </a:ext>
              </a:extLst>
            </p:cNvPr>
            <p:cNvCxnSpPr>
              <a:cxnSpLocks/>
              <a:stCxn id="93" idx="4"/>
              <a:endCxn id="94" idx="0"/>
            </p:cNvCxnSpPr>
            <p:nvPr/>
          </p:nvCxnSpPr>
          <p:spPr>
            <a:xfrm>
              <a:off x="6836498" y="5463899"/>
              <a:ext cx="0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CE8DB468-FCA0-0846-B49D-E857A1A10BA3}"/>
                </a:ext>
              </a:extLst>
            </p:cNvPr>
            <p:cNvCxnSpPr>
              <a:cxnSpLocks/>
              <a:stCxn id="90" idx="4"/>
              <a:endCxn id="93" idx="0"/>
            </p:cNvCxnSpPr>
            <p:nvPr/>
          </p:nvCxnSpPr>
          <p:spPr>
            <a:xfrm>
              <a:off x="6836498" y="4658604"/>
              <a:ext cx="0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470A10E5-63BE-BD4D-8FAF-DEF613646360}"/>
                    </a:ext>
                  </a:extLst>
                </p:cNvPr>
                <p:cNvSpPr txBox="1"/>
                <p:nvPr/>
              </p:nvSpPr>
              <p:spPr>
                <a:xfrm>
                  <a:off x="6435697" y="5074386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470A10E5-63BE-BD4D-8FAF-DEF6136463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5697" y="5074386"/>
                  <a:ext cx="801602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55224177-9EB5-3143-A9F3-0698D9EB008E}"/>
                    </a:ext>
                  </a:extLst>
                </p:cNvPr>
                <p:cNvSpPr txBox="1"/>
                <p:nvPr/>
              </p:nvSpPr>
              <p:spPr>
                <a:xfrm>
                  <a:off x="6435697" y="5885561"/>
                  <a:ext cx="801602" cy="389513"/>
                </a:xfrm>
                <a:prstGeom prst="ellipse">
                  <a:avLst/>
                </a:prstGeom>
                <a:noFill/>
                <a:ln>
                  <a:solidFill>
                    <a:srgbClr val="7030A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55224177-9EB5-3143-A9F3-0698D9EB00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5697" y="5885561"/>
                  <a:ext cx="801602" cy="389513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0F68DADA-F629-9D4E-971C-32B77A269FBC}"/>
                </a:ext>
              </a:extLst>
            </p:cNvPr>
            <p:cNvCxnSpPr>
              <a:cxnSpLocks/>
              <a:stCxn id="90" idx="4"/>
              <a:endCxn id="62" idx="0"/>
            </p:cNvCxnSpPr>
            <p:nvPr/>
          </p:nvCxnSpPr>
          <p:spPr>
            <a:xfrm>
              <a:off x="6836498" y="4658604"/>
              <a:ext cx="1144012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84528C26-F6BE-9141-BB34-3CD0DA6E7481}"/>
                </a:ext>
              </a:extLst>
            </p:cNvPr>
            <p:cNvCxnSpPr>
              <a:cxnSpLocks/>
              <a:stCxn id="59" idx="4"/>
              <a:endCxn id="93" idx="0"/>
            </p:cNvCxnSpPr>
            <p:nvPr/>
          </p:nvCxnSpPr>
          <p:spPr>
            <a:xfrm flipH="1">
              <a:off x="6836498" y="4658604"/>
              <a:ext cx="1144012" cy="4157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5F8E910B-B386-2548-8A55-C18202FB7554}"/>
                </a:ext>
              </a:extLst>
            </p:cNvPr>
            <p:cNvCxnSpPr>
              <a:cxnSpLocks/>
              <a:stCxn id="93" idx="4"/>
              <a:endCxn id="63" idx="0"/>
            </p:cNvCxnSpPr>
            <p:nvPr/>
          </p:nvCxnSpPr>
          <p:spPr>
            <a:xfrm>
              <a:off x="6836498" y="5463899"/>
              <a:ext cx="1144012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FF34DF20-661D-A540-9F6B-24AE38C58658}"/>
                </a:ext>
              </a:extLst>
            </p:cNvPr>
            <p:cNvCxnSpPr>
              <a:cxnSpLocks/>
              <a:stCxn id="62" idx="4"/>
              <a:endCxn id="94" idx="0"/>
            </p:cNvCxnSpPr>
            <p:nvPr/>
          </p:nvCxnSpPr>
          <p:spPr>
            <a:xfrm flipH="1">
              <a:off x="6836498" y="5463899"/>
              <a:ext cx="1144012" cy="4216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AABB921-F82B-784B-AF9E-5908DE59F837}"/>
                </a:ext>
              </a:extLst>
            </p:cNvPr>
            <p:cNvSpPr txBox="1"/>
            <p:nvPr/>
          </p:nvSpPr>
          <p:spPr>
            <a:xfrm>
              <a:off x="7232842" y="5031030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…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3184EFE-7661-EF48-A4D7-CCEB41E2AFEB}"/>
                </a:ext>
              </a:extLst>
            </p:cNvPr>
            <p:cNvSpPr txBox="1"/>
            <p:nvPr/>
          </p:nvSpPr>
          <p:spPr>
            <a:xfrm>
              <a:off x="7232842" y="5842153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7487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FE40C-46C6-3743-96AC-2710B55CF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Lifting the Full Joint: Simple Case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F5AAF-2A30-8940-9308-A3586CE3A9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B85CF-2DDC-3045-9D5B-E02DC90D0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69940-5CE0-A041-880F-84ECB8817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06F5E8C-C8A7-D146-8A5F-8EC0FD97398C}"/>
                  </a:ext>
                </a:extLst>
              </p:cNvPr>
              <p:cNvSpPr/>
              <p:nvPr/>
            </p:nvSpPr>
            <p:spPr>
              <a:xfrm>
                <a:off x="359625" y="4507383"/>
                <a:ext cx="738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06F5E8C-C8A7-D146-8A5F-8EC0FD9739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4507383"/>
                <a:ext cx="73808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D535F3D-D9B2-8941-96BC-57EA52E06BF4}"/>
                  </a:ext>
                </a:extLst>
              </p:cNvPr>
              <p:cNvSpPr/>
              <p:nvPr/>
            </p:nvSpPr>
            <p:spPr>
              <a:xfrm>
                <a:off x="1520690" y="3847672"/>
                <a:ext cx="738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D535F3D-D9B2-8941-96BC-57EA52E06B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690" y="3847672"/>
                <a:ext cx="73808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4D908D4-ED20-C640-9D0C-74D5695D89E4}"/>
                  </a:ext>
                </a:extLst>
              </p:cNvPr>
              <p:cNvSpPr/>
              <p:nvPr/>
            </p:nvSpPr>
            <p:spPr>
              <a:xfrm>
                <a:off x="882562" y="4184442"/>
                <a:ext cx="5249579" cy="1015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  <m:m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⋱</m:t>
                            </m:r>
                          </m:e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</m:mr>
                        <m:m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mr>
                      </m:m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e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  <m:m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⋱</m:t>
                            </m:r>
                          </m:e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</m:mr>
                        <m:m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e>
                        </m:mr>
                      </m:m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chemeClr val="accent1"/>
                                </a:solidFill>
                              </a:rPr>
                              <m:t>on</m:t>
                            </m:r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chemeClr val="accent1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chemeClr val="accent1"/>
                                </a:solidFill>
                              </a:rPr>
                              <m:t>diagonal</m:t>
                            </m:r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chemeClr val="accent1"/>
                                </a:solidFill>
                              </a:rPr>
                              <m:t>: 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mr>
                        <m:mr>
                          <m:e>
                            <m:r>
                              <m:rPr>
                                <m:nor/>
                              </m:rPr>
                              <a:rPr lang="de-DE" dirty="0">
                                <a:solidFill>
                                  <a:schemeClr val="accent1"/>
                                </a:solidFill>
                              </a:rPr>
                              <m:t>off</m:t>
                            </m:r>
                            <m:r>
                              <m:rPr>
                                <m:nor/>
                              </m:rPr>
                              <a:rPr lang="de-DE" dirty="0">
                                <a:solidFill>
                                  <a:schemeClr val="accent1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chemeClr val="accent1"/>
                                </a:solidFill>
                              </a:rPr>
                              <m:t>diagonal</m:t>
                            </m:r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chemeClr val="accent1"/>
                                </a:solidFill>
                              </a:rPr>
                              <m:t>: 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0       </m:t>
                            </m:r>
                          </m:e>
                        </m:mr>
                      </m:m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4D908D4-ED20-C640-9D0C-74D5695D89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562" y="4184442"/>
                <a:ext cx="5249579" cy="10152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0B4E086-D2F9-8D44-AB42-E682FC06E043}"/>
                  </a:ext>
                </a:extLst>
              </p:cNvPr>
              <p:cNvSpPr txBox="1"/>
              <p:nvPr/>
            </p:nvSpPr>
            <p:spPr>
              <a:xfrm>
                <a:off x="359625" y="1834362"/>
                <a:ext cx="4789773" cy="1660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  <m:brk m:alnAt="7"/>
                          </m:rP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  <m:brk m:alnAt="7"/>
                          </m:rP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∙0=0</m:t>
                    </m:r>
                  </m:oMath>
                </a14:m>
                <a: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  <m:brk m:alnAt="7"/>
                          </m:rP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  <m:brk m:alnAt="7"/>
                          </m:rP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  <m:brk m:alnAt="7"/>
                          </m:rP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+0=</m:t>
                    </m:r>
                    <m:sSubSup>
                      <m:sSub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dirty="0"/>
                  <a:t>  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0B4E086-D2F9-8D44-AB42-E682FC06E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834362"/>
                <a:ext cx="4789773" cy="16607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AEBACB8-AC29-0D4E-96D4-1254B943DCA7}"/>
                  </a:ext>
                </a:extLst>
              </p:cNvPr>
              <p:cNvSpPr/>
              <p:nvPr/>
            </p:nvSpPr>
            <p:spPr>
              <a:xfrm>
                <a:off x="9874211" y="3342986"/>
                <a:ext cx="1952045" cy="1318566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de-D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𝑗𝑗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AEBACB8-AC29-0D4E-96D4-1254B943DC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4211" y="3342986"/>
                <a:ext cx="1952045" cy="13185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76A2344-5F80-7D47-A5F5-C36EB52AF53C}"/>
                  </a:ext>
                </a:extLst>
              </p:cNvPr>
              <p:cNvSpPr/>
              <p:nvPr/>
            </p:nvSpPr>
            <p:spPr>
              <a:xfrm>
                <a:off x="10067218" y="4791932"/>
                <a:ext cx="1764457" cy="1127553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GB" dirty="0"/>
                  <a:t>Lifted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76A2344-5F80-7D47-A5F5-C36EB52AF5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7218" y="4791932"/>
                <a:ext cx="1764457" cy="1127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5B727DC-80A0-2641-B8FE-09D48144C05A}"/>
                  </a:ext>
                </a:extLst>
              </p:cNvPr>
              <p:cNvSpPr txBox="1"/>
              <p:nvPr/>
            </p:nvSpPr>
            <p:spPr>
              <a:xfrm>
                <a:off x="7683000" y="904869"/>
                <a:ext cx="4143698" cy="1838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5B727DC-80A0-2641-B8FE-09D48144C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3000" y="904869"/>
                <a:ext cx="4143698" cy="183800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340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FE40C-46C6-3743-96AC-2710B55CF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Lifting the Full Joint: Simple Case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E6706-A5DA-E044-AEA1-A748402DCC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D0391D4-3D1A-7148-A894-9C6A42907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69940-5CE0-A041-880F-84ECB8817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290128-B6F8-AC46-A257-F9F4BDCF16A0}"/>
                  </a:ext>
                </a:extLst>
              </p:cNvPr>
              <p:cNvSpPr/>
              <p:nvPr/>
            </p:nvSpPr>
            <p:spPr>
              <a:xfrm>
                <a:off x="359625" y="1844265"/>
                <a:ext cx="6293779" cy="1619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  <m:brk m:alnAt="7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4∙0.5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4∙0.5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290128-B6F8-AC46-A257-F9F4BDCF16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844265"/>
                <a:ext cx="6293779" cy="16196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91852D9-4EA3-D346-B545-ABD5546DAF6A}"/>
                  </a:ext>
                </a:extLst>
              </p:cNvPr>
              <p:cNvSpPr txBox="1"/>
              <p:nvPr/>
            </p:nvSpPr>
            <p:spPr>
              <a:xfrm>
                <a:off x="7682558" y="884721"/>
                <a:ext cx="4143698" cy="1889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d>
                                        </m:sub>
                                        <m:sup>
                                          <m: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Sup>
                                        <m:sSubSupPr>
                                          <m:ctrlP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d>
                                        </m:sub>
                                        <m:sup>
                                          <m: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91852D9-4EA3-D346-B545-ABD5546DA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558" y="884721"/>
                <a:ext cx="4143698" cy="18891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01B6B19-D0D9-2F4A-91F9-23EE84E8355C}"/>
              </a:ext>
            </a:extLst>
          </p:cNvPr>
          <p:cNvSpPr/>
          <p:nvPr/>
        </p:nvSpPr>
        <p:spPr>
          <a:xfrm>
            <a:off x="9137584" y="946872"/>
            <a:ext cx="444866" cy="596625"/>
          </a:xfrm>
          <a:prstGeom prst="rect">
            <a:avLst/>
          </a:prstGeom>
          <a:solidFill>
            <a:schemeClr val="tx1">
              <a:lumMod val="60000"/>
              <a:lumOff val="40000"/>
              <a:alpha val="24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362154-1A04-2F45-A522-5F7E4778300C}"/>
              </a:ext>
            </a:extLst>
          </p:cNvPr>
          <p:cNvSpPr/>
          <p:nvPr/>
        </p:nvSpPr>
        <p:spPr>
          <a:xfrm>
            <a:off x="7866133" y="1550756"/>
            <a:ext cx="1271451" cy="217716"/>
          </a:xfrm>
          <a:prstGeom prst="rect">
            <a:avLst/>
          </a:prstGeom>
          <a:solidFill>
            <a:schemeClr val="tx1">
              <a:lumMod val="60000"/>
              <a:lumOff val="40000"/>
              <a:alpha val="24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31A0079-502C-E844-894D-E29614698408}"/>
                  </a:ext>
                </a:extLst>
              </p:cNvPr>
              <p:cNvSpPr/>
              <p:nvPr/>
            </p:nvSpPr>
            <p:spPr>
              <a:xfrm>
                <a:off x="377043" y="3463876"/>
                <a:ext cx="6211776" cy="1785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  <m:brk m:alnAt="7"/>
                            </m:rPr>
                            <a:rPr lang="el-GR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sub>
                        <m:sup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sub>
                      </m:sSub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sub>
                        <m:sup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sub>
                        <m:sup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brk m:alnAt="7"/>
                        </m:rP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sub>
                        <m:sup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l-GR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𝑟𝑠</m:t>
                          </m:r>
                        </m:sub>
                        <m:sup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  <m:oMath xmlns:m="http://schemas.openxmlformats.org/officeDocument/2006/math"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=4+</m:t>
                      </m:r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∙4∙</m:t>
                      </m:r>
                      <m:sSup>
                        <m:sSup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0.5</m:t>
                          </m:r>
                        </m:e>
                        <m:sup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=4+</m:t>
                      </m:r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31A0079-502C-E844-894D-E296146984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43" y="3463876"/>
                <a:ext cx="6211776" cy="17852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C42845AE-34BE-1C47-ADF9-0D2E4224ABA3}"/>
              </a:ext>
            </a:extLst>
          </p:cNvPr>
          <p:cNvSpPr/>
          <p:nvPr/>
        </p:nvSpPr>
        <p:spPr>
          <a:xfrm>
            <a:off x="9146292" y="1551462"/>
            <a:ext cx="440512" cy="217716"/>
          </a:xfrm>
          <a:prstGeom prst="rect">
            <a:avLst/>
          </a:prstGeom>
          <a:solidFill>
            <a:srgbClr val="FFC000">
              <a:alpha val="24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C48136C-61B6-594E-A51F-28CB1A28AD74}"/>
                  </a:ext>
                </a:extLst>
              </p:cNvPr>
              <p:cNvSpPr/>
              <p:nvPr/>
            </p:nvSpPr>
            <p:spPr>
              <a:xfrm>
                <a:off x="9874211" y="3342986"/>
                <a:ext cx="1952045" cy="1318566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de-D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𝑗𝑗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C48136C-61B6-594E-A51F-28CB1A28AD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4211" y="3342986"/>
                <a:ext cx="1952045" cy="13185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75CDAE7-43A2-474D-A25E-D124169F2269}"/>
                  </a:ext>
                </a:extLst>
              </p:cNvPr>
              <p:cNvSpPr/>
              <p:nvPr/>
            </p:nvSpPr>
            <p:spPr>
              <a:xfrm>
                <a:off x="10067218" y="4791932"/>
                <a:ext cx="1764457" cy="1127553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GB" dirty="0"/>
                  <a:t>Lifted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75CDAE7-43A2-474D-A25E-D124169F22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7218" y="4791932"/>
                <a:ext cx="1764457" cy="1127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266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6163-1FC4-A445-A0AD-2A600AE6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Outline: 8. Continuous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0942D-095A-5743-9021-C7CFDB682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GB" b="1" i="1" dirty="0">
                <a:solidFill>
                  <a:schemeClr val="accent1"/>
                </a:solidFill>
              </a:rPr>
              <a:t>Basics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Continuous variables, probability density function, cumulative probability distribution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Joint distribution, marginal density, conditional density</a:t>
            </a:r>
          </a:p>
          <a:p>
            <a:pPr marL="514350" indent="-514350">
              <a:buFont typeface="+mj-lt"/>
              <a:buAutoNum type="alphaUcPeriod"/>
            </a:pPr>
            <a:r>
              <a:rPr lang="en-GB" i="1" dirty="0"/>
              <a:t>Gaussian models</a:t>
            </a:r>
          </a:p>
          <a:p>
            <a:pPr lvl="1"/>
            <a:r>
              <a:rPr lang="en-GB" dirty="0"/>
              <a:t>(Multivariate) Gaussian distribution</a:t>
            </a:r>
          </a:p>
          <a:p>
            <a:pPr lvl="1"/>
            <a:r>
              <a:rPr lang="en-GB" dirty="0"/>
              <a:t>(Parameterised) Gaussian Bayesian networks</a:t>
            </a:r>
            <a:endParaRPr lang="en-GB" i="1" dirty="0"/>
          </a:p>
          <a:p>
            <a:pPr marL="514350" indent="-514350">
              <a:buFont typeface="+mj-lt"/>
              <a:buAutoNum type="alphaUcPeriod"/>
            </a:pPr>
            <a:r>
              <a:rPr lang="en-GB" i="1" dirty="0"/>
              <a:t>Probabilistic Soft Logic (PSL)</a:t>
            </a:r>
          </a:p>
          <a:p>
            <a:pPr lvl="1"/>
            <a:r>
              <a:rPr lang="en-GB" dirty="0"/>
              <a:t>Modelling, semantics, inference task</a:t>
            </a:r>
          </a:p>
          <a:p>
            <a:pPr marL="514350" indent="-514350">
              <a:buFont typeface="+mj-lt"/>
              <a:buAutoNum type="alphaUcPeriod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3EB6C-B7E8-0449-A40C-56D4B80C6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EAAD6A-5368-2748-B5A6-1BE9E32E40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43CEA-9910-5244-8037-7FB327204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3470424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FE40C-46C6-3743-96AC-2710B55CF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Lifting the Full Joint: Simple Case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E30AEC6-267A-A24A-8C70-193E2FDD5E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4F6319-180C-BB47-B08D-29AB5BA799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69940-5CE0-A041-880F-84ECB8817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91852D9-4EA3-D346-B545-ABD5546DAF6A}"/>
                  </a:ext>
                </a:extLst>
              </p:cNvPr>
              <p:cNvSpPr txBox="1"/>
              <p:nvPr/>
            </p:nvSpPr>
            <p:spPr>
              <a:xfrm>
                <a:off x="7677138" y="884721"/>
                <a:ext cx="4143698" cy="1889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d>
                                        </m:sub>
                                        <m:sup>
                                          <m: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Sup>
                                        <m:sSubSupPr>
                                          <m:ctrlP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d>
                                        </m:sub>
                                        <m:sup>
                                          <m: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91852D9-4EA3-D346-B545-ABD5546DA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138" y="884721"/>
                <a:ext cx="4143698" cy="18891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2185FEF-F392-4E40-A168-A36C2BEF60B0}"/>
              </a:ext>
            </a:extLst>
          </p:cNvPr>
          <p:cNvSpPr/>
          <p:nvPr/>
        </p:nvSpPr>
        <p:spPr>
          <a:xfrm>
            <a:off x="5895526" y="1150992"/>
            <a:ext cx="1990086" cy="25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1B6B19-D0D9-2F4A-91F9-23EE84E8355C}"/>
              </a:ext>
            </a:extLst>
          </p:cNvPr>
          <p:cNvSpPr/>
          <p:nvPr/>
        </p:nvSpPr>
        <p:spPr>
          <a:xfrm>
            <a:off x="8255727" y="1198789"/>
            <a:ext cx="830165" cy="603884"/>
          </a:xfrm>
          <a:prstGeom prst="rect">
            <a:avLst/>
          </a:prstGeom>
          <a:solidFill>
            <a:srgbClr val="7030A0">
              <a:alpha val="24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896FF5-7BAA-6C40-BE3F-EF815CDEC0F2}"/>
                  </a:ext>
                </a:extLst>
              </p:cNvPr>
              <p:cNvSpPr/>
              <p:nvPr/>
            </p:nvSpPr>
            <p:spPr>
              <a:xfrm>
                <a:off x="4367984" y="3919912"/>
                <a:ext cx="5605803" cy="20882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  <m:brk m:alnAt="7"/>
                            </m:rPr>
                            <a:rPr lang="el-GR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sub>
                        <m:sup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sub>
                      </m:sSub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sub>
                        <m:sup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sSubSup>
                                  <m:sSubSup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l-GR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𝑟𝑠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𝑟𝑠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  <m:oMath xmlns:m="http://schemas.openxmlformats.org/officeDocument/2006/math"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sub>
                        <m:sup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brk m:alnAt="7"/>
                        </m:rP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sub>
                        <m:sup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l-GR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𝑟𝑠</m:t>
                          </m:r>
                        </m:sub>
                        <m:sup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=4+</m:t>
                      </m:r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896FF5-7BAA-6C40-BE3F-EF815CDEC0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984" y="3919912"/>
                <a:ext cx="5605803" cy="2088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36903AA-8306-C949-8F50-FC3363968585}"/>
                  </a:ext>
                </a:extLst>
              </p:cNvPr>
              <p:cNvSpPr/>
              <p:nvPr/>
            </p:nvSpPr>
            <p:spPr>
              <a:xfrm>
                <a:off x="359625" y="1472661"/>
                <a:ext cx="5485569" cy="3024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  <m:brk m:alnAt="7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de-DE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sSubSup>
                                  <m:sSubSup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l-GR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𝑟𝑠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𝑟𝑠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sSubSup>
                                  <m:sSubSup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l-GR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4∙0.5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4∙0.5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∙4∙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0.5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36903AA-8306-C949-8F50-FC33639685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472661"/>
                <a:ext cx="5485569" cy="30246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5A58708-840F-6B46-82BB-13F3AC122E8A}"/>
              </a:ext>
            </a:extLst>
          </p:cNvPr>
          <p:cNvSpPr/>
          <p:nvPr/>
        </p:nvSpPr>
        <p:spPr>
          <a:xfrm>
            <a:off x="7885613" y="1803380"/>
            <a:ext cx="1200279" cy="600186"/>
          </a:xfrm>
          <a:prstGeom prst="rect">
            <a:avLst/>
          </a:prstGeom>
          <a:solidFill>
            <a:srgbClr val="FFC000">
              <a:alpha val="24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63F27BA-C117-4D47-B093-FB12ADB034E9}"/>
                  </a:ext>
                </a:extLst>
              </p:cNvPr>
              <p:cNvSpPr/>
              <p:nvPr/>
            </p:nvSpPr>
            <p:spPr>
              <a:xfrm>
                <a:off x="7883380" y="1802673"/>
                <a:ext cx="372346" cy="2177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  <m:brk m:alnAt="7"/>
                            </m:rPr>
                            <a:rPr lang="el-GR" sz="12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sSub>
                            <m:sSubPr>
                              <m:ctrlPr>
                                <a:rPr lang="de-DE" sz="12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sz="12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2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sz="12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GB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63F27BA-C117-4D47-B093-FB12ADB034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380" y="1802673"/>
                <a:ext cx="372346" cy="217716"/>
              </a:xfrm>
              <a:prstGeom prst="rect">
                <a:avLst/>
              </a:prstGeom>
              <a:blipFill>
                <a:blip r:embed="rId5"/>
                <a:stretch>
                  <a:fillRect l="-10000"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2A9DDA-221C-0C49-A56F-6CFBCCBED5A2}"/>
                  </a:ext>
                </a:extLst>
              </p:cNvPr>
              <p:cNvSpPr txBox="1"/>
              <p:nvPr/>
            </p:nvSpPr>
            <p:spPr>
              <a:xfrm>
                <a:off x="7682558" y="884721"/>
                <a:ext cx="4143698" cy="1889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d>
                                        </m:sub>
                                        <m:sup>
                                          <m: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Sup>
                                        <m:sSubSupPr>
                                          <m:ctrlP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d>
                                        </m:sub>
                                        <m:sup>
                                          <m:r>
                                            <a:rPr lang="de-DE" sz="12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12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sz="1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2A9DDA-221C-0C49-A56F-6CFBCCBED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558" y="884721"/>
                <a:ext cx="4143698" cy="18891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D12AE31-9DF5-714F-8469-35E1C217A1F7}"/>
                  </a:ext>
                </a:extLst>
              </p:cNvPr>
              <p:cNvSpPr/>
              <p:nvPr/>
            </p:nvSpPr>
            <p:spPr>
              <a:xfrm>
                <a:off x="9874211" y="3342986"/>
                <a:ext cx="1952045" cy="1318566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de-D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𝑗𝑗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D12AE31-9DF5-714F-8469-35E1C217A1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4211" y="3342986"/>
                <a:ext cx="1952045" cy="13185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0B7DC22-97E0-B44A-9CD6-E2C38ECDABF4}"/>
                  </a:ext>
                </a:extLst>
              </p:cNvPr>
              <p:cNvSpPr/>
              <p:nvPr/>
            </p:nvSpPr>
            <p:spPr>
              <a:xfrm>
                <a:off x="10067218" y="4791932"/>
                <a:ext cx="1764457" cy="1127553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GB" dirty="0"/>
                  <a:t>Lifted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0B7DC22-97E0-B44A-9CD6-E2C38ECDAB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7218" y="4791932"/>
                <a:ext cx="1764457" cy="1127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854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6FC73-64B1-6649-BD45-0EF2E040DC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402EF-6A0C-944C-A142-A55D52C7E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69940-5CE0-A041-880F-84ECB8817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4D908D4-ED20-C640-9D0C-74D5695D89E4}"/>
                  </a:ext>
                </a:extLst>
              </p:cNvPr>
              <p:cNvSpPr/>
              <p:nvPr/>
            </p:nvSpPr>
            <p:spPr>
              <a:xfrm>
                <a:off x="2711496" y="1538140"/>
                <a:ext cx="7625806" cy="1015214"/>
              </a:xfrm>
              <a:prstGeom prst="rect">
                <a:avLst/>
              </a:prstGeom>
              <a:ln>
                <a:solidFill>
                  <a:srgbClr val="FFC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Sup>
                              <m:sSubSupPr>
                                <m:ctrlPr>
                                  <a:rPr lang="de-DE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brk m:alnAt="7"/>
                              </m:r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l-GR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l-GR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𝑟𝑠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r>
                              <m:rPr>
                                <m:brk m:alnAt="7"/>
                              </m:r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l-GR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l-GR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𝑟𝑠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mr>
                        <m:m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⋱</m:t>
                            </m:r>
                          </m:e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</m:mr>
                        <m:mr>
                          <m:e>
                            <m:r>
                              <m:rPr>
                                <m:brk m:alnAt="7"/>
                              </m:r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l-GR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l-GR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𝑟𝑠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de-DE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brk m:alnAt="7"/>
                              </m:r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l-GR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l-GR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𝑟𝑠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mr>
                      </m:m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rgbClr val="FFC000"/>
                                </a:solidFill>
                              </a:rPr>
                              <m:t>on</m:t>
                            </m:r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rgbClr val="FFC000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rgbClr val="FFC000"/>
                                </a:solidFill>
                              </a:rPr>
                              <m:t>diagonal</m:t>
                            </m:r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rgbClr val="FFC000"/>
                                </a:solidFill>
                              </a:rPr>
                              <m:t>:</m:t>
                            </m:r>
                            <m:r>
                              <m:rPr>
                                <m:nor/>
                              </m:rPr>
                              <a:rPr lang="de-DE" dirty="0">
                                <a:solidFill>
                                  <a:srgbClr val="FFC000"/>
                                </a:solidFill>
                              </a:rPr>
                              <m:t> 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brk m:alnAt="7"/>
                              </m:r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l-GR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l-GR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𝑟𝑠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mr>
                        <m:mr>
                          <m:e>
                            <m:r>
                              <m:rPr>
                                <m:nor/>
                              </m:rPr>
                              <a:rPr lang="de-DE" dirty="0">
                                <a:solidFill>
                                  <a:srgbClr val="FFC000"/>
                                </a:solidFill>
                              </a:rPr>
                              <m:t>off</m:t>
                            </m:r>
                            <m:r>
                              <m:rPr>
                                <m:nor/>
                              </m:rPr>
                              <a:rPr lang="de-DE" dirty="0">
                                <a:solidFill>
                                  <a:srgbClr val="FFC000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rgbClr val="FFC000"/>
                                </a:solidFill>
                              </a:rPr>
                              <m:t>diagonal</m:t>
                            </m:r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rgbClr val="FFC000"/>
                                </a:solidFill>
                              </a:rPr>
                              <m:t>:</m:t>
                            </m:r>
                            <m:r>
                              <m:rPr>
                                <m:nor/>
                              </m:rPr>
                              <a:rPr lang="de-DE" dirty="0">
                                <a:solidFill>
                                  <a:srgbClr val="FFC000"/>
                                </a:solidFill>
                              </a:rPr>
                              <m:t> </m:t>
                            </m:r>
                            <m:r>
                              <m:rPr>
                                <m:brk m:alnAt="7"/>
                              </m:r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l-GR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l-GR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𝑟𝑠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           </m:t>
                            </m:r>
                          </m:e>
                        </m:mr>
                      </m:m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4D908D4-ED20-C640-9D0C-74D5695D89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496" y="1538140"/>
                <a:ext cx="7625806" cy="10152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A90F442-9391-5F4C-89F4-62DEB6599CF0}"/>
                  </a:ext>
                </a:extLst>
              </p:cNvPr>
              <p:cNvSpPr/>
              <p:nvPr/>
            </p:nvSpPr>
            <p:spPr>
              <a:xfrm>
                <a:off x="6524400" y="414880"/>
                <a:ext cx="4042325" cy="101521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Sup>
                              <m:sSub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𝑟𝑠</m:t>
                                </m:r>
                              </m:sub>
                            </m:sSub>
                          </m: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𝑟𝑠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⋱</m:t>
                            </m:r>
                          </m: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</m:mr>
                        <m:mr>
                          <m:e>
                            <m:sSubSup>
                              <m:sSub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𝑟𝑠</m:t>
                                </m:r>
                              </m:sub>
                            </m:sSub>
                          </m: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𝑟𝑠</m:t>
                                </m:r>
                              </m:sub>
                            </m:sSub>
                          </m:e>
                        </m:mr>
                      </m:m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r>
                        <m:rPr>
                          <m:nor/>
                        </m:rPr>
                        <a:rPr lang="de-DE" dirty="0"/>
                        <m:t>all</m:t>
                      </m:r>
                      <m:r>
                        <m:rPr>
                          <m:nor/>
                        </m:rPr>
                        <a:rPr lang="en-GB" dirty="0"/>
                        <m:t>:</m:t>
                      </m:r>
                      <m:r>
                        <m:rPr>
                          <m:nor/>
                        </m:rPr>
                        <a:rPr lang="de-DE" dirty="0"/>
                        <m:t> 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𝑟𝑠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A90F442-9391-5F4C-89F4-62DEB6599C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4400" y="414880"/>
                <a:ext cx="4042325" cy="10152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AE760B3-1968-6441-A692-C035A7108849}"/>
                  </a:ext>
                </a:extLst>
              </p:cNvPr>
              <p:cNvSpPr/>
              <p:nvPr/>
            </p:nvSpPr>
            <p:spPr>
              <a:xfrm>
                <a:off x="2039485" y="427290"/>
                <a:ext cx="4056944" cy="101521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  <m:m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⋱</m:t>
                            </m:r>
                          </m:e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</m:mr>
                        <m:m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mr>
                      </m:m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chemeClr val="accent1"/>
                                </a:solidFill>
                              </a:rPr>
                              <m:t>on</m:t>
                            </m:r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chemeClr val="accent1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chemeClr val="accent1"/>
                                </a:solidFill>
                              </a:rPr>
                              <m:t>diagonal</m:t>
                            </m:r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chemeClr val="accent1"/>
                                </a:solidFill>
                              </a:rPr>
                              <m:t>: 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mr>
                        <m:mr>
                          <m:e>
                            <m:r>
                              <m:rPr>
                                <m:nor/>
                              </m:rPr>
                              <a:rPr lang="de-DE" dirty="0">
                                <a:solidFill>
                                  <a:schemeClr val="accent1"/>
                                </a:solidFill>
                              </a:rPr>
                              <m:t>off</m:t>
                            </m:r>
                            <m:r>
                              <m:rPr>
                                <m:nor/>
                              </m:rPr>
                              <a:rPr lang="de-DE" dirty="0">
                                <a:solidFill>
                                  <a:schemeClr val="accent1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chemeClr val="accent1"/>
                                </a:solidFill>
                              </a:rPr>
                              <m:t>diagonal</m:t>
                            </m:r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chemeClr val="accent1"/>
                                </a:solidFill>
                              </a:rPr>
                              <m:t>: 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0       </m:t>
                            </m:r>
                          </m:e>
                        </m:mr>
                      </m:m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AE760B3-1968-6441-A692-C035A71088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485" y="427290"/>
                <a:ext cx="4056944" cy="10152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C852A88-87CC-2A48-ADC8-B7A59C93968B}"/>
                  </a:ext>
                </a:extLst>
              </p:cNvPr>
              <p:cNvSpPr/>
              <p:nvPr/>
            </p:nvSpPr>
            <p:spPr>
              <a:xfrm>
                <a:off x="2711496" y="3501702"/>
                <a:ext cx="738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C852A88-87CC-2A48-ADC8-B7A59C9396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496" y="3501702"/>
                <a:ext cx="73808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F96454B-770C-7B4B-A8F1-669F53357BFC}"/>
                  </a:ext>
                </a:extLst>
              </p:cNvPr>
              <p:cNvSpPr/>
              <p:nvPr/>
            </p:nvSpPr>
            <p:spPr>
              <a:xfrm>
                <a:off x="3941703" y="2832136"/>
                <a:ext cx="738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F96454B-770C-7B4B-A8F1-669F53357B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703" y="2832136"/>
                <a:ext cx="73808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9157A60-FF9B-0046-896B-F204C127A066}"/>
                  </a:ext>
                </a:extLst>
              </p:cNvPr>
              <p:cNvSpPr/>
              <p:nvPr/>
            </p:nvSpPr>
            <p:spPr>
              <a:xfrm>
                <a:off x="5845976" y="2831242"/>
                <a:ext cx="7005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9157A60-FF9B-0046-896B-F204C127A0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976" y="2831242"/>
                <a:ext cx="70057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E54ACDE-520F-3A42-A021-289F80892CC6}"/>
                  </a:ext>
                </a:extLst>
              </p:cNvPr>
              <p:cNvSpPr/>
              <p:nvPr/>
            </p:nvSpPr>
            <p:spPr>
              <a:xfrm>
                <a:off x="2725113" y="4356285"/>
                <a:ext cx="7005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E54ACDE-520F-3A42-A021-289F80892C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113" y="4356285"/>
                <a:ext cx="70057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214E937-192E-574E-BF65-1E78BACC940C}"/>
                  </a:ext>
                </a:extLst>
              </p:cNvPr>
              <p:cNvSpPr/>
              <p:nvPr/>
            </p:nvSpPr>
            <p:spPr>
              <a:xfrm>
                <a:off x="7775414" y="2831242"/>
                <a:ext cx="7171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214E937-192E-574E-BF65-1E78BACC94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414" y="2831242"/>
                <a:ext cx="71718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1AED792-4293-F840-AA20-B2426233C8B4}"/>
                  </a:ext>
                </a:extLst>
              </p:cNvPr>
              <p:cNvSpPr/>
              <p:nvPr/>
            </p:nvSpPr>
            <p:spPr>
              <a:xfrm>
                <a:off x="2718277" y="5210868"/>
                <a:ext cx="7171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1AED792-4293-F840-AA20-B2426233C8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277" y="5210868"/>
                <a:ext cx="71718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A39FFD1-BAE5-ED4A-8CE6-E2F60EBB002B}"/>
                  </a:ext>
                </a:extLst>
              </p:cNvPr>
              <p:cNvSpPr txBox="1"/>
              <p:nvPr/>
            </p:nvSpPr>
            <p:spPr>
              <a:xfrm>
                <a:off x="3110895" y="3187343"/>
                <a:ext cx="6208238" cy="2707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l-GR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A39FFD1-BAE5-ED4A-8CE6-E2F60EBB0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895" y="3187343"/>
                <a:ext cx="6208238" cy="270721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80591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FE40C-46C6-3743-96AC-2710B55CF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Lifting the Full Joint: Simple Case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97760D4-B40E-EF41-8CD6-5785EF828E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969CED-9E1F-D94C-96FD-8A45A16A96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69940-5CE0-A041-880F-84ECB8817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5024C48-F1DE-1644-9396-7590F1689340}"/>
                  </a:ext>
                </a:extLst>
              </p:cNvPr>
              <p:cNvSpPr/>
              <p:nvPr/>
            </p:nvSpPr>
            <p:spPr>
              <a:xfrm>
                <a:off x="793209" y="1653078"/>
                <a:ext cx="8278164" cy="1015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bSup>
                              <m:sSub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𝑠𝑡</m:t>
                                </m:r>
                              </m:sub>
                            </m:sSub>
                          </m: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bSup>
                              <m:sSub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𝑠𝑡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⋱</m:t>
                            </m:r>
                          </m: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</m:mr>
                        <m:m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bSup>
                              <m:sSub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𝑟𝑠</m:t>
                                </m:r>
                              </m:sub>
                            </m:sSub>
                          </m: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bSup>
                              <m:sSub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𝑟𝑠</m:t>
                                </m:r>
                              </m:sub>
                            </m:sSub>
                          </m:e>
                        </m:mr>
                      </m:m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r>
                        <m:rPr>
                          <m:nor/>
                        </m:rPr>
                        <a:rPr lang="de-DE" dirty="0"/>
                        <m:t>all</m:t>
                      </m:r>
                      <m:r>
                        <m:rPr>
                          <m:nor/>
                        </m:rPr>
                        <a:rPr lang="en-GB" dirty="0"/>
                        <m:t>: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𝑚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𝑟𝑠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∙4∙0.5∙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=−2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5024C48-F1DE-1644-9396-7590F16893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209" y="1653078"/>
                <a:ext cx="8278164" cy="10152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7D0E757-CF7D-A343-98BC-5383DCF6BD33}"/>
                  </a:ext>
                </a:extLst>
              </p:cNvPr>
              <p:cNvSpPr/>
              <p:nvPr/>
            </p:nvSpPr>
            <p:spPr>
              <a:xfrm>
                <a:off x="740968" y="2970727"/>
                <a:ext cx="8717258" cy="10155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𝑠𝑡</m:t>
                                </m:r>
                              </m:sub>
                            </m:sSub>
                          </m: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𝑠𝑡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⋱</m:t>
                            </m:r>
                          </m: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</m:mr>
                        <m:m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𝑠𝑡</m:t>
                                </m:r>
                              </m:sub>
                            </m:sSub>
                          </m: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𝑠𝑡</m:t>
                                </m:r>
                              </m:sub>
                            </m:sSub>
                          </m:e>
                        </m:mr>
                      </m:m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r>
                        <m:rPr>
                          <m:nor/>
                        </m:rPr>
                        <a:rPr lang="de-DE" dirty="0"/>
                        <m:t>all</m:t>
                      </m:r>
                      <m:r>
                        <m:rPr>
                          <m:nor/>
                        </m:rPr>
                        <a:rPr lang="en-GB" dirty="0"/>
                        <m:t>:</m:t>
                      </m:r>
                      <m:r>
                        <m:rPr>
                          <m:nor/>
                        </m:rPr>
                        <a:rPr lang="de-DE" dirty="0"/>
                        <m:t> 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𝑟𝑠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7D0E757-CF7D-A343-98BC-5383DCF6BD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968" y="2970727"/>
                <a:ext cx="8717258" cy="10155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4D86217-7DC3-0C46-9930-DA0A301B1A05}"/>
                  </a:ext>
                </a:extLst>
              </p:cNvPr>
              <p:cNvSpPr/>
              <p:nvPr/>
            </p:nvSpPr>
            <p:spPr>
              <a:xfrm>
                <a:off x="359625" y="1988429"/>
                <a:ext cx="738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4D86217-7DC3-0C46-9930-DA0A301B1A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988429"/>
                <a:ext cx="73808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4C1D0BE-7662-CD4B-9B7C-2CD5B91EDA96}"/>
                  </a:ext>
                </a:extLst>
              </p:cNvPr>
              <p:cNvSpPr/>
              <p:nvPr/>
            </p:nvSpPr>
            <p:spPr>
              <a:xfrm>
                <a:off x="359625" y="3278637"/>
                <a:ext cx="7005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4C1D0BE-7662-CD4B-9B7C-2CD5B91ED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3278637"/>
                <a:ext cx="70057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67796DA-5358-C340-996F-13191DEFBE8B}"/>
                  </a:ext>
                </a:extLst>
              </p:cNvPr>
              <p:cNvSpPr/>
              <p:nvPr/>
            </p:nvSpPr>
            <p:spPr>
              <a:xfrm>
                <a:off x="2180530" y="1375684"/>
                <a:ext cx="7171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67796DA-5358-C340-996F-13191DEFBE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530" y="1375684"/>
                <a:ext cx="71718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B168E79-F88D-0C42-89B1-4A7AEC856A30}"/>
                  </a:ext>
                </a:extLst>
              </p:cNvPr>
              <p:cNvSpPr/>
              <p:nvPr/>
            </p:nvSpPr>
            <p:spPr>
              <a:xfrm>
                <a:off x="3208151" y="2662751"/>
                <a:ext cx="7171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B168E79-F88D-0C42-89B1-4A7AEC856A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151" y="2662751"/>
                <a:ext cx="71718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EEF8F3A-63DB-0E45-8A59-8F438FB8AE51}"/>
                  </a:ext>
                </a:extLst>
              </p:cNvPr>
              <p:cNvSpPr/>
              <p:nvPr/>
            </p:nvSpPr>
            <p:spPr>
              <a:xfrm>
                <a:off x="540593" y="4269494"/>
                <a:ext cx="7875746" cy="17162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de-DE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l-GR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𝑠𝑡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sSubSup>
                                  <m:sSubSupPr>
                                    <m:ctrlP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l-GR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e>
                          <m:e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l-GR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𝑠𝑡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sSubSup>
                                  <m:sSubSupPr>
                                    <m:ctrlP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l-GR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e>
                        </m:mr>
                        <m:mr>
                          <m:e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⋱</m:t>
                            </m:r>
                          </m:e>
                          <m:e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</m:mr>
                        <m:mr>
                          <m:e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l-GR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𝑠𝑡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sSubSup>
                                  <m:sSubSupPr>
                                    <m:ctrlP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l-GR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e>
                          <m:e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l-GR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𝑠𝑡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sSubSup>
                                  <m:sSubSupPr>
                                    <m:ctrlP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l-GR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e>
                        </m:mr>
                      </m:m>
                    </m:oMath>
                  </m:oMathPara>
                </a14:m>
                <a:br>
                  <a:rPr lang="de-DE" i="1" dirty="0">
                    <a:solidFill>
                      <a:srgbClr val="7030A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de-DE" i="1" dirty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rgbClr val="7030A0"/>
                                </a:solidFill>
                              </a:rPr>
                              <m:t>on</m:t>
                            </m:r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rgbClr val="7030A0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rgbClr val="7030A0"/>
                                </a:solidFill>
                              </a:rPr>
                              <m:t>diagonal</m:t>
                            </m:r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rgbClr val="7030A0"/>
                                </a:solidFill>
                              </a:rPr>
                              <m:t>:</m:t>
                            </m:r>
                            <m:r>
                              <m:rPr>
                                <m:nor/>
                              </m:rPr>
                              <a:rPr lang="de-DE" dirty="0">
                                <a:solidFill>
                                  <a:srgbClr val="7030A0"/>
                                </a:solidFill>
                              </a:rPr>
                              <m:t> 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l-GR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𝑠𝑡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sSubSup>
                                  <m:sSubSupPr>
                                    <m:ctrlP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l-GR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=3+4</m:t>
                            </m:r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mr>
                        <m:mr>
                          <m:e>
                            <m:r>
                              <m:rPr>
                                <m:nor/>
                              </m:rPr>
                              <a:rPr lang="de-DE" dirty="0">
                                <a:solidFill>
                                  <a:srgbClr val="7030A0"/>
                                </a:solidFill>
                              </a:rPr>
                              <m:t>off</m:t>
                            </m:r>
                            <m:r>
                              <m:rPr>
                                <m:nor/>
                              </m:rPr>
                              <a:rPr lang="de-DE" dirty="0">
                                <a:solidFill>
                                  <a:srgbClr val="7030A0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rgbClr val="7030A0"/>
                                </a:solidFill>
                              </a:rPr>
                              <m:t>diagonal</m:t>
                            </m:r>
                            <m:r>
                              <m:rPr>
                                <m:nor/>
                              </m:rPr>
                              <a:rPr lang="en-GB" dirty="0">
                                <a:solidFill>
                                  <a:srgbClr val="7030A0"/>
                                </a:solidFill>
                              </a:rPr>
                              <m:t>:</m:t>
                            </m:r>
                            <m:r>
                              <m:rPr>
                                <m:nor/>
                              </m:rPr>
                              <a:rPr lang="de-DE" dirty="0">
                                <a:solidFill>
                                  <a:srgbClr val="7030A0"/>
                                </a:solidFill>
                              </a:rPr>
                              <m:t> </m:t>
                            </m:r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l-GR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𝑠𝑡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sSubSup>
                                  <m:sSubSupPr>
                                    <m:ctrlP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l-GR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𝑟𝑠</m:t>
                                    </m:r>
                                  </m:sub>
                                  <m:sup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=4</m:t>
                            </m:r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                    </m:t>
                            </m:r>
                          </m:e>
                        </m:mr>
                      </m:m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EEF8F3A-63DB-0E45-8A59-8F438FB8AE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593" y="4269494"/>
                <a:ext cx="7875746" cy="1716239"/>
              </a:xfrm>
              <a:prstGeom prst="rect">
                <a:avLst/>
              </a:prstGeom>
              <a:blipFill>
                <a:blip r:embed="rId8"/>
                <a:stretch>
                  <a:fillRect b="-14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80A9250-F279-5D42-B5C4-BD77A3F83B97}"/>
                  </a:ext>
                </a:extLst>
              </p:cNvPr>
              <p:cNvSpPr/>
              <p:nvPr/>
            </p:nvSpPr>
            <p:spPr>
              <a:xfrm>
                <a:off x="4202046" y="3990118"/>
                <a:ext cx="7171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80A9250-F279-5D42-B5C4-BD77A3F83B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046" y="3990118"/>
                <a:ext cx="71718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6528B02-6B20-F345-AAE2-EB22416A47AC}"/>
                  </a:ext>
                </a:extLst>
              </p:cNvPr>
              <p:cNvSpPr/>
              <p:nvPr/>
            </p:nvSpPr>
            <p:spPr>
              <a:xfrm>
                <a:off x="359625" y="4556066"/>
                <a:ext cx="7171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6528B02-6B20-F345-AAE2-EB22416A47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4556066"/>
                <a:ext cx="71718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9F2D59-41C7-1745-862F-B9BC0166DCDB}"/>
                  </a:ext>
                </a:extLst>
              </p:cNvPr>
              <p:cNvSpPr/>
              <p:nvPr/>
            </p:nvSpPr>
            <p:spPr>
              <a:xfrm>
                <a:off x="8349970" y="3626070"/>
                <a:ext cx="13828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=−4−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9F2D59-41C7-1745-862F-B9BC0166DC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9970" y="3626070"/>
                <a:ext cx="138287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37850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75941-6E55-E94A-AE35-3201615D6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Joint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4EDE9A-3D0F-7F4E-84C7-B6AEEB1F7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Only two structures required for covariance matrix</a:t>
            </a:r>
          </a:p>
          <a:p>
            <a:pPr lvl="1"/>
            <a:r>
              <a:rPr lang="en-GB" dirty="0"/>
              <a:t>A matrix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A vector for on-diagonal covariance entries</a:t>
            </a:r>
          </a:p>
          <a:p>
            <a:pPr lvl="2"/>
            <a:r>
              <a:rPr lang="en-GB" dirty="0"/>
              <a:t>Individual variances</a:t>
            </a:r>
          </a:p>
          <a:p>
            <a:pPr lvl="3"/>
            <a:r>
              <a:rPr lang="en-GB" dirty="0"/>
              <a:t>Have to be stored anyway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91F9D8-48AB-E841-AA42-64873C2FF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451A4F2-AD7A-124A-9AB7-83B14FD0AB5E}"/>
                  </a:ext>
                </a:extLst>
              </p:cNvPr>
              <p:cNvSpPr/>
              <p:nvPr/>
            </p:nvSpPr>
            <p:spPr>
              <a:xfrm>
                <a:off x="1789048" y="2474566"/>
                <a:ext cx="738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451A4F2-AD7A-124A-9AB7-83B14FD0A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048" y="2474566"/>
                <a:ext cx="738086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54EF59C-924B-9F41-8EF4-15A49FF4AB88}"/>
                  </a:ext>
                </a:extLst>
              </p:cNvPr>
              <p:cNvSpPr/>
              <p:nvPr/>
            </p:nvSpPr>
            <p:spPr>
              <a:xfrm>
                <a:off x="2847735" y="2105234"/>
                <a:ext cx="738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54EF59C-924B-9F41-8EF4-15A49FF4AB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735" y="2105234"/>
                <a:ext cx="73808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669CE32-711A-784D-B10E-5CB52E516993}"/>
                  </a:ext>
                </a:extLst>
              </p:cNvPr>
              <p:cNvSpPr/>
              <p:nvPr/>
            </p:nvSpPr>
            <p:spPr>
              <a:xfrm>
                <a:off x="4874929" y="2097281"/>
                <a:ext cx="7005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669CE32-711A-784D-B10E-5CB52E5169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929" y="2097281"/>
                <a:ext cx="70057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DF156F7-42BD-5048-AD4D-C90C7AD664EB}"/>
                  </a:ext>
                </a:extLst>
              </p:cNvPr>
              <p:cNvSpPr/>
              <p:nvPr/>
            </p:nvSpPr>
            <p:spPr>
              <a:xfrm>
                <a:off x="1807803" y="2858174"/>
                <a:ext cx="7005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DF156F7-42BD-5048-AD4D-C90C7AD664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803" y="2858174"/>
                <a:ext cx="70057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BFBBC24-7E6C-9641-85DC-BBABE73A2DA6}"/>
                  </a:ext>
                </a:extLst>
              </p:cNvPr>
              <p:cNvSpPr/>
              <p:nvPr/>
            </p:nvSpPr>
            <p:spPr>
              <a:xfrm>
                <a:off x="7639677" y="2105234"/>
                <a:ext cx="7171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BFBBC24-7E6C-9641-85DC-BBABE73A2D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677" y="2105234"/>
                <a:ext cx="71718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186A880-FC48-FC4F-B0AE-E4BE556BB436}"/>
                  </a:ext>
                </a:extLst>
              </p:cNvPr>
              <p:cNvSpPr/>
              <p:nvPr/>
            </p:nvSpPr>
            <p:spPr>
              <a:xfrm>
                <a:off x="1799500" y="3254583"/>
                <a:ext cx="7171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186A880-FC48-FC4F-B0AE-E4BE556BB4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500" y="3254583"/>
                <a:ext cx="71718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19102D-28FB-A645-8417-8B7F85A77159}"/>
                  </a:ext>
                </a:extLst>
              </p:cNvPr>
              <p:cNvSpPr txBox="1"/>
              <p:nvPr/>
            </p:nvSpPr>
            <p:spPr>
              <a:xfrm>
                <a:off x="2304603" y="2461336"/>
                <a:ext cx="7379328" cy="2177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𝑟𝑠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𝑠𝑡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𝑟𝑠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l-GR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l-GR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𝑟𝑠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sSubSup>
                                    <m:sSub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𝑟𝑠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𝑠𝑡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𝑠𝑡</m:t>
                                  </m:r>
                                </m:sub>
                              </m:sSub>
                            </m:e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sSubSup>
                                    <m:sSub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𝑟𝑠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𝑠𝑡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l-GR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𝑠𝑡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sSubSup>
                                    <m:sSubSupPr>
                                      <m:ctrlP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l-GR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l-GR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𝑟𝑠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mr>
                        </m:m>
                      </m:e>
                    </m:d>
                  </m:oMath>
                </a14:m>
                <a:r>
                  <a:rPr lang="de-DE" dirty="0">
                    <a:solidFill>
                      <a:schemeClr val="accent4"/>
                    </a:solidFill>
                    <a:ea typeface="Cambria Math" panose="02040503050406030204" pitchFamily="18" charset="0"/>
                  </a:rPr>
                  <a:t> </a:t>
                </a:r>
                <a:br>
                  <a:rPr lang="de-DE" dirty="0">
                    <a:solidFill>
                      <a:schemeClr val="accent4"/>
                    </a:solidFill>
                    <a:ea typeface="Cambria Math" panose="02040503050406030204" pitchFamily="18" charset="0"/>
                  </a:rPr>
                </a:br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mr>
                          <m:m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𝑚𝑛</m:t>
                              </m:r>
                            </m:e>
                          </m:mr>
                          <m:m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𝑚𝑛</m:t>
                              </m:r>
                            </m:e>
                            <m:e>
                              <m:r>
                                <a:rPr lang="de-DE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de-DE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de-DE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19102D-28FB-A645-8417-8B7F85A77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603" y="2461336"/>
                <a:ext cx="7379328" cy="2177199"/>
              </a:xfrm>
              <a:prstGeom prst="rect">
                <a:avLst/>
              </a:prstGeom>
              <a:blipFill>
                <a:blip r:embed="rId8"/>
                <a:stretch>
                  <a:fillRect b="-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0CFFF23-6D0D-1944-B95B-1AA035ACBC7C}"/>
                  </a:ext>
                </a:extLst>
              </p:cNvPr>
              <p:cNvSpPr/>
              <p:nvPr/>
            </p:nvSpPr>
            <p:spPr>
              <a:xfrm>
                <a:off x="6397297" y="4710069"/>
                <a:ext cx="1790234" cy="11626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de-DE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de-DE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eqAr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de-DE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0CFFF23-6D0D-1944-B95B-1AA035ACBC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7297" y="4710069"/>
                <a:ext cx="1790234" cy="11626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7D5776A-6786-E742-BB30-D95589FEE4E6}"/>
                  </a:ext>
                </a:extLst>
              </p:cNvPr>
              <p:cNvSpPr/>
              <p:nvPr/>
            </p:nvSpPr>
            <p:spPr>
              <a:xfrm>
                <a:off x="5857713" y="4747314"/>
                <a:ext cx="738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7D5776A-6786-E742-BB30-D95589FEE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713" y="4747314"/>
                <a:ext cx="73808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D407F74-6035-E242-9678-AAD75011CB05}"/>
                  </a:ext>
                </a:extLst>
              </p:cNvPr>
              <p:cNvSpPr/>
              <p:nvPr/>
            </p:nvSpPr>
            <p:spPr>
              <a:xfrm>
                <a:off x="5876468" y="5130922"/>
                <a:ext cx="7005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D407F74-6035-E242-9678-AAD75011CB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468" y="5130922"/>
                <a:ext cx="70057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C835E8B-AB3E-354D-B421-0B1E5650EA46}"/>
                  </a:ext>
                </a:extLst>
              </p:cNvPr>
              <p:cNvSpPr/>
              <p:nvPr/>
            </p:nvSpPr>
            <p:spPr>
              <a:xfrm>
                <a:off x="5868165" y="5527331"/>
                <a:ext cx="7171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C835E8B-AB3E-354D-B421-0B1E5650EA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65" y="5527331"/>
                <a:ext cx="71718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5006D78D-514E-3B42-82AF-27D7B42187ED}"/>
              </a:ext>
            </a:extLst>
          </p:cNvPr>
          <p:cNvSpPr txBox="1"/>
          <p:nvPr/>
        </p:nvSpPr>
        <p:spPr>
          <a:xfrm>
            <a:off x="3474721" y="6307653"/>
            <a:ext cx="6209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Mattis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Hartwig and Ralf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Möller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Lifted Query Answering in Gaussian Bayesian Networks.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PGM-20 Proceedings of the 10th International Conference on Probabilistic Graphical Models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2020.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6CC965E1-6ACB-A645-9212-4238768FE3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2D6F454-E564-C247-9549-27E29A970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6448633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75941-6E55-E94A-AE35-3201615D6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Joint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4EDE9A-3D0F-7F4E-84C7-B6AEEB1F7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Only two structures required for covariance matrix</a:t>
            </a:r>
          </a:p>
          <a:p>
            <a:r>
              <a:rPr lang="en-GB" dirty="0"/>
              <a:t>Depend only on the number of PRVs, not the domain sizes!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91F9D8-48AB-E841-AA42-64873C2FF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44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6E9015-BB1A-EA45-8863-61146B2ADB0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9636" y="3280655"/>
            <a:ext cx="3792039" cy="2625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06D78D-514E-3B42-82AF-27D7B42187ED}"/>
              </a:ext>
            </a:extLst>
          </p:cNvPr>
          <p:cNvSpPr txBox="1"/>
          <p:nvPr/>
        </p:nvSpPr>
        <p:spPr>
          <a:xfrm>
            <a:off x="3474721" y="6307653"/>
            <a:ext cx="6209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Mattis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Hartwig and Ralf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Möller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Lifted Query Answering in Gaussian Bayesian Networks.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PGM-20 Proceedings of the 10th International Conference on Probabilistic Graphical Models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2020.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A3340-400A-844E-B2F1-03FDBA8D20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09236F-010F-8049-BDD5-B172BE608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3982892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90BE5-3B3A-4642-9CDC-407880873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Query Answering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EDE80-19D5-7E4A-A27D-000213F36E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Marginal queries: Read off values in (lifted) covariance representation</a:t>
                </a:r>
              </a:p>
              <a:p>
                <a:r>
                  <a:rPr lang="en-GB" dirty="0"/>
                  <a:t>Conditional queries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𝑹𝑬</m:t>
                        </m:r>
                      </m:sub>
                    </m:sSub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𝑬𝑬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GB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sub>
                        </m:sSub>
                      </m:e>
                    </m:d>
                  </m:oMath>
                </a14:m>
                <a:endParaRPr lang="en-GB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𝑹𝑹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𝑹𝑬</m:t>
                        </m:r>
                      </m:sub>
                    </m:sSub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𝑬𝑬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𝑬𝑹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Matrix multiplication, inversion required</a:t>
                </a:r>
              </a:p>
              <a:p>
                <a:pPr lvl="2"/>
                <a:r>
                  <a:rPr lang="en-GB" dirty="0"/>
                  <a:t>Possible to compute in a lifted manner due to block structure</a:t>
                </a:r>
              </a:p>
              <a:p>
                <a:pPr lvl="3"/>
                <a:r>
                  <a:rPr lang="en-GB" dirty="0"/>
                  <a:t>Proof in paper by </a:t>
                </a:r>
                <a:r>
                  <a:rPr lang="en-GB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Hartwig and </a:t>
                </a:r>
                <a:r>
                  <a:rPr lang="en-GB" dirty="0" err="1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Möller</a:t>
                </a:r>
                <a:r>
                  <a:rPr lang="en-GB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(2020)</a:t>
                </a:r>
              </a:p>
              <a:p>
                <a:pPr lvl="1"/>
                <a:r>
                  <a:rPr lang="en-GB" dirty="0"/>
                  <a:t>Evidence is ground</a:t>
                </a:r>
              </a:p>
              <a:p>
                <a:pPr lvl="2"/>
                <a:r>
                  <a:rPr lang="en-GB" dirty="0"/>
                  <a:t>Probably no symmetries in observations with real numbers </a:t>
                </a:r>
                <a:br>
                  <a:rPr lang="en-GB" dirty="0"/>
                </a:br>
                <a:r>
                  <a:rPr lang="en-GB" dirty="0"/>
                  <a:t>as range values ➝ unlikely to get identical observations</a:t>
                </a:r>
              </a:p>
              <a:p>
                <a:pPr lvl="4"/>
                <a:r>
                  <a:rPr lang="en-GB" dirty="0"/>
                  <a:t>Fig.: 50% of ground instances get random values assigned as evidence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EDE80-19D5-7E4A-A27D-000213F36E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693CE-D55D-0345-9A14-AF50828E9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9EFF4D-7716-4D4B-A108-C612A8439C6A}"/>
              </a:ext>
            </a:extLst>
          </p:cNvPr>
          <p:cNvSpPr txBox="1"/>
          <p:nvPr/>
        </p:nvSpPr>
        <p:spPr>
          <a:xfrm>
            <a:off x="3474721" y="6307653"/>
            <a:ext cx="6209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Mattis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Hartwig and Ralf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Möller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Lifted Query Answering in Gaussian Bayesian Networks.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PGM-20 Proceedings of the 10th International Conference on Probabilistic Graphical Models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2020.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F3084F-6D01-FD48-ACAE-88933A85B9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3DAAD6-A6DD-5D4D-BD3A-D2C72AA68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E7C9E1-335E-024C-BE11-6151FCB294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9636" y="3280655"/>
            <a:ext cx="3792039" cy="262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1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C53A2-EAD9-094B-A2C1-848C9AAA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9ED13-4B3A-9947-839C-8E9AC7FAC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Linear Gaussian models</a:t>
            </a:r>
          </a:p>
          <a:p>
            <a:pPr lvl="1"/>
            <a:r>
              <a:rPr lang="en-GB" dirty="0"/>
              <a:t>Linear dependency between child and parent random variables</a:t>
            </a:r>
          </a:p>
          <a:p>
            <a:pPr lvl="1"/>
            <a:r>
              <a:rPr lang="en-GB" dirty="0"/>
              <a:t>Full joint given by vector of means and covariance matrix</a:t>
            </a:r>
          </a:p>
          <a:p>
            <a:pPr lvl="2"/>
            <a:r>
              <a:rPr lang="en-GB" dirty="0"/>
              <a:t>Information form as inverse of covariance form</a:t>
            </a:r>
          </a:p>
          <a:p>
            <a:pPr lvl="1"/>
            <a:r>
              <a:rPr lang="en-GB" dirty="0"/>
              <a:t>Query answering</a:t>
            </a:r>
          </a:p>
          <a:p>
            <a:pPr lvl="2"/>
            <a:r>
              <a:rPr lang="en-GB" dirty="0"/>
              <a:t>Marginal using covariance matrix</a:t>
            </a:r>
          </a:p>
          <a:p>
            <a:pPr lvl="2"/>
            <a:r>
              <a:rPr lang="en-GB" dirty="0"/>
              <a:t>Conditional using information form</a:t>
            </a:r>
          </a:p>
          <a:p>
            <a:r>
              <a:rPr lang="en-GB" dirty="0"/>
              <a:t>Gaussian BNs</a:t>
            </a:r>
          </a:p>
          <a:p>
            <a:pPr lvl="1"/>
            <a:r>
              <a:rPr lang="en-GB" dirty="0"/>
              <a:t>Explicitly encode independencies in network structure</a:t>
            </a:r>
          </a:p>
          <a:p>
            <a:pPr lvl="2"/>
            <a:r>
              <a:rPr lang="en-GB" dirty="0"/>
              <a:t>Conditional linear Gaussian</a:t>
            </a:r>
          </a:p>
          <a:p>
            <a:pPr lvl="1"/>
            <a:r>
              <a:rPr lang="en-GB" dirty="0"/>
              <a:t>GBN = multivariate Gaussian distribution</a:t>
            </a:r>
          </a:p>
          <a:p>
            <a:pPr lvl="1"/>
            <a:r>
              <a:rPr lang="en-GB" dirty="0"/>
              <a:t>Lifting for PRVs without an overlap in logvars between parent and child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22BBE-AA17-8649-A57D-0A398D8D2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46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2F3B1-6199-414A-94DB-4486EFBAA0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2958C-83B1-6445-9CAB-42E9547890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9335609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ACCE2-F63B-0941-B424-E5594485B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Hybrid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B050B7-2BE3-1C4A-8218-102F93B784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8657726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Models that contain discrete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in fig.) </a:t>
                </a:r>
                <a:br>
                  <a:rPr lang="en-GB" dirty="0"/>
                </a:br>
                <a:r>
                  <a:rPr lang="en-GB" dirty="0"/>
                  <a:t>and continuous random variables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in fig.)</a:t>
                </a:r>
              </a:p>
              <a:p>
                <a:r>
                  <a:rPr lang="en-GB" dirty="0"/>
                  <a:t>Some general results</a:t>
                </a:r>
              </a:p>
              <a:p>
                <a:pPr lvl="1"/>
                <a:r>
                  <a:rPr lang="en-GB" dirty="0"/>
                  <a:t>Even representing the correct marginal distribution in a hybrid network can require space that is exponential in the size of the network</a:t>
                </a:r>
              </a:p>
              <a:p>
                <a:pPr lvl="1"/>
                <a:r>
                  <a:rPr lang="en-GB" dirty="0"/>
                  <a:t>Query answering problem is NP-hard even if the GBN is a polytree where all discrete random variables are Boolean-valued and where every continuous random variable  has at most one discrete ancestor</a:t>
                </a:r>
              </a:p>
              <a:p>
                <a:pPr lvl="2"/>
                <a:r>
                  <a:rPr lang="en-GB" dirty="0"/>
                  <a:t>There are not even approximate algorithms to solve the problem in polynomial time with a useful error bound without further restrictions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B050B7-2BE3-1C4A-8218-102F93B784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8657726" cy="4240848"/>
              </a:xfrm>
              <a:blipFill>
                <a:blip r:embed="rId2"/>
                <a:stretch>
                  <a:fillRect l="-1903" t="-2687" r="-16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F762C-202A-2044-8B95-B55A9600F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F42647-9516-9F4E-B7C0-AD8B9EAAAA8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83159" y="2612749"/>
            <a:ext cx="1282700" cy="133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23005A-2CD5-7543-A496-5CFAD5E2E8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r="4483"/>
          <a:stretch/>
        </p:blipFill>
        <p:spPr>
          <a:xfrm>
            <a:off x="9017352" y="3950060"/>
            <a:ext cx="2814319" cy="1586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F32E21-BFBC-7D43-BF4A-57A2E1EADB4F}"/>
                  </a:ext>
                </a:extLst>
              </p:cNvPr>
              <p:cNvSpPr txBox="1"/>
              <p:nvPr/>
            </p:nvSpPr>
            <p:spPr>
              <a:xfrm>
                <a:off x="9237583" y="5536582"/>
                <a:ext cx="23738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Joint marginal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F32E21-BFBC-7D43-BF4A-57A2E1EAD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7583" y="5536582"/>
                <a:ext cx="2373855" cy="369332"/>
              </a:xfrm>
              <a:prstGeom prst="rect">
                <a:avLst/>
              </a:prstGeom>
              <a:blipFill>
                <a:blip r:embed="rId5"/>
                <a:stretch>
                  <a:fillRect l="-1596" t="-6667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02E5983-E06E-3647-8DC0-BDCB722BBFBD}"/>
              </a:ext>
            </a:extLst>
          </p:cNvPr>
          <p:cNvSpPr txBox="1"/>
          <p:nvPr/>
        </p:nvSpPr>
        <p:spPr>
          <a:xfrm>
            <a:off x="4432724" y="6415771"/>
            <a:ext cx="3326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Figures from PGM book by Koller and Friedman, p. 615+616.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022D2-2299-0E43-9A69-AA1A8ADC68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9E66A5-1889-EB43-8E02-9923B38B4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8397694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6163-1FC4-A445-A0AD-2A600AE6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Outline: 8. Continuous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0942D-095A-5743-9021-C7CFDB682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GB" i="1" dirty="0"/>
              <a:t>Basics</a:t>
            </a:r>
          </a:p>
          <a:p>
            <a:pPr lvl="1"/>
            <a:r>
              <a:rPr lang="en-GB" dirty="0"/>
              <a:t>Continuous variables, probability density function, cumulative probability distribution</a:t>
            </a:r>
          </a:p>
          <a:p>
            <a:pPr lvl="1"/>
            <a:r>
              <a:rPr lang="en-GB" dirty="0"/>
              <a:t>Joint distribution, marginal density, conditional density</a:t>
            </a:r>
          </a:p>
          <a:p>
            <a:pPr marL="514350" indent="-514350">
              <a:buFont typeface="+mj-lt"/>
              <a:buAutoNum type="alphaUcPeriod"/>
            </a:pPr>
            <a:r>
              <a:rPr lang="en-GB" i="1" dirty="0"/>
              <a:t>Gaussian models</a:t>
            </a:r>
          </a:p>
          <a:p>
            <a:pPr lvl="1"/>
            <a:r>
              <a:rPr lang="en-GB" dirty="0"/>
              <a:t>(Multivariate) Gaussian distribution</a:t>
            </a:r>
          </a:p>
          <a:p>
            <a:pPr lvl="1"/>
            <a:r>
              <a:rPr lang="en-GB" dirty="0"/>
              <a:t>(Parameterised) Gaussian Bayesian networks</a:t>
            </a:r>
            <a:endParaRPr lang="en-GB" i="1" dirty="0"/>
          </a:p>
          <a:p>
            <a:pPr marL="514350" indent="-514350">
              <a:buFont typeface="+mj-lt"/>
              <a:buAutoNum type="alphaUcPeriod"/>
            </a:pPr>
            <a:r>
              <a:rPr lang="en-GB" b="1" i="1" dirty="0">
                <a:solidFill>
                  <a:schemeClr val="accent1"/>
                </a:solidFill>
              </a:rPr>
              <a:t>Probabilistic Soft Logic (PSL)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Modelling, semantics, inference task</a:t>
            </a:r>
          </a:p>
          <a:p>
            <a:pPr marL="514350" indent="-514350">
              <a:buFont typeface="+mj-lt"/>
              <a:buAutoNum type="alphaUcPeriod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3EB6C-B7E8-0449-A40C-56D4B80C6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48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31112-E8F7-464F-99D1-3B7E3D3FDB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0B4B6-CF7F-1948-8B8A-6A13457C33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0445482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0B40-6884-F64D-8241-197AF77C2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Probabilistic Soft Logic (PSL)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7530F-DF6B-AF48-B726-352043BC3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Logic-based approach</a:t>
            </a:r>
          </a:p>
          <a:p>
            <a:r>
              <a:rPr lang="en-GB" dirty="0"/>
              <a:t>Probabilistic programming language</a:t>
            </a:r>
          </a:p>
          <a:p>
            <a:pPr lvl="1"/>
            <a:r>
              <a:rPr lang="en-GB" dirty="0"/>
              <a:t>Predicate = relationship or property</a:t>
            </a:r>
          </a:p>
          <a:p>
            <a:pPr lvl="1"/>
            <a:r>
              <a:rPr lang="en-GB" dirty="0"/>
              <a:t>Atom = continuous random variable</a:t>
            </a:r>
          </a:p>
          <a:p>
            <a:pPr lvl="1"/>
            <a:r>
              <a:rPr lang="en-GB" dirty="0"/>
              <a:t>Rule = dependency or constraint</a:t>
            </a:r>
          </a:p>
          <a:p>
            <a:pPr lvl="1"/>
            <a:r>
              <a:rPr lang="en-GB" dirty="0"/>
              <a:t>Set = define aggregates</a:t>
            </a:r>
          </a:p>
          <a:p>
            <a:r>
              <a:rPr lang="en-GB" dirty="0"/>
              <a:t>PSL program = rules + input database</a:t>
            </a:r>
          </a:p>
          <a:p>
            <a:r>
              <a:rPr lang="en-GB" dirty="0"/>
              <a:t>Implementation: </a:t>
            </a:r>
            <a:r>
              <a:rPr lang="en-GB" dirty="0">
                <a:hlinkClick r:id="rId2"/>
              </a:rPr>
              <a:t>https://psl.linqs.org</a:t>
            </a:r>
            <a:r>
              <a:rPr lang="en-GB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FEFF5-DCD7-E744-8B8E-7F2FF81F3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49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8659B8-7B2E-2049-A955-9F903574D680}"/>
              </a:ext>
            </a:extLst>
          </p:cNvPr>
          <p:cNvSpPr txBox="1"/>
          <p:nvPr/>
        </p:nvSpPr>
        <p:spPr>
          <a:xfrm>
            <a:off x="4794878" y="4982584"/>
            <a:ext cx="4129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Based on slides by </a:t>
            </a:r>
            <a:r>
              <a:rPr lang="en-GB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Lise</a:t>
            </a: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Getoor</a:t>
            </a: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“Scalable Collective Inference for Richly Structured Data”, MMDS Workshop 2016.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AA54BA-46A6-8840-8B91-FA46FB911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030" y="3889712"/>
            <a:ext cx="2493645" cy="192650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450D-5948-884B-9E9B-0EC194442E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C213F-9633-5D4A-9FCF-B597EF04F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453967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0D686-5FF1-4548-A5AD-1E0F7730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Probability Density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04E35E-D532-F44C-B543-037FDBE1B1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GB" dirty="0"/>
                  <a:t>Continuous random variable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Range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brk m:alnAt="24"/>
                          </m:rP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Function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 : 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GB" dirty="0"/>
                  <a:t> is a </a:t>
                </a:r>
                <a:r>
                  <a:rPr lang="en-GB" dirty="0">
                    <a:solidFill>
                      <a:schemeClr val="accent1"/>
                    </a:solidFill>
                  </a:rPr>
                  <a:t>probability density function </a:t>
                </a:r>
                <a:r>
                  <a:rPr lang="en-GB" dirty="0"/>
                  <a:t>(</a:t>
                </a:r>
                <a:r>
                  <a:rPr lang="en-GB" dirty="0">
                    <a:solidFill>
                      <a:schemeClr val="accent1"/>
                    </a:solidFill>
                  </a:rPr>
                  <a:t>PDF</a:t>
                </a:r>
                <a:r>
                  <a:rPr lang="en-GB" dirty="0"/>
                  <a:t>) for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dirty="0"/>
                  <a:t> if it is a non-negative, integrable function </a:t>
                </a:r>
                <a:r>
                  <a:rPr lang="en-GB" dirty="0" err="1"/>
                  <a:t>s.t.</a:t>
                </a:r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pHide m:val="on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24"/>
                                </m:r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For any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GB" dirty="0"/>
                  <a:t> (and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GB" dirty="0"/>
                  <a:t>) in event space</a:t>
                </a:r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              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Function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GB" dirty="0"/>
                  <a:t> is a cumulative distribution for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Intuitively, value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GB" dirty="0"/>
                  <a:t> at point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/>
                  <a:t> is the incremental amount that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/>
                  <a:t> adds to the cumulative distribution during integration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04E35E-D532-F44C-B543-037FDBE1B1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26" t="-2687" b="-188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C0C77-5AA8-6D4E-92FF-EFB336F57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84A53-2DC4-D54D-A145-5A7AD6AEA9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E1E16-3C80-574B-BF99-57D3A1328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8851431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72DFF-D670-E44C-A104-5BC418661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Syntax &amp; Semantics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8E2788-8A36-C346-AC86-5C1597946F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Let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GB" dirty="0"/>
                  <a:t> be a set of weighted logical rules,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has the form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: </m:t>
                      </m:r>
                      <m:nary>
                        <m:naryPr>
                          <m:chr m:val="⋀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sub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chr m:val="⋁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sub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Sets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brk m:alnAt="7"/>
                          </m:r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brk m:alnAt="7"/>
                          </m:r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brk m:alnAt="7"/>
                          </m:r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brk m:alnAt="7"/>
                          </m:r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GB" dirty="0"/>
                  <a:t> index </a:t>
                </a:r>
                <a:r>
                  <a:rPr lang="en-GB" dirty="0" err="1"/>
                  <a:t>conjuncted</a:t>
                </a:r>
                <a:r>
                  <a:rPr lang="en-GB" dirty="0"/>
                  <a:t> / </a:t>
                </a:r>
                <a:r>
                  <a:rPr lang="en-GB" dirty="0" err="1"/>
                  <a:t>disjuncted</a:t>
                </a:r>
                <a:r>
                  <a:rPr lang="en-GB" dirty="0"/>
                  <a:t> literals</a:t>
                </a:r>
              </a:p>
              <a:p>
                <a:pPr lvl="1"/>
                <a:r>
                  <a:rPr lang="en-GB" dirty="0"/>
                  <a:t>Equivalent clausal form: </a:t>
                </a:r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⋁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⋁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⋁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sub>
                            <m:sup/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¬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Probability distribution (compare: MLNs)</a:t>
                </a:r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de-DE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nary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⋁"/>
                                      <m:supHide m:val="on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Sup>
                                        <m:sSubSup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bSup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⋁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⋁"/>
                                      <m:supHide m:val="on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Sup>
                                        <m:sSubSup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bSup>
                                    </m:sub>
                                    <m:sup/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¬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8E2788-8A36-C346-AC86-5C1597946F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26" t="-23582" b="-295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98A3F-A539-8A4E-8310-A5F4F525A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50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909F9-B966-2443-BC22-A4DD4628F9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74B0A-5A19-B544-A31C-CB6AFBA68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41862015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1014B-2132-2649-8CD8-B613A5EF1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MPE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552578-3993-5042-BC5E-647CFE623E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MPE: Find the most probable assignment to the unobserved random variables</a:t>
                </a:r>
              </a:p>
              <a:p>
                <a:pPr lvl="1"/>
                <a:r>
                  <a:rPr lang="en-GB" dirty="0"/>
                  <a:t>I.e., given a model ground over an input database,</a:t>
                </a:r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brk m:alnAt="7"/>
                                </m:r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⋁"/>
                                      <m:supHide m:val="on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Sup>
                                        <m:sSubSup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bSup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⋁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⋁"/>
                                      <m:supHide m:val="on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Sup>
                                        <m:sSubSup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bSup>
                                    </m:sub>
                                    <m:sup/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¬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Combinatorial, NP-hard</a:t>
                </a:r>
              </a:p>
              <a:p>
                <a:endParaRPr lang="en-GB" dirty="0"/>
              </a:p>
              <a:p>
                <a:r>
                  <a:rPr lang="en-GB" dirty="0"/>
                  <a:t>Approximation: </a:t>
                </a:r>
                <a:br>
                  <a:rPr lang="en-GB" dirty="0"/>
                </a:br>
                <a:r>
                  <a:rPr lang="en-GB" dirty="0"/>
                  <a:t>View as optimising rounding probabilities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552578-3993-5042-BC5E-647CFE623E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137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15B4C-7042-EE4A-9B20-AD2DCEC3C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51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0CE802-0954-F24E-B7E9-D4D0EDBA10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AFF771-8268-1B40-9C02-1B7774FF0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4479717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A0A56-F23A-0640-957C-216A180CA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Expected Score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3B7D7B-47C7-7742-92EC-522561AF5C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Expected score of a clause is the weight times the probability that </a:t>
                </a:r>
                <a:br>
                  <a:rPr lang="en-GB" dirty="0"/>
                </a:br>
                <a:r>
                  <a:rPr lang="en-GB" dirty="0">
                    <a:solidFill>
                      <a:schemeClr val="accent1"/>
                    </a:solidFill>
                  </a:rPr>
                  <a:t>at least one literal is true</a:t>
                </a:r>
                <a:r>
                  <a:rPr lang="en-GB" dirty="0"/>
                  <a:t>: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/>
                  <a:t>Then, expected total score is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/>
                  <a:t>But,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lim>
                        </m:limLow>
                      </m:fName>
                      <m:e>
                        <m:acc>
                          <m:accPr>
                            <m:chr m:val="̂"/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acc>
                      </m:e>
                    </m:func>
                  </m:oMath>
                </a14:m>
                <a:r>
                  <a:rPr lang="en-GB" dirty="0"/>
                  <a:t> highly non-convex due to product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3B7D7B-47C7-7742-92EC-522561AF5C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F6EA0-487A-064E-8C0C-B870362D5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EC6B3F-5344-174C-AB45-EF5A6E597B25}"/>
                  </a:ext>
                </a:extLst>
              </p:cNvPr>
              <p:cNvSpPr txBox="1"/>
              <p:nvPr/>
            </p:nvSpPr>
            <p:spPr>
              <a:xfrm>
                <a:off x="8975265" y="1665066"/>
                <a:ext cx="2856410" cy="2337628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At least one literal true </a:t>
                </a:r>
                <a:br>
                  <a:rPr lang="en-GB" dirty="0"/>
                </a:br>
                <a:r>
                  <a:rPr lang="en-GB" dirty="0"/>
                  <a:t>➝ or-semantics ➝ trick:</a:t>
                </a:r>
              </a:p>
              <a:p>
                <a:pPr/>
                <a:r>
                  <a:rPr lang="en-GB" dirty="0"/>
                  <a:t>Instead of computing</a:t>
                </a:r>
                <a:br>
                  <a:rPr lang="en-GB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∨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compute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¬¬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∨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¬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∧¬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EC6B3F-5344-174C-AB45-EF5A6E597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5265" y="1665066"/>
                <a:ext cx="2856410" cy="23376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CDD6380-B9F4-164E-B085-192E8A142F8B}"/>
                  </a:ext>
                </a:extLst>
              </p:cNvPr>
              <p:cNvSpPr/>
              <p:nvPr/>
            </p:nvSpPr>
            <p:spPr>
              <a:xfrm>
                <a:off x="2427981" y="2213568"/>
                <a:ext cx="4501425" cy="13097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nary>
                            <m:naryPr>
                              <m:chr m:val="∏"/>
                              <m:supHide m:val="on"/>
                              <m:ctrl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Sup>
                                <m:sSubSup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  <m:sup/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(1−</m:t>
                              </m:r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nary>
                            <m:naryPr>
                              <m:chr m:val="∏"/>
                              <m:supHide m:val="on"/>
                              <m:ctrl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Sup>
                                <m:sSubSup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CDD6380-B9F4-164E-B085-192E8A142F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981" y="2213568"/>
                <a:ext cx="4501425" cy="1309718"/>
              </a:xfrm>
              <a:prstGeom prst="rect">
                <a:avLst/>
              </a:prstGeom>
              <a:blipFill>
                <a:blip r:embed="rId4"/>
                <a:stretch>
                  <a:fillRect t="-112500" r="-1685" b="-1451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0A35811-59B0-E14B-9FCC-AD76EEDACED0}"/>
                  </a:ext>
                </a:extLst>
              </p:cNvPr>
              <p:cNvSpPr/>
              <p:nvPr/>
            </p:nvSpPr>
            <p:spPr>
              <a:xfrm>
                <a:off x="2427981" y="3710642"/>
                <a:ext cx="6018379" cy="13097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acc>
                      <m:r>
                        <a:rPr lang="de-DE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brk m:alnAt="7"/>
                            </m:rPr>
                            <a:rPr lang="de-DE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nary>
                                <m:naryPr>
                                  <m:chr m:val="∏"/>
                                  <m:supHide m:val="on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sSubSup>
                                    <m:sSubSupPr>
                                      <m:ctrlP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sub>
                                <m:sup/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(1−</m:t>
                                  </m:r>
                                  <m:sSub>
                                    <m:sSubPr>
                                      <m:ctrlP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  <m:nary>
                                <m:naryPr>
                                  <m:chr m:val="∏"/>
                                  <m:supHide m:val="on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sSubSup>
                                    <m:sSubSupPr>
                                      <m:ctrlP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bSup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0A35811-59B0-E14B-9FCC-AD76EEDACE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981" y="3710642"/>
                <a:ext cx="6018379" cy="1309718"/>
              </a:xfrm>
              <a:prstGeom prst="rect">
                <a:avLst/>
              </a:prstGeom>
              <a:blipFill>
                <a:blip r:embed="rId5"/>
                <a:stretch>
                  <a:fillRect l="-4632" t="-112500" r="-1263" b="-1451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CD1FBAD-2C37-D343-89AA-1DE28884F1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37C5824-9B7B-5040-80D5-E247E6D6F5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423618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DFD69-4AF9-4442-9BDD-CCE933DE6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Approximate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FDDDC8-6870-F449-86DB-3D54029AC7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Instead: Optimise a </a:t>
                </a:r>
                <a:r>
                  <a:rPr lang="en-GB" dirty="0">
                    <a:solidFill>
                      <a:schemeClr val="accent1"/>
                    </a:solidFill>
                  </a:rPr>
                  <a:t>linear program </a:t>
                </a:r>
                <a:r>
                  <a:rPr lang="en-GB" dirty="0"/>
                  <a:t>that bounds expected score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pPr lvl="1"/>
                <a:r>
                  <a:rPr lang="en-GB" dirty="0"/>
                  <a:t>Can give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den>
                        </m:f>
                      </m:e>
                    </m:d>
                  </m:oMath>
                </a14:m>
                <a:r>
                  <a:rPr lang="en-GB" dirty="0"/>
                  <a:t>-optimal </a:t>
                </a:r>
                <a:r>
                  <a:rPr lang="en-GB" i="1" dirty="0"/>
                  <a:t>discrete</a:t>
                </a:r>
                <a:r>
                  <a:rPr lang="en-GB" dirty="0"/>
                  <a:t> solution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FDDDC8-6870-F449-86DB-3D54029AC7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02CD7-578D-9D44-A061-D0A38274D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2FAE223-BE94-7446-A353-6705BA980368}"/>
                  </a:ext>
                </a:extLst>
              </p:cNvPr>
              <p:cNvSpPr/>
              <p:nvPr/>
            </p:nvSpPr>
            <p:spPr>
              <a:xfrm>
                <a:off x="2266635" y="2103265"/>
                <a:ext cx="8091126" cy="8749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brk m:alnAt="7"/>
                            </m:rP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nary>
                                <m:naryPr>
                                  <m:chr m:val="∏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sSubSup>
                                    <m:sSub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sub>
                                <m:sup/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(1−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  <m:nary>
                                <m:naryPr>
                                  <m:chr m:val="∏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sSubSup>
                                    <m:sSub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bSup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</m:nary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brk m:alnAt="7"/>
                            </m:rP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func>
                            <m:func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fNam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Sup>
                                        <m:sSubSup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bSup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Sup>
                                        <m:sSubSup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bSup>
                                    </m:sub>
                                    <m:sup/>
                                    <m:e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,1</m:t>
                                  </m:r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2FAE223-BE94-7446-A353-6705BA9803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635" y="2103265"/>
                <a:ext cx="8091126" cy="874920"/>
              </a:xfrm>
              <a:prstGeom prst="rect">
                <a:avLst/>
              </a:prstGeom>
              <a:blipFill>
                <a:blip r:embed="rId3"/>
                <a:stretch>
                  <a:fillRect l="-7981" t="-105714" b="-13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2743375-9BF3-BB42-BFC7-7452F96171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E208387-6F42-D54E-B830-4224F2580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8558340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6908D-9BAE-BE42-A376-073F4EA0B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Scalable Approximate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7EA5E-BB45-0D48-8C7E-6AFAE3DD7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Linear programming algorithms do not scale well to big probabilistic models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Instead of solving the problem as one big optimisation, </a:t>
            </a:r>
            <a:r>
              <a:rPr lang="en-GB" dirty="0">
                <a:solidFill>
                  <a:schemeClr val="accent1"/>
                </a:solidFill>
              </a:rPr>
              <a:t>decompose</a:t>
            </a:r>
            <a:r>
              <a:rPr lang="en-GB" dirty="0"/>
              <a:t> the problem based on its graphical structure</a:t>
            </a:r>
          </a:p>
          <a:p>
            <a:pPr lvl="1"/>
            <a:r>
              <a:rPr lang="en-GB" dirty="0"/>
              <a:t>Compare: cliques/clusters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C3477-3D88-EE4F-8CF0-D949B99EF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D57902-409D-7E49-8822-8ED70FC67C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290" y="2208080"/>
            <a:ext cx="5612720" cy="221916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5B41DD-CC2E-3B48-BE4C-2725F51965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C4F320E-8DD8-104A-B0B9-43C9A59B5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5165924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2A9F-4C9E-3D4C-9C06-EE65ADBEF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Consensus Optimisation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38E3E-C4B7-8B4F-B639-40954EF01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6" y="1665066"/>
            <a:ext cx="9306890" cy="4240848"/>
          </a:xfrm>
        </p:spPr>
        <p:txBody>
          <a:bodyPr>
            <a:normAutofit/>
          </a:bodyPr>
          <a:lstStyle/>
          <a:p>
            <a:r>
              <a:rPr lang="en-GB" dirty="0"/>
              <a:t>Decompose problem and solve sub-problems independently (in parallel), then merge results</a:t>
            </a:r>
          </a:p>
          <a:p>
            <a:pPr lvl="1"/>
            <a:r>
              <a:rPr lang="en-GB" dirty="0"/>
              <a:t>Sub-problems are ground rules</a:t>
            </a:r>
          </a:p>
          <a:p>
            <a:pPr lvl="1"/>
            <a:r>
              <a:rPr lang="en-GB" dirty="0"/>
              <a:t>Auxiliary variables enforce consensus across sub-problems</a:t>
            </a:r>
          </a:p>
          <a:p>
            <a:r>
              <a:rPr lang="en-GB" dirty="0"/>
              <a:t>Framework: </a:t>
            </a:r>
            <a:br>
              <a:rPr lang="en-GB" dirty="0"/>
            </a:br>
            <a:r>
              <a:rPr lang="en-GB" dirty="0"/>
              <a:t>Alternating direction method of multipliers (ADMM) (</a:t>
            </a: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Boyd, 2011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Guaranteed to converge for convex problems</a:t>
            </a:r>
          </a:p>
          <a:p>
            <a:pPr lvl="1"/>
            <a:r>
              <a:rPr lang="en-GB" dirty="0"/>
              <a:t>Inference with ADMM fast, scalable, straightforward to implement (</a:t>
            </a: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Bach et al, 2017</a:t>
            </a:r>
            <a:r>
              <a:rPr lang="en-GB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6B46A-5509-9343-ADF7-11D8751DF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D73823-BFF7-054B-ABB4-5EBD1E729BE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9863" y="1665066"/>
            <a:ext cx="2121812" cy="1828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1F8B3A-2A68-7947-B82F-FD65ED761FE9}"/>
              </a:ext>
            </a:extLst>
          </p:cNvPr>
          <p:cNvSpPr txBox="1"/>
          <p:nvPr/>
        </p:nvSpPr>
        <p:spPr>
          <a:xfrm>
            <a:off x="1738861" y="6244133"/>
            <a:ext cx="9598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S. Boyd, N. Parikh, E. Chu, B.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Peleato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and J. Eckstein. Distributed Optimization and Statistical Learning Via the Alternating Direction Method of Multipliers.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Now Publishers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2011.</a:t>
            </a:r>
          </a:p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Stephan H. Bach. Matthias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Broecheler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Bert Huang, and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Lise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Getoor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Hinge-Loss Markov Random Fields and Probabilistic Soft Logic.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Journal of Machine Learning Research 18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2017.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351CF-9863-5149-83B4-2657302642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52978-51F0-BE4F-829A-2F3B3C5CB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7123515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6429C-2245-D949-B415-A2D315D8A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Local Consistency Relaxation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0DF88F-467A-1149-8415-54769E3BED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</p:spPr>
            <p:txBody>
              <a:bodyPr/>
              <a:lstStyle/>
              <a:p>
                <a:r>
                  <a:rPr lang="en-GB" dirty="0"/>
                  <a:t>Relax search over consistent marginals to simpler set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de-DE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0,1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brk m:alnAt="7"/>
                                </m:r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min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bSup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</m:sup>
                                          </m:sSubSup>
                                        </m:sub>
                                        <m:sup/>
                                        <m:e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nary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,1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func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0DF88F-467A-1149-8415-54769E3BED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  <a:blipFill>
                <a:blip r:embed="rId2"/>
                <a:stretch>
                  <a:fillRect l="-1436" t="-256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B7DCC-921A-5B4A-9B71-7AEC7FD07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12A2E1-DFEA-BC44-8442-76C84C095C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3667" y="3031466"/>
            <a:ext cx="5603965" cy="287444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132C668-296C-5B48-999F-83546445CC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97F4AB-E0AC-8E47-92DC-AFE89B9D4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4468152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AEDD-5BF0-BE4A-88DA-F293F6687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Continuous Variables &amp; Similarity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49F03-957B-9C4C-BA5C-3B0A8F157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6" y="1665066"/>
            <a:ext cx="4272336" cy="4240848"/>
          </a:xfrm>
        </p:spPr>
        <p:txBody>
          <a:bodyPr>
            <a:normAutofit/>
          </a:bodyPr>
          <a:lstStyle/>
          <a:p>
            <a:r>
              <a:rPr lang="en-GB" dirty="0"/>
              <a:t>Continuous values interpreted as similarities</a:t>
            </a:r>
          </a:p>
          <a:p>
            <a:pPr lvl="1"/>
            <a:r>
              <a:rPr lang="en-GB" dirty="0"/>
              <a:t>E.g., multiple ontologies </a:t>
            </a:r>
            <a:br>
              <a:rPr lang="en-GB" dirty="0"/>
            </a:br>
            <a:r>
              <a:rPr lang="en-GB" dirty="0"/>
              <a:t>➝ alignment</a:t>
            </a:r>
          </a:p>
          <a:p>
            <a:pPr lvl="2"/>
            <a:r>
              <a:rPr lang="en-GB" dirty="0">
                <a:solidFill>
                  <a:srgbClr val="FFC000"/>
                </a:solidFill>
              </a:rPr>
              <a:t>Match/Don’t match </a:t>
            </a:r>
            <a:br>
              <a:rPr lang="en-GB" dirty="0">
                <a:solidFill>
                  <a:srgbClr val="FFC000"/>
                </a:solidFill>
              </a:rPr>
            </a:br>
            <a:r>
              <a:rPr lang="en-GB" dirty="0">
                <a:solidFill>
                  <a:srgbClr val="FFC000"/>
                </a:solidFill>
              </a:rPr>
              <a:t>➝ similar to what extent?</a:t>
            </a:r>
          </a:p>
          <a:p>
            <a:pPr marL="758825" lvl="1" indent="-301625">
              <a:buFont typeface=".Hiragino Kaku Gothic Interface W3"/>
              <a:buChar char="⇒"/>
            </a:pPr>
            <a:r>
              <a:rPr lang="en-GB" dirty="0">
                <a:solidFill>
                  <a:srgbClr val="FFC000"/>
                </a:solidFill>
              </a:rPr>
              <a:t>Soft logic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A4334-60BF-4943-9160-4BE284E91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49E399-2CA4-7E48-9932-54A580B5701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3565" y="2174301"/>
            <a:ext cx="6378484" cy="322237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982C1-8B11-BB40-9AAB-2A40F7403A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FB8541D-ECE4-284E-888A-171F92A639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70982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81415-EDE4-D444-AD96-1B366B6AF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 Logic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5DD2BF-7EC6-8C4A-A0FB-31F3DADA0A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Logical operators defined for continuous values in the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GB" dirty="0"/>
                  <a:t> interval</a:t>
                </a:r>
              </a:p>
              <a:p>
                <a:pPr lvl="1"/>
                <a:r>
                  <a:rPr lang="en-GB" dirty="0"/>
                  <a:t>Interpret as similarities or degree of truth</a:t>
                </a:r>
              </a:p>
              <a:p>
                <a:r>
                  <a:rPr lang="en-GB" dirty="0" err="1"/>
                  <a:t>Łukasiewicz</a:t>
                </a:r>
                <a:r>
                  <a:rPr lang="en-GB" dirty="0"/>
                  <a:t> logic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−1,0</m:t>
                            </m:r>
                          </m:e>
                        </m:d>
                      </m:e>
                    </m:func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,1</m:t>
                            </m:r>
                          </m:e>
                        </m:d>
                      </m:e>
                    </m:func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r>
                  <a:rPr lang="en-GB" dirty="0"/>
                  <a:t>PSL: Use </a:t>
                </a:r>
                <a:r>
                  <a:rPr lang="en-GB" dirty="0" err="1"/>
                  <a:t>Łukasiewicz</a:t>
                </a:r>
                <a:r>
                  <a:rPr lang="en-GB" dirty="0"/>
                  <a:t> logic to interpret rules</a:t>
                </a:r>
              </a:p>
              <a:p>
                <a:pPr lvl="1"/>
                <a:r>
                  <a:rPr lang="en-GB" dirty="0"/>
                  <a:t>Hinge-loss MNs (or Markov random fields as called in the publications by the PSL team) formalise this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5DD2BF-7EC6-8C4A-A0FB-31F3DADA0A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5C4B4-39A6-A44D-A444-B9E2F9594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58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E969F-E0A7-A848-BED7-BFED4FE24D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05542E-AA1C-E34C-A6E3-95ACBB7FA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30657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9AA5B-FBB9-AC41-831C-BE6D1A105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Hinge-loss MNs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EEC964-A829-DC4E-A78F-F411E663F0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Relaxed, logic-based MNs can reason about both discrete and continuous graph data scalably and accurately</a:t>
                </a:r>
              </a:p>
              <a:p>
                <a:pPr lvl="1"/>
                <a:r>
                  <a:rPr lang="en-GB" dirty="0"/>
                  <a:t>General objective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0,1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</m:d>
                        </m:e>
                      </m:func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0,1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min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bSup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</m:sup>
                                          </m:sSubSup>
                                        </m:sub>
                                        <m:sup/>
                                        <m:e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nary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,1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func>
                    </m:oMath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0,1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de-DE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1−</m:t>
                                      </m:r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bSup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</m:sup>
                                          </m:sSubSup>
                                        </m:sub>
                                        <m:sup/>
                                        <m:e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de-DE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nary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func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Notion of </a:t>
                </a:r>
                <a:r>
                  <a:rPr lang="en-GB" dirty="0">
                    <a:solidFill>
                      <a:schemeClr val="accent1"/>
                    </a:solidFill>
                  </a:rPr>
                  <a:t>distance to satisfaction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EEC964-A829-DC4E-A78F-F411E663F0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 b="-181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5A2C8-F773-1748-BF24-CDD1ACD6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59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159FB8-65B8-E84A-959F-75F6A94ECE6D}"/>
              </a:ext>
            </a:extLst>
          </p:cNvPr>
          <p:cNvSpPr txBox="1"/>
          <p:nvPr/>
        </p:nvSpPr>
        <p:spPr>
          <a:xfrm>
            <a:off x="3535681" y="6292692"/>
            <a:ext cx="6130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Stephen H. Bach. Matthias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Broecheler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Bert Huang, and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Lise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Getoor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Hinge-Loss Markov Random Fields and Probabilistic Soft Logic.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Journal of Machine Learning Research 18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2017.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69745B-F129-FC4A-BC01-E7D838E0EF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FAA68A-C93B-E84F-849E-8754DFA949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329738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0D686-5FF1-4548-A5AD-1E0F7730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PDFs: Uniform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04E35E-D532-F44C-B543-037FDBE1B1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6425488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Continuous random variable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dirty="0"/>
                  <a:t> has a uniform distribution over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GB" dirty="0"/>
                  <a:t>, denoted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de-DE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Unif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GB" dirty="0"/>
                  <a:t>, if it has the PDF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f>
                                        <m:f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≥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≥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de-DE" b="0" i="0" smtClean="0">
                                          <a:latin typeface="Cambria Math" panose="02040503050406030204" pitchFamily="18" charset="0"/>
                                        </a:rPr>
                                        <m:t>otherwise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r>
                  <a:rPr lang="en-GB" dirty="0"/>
                  <a:t>Density can be larger than 1 if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Can be legal if the total area under the pdf is 1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04E35E-D532-F44C-B543-037FDBE1B1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6425488" cy="4240848"/>
              </a:xfrm>
              <a:blipFill>
                <a:blip r:embed="rId2"/>
                <a:stretch>
                  <a:fillRect l="-2564" t="-38209" r="-3550" b="-313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C0C77-5AA8-6D4E-92FF-EFB336F57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</a:t>
            </a:fld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80D1687-B3EF-CC48-8A45-FA22A075C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243" y="3745914"/>
            <a:ext cx="3512432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E8364B-F4C0-4241-A8A9-B48BE685B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243" y="1319380"/>
            <a:ext cx="3528326" cy="2160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2365B-124D-FA47-A65B-8DF761C409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5036A-C0F4-8648-8126-F7484EBFE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40465129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9AA5B-FBB9-AC41-831C-BE6D1A105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Distance to Satisfaction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EEC964-A829-DC4E-A78F-F411E663F0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argm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</m:e>
                            <m:lim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0,1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1−</m:t>
                                      </m:r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bSup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</m:sup>
                                          </m:sSubSup>
                                        </m:sub>
                                        <m:sup/>
                                        <m:e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de-DE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nary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,0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func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Maximum value of any unweighted term is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Term is </a:t>
                </a:r>
                <a:r>
                  <a:rPr lang="en-GB" i="1" dirty="0"/>
                  <a:t>satisfied</a:t>
                </a:r>
              </a:p>
              <a:p>
                <a:r>
                  <a:rPr lang="en-GB" dirty="0"/>
                  <a:t>Unsatisfied term ➝ distance to satisfaction</a:t>
                </a:r>
              </a:p>
              <a:p>
                <a:pPr lvl="1"/>
                <a:r>
                  <a:rPr lang="en-GB" dirty="0"/>
                  <a:t>How far it is from achieving its maximum value</a:t>
                </a:r>
              </a:p>
              <a:p>
                <a:pPr lvl="1"/>
                <a:r>
                  <a:rPr lang="en-GB" dirty="0"/>
                  <a:t>Each unweighted objective term measures how far the linear constraint is away from being satisfied: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sub>
                        <m:sup/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EEC964-A829-DC4E-A78F-F411E663F0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31045" b="-331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5A2C8-F773-1748-BF24-CDD1ACD6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FC63B-F611-014F-AA2F-8F73BDCD328C}"/>
              </a:ext>
            </a:extLst>
          </p:cNvPr>
          <p:cNvSpPr txBox="1"/>
          <p:nvPr/>
        </p:nvSpPr>
        <p:spPr>
          <a:xfrm>
            <a:off x="3535681" y="6292692"/>
            <a:ext cx="6130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Stephen H. Bach. Matthias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Broecheler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Bert Huang, and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Lise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Getoor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Hinge-Loss Markov Random Fields and Probabilistic Soft Logic.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Journal of Machine Learning Research 18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2017.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23E6C94-78D9-CC47-9203-3DBE377DD0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A028A9B-637C-054D-BEDE-B1B2501AE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8418273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889F8-B59B-5B46-B0A2-FD401E36A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Relaxed Linear Constraints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E1A8B4-A862-EF4D-AC97-29FA9F59A5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Instead of requiring logical clauses, each term can be defined using any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en-GB" dirty="0"/>
                  <a:t> linear in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</m:oMath>
                </a14:m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0,1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de-DE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ℓ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,0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func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Each term represents the distance to satisfaction of a linear constraint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en-GB" dirty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Can use logical clauses or something else based on domain knowledge</a:t>
                </a:r>
              </a:p>
              <a:p>
                <a:pPr lvl="2"/>
                <a:r>
                  <a:rPr lang="en-GB" dirty="0"/>
                  <a:t>Also called </a:t>
                </a:r>
                <a:r>
                  <a:rPr lang="en-GB" dirty="0">
                    <a:solidFill>
                      <a:srgbClr val="FFC000"/>
                    </a:solidFill>
                  </a:rPr>
                  <a:t>hinge losses</a:t>
                </a:r>
              </a:p>
              <a:p>
                <a:pPr lvl="2"/>
                <a:r>
                  <a:rPr lang="en-GB" dirty="0"/>
                  <a:t>Sometimes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ℓ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</m:e>
                    </m:func>
                  </m:oMath>
                </a14:m>
                <a:r>
                  <a:rPr lang="en-GB" dirty="0"/>
                  <a:t> gets squared to better trade off conflicting objective terms</a:t>
                </a:r>
              </a:p>
              <a:p>
                <a:pPr lvl="1"/>
                <a:r>
                  <a:rPr lang="en-GB" dirty="0"/>
                  <a:t>Weight indicates how important it is to satisfy a constraint relative to others by scaling the distance to satisfaction</a:t>
                </a:r>
              </a:p>
              <a:p>
                <a:pPr lvl="1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E1A8B4-A862-EF4D-AC97-29FA9F59A5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143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2FFED-A0F9-0E4C-8867-7E162BFEC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4CBE6-809B-B143-BDB7-6C2363379BF1}"/>
              </a:ext>
            </a:extLst>
          </p:cNvPr>
          <p:cNvSpPr txBox="1"/>
          <p:nvPr/>
        </p:nvSpPr>
        <p:spPr>
          <a:xfrm>
            <a:off x="3535681" y="6292692"/>
            <a:ext cx="6130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Stephen H. Bach. Matthias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Broecheler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Bert Huang, and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Lise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Getoor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Hinge-Loss Markov Random Fields and Probabilistic Soft Logic.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Journal of Machine Learning Research 18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2017.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AC3EAA-5D1B-C646-A56C-40AA37544E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18BF31C-00C9-7F47-BA87-EDCFD1791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3445512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3CAB-7F46-F24F-BB18-97AAC56E9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Hinge-loss MNs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F3A12D-B456-0546-A67D-D74F18C917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Let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be a vector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random variables and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d>
                  </m:oMath>
                </a14:m>
                <a:r>
                  <a:rPr lang="en-GB" dirty="0"/>
                  <a:t> be a vector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random variables with joint range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Let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be a vector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continuous potentials of the form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ℓ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</m:d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,0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GB" dirty="0"/>
                  <a:t> linear function of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1,2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For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en-GB" dirty="0"/>
                  <a:t> and given a vector of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weights </a:t>
                </a:r>
                <a14:m>
                  <m:oMath xmlns:m="http://schemas.openxmlformats.org/officeDocument/2006/math">
                    <m:r>
                      <a:rPr lang="en-GB" b="1" i="1" dirty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:r>
                  <a:rPr lang="en-GB" dirty="0">
                    <a:solidFill>
                      <a:schemeClr val="accent1"/>
                    </a:solidFill>
                  </a:rPr>
                  <a:t>constrained hinge-loss energy function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</m:oMath>
                </a14:m>
                <a:r>
                  <a:rPr lang="en-GB" dirty="0"/>
                  <a:t> is defined as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b="1" i="1" dirty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dirty="0"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1" i="1" dirty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 dirty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F3A12D-B456-0546-A67D-D74F18C917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r="-442" b="-364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2D061-BE52-674C-9FCB-00EFD7D4A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031A88-8518-6E47-806B-069268847AB3}"/>
              </a:ext>
            </a:extLst>
          </p:cNvPr>
          <p:cNvSpPr txBox="1"/>
          <p:nvPr/>
        </p:nvSpPr>
        <p:spPr>
          <a:xfrm>
            <a:off x="3535681" y="6292692"/>
            <a:ext cx="6130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Stephen H. Bach. Matthias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</a:rPr>
              <a:t>Broecheler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, Bert Huang, and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</a:rPr>
              <a:t>Lise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</a:rPr>
              <a:t>Getoor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: Hinge-Loss Markov Random Fields and Probabilistic Soft Logic. In: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</a:rPr>
              <a:t>Journal of Machine Learning Research 18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, 2017.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0F79AAD-1019-E840-A659-3BE42E579D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C220F38-C661-B640-90FA-6F5D4690A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2501717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3CAB-7F46-F24F-BB18-97AAC56E9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Hinge-loss MNs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F3A12D-B456-0546-A67D-D74F18C917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Let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be a vector of linear constraint functions which further restrict the domain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Hinge-loss MN</a:t>
                </a:r>
                <a:r>
                  <a:rPr lang="en-GB" dirty="0"/>
                  <a:t> over random variables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GB" dirty="0"/>
                  <a:t> and conditioned on random variables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/>
                  <a:t> is a PDF defined as follows</a:t>
                </a:r>
              </a:p>
              <a:p>
                <a:pPr lvl="1"/>
                <a:r>
                  <a:rPr lang="en-GB" dirty="0"/>
                  <a:t>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, then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de-DE" b="0" dirty="0"/>
              </a:p>
              <a:p>
                <a:pPr lvl="1"/>
                <a:r>
                  <a:rPr lang="en-GB" dirty="0"/>
                  <a:t>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, then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dirty="0"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1" i="1" dirty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d>
                            <m:d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dirty="0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den>
                      </m:f>
                      <m:func>
                        <m:func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dirty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b="1" i="1" dirty="0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 dirty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de-DE" dirty="0"/>
              </a:p>
              <a:p>
                <a:pPr lvl="2"/>
                <a:r>
                  <a:rPr lang="en-GB" dirty="0"/>
                  <a:t>where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dirty="0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1" i="1" dirty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pHide m:val="on"/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m:rPr>
                              <m:brk m:alnAt="8"/>
                            </m:rP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dirty="0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e-DE" b="1" i="1" dirty="0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1" dirty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b="1" i="1" dirty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1" i="1" dirty="0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Define hinge-loss MNs using PSL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F3A12D-B456-0546-A67D-D74F18C917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3582" b="-30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2D061-BE52-674C-9FCB-00EFD7D4A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88B90D-C248-944A-964B-B314AF277BC8}"/>
              </a:ext>
            </a:extLst>
          </p:cNvPr>
          <p:cNvSpPr txBox="1"/>
          <p:nvPr/>
        </p:nvSpPr>
        <p:spPr>
          <a:xfrm>
            <a:off x="3535681" y="6292692"/>
            <a:ext cx="6130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Stephen H. Bach. Matthias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</a:rPr>
              <a:t>Broecheler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, Bert Huang, and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</a:rPr>
              <a:t>Lise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</a:rPr>
              <a:t>Getoor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: Hinge-Loss Markov Random Fields and Probabilistic Soft Logic. In: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</a:rPr>
              <a:t>Journal of Machine Learning Research 18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, 2017.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D228C83-ED1B-D946-B54C-C77F15F285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45FF34-B42E-5442-BC6B-D646DCD728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6820992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4AD3-66BA-2F45-AA5B-44D2D1B38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Application: E.g., Entity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7CA31-4B79-9744-998C-2E51BC1C9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Goal: Identify references that denote the same person</a:t>
            </a:r>
          </a:p>
          <a:p>
            <a:pPr lvl="1"/>
            <a:r>
              <a:rPr lang="en-GB" dirty="0"/>
              <a:t>Use model to express dependencies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CB004-4DDC-844E-BF7F-D97F017314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64</a:t>
            </a:fld>
            <a:endParaRPr lang="en-GB"/>
          </a:p>
        </p:txBody>
      </p:sp>
      <p:pic>
        <p:nvPicPr>
          <p:cNvPr id="1032" name="Picture 8" descr="page16image49603584">
            <a:extLst>
              <a:ext uri="{FF2B5EF4-FFF2-40B4-BE49-F238E27FC236}">
                <a16:creationId xmlns:a16="http://schemas.microsoft.com/office/drawing/2014/main" id="{403123A3-3E81-8745-ABA8-7181D773D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-1485900"/>
            <a:ext cx="12954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age16image49606080">
            <a:extLst>
              <a:ext uri="{FF2B5EF4-FFF2-40B4-BE49-F238E27FC236}">
                <a16:creationId xmlns:a16="http://schemas.microsoft.com/office/drawing/2014/main" id="{268D57EA-3E72-6744-B208-17C545C39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-1485900"/>
            <a:ext cx="10033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180B93-1E7F-FF49-A6AA-C252F5D016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54" t="3974" r="1353"/>
          <a:stretch/>
        </p:blipFill>
        <p:spPr>
          <a:xfrm>
            <a:off x="9594483" y="1665066"/>
            <a:ext cx="2237192" cy="22028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2772E46-08B0-BA47-B44F-133216F16FC5}"/>
              </a:ext>
            </a:extLst>
          </p:cNvPr>
          <p:cNvGrpSpPr/>
          <p:nvPr/>
        </p:nvGrpSpPr>
        <p:grpSpPr>
          <a:xfrm>
            <a:off x="3751332" y="2956190"/>
            <a:ext cx="2622193" cy="2628020"/>
            <a:chOff x="1095375" y="4266620"/>
            <a:chExt cx="1969824" cy="19103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0C8799-8A19-AA42-AF40-B885422CE2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229" t="8945" r="364" b="1061"/>
            <a:stretch/>
          </p:blipFill>
          <p:spPr>
            <a:xfrm>
              <a:off x="1470991" y="4429125"/>
              <a:ext cx="1594208" cy="17478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AF42E1-C498-4A4C-8D3D-B34D0DF4D7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4" t="335" r="364" b="90317"/>
            <a:stretch/>
          </p:blipFill>
          <p:spPr>
            <a:xfrm>
              <a:off x="1095375" y="4266620"/>
              <a:ext cx="1969824" cy="18155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998D75-29C3-6440-ABD6-D2DE4173B1A1}"/>
              </a:ext>
            </a:extLst>
          </p:cNvPr>
          <p:cNvGrpSpPr/>
          <p:nvPr/>
        </p:nvGrpSpPr>
        <p:grpSpPr>
          <a:xfrm>
            <a:off x="6611220" y="3485902"/>
            <a:ext cx="2678755" cy="2369134"/>
            <a:chOff x="4399722" y="1998663"/>
            <a:chExt cx="4896678" cy="43307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BA21BF3-3786-EB48-83B7-DACCBC3F9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945" b="11509"/>
            <a:stretch/>
          </p:blipFill>
          <p:spPr>
            <a:xfrm>
              <a:off x="5340626" y="1998663"/>
              <a:ext cx="3955774" cy="383229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17C041-3FA7-774E-B42D-6EAF6FF6EF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41" t="88491"/>
            <a:stretch/>
          </p:blipFill>
          <p:spPr>
            <a:xfrm>
              <a:off x="4399722" y="5830957"/>
              <a:ext cx="4896678" cy="49840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2BEB081-F6B2-8644-95F9-30AC00BDBC5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1887" y="3426354"/>
            <a:ext cx="2167802" cy="247956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5B24A0-C9CD-B14F-AB21-5A2C933FD3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52FCE-3DAE-724C-BD6E-69D6BAAD4A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E7C277-8338-B84F-AD9E-9C87BE4A3AE7}"/>
              </a:ext>
            </a:extLst>
          </p:cNvPr>
          <p:cNvSpPr/>
          <p:nvPr/>
        </p:nvSpPr>
        <p:spPr>
          <a:xfrm>
            <a:off x="990924" y="2335640"/>
            <a:ext cx="2429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8" lvl="1" algn="ctr"/>
            <a:r>
              <a:rPr lang="en-GB" i="1" dirty="0"/>
              <a:t>“If A=B and B=C, then A and C must also denote the same person“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262C72-20ED-5E44-85C3-A3435DBCE0B3}"/>
              </a:ext>
            </a:extLst>
          </p:cNvPr>
          <p:cNvSpPr/>
          <p:nvPr/>
        </p:nvSpPr>
        <p:spPr>
          <a:xfrm>
            <a:off x="3538599" y="2335640"/>
            <a:ext cx="3547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8" lvl="1" algn="ctr"/>
            <a:r>
              <a:rPr lang="en-GB" i="1" dirty="0"/>
              <a:t>“If two people have similar names, they are probably the same”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6035A5-54E5-0942-9701-EA7C53CD4E64}"/>
              </a:ext>
            </a:extLst>
          </p:cNvPr>
          <p:cNvSpPr/>
          <p:nvPr/>
        </p:nvSpPr>
        <p:spPr>
          <a:xfrm>
            <a:off x="6943790" y="2335640"/>
            <a:ext cx="25283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8" lvl="1" algn="ctr"/>
            <a:r>
              <a:rPr lang="en-GB" i="1" dirty="0"/>
              <a:t>“If two people have similar friends, they are probably the same”</a:t>
            </a:r>
          </a:p>
        </p:txBody>
      </p:sp>
    </p:spTree>
    <p:extLst>
      <p:ext uri="{BB962C8B-B14F-4D97-AF65-F5344CB8AC3E}">
        <p14:creationId xmlns:p14="http://schemas.microsoft.com/office/powerpoint/2010/main" val="38968389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7183E-C3A9-0940-A814-866D61A53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Interim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7277D-062C-1442-BAE2-4E8E3044E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PSL</a:t>
            </a:r>
          </a:p>
          <a:p>
            <a:pPr lvl="1"/>
            <a:r>
              <a:rPr lang="en-GB" dirty="0"/>
              <a:t>Logic programming language</a:t>
            </a:r>
          </a:p>
          <a:p>
            <a:pPr lvl="1"/>
            <a:r>
              <a:rPr lang="en-GB" dirty="0"/>
              <a:t>Approximations</a:t>
            </a:r>
          </a:p>
          <a:p>
            <a:pPr lvl="2"/>
            <a:r>
              <a:rPr lang="en-GB" dirty="0"/>
              <a:t>Linear program that bounds MPE solution from below</a:t>
            </a:r>
          </a:p>
          <a:p>
            <a:pPr lvl="2"/>
            <a:r>
              <a:rPr lang="en-GB" dirty="0"/>
              <a:t>Decomposition of PGM to optimise set of subproblems (consensus optimisation)</a:t>
            </a:r>
          </a:p>
          <a:p>
            <a:pPr lvl="2"/>
            <a:r>
              <a:rPr lang="en-GB" dirty="0"/>
              <a:t>Local consistency relaxation</a:t>
            </a:r>
          </a:p>
          <a:p>
            <a:pPr lvl="1"/>
            <a:r>
              <a:rPr lang="en-GB" dirty="0"/>
              <a:t>Soft logic: </a:t>
            </a:r>
            <a:r>
              <a:rPr lang="en-GB" dirty="0" err="1"/>
              <a:t>Łukasiewicz</a:t>
            </a:r>
            <a:r>
              <a:rPr lang="en-GB" dirty="0"/>
              <a:t> logic</a:t>
            </a:r>
          </a:p>
          <a:p>
            <a:pPr lvl="2"/>
            <a:r>
              <a:rPr lang="en-GB" dirty="0"/>
              <a:t>Interpret continuous values as similarities/degree of truth</a:t>
            </a:r>
          </a:p>
          <a:p>
            <a:r>
              <a:rPr lang="en-GB" dirty="0"/>
              <a:t>Hinge-loss MNs</a:t>
            </a:r>
          </a:p>
          <a:p>
            <a:pPr lvl="1"/>
            <a:r>
              <a:rPr lang="en-GB" dirty="0"/>
              <a:t>Notion of distance to satisfaction</a:t>
            </a:r>
          </a:p>
          <a:p>
            <a:pPr lvl="1"/>
            <a:r>
              <a:rPr lang="en-GB" dirty="0"/>
              <a:t>Define using PSL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777DC-6E3E-7347-BF04-2039F35AA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65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003FC-4B6D-E54D-9103-A30D88CF6C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5BBF5-0254-CC45-9C01-86F11343B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3274070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6163-1FC4-A445-A0AD-2A600AE6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Outline: 8. Continuous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0942D-095A-5743-9021-C7CFDB682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GB" i="1" dirty="0"/>
              <a:t>Basics</a:t>
            </a:r>
          </a:p>
          <a:p>
            <a:pPr lvl="1"/>
            <a:r>
              <a:rPr lang="en-GB" dirty="0"/>
              <a:t>Continuous variables, probability density function, cumulative probability distribution</a:t>
            </a:r>
          </a:p>
          <a:p>
            <a:pPr lvl="1"/>
            <a:r>
              <a:rPr lang="en-GB" dirty="0"/>
              <a:t>Joint distribution, marginal density, conditional density</a:t>
            </a:r>
          </a:p>
          <a:p>
            <a:pPr marL="514350" indent="-514350">
              <a:buFont typeface="+mj-lt"/>
              <a:buAutoNum type="alphaUcPeriod"/>
            </a:pPr>
            <a:r>
              <a:rPr lang="en-GB" i="1" dirty="0"/>
              <a:t>Gaussian models</a:t>
            </a:r>
          </a:p>
          <a:p>
            <a:pPr lvl="1"/>
            <a:r>
              <a:rPr lang="en-GB" dirty="0"/>
              <a:t>(Multivariate) Gaussian distribution</a:t>
            </a:r>
          </a:p>
          <a:p>
            <a:pPr lvl="1"/>
            <a:r>
              <a:rPr lang="en-GB" dirty="0"/>
              <a:t>(Parameterised) Gaussian Bayesian networks</a:t>
            </a:r>
            <a:endParaRPr lang="en-GB" i="1" dirty="0"/>
          </a:p>
          <a:p>
            <a:pPr marL="514350" indent="-514350">
              <a:buFont typeface="+mj-lt"/>
              <a:buAutoNum type="alphaUcPeriod"/>
            </a:pPr>
            <a:r>
              <a:rPr lang="en-GB" i="1" dirty="0"/>
              <a:t>Probabilistic Soft Logic (PSL)</a:t>
            </a:r>
          </a:p>
          <a:p>
            <a:pPr lvl="1"/>
            <a:r>
              <a:rPr lang="en-GB" dirty="0"/>
              <a:t>Modelling, semantics, inference task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3EB6C-B7E8-0449-A40C-56D4B80C6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57A7ED-CDD4-C344-B33A-AD778CC2DDF4}"/>
              </a:ext>
            </a:extLst>
          </p:cNvPr>
          <p:cNvSpPr/>
          <p:nvPr/>
        </p:nvSpPr>
        <p:spPr>
          <a:xfrm>
            <a:off x="4801064" y="4700841"/>
            <a:ext cx="2589171" cy="16516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>
                <a:solidFill>
                  <a:schemeClr val="accent1"/>
                </a:solidFill>
                <a:latin typeface="Zapfino" panose="03030300040707070C03" pitchFamily="66" charset="77"/>
              </a:rPr>
              <a:t>The End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E933A5D-02CD-C24A-8007-90321BA2F3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6877E4-C6C5-3647-839E-EEE8D4711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24365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A81D7-B406-4A4F-822A-3F559F223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Joint/Multivariate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0659FB-1C8B-7544-98C7-62B87C6401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Let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GB" dirty="0"/>
                  <a:t> be a joint distribution over continuous random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Function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is a joint density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/>
                  <a:t> if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/>
                  <a:t> for all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/>
                  <a:t> is an integrable function</a:t>
                </a:r>
              </a:p>
              <a:p>
                <a:pPr lvl="1"/>
                <a:r>
                  <a:rPr lang="en-GB" dirty="0"/>
                  <a:t>For any choice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/>
                  <a:t>,</a:t>
                </a:r>
              </a:p>
              <a:p>
                <a:pPr lvl="3"/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br>
                  <a:rPr lang="de-DE" b="0" i="1" dirty="0">
                    <a:latin typeface="Cambria Math" panose="02040503050406030204" pitchFamily="18" charset="0"/>
                  </a:rPr>
                </a:br>
                <a:br>
                  <a:rPr lang="de-DE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  <m:nary>
                            <m:naryPr>
                              <m:limLoc m:val="undOvr"/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4"/>
                                    </m:r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0659FB-1C8B-7544-98C7-62B87C6401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b="-331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B298-1664-4F41-9EFF-D3F4A6E40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31232F-6183-774B-B781-C8DA6515C1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3A5DB-FBDE-7F47-AACF-02AF77520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70643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EABF5-3B0A-4E40-AC9A-77E7A674A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Marginal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51B409-1967-6E4C-9BDF-03B520F9C2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Given a joint density, integrate out the non-query random variables</a:t>
                </a:r>
              </a:p>
              <a:p>
                <a:pPr lvl="1"/>
                <a:r>
                  <a:rPr lang="en-GB" dirty="0"/>
                  <a:t>E.g., given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GB" dirty="0"/>
                  <a:t> a joint density for random variables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dirty="0"/>
                  <a:t>, then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/>
                  <a:t>Shorthand notations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GB" dirty="0"/>
                  <a:t> marginal density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GB" dirty="0"/>
                  <a:t> joint density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51B409-1967-6E4C-9BDF-03B520F9C2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149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D7491-3352-3D41-B2B2-19D6A1BF9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568E6-FC03-DE4B-8DDE-FD1A4CAE52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3A61D3-CF73-D047-93D0-DEB7D0D8B5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428627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433E6-633A-2D45-92C2-817D19052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Conditional Density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276C9B-0F10-414E-992E-EE8D892A21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Discrete case: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den>
                    </m:f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Problem in continuous case: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➝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GB" dirty="0"/>
                  <a:t> undefined</a:t>
                </a:r>
              </a:p>
              <a:p>
                <a:r>
                  <a:rPr lang="en-GB" dirty="0"/>
                  <a:t>To avoid problem, condition on event</a:t>
                </a:r>
                <a:br>
                  <a:rPr lang="en-GB" dirty="0"/>
                </a:b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GB" dirty="0"/>
                  <a:t> and consider limit when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⟶0</m:t>
                    </m:r>
                  </m:oMath>
                </a14:m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⟶0</m:t>
                              </m:r>
                            </m:lim>
                          </m:limLow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If a continuous joint density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GB" dirty="0"/>
                  <a:t> exists, derive form of this expression: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If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/>
                  <a:t>, conditional density undefined</a:t>
                </a:r>
              </a:p>
              <a:p>
                <a:pPr lvl="1"/>
                <a:r>
                  <a:rPr lang="en-GB" dirty="0"/>
                  <a:t>Chain rule and Bayes’ rule hold as well:</a:t>
                </a:r>
              </a:p>
              <a:p>
                <a:pPr marL="0" lvl="1" indent="-449262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276C9B-0F10-414E-992E-EE8D892A21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26" t="-14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C72AA-4079-574E-AD27-3D57166C1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75239-0994-5B4F-AF30-198CB676DB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Continuous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2D5D8-9BC3-5A41-B2C7-129459FB7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775455025"/>
      </p:ext>
    </p:extLst>
  </p:cSld>
  <p:clrMapOvr>
    <a:masterClrMapping/>
  </p:clrMapOvr>
</p:sld>
</file>

<file path=ppt/theme/theme1.xml><?xml version="1.0" encoding="utf-8"?>
<a:theme xmlns:a="http://schemas.openxmlformats.org/drawingml/2006/main" name="wwu-adapted-16x9-en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wu-adapted-16x9-en" id="{932D5FDF-4513-284D-9ED8-AE139A104C78}" vid="{2A9CC8D2-CF15-384A-88E0-C3EC59682E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wwu-adapted-16x9-en</Template>
  <TotalTime>11434</TotalTime>
  <Words>5622</Words>
  <Application>Microsoft Macintosh PowerPoint</Application>
  <PresentationFormat>Widescreen</PresentationFormat>
  <Paragraphs>995</Paragraphs>
  <Slides>66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.Hiragino Kaku Gothic Interface W3</vt:lpstr>
      <vt:lpstr>Arial</vt:lpstr>
      <vt:lpstr>Calibri</vt:lpstr>
      <vt:lpstr>Cambria Math</vt:lpstr>
      <vt:lpstr>Meta Offc Pro</vt:lpstr>
      <vt:lpstr>Zapf Dingbats</vt:lpstr>
      <vt:lpstr>Zapfino</vt:lpstr>
      <vt:lpstr>wwu-adapted-16x9-en</vt:lpstr>
      <vt:lpstr>Continuous Space</vt:lpstr>
      <vt:lpstr>Contents</vt:lpstr>
      <vt:lpstr>Models with Continuous Variables</vt:lpstr>
      <vt:lpstr>Outline: 8. Continuous Space</vt:lpstr>
      <vt:lpstr>Probability Density Function</vt:lpstr>
      <vt:lpstr>PDFs: Uniform Distribution</vt:lpstr>
      <vt:lpstr>Joint/Multivariate Distribution</vt:lpstr>
      <vt:lpstr>Marginal Density</vt:lpstr>
      <vt:lpstr>Conditional Density Function</vt:lpstr>
      <vt:lpstr>Outline: 8. Continuous Space</vt:lpstr>
      <vt:lpstr>Models with Continuous Variables</vt:lpstr>
      <vt:lpstr>PDFs: Gaussian/Normal Distribution</vt:lpstr>
      <vt:lpstr>Multivariate Gaussian</vt:lpstr>
      <vt:lpstr>Example</vt:lpstr>
      <vt:lpstr>Marginalisation</vt:lpstr>
      <vt:lpstr>Example</vt:lpstr>
      <vt:lpstr>Dual: Information/Precision Form</vt:lpstr>
      <vt:lpstr>Dual: Information/Precision Form</vt:lpstr>
      <vt:lpstr>Conditioning</vt:lpstr>
      <vt:lpstr>PowerPoint Presentation</vt:lpstr>
      <vt:lpstr>Conditioning</vt:lpstr>
      <vt:lpstr>Query Answering: Summary</vt:lpstr>
      <vt:lpstr>Linear Gaussian Model</vt:lpstr>
      <vt:lpstr>Independencies in Gaussians</vt:lpstr>
      <vt:lpstr>Example</vt:lpstr>
      <vt:lpstr>Gaussian Bayesian Network (GBN)</vt:lpstr>
      <vt:lpstr>Connection to Multivariate Gaussian</vt:lpstr>
      <vt:lpstr>General Procedure for Conversion</vt:lpstr>
      <vt:lpstr>General Procedure for Conversion</vt:lpstr>
      <vt:lpstr>GBN: Conversion Example</vt:lpstr>
      <vt:lpstr>GBN: Conversion Example</vt:lpstr>
      <vt:lpstr>GBN: Conversion Example</vt:lpstr>
      <vt:lpstr>Inference in GBNs</vt:lpstr>
      <vt:lpstr>Lifting the Full Joint</vt:lpstr>
      <vt:lpstr>Lifting the Full Joint: Simple Case</vt:lpstr>
      <vt:lpstr>Lifting the Full Joint: Simple Case</vt:lpstr>
      <vt:lpstr>Lifting the Full Joint: Simple Case</vt:lpstr>
      <vt:lpstr>Lifting the Full Joint: Simple Case</vt:lpstr>
      <vt:lpstr>Lifting the Full Joint: Simple Case</vt:lpstr>
      <vt:lpstr>Lifting the Full Joint: Simple Case</vt:lpstr>
      <vt:lpstr>PowerPoint Presentation</vt:lpstr>
      <vt:lpstr>Lifting the Full Joint: Simple Case</vt:lpstr>
      <vt:lpstr>Lifted Joint</vt:lpstr>
      <vt:lpstr>Lifted Joint</vt:lpstr>
      <vt:lpstr>Lifted Query Answering</vt:lpstr>
      <vt:lpstr>Interim Summary</vt:lpstr>
      <vt:lpstr>Hybrid Models</vt:lpstr>
      <vt:lpstr>Outline: 8. Continuous Space</vt:lpstr>
      <vt:lpstr>Probabilistic Soft Logic (PSL)</vt:lpstr>
      <vt:lpstr>Syntax &amp; Semantics</vt:lpstr>
      <vt:lpstr>MPE Inference</vt:lpstr>
      <vt:lpstr>Expected Score</vt:lpstr>
      <vt:lpstr>Approximate Inference</vt:lpstr>
      <vt:lpstr>Scalable Approximate Inference</vt:lpstr>
      <vt:lpstr>Consensus Optimisation</vt:lpstr>
      <vt:lpstr>Local Consistency Relaxation</vt:lpstr>
      <vt:lpstr>Continuous Variables &amp; Similarity</vt:lpstr>
      <vt:lpstr>Soft Logic</vt:lpstr>
      <vt:lpstr>Hinge-loss MNs</vt:lpstr>
      <vt:lpstr>Distance to Satisfaction</vt:lpstr>
      <vt:lpstr>Relaxed Linear Constraints</vt:lpstr>
      <vt:lpstr>Hinge-loss MNs</vt:lpstr>
      <vt:lpstr>Hinge-loss MNs</vt:lpstr>
      <vt:lpstr>Application: E.g., Entity Resolution</vt:lpstr>
      <vt:lpstr>Interim Summary</vt:lpstr>
      <vt:lpstr>Outline: 8. Continuous Space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Tanya</cp:lastModifiedBy>
  <cp:revision>217</cp:revision>
  <cp:lastPrinted>2022-12-15T17:15:30Z</cp:lastPrinted>
  <dcterms:created xsi:type="dcterms:W3CDTF">2020-02-28T12:43:09Z</dcterms:created>
  <dcterms:modified xsi:type="dcterms:W3CDTF">2023-01-24T14:31:55Z</dcterms:modified>
</cp:coreProperties>
</file>