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3" r:id="rId1"/>
  </p:sldMasterIdLst>
  <p:notesMasterIdLst>
    <p:notesMasterId r:id="rId57"/>
  </p:notesMasterIdLst>
  <p:sldIdLst>
    <p:sldId id="256" r:id="rId2"/>
    <p:sldId id="263" r:id="rId3"/>
    <p:sldId id="266" r:id="rId4"/>
    <p:sldId id="737" r:id="rId5"/>
    <p:sldId id="742" r:id="rId6"/>
    <p:sldId id="743" r:id="rId7"/>
    <p:sldId id="738" r:id="rId8"/>
    <p:sldId id="739" r:id="rId9"/>
    <p:sldId id="744" r:id="rId10"/>
    <p:sldId id="745" r:id="rId11"/>
    <p:sldId id="746" r:id="rId12"/>
    <p:sldId id="747" r:id="rId13"/>
    <p:sldId id="749" r:id="rId14"/>
    <p:sldId id="750" r:id="rId15"/>
    <p:sldId id="753" r:id="rId16"/>
    <p:sldId id="752" r:id="rId17"/>
    <p:sldId id="748" r:id="rId18"/>
    <p:sldId id="754" r:id="rId19"/>
    <p:sldId id="789" r:id="rId20"/>
    <p:sldId id="792" r:id="rId21"/>
    <p:sldId id="790" r:id="rId22"/>
    <p:sldId id="756" r:id="rId23"/>
    <p:sldId id="757" r:id="rId24"/>
    <p:sldId id="758" r:id="rId25"/>
    <p:sldId id="759" r:id="rId26"/>
    <p:sldId id="760" r:id="rId27"/>
    <p:sldId id="762" r:id="rId28"/>
    <p:sldId id="763" r:id="rId29"/>
    <p:sldId id="764" r:id="rId30"/>
    <p:sldId id="765" r:id="rId31"/>
    <p:sldId id="766" r:id="rId32"/>
    <p:sldId id="767" r:id="rId33"/>
    <p:sldId id="768" r:id="rId34"/>
    <p:sldId id="769" r:id="rId35"/>
    <p:sldId id="770" r:id="rId36"/>
    <p:sldId id="771" r:id="rId37"/>
    <p:sldId id="773" r:id="rId38"/>
    <p:sldId id="772" r:id="rId39"/>
    <p:sldId id="774" r:id="rId40"/>
    <p:sldId id="775" r:id="rId41"/>
    <p:sldId id="793" r:id="rId42"/>
    <p:sldId id="791" r:id="rId43"/>
    <p:sldId id="779" r:id="rId44"/>
    <p:sldId id="778" r:id="rId45"/>
    <p:sldId id="781" r:id="rId46"/>
    <p:sldId id="782" r:id="rId47"/>
    <p:sldId id="783" r:id="rId48"/>
    <p:sldId id="780" r:id="rId49"/>
    <p:sldId id="784" r:id="rId50"/>
    <p:sldId id="785" r:id="rId51"/>
    <p:sldId id="786" r:id="rId52"/>
    <p:sldId id="788" r:id="rId53"/>
    <p:sldId id="787" r:id="rId54"/>
    <p:sldId id="740" r:id="rId55"/>
    <p:sldId id="741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BF"/>
    <a:srgbClr val="FF7E79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247"/>
  </p:normalViewPr>
  <p:slideViewPr>
    <p:cSldViewPr snapToGrid="0" snapToObjects="1">
      <p:cViewPr varScale="1">
        <p:scale>
          <a:sx n="115" d="100"/>
          <a:sy n="115" d="100"/>
        </p:scale>
        <p:origin x="12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EE-B04C-AD9B-017EEF6C0A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EE-B04C-AD9B-017EEF6C0A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A6-B84D-AFDF-5BF0986B7F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A6-B84D-AFDF-5BF0986B7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7-FA44-9E96-EB64EDCB1F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E7-FA44-9E96-EB64EDCB1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B8-3744-A2E1-EB2EB3A481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B8-3744-A2E1-EB2EB3A481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E4-FE4C-A296-8D672E3926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E4-FE4C-A296-8D672E3926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05-5540-946E-DAC6D61394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05-5540-946E-DAC6D6139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CF-8145-B7DA-581A77464D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CF-8145-B7DA-581A77464D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7A-9244-8897-1C9B0B9048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7A-9244-8897-1C9B0B904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1830-A665-114E-98D6-B728185FEA0B}" type="datetimeFigureOut">
              <a:rPr lang="en-GB" smtClean="0"/>
              <a:t>07/04/2026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F81A-3E81-274B-90A2-0A51F25FF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4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1-4, 6: Planning book</a:t>
            </a:r>
          </a:p>
          <a:p>
            <a:r>
              <a:rPr lang="en-GB" dirty="0"/>
              <a:t>5, 7: AIMA</a:t>
            </a:r>
          </a:p>
          <a:p>
            <a:r>
              <a:rPr lang="en-GB"/>
              <a:t>8: Rao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073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MCE = hand-tucked : hand-tucked is already in effect of tuck of human’s model</a:t>
            </a:r>
          </a:p>
          <a:p>
            <a:r>
              <a:rPr lang="en-GB" dirty="0"/>
              <a:t>If human were to find out that crouched is a precondition of move, then MCE no longer valid (according to model including MCE update: robot now has to tuck and crouch before move); MME still holds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870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sz="1800" dirty="0">
                    <a:effectLst/>
                    <a:latin typeface="NimbusRomNo9L"/>
                  </a:rPr>
                  <a:t>MCE search starts from </a:t>
                </a:r>
                <a:r>
                  <a:rPr lang="en-GB" sz="1800" dirty="0">
                    <a:effectLst/>
                    <a:latin typeface="CMSY10"/>
                  </a:rPr>
                  <a:t>M</a:t>
                </a:r>
                <a:r>
                  <a:rPr lang="en-GB" sz="1800" dirty="0">
                    <a:effectLst/>
                    <a:latin typeface="CMMI7"/>
                  </a:rPr>
                  <a:t>H </a:t>
                </a:r>
                <a:r>
                  <a:rPr lang="en-GB" sz="1800" dirty="0">
                    <a:effectLst/>
                    <a:latin typeface="NimbusRomNo9L"/>
                  </a:rPr>
                  <a:t>, computes updates </a:t>
                </a:r>
                <a:r>
                  <a:rPr lang="en-GB" sz="1800" dirty="0">
                    <a:effectLst/>
                    <a:latin typeface="CMSY10"/>
                  </a:rPr>
                  <a:t>M</a:t>
                </a:r>
                <a:r>
                  <a:rPr lang="en-GB" sz="1800" dirty="0">
                    <a:effectLst/>
                    <a:latin typeface="CMEX10"/>
                  </a:rPr>
                  <a:t>c </a:t>
                </a:r>
                <a:r>
                  <a:rPr lang="en-GB" sz="1800" dirty="0">
                    <a:effectLst/>
                    <a:latin typeface="NimbusRomNo9L"/>
                  </a:rPr>
                  <a:t>towards </a:t>
                </a:r>
                <a:r>
                  <a:rPr lang="en-GB" sz="1800" dirty="0">
                    <a:effectLst/>
                    <a:latin typeface="CMSY10"/>
                  </a:rPr>
                  <a:t>M</a:t>
                </a:r>
                <a:r>
                  <a:rPr lang="en-GB" sz="1800" dirty="0">
                    <a:effectLst/>
                    <a:latin typeface="CMMI7"/>
                  </a:rPr>
                  <a:t>R </a:t>
                </a:r>
                <a:r>
                  <a:rPr lang="en-GB" sz="1800" dirty="0">
                    <a:effectLst/>
                    <a:latin typeface="NimbusRomNo9L"/>
                  </a:rPr>
                  <a:t>and re- turns the first node (indicated in yellow) where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de-DE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sz="1800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800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de-DE" sz="1800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de-DE" sz="1800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800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e>
                    </m:d>
                    <m:r>
                      <a:rPr lang="de-DE" sz="18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de-DE" sz="1800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800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sub>
                      <m:sup>
                        <m:r>
                          <a:rPr lang="de-DE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GB" dirty="0"/>
                  <a:t>; 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To compute MCEs, we employ A∗ search, similar to [</a:t>
                </a:r>
                <a:r>
                  <a:rPr lang="en-GB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Wayllace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GB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et al.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2016], in the space of models; we start off with the initial state </a:t>
                </a:r>
                <a:r>
                  <a:rPr lang="el-G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Γ(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MH) derived from the human’s expectation of a given planning problem MR, and modify it incrementally until we arrive at a planning problem </a:t>
                </a:r>
                <a:endParaRPr lang="en-GB" dirty="0"/>
              </a:p>
              <a:p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Mc with C(</a:t>
                </a:r>
                <a:r>
                  <a:rPr lang="el-G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π∗, 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Mc) = C∗ , i.e. the given plan is explained. </a:t>
                </a:r>
              </a:p>
              <a:p>
                <a:endParaRPr lang="en-GB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800" dirty="0">
                    <a:effectLst/>
                    <a:latin typeface="NimbusRomNo9L"/>
                  </a:rPr>
                  <a:t>MME search starts from </a:t>
                </a:r>
                <a:r>
                  <a:rPr lang="en-GB" sz="1800" dirty="0">
                    <a:effectLst/>
                    <a:latin typeface="CMSY10"/>
                  </a:rPr>
                  <a:t>M</a:t>
                </a:r>
                <a:r>
                  <a:rPr lang="en-GB" sz="1800" dirty="0">
                    <a:effectLst/>
                    <a:latin typeface="CMMI7"/>
                  </a:rPr>
                  <a:t>R </a:t>
                </a:r>
                <a:r>
                  <a:rPr lang="en-GB" sz="1800" dirty="0">
                    <a:effectLst/>
                    <a:latin typeface="NimbusRomNo9L"/>
                  </a:rPr>
                  <a:t>and moves towards MH; The goal here is to find the largest set of model changes for which the </a:t>
                </a:r>
                <a:r>
                  <a:rPr lang="en-GB" sz="1800" dirty="0" err="1">
                    <a:effectLst/>
                    <a:latin typeface="NimbusRomNo9L"/>
                  </a:rPr>
                  <a:t>explica</a:t>
                </a:r>
                <a:r>
                  <a:rPr lang="en-GB" sz="1800" dirty="0">
                    <a:effectLst/>
                    <a:latin typeface="NimbusRomNo9L"/>
                  </a:rPr>
                  <a:t>- </a:t>
                </a:r>
                <a:r>
                  <a:rPr lang="en-GB" sz="1800" dirty="0" err="1">
                    <a:effectLst/>
                    <a:latin typeface="NimbusRomNo9L"/>
                  </a:rPr>
                  <a:t>bility</a:t>
                </a:r>
                <a:r>
                  <a:rPr lang="en-GB" sz="1800" dirty="0">
                    <a:effectLst/>
                    <a:latin typeface="NimbusRomNo9L"/>
                  </a:rPr>
                  <a:t> criterion becomes invalid for the first time (due to either suboptimality or </a:t>
                </a:r>
                <a:r>
                  <a:rPr lang="en-GB" sz="1800" dirty="0" err="1">
                    <a:effectLst/>
                    <a:latin typeface="NimbusRomNo9L"/>
                  </a:rPr>
                  <a:t>inexecutability</a:t>
                </a:r>
                <a:r>
                  <a:rPr lang="en-GB" sz="1800" dirty="0">
                    <a:effectLst/>
                    <a:latin typeface="NimbusRomNo9L"/>
                  </a:rPr>
                  <a:t>) </a:t>
                </a:r>
                <a:endParaRPr lang="en-GB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sz="1800" dirty="0">
                    <a:effectLst/>
                    <a:latin typeface="NimbusRomNo9L"/>
                  </a:rPr>
                  <a:t>MCE search starts from </a:t>
                </a:r>
                <a:r>
                  <a:rPr lang="en-GB" sz="1800" dirty="0">
                    <a:effectLst/>
                    <a:latin typeface="CMSY10"/>
                  </a:rPr>
                  <a:t>M</a:t>
                </a:r>
                <a:r>
                  <a:rPr lang="en-GB" sz="1800" dirty="0">
                    <a:effectLst/>
                    <a:latin typeface="CMMI7"/>
                  </a:rPr>
                  <a:t>H </a:t>
                </a:r>
                <a:r>
                  <a:rPr lang="en-GB" sz="1800" dirty="0">
                    <a:effectLst/>
                    <a:latin typeface="NimbusRomNo9L"/>
                  </a:rPr>
                  <a:t>, computes updates </a:t>
                </a:r>
                <a:r>
                  <a:rPr lang="en-GB" sz="1800" dirty="0">
                    <a:effectLst/>
                    <a:latin typeface="CMSY10"/>
                  </a:rPr>
                  <a:t>M</a:t>
                </a:r>
                <a:r>
                  <a:rPr lang="en-GB" sz="1800" dirty="0">
                    <a:effectLst/>
                    <a:latin typeface="CMEX10"/>
                  </a:rPr>
                  <a:t>c </a:t>
                </a:r>
                <a:r>
                  <a:rPr lang="en-GB" sz="1800" dirty="0">
                    <a:effectLst/>
                    <a:latin typeface="NimbusRomNo9L"/>
                  </a:rPr>
                  <a:t>towards </a:t>
                </a:r>
                <a:r>
                  <a:rPr lang="en-GB" sz="1800" dirty="0">
                    <a:effectLst/>
                    <a:latin typeface="CMSY10"/>
                  </a:rPr>
                  <a:t>M</a:t>
                </a:r>
                <a:r>
                  <a:rPr lang="en-GB" sz="1800" dirty="0">
                    <a:effectLst/>
                    <a:latin typeface="CMMI7"/>
                  </a:rPr>
                  <a:t>R </a:t>
                </a:r>
                <a:r>
                  <a:rPr lang="en-GB" sz="1800" dirty="0">
                    <a:effectLst/>
                    <a:latin typeface="NimbusRomNo9L"/>
                  </a:rPr>
                  <a:t>and re- turns the first node (indicated in yellow) where </a:t>
                </a:r>
                <a:r>
                  <a:rPr lang="en-GB" sz="1800" i="0" dirty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𝐶</a:t>
                </a:r>
                <a:r>
                  <a:rPr lang="de-DE" sz="1800" i="0" dirty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de-DE" sz="1800" i="0" dirty="0">
                    <a:solidFill>
                      <a:schemeClr val="accent4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𝜋^∗,ℳ ̂ )</a:t>
                </a:r>
                <a:r>
                  <a:rPr lang="de-DE" sz="1800" i="0" dirty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=𝐶_</a:t>
                </a:r>
                <a:r>
                  <a:rPr lang="de-DE" sz="1800" i="0" dirty="0">
                    <a:solidFill>
                      <a:schemeClr val="accent4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ℳ ̂^</a:t>
                </a:r>
                <a:r>
                  <a:rPr lang="de-DE" sz="1800" i="0" dirty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∗</a:t>
                </a:r>
                <a:r>
                  <a:rPr lang="en-GB" dirty="0"/>
                  <a:t>; 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To compute MCEs, we employ A∗ search, similar to [</a:t>
                </a:r>
                <a:r>
                  <a:rPr lang="en-GB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Wayllace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GB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et al.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2016], in the space of models; we start off with the initial state </a:t>
                </a:r>
                <a:r>
                  <a:rPr lang="el-G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Γ(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MH) derived from the human’s expectation of a given planning problem MR, and modify it incrementally until we arrive at a planning problem </a:t>
                </a:r>
                <a:endParaRPr lang="en-GB" dirty="0"/>
              </a:p>
              <a:p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Mc with C(</a:t>
                </a:r>
                <a:r>
                  <a:rPr lang="el-G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π∗, 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Mc) = C∗ , i.e. the given plan is explained. </a:t>
                </a:r>
              </a:p>
              <a:p>
                <a:endParaRPr lang="en-GB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800" dirty="0">
                    <a:effectLst/>
                    <a:latin typeface="NimbusRomNo9L"/>
                  </a:rPr>
                  <a:t>MME search starts from </a:t>
                </a:r>
                <a:r>
                  <a:rPr lang="en-GB" sz="1800" dirty="0">
                    <a:effectLst/>
                    <a:latin typeface="CMSY10"/>
                  </a:rPr>
                  <a:t>M</a:t>
                </a:r>
                <a:r>
                  <a:rPr lang="en-GB" sz="1800" dirty="0">
                    <a:effectLst/>
                    <a:latin typeface="CMMI7"/>
                  </a:rPr>
                  <a:t>R </a:t>
                </a:r>
                <a:r>
                  <a:rPr lang="en-GB" sz="1800" dirty="0">
                    <a:effectLst/>
                    <a:latin typeface="NimbusRomNo9L"/>
                  </a:rPr>
                  <a:t>and moves towards MH; The goal here is to find the largest set of model changes for which the </a:t>
                </a:r>
                <a:r>
                  <a:rPr lang="en-GB" sz="1800" dirty="0" err="1">
                    <a:effectLst/>
                    <a:latin typeface="NimbusRomNo9L"/>
                  </a:rPr>
                  <a:t>explica</a:t>
                </a:r>
                <a:r>
                  <a:rPr lang="en-GB" sz="1800" dirty="0">
                    <a:effectLst/>
                    <a:latin typeface="NimbusRomNo9L"/>
                  </a:rPr>
                  <a:t>- </a:t>
                </a:r>
                <a:r>
                  <a:rPr lang="en-GB" sz="1800" dirty="0" err="1">
                    <a:effectLst/>
                    <a:latin typeface="NimbusRomNo9L"/>
                  </a:rPr>
                  <a:t>bility</a:t>
                </a:r>
                <a:r>
                  <a:rPr lang="en-GB" sz="1800" dirty="0">
                    <a:effectLst/>
                    <a:latin typeface="NimbusRomNo9L"/>
                  </a:rPr>
                  <a:t> criterion becomes invalid for the first time (due to either suboptimality or </a:t>
                </a:r>
                <a:r>
                  <a:rPr lang="en-GB" sz="1800" dirty="0" err="1">
                    <a:effectLst/>
                    <a:latin typeface="NimbusRomNo9L"/>
                  </a:rPr>
                  <a:t>inexecutability</a:t>
                </a:r>
                <a:r>
                  <a:rPr lang="en-GB" sz="1800" dirty="0">
                    <a:effectLst/>
                    <a:latin typeface="NimbusRomNo9L"/>
                  </a:rPr>
                  <a:t>) </a:t>
                </a:r>
                <a:endParaRPr lang="en-GB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160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857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Rao also on how to give a talk/write a paper: http://</a:t>
            </a:r>
            <a:r>
              <a:rPr lang="en-GB" dirty="0" err="1"/>
              <a:t>rakaposhi.eas.asu.edu</a:t>
            </a:r>
            <a:r>
              <a:rPr lang="en-GB" dirty="0"/>
              <a:t>/</a:t>
            </a:r>
            <a:r>
              <a:rPr lang="en-GB" dirty="0" err="1"/>
              <a:t>ijcai</a:t>
            </a:r>
            <a:r>
              <a:rPr lang="en-GB" dirty="0"/>
              <a:t>-dc-</a:t>
            </a:r>
            <a:r>
              <a:rPr lang="en-GB" dirty="0" err="1"/>
              <a:t>talk.html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099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 beyond planning with their own models of the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1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Example closure: fill in the gaps in things it perceives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521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393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068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922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PPE: concise by focus on plan, easy to compute; may reveal too much/irrelevant info, ignores other differences that may have contributed (not complete)</a:t>
            </a:r>
          </a:p>
          <a:p>
            <a:r>
              <a:rPr lang="en-GB" dirty="0"/>
              <a:t>MPE: easy to compute, complete; not concise; may reveal too much/irrelevant info</a:t>
            </a:r>
          </a:p>
          <a:p>
            <a:endParaRPr lang="en-GB" dirty="0"/>
          </a:p>
          <a:p>
            <a:r>
              <a:rPr lang="en-GB" dirty="0"/>
              <a:t>Assume PDDL planning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928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924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livng.knowledge">
            <a:extLst>
              <a:ext uri="{FF2B5EF4-FFF2-40B4-BE49-F238E27FC236}">
                <a16:creationId xmlns:a16="http://schemas.microsoft.com/office/drawing/2014/main" id="{B047EBDB-25E0-3349-8C4B-88673F3FCFC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EF30B318-F6E7-ED2A-610E-2E91ECB553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7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13" orient="horz" pos="1236" userDrawn="1">
          <p15:clr>
            <a:srgbClr val="FBAE40"/>
          </p15:clr>
        </p15:guide>
        <p15:guide id="14" orient="horz" pos="2040" userDrawn="1">
          <p15:clr>
            <a:srgbClr val="FBAE40"/>
          </p15:clr>
        </p15:guide>
        <p15:guide id="15" pos="301" userDrawn="1">
          <p15:clr>
            <a:srgbClr val="FBAE40"/>
          </p15:clr>
        </p15:guide>
        <p15:guide id="16" pos="737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826" y="2615519"/>
            <a:ext cx="5572334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3" y="2615519"/>
            <a:ext cx="5573833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624" y="1666800"/>
            <a:ext cx="5574533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840" y="1666800"/>
            <a:ext cx="5573834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190402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185639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6" orient="horz" pos="1463" userDrawn="1">
          <p15:clr>
            <a:srgbClr val="FBAE40"/>
          </p15:clr>
        </p15:guide>
        <p15:guide id="17" orient="horz" pos="3618" userDrawn="1">
          <p15:clr>
            <a:srgbClr val="FBAE40"/>
          </p15:clr>
        </p15:guide>
        <p15:guide id="18" orient="horz" pos="851" userDrawn="1">
          <p15:clr>
            <a:srgbClr val="FBAE40"/>
          </p15:clr>
        </p15:guide>
        <p15:guide id="19" pos="301" userDrawn="1">
          <p15:clr>
            <a:srgbClr val="FBAE40"/>
          </p15:clr>
        </p15:guide>
        <p15:guide id="20" pos="737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858742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11" orient="horz" pos="1463" userDrawn="1">
          <p15:clr>
            <a:srgbClr val="FBAE40"/>
          </p15:clr>
        </p15:guide>
        <p15:guide id="12" orient="horz" pos="3618" userDrawn="1">
          <p15:clr>
            <a:srgbClr val="FBAE40"/>
          </p15:clr>
        </p15:guide>
        <p15:guide id="13" orient="horz" pos="851" userDrawn="1">
          <p15:clr>
            <a:srgbClr val="FBAE40"/>
          </p15:clr>
        </p15:guide>
        <p15:guide id="14" pos="301" userDrawn="1">
          <p15:clr>
            <a:srgbClr val="FBAE40"/>
          </p15:clr>
        </p15:guide>
        <p15:guide id="15" pos="737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1DC7D-227B-E4B8-B03E-633258849192}"/>
              </a:ext>
            </a:extLst>
          </p:cNvPr>
          <p:cNvSpPr/>
          <p:nvPr/>
        </p:nvSpPr>
        <p:spPr>
          <a:xfrm>
            <a:off x="268941" y="228600"/>
            <a:ext cx="2277035" cy="5378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173915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11" orient="horz" pos="1463" userDrawn="1">
          <p15:clr>
            <a:srgbClr val="FBAE40"/>
          </p15:clr>
        </p15:guide>
        <p15:guide id="12" orient="horz" pos="3618" userDrawn="1">
          <p15:clr>
            <a:srgbClr val="FBAE40"/>
          </p15:clr>
        </p15:guide>
        <p15:guide id="13" orient="horz" pos="851" userDrawn="1">
          <p15:clr>
            <a:srgbClr val="FBAE40"/>
          </p15:clr>
        </p15:guide>
        <p15:guide id="14" pos="301" userDrawn="1">
          <p15:clr>
            <a:srgbClr val="FBAE40"/>
          </p15:clr>
        </p15:guide>
        <p15:guide id="15" pos="737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412" y="1019190"/>
            <a:ext cx="5494742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625" y="2369580"/>
            <a:ext cx="5494742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3152" y="1512000"/>
            <a:ext cx="5518523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3152" y="4680002"/>
            <a:ext cx="5518726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418839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6" orient="horz" pos="3618" userDrawn="1">
          <p15:clr>
            <a:srgbClr val="FBAE40"/>
          </p15:clr>
        </p15:guide>
        <p15:guide id="17" orient="horz" pos="851" userDrawn="1">
          <p15:clr>
            <a:srgbClr val="FBAE40"/>
          </p15:clr>
        </p15:guide>
        <p15:guide id="18" orient="horz" pos="1781" userDrawn="1">
          <p15:clr>
            <a:srgbClr val="FBAE40"/>
          </p15:clr>
        </p15:guide>
        <p15:guide id="19" pos="301" userDrawn="1">
          <p15:clr>
            <a:srgbClr val="FBAE40"/>
          </p15:clr>
        </p15:guide>
        <p15:guide id="20" pos="737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25" y="1709741"/>
            <a:ext cx="10987826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625" y="4589466"/>
            <a:ext cx="10987826" cy="131644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43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410040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BB22276-F35F-A440-A378-D70B6EA72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09" y="304199"/>
            <a:ext cx="2089425" cy="1045801"/>
          </a:xfrm>
          <a:prstGeom prst="rect">
            <a:avLst/>
          </a:prstGeom>
        </p:spPr>
      </p:pic>
      <p:sp>
        <p:nvSpPr>
          <p:cNvPr id="22" name="livng.knowledge">
            <a:extLst>
              <a:ext uri="{FF2B5EF4-FFF2-40B4-BE49-F238E27FC236}">
                <a16:creationId xmlns:a16="http://schemas.microsoft.com/office/drawing/2014/main" id="{6FCE89AB-3140-D748-8FFB-2BE1ED68AD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4FF0C5A2-C4EB-F182-2EE2-80EFF88099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65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9" orient="horz" pos="1236" userDrawn="1">
          <p15:clr>
            <a:srgbClr val="FBAE40"/>
          </p15:clr>
        </p15:guide>
        <p15:guide id="10" orient="horz" pos="2040" userDrawn="1">
          <p15:clr>
            <a:srgbClr val="FBAE40"/>
          </p15:clr>
        </p15:guide>
        <p15:guide id="11" pos="301" userDrawn="1">
          <p15:clr>
            <a:srgbClr val="FBAE40"/>
          </p15:clr>
        </p15:guide>
        <p15:guide id="12" pos="737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livng.knowledge">
            <a:extLst>
              <a:ext uri="{FF2B5EF4-FFF2-40B4-BE49-F238E27FC236}">
                <a16:creationId xmlns:a16="http://schemas.microsoft.com/office/drawing/2014/main" id="{6FCE89AB-3140-D748-8FFB-2BE1ED68AD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166DFA8A-0A60-6E57-3E6D-1B298569BE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1734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301">
          <p15:clr>
            <a:srgbClr val="FBAE40"/>
          </p15:clr>
        </p15:guide>
        <p15:guide id="8" pos="737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13324" y="1035716"/>
            <a:ext cx="4677833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1962150"/>
            <a:ext cx="8544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/>
        </p:nvSpPr>
        <p:spPr>
          <a:xfrm>
            <a:off x="359625" y="2114550"/>
            <a:ext cx="85440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/>
        </p:nvSpPr>
        <p:spPr>
          <a:xfrm>
            <a:off x="359625" y="3390901"/>
            <a:ext cx="854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  <a:br>
              <a:rPr lang="en-GB" sz="1798"/>
            </a:br>
            <a:r>
              <a:rPr lang="en-GB" sz="1798"/>
              <a:t>Name: der Referentin / des Referenten</a:t>
            </a:r>
            <a:endParaRPr lang="en-GB" sz="1798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livng.knowledge">
            <a:extLst>
              <a:ext uri="{FF2B5EF4-FFF2-40B4-BE49-F238E27FC236}">
                <a16:creationId xmlns:a16="http://schemas.microsoft.com/office/drawing/2014/main" id="{47F7FB0D-7814-7142-AFBE-7A75ED0F01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E5A42739-E9FA-3CC1-4EF3-0BB95C72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193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13" orient="horz" pos="1236" userDrawn="1">
          <p15:clr>
            <a:srgbClr val="FBAE40"/>
          </p15:clr>
        </p15:guide>
        <p15:guide id="14" orient="horz" pos="2040" userDrawn="1">
          <p15:clr>
            <a:srgbClr val="FBAE40"/>
          </p15:clr>
        </p15:guide>
        <p15:guide id="15" pos="301" userDrawn="1">
          <p15:clr>
            <a:srgbClr val="FBAE40"/>
          </p15:clr>
        </p15:guide>
        <p15:guide id="16" pos="737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53D18515-2728-DF4D-BD30-577CE284C0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362335E6-E2DE-E887-0E05-1D86681CC8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50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13" orient="horz" pos="1236" userDrawn="1">
          <p15:clr>
            <a:srgbClr val="FBAE40"/>
          </p15:clr>
        </p15:guide>
        <p15:guide id="14" orient="horz" pos="2040" userDrawn="1">
          <p15:clr>
            <a:srgbClr val="FBAE40"/>
          </p15:clr>
        </p15:guide>
        <p15:guide id="15" pos="301" userDrawn="1">
          <p15:clr>
            <a:srgbClr val="FBAE40"/>
          </p15:clr>
        </p15:guide>
        <p15:guide id="16" pos="737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B7AED09D-D872-F34F-B764-A4039FDCE9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E894909E-E2BC-9CE0-6436-C1C8699283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033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13" orient="horz" pos="1236" userDrawn="1">
          <p15:clr>
            <a:srgbClr val="FBAE40"/>
          </p15:clr>
        </p15:guide>
        <p15:guide id="14" orient="horz" pos="2040" userDrawn="1">
          <p15:clr>
            <a:srgbClr val="FBAE40"/>
          </p15:clr>
        </p15:guide>
        <p15:guide id="15" pos="301" userDrawn="1">
          <p15:clr>
            <a:srgbClr val="FBAE40"/>
          </p15:clr>
        </p15:guide>
        <p15:guide id="16" pos="737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2"/>
            <a:ext cx="12192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1" y="1962075"/>
            <a:ext cx="5036816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590925"/>
            <a:ext cx="2688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368" y="2484439"/>
            <a:ext cx="4251137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69229" y="6028843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2"/>
            <a:ext cx="121920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/>
        </p:nvSpPr>
        <p:spPr>
          <a:xfrm>
            <a:off x="359626" y="1962075"/>
            <a:ext cx="5036816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89906" tIns="0" rIns="89906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/>
              <a:t>Titel der Präsentation auf</a:t>
            </a:r>
            <a:endParaRPr lang="de-DE" sz="3596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/>
        </p:nvSpPr>
        <p:spPr>
          <a:xfrm>
            <a:off x="359625" y="3590925"/>
            <a:ext cx="2013902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</a:p>
          <a:p>
            <a:r>
              <a:rPr lang="en-GB" sz="1798"/>
              <a:t>Name: der Referentin / des Referenten</a:t>
            </a:r>
            <a:endParaRPr lang="en-GB" sz="1798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402" y="2484439"/>
            <a:ext cx="408940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7" name="livng.knowledge">
            <a:extLst>
              <a:ext uri="{FF2B5EF4-FFF2-40B4-BE49-F238E27FC236}">
                <a16:creationId xmlns:a16="http://schemas.microsoft.com/office/drawing/2014/main" id="{066467CB-860E-B94F-9269-FA8017D323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928005D7-52D0-42FE-4CE2-FCB5BF3976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8932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pos="227">
          <p15:clr>
            <a:srgbClr val="FBAE40"/>
          </p15:clr>
        </p15:guide>
        <p15:guide id="9" pos="7461">
          <p15:clr>
            <a:srgbClr val="FBAE40"/>
          </p15:clr>
        </p15:guide>
        <p15:guide id="10" orient="horz" pos="15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757652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6" orient="horz" pos="1463" userDrawn="1">
          <p15:clr>
            <a:srgbClr val="FBAE40"/>
          </p15:clr>
        </p15:guide>
        <p15:guide id="17" orient="horz" pos="3618" userDrawn="1">
          <p15:clr>
            <a:srgbClr val="FBAE40"/>
          </p15:clr>
        </p15:guide>
        <p15:guide id="18" orient="horz" pos="851" userDrawn="1">
          <p15:clr>
            <a:srgbClr val="FBAE40"/>
          </p15:clr>
        </p15:guide>
        <p15:guide id="19" pos="301" userDrawn="1">
          <p15:clr>
            <a:srgbClr val="FBAE40"/>
          </p15:clr>
        </p15:guide>
        <p15:guide id="20" pos="737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719362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sv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625" y="1665065"/>
            <a:ext cx="1147205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D1FA1C16-9242-3325-D975-73234123843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5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p:hf hdr="0"/>
  <p:txStyles>
    <p:titleStyle>
      <a:lvl1pPr marL="0" indent="0" algn="l" defTabSz="9134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97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363" indent="-274363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398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210" indent="-280707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2472" indent="-269605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9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32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63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4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5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657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388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1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hyperlink" Target="https://xkcd.com/157/" TargetMode="External"/><Relationship Id="rId12" Type="http://schemas.openxmlformats.org/officeDocument/2006/relationships/image" Target="../media/image26.png"/><Relationship Id="rId2" Type="http://schemas.openxmlformats.org/officeDocument/2006/relationships/image" Target="../media/image6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xkcd.com/157/" TargetMode="External"/><Relationship Id="rId3" Type="http://schemas.openxmlformats.org/officeDocument/2006/relationships/image" Target="../media/image910.png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6.png"/><Relationship Id="rId5" Type="http://schemas.openxmlformats.org/officeDocument/2006/relationships/image" Target="../media/image1110.png"/><Relationship Id="rId1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1010.png"/><Relationship Id="rId9" Type="http://schemas.openxmlformats.org/officeDocument/2006/relationships/image" Target="../media/image30.png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xkcd.com/157/" TargetMode="External"/><Relationship Id="rId3" Type="http://schemas.openxmlformats.org/officeDocument/2006/relationships/image" Target="../media/image910.png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image" Target="../media/image20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6.png"/><Relationship Id="rId5" Type="http://schemas.openxmlformats.org/officeDocument/2006/relationships/image" Target="../media/image1110.png"/><Relationship Id="rId1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1010.png"/><Relationship Id="rId9" Type="http://schemas.openxmlformats.org/officeDocument/2006/relationships/image" Target="../media/image30.png"/><Relationship Id="rId1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xkcd.com/157/" TargetMode="External"/><Relationship Id="rId18" Type="http://schemas.openxmlformats.org/officeDocument/2006/relationships/image" Target="../media/image22.png"/><Relationship Id="rId3" Type="http://schemas.openxmlformats.org/officeDocument/2006/relationships/image" Target="../media/image910.png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17" Type="http://schemas.openxmlformats.org/officeDocument/2006/relationships/image" Target="../media/image25.png"/><Relationship Id="rId2" Type="http://schemas.openxmlformats.org/officeDocument/2006/relationships/image" Target="../media/image2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6.png"/><Relationship Id="rId5" Type="http://schemas.openxmlformats.org/officeDocument/2006/relationships/image" Target="../media/image1110.png"/><Relationship Id="rId1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1010.png"/><Relationship Id="rId9" Type="http://schemas.openxmlformats.org/officeDocument/2006/relationships/image" Target="../media/image39.png"/><Relationship Id="rId1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thenewstack.io/remembering-shakey-first-intelligent-robot/" TargetMode="Externa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10" Type="http://schemas.openxmlformats.org/officeDocument/2006/relationships/hyperlink" Target="https://anki.com/en-us/cozmo.html" TargetMode="External"/><Relationship Id="rId4" Type="http://schemas.openxmlformats.org/officeDocument/2006/relationships/notesSlide" Target="../notesSlides/notesSlide4.xml"/><Relationship Id="rId9" Type="http://schemas.openxmlformats.org/officeDocument/2006/relationships/hyperlink" Target="https://en.wikipedia.org/wiki/ELIZA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hyperlink" Target="https://xkcd.com/157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0.png"/><Relationship Id="rId5" Type="http://schemas.openxmlformats.org/officeDocument/2006/relationships/image" Target="../media/image6.png"/><Relationship Id="rId4" Type="http://schemas.openxmlformats.org/officeDocument/2006/relationships/image" Target="../media/image3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akaposhi.eas.asu.ed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hyperlink" Target="https://xkcd.com/157/" TargetMode="Externa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71.png"/><Relationship Id="rId5" Type="http://schemas.openxmlformats.org/officeDocument/2006/relationships/image" Target="../media/image660.png"/><Relationship Id="rId10" Type="http://schemas.openxmlformats.org/officeDocument/2006/relationships/image" Target="../media/image70.png"/><Relationship Id="rId4" Type="http://schemas.openxmlformats.org/officeDocument/2006/relationships/image" Target="../media/image7.png"/><Relationship Id="rId9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hyperlink" Target="https://xkcd.com/157/" TargetMode="External"/><Relationship Id="rId21" Type="http://schemas.openxmlformats.org/officeDocument/2006/relationships/image" Target="../media/image91.png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24" Type="http://schemas.openxmlformats.org/officeDocument/2006/relationships/image" Target="../media/image93.png"/><Relationship Id="rId5" Type="http://schemas.openxmlformats.org/officeDocument/2006/relationships/image" Target="../media/image760.png"/><Relationship Id="rId15" Type="http://schemas.openxmlformats.org/officeDocument/2006/relationships/image" Target="../media/image85.png"/><Relationship Id="rId23" Type="http://schemas.openxmlformats.org/officeDocument/2006/relationships/image" Target="../media/image76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11" Type="http://schemas.openxmlformats.org/officeDocument/2006/relationships/image" Target="../media/image99.png"/><Relationship Id="rId5" Type="http://schemas.openxmlformats.org/officeDocument/2006/relationships/image" Target="../media/image7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hyperlink" Target="https://xkcd.com/157/" TargetMode="External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13.png"/><Relationship Id="rId18" Type="http://schemas.openxmlformats.org/officeDocument/2006/relationships/image" Target="../media/image117.png"/><Relationship Id="rId3" Type="http://schemas.openxmlformats.org/officeDocument/2006/relationships/image" Target="../media/image7.png"/><Relationship Id="rId21" Type="http://schemas.openxmlformats.org/officeDocument/2006/relationships/image" Target="../media/image92.png"/><Relationship Id="rId7" Type="http://schemas.openxmlformats.org/officeDocument/2006/relationships/image" Target="../media/image6.png"/><Relationship Id="rId12" Type="http://schemas.openxmlformats.org/officeDocument/2006/relationships/image" Target="../media/image112.png"/><Relationship Id="rId17" Type="http://schemas.openxmlformats.org/officeDocument/2006/relationships/image" Target="../media/image116.png"/><Relationship Id="rId2" Type="http://schemas.openxmlformats.org/officeDocument/2006/relationships/hyperlink" Target="https://xkcd.com/157/" TargetMode="External"/><Relationship Id="rId16" Type="http://schemas.openxmlformats.org/officeDocument/2006/relationships/image" Target="../media/image115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9.png"/><Relationship Id="rId11" Type="http://schemas.openxmlformats.org/officeDocument/2006/relationships/image" Target="../media/image111.png"/><Relationship Id="rId5" Type="http://schemas.openxmlformats.org/officeDocument/2006/relationships/image" Target="../media/image108.png"/><Relationship Id="rId15" Type="http://schemas.openxmlformats.org/officeDocument/2006/relationships/image" Target="../media/image114.png"/><Relationship Id="rId23" Type="http://schemas.openxmlformats.org/officeDocument/2006/relationships/image" Target="../media/image121.png"/><Relationship Id="rId10" Type="http://schemas.openxmlformats.org/officeDocument/2006/relationships/image" Target="../media/image110.png"/><Relationship Id="rId19" Type="http://schemas.openxmlformats.org/officeDocument/2006/relationships/image" Target="../media/image118.png"/><Relationship Id="rId4" Type="http://schemas.openxmlformats.org/officeDocument/2006/relationships/image" Target="../media/image107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10.png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image" Target="../media/image9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0.png"/><Relationship Id="rId11" Type="http://schemas.openxmlformats.org/officeDocument/2006/relationships/image" Target="../media/image6.png"/><Relationship Id="rId5" Type="http://schemas.openxmlformats.org/officeDocument/2006/relationships/image" Target="../media/image1110.png"/><Relationship Id="rId10" Type="http://schemas.openxmlformats.org/officeDocument/2006/relationships/image" Target="../media/image16.png"/><Relationship Id="rId4" Type="http://schemas.openxmlformats.org/officeDocument/2006/relationships/image" Target="../media/image10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4BE2-80DA-4241-AF62-CB1542C6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Automated Planning and Acting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84F53-43C7-8041-BB5E-42EFDC745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Human-aware Planning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C149E-328F-5146-8520-C7F601EE3733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en-GB" dirty="0"/>
              <a:t>Tanya Braun</a:t>
            </a:r>
          </a:p>
          <a:p>
            <a:r>
              <a:rPr lang="en-GB" dirty="0"/>
              <a:t>Research Group Data Science, Computer Science Department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D3670-9211-ED4D-9EF3-1E2BAFC4166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278438" y="-720725"/>
            <a:ext cx="6913562" cy="360362"/>
          </a:xfrm>
        </p:spPr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0A2DC-261A-A344-93D2-27C84C4703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1563" y="7019925"/>
            <a:ext cx="960437" cy="360363"/>
          </a:xfrm>
        </p:spPr>
        <p:txBody>
          <a:bodyPr/>
          <a:lstStyle/>
          <a:p>
            <a:fld id="{67C9959E-8E6B-B04C-9955-EA096F41CA7A}" type="slidenum">
              <a:rPr lang="en-GB" smtClean="0"/>
              <a:t>1</a:t>
            </a:fld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E8F03A-13AE-49BC-329D-094F604489C7}"/>
              </a:ext>
            </a:extLst>
          </p:cNvPr>
          <p:cNvGrpSpPr/>
          <p:nvPr/>
        </p:nvGrpSpPr>
        <p:grpSpPr>
          <a:xfrm>
            <a:off x="9455442" y="1962150"/>
            <a:ext cx="2376933" cy="1821588"/>
            <a:chOff x="5545944" y="2497163"/>
            <a:chExt cx="2376933" cy="182158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529A196-DCD4-4264-7B3F-9600A2AB1021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0FC8268-D44E-D20B-DCEA-D92330DDD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18514796-5C8C-10EA-30BC-F8768788E10E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226FE8FE-ADD6-D045-AA2A-AC6E36C726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1FE8C3-86B3-5BA0-FCE9-40FC66572727}"/>
              </a:ext>
            </a:extLst>
          </p:cNvPr>
          <p:cNvGrpSpPr/>
          <p:nvPr/>
        </p:nvGrpSpPr>
        <p:grpSpPr>
          <a:xfrm>
            <a:off x="8385824" y="2732674"/>
            <a:ext cx="1361767" cy="779714"/>
            <a:chOff x="4181300" y="3267687"/>
            <a:chExt cx="1656793" cy="779714"/>
          </a:xfrm>
        </p:grpSpPr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D95EB2DF-E6B4-FC13-F03D-0905E53624B6}"/>
                </a:ext>
              </a:extLst>
            </p:cNvPr>
            <p:cNvSpPr/>
            <p:nvPr/>
          </p:nvSpPr>
          <p:spPr>
            <a:xfrm rot="15182610" flipH="1">
              <a:off x="4367762" y="3081225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AEA9CDC8-A8A4-6B81-14C2-B6EF89E7F10C}"/>
                </a:ext>
              </a:extLst>
            </p:cNvPr>
            <p:cNvSpPr/>
            <p:nvPr/>
          </p:nvSpPr>
          <p:spPr>
            <a:xfrm rot="15182610" flipV="1">
              <a:off x="4925437" y="3134746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Cloud Callout 27">
            <a:extLst>
              <a:ext uri="{FF2B5EF4-FFF2-40B4-BE49-F238E27FC236}">
                <a16:creationId xmlns:a16="http://schemas.microsoft.com/office/drawing/2014/main" id="{E3668481-344C-0456-47F3-DA6E3B2741FF}"/>
              </a:ext>
            </a:extLst>
          </p:cNvPr>
          <p:cNvSpPr/>
          <p:nvPr/>
        </p:nvSpPr>
        <p:spPr>
          <a:xfrm>
            <a:off x="10328482" y="548596"/>
            <a:ext cx="1503892" cy="1348598"/>
          </a:xfrm>
          <a:prstGeom prst="cloudCallout">
            <a:avLst>
              <a:gd name="adj1" fmla="val -43272"/>
              <a:gd name="adj2" fmla="val 88562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041A8838-4EAE-1080-BA2F-96B14FF06E82}"/>
              </a:ext>
            </a:extLst>
          </p:cNvPr>
          <p:cNvSpPr/>
          <p:nvPr/>
        </p:nvSpPr>
        <p:spPr>
          <a:xfrm rot="20012224" flipV="1">
            <a:off x="8338067" y="1530613"/>
            <a:ext cx="2782293" cy="581013"/>
          </a:xfrm>
          <a:prstGeom prst="parallelogram">
            <a:avLst>
              <a:gd name="adj" fmla="val 70311"/>
            </a:avLst>
          </a:prstGeom>
          <a:gradFill flip="none" rotWithShape="1">
            <a:gsLst>
              <a:gs pos="65000">
                <a:schemeClr val="accent4"/>
              </a:gs>
              <a:gs pos="35000">
                <a:srgbClr val="FFC000"/>
              </a:gs>
              <a:gs pos="0">
                <a:srgbClr val="FFC000"/>
              </a:gs>
              <a:gs pos="20000">
                <a:srgbClr val="FFC000"/>
              </a:gs>
              <a:gs pos="80000">
                <a:schemeClr val="accent4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543663-010A-5C94-619E-EA1942FBC0E6}"/>
              </a:ext>
            </a:extLst>
          </p:cNvPr>
          <p:cNvGrpSpPr/>
          <p:nvPr/>
        </p:nvGrpSpPr>
        <p:grpSpPr>
          <a:xfrm>
            <a:off x="7770185" y="2136399"/>
            <a:ext cx="1278962" cy="1433748"/>
            <a:chOff x="3500418" y="2885288"/>
            <a:chExt cx="1278962" cy="1433748"/>
          </a:xfrm>
        </p:grpSpPr>
        <p:pic>
          <p:nvPicPr>
            <p:cNvPr id="31" name="Picture 30">
              <a:hlinkClick r:id="rId13"/>
              <a:extLst>
                <a:ext uri="{FF2B5EF4-FFF2-40B4-BE49-F238E27FC236}">
                  <a16:creationId xmlns:a16="http://schemas.microsoft.com/office/drawing/2014/main" id="{21A055EB-0C74-5489-D22D-688137181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00418" y="3020996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ounded Rectangle 31">
                  <a:extLst>
                    <a:ext uri="{FF2B5EF4-FFF2-40B4-BE49-F238E27FC236}">
                      <a16:creationId xmlns:a16="http://schemas.microsoft.com/office/drawing/2014/main" id="{9D55E04D-6921-1B37-6323-D732BAD91E37}"/>
                    </a:ext>
                  </a:extLst>
                </p:cNvPr>
                <p:cNvSpPr/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E6BF2557-2C88-F242-8DB2-C184D68154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196F6725-903A-3256-AF6C-628981E0FDE2}"/>
                  </a:ext>
                </a:extLst>
              </p:cNvPr>
              <p:cNvSpPr/>
              <p:nvPr/>
            </p:nvSpPr>
            <p:spPr>
              <a:xfrm>
                <a:off x="10468872" y="1042810"/>
                <a:ext cx="686549" cy="408623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196F6725-903A-3256-AF6C-628981E0FD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8872" y="1042810"/>
                <a:ext cx="686549" cy="408623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hlinkClick r:id="rId13"/>
            <a:extLst>
              <a:ext uri="{FF2B5EF4-FFF2-40B4-BE49-F238E27FC236}">
                <a16:creationId xmlns:a16="http://schemas.microsoft.com/office/drawing/2014/main" id="{E7AED82D-75DC-95AC-49B3-329986354AF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07865" y="718186"/>
            <a:ext cx="326975" cy="88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2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Collaborative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Given a planning problem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i.e., the agent’s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Find a </a:t>
                </a:r>
                <a:r>
                  <a:rPr lang="en-GB" dirty="0">
                    <a:solidFill>
                      <a:srgbClr val="FFC000"/>
                    </a:solidFill>
                  </a:rPr>
                  <a:t>joint plan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 that transforms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to a state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86A12-AE62-F84E-B05E-F2B5506C88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2A01-C505-C367-5C14-978CE359C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</a:t>
            </a:fld>
            <a:endParaRPr lang="en-GB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2400051-F028-6D43-B692-4A17A63AE927}"/>
              </a:ext>
            </a:extLst>
          </p:cNvPr>
          <p:cNvGrpSpPr/>
          <p:nvPr/>
        </p:nvGrpSpPr>
        <p:grpSpPr>
          <a:xfrm>
            <a:off x="4703110" y="5310975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5A8BCC9A-4B38-044A-9D74-9AA2796BAE31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5A8BCC9A-4B38-044A-9D74-9AA2796BAE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56DC83E-4365-F14A-84A3-2A5B37156C56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56DC83E-4365-F14A-84A3-2A5B37156C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0AE373A-738A-A74F-A35B-5CBA17EC4E74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0AE373A-738A-A74F-A35B-5CBA17EC4E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0066B11-D62B-8F49-91D9-80F11B27A9B9}"/>
                </a:ext>
              </a:extLst>
            </p:cNvPr>
            <p:cNvCxnSpPr>
              <a:stCxn id="67" idx="6"/>
              <a:endCxn id="69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2A379E2-1A19-6C4B-A608-F699AB4AD6EC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2A379E2-1A19-6C4B-A608-F699AB4AD6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4132F79E-F99D-5343-9355-54C9E96A7571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4132F79E-F99D-5343-9355-54C9E96A75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3354006-8008-3043-A970-8F2833382460}"/>
                </a:ext>
              </a:extLst>
            </p:cNvPr>
            <p:cNvCxnSpPr>
              <a:cxnSpLocks/>
              <a:stCxn id="69" idx="6"/>
              <a:endCxn id="72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C7E9410-39C7-FB4E-905F-CCAF80760F4D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C7E9410-39C7-FB4E-905F-CCAF80760F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A97B281-4449-EA44-B2C0-A0D8D288A073}"/>
                </a:ext>
              </a:extLst>
            </p:cNvPr>
            <p:cNvCxnSpPr>
              <a:cxnSpLocks/>
              <a:stCxn id="72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D747F9BA-8BCF-0749-A3A8-1F2A28673100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D747F9BA-8BCF-0749-A3A8-1F2A286731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C2F05C2-FD2D-4D45-BEE7-B49D5F3840EC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6FC9DC0-179D-3E49-9CAF-A270327C65F6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6FC9DC0-179D-3E49-9CAF-A270327C65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49DEEBA-A7EC-EF47-B712-E9CFE5CA3F59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2525003-739B-9C47-9EB8-1F7B8691C578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E33DBE6-4F12-B34F-BF8B-F6396DF5ACB1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0541ABF-85FF-F64D-9336-FC7212363944}"/>
              </a:ext>
            </a:extLst>
          </p:cNvPr>
          <p:cNvGrpSpPr/>
          <p:nvPr/>
        </p:nvGrpSpPr>
        <p:grpSpPr>
          <a:xfrm>
            <a:off x="9454742" y="3310076"/>
            <a:ext cx="2376933" cy="1821588"/>
            <a:chOff x="5545944" y="2497163"/>
            <a:chExt cx="2376933" cy="182158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F94E1F3-8E4A-2642-B68E-9B89882B4675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B52A847-CA95-6740-A207-047A211C8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07699710-AD8A-5440-A3AA-E484024524A7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07699710-AD8A-5440-A3AA-E484024524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6027086-D2DD-E043-8D39-F7257988494B}"/>
              </a:ext>
            </a:extLst>
          </p:cNvPr>
          <p:cNvGrpSpPr/>
          <p:nvPr/>
        </p:nvGrpSpPr>
        <p:grpSpPr>
          <a:xfrm>
            <a:off x="8385124" y="4080600"/>
            <a:ext cx="1361767" cy="779714"/>
            <a:chOff x="4181300" y="3267687"/>
            <a:chExt cx="1656793" cy="779714"/>
          </a:xfrm>
        </p:grpSpPr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1E03E5EF-6528-994C-BE21-72AE3442D6B1}"/>
                </a:ext>
              </a:extLst>
            </p:cNvPr>
            <p:cNvSpPr/>
            <p:nvPr/>
          </p:nvSpPr>
          <p:spPr>
            <a:xfrm rot="15182610" flipH="1">
              <a:off x="4367762" y="3081225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BA792CAA-5570-844F-A5FB-B30C628765C4}"/>
                </a:ext>
              </a:extLst>
            </p:cNvPr>
            <p:cNvSpPr/>
            <p:nvPr/>
          </p:nvSpPr>
          <p:spPr>
            <a:xfrm rot="15182610" flipV="1">
              <a:off x="4925437" y="3134746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130EF18-595B-594A-8CBA-585756501424}"/>
              </a:ext>
            </a:extLst>
          </p:cNvPr>
          <p:cNvGrpSpPr/>
          <p:nvPr/>
        </p:nvGrpSpPr>
        <p:grpSpPr>
          <a:xfrm>
            <a:off x="7769485" y="3484325"/>
            <a:ext cx="1278962" cy="1433748"/>
            <a:chOff x="3500418" y="2885288"/>
            <a:chExt cx="1278962" cy="1433748"/>
          </a:xfrm>
        </p:grpSpPr>
        <p:pic>
          <p:nvPicPr>
            <p:cNvPr id="90" name="Picture 89">
              <a:hlinkClick r:id="rId13"/>
              <a:extLst>
                <a:ext uri="{FF2B5EF4-FFF2-40B4-BE49-F238E27FC236}">
                  <a16:creationId xmlns:a16="http://schemas.microsoft.com/office/drawing/2014/main" id="{E62FECA5-F81B-C749-A63D-05ACA422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00418" y="3020996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57E7D868-F991-E945-9089-F709B0A79FC3}"/>
                    </a:ext>
                  </a:extLst>
                </p:cNvPr>
                <p:cNvSpPr/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57E7D868-F991-E945-9089-F709B0A79F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48932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Human-aware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Next to agent’s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Agent’s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GB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</m:oMath>
                </a14:m>
                <a:r>
                  <a:rPr lang="en-GB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GB" dirty="0"/>
                  <a:t>of the human’s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Allows the agent to </a:t>
                </a:r>
                <a:r>
                  <a:rPr lang="en-GB" b="1" dirty="0"/>
                  <a:t>anticipate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chemeClr val="accent4"/>
                    </a:solidFill>
                  </a:rPr>
                  <a:t>human behaviour </a:t>
                </a:r>
                <a:r>
                  <a:rPr lang="en-GB" dirty="0"/>
                  <a:t>to</a:t>
                </a:r>
              </a:p>
              <a:p>
                <a:pPr lvl="2"/>
                <a:r>
                  <a:rPr lang="en-GB" dirty="0"/>
                  <a:t>assist</a:t>
                </a:r>
              </a:p>
              <a:p>
                <a:pPr lvl="2"/>
                <a:r>
                  <a:rPr lang="en-GB" dirty="0"/>
                  <a:t>avoid</a:t>
                </a:r>
              </a:p>
              <a:p>
                <a:pPr lvl="2"/>
                <a:r>
                  <a:rPr lang="en-GB" dirty="0"/>
                  <a:t>team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B82B03-6EDD-CD44-92D7-3E1B0029F7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F0F7D-C998-AAE4-1125-8A789C1E9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</a:t>
            </a:fld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3BFFA39-0446-BB4B-942E-99B53D445F32}"/>
              </a:ext>
            </a:extLst>
          </p:cNvPr>
          <p:cNvGrpSpPr/>
          <p:nvPr/>
        </p:nvGrpSpPr>
        <p:grpSpPr>
          <a:xfrm>
            <a:off x="4703110" y="5310975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146AB34-5758-9D4F-B8C3-B2CC2EC7160C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146AB34-5758-9D4F-B8C3-B2CC2EC716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2419752C-9334-1448-B9EF-4244F4C55523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2419752C-9334-1448-B9EF-4244F4C555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0A7A37A0-DF14-F748-AC22-00E381CD1399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0A7A37A0-DF14-F748-AC22-00E381CD13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C2B2496-A166-9144-A0EB-7A91DB851CA5}"/>
                </a:ext>
              </a:extLst>
            </p:cNvPr>
            <p:cNvCxnSpPr>
              <a:stCxn id="45" idx="6"/>
              <a:endCxn id="47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9AC5DD-C498-FB49-89B3-43A332D48E63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9AC5DD-C498-FB49-89B3-43A332D48E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4CB9051-777A-754A-B693-FA0CB35BD8C0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4CB9051-777A-754A-B693-FA0CB35BD8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B7894A0-4633-434E-A30D-B2FB5F30A011}"/>
                </a:ext>
              </a:extLst>
            </p:cNvPr>
            <p:cNvCxnSpPr>
              <a:cxnSpLocks/>
              <a:stCxn id="47" idx="6"/>
              <a:endCxn id="50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7B285D5-D08B-6242-81C6-97BA9931121C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7B285D5-D08B-6242-81C6-97BA993112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B131A3A-CD69-DB46-857A-63D4A6CAC0B0}"/>
                </a:ext>
              </a:extLst>
            </p:cNvPr>
            <p:cNvCxnSpPr>
              <a:cxnSpLocks/>
              <a:stCxn id="50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496E049-B785-2A4D-8D9C-B47A1B95F781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496E049-B785-2A4D-8D9C-B47A1B95F7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03275F-2082-AB48-9F68-78536EA1F592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293A069B-E8BC-6C4F-B92D-AFD9877D59C6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293A069B-E8BC-6C4F-B92D-AFD9877D59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95BB748-981B-7640-A5B0-ABE8C2A4A57C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308ED94-1D13-AD41-9560-1A7051D7653C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106C4CA-A750-5A46-AC20-5597092C7566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8E2477A-3A4B-F24D-A18C-4ACE6A8EB030}"/>
              </a:ext>
            </a:extLst>
          </p:cNvPr>
          <p:cNvGrpSpPr/>
          <p:nvPr/>
        </p:nvGrpSpPr>
        <p:grpSpPr>
          <a:xfrm>
            <a:off x="9454742" y="3310076"/>
            <a:ext cx="2376933" cy="1821588"/>
            <a:chOff x="5545944" y="2497163"/>
            <a:chExt cx="2376933" cy="182158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41E3F70-3C0E-A642-9616-5CFAA703E023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134B3C0-C4CE-8743-AA08-B12D71A8E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226FE8FE-ADD6-D045-AA2A-AC6E36C72693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226FE8FE-ADD6-D045-AA2A-AC6E36C726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AE19398-2BE5-4F4B-A38B-0BA8299C9936}"/>
              </a:ext>
            </a:extLst>
          </p:cNvPr>
          <p:cNvGrpSpPr/>
          <p:nvPr/>
        </p:nvGrpSpPr>
        <p:grpSpPr>
          <a:xfrm>
            <a:off x="8385124" y="4080600"/>
            <a:ext cx="1361767" cy="779714"/>
            <a:chOff x="4181300" y="3267687"/>
            <a:chExt cx="1656793" cy="779714"/>
          </a:xfrm>
        </p:grpSpPr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E289FABC-DD68-5E4A-813F-D80D27E7232B}"/>
                </a:ext>
              </a:extLst>
            </p:cNvPr>
            <p:cNvSpPr/>
            <p:nvPr/>
          </p:nvSpPr>
          <p:spPr>
            <a:xfrm rot="15182610" flipH="1">
              <a:off x="4367762" y="3081225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E4BF8760-CD92-A740-9F97-B43DB0C40582}"/>
                </a:ext>
              </a:extLst>
            </p:cNvPr>
            <p:cNvSpPr/>
            <p:nvPr/>
          </p:nvSpPr>
          <p:spPr>
            <a:xfrm rot="15182610" flipV="1">
              <a:off x="4925437" y="3134746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8" name="Cloud Callout 77">
            <a:extLst>
              <a:ext uri="{FF2B5EF4-FFF2-40B4-BE49-F238E27FC236}">
                <a16:creationId xmlns:a16="http://schemas.microsoft.com/office/drawing/2014/main" id="{ADB22E34-8607-884C-87E2-0C25F1F06BB5}"/>
              </a:ext>
            </a:extLst>
          </p:cNvPr>
          <p:cNvSpPr/>
          <p:nvPr/>
        </p:nvSpPr>
        <p:spPr>
          <a:xfrm>
            <a:off x="10327782" y="1896522"/>
            <a:ext cx="1503892" cy="1348598"/>
          </a:xfrm>
          <a:prstGeom prst="cloudCallout">
            <a:avLst>
              <a:gd name="adj1" fmla="val -43272"/>
              <a:gd name="adj2" fmla="val 88562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Parallelogram 72">
            <a:extLst>
              <a:ext uri="{FF2B5EF4-FFF2-40B4-BE49-F238E27FC236}">
                <a16:creationId xmlns:a16="http://schemas.microsoft.com/office/drawing/2014/main" id="{D025EB74-615F-8748-92F6-897F30D16341}"/>
              </a:ext>
            </a:extLst>
          </p:cNvPr>
          <p:cNvSpPr/>
          <p:nvPr/>
        </p:nvSpPr>
        <p:spPr>
          <a:xfrm rot="20012224" flipV="1">
            <a:off x="8337367" y="2878539"/>
            <a:ext cx="2782293" cy="581013"/>
          </a:xfrm>
          <a:prstGeom prst="parallelogram">
            <a:avLst>
              <a:gd name="adj" fmla="val 70311"/>
            </a:avLst>
          </a:prstGeom>
          <a:gradFill flip="none" rotWithShape="1">
            <a:gsLst>
              <a:gs pos="65000">
                <a:schemeClr val="accent4"/>
              </a:gs>
              <a:gs pos="35000">
                <a:srgbClr val="FFC000"/>
              </a:gs>
              <a:gs pos="0">
                <a:srgbClr val="FFC000"/>
              </a:gs>
              <a:gs pos="20000">
                <a:srgbClr val="FFC000"/>
              </a:gs>
              <a:gs pos="80000">
                <a:schemeClr val="accent4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5A980F-1215-DE49-ACBD-77FFFCA4B250}"/>
              </a:ext>
            </a:extLst>
          </p:cNvPr>
          <p:cNvGrpSpPr/>
          <p:nvPr/>
        </p:nvGrpSpPr>
        <p:grpSpPr>
          <a:xfrm>
            <a:off x="7769485" y="3484325"/>
            <a:ext cx="1278962" cy="1433748"/>
            <a:chOff x="3500418" y="2885288"/>
            <a:chExt cx="1278962" cy="1433748"/>
          </a:xfrm>
        </p:grpSpPr>
        <p:pic>
          <p:nvPicPr>
            <p:cNvPr id="69" name="Picture 68">
              <a:hlinkClick r:id="rId13"/>
              <a:extLst>
                <a:ext uri="{FF2B5EF4-FFF2-40B4-BE49-F238E27FC236}">
                  <a16:creationId xmlns:a16="http://schemas.microsoft.com/office/drawing/2014/main" id="{A7656FFA-67B5-C743-B889-19A28604D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00418" y="3020996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E6BF2557-2C88-F242-8DB2-C184D68154B9}"/>
                    </a:ext>
                  </a:extLst>
                </p:cNvPr>
                <p:cNvSpPr/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E6BF2557-2C88-F242-8DB2-C184D68154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FC8688C6-22A7-7B48-A4B9-506F226071EA}"/>
                  </a:ext>
                </a:extLst>
              </p:cNvPr>
              <p:cNvSpPr/>
              <p:nvPr/>
            </p:nvSpPr>
            <p:spPr>
              <a:xfrm>
                <a:off x="10468172" y="2390736"/>
                <a:ext cx="686549" cy="408623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FC8688C6-22A7-7B48-A4B9-506F226071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8172" y="2390736"/>
                <a:ext cx="686549" cy="408623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Picture 79">
            <a:hlinkClick r:id="rId13"/>
            <a:extLst>
              <a:ext uri="{FF2B5EF4-FFF2-40B4-BE49-F238E27FC236}">
                <a16:creationId xmlns:a16="http://schemas.microsoft.com/office/drawing/2014/main" id="{E0C22454-3CA6-2A42-BD38-BB741586D97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07165" y="2066112"/>
            <a:ext cx="326975" cy="88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89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Human-aware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061108" cy="4240848"/>
              </a:xfrm>
            </p:spPr>
            <p:txBody>
              <a:bodyPr/>
              <a:lstStyle/>
              <a:p>
                <a:r>
                  <a:rPr lang="en-GB" dirty="0"/>
                  <a:t>Next to agent’s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r>
                  <a:rPr lang="en-GB" dirty="0"/>
                  <a:t> and agent’s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</m:oMath>
                </a14:m>
                <a:r>
                  <a:rPr lang="en-GB" dirty="0"/>
                  <a:t> of the human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Agent’s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  <m:sup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bSup>
                  </m:oMath>
                </a14:m>
                <a:r>
                  <a:rPr lang="en-GB" dirty="0"/>
                  <a:t> that the agent expects the human to have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Allows the agent to </a:t>
                </a:r>
                <a:r>
                  <a:rPr lang="en-GB" b="1" dirty="0"/>
                  <a:t>anticipate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rgbClr val="7030A0"/>
                    </a:solidFill>
                  </a:rPr>
                  <a:t>human expectations</a:t>
                </a:r>
                <a:r>
                  <a:rPr lang="en-GB" dirty="0"/>
                  <a:t> to</a:t>
                </a:r>
              </a:p>
              <a:p>
                <a:pPr lvl="2"/>
                <a:r>
                  <a:rPr lang="en-GB" dirty="0"/>
                  <a:t>conform to those expectations</a:t>
                </a:r>
              </a:p>
              <a:p>
                <a:pPr lvl="2"/>
                <a:r>
                  <a:rPr lang="en-GB" dirty="0"/>
                  <a:t>explain its own behaviour in terms of those expectations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061108" cy="4240848"/>
              </a:xfrm>
              <a:blipFill>
                <a:blip r:embed="rId2"/>
                <a:stretch>
                  <a:fillRect l="-2513" t="-2985" r="-89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E2F6631-F261-1646-9711-899185C48A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D88B22D8-8390-90A7-EB31-430EACD9F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</a:t>
            </a:fld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7230B9E-2EDE-9445-AE88-8BF508836AC8}"/>
              </a:ext>
            </a:extLst>
          </p:cNvPr>
          <p:cNvGrpSpPr/>
          <p:nvPr/>
        </p:nvGrpSpPr>
        <p:grpSpPr>
          <a:xfrm>
            <a:off x="4703110" y="5310975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93A35E3-46F8-B445-9879-5A86553D377D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93A35E3-46F8-B445-9879-5A86553D37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53E2D163-B0AA-3743-BBC7-47635DF5FBCD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53E2D163-B0AA-3743-BBC7-47635DF5FB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6BAB5FFD-3425-0645-B0D7-967D565E6BBE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6BAB5FFD-3425-0645-B0D7-967D565E6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E32EA5C-75B5-6D44-B763-4A37DEDE8301}"/>
                </a:ext>
              </a:extLst>
            </p:cNvPr>
            <p:cNvCxnSpPr>
              <a:stCxn id="5" idx="6"/>
              <a:endCxn id="7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EFFBC4F-E18F-734C-B204-F5B98079C580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EFFBC4F-E18F-734C-B204-F5B98079C5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D3C77EA-3938-0F49-A9FE-DBC59B471770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D3C77EA-3938-0F49-A9FE-DBC59B4717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E83C04F-20BE-7E4D-995A-612B23488A07}"/>
                </a:ext>
              </a:extLst>
            </p:cNvPr>
            <p:cNvCxnSpPr>
              <a:cxnSpLocks/>
              <a:stCxn id="7" idx="6"/>
              <a:endCxn id="11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6041BB-51EC-C741-95B6-F44E3F40D4A4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6041BB-51EC-C741-95B6-F44E3F40D4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110211A-A25A-E947-AE07-AF6747136CC0}"/>
                </a:ext>
              </a:extLst>
            </p:cNvPr>
            <p:cNvCxnSpPr>
              <a:cxnSpLocks/>
              <a:stCxn id="11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84A1B6D-2E3A-CA44-A1B4-EC005D18568C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84A1B6D-2E3A-CA44-A1B4-EC005D1856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D8A903E-5D34-F943-9976-E8154DA264F5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5ABFFF7-EF73-A745-BB31-D6C76E059268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5ABFFF7-EF73-A745-BB31-D6C76E0592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9F8FEF3-477C-0E4E-9027-2454DC7B5279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7F2C761-CE62-914F-B7D5-51279F95B722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5C04431-CB42-8E40-A8BD-81814D4AA2F5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4C89721-3AEC-954C-B7EF-989F1AAFD6B1}"/>
              </a:ext>
            </a:extLst>
          </p:cNvPr>
          <p:cNvGrpSpPr/>
          <p:nvPr/>
        </p:nvGrpSpPr>
        <p:grpSpPr>
          <a:xfrm>
            <a:off x="9454742" y="3310076"/>
            <a:ext cx="2376933" cy="1821588"/>
            <a:chOff x="5545944" y="2497163"/>
            <a:chExt cx="2376933" cy="18215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F949E22-DF4A-954D-9D7D-772EC91D7010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8CA0BE9-801A-0F4B-8C72-41584A627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ounded Rectangle 17">
                  <a:extLst>
                    <a:ext uri="{FF2B5EF4-FFF2-40B4-BE49-F238E27FC236}">
                      <a16:creationId xmlns:a16="http://schemas.microsoft.com/office/drawing/2014/main" id="{4E5228E6-B764-CA4D-BEB8-B3BA22211077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ounded Rectangle 17">
                  <a:extLst>
                    <a:ext uri="{FF2B5EF4-FFF2-40B4-BE49-F238E27FC236}">
                      <a16:creationId xmlns:a16="http://schemas.microsoft.com/office/drawing/2014/main" id="{4E5228E6-B764-CA4D-BEB8-B3BA222110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CD05D0A-0973-2A44-9068-DC9356DFF8D4}"/>
              </a:ext>
            </a:extLst>
          </p:cNvPr>
          <p:cNvGrpSpPr/>
          <p:nvPr/>
        </p:nvGrpSpPr>
        <p:grpSpPr>
          <a:xfrm>
            <a:off x="8385124" y="4080600"/>
            <a:ext cx="1361767" cy="779714"/>
            <a:chOff x="4181300" y="3267687"/>
            <a:chExt cx="1656793" cy="779714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8587166E-7279-FA42-9535-76D0A81AAB1D}"/>
                </a:ext>
              </a:extLst>
            </p:cNvPr>
            <p:cNvSpPr/>
            <p:nvPr/>
          </p:nvSpPr>
          <p:spPr>
            <a:xfrm rot="15182610" flipH="1">
              <a:off x="4367762" y="3081225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14EEBF0E-FACC-3043-88CB-BA3D59C3AA10}"/>
                </a:ext>
              </a:extLst>
            </p:cNvPr>
            <p:cNvSpPr/>
            <p:nvPr/>
          </p:nvSpPr>
          <p:spPr>
            <a:xfrm rot="15182610" flipV="1">
              <a:off x="4925437" y="3134746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Cloud Callout 20">
            <a:extLst>
              <a:ext uri="{FF2B5EF4-FFF2-40B4-BE49-F238E27FC236}">
                <a16:creationId xmlns:a16="http://schemas.microsoft.com/office/drawing/2014/main" id="{68FD35A8-AF0F-F140-93E3-7491792DF96A}"/>
              </a:ext>
            </a:extLst>
          </p:cNvPr>
          <p:cNvSpPr/>
          <p:nvPr/>
        </p:nvSpPr>
        <p:spPr>
          <a:xfrm>
            <a:off x="7807084" y="2256222"/>
            <a:ext cx="1503892" cy="1107513"/>
          </a:xfrm>
          <a:prstGeom prst="cloudCallout">
            <a:avLst>
              <a:gd name="adj1" fmla="val -31980"/>
              <a:gd name="adj2" fmla="val 68511"/>
            </a:avLst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4D9EC1-1290-5D43-938D-C688E0FCBC4A}"/>
              </a:ext>
            </a:extLst>
          </p:cNvPr>
          <p:cNvGrpSpPr/>
          <p:nvPr/>
        </p:nvGrpSpPr>
        <p:grpSpPr>
          <a:xfrm>
            <a:off x="7769485" y="3484325"/>
            <a:ext cx="1278962" cy="1433748"/>
            <a:chOff x="3500418" y="2885288"/>
            <a:chExt cx="1278962" cy="1433748"/>
          </a:xfrm>
        </p:grpSpPr>
        <p:pic>
          <p:nvPicPr>
            <p:cNvPr id="22" name="Picture 21">
              <a:hlinkClick r:id="rId13"/>
              <a:extLst>
                <a:ext uri="{FF2B5EF4-FFF2-40B4-BE49-F238E27FC236}">
                  <a16:creationId xmlns:a16="http://schemas.microsoft.com/office/drawing/2014/main" id="{018FADCB-CE50-4D4E-AB9F-31026BF59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00418" y="3020996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3D106B8D-EA19-024C-BDA2-C9ADF4AA6594}"/>
                    </a:ext>
                  </a:extLst>
                </p:cNvPr>
                <p:cNvSpPr/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3D106B8D-EA19-024C-BDA2-C9ADF4AA65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Cloud Callout 40">
            <a:extLst>
              <a:ext uri="{FF2B5EF4-FFF2-40B4-BE49-F238E27FC236}">
                <a16:creationId xmlns:a16="http://schemas.microsoft.com/office/drawing/2014/main" id="{0749185C-4AC0-724B-88C5-5A3F2FE97C2E}"/>
              </a:ext>
            </a:extLst>
          </p:cNvPr>
          <p:cNvSpPr/>
          <p:nvPr/>
        </p:nvSpPr>
        <p:spPr>
          <a:xfrm>
            <a:off x="8313423" y="775164"/>
            <a:ext cx="2565686" cy="1545708"/>
          </a:xfrm>
          <a:prstGeom prst="cloudCallout">
            <a:avLst>
              <a:gd name="adj1" fmla="val 17738"/>
              <a:gd name="adj2" fmla="val 141191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loud Callout 44">
            <a:extLst>
              <a:ext uri="{FF2B5EF4-FFF2-40B4-BE49-F238E27FC236}">
                <a16:creationId xmlns:a16="http://schemas.microsoft.com/office/drawing/2014/main" id="{EBB2D43E-DAEF-8A41-BB04-C14CEE1462E4}"/>
              </a:ext>
            </a:extLst>
          </p:cNvPr>
          <p:cNvSpPr/>
          <p:nvPr/>
        </p:nvSpPr>
        <p:spPr>
          <a:xfrm>
            <a:off x="9175003" y="969966"/>
            <a:ext cx="1503892" cy="1107513"/>
          </a:xfrm>
          <a:prstGeom prst="cloudCallout">
            <a:avLst>
              <a:gd name="adj1" fmla="val -66724"/>
              <a:gd name="adj2" fmla="val -23489"/>
            </a:avLst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056558B-95B9-7B4E-9940-174BF06BBF1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9691" y="2425793"/>
            <a:ext cx="386389" cy="572028"/>
          </a:xfrm>
          <a:prstGeom prst="rect">
            <a:avLst/>
          </a:prstGeom>
        </p:spPr>
      </p:pic>
      <p:sp>
        <p:nvSpPr>
          <p:cNvPr id="38" name="Parallelogram 37">
            <a:extLst>
              <a:ext uri="{FF2B5EF4-FFF2-40B4-BE49-F238E27FC236}">
                <a16:creationId xmlns:a16="http://schemas.microsoft.com/office/drawing/2014/main" id="{789D6EDB-32F6-0147-8D33-1E9FA96F413E}"/>
              </a:ext>
            </a:extLst>
          </p:cNvPr>
          <p:cNvSpPr/>
          <p:nvPr/>
        </p:nvSpPr>
        <p:spPr>
          <a:xfrm rot="19019428" flipV="1">
            <a:off x="7907167" y="1881006"/>
            <a:ext cx="2124000" cy="684000"/>
          </a:xfrm>
          <a:prstGeom prst="parallelogram">
            <a:avLst>
              <a:gd name="adj" fmla="val 32529"/>
            </a:avLst>
          </a:prstGeom>
          <a:gradFill flip="none" rotWithShape="1">
            <a:gsLst>
              <a:gs pos="65000">
                <a:schemeClr val="accent3"/>
              </a:gs>
              <a:gs pos="35000">
                <a:srgbClr val="7030A0">
                  <a:alpha val="65000"/>
                </a:srgbClr>
              </a:gs>
              <a:gs pos="0">
                <a:srgbClr val="7030A0"/>
              </a:gs>
              <a:gs pos="20000">
                <a:srgbClr val="7030A0"/>
              </a:gs>
              <a:gs pos="80000">
                <a:schemeClr val="accent3"/>
              </a:gs>
              <a:gs pos="100000">
                <a:schemeClr val="accent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CBB4718B-3DF0-6146-941C-6E6D0039468F}"/>
                  </a:ext>
                </a:extLst>
              </p:cNvPr>
              <p:cNvSpPr/>
              <p:nvPr/>
            </p:nvSpPr>
            <p:spPr>
              <a:xfrm>
                <a:off x="7947796" y="2653823"/>
                <a:ext cx="686549" cy="420896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CBB4718B-3DF0-6146-941C-6E6D003946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7796" y="2653823"/>
                <a:ext cx="686549" cy="420896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BD150448-373F-FB43-9F61-1BBEE40AF34B}"/>
                  </a:ext>
                </a:extLst>
              </p:cNvPr>
              <p:cNvSpPr/>
              <p:nvPr/>
            </p:nvSpPr>
            <p:spPr>
              <a:xfrm>
                <a:off x="9315715" y="1367567"/>
                <a:ext cx="686549" cy="420896"/>
              </a:xfrm>
              <a:prstGeom prst="roundRect">
                <a:avLst/>
              </a:prstGeom>
              <a:solidFill>
                <a:srgbClr val="7030A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BD150448-373F-FB43-9F61-1BBEE40AF3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5715" y="1367567"/>
                <a:ext cx="686549" cy="420896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>
            <a:extLst>
              <a:ext uri="{FF2B5EF4-FFF2-40B4-BE49-F238E27FC236}">
                <a16:creationId xmlns:a16="http://schemas.microsoft.com/office/drawing/2014/main" id="{EAC4DC82-6FBE-CB41-912E-8A423DC7B37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43835" y="1155535"/>
            <a:ext cx="386389" cy="572028"/>
          </a:xfrm>
          <a:prstGeom prst="rect">
            <a:avLst/>
          </a:prstGeom>
        </p:spPr>
      </p:pic>
      <p:sp>
        <p:nvSpPr>
          <p:cNvPr id="42" name="Cloud Callout 41">
            <a:extLst>
              <a:ext uri="{FF2B5EF4-FFF2-40B4-BE49-F238E27FC236}">
                <a16:creationId xmlns:a16="http://schemas.microsoft.com/office/drawing/2014/main" id="{0C89F31A-BFA2-CF41-9DBB-6CC7CC89E00E}"/>
              </a:ext>
            </a:extLst>
          </p:cNvPr>
          <p:cNvSpPr/>
          <p:nvPr/>
        </p:nvSpPr>
        <p:spPr>
          <a:xfrm>
            <a:off x="10327782" y="1896522"/>
            <a:ext cx="1503892" cy="1348598"/>
          </a:xfrm>
          <a:prstGeom prst="cloudCallout">
            <a:avLst>
              <a:gd name="adj1" fmla="val -43272"/>
              <a:gd name="adj2" fmla="val 88562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02FA03DB-7918-4640-8207-203AAF795BD0}"/>
                  </a:ext>
                </a:extLst>
              </p:cNvPr>
              <p:cNvSpPr/>
              <p:nvPr/>
            </p:nvSpPr>
            <p:spPr>
              <a:xfrm>
                <a:off x="10468172" y="2390736"/>
                <a:ext cx="686549" cy="408623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02FA03DB-7918-4640-8207-203AAF795B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8172" y="2390736"/>
                <a:ext cx="686549" cy="408623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hlinkClick r:id="rId13"/>
            <a:extLst>
              <a:ext uri="{FF2B5EF4-FFF2-40B4-BE49-F238E27FC236}">
                <a16:creationId xmlns:a16="http://schemas.microsoft.com/office/drawing/2014/main" id="{3F4E8D46-FA89-4A48-9F7B-4BDF66B6299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07165" y="2066112"/>
            <a:ext cx="326975" cy="883360"/>
          </a:xfrm>
          <a:prstGeom prst="rect">
            <a:avLst/>
          </a:prstGeom>
        </p:spPr>
      </p:pic>
      <p:pic>
        <p:nvPicPr>
          <p:cNvPr id="47" name="Picture 46">
            <a:hlinkClick r:id="rId13"/>
            <a:extLst>
              <a:ext uri="{FF2B5EF4-FFF2-40B4-BE49-F238E27FC236}">
                <a16:creationId xmlns:a16="http://schemas.microsoft.com/office/drawing/2014/main" id="{007C9C8B-FFF7-314E-AE74-1455DBF39E7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5801" y="1155535"/>
            <a:ext cx="245787" cy="66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3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FAA05-1ED8-AF4C-A431-B8ACA08E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Generating Mental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23B28-F31F-2D48-89AE-31B9CA048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Known beforehand (handcrafted/researched)</a:t>
            </a:r>
          </a:p>
          <a:p>
            <a:pPr lvl="1"/>
            <a:r>
              <a:rPr lang="en-GB" dirty="0"/>
              <a:t>Urban Search and Rescue</a:t>
            </a:r>
          </a:p>
          <a:p>
            <a:pPr lvl="1"/>
            <a:r>
              <a:rPr lang="en-GB" dirty="0"/>
              <a:t>Teaching</a:t>
            </a:r>
          </a:p>
          <a:p>
            <a:r>
              <a:rPr lang="en-GB" dirty="0"/>
              <a:t>Learning simple models for generating explanations/explicability</a:t>
            </a:r>
          </a:p>
          <a:p>
            <a:r>
              <a:rPr lang="en-GB" dirty="0"/>
              <a:t>Learning full models (transition functions, rewards)</a:t>
            </a:r>
          </a:p>
          <a:p>
            <a:pPr lvl="1"/>
            <a:r>
              <a:rPr lang="en-GB" dirty="0"/>
              <a:t>Through interaction with users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4A2A5-42C5-AC4F-BE8A-F8DA8E8557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3A570-28F9-BBC9-15B4-5BA905959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48F89-8D5D-AD45-8BE5-D6FEB0C6A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232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5038-4E29-A74C-9162-8B38E885F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XAI &amp;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FDA81-049C-3646-A9F0-58FC7FFE1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Standard XAI: view of explanations too simple</a:t>
            </a:r>
          </a:p>
          <a:p>
            <a:pPr lvl="1"/>
            <a:r>
              <a:rPr lang="en-GB" dirty="0"/>
              <a:t>Debugging tool for “inscrutable” representations</a:t>
            </a:r>
          </a:p>
          <a:p>
            <a:pPr lvl="2"/>
            <a:r>
              <a:rPr lang="en-GB" dirty="0"/>
              <a:t>“</a:t>
            </a:r>
            <a:r>
              <a:rPr lang="en-GB" dirty="0">
                <a:solidFill>
                  <a:srgbClr val="FFC000"/>
                </a:solidFill>
              </a:rPr>
              <a:t>Pointing</a:t>
            </a:r>
            <a:r>
              <a:rPr lang="en-GB" dirty="0"/>
              <a:t>” explanations (primitive)</a:t>
            </a:r>
          </a:p>
          <a:p>
            <a:pPr lvl="2"/>
            <a:r>
              <a:rPr lang="en-GB" dirty="0">
                <a:solidFill>
                  <a:schemeClr val="accent1"/>
                </a:solidFill>
              </a:rPr>
              <a:t>Explaining decisions will involve pointing over space-time tubes</a:t>
            </a:r>
          </a:p>
          <a:p>
            <a:r>
              <a:rPr lang="en-GB" dirty="0"/>
              <a:t>Explanations critical for collaboration</a:t>
            </a:r>
          </a:p>
          <a:p>
            <a:pPr lvl="1"/>
            <a:r>
              <a:rPr lang="en-GB" dirty="0"/>
              <a:t>But not as a monologue </a:t>
            </a:r>
            <a:br>
              <a:rPr lang="en-GB" dirty="0"/>
            </a:br>
            <a:r>
              <a:rPr lang="en-GB" dirty="0"/>
              <a:t>from the agent </a:t>
            </a:r>
            <a:br>
              <a:rPr lang="en-GB" dirty="0"/>
            </a:br>
            <a:r>
              <a:rPr lang="en-GB" dirty="0"/>
              <a:t>➝ </a:t>
            </a:r>
            <a:r>
              <a:rPr lang="en-GB" dirty="0">
                <a:solidFill>
                  <a:schemeClr val="accent1"/>
                </a:solidFill>
              </a:rPr>
              <a:t>interaction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FD42D-D40F-3B45-8561-E0A8D8BE78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DB514-533D-2717-F344-C32FBAAD4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C74C6-7CB9-6647-99C5-ABC3857CED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</a:t>
            </a:fld>
            <a:endParaRPr lang="en-GB"/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E41DC846-676E-5D44-BFF2-C826F7651885}"/>
              </a:ext>
            </a:extLst>
          </p:cNvPr>
          <p:cNvSpPr/>
          <p:nvPr/>
        </p:nvSpPr>
        <p:spPr>
          <a:xfrm>
            <a:off x="10015348" y="2733506"/>
            <a:ext cx="1816327" cy="646331"/>
          </a:xfrm>
          <a:prstGeom prst="borderCallout1">
            <a:avLst>
              <a:gd name="adj1" fmla="val 54957"/>
              <a:gd name="adj2" fmla="val 698"/>
              <a:gd name="adj3" fmla="val 173707"/>
              <a:gd name="adj4" fmla="val -16507"/>
            </a:avLst>
          </a:prstGeom>
          <a:solidFill>
            <a:srgbClr val="FFC000"/>
          </a:solidFill>
          <a:ln w="28575">
            <a:solidFill>
              <a:srgbClr val="FFC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GB" dirty="0"/>
              <a:t>Please point to the “ostrich” part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844B96-D7B6-5349-AAC3-E98A1EABA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473" y="3445772"/>
            <a:ext cx="5532120" cy="18138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D465C7-8ACB-DF42-9B46-562C8D4A7E76}"/>
              </a:ext>
            </a:extLst>
          </p:cNvPr>
          <p:cNvSpPr txBox="1"/>
          <p:nvPr/>
        </p:nvSpPr>
        <p:spPr>
          <a:xfrm>
            <a:off x="4536977" y="5259583"/>
            <a:ext cx="1204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Prediction:</a:t>
            </a:r>
            <a:br>
              <a:rPr lang="en-GB" dirty="0"/>
            </a:br>
            <a:r>
              <a:rPr lang="en-GB" dirty="0"/>
              <a:t>School bus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3A445-DCC5-DA40-BB85-FB67FF7F8496}"/>
              </a:ext>
            </a:extLst>
          </p:cNvPr>
          <p:cNvSpPr txBox="1"/>
          <p:nvPr/>
        </p:nvSpPr>
        <p:spPr>
          <a:xfrm>
            <a:off x="5732983" y="5257883"/>
            <a:ext cx="2573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Difference between left and right magnified by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D63EF-6105-5244-9E8B-F828D7B31A70}"/>
              </a:ext>
            </a:extLst>
          </p:cNvPr>
          <p:cNvSpPr txBox="1"/>
          <p:nvPr/>
        </p:nvSpPr>
        <p:spPr>
          <a:xfrm>
            <a:off x="8286406" y="5257884"/>
            <a:ext cx="1204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Prediction:</a:t>
            </a:r>
            <a:br>
              <a:rPr lang="en-GB" dirty="0"/>
            </a:br>
            <a:r>
              <a:rPr lang="en-GB" dirty="0"/>
              <a:t>Ostrich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11F959-26A2-5243-A836-78F778AE3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6137" y="3446971"/>
            <a:ext cx="1498565" cy="181211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7758CA-7EF3-044F-B427-834AC1AD4BFF}"/>
              </a:ext>
            </a:extLst>
          </p:cNvPr>
          <p:cNvCxnSpPr/>
          <p:nvPr/>
        </p:nvCxnSpPr>
        <p:spPr>
          <a:xfrm>
            <a:off x="8306781" y="5304942"/>
            <a:ext cx="0" cy="5078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95FFB1-5F40-C845-9756-36719F41DCC2}"/>
              </a:ext>
            </a:extLst>
          </p:cNvPr>
          <p:cNvCxnSpPr/>
          <p:nvPr/>
        </p:nvCxnSpPr>
        <p:spPr>
          <a:xfrm>
            <a:off x="5772103" y="5327132"/>
            <a:ext cx="0" cy="5078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361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253A9-5F38-544F-AD24-1ECFA677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Ethical Quandaries of Interaction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6EC9F-5418-8146-B081-8B1A90DBB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8159535" cy="4240848"/>
          </a:xfrm>
        </p:spPr>
        <p:txBody>
          <a:bodyPr>
            <a:normAutofit/>
          </a:bodyPr>
          <a:lstStyle/>
          <a:p>
            <a:r>
              <a:rPr lang="en-GB" dirty="0"/>
              <a:t>Evolutionary, mental modelling allowed us to both cooperate or compete/sabotage each other</a:t>
            </a:r>
          </a:p>
          <a:p>
            <a:pPr lvl="1"/>
            <a:r>
              <a:rPr lang="en-GB" dirty="0"/>
              <a:t>Lying is only possible because we can model others’ mental states</a:t>
            </a:r>
          </a:p>
          <a:p>
            <a:r>
              <a:rPr lang="en-GB" dirty="0"/>
              <a:t>Human-aware AI systems with mental modelling capabilities bring additional ethical quandaries</a:t>
            </a:r>
          </a:p>
          <a:p>
            <a:pPr lvl="1"/>
            <a:r>
              <a:rPr lang="en-GB" dirty="0"/>
              <a:t>E.g., automated negotiating agents that misrepresent their intentions to gain material advantage</a:t>
            </a:r>
          </a:p>
          <a:p>
            <a:pPr lvl="1"/>
            <a:r>
              <a:rPr lang="en-GB" dirty="0"/>
              <a:t>Your personal assistant that tells you white lies to get you to eat healthy (or not…)</a:t>
            </a:r>
          </a:p>
          <a:p>
            <a:pPr lvl="1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CAB7D-780E-084B-8775-A4A727063E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425BB3-ED5A-3279-E3AF-EB2989AF0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65312-5D89-D14C-B3A3-2A27687F2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8744E7-4A94-F140-8040-95061F533D33}"/>
              </a:ext>
            </a:extLst>
          </p:cNvPr>
          <p:cNvSpPr/>
          <p:nvPr/>
        </p:nvSpPr>
        <p:spPr>
          <a:xfrm>
            <a:off x="8733927" y="1665066"/>
            <a:ext cx="1596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accent1"/>
                </a:solidFill>
                <a:latin typeface="LucidaHandwriting"/>
              </a:rPr>
              <a:t>Every tool is a weapon, if you hold it right.</a:t>
            </a:r>
            <a:endParaRPr lang="en-GB" dirty="0">
              <a:solidFill>
                <a:schemeClr val="accent1"/>
              </a:solidFill>
            </a:endParaRPr>
          </a:p>
          <a:p>
            <a:r>
              <a:rPr lang="en-GB" i="1" dirty="0">
                <a:solidFill>
                  <a:schemeClr val="accent1"/>
                </a:solidFill>
                <a:latin typeface="LucidaHandwriting"/>
              </a:rPr>
              <a:t>--Ani </a:t>
            </a:r>
            <a:r>
              <a:rPr lang="en-GB" i="1" dirty="0" err="1">
                <a:solidFill>
                  <a:schemeClr val="accent1"/>
                </a:solidFill>
                <a:latin typeface="LucidaHandwriting"/>
              </a:rPr>
              <a:t>Difranco</a:t>
            </a:r>
            <a:r>
              <a:rPr lang="en-GB" i="1" dirty="0">
                <a:solidFill>
                  <a:schemeClr val="accent1"/>
                </a:solidFill>
                <a:latin typeface="LucidaHandwriting"/>
              </a:rPr>
              <a:t> 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54B3F1-1B22-6E4B-B74C-C28B83F64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5938" y="2589399"/>
            <a:ext cx="1465737" cy="2211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8FFCC7-6EF1-3D4E-B132-E5FF056F9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716" y="3741276"/>
            <a:ext cx="1458163" cy="2160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770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253A9-5F38-544F-AD24-1ECFA677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Ethical Quandaries of Interaction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EA7B25-768E-814A-9AFF-0AF053F8B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Humans’ example closure tendencies are more pronounced for emotional/social intelligence aspects</a:t>
            </a:r>
          </a:p>
          <a:p>
            <a:pPr lvl="1"/>
            <a:r>
              <a:rPr lang="en-GB" dirty="0"/>
              <a:t>No one who saw Shakey the first time thought it could shoot hoops, yet the first people interacting with Eliza assumed it was a real doctor</a:t>
            </a:r>
          </a:p>
          <a:p>
            <a:pPr lvl="1"/>
            <a:r>
              <a:rPr lang="en-GB" dirty="0"/>
              <a:t>Concerns about human-aware AI ”toys” such as </a:t>
            </a:r>
            <a:r>
              <a:rPr lang="en-GB" dirty="0" err="1"/>
              <a:t>Cozmo</a:t>
            </a:r>
            <a:r>
              <a:rPr lang="en-GB" dirty="0"/>
              <a:t> (e.g., Sherry Turkle)</a:t>
            </a:r>
          </a:p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03222E-1509-E44C-B175-75155FFDF8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E45BC3-60A9-70FE-A78A-628C235AB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65312-5D89-D14C-B3A3-2A27687F2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80034-5FFF-5645-B2ED-1D2BAFA69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516" y="3518391"/>
            <a:ext cx="1776653" cy="2387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B804D0-A50A-4749-AF2A-4D607E8F8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157" y="3792623"/>
            <a:ext cx="2555379" cy="1802632"/>
          </a:xfrm>
          <a:prstGeom prst="rect">
            <a:avLst/>
          </a:prstGeom>
        </p:spPr>
      </p:pic>
      <p:pic>
        <p:nvPicPr>
          <p:cNvPr id="19" name="Cozmo">
            <a:hlinkClick r:id="" action="ppaction://media"/>
            <a:extLst>
              <a:ext uri="{FF2B5EF4-FFF2-40B4-BE49-F238E27FC236}">
                <a16:creationId xmlns:a16="http://schemas.microsoft.com/office/drawing/2014/main" id="{B332F81A-F4B0-F14C-BDB5-0E0969B71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2524" y="3634466"/>
            <a:ext cx="2694213" cy="21553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C4E939-40E1-ED43-8C8E-E76646B494CA}"/>
              </a:ext>
            </a:extLst>
          </p:cNvPr>
          <p:cNvSpPr/>
          <p:nvPr/>
        </p:nvSpPr>
        <p:spPr>
          <a:xfrm>
            <a:off x="3469973" y="6377446"/>
            <a:ext cx="4863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hlinkClick r:id="rId8"/>
              </a:rPr>
              <a:t>https://thenewstack.io/remembering-shakey-first-intelligent-robot/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hlinkClick r:id="rId9"/>
              </a:rPr>
              <a:t>https://en.wikipedia.org/wiki/ELIZA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hlinkClick r:id="rId10"/>
              </a:rPr>
              <a:t>https://anki.com/en-us/cozmo.html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928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FA09187-B92A-2D47-A660-0063B52E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Differences in Mental Models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F53C7C-E68E-9741-928C-30AD4DD6D5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Expectations on </a:t>
            </a:r>
            <a:r>
              <a:rPr lang="en-GB" dirty="0">
                <a:solidFill>
                  <a:schemeClr val="accent1"/>
                </a:solidFill>
              </a:rPr>
              <a:t>capabilities</a:t>
            </a:r>
          </a:p>
          <a:p>
            <a:pPr lvl="1"/>
            <a:r>
              <a:rPr lang="en-GB" dirty="0"/>
              <a:t>Human may have misconceptions about robot’s actions</a:t>
            </a:r>
          </a:p>
          <a:p>
            <a:pPr lvl="1"/>
            <a:r>
              <a:rPr lang="en-GB" dirty="0"/>
              <a:t>Certain actions in human’s mental model may not be feasible for robot</a:t>
            </a:r>
          </a:p>
          <a:p>
            <a:r>
              <a:rPr lang="en-GB" dirty="0"/>
              <a:t>Expected state of the </a:t>
            </a:r>
            <a:r>
              <a:rPr lang="en-GB" dirty="0">
                <a:solidFill>
                  <a:schemeClr val="accent1"/>
                </a:solidFill>
              </a:rPr>
              <a:t>world</a:t>
            </a:r>
          </a:p>
          <a:p>
            <a:pPr lvl="1"/>
            <a:r>
              <a:rPr lang="en-GB" dirty="0"/>
              <a:t>Human may assume certain facts are true (when they are not true)</a:t>
            </a:r>
          </a:p>
          <a:p>
            <a:r>
              <a:rPr lang="en-GB" dirty="0"/>
              <a:t>Expected </a:t>
            </a:r>
            <a:r>
              <a:rPr lang="en-GB" dirty="0">
                <a:solidFill>
                  <a:schemeClr val="accent1"/>
                </a:solidFill>
              </a:rPr>
              <a:t>goals</a:t>
            </a:r>
          </a:p>
          <a:p>
            <a:pPr lvl="1"/>
            <a:r>
              <a:rPr lang="en-GB" dirty="0"/>
              <a:t>Human may have misconceptions about robot’s objectives/intentions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2D595-A45E-505D-049F-8605A648E4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Sensor</a:t>
            </a:r>
            <a:r>
              <a:rPr lang="en-GB" dirty="0"/>
              <a:t> model differences</a:t>
            </a:r>
          </a:p>
          <a:p>
            <a:pPr lvl="1"/>
            <a:r>
              <a:rPr lang="en-GB" dirty="0"/>
              <a:t>Human may have partial observability of robot’s activities</a:t>
            </a:r>
          </a:p>
          <a:p>
            <a:pPr lvl="1"/>
            <a:r>
              <a:rPr lang="en-GB" dirty="0"/>
              <a:t>Human may have incorrect beliefs about robot’s observational capabilities</a:t>
            </a:r>
          </a:p>
          <a:p>
            <a:r>
              <a:rPr lang="en-GB" dirty="0"/>
              <a:t>Different </a:t>
            </a:r>
            <a:r>
              <a:rPr lang="en-GB" dirty="0">
                <a:solidFill>
                  <a:schemeClr val="accent1"/>
                </a:solidFill>
              </a:rPr>
              <a:t>representations</a:t>
            </a:r>
          </a:p>
          <a:p>
            <a:pPr lvl="1"/>
            <a:r>
              <a:rPr lang="en-GB" dirty="0"/>
              <a:t>Robot’s innate representation scheme might be too complex for human</a:t>
            </a:r>
          </a:p>
          <a:p>
            <a:pPr lvl="1"/>
            <a:r>
              <a:rPr lang="en-GB" dirty="0"/>
              <a:t>Human may be thinking in terms of a different vocabulary</a:t>
            </a:r>
          </a:p>
          <a:p>
            <a:endParaRPr lang="en-D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988727-DF77-404C-870E-F9301599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F623A-6CF2-93D7-3908-3FF87FC69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F595A-48E7-DB48-97A7-9FC5272F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913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50B-2697-8F4A-A9A8-C0E1CC87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Urban Search and Rescue (USAR)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07132-B558-D94E-9F24-491EBCD2B2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Robot deployed to a disaster area</a:t>
            </a:r>
          </a:p>
          <a:p>
            <a:r>
              <a:rPr lang="en-GB" dirty="0"/>
              <a:t>Tasks robot can perform tasks:</a:t>
            </a:r>
          </a:p>
          <a:p>
            <a:pPr lvl="1"/>
            <a:r>
              <a:rPr lang="en-GB" dirty="0"/>
              <a:t>Survey particular rooms</a:t>
            </a:r>
          </a:p>
          <a:p>
            <a:pPr lvl="1"/>
            <a:r>
              <a:rPr lang="en-GB" dirty="0"/>
              <a:t>Identify survivors</a:t>
            </a:r>
          </a:p>
          <a:p>
            <a:pPr lvl="1"/>
            <a:r>
              <a:rPr lang="en-GB" dirty="0"/>
              <a:t>Perform triage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525107-0363-1144-B38E-E45DB0FF9F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Two agents in domain</a:t>
            </a:r>
          </a:p>
          <a:p>
            <a:pPr lvl="1"/>
            <a:r>
              <a:rPr lang="en-GB" dirty="0"/>
              <a:t>Internal agent – Robot</a:t>
            </a:r>
          </a:p>
          <a:p>
            <a:pPr lvl="1"/>
            <a:r>
              <a:rPr lang="en-GB" dirty="0"/>
              <a:t>External agent – Human</a:t>
            </a:r>
          </a:p>
          <a:p>
            <a:r>
              <a:rPr lang="en-GB" dirty="0"/>
              <a:t>Their models may diverge – leading to different expectation on behaviours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0377C-8BAE-DF4B-9891-981BEF92D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E5016E-B342-AA29-EB1D-8C3DF7C28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ED497-17C1-D64E-A297-895C54458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F7D5EF-D57E-F745-BED9-5A7BEBCDF2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8900" y="3581812"/>
            <a:ext cx="6413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8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C3E4C-293A-AF48-86E8-EF2D16609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7A6E9-41FC-5546-BD29-8D603962C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Robot and human may have different models of same task</a:t>
            </a:r>
          </a:p>
          <a:p>
            <a:pPr lvl="1"/>
            <a:r>
              <a:rPr lang="en-GB" dirty="0"/>
              <a:t>Divergence in models can lead to expectation mismatch</a:t>
            </a:r>
          </a:p>
          <a:p>
            <a:pPr lvl="1"/>
            <a:r>
              <a:rPr lang="en-GB" dirty="0"/>
              <a:t>Consequence: Plans that are optimal to robot may not be so in model of human</a:t>
            </a:r>
          </a:p>
          <a:p>
            <a:pPr lvl="2"/>
            <a:r>
              <a:rPr lang="en-GB" dirty="0">
                <a:solidFill>
                  <a:srgbClr val="FFC000"/>
                </a:solidFill>
              </a:rPr>
              <a:t>Inexplicable</a:t>
            </a:r>
            <a:r>
              <a:rPr lang="en-GB" dirty="0"/>
              <a:t> plans</a:t>
            </a:r>
          </a:p>
          <a:p>
            <a:r>
              <a:rPr lang="en-GB" dirty="0"/>
              <a:t>Robot has two options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Explicable planning </a:t>
            </a:r>
            <a:r>
              <a:rPr lang="en-GB" dirty="0"/>
              <a:t>– sacrifice optimality in own model to be explicable to human </a:t>
            </a:r>
            <a:br>
              <a:rPr lang="en-GB" dirty="0"/>
            </a:br>
            <a:r>
              <a:rPr lang="en-GB" dirty="0"/>
              <a:t>➝ </a:t>
            </a:r>
            <a:r>
              <a:rPr lang="en-GB" i="1" dirty="0"/>
              <a:t>interpretable behaviour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Plan Explanations </a:t>
            </a:r>
            <a:r>
              <a:rPr lang="en-GB" dirty="0"/>
              <a:t>– resolve perceived suboptimality by revealing relevant model differences </a:t>
            </a:r>
            <a:br>
              <a:rPr lang="en-GB" dirty="0"/>
            </a:br>
            <a:r>
              <a:rPr lang="en-GB" dirty="0"/>
              <a:t>➝ </a:t>
            </a:r>
            <a:r>
              <a:rPr lang="en-GB" i="1" dirty="0"/>
              <a:t>model reconciliation</a:t>
            </a:r>
            <a:endParaRPr lang="en-GB" i="1" dirty="0">
              <a:solidFill>
                <a:schemeClr val="accent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07A1BBA-42ED-584D-BC3A-35048C85C1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47A5DC-0268-3D5A-57C3-9CEBD49B5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E825D-E276-7B46-8CB6-FA7F8F26C0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5FB08-DF0C-9E49-BAF8-453D955DBF31}"/>
              </a:ext>
            </a:extLst>
          </p:cNvPr>
          <p:cNvSpPr/>
          <p:nvPr/>
        </p:nvSpPr>
        <p:spPr>
          <a:xfrm>
            <a:off x="3810612" y="644972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7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4DB7-1721-854C-ADF4-AB78FE27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Content: Planning and Acting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15E46-B17A-B04B-8AF8-A99F45794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18000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/>
              <a:t>Deterministic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/>
              <a:t>Temporal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/>
              <a:t>Nondeterministic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/>
              <a:t>Probabilistic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By </a:t>
            </a:r>
            <a:r>
              <a:rPr lang="en-GB" b="1" dirty="0"/>
              <a:t>Decision Making</a:t>
            </a:r>
          </a:p>
          <a:p>
            <a:pPr marL="715703" lvl="1" indent="-457200">
              <a:buFont typeface="+mj-lt"/>
              <a:buAutoNum type="alphaUcPeriod"/>
            </a:pPr>
            <a:r>
              <a:rPr lang="en-GB" dirty="0"/>
              <a:t>Foundations</a:t>
            </a:r>
          </a:p>
          <a:p>
            <a:pPr marL="715703" lvl="1" indent="-457200">
              <a:buFont typeface="+mj-lt"/>
              <a:buAutoNum type="alphaUcPeriod"/>
            </a:pPr>
            <a:r>
              <a:rPr lang="en-GB" dirty="0"/>
              <a:t>Extensions</a:t>
            </a:r>
          </a:p>
          <a:p>
            <a:pPr marL="715703" lvl="1" indent="-457200">
              <a:buFont typeface="+mj-lt"/>
              <a:buAutoNum type="alphaUcPeriod"/>
            </a:pPr>
            <a:r>
              <a:rPr lang="en-GB" dirty="0"/>
              <a:t>Structure</a:t>
            </a:r>
          </a:p>
          <a:p>
            <a:pPr marL="404813" indent="-404813">
              <a:buFont typeface="+mj-lt"/>
              <a:buAutoNum type="arabicPeriod"/>
            </a:pP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b="1" dirty="0">
                <a:solidFill>
                  <a:schemeClr val="accent1"/>
                </a:solidFill>
              </a:rPr>
              <a:t>Human-aware</a:t>
            </a:r>
            <a:r>
              <a:rPr lang="en-GB" dirty="0">
                <a:solidFill>
                  <a:schemeClr val="accent1"/>
                </a:solidFill>
              </a:rPr>
              <a:t> Planning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dirty="0">
                <a:solidFill>
                  <a:schemeClr val="accent1"/>
                </a:solidFill>
              </a:rPr>
              <a:t>Mental Models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dirty="0">
                <a:solidFill>
                  <a:schemeClr val="accent1"/>
                </a:solidFill>
              </a:rPr>
              <a:t>Interpretable Behaviour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dirty="0">
                <a:solidFill>
                  <a:schemeClr val="accent1"/>
                </a:solidFill>
              </a:rPr>
              <a:t>Explanations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638B8-76E9-9445-8D74-AFB06FABB8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55A61-BCEF-ADF0-E3FC-314DBFA84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758ED-C5B6-974D-BEE5-5269EFC6E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14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EE78-D6D9-9B45-A8E7-39F428F9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Intermediate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CF5B8-2A93-8242-9D4A-962D8501F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Different mental models</a:t>
            </a:r>
          </a:p>
          <a:p>
            <a:pPr lvl="1"/>
            <a:r>
              <a:rPr lang="en-GB" dirty="0"/>
              <a:t>Mental model of the human</a:t>
            </a:r>
          </a:p>
          <a:p>
            <a:pPr lvl="1"/>
            <a:r>
              <a:rPr lang="en-GB" dirty="0"/>
              <a:t>Mental model that the human has of the agent</a:t>
            </a:r>
          </a:p>
          <a:p>
            <a:pPr lvl="1"/>
            <a:r>
              <a:rPr lang="en-GB" dirty="0"/>
              <a:t>Mental model that the agent assumes the human has of the agent</a:t>
            </a:r>
          </a:p>
          <a:p>
            <a:r>
              <a:rPr lang="en-GB" dirty="0"/>
              <a:t>Differences between mental models</a:t>
            </a:r>
          </a:p>
          <a:p>
            <a:pPr lvl="1"/>
            <a:r>
              <a:rPr lang="en-GB" dirty="0"/>
              <a:t>May lead to inexplicable behaviour</a:t>
            </a:r>
          </a:p>
          <a:p>
            <a:r>
              <a:rPr lang="en-GB" dirty="0"/>
              <a:t>Ethical quandaries</a:t>
            </a:r>
          </a:p>
          <a:p>
            <a:pPr lvl="1"/>
            <a:r>
              <a:rPr lang="en-GB" dirty="0"/>
              <a:t>Modelling mental state of humans requires ethical behaviour of agent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267D8-BE2D-8348-969C-BF4932DA4F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F4AB5-27E5-3BF2-E90C-934BB89E0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A090F-74D6-BE4B-B152-5521A7E1F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490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Human-awareness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Mental Models</a:t>
            </a:r>
          </a:p>
          <a:p>
            <a:pPr lvl="1"/>
            <a:r>
              <a:rPr lang="en-GB" dirty="0"/>
              <a:t>Human-aware agent</a:t>
            </a:r>
          </a:p>
          <a:p>
            <a:pPr marL="0" indent="0">
              <a:buNone/>
            </a:pPr>
            <a:r>
              <a:rPr lang="en-GB" b="1" i="1" dirty="0">
                <a:solidFill>
                  <a:schemeClr val="accent1"/>
                </a:solidFill>
              </a:rPr>
              <a:t>Interpretable Behaviour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Explicability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Legibility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Predictability</a:t>
            </a:r>
          </a:p>
          <a:p>
            <a:pPr marL="0" indent="0">
              <a:buNone/>
            </a:pPr>
            <a:r>
              <a:rPr lang="en-GB" i="1" dirty="0"/>
              <a:t>Explanations</a:t>
            </a:r>
          </a:p>
          <a:p>
            <a:pPr lvl="1"/>
            <a:r>
              <a:rPr lang="en-GB" dirty="0"/>
              <a:t>Model reconciliation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F2DE8-02F0-244F-9F08-D27FD28801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F21CF-FF5B-A6F9-2DB7-96A8998E2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83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8A758-F8BC-D14F-9AAD-B23EAACA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Interpretable</a:t>
            </a:r>
            <a:r>
              <a:rPr lang="en-GB" dirty="0"/>
              <a:t> Behaviour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01366-0C87-A74C-A7E4-3BC5B660C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Explicable</a:t>
            </a:r>
            <a:r>
              <a:rPr lang="en-GB" dirty="0"/>
              <a:t> behaviour</a:t>
            </a:r>
          </a:p>
          <a:p>
            <a:pPr lvl="1"/>
            <a:r>
              <a:rPr lang="en-GB" dirty="0"/>
              <a:t>Acting in a way that makes sense to the user</a:t>
            </a:r>
          </a:p>
          <a:p>
            <a:r>
              <a:rPr lang="en-GB" dirty="0">
                <a:solidFill>
                  <a:schemeClr val="accent1"/>
                </a:solidFill>
              </a:rPr>
              <a:t>Legible</a:t>
            </a:r>
            <a:r>
              <a:rPr lang="en-GB" dirty="0"/>
              <a:t> behaviour</a:t>
            </a:r>
          </a:p>
          <a:p>
            <a:pPr lvl="1"/>
            <a:r>
              <a:rPr lang="en-GB" dirty="0"/>
              <a:t>Acting in a way that conveys necessary information to the user</a:t>
            </a:r>
          </a:p>
          <a:p>
            <a:r>
              <a:rPr lang="en-GB" dirty="0">
                <a:solidFill>
                  <a:schemeClr val="accent1"/>
                </a:solidFill>
              </a:rPr>
              <a:t>Predictable</a:t>
            </a:r>
            <a:r>
              <a:rPr lang="en-GB" dirty="0"/>
              <a:t> behaviour</a:t>
            </a:r>
          </a:p>
          <a:p>
            <a:pPr lvl="1"/>
            <a:r>
              <a:rPr lang="en-GB" dirty="0"/>
              <a:t>Acting in a way that allows users to accurately anticipate future behaviour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DED3F-2D81-2D4C-9144-15DAF24116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B4876-F85F-851F-BEE0-A4235AB7F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A9872-DF70-0349-87ED-AEEB08BF8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625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34183-CA8E-8F44-9708-6D71829AA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</a:t>
            </a:r>
            <a:r>
              <a:rPr lang="en-GB" b="1" i="1" dirty="0">
                <a:solidFill>
                  <a:schemeClr val="accent1"/>
                </a:solidFill>
              </a:rPr>
              <a:t>Explicable</a:t>
            </a:r>
            <a:r>
              <a:rPr lang="en-GB" i="1" dirty="0"/>
              <a:t> </a:t>
            </a:r>
            <a:r>
              <a:rPr lang="en-GB" dirty="0"/>
              <a:t>Behaviour?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00155-ED79-3148-AA0A-3FA6DEF0D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Robot’s behaviour may diverge from human’s expectations of it</a:t>
            </a:r>
          </a:p>
          <a:p>
            <a:r>
              <a:rPr lang="en-GB" dirty="0"/>
              <a:t>Human may get surprised by robot’s inexplicable behaviour</a:t>
            </a:r>
          </a:p>
          <a:p>
            <a:r>
              <a:rPr lang="en-GB" dirty="0"/>
              <a:t>One way to avoid surprising a human involves generating 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explicable behaviour by conforming to human’s expectations</a:t>
            </a:r>
            <a:r>
              <a:rPr lang="en-GB" i="1" dirty="0"/>
              <a:t> </a:t>
            </a:r>
            <a:endParaRPr lang="en-GB" dirty="0"/>
          </a:p>
          <a:p>
            <a:pPr lvl="1"/>
            <a:r>
              <a:rPr lang="en-GB" dirty="0"/>
              <a:t>Account for human’s mental model </a:t>
            </a:r>
          </a:p>
          <a:p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C34161A-28A0-264B-BDC7-09C060660F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5B76B-4245-C082-CBCF-BF5AAF385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61B14-0D04-1F42-B226-17964ABAB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23</a:t>
            </a:fld>
            <a:endParaRPr lang="en-GB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F3CA441-8979-DB4A-B38E-99E8D01E69C1}"/>
              </a:ext>
            </a:extLst>
          </p:cNvPr>
          <p:cNvGrpSpPr/>
          <p:nvPr/>
        </p:nvGrpSpPr>
        <p:grpSpPr>
          <a:xfrm>
            <a:off x="7741632" y="2441209"/>
            <a:ext cx="4090043" cy="3464705"/>
            <a:chOff x="4686093" y="2811416"/>
            <a:chExt cx="4090043" cy="3464705"/>
          </a:xfrm>
        </p:grpSpPr>
        <p:sp>
          <p:nvSpPr>
            <p:cNvPr id="29" name="Cloud Callout 28">
              <a:extLst>
                <a:ext uri="{FF2B5EF4-FFF2-40B4-BE49-F238E27FC236}">
                  <a16:creationId xmlns:a16="http://schemas.microsoft.com/office/drawing/2014/main" id="{3FCB8193-36B5-3B45-9E28-80802DB6D62D}"/>
                </a:ext>
              </a:extLst>
            </p:cNvPr>
            <p:cNvSpPr/>
            <p:nvPr/>
          </p:nvSpPr>
          <p:spPr>
            <a:xfrm>
              <a:off x="5273573" y="2811416"/>
              <a:ext cx="1503892" cy="1107513"/>
            </a:xfrm>
            <a:prstGeom prst="cloudCallout">
              <a:avLst>
                <a:gd name="adj1" fmla="val -58648"/>
                <a:gd name="adj2" fmla="val 50405"/>
              </a:avLst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30">
              <a:hlinkClick r:id="rId2"/>
              <a:extLst>
                <a:ext uri="{FF2B5EF4-FFF2-40B4-BE49-F238E27FC236}">
                  <a16:creationId xmlns:a16="http://schemas.microsoft.com/office/drawing/2014/main" id="{DA00D7FF-9FDF-4444-8559-A0C893D2C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793105" y="3981390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ounded Rectangle 32">
                  <a:extLst>
                    <a:ext uri="{FF2B5EF4-FFF2-40B4-BE49-F238E27FC236}">
                      <a16:creationId xmlns:a16="http://schemas.microsoft.com/office/drawing/2014/main" id="{1922A681-5CEC-C745-B501-B04929F68452}"/>
                    </a:ext>
                  </a:extLst>
                </p:cNvPr>
                <p:cNvSpPr/>
                <p:nvPr/>
              </p:nvSpPr>
              <p:spPr>
                <a:xfrm>
                  <a:off x="5496036" y="3280615"/>
                  <a:ext cx="686549" cy="42089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Rounded Rectangle 32">
                  <a:extLst>
                    <a:ext uri="{FF2B5EF4-FFF2-40B4-BE49-F238E27FC236}">
                      <a16:creationId xmlns:a16="http://schemas.microsoft.com/office/drawing/2014/main" id="{1922A681-5CEC-C745-B501-B04929F684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036" y="3280615"/>
                  <a:ext cx="686549" cy="420896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C2F38B0-A69C-A740-A5BD-7EED731F5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82585" y="2945169"/>
              <a:ext cx="386389" cy="572028"/>
            </a:xfrm>
            <a:prstGeom prst="rect">
              <a:avLst/>
            </a:prstGeom>
          </p:spPr>
        </p:pic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8E05D49-1E8F-944D-B153-BC2453607C70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>
              <a:off x="5839311" y="3701511"/>
              <a:ext cx="0" cy="1577919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98CBB4D-AA5F-5341-9E9D-6A41F2C36692}"/>
                </a:ext>
              </a:extLst>
            </p:cNvPr>
            <p:cNvCxnSpPr>
              <a:cxnSpLocks/>
            </p:cNvCxnSpPr>
            <p:nvPr/>
          </p:nvCxnSpPr>
          <p:spPr>
            <a:xfrm>
              <a:off x="5839311" y="5336580"/>
              <a:ext cx="1805208" cy="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E905D48-F048-8740-AF7D-A6E1169884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9311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76F5B1-E7C7-4F43-9FDB-5D9DFC6A9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9832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26EE147-A9DC-3340-9094-1472E3CD40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0353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D41DD82-1B55-B440-96DA-ED02F040C5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0874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1102535-46E7-E741-A575-F73C64545D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1916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CB7EF89-3FD9-404E-AB1C-AFD11E5B6F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2437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784FE26-0FC1-4042-9E22-F4C6773D1E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4000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73B4A7B-F409-C844-9C6F-F99D3135A3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4519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77DAE48-309C-C847-B12F-0F90A1E8C5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3479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5427367-0B9A-F24D-8477-2C0EA27DB548}"/>
                    </a:ext>
                  </a:extLst>
                </p:cNvPr>
                <p:cNvSpPr txBox="1"/>
                <p:nvPr/>
              </p:nvSpPr>
              <p:spPr>
                <a:xfrm>
                  <a:off x="5201691" y="5106869"/>
                  <a:ext cx="688778" cy="4594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sup>
                            </m:sSubSup>
                          </m:sub>
                          <m:sup>
                            <m:r>
                              <a:rPr lang="de-DE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3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5427367-0B9A-F24D-8477-2C0EA27DB5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1691" y="5106869"/>
                  <a:ext cx="688778" cy="4594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CCBC194-7C3F-5C41-9AF3-43E968446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021188" y="4030228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ounded Rectangle 53">
                  <a:extLst>
                    <a:ext uri="{FF2B5EF4-FFF2-40B4-BE49-F238E27FC236}">
                      <a16:creationId xmlns:a16="http://schemas.microsoft.com/office/drawing/2014/main" id="{3570EE80-8325-9241-B2DE-13A8A7FA7087}"/>
                    </a:ext>
                  </a:extLst>
                </p:cNvPr>
                <p:cNvSpPr/>
                <p:nvPr/>
              </p:nvSpPr>
              <p:spPr>
                <a:xfrm>
                  <a:off x="7309419" y="3772395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Rounded Rectangle 53">
                  <a:extLst>
                    <a:ext uri="{FF2B5EF4-FFF2-40B4-BE49-F238E27FC236}">
                      <a16:creationId xmlns:a16="http://schemas.microsoft.com/office/drawing/2014/main" id="{3570EE80-8325-9241-B2DE-13A8A7FA70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9419" y="3772395"/>
                  <a:ext cx="670199" cy="40862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B490852-1C88-5C49-861F-ACE60D66FEE0}"/>
                </a:ext>
              </a:extLst>
            </p:cNvPr>
            <p:cNvCxnSpPr>
              <a:stCxn id="54" idx="2"/>
            </p:cNvCxnSpPr>
            <p:nvPr/>
          </p:nvCxnSpPr>
          <p:spPr>
            <a:xfrm>
              <a:off x="7644519" y="4181018"/>
              <a:ext cx="0" cy="10984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1D6EC7D-26A3-4140-BF02-F570EC64E3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2958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B1B45A50-14F9-BD4E-AB58-A87F8DC36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63951" y="5336579"/>
              <a:ext cx="1080568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DEDDFF2-0710-CB46-BD6C-34907C2491AC}"/>
                </a:ext>
              </a:extLst>
            </p:cNvPr>
            <p:cNvCxnSpPr>
              <a:cxnSpLocks/>
            </p:cNvCxnSpPr>
            <p:nvPr/>
          </p:nvCxnSpPr>
          <p:spPr>
            <a:xfrm>
              <a:off x="6561395" y="5190377"/>
              <a:ext cx="0" cy="604090"/>
            </a:xfrm>
            <a:prstGeom prst="line">
              <a:avLst/>
            </a:prstGeom>
            <a:ln w="127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40D9ABA3-D98A-2044-BD30-EC270DDE222C}"/>
                    </a:ext>
                  </a:extLst>
                </p:cNvPr>
                <p:cNvSpPr txBox="1"/>
                <p:nvPr/>
              </p:nvSpPr>
              <p:spPr>
                <a:xfrm>
                  <a:off x="6159497" y="5747812"/>
                  <a:ext cx="1128129" cy="4594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GB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acc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sSubSup>
                          <m:sSubSupPr>
                            <m:ctrlP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sup>
                            </m:sSubSup>
                          </m:sub>
                          <m:sup>
                            <m: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40D9ABA3-D98A-2044-BD30-EC270DDE22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9497" y="5747812"/>
                  <a:ext cx="1128129" cy="4594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0655A32-DC30-DE4E-8285-102836179D17}"/>
                </a:ext>
              </a:extLst>
            </p:cNvPr>
            <p:cNvSpPr txBox="1"/>
            <p:nvPr/>
          </p:nvSpPr>
          <p:spPr>
            <a:xfrm>
              <a:off x="4686093" y="5629790"/>
              <a:ext cx="15773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accent4"/>
                  </a:solidFill>
                </a:rPr>
                <a:t>Explicable Plan</a:t>
              </a:r>
            </a:p>
            <a:p>
              <a:pPr algn="r"/>
              <a:r>
                <a:rPr lang="en-GB" dirty="0">
                  <a:solidFill>
                    <a:schemeClr val="accent4"/>
                  </a:solidFill>
                </a:rPr>
                <a:t>Generation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2412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4E2A-396B-8C4D-B2F2-9C3639F77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Explicable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41495-1EB7-AD41-9E58-936FEF196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994695" cy="4240848"/>
          </a:xfrm>
        </p:spPr>
        <p:txBody>
          <a:bodyPr/>
          <a:lstStyle/>
          <a:p>
            <a:r>
              <a:rPr lang="en-GB" dirty="0"/>
              <a:t>Example: Robot may have to sacrifice its optimality to improve explicability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2DDF4-0A6F-9846-B2E5-B7F8D444AA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83742-6E74-7132-E22F-2E3B243E8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BE79E-6013-0444-8FA4-621D0CBBE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68EA2C-D26B-5D40-B2D0-BD04E710CF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7287" y="3632667"/>
            <a:ext cx="1985825" cy="2273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83AB07-A4DE-1547-B838-75C894EEA6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048" y="1396077"/>
            <a:ext cx="6269627" cy="2260184"/>
          </a:xfrm>
          <a:prstGeom prst="rect">
            <a:avLst/>
          </a:prstGeom>
        </p:spPr>
      </p:pic>
      <p:sp>
        <p:nvSpPr>
          <p:cNvPr id="9" name="Down Arrow Callout 8">
            <a:extLst>
              <a:ext uri="{FF2B5EF4-FFF2-40B4-BE49-F238E27FC236}">
                <a16:creationId xmlns:a16="http://schemas.microsoft.com/office/drawing/2014/main" id="{FEDD6B57-0EA6-1D47-9C04-129553436991}"/>
              </a:ext>
            </a:extLst>
          </p:cNvPr>
          <p:cNvSpPr/>
          <p:nvPr/>
        </p:nvSpPr>
        <p:spPr>
          <a:xfrm>
            <a:off x="7652648" y="2568046"/>
            <a:ext cx="1095102" cy="1029277"/>
          </a:xfrm>
          <a:prstGeom prst="downArrowCallout">
            <a:avLst>
              <a:gd name="adj1" fmla="val 19923"/>
              <a:gd name="adj2" fmla="val 25000"/>
              <a:gd name="adj3" fmla="val 25000"/>
              <a:gd name="adj4" fmla="val 2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670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AFAD8-B144-1648-94B8-559FB2EB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Model-based Explicable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F5F25-B8F6-7E4C-8A22-D1B610152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7565175" cy="4240848"/>
          </a:xfrm>
        </p:spPr>
        <p:txBody>
          <a:bodyPr/>
          <a:lstStyle/>
          <a:p>
            <a:r>
              <a:rPr lang="en-GB" dirty="0"/>
              <a:t>Human’s mental model is available to the robot </a:t>
            </a:r>
          </a:p>
          <a:p>
            <a:r>
              <a:rPr lang="en-GB" dirty="0"/>
              <a:t>But robot may not be able to plan directly with human mental model</a:t>
            </a:r>
          </a:p>
          <a:p>
            <a:r>
              <a:rPr lang="en-GB" dirty="0"/>
              <a:t>Find a valid plan that is </a:t>
            </a:r>
            <a:r>
              <a:rPr lang="en-GB" i="1" dirty="0">
                <a:solidFill>
                  <a:schemeClr val="accent1"/>
                </a:solidFill>
              </a:rPr>
              <a:t>closest</a:t>
            </a:r>
            <a:r>
              <a:rPr lang="en-GB" dirty="0">
                <a:solidFill>
                  <a:schemeClr val="accent1"/>
                </a:solidFill>
              </a:rPr>
              <a:t> to the expected plan</a:t>
            </a:r>
          </a:p>
          <a:p>
            <a:r>
              <a:rPr lang="en-GB" dirty="0"/>
              <a:t>Involves minimising distance w.r.t. expected plans, e.g.,</a:t>
            </a:r>
          </a:p>
          <a:p>
            <a:pPr lvl="1"/>
            <a:r>
              <a:rPr lang="en-GB" dirty="0"/>
              <a:t>Cost difference in human model</a:t>
            </a:r>
          </a:p>
          <a:p>
            <a:pPr lvl="1"/>
            <a:r>
              <a:rPr lang="en-GB" dirty="0"/>
              <a:t>Action set difference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6E2002A-DF3F-934E-9812-91736A31E2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948E61E-582B-BF67-F51E-AD1A4B39D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89997-CEA3-324B-98DA-3BA5189D3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A02EC0-C2B6-0642-B495-09886300DC4A}"/>
              </a:ext>
            </a:extLst>
          </p:cNvPr>
          <p:cNvSpPr/>
          <p:nvPr/>
        </p:nvSpPr>
        <p:spPr>
          <a:xfrm>
            <a:off x="3203189" y="6420225"/>
            <a:ext cx="57868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Kulkarni A,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Zha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Vadlamudi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SG,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Explicable planning as minimizing distance from expected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behavior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. In Proceedings of AAMAS 2019 as extended abstract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718258-A0DD-2A43-9F50-F9C368B440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39802" y="2137439"/>
            <a:ext cx="863600" cy="9017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CDD802-D2B7-E14C-AECE-0CBCAA3168A5}"/>
              </a:ext>
            </a:extLst>
          </p:cNvPr>
          <p:cNvGrpSpPr/>
          <p:nvPr/>
        </p:nvGrpSpPr>
        <p:grpSpPr>
          <a:xfrm>
            <a:off x="9647275" y="1524414"/>
            <a:ext cx="2184400" cy="4381500"/>
            <a:chOff x="6601823" y="1476851"/>
            <a:chExt cx="2184400" cy="4381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26DE6D-0333-C64F-B176-E773C9D7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01823" y="1476851"/>
              <a:ext cx="2184400" cy="4381500"/>
            </a:xfrm>
            <a:prstGeom prst="rect">
              <a:avLst/>
            </a:prstGeom>
          </p:spPr>
        </p:pic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DF487447-2437-3F47-8734-B3E51B79EACB}"/>
                </a:ext>
              </a:extLst>
            </p:cNvPr>
            <p:cNvSpPr/>
            <p:nvPr/>
          </p:nvSpPr>
          <p:spPr>
            <a:xfrm>
              <a:off x="6978651" y="3978274"/>
              <a:ext cx="301624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18685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6BA90-98FB-B34A-BAF7-544C2123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Model-free Explicable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Problem to solve: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𝑐𝑜𝑠𝑡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𝑑𝑖𝑠𝑡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bSup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/>
                  <a:t>Robot may not have human’s mental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p>
                    </m:sSubSup>
                  </m:oMath>
                </a14:m>
                <a:r>
                  <a:rPr lang="en-GB" dirty="0"/>
                  <a:t> upfront</a:t>
                </a:r>
              </a:p>
              <a:p>
                <a:pPr lvl="1"/>
                <a:r>
                  <a:rPr lang="en-GB" dirty="0"/>
                  <a:t>But: We do not necessarily need to learn the full model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D547D2-5A61-FE4C-AA79-A5D0D59303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81E1390-F73F-3810-7E20-F05F89D20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185AF-57A0-3E48-BBB3-5E6827DDE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C94D5A-F9F8-9E47-9321-7456B06EDDCA}"/>
              </a:ext>
            </a:extLst>
          </p:cNvPr>
          <p:cNvSpPr/>
          <p:nvPr/>
        </p:nvSpPr>
        <p:spPr>
          <a:xfrm>
            <a:off x="4351963" y="2421857"/>
            <a:ext cx="1499750" cy="5339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385288-B7E5-4649-B63D-3B33B9524F01}"/>
              </a:ext>
            </a:extLst>
          </p:cNvPr>
          <p:cNvSpPr/>
          <p:nvPr/>
        </p:nvSpPr>
        <p:spPr>
          <a:xfrm>
            <a:off x="6577393" y="2421857"/>
            <a:ext cx="2240542" cy="5339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95BC08-A83D-4C48-8DD1-6339857B2C9C}"/>
              </a:ext>
            </a:extLst>
          </p:cNvPr>
          <p:cNvCxnSpPr>
            <a:cxnSpLocks/>
            <a:stCxn id="10" idx="0"/>
            <a:endCxn id="5" idx="2"/>
          </p:cNvCxnSpPr>
          <p:nvPr/>
        </p:nvCxnSpPr>
        <p:spPr>
          <a:xfrm flipV="1">
            <a:off x="4654956" y="2955851"/>
            <a:ext cx="446883" cy="86331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2974C8B-90B9-F14C-B3A8-7DF59DC92A21}"/>
              </a:ext>
            </a:extLst>
          </p:cNvPr>
          <p:cNvSpPr txBox="1"/>
          <p:nvPr/>
        </p:nvSpPr>
        <p:spPr>
          <a:xfrm>
            <a:off x="6487886" y="3680663"/>
            <a:ext cx="3410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Distance between robot plan and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human’s expectation of robot plan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5BA4F-AA89-3E42-814C-76308A02DC66}"/>
              </a:ext>
            </a:extLst>
          </p:cNvPr>
          <p:cNvSpPr txBox="1"/>
          <p:nvPr/>
        </p:nvSpPr>
        <p:spPr>
          <a:xfrm>
            <a:off x="3719379" y="3819161"/>
            <a:ext cx="187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Cost of robot plan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F1FE43-E556-A34E-BFDF-55623A1FCFFF}"/>
              </a:ext>
            </a:extLst>
          </p:cNvPr>
          <p:cNvCxnSpPr>
            <a:cxnSpLocks/>
            <a:stCxn id="9" idx="0"/>
            <a:endCxn id="6" idx="2"/>
          </p:cNvCxnSpPr>
          <p:nvPr/>
        </p:nvCxnSpPr>
        <p:spPr>
          <a:xfrm flipH="1" flipV="1">
            <a:off x="7697665" y="2955852"/>
            <a:ext cx="495689" cy="72481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B203D0A-24D3-764F-B715-76DFC2718055}"/>
              </a:ext>
            </a:extLst>
          </p:cNvPr>
          <p:cNvSpPr/>
          <p:nvPr/>
        </p:nvSpPr>
        <p:spPr>
          <a:xfrm>
            <a:off x="3660798" y="6449729"/>
            <a:ext cx="48716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Kulkarni A,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Zhuo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HH,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explicability and predictability for robot task planning. In Proceedings of ICRA 2017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07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6BA90-98FB-B34A-BAF7-544C2123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Model-free Explicable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Understand = Associate abstract tasks with actions</a:t>
                </a:r>
              </a:p>
              <a:p>
                <a:r>
                  <a:rPr lang="en-GB" dirty="0"/>
                  <a:t>Consider as a labelling process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𝑐𝑜𝑠𝑡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𝑑𝑖𝑠𝑡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bSup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018723"/>
              </a:xfrm>
              <a:blipFill>
                <a:blip r:embed="rId3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6A4BD-609A-8D49-9302-472A73B366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A6035-DE89-4E91-B18D-8CD92E976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185AF-57A0-3E48-BBB3-5E6827DDE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27</a:t>
            </a:fld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203D0A-24D3-764F-B715-76DFC2718055}"/>
              </a:ext>
            </a:extLst>
          </p:cNvPr>
          <p:cNvSpPr/>
          <p:nvPr/>
        </p:nvSpPr>
        <p:spPr>
          <a:xfrm>
            <a:off x="3660798" y="6449392"/>
            <a:ext cx="48716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Kulkarni A,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Zhuo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HH,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explicability and predictability for robot task planning. In Proceedings of ICRA 2017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50964D-0C3E-F84A-92BA-8CD26A4240D3}"/>
                  </a:ext>
                </a:extLst>
              </p:cNvPr>
              <p:cNvSpPr txBox="1"/>
              <p:nvPr/>
            </p:nvSpPr>
            <p:spPr>
              <a:xfrm>
                <a:off x="6004451" y="3148736"/>
                <a:ext cx="1952394" cy="509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∘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p>
                              </m:sSup>
                            </m:sub>
                          </m:sSub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50964D-0C3E-F84A-92BA-8CD26A424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451" y="3148736"/>
                <a:ext cx="1952394" cy="509178"/>
              </a:xfrm>
              <a:prstGeom prst="rect">
                <a:avLst/>
              </a:prstGeom>
              <a:blipFill>
                <a:blip r:embed="rId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296AD218-802E-3A4F-893E-4565DC40577A}"/>
              </a:ext>
            </a:extLst>
          </p:cNvPr>
          <p:cNvSpPr/>
          <p:nvPr/>
        </p:nvSpPr>
        <p:spPr>
          <a:xfrm>
            <a:off x="6097017" y="3197498"/>
            <a:ext cx="283027" cy="4502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9BAD00-C524-A643-B7FA-13CF3763A052}"/>
              </a:ext>
            </a:extLst>
          </p:cNvPr>
          <p:cNvSpPr/>
          <p:nvPr/>
        </p:nvSpPr>
        <p:spPr>
          <a:xfrm>
            <a:off x="6577395" y="3197498"/>
            <a:ext cx="1303429" cy="4502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623E59F-6EB0-2543-8F29-6F808F3BAD4B}"/>
              </a:ext>
            </a:extLst>
          </p:cNvPr>
          <p:cNvCxnSpPr>
            <a:cxnSpLocks/>
            <a:stCxn id="14" idx="1"/>
            <a:endCxn id="38" idx="3"/>
          </p:cNvCxnSpPr>
          <p:nvPr/>
        </p:nvCxnSpPr>
        <p:spPr>
          <a:xfrm flipH="1" flipV="1">
            <a:off x="3561813" y="3408647"/>
            <a:ext cx="2535204" cy="1398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E441F5-4275-4047-9656-38C0BD5F503D}"/>
              </a:ext>
            </a:extLst>
          </p:cNvPr>
          <p:cNvCxnSpPr>
            <a:cxnSpLocks/>
            <a:stCxn id="15" idx="3"/>
            <a:endCxn id="39" idx="1"/>
          </p:cNvCxnSpPr>
          <p:nvPr/>
        </p:nvCxnSpPr>
        <p:spPr>
          <a:xfrm>
            <a:off x="7880824" y="3422631"/>
            <a:ext cx="1186849" cy="1084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Brace 21">
            <a:extLst>
              <a:ext uri="{FF2B5EF4-FFF2-40B4-BE49-F238E27FC236}">
                <a16:creationId xmlns:a16="http://schemas.microsoft.com/office/drawing/2014/main" id="{BCA58801-656A-4D49-B55B-616997772CFE}"/>
              </a:ext>
            </a:extLst>
          </p:cNvPr>
          <p:cNvSpPr/>
          <p:nvPr/>
        </p:nvSpPr>
        <p:spPr>
          <a:xfrm rot="16200000">
            <a:off x="6930765" y="2040353"/>
            <a:ext cx="220017" cy="207264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58D1AA-EE23-0E4A-954B-5A17635F3AA5}"/>
              </a:ext>
            </a:extLst>
          </p:cNvPr>
          <p:cNvSpPr txBox="1"/>
          <p:nvPr/>
        </p:nvSpPr>
        <p:spPr>
          <a:xfrm>
            <a:off x="2780816" y="4156377"/>
            <a:ext cx="2702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 (</a:t>
            </a:r>
            <a:r>
              <a:rPr lang="en-GB" sz="2400" dirty="0">
                <a:solidFill>
                  <a:schemeClr val="accent4"/>
                </a:solidFill>
              </a:rPr>
              <a:t>task</a:t>
            </a:r>
            <a:r>
              <a:rPr lang="en-GB" sz="2400" baseline="-25000" dirty="0">
                <a:solidFill>
                  <a:schemeClr val="accent4"/>
                </a:solidFill>
              </a:rPr>
              <a:t>1</a:t>
            </a:r>
            <a:r>
              <a:rPr lang="en-GB" sz="2400" dirty="0"/>
              <a:t>, </a:t>
            </a:r>
            <a:r>
              <a:rPr lang="en-GB" sz="2400" dirty="0">
                <a:solidFill>
                  <a:schemeClr val="accent4"/>
                </a:solidFill>
              </a:rPr>
              <a:t>task</a:t>
            </a:r>
            <a:r>
              <a:rPr lang="en-GB" sz="2400" baseline="-25000" dirty="0">
                <a:solidFill>
                  <a:schemeClr val="accent4"/>
                </a:solidFill>
              </a:rPr>
              <a:t>2</a:t>
            </a:r>
            <a:r>
              <a:rPr lang="en-GB" sz="2400" dirty="0"/>
              <a:t>, </a:t>
            </a:r>
            <a:r>
              <a:rPr lang="en-GB" sz="2400" dirty="0">
                <a:solidFill>
                  <a:schemeClr val="accent4"/>
                </a:solidFill>
              </a:rPr>
              <a:t>task</a:t>
            </a:r>
            <a:r>
              <a:rPr lang="en-GB" sz="2400" baseline="-25000" dirty="0">
                <a:solidFill>
                  <a:schemeClr val="accent4"/>
                </a:solidFill>
              </a:rPr>
              <a:t>3</a:t>
            </a:r>
            <a:r>
              <a:rPr lang="en-GB" sz="2400" dirty="0"/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35BB43-B1ED-9C4B-8732-CCF32A79CAD9}"/>
              </a:ext>
            </a:extLst>
          </p:cNvPr>
          <p:cNvSpPr txBox="1"/>
          <p:nvPr/>
        </p:nvSpPr>
        <p:spPr>
          <a:xfrm>
            <a:off x="7277935" y="4166790"/>
            <a:ext cx="3013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Plan = {a</a:t>
            </a:r>
            <a:r>
              <a:rPr lang="en-GB" sz="2400" baseline="-25000" dirty="0"/>
              <a:t>1</a:t>
            </a:r>
            <a:r>
              <a:rPr lang="en-GB" sz="2400" dirty="0"/>
              <a:t>, a</a:t>
            </a:r>
            <a:r>
              <a:rPr lang="en-GB" sz="2400" baseline="-25000" dirty="0"/>
              <a:t>2</a:t>
            </a:r>
            <a:r>
              <a:rPr lang="en-GB" sz="2400" dirty="0"/>
              <a:t>, a</a:t>
            </a:r>
            <a:r>
              <a:rPr lang="en-GB" sz="2400" baseline="-25000" dirty="0"/>
              <a:t>3</a:t>
            </a:r>
            <a:r>
              <a:rPr lang="en-GB" sz="2400" dirty="0"/>
              <a:t>, …, a</a:t>
            </a:r>
            <a:r>
              <a:rPr lang="en-GB" sz="2400" baseline="-25000" dirty="0"/>
              <a:t>n</a:t>
            </a:r>
            <a:r>
              <a:rPr lang="en-GB" sz="2400" dirty="0"/>
              <a:t>}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B769FE-AB80-0145-8D78-134EBB37B438}"/>
              </a:ext>
            </a:extLst>
          </p:cNvPr>
          <p:cNvSpPr txBox="1"/>
          <p:nvPr/>
        </p:nvSpPr>
        <p:spPr>
          <a:xfrm>
            <a:off x="7588569" y="4729379"/>
            <a:ext cx="267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L</a:t>
            </a:r>
            <a:r>
              <a:rPr lang="en-GB" sz="2400" baseline="-25000" dirty="0" err="1"/>
              <a:t>h</a:t>
            </a:r>
            <a:r>
              <a:rPr lang="en-GB" sz="2400" dirty="0"/>
              <a:t> = </a:t>
            </a:r>
            <a:r>
              <a:rPr lang="en-GB" sz="1600" dirty="0">
                <a:solidFill>
                  <a:schemeClr val="accent4"/>
                </a:solidFill>
              </a:rPr>
              <a:t>task</a:t>
            </a:r>
            <a:r>
              <a:rPr lang="en-GB" sz="1600" baseline="-25000" dirty="0">
                <a:solidFill>
                  <a:schemeClr val="accent4"/>
                </a:solidFill>
              </a:rPr>
              <a:t>1</a:t>
            </a:r>
            <a:r>
              <a:rPr lang="en-GB" sz="1600" dirty="0"/>
              <a:t>  </a:t>
            </a:r>
            <a:r>
              <a:rPr lang="en-GB" sz="1600" dirty="0">
                <a:solidFill>
                  <a:srgbClr val="FFC000"/>
                </a:solidFill>
              </a:rPr>
              <a:t>⊥</a:t>
            </a:r>
            <a:r>
              <a:rPr lang="en-GB" sz="1600" dirty="0"/>
              <a:t>   </a:t>
            </a:r>
            <a:r>
              <a:rPr lang="en-GB" sz="1600" dirty="0">
                <a:solidFill>
                  <a:schemeClr val="accent4"/>
                </a:solidFill>
              </a:rPr>
              <a:t>task</a:t>
            </a:r>
            <a:r>
              <a:rPr lang="en-GB" sz="1600" baseline="-25000" dirty="0">
                <a:solidFill>
                  <a:schemeClr val="accent4"/>
                </a:solidFill>
              </a:rPr>
              <a:t>2</a:t>
            </a:r>
            <a:r>
              <a:rPr lang="en-GB" sz="1600" dirty="0"/>
              <a:t>        </a:t>
            </a:r>
            <a:r>
              <a:rPr lang="en-GB" sz="1600" dirty="0">
                <a:solidFill>
                  <a:schemeClr val="accent4"/>
                </a:solidFill>
              </a:rPr>
              <a:t>task</a:t>
            </a:r>
            <a:r>
              <a:rPr lang="en-GB" sz="1600" baseline="-25000" dirty="0">
                <a:solidFill>
                  <a:schemeClr val="accent4"/>
                </a:solidFill>
              </a:rPr>
              <a:t>1</a:t>
            </a:r>
            <a:endParaRPr lang="en-GB"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2CB1E2-60D6-614D-B4CA-A0E622B497E7}"/>
              </a:ext>
            </a:extLst>
          </p:cNvPr>
          <p:cNvSpPr/>
          <p:nvPr/>
        </p:nvSpPr>
        <p:spPr>
          <a:xfrm>
            <a:off x="8148704" y="4666093"/>
            <a:ext cx="2338593" cy="92333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4960C17-DCBE-A64B-8245-E8E3FE77D141}"/>
              </a:ext>
            </a:extLst>
          </p:cNvPr>
          <p:cNvCxnSpPr>
            <a:cxnSpLocks/>
          </p:cNvCxnSpPr>
          <p:nvPr/>
        </p:nvCxnSpPr>
        <p:spPr>
          <a:xfrm>
            <a:off x="8350284" y="4528884"/>
            <a:ext cx="0" cy="36000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48C9051-0866-F84A-A05C-4B484A965636}"/>
              </a:ext>
            </a:extLst>
          </p:cNvPr>
          <p:cNvCxnSpPr>
            <a:cxnSpLocks/>
          </p:cNvCxnSpPr>
          <p:nvPr/>
        </p:nvCxnSpPr>
        <p:spPr>
          <a:xfrm>
            <a:off x="9144627" y="4528884"/>
            <a:ext cx="0" cy="36000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5038317-E564-D04A-AB3D-B0C70B424957}"/>
              </a:ext>
            </a:extLst>
          </p:cNvPr>
          <p:cNvCxnSpPr>
            <a:cxnSpLocks/>
          </p:cNvCxnSpPr>
          <p:nvPr/>
        </p:nvCxnSpPr>
        <p:spPr>
          <a:xfrm>
            <a:off x="9874274" y="4528884"/>
            <a:ext cx="0" cy="36000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4B2991E-52A7-624C-B087-9C669F861961}"/>
              </a:ext>
            </a:extLst>
          </p:cNvPr>
          <p:cNvCxnSpPr>
            <a:cxnSpLocks/>
          </p:cNvCxnSpPr>
          <p:nvPr/>
        </p:nvCxnSpPr>
        <p:spPr>
          <a:xfrm>
            <a:off x="8745746" y="4528884"/>
            <a:ext cx="0" cy="36000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26F1582-A3DD-224C-BA91-C9FCE704BD47}"/>
              </a:ext>
            </a:extLst>
          </p:cNvPr>
          <p:cNvSpPr txBox="1"/>
          <p:nvPr/>
        </p:nvSpPr>
        <p:spPr>
          <a:xfrm>
            <a:off x="8148703" y="5201998"/>
            <a:ext cx="234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No label – inexplicable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277609-E837-C94D-85ED-126A228BB21C}"/>
              </a:ext>
            </a:extLst>
          </p:cNvPr>
          <p:cNvSpPr/>
          <p:nvPr/>
        </p:nvSpPr>
        <p:spPr>
          <a:xfrm>
            <a:off x="359625" y="2946982"/>
            <a:ext cx="32021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chemeClr val="accent1"/>
                </a:solidFill>
              </a:rPr>
              <a:t>Domain-independent function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taking task labels as inputs, returning approx. distance value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BC1B546-5538-E447-80D4-1CD08A0A11DA}"/>
              </a:ext>
            </a:extLst>
          </p:cNvPr>
          <p:cNvSpPr/>
          <p:nvPr/>
        </p:nvSpPr>
        <p:spPr>
          <a:xfrm>
            <a:off x="9067673" y="2971809"/>
            <a:ext cx="2262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Labelling scheme of human for agent plans (to be learned)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15FF801-A73C-3842-B6DD-B436ADD939AD}"/>
              </a:ext>
            </a:extLst>
          </p:cNvPr>
          <p:cNvCxnSpPr>
            <a:cxnSpLocks/>
            <a:stCxn id="15" idx="2"/>
            <a:endCxn id="24" idx="0"/>
          </p:cNvCxnSpPr>
          <p:nvPr/>
        </p:nvCxnSpPr>
        <p:spPr>
          <a:xfrm>
            <a:off x="7229110" y="3647763"/>
            <a:ext cx="1555809" cy="519027"/>
          </a:xfrm>
          <a:prstGeom prst="straightConnector1">
            <a:avLst/>
          </a:prstGeom>
          <a:ln w="28575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9118E8B-E8DD-D04E-9D99-262174CBAFA2}"/>
              </a:ext>
            </a:extLst>
          </p:cNvPr>
          <p:cNvSpPr txBox="1"/>
          <p:nvPr/>
        </p:nvSpPr>
        <p:spPr>
          <a:xfrm>
            <a:off x="8138806" y="364089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Input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FF38D4D-4D06-5842-9DB3-9E93C3B97047}"/>
              </a:ext>
            </a:extLst>
          </p:cNvPr>
          <p:cNvCxnSpPr>
            <a:cxnSpLocks/>
            <a:stCxn id="14" idx="2"/>
            <a:endCxn id="23" idx="0"/>
          </p:cNvCxnSpPr>
          <p:nvPr/>
        </p:nvCxnSpPr>
        <p:spPr>
          <a:xfrm flipH="1">
            <a:off x="4132244" y="3647763"/>
            <a:ext cx="2106287" cy="508614"/>
          </a:xfrm>
          <a:prstGeom prst="straightConnector1">
            <a:avLst/>
          </a:prstGeom>
          <a:ln w="28575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E52DBA7-0637-CE45-9609-4B96807A7284}"/>
              </a:ext>
            </a:extLst>
          </p:cNvPr>
          <p:cNvSpPr txBox="1"/>
          <p:nvPr/>
        </p:nvSpPr>
        <p:spPr>
          <a:xfrm>
            <a:off x="4414138" y="3604838"/>
            <a:ext cx="684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Input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BED39E1-8C59-0640-8CD8-E1F25F4F4BD0}"/>
              </a:ext>
            </a:extLst>
          </p:cNvPr>
          <p:cNvSpPr txBox="1"/>
          <p:nvPr/>
        </p:nvSpPr>
        <p:spPr>
          <a:xfrm>
            <a:off x="5793633" y="3849099"/>
            <a:ext cx="1346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Function </a:t>
            </a:r>
            <a:br>
              <a:rPr lang="en-GB" dirty="0"/>
            </a:br>
            <a:r>
              <a:rPr lang="en-GB" dirty="0"/>
              <a:t>composition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8B32609-DF1C-0346-BABE-53B6E20C1501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6466894" y="3561520"/>
            <a:ext cx="0" cy="28757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6EFC99F-B9EB-6D42-9EA4-C2D3BC21D5DE}"/>
              </a:ext>
            </a:extLst>
          </p:cNvPr>
          <p:cNvSpPr txBox="1"/>
          <p:nvPr/>
        </p:nvSpPr>
        <p:spPr>
          <a:xfrm>
            <a:off x="9704327" y="5537852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Output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8B71E8B-4749-934D-A964-AC812B6CE7FE}"/>
              </a:ext>
            </a:extLst>
          </p:cNvPr>
          <p:cNvSpPr txBox="1"/>
          <p:nvPr/>
        </p:nvSpPr>
        <p:spPr>
          <a:xfrm>
            <a:off x="2509545" y="4661481"/>
            <a:ext cx="3245398" cy="92333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E.g., the ratio between number </a:t>
            </a:r>
            <a:br>
              <a:rPr lang="en-GB" dirty="0"/>
            </a:br>
            <a:r>
              <a:rPr lang="en-GB" dirty="0"/>
              <a:t>of actions with non-empty labels </a:t>
            </a:r>
            <a:br>
              <a:rPr lang="en-GB" dirty="0"/>
            </a:br>
            <a:r>
              <a:rPr lang="en-GB" dirty="0"/>
              <a:t>and the number of all actions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2A73F8-6471-9043-A788-03A286478A1B}"/>
              </a:ext>
            </a:extLst>
          </p:cNvPr>
          <p:cNvSpPr txBox="1"/>
          <p:nvPr/>
        </p:nvSpPr>
        <p:spPr>
          <a:xfrm>
            <a:off x="2449347" y="5535995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Output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EA26186-E12F-0D42-8388-788534ECACFC}"/>
              </a:ext>
            </a:extLst>
          </p:cNvPr>
          <p:cNvSpPr/>
          <p:nvPr/>
        </p:nvSpPr>
        <p:spPr>
          <a:xfrm>
            <a:off x="6577393" y="2421857"/>
            <a:ext cx="2240542" cy="5339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39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/>
      <p:bldP spid="24" grpId="0"/>
      <p:bldP spid="26" grpId="0"/>
      <p:bldP spid="29" grpId="0" animBg="1"/>
      <p:bldP spid="37" grpId="0"/>
      <p:bldP spid="38" grpId="0"/>
      <p:bldP spid="39" grpId="0"/>
      <p:bldP spid="47" grpId="0"/>
      <p:bldP spid="49" grpId="0"/>
      <p:bldP spid="52" grpId="0"/>
      <p:bldP spid="60" grpId="0"/>
      <p:bldP spid="61" grpId="0" animBg="1"/>
      <p:bldP spid="6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1623C-86A0-FE45-BBAC-A9487531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</a:t>
            </a:r>
            <a:r>
              <a:rPr lang="en-GB" b="1" i="1" dirty="0">
                <a:solidFill>
                  <a:schemeClr val="accent1"/>
                </a:solidFill>
              </a:rPr>
              <a:t>Legible</a:t>
            </a:r>
            <a:r>
              <a:rPr lang="en-GB" dirty="0"/>
              <a:t> Behaviour?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2A6D6-BE2F-3D4E-AE2D-F057F64B4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human-robot teams, essential for the robot to communicate its intentions and objectives to the human</a:t>
            </a:r>
          </a:p>
          <a:p>
            <a:pPr lvl="1"/>
            <a:r>
              <a:rPr lang="en-GB" dirty="0"/>
              <a:t>Explicitly communicate its intentions to the human</a:t>
            </a:r>
          </a:p>
          <a:p>
            <a:pPr lvl="1"/>
            <a:r>
              <a:rPr lang="en-GB" dirty="0"/>
              <a:t>Generating a behaviour which </a:t>
            </a:r>
            <a:r>
              <a:rPr lang="en-GB" dirty="0">
                <a:solidFill>
                  <a:schemeClr val="accent1"/>
                </a:solidFill>
              </a:rPr>
              <a:t>implicitly</a:t>
            </a:r>
            <a:r>
              <a:rPr lang="en-GB" i="1" dirty="0"/>
              <a:t> </a:t>
            </a:r>
            <a:r>
              <a:rPr lang="en-GB" dirty="0"/>
              <a:t>reveals robot’s intentions to the human </a:t>
            </a:r>
          </a:p>
          <a:p>
            <a:pPr lvl="2"/>
            <a:r>
              <a:rPr lang="en-GB" dirty="0"/>
              <a:t>Might be easier for the human teammate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034EC-2518-C540-B635-6C411FBB19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5229F-88F8-5B60-7433-60EE2E561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A7E7D-B61A-E94B-AFD2-8212DB892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226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C2194-025D-7C4D-8590-7361E7A66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Legible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9725-0F4E-2448-B405-C2B4D7E4C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 general, involves a setting where</a:t>
            </a:r>
          </a:p>
          <a:p>
            <a:pPr lvl="1"/>
            <a:r>
              <a:rPr lang="en-GB" dirty="0"/>
              <a:t>Human has access to </a:t>
            </a:r>
            <a:r>
              <a:rPr lang="en-GB" dirty="0">
                <a:solidFill>
                  <a:schemeClr val="accent1"/>
                </a:solidFill>
              </a:rPr>
              <a:t>candidate goals </a:t>
            </a:r>
            <a:r>
              <a:rPr lang="en-GB" dirty="0"/>
              <a:t>but does not know true goal</a:t>
            </a:r>
          </a:p>
          <a:p>
            <a:r>
              <a:rPr lang="en-GB" dirty="0"/>
              <a:t>Robot’s objective: Convey true goal implicitly through its behaviour</a:t>
            </a:r>
          </a:p>
          <a:p>
            <a:r>
              <a:rPr lang="en-GB" dirty="0"/>
              <a:t>Human updates its belief on set of candidate goals when it receives observations</a:t>
            </a:r>
          </a:p>
          <a:p>
            <a:r>
              <a:rPr lang="en-GB" dirty="0">
                <a:solidFill>
                  <a:schemeClr val="accent1"/>
                </a:solidFill>
              </a:rPr>
              <a:t>By synthesising legible behaviour, robot reduces human’s uncertainty over candidate goals</a:t>
            </a:r>
            <a:r>
              <a:rPr lang="en-GB" i="1" dirty="0"/>
              <a:t> </a:t>
            </a:r>
            <a:endParaRPr lang="en-GB" dirty="0"/>
          </a:p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24282B-5D0A-EF4A-A511-B831EA57CF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87C1A19-003D-2120-618C-503D47ED8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90833-2DE9-D642-8655-26AB41194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C12545-3D58-1047-A803-6AE4834A69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2794" y="3702680"/>
            <a:ext cx="3022237" cy="2203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F2671E-FB97-3745-B24B-1F734F25E53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9411" y="3703077"/>
            <a:ext cx="3042013" cy="2202837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1E4C881C-D471-0F40-9E63-32E1A2EE58EE}"/>
              </a:ext>
            </a:extLst>
          </p:cNvPr>
          <p:cNvSpPr/>
          <p:nvPr/>
        </p:nvSpPr>
        <p:spPr>
          <a:xfrm>
            <a:off x="4184410" y="5024435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091EF01-A57F-774D-9588-E65F715D2D3D}"/>
              </a:ext>
            </a:extLst>
          </p:cNvPr>
          <p:cNvSpPr/>
          <p:nvPr/>
        </p:nvSpPr>
        <p:spPr>
          <a:xfrm rot="10800000">
            <a:off x="3731247" y="5012322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C97AF0C-98CB-1149-B985-F0B65E4C0552}"/>
              </a:ext>
            </a:extLst>
          </p:cNvPr>
          <p:cNvSpPr/>
          <p:nvPr/>
        </p:nvSpPr>
        <p:spPr>
          <a:xfrm rot="16200000">
            <a:off x="3971980" y="4855454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BD2979D-86AD-CB46-80C4-1FFA71DF2EDE}"/>
              </a:ext>
            </a:extLst>
          </p:cNvPr>
          <p:cNvSpPr/>
          <p:nvPr/>
        </p:nvSpPr>
        <p:spPr>
          <a:xfrm rot="16200000">
            <a:off x="3978037" y="5236865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1A47F148-1C4A-914C-9257-888072382506}"/>
              </a:ext>
            </a:extLst>
          </p:cNvPr>
          <p:cNvSpPr/>
          <p:nvPr/>
        </p:nvSpPr>
        <p:spPr>
          <a:xfrm>
            <a:off x="8230416" y="5568181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3B2A9B0-A569-F043-A62B-32A8F3E52CD8}"/>
              </a:ext>
            </a:extLst>
          </p:cNvPr>
          <p:cNvSpPr/>
          <p:nvPr/>
        </p:nvSpPr>
        <p:spPr>
          <a:xfrm rot="16200000">
            <a:off x="8465820" y="5230808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6572DF8-5E3B-2643-8331-F1623D3DC3BE}"/>
              </a:ext>
            </a:extLst>
          </p:cNvPr>
          <p:cNvSpPr/>
          <p:nvPr/>
        </p:nvSpPr>
        <p:spPr>
          <a:xfrm rot="16200000">
            <a:off x="8477933" y="4749964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8499DB9C-6AF1-2342-8C58-9D6BF1310B2C}"/>
              </a:ext>
            </a:extLst>
          </p:cNvPr>
          <p:cNvSpPr/>
          <p:nvPr/>
        </p:nvSpPr>
        <p:spPr>
          <a:xfrm rot="16200000">
            <a:off x="8470444" y="4231111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689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660F8-9E40-B047-B5FD-0CEDB7D1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775A0-32A3-0B49-820F-E00E90193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Slides based on material provided by Subbarao (Rao) </a:t>
            </a:r>
            <a:r>
              <a:rPr lang="en-US" dirty="0" err="1"/>
              <a:t>Kambhampati</a:t>
            </a:r>
            <a:r>
              <a:rPr lang="en-US" dirty="0"/>
              <a:t> and his colleagues (for more material on human-aware planning by Rao: </a:t>
            </a:r>
            <a:r>
              <a:rPr lang="en-US" dirty="0">
                <a:hlinkClick r:id="rId3"/>
              </a:rPr>
              <a:t>http://rakaposhi.eas.asu.edu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Content can also be found in the HA-AI book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437A6-49BB-F44E-812A-430DC60DB4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9045DC8-120A-E7FA-6386-FA6EFF400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33FE6-3E25-A04A-9590-1CB282FE1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B7540-CE17-2347-8B14-651F37BDB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978" y="3510418"/>
            <a:ext cx="3526045" cy="1985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00978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93AE2-F2C8-C846-AF6B-867646FDD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Online Legible Behaviour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8912F8-7717-9841-B1E3-A5D94E58AE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Enables human to </a:t>
                </a:r>
                <a:r>
                  <a:rPr lang="en-GB" dirty="0">
                    <a:solidFill>
                      <a:schemeClr val="accent1"/>
                    </a:solidFill>
                  </a:rPr>
                  <a:t>quickly</a:t>
                </a:r>
                <a:r>
                  <a:rPr lang="en-GB" i="1" dirty="0"/>
                  <a:t> </a:t>
                </a:r>
                <a:r>
                  <a:rPr lang="en-GB" dirty="0"/>
                  <a:t>and </a:t>
                </a:r>
                <a:r>
                  <a:rPr lang="en-GB" dirty="0">
                    <a:solidFill>
                      <a:schemeClr val="accent1"/>
                    </a:solidFill>
                  </a:rPr>
                  <a:t>confidently</a:t>
                </a:r>
                <a:r>
                  <a:rPr lang="en-GB" i="1" dirty="0"/>
                  <a:t> </a:t>
                </a:r>
                <a:r>
                  <a:rPr lang="en-GB" dirty="0"/>
                  <a:t>infer robot’s true goal</a:t>
                </a:r>
              </a:p>
              <a:p>
                <a:r>
                  <a:rPr lang="en-GB" dirty="0"/>
                  <a:t>Human’s belief update is captured using a probabilistic goal recognition system</a:t>
                </a:r>
              </a:p>
              <a:p>
                <a:r>
                  <a:rPr lang="en-GB" dirty="0"/>
                  <a:t>Actions that maximise the posterior probability of the true goal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of a set of candidate goals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GB" dirty="0"/>
                  <a:t> are favoured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𝒢</m:t>
                              </m:r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𝑂𝑏𝑠𝑒𝑟𝑣𝑎𝑡𝑖𝑜𝑛𝑠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8912F8-7717-9841-B1E3-A5D94E58AE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AA1216-DD2E-554A-9825-7B09FFB9D5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E0A9B-8E08-56CF-509A-E1BE5E4B1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FBD0B-8D72-1D4D-B0CC-599AA4A0F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035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BF7B6-12CD-2348-B09A-96CBCD3A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Legible Robot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529A0-8049-9E40-BD38-DF726C3DE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8005581" cy="4240848"/>
          </a:xfrm>
        </p:spPr>
        <p:txBody>
          <a:bodyPr/>
          <a:lstStyle/>
          <a:p>
            <a:r>
              <a:rPr lang="en-GB" dirty="0"/>
              <a:t>Example: Which med kit will the robot pick up?</a:t>
            </a:r>
          </a:p>
          <a:p>
            <a:r>
              <a:rPr lang="en-GB" dirty="0"/>
              <a:t>While performing goal recognition, human considers shortest distances</a:t>
            </a:r>
          </a:p>
          <a:p>
            <a:r>
              <a:rPr lang="en-GB" dirty="0"/>
              <a:t>Approach involves finding a trajectory endpoint between start point and true goal such that posterior probability of true goal is maximised</a:t>
            </a:r>
          </a:p>
          <a:p>
            <a:pPr lvl="1"/>
            <a:r>
              <a:rPr lang="en-GB" dirty="0"/>
              <a:t>The sooner the goal is recognised in the trajectory, the better is the trajectory’s legibility</a:t>
            </a:r>
          </a:p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0B1415-446B-A149-972E-3ACA9BE6DA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EA375A-CDFD-1C50-A985-E21323977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0C530-F286-C341-8DAD-CB76C9777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4EEAB4-298F-8640-A1DD-90E6D261A057}"/>
              </a:ext>
            </a:extLst>
          </p:cNvPr>
          <p:cNvSpPr/>
          <p:nvPr/>
        </p:nvSpPr>
        <p:spPr>
          <a:xfrm>
            <a:off x="3033372" y="6449728"/>
            <a:ext cx="6126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Dragan AD, Lee KC,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Srinivasa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SS. Legibility and predictability of robot motion. In Proceedings of HRI 2013.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A26F657-E466-4749-BEEE-8C1CAACBA172}"/>
              </a:ext>
            </a:extLst>
          </p:cNvPr>
          <p:cNvGrpSpPr/>
          <p:nvPr/>
        </p:nvGrpSpPr>
        <p:grpSpPr>
          <a:xfrm>
            <a:off x="8544839" y="1705153"/>
            <a:ext cx="3286836" cy="4565684"/>
            <a:chOff x="5564778" y="2069984"/>
            <a:chExt cx="3286836" cy="45656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E61AC0-1966-1742-9E5D-C210603D6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304" b="16312"/>
            <a:stretch/>
          </p:blipFill>
          <p:spPr>
            <a:xfrm>
              <a:off x="5564778" y="3069771"/>
              <a:ext cx="3198767" cy="253423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6C80757-DA62-8644-8488-16F988393662}"/>
                </a:ext>
              </a:extLst>
            </p:cNvPr>
            <p:cNvSpPr/>
            <p:nvPr/>
          </p:nvSpPr>
          <p:spPr>
            <a:xfrm>
              <a:off x="8077164" y="3918979"/>
              <a:ext cx="603941" cy="106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A08D958-C387-794D-8890-88F6F771B103}"/>
                </a:ext>
              </a:extLst>
            </p:cNvPr>
            <p:cNvSpPr/>
            <p:nvPr/>
          </p:nvSpPr>
          <p:spPr>
            <a:xfrm>
              <a:off x="7874773" y="5293777"/>
              <a:ext cx="537707" cy="364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A171A4A-224C-D343-AD4D-033C133168C4}"/>
                </a:ext>
              </a:extLst>
            </p:cNvPr>
            <p:cNvSpPr/>
            <p:nvPr/>
          </p:nvSpPr>
          <p:spPr>
            <a:xfrm>
              <a:off x="6976275" y="2919335"/>
              <a:ext cx="908092" cy="383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FC4F6C80-99CE-7D42-992E-8180DA8B6E6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21926412"/>
                </p:ext>
              </p:extLst>
            </p:nvPr>
          </p:nvGraphicFramePr>
          <p:xfrm>
            <a:off x="6279029" y="5123668"/>
            <a:ext cx="1087725" cy="151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3FAE705A-08CC-994A-9E8A-C9FEA23376D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09972550"/>
                </p:ext>
              </p:extLst>
            </p:nvPr>
          </p:nvGraphicFramePr>
          <p:xfrm>
            <a:off x="7454823" y="4889018"/>
            <a:ext cx="1087725" cy="151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8" name="Chart 17">
              <a:extLst>
                <a:ext uri="{FF2B5EF4-FFF2-40B4-BE49-F238E27FC236}">
                  <a16:creationId xmlns:a16="http://schemas.microsoft.com/office/drawing/2014/main" id="{B3002D21-605B-AE49-8C54-EE8EC193232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67267214"/>
                </p:ext>
              </p:extLst>
            </p:nvPr>
          </p:nvGraphicFramePr>
          <p:xfrm>
            <a:off x="7763889" y="3770995"/>
            <a:ext cx="1087725" cy="151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C188AAAB-649C-624D-8DD1-95A0F0083BD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76311182"/>
                </p:ext>
              </p:extLst>
            </p:nvPr>
          </p:nvGraphicFramePr>
          <p:xfrm>
            <a:off x="6976275" y="2069984"/>
            <a:ext cx="1087725" cy="151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4BF737EC-7144-DF4A-AB82-645334927066}"/>
              </a:ext>
            </a:extLst>
          </p:cNvPr>
          <p:cNvSpPr/>
          <p:nvPr/>
        </p:nvSpPr>
        <p:spPr>
          <a:xfrm>
            <a:off x="9814618" y="3230650"/>
            <a:ext cx="836941" cy="1812215"/>
          </a:xfrm>
          <a:custGeom>
            <a:avLst/>
            <a:gdLst>
              <a:gd name="connsiteX0" fmla="*/ 448785 w 836941"/>
              <a:gd name="connsiteY0" fmla="*/ 0 h 1812215"/>
              <a:gd name="connsiteX1" fmla="*/ 566591 w 836941"/>
              <a:gd name="connsiteY1" fmla="*/ 33659 h 1812215"/>
              <a:gd name="connsiteX2" fmla="*/ 639519 w 836941"/>
              <a:gd name="connsiteY2" fmla="*/ 78538 h 1812215"/>
              <a:gd name="connsiteX3" fmla="*/ 762935 w 836941"/>
              <a:gd name="connsiteY3" fmla="*/ 274881 h 1812215"/>
              <a:gd name="connsiteX4" fmla="*/ 802204 w 836941"/>
              <a:gd name="connsiteY4" fmla="*/ 387078 h 1812215"/>
              <a:gd name="connsiteX5" fmla="*/ 830253 w 836941"/>
              <a:gd name="connsiteY5" fmla="*/ 499274 h 1812215"/>
              <a:gd name="connsiteX6" fmla="*/ 835862 w 836941"/>
              <a:gd name="connsiteY6" fmla="*/ 645129 h 1812215"/>
              <a:gd name="connsiteX7" fmla="*/ 835862 w 836941"/>
              <a:gd name="connsiteY7" fmla="*/ 774155 h 1812215"/>
              <a:gd name="connsiteX8" fmla="*/ 824643 w 836941"/>
              <a:gd name="connsiteY8" fmla="*/ 936840 h 1812215"/>
              <a:gd name="connsiteX9" fmla="*/ 785374 w 836941"/>
              <a:gd name="connsiteY9" fmla="*/ 1099524 h 1812215"/>
              <a:gd name="connsiteX10" fmla="*/ 723666 w 836941"/>
              <a:gd name="connsiteY10" fmla="*/ 1262209 h 1812215"/>
              <a:gd name="connsiteX11" fmla="*/ 684397 w 836941"/>
              <a:gd name="connsiteY11" fmla="*/ 1346356 h 1812215"/>
              <a:gd name="connsiteX12" fmla="*/ 622689 w 836941"/>
              <a:gd name="connsiteY12" fmla="*/ 1458552 h 1812215"/>
              <a:gd name="connsiteX13" fmla="*/ 538542 w 836941"/>
              <a:gd name="connsiteY13" fmla="*/ 1581968 h 1812215"/>
              <a:gd name="connsiteX14" fmla="*/ 448785 w 836941"/>
              <a:gd name="connsiteY14" fmla="*/ 1660506 h 1812215"/>
              <a:gd name="connsiteX15" fmla="*/ 342199 w 836941"/>
              <a:gd name="connsiteY15" fmla="*/ 1733433 h 1812215"/>
              <a:gd name="connsiteX16" fmla="*/ 230002 w 836941"/>
              <a:gd name="connsiteY16" fmla="*/ 1789532 h 1812215"/>
              <a:gd name="connsiteX17" fmla="*/ 134635 w 836941"/>
              <a:gd name="connsiteY17" fmla="*/ 1811971 h 1812215"/>
              <a:gd name="connsiteX18" fmla="*/ 33659 w 836941"/>
              <a:gd name="connsiteY18" fmla="*/ 1800751 h 1812215"/>
              <a:gd name="connsiteX19" fmla="*/ 0 w 836941"/>
              <a:gd name="connsiteY19" fmla="*/ 1789532 h 181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6941" h="1812215">
                <a:moveTo>
                  <a:pt x="448785" y="0"/>
                </a:moveTo>
                <a:cubicBezTo>
                  <a:pt x="491793" y="10284"/>
                  <a:pt x="534802" y="20569"/>
                  <a:pt x="566591" y="33659"/>
                </a:cubicBezTo>
                <a:cubicBezTo>
                  <a:pt x="598380" y="46749"/>
                  <a:pt x="606795" y="38334"/>
                  <a:pt x="639519" y="78538"/>
                </a:cubicBezTo>
                <a:cubicBezTo>
                  <a:pt x="672243" y="118742"/>
                  <a:pt x="735821" y="223458"/>
                  <a:pt x="762935" y="274881"/>
                </a:cubicBezTo>
                <a:cubicBezTo>
                  <a:pt x="790049" y="326304"/>
                  <a:pt x="790984" y="349679"/>
                  <a:pt x="802204" y="387078"/>
                </a:cubicBezTo>
                <a:cubicBezTo>
                  <a:pt x="813424" y="424477"/>
                  <a:pt x="824643" y="456266"/>
                  <a:pt x="830253" y="499274"/>
                </a:cubicBezTo>
                <a:cubicBezTo>
                  <a:pt x="835863" y="542282"/>
                  <a:pt x="834927" y="599316"/>
                  <a:pt x="835862" y="645129"/>
                </a:cubicBezTo>
                <a:cubicBezTo>
                  <a:pt x="836797" y="690942"/>
                  <a:pt x="837732" y="725537"/>
                  <a:pt x="835862" y="774155"/>
                </a:cubicBezTo>
                <a:cubicBezTo>
                  <a:pt x="833992" y="822773"/>
                  <a:pt x="833058" y="882612"/>
                  <a:pt x="824643" y="936840"/>
                </a:cubicBezTo>
                <a:cubicBezTo>
                  <a:pt x="816228" y="991068"/>
                  <a:pt x="802203" y="1045296"/>
                  <a:pt x="785374" y="1099524"/>
                </a:cubicBezTo>
                <a:cubicBezTo>
                  <a:pt x="768545" y="1153752"/>
                  <a:pt x="740495" y="1221070"/>
                  <a:pt x="723666" y="1262209"/>
                </a:cubicBezTo>
                <a:cubicBezTo>
                  <a:pt x="706837" y="1303348"/>
                  <a:pt x="701226" y="1313632"/>
                  <a:pt x="684397" y="1346356"/>
                </a:cubicBezTo>
                <a:cubicBezTo>
                  <a:pt x="667568" y="1379080"/>
                  <a:pt x="646998" y="1419283"/>
                  <a:pt x="622689" y="1458552"/>
                </a:cubicBezTo>
                <a:cubicBezTo>
                  <a:pt x="598380" y="1497821"/>
                  <a:pt x="567526" y="1548309"/>
                  <a:pt x="538542" y="1581968"/>
                </a:cubicBezTo>
                <a:cubicBezTo>
                  <a:pt x="509558" y="1615627"/>
                  <a:pt x="481509" y="1635262"/>
                  <a:pt x="448785" y="1660506"/>
                </a:cubicBezTo>
                <a:cubicBezTo>
                  <a:pt x="416061" y="1685750"/>
                  <a:pt x="378663" y="1711929"/>
                  <a:pt x="342199" y="1733433"/>
                </a:cubicBezTo>
                <a:cubicBezTo>
                  <a:pt x="305735" y="1754937"/>
                  <a:pt x="264596" y="1776442"/>
                  <a:pt x="230002" y="1789532"/>
                </a:cubicBezTo>
                <a:cubicBezTo>
                  <a:pt x="195408" y="1802622"/>
                  <a:pt x="167359" y="1810101"/>
                  <a:pt x="134635" y="1811971"/>
                </a:cubicBezTo>
                <a:cubicBezTo>
                  <a:pt x="101911" y="1813841"/>
                  <a:pt x="56098" y="1804491"/>
                  <a:pt x="33659" y="1800751"/>
                </a:cubicBezTo>
                <a:cubicBezTo>
                  <a:pt x="11220" y="1797011"/>
                  <a:pt x="5610" y="1793271"/>
                  <a:pt x="0" y="1789532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957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53C0-C308-5C49-B420-5F10E677A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Transparent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20A6D-7CCE-EA43-B737-22A2CDE88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6" y="1665066"/>
            <a:ext cx="8232012" cy="4240848"/>
          </a:xfrm>
        </p:spPr>
        <p:txBody>
          <a:bodyPr>
            <a:normAutofit/>
          </a:bodyPr>
          <a:lstStyle/>
          <a:p>
            <a:r>
              <a:rPr lang="en-GB" dirty="0"/>
              <a:t>Example: Is the robot surveying the rooms or performing triage?</a:t>
            </a:r>
          </a:p>
          <a:p>
            <a:r>
              <a:rPr lang="en-GB" dirty="0"/>
              <a:t>Whenever an action is performed, goal recognition system is used to update human’s belief</a:t>
            </a:r>
          </a:p>
          <a:p>
            <a:r>
              <a:rPr lang="en-GB" dirty="0"/>
              <a:t>Objective: Reach a target belief where true goal is more probable than other goals</a:t>
            </a:r>
          </a:p>
          <a:p>
            <a:r>
              <a:rPr lang="en-GB" dirty="0"/>
              <a:t>Take the first applicable action associated with a belief of highest utility (closest to target belief)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939B6C3-7CAF-624B-BFBC-5C856E349C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11CC94F-FCCD-E758-D946-0B21B1CC6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BDA73-7767-644F-955E-AF80B848C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183187-7DC3-224B-8A89-137EFD70A376}"/>
              </a:ext>
            </a:extLst>
          </p:cNvPr>
          <p:cNvSpPr/>
          <p:nvPr/>
        </p:nvSpPr>
        <p:spPr>
          <a:xfrm>
            <a:off x="2286000" y="6449729"/>
            <a:ext cx="73050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MacNally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AM,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Lipovetzky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N, Ramirez M, Pearce AR. Action selection for transparent planning. In Proceedings of AAMAS 2018.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03A527-2E45-BF4B-9663-3F92435AEAAD}"/>
              </a:ext>
            </a:extLst>
          </p:cNvPr>
          <p:cNvGrpSpPr/>
          <p:nvPr/>
        </p:nvGrpSpPr>
        <p:grpSpPr>
          <a:xfrm>
            <a:off x="8523927" y="2634307"/>
            <a:ext cx="3307748" cy="3635949"/>
            <a:chOff x="5577841" y="2813779"/>
            <a:chExt cx="3307748" cy="36359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DE02AF-F263-2040-A53C-E185DC3DE4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5674"/>
            <a:stretch/>
          </p:blipFill>
          <p:spPr>
            <a:xfrm>
              <a:off x="5577841" y="2813779"/>
              <a:ext cx="3077441" cy="2782447"/>
            </a:xfrm>
            <a:prstGeom prst="rect">
              <a:avLst/>
            </a:prstGeom>
          </p:spPr>
        </p:pic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084C0553-667B-8F42-B77A-22516059EAFF}"/>
                </a:ext>
              </a:extLst>
            </p:cNvPr>
            <p:cNvSpPr/>
            <p:nvPr/>
          </p:nvSpPr>
          <p:spPr>
            <a:xfrm>
              <a:off x="7210320" y="5242006"/>
              <a:ext cx="301624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D45FCD0D-D0BF-D649-A06B-A92F773C8AA5}"/>
                </a:ext>
              </a:extLst>
            </p:cNvPr>
            <p:cNvSpPr/>
            <p:nvPr/>
          </p:nvSpPr>
          <p:spPr>
            <a:xfrm rot="16200000">
              <a:off x="7401875" y="4980669"/>
              <a:ext cx="301624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B4CD04EA-F621-C248-8B56-725C1BF63243}"/>
                </a:ext>
              </a:extLst>
            </p:cNvPr>
            <p:cNvSpPr/>
            <p:nvPr/>
          </p:nvSpPr>
          <p:spPr>
            <a:xfrm rot="16200000">
              <a:off x="7411805" y="4362506"/>
              <a:ext cx="301624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8C6B6302-D999-2B41-8054-335174838EFF}"/>
                </a:ext>
              </a:extLst>
            </p:cNvPr>
            <p:cNvSpPr/>
            <p:nvPr/>
          </p:nvSpPr>
          <p:spPr>
            <a:xfrm rot="10800000">
              <a:off x="7195500" y="4124109"/>
              <a:ext cx="301624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ABF0C90-FDA9-E444-B4B3-FC61B61B077C}"/>
                </a:ext>
              </a:extLst>
            </p:cNvPr>
            <p:cNvSpPr/>
            <p:nvPr/>
          </p:nvSpPr>
          <p:spPr>
            <a:xfrm>
              <a:off x="7883467" y="3497508"/>
              <a:ext cx="908092" cy="2234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C6C45196-2C5F-1344-8C24-54F3F10077A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8386197"/>
                </p:ext>
              </p:extLst>
            </p:nvPr>
          </p:nvGraphicFramePr>
          <p:xfrm>
            <a:off x="6502969" y="5081728"/>
            <a:ext cx="1087725" cy="136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2" name="Chart 21">
              <a:extLst>
                <a:ext uri="{FF2B5EF4-FFF2-40B4-BE49-F238E27FC236}">
                  <a16:creationId xmlns:a16="http://schemas.microsoft.com/office/drawing/2014/main" id="{CFA1068A-8422-C745-AD5B-EF8A34FE7DB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4504199"/>
                </p:ext>
              </p:extLst>
            </p:nvPr>
          </p:nvGraphicFramePr>
          <p:xfrm>
            <a:off x="7360387" y="4929264"/>
            <a:ext cx="1087725" cy="136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E087BACD-BE77-184D-9CD2-F4CB4BCA9A1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42578257"/>
                </p:ext>
              </p:extLst>
            </p:nvPr>
          </p:nvGraphicFramePr>
          <p:xfrm>
            <a:off x="7797864" y="4228226"/>
            <a:ext cx="1087725" cy="136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C617A08E-897E-1C4E-B381-018F988A30F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04512181"/>
                </p:ext>
              </p:extLst>
            </p:nvPr>
          </p:nvGraphicFramePr>
          <p:xfrm>
            <a:off x="7791423" y="3361411"/>
            <a:ext cx="1087725" cy="136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81279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5F2AD-4A40-BC45-952E-AE19B9058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Goal Legibility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D6F95A-48ED-8946-80FF-D07997C5D7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Generalises problem of goal legibility in terms of </a:t>
                </a:r>
              </a:p>
              <a:p>
                <a:pPr lvl="1"/>
                <a:r>
                  <a:rPr lang="en-GB" dirty="0"/>
                  <a:t>Partial observability of the human</a:t>
                </a:r>
              </a:p>
              <a:p>
                <a:pPr lvl="1"/>
                <a:r>
                  <a:rPr lang="en-GB" dirty="0"/>
                  <a:t>Amount of goal legibility achieved</a:t>
                </a:r>
              </a:p>
              <a:p>
                <a:r>
                  <a:rPr lang="en-GB" dirty="0"/>
                  <a:t>Partial observability:</a:t>
                </a:r>
              </a:p>
              <a:p>
                <a:pPr lvl="1"/>
                <a:r>
                  <a:rPr lang="en-GB" dirty="0"/>
                  <a:t>Multiple action and state pairs may yield the same observation</a:t>
                </a:r>
              </a:p>
              <a:p>
                <a:pPr lvl="1"/>
                <a:r>
                  <a:rPr lang="en-GB" dirty="0"/>
                  <a:t>Human’s belief update consists of all possible states that emit a given observation and are valid considering previous belief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𝑢𝑝𝑑𝑎𝑡𝑒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D6F95A-48ED-8946-80FF-D07997C5D7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22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24CB22-9A4F-F54E-BCEA-006C9B2DA9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6A506BC-EF8C-858E-7D3C-2AB1599EB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1BE4A-9282-9D4D-A345-92E799CCC0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C7DE4A-A8BB-5D4C-A114-A66257CFE570}"/>
              </a:ext>
            </a:extLst>
          </p:cNvPr>
          <p:cNvSpPr/>
          <p:nvPr/>
        </p:nvSpPr>
        <p:spPr>
          <a:xfrm>
            <a:off x="3810612" y="641744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020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390F-BAC3-E640-A3EB-BE26D147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Goal Legibility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47D42-263F-AC4F-B48C-8B76CA5B28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Example: Robot has to survey and treat a victim</a:t>
                </a:r>
              </a:p>
              <a:p>
                <a:pPr lvl="1"/>
                <a:r>
                  <a:rPr lang="en-GB" dirty="0"/>
                  <a:t>Has to convey which victim it is treating</a:t>
                </a:r>
              </a:p>
              <a:p>
                <a:r>
                  <a:rPr lang="en-GB" dirty="0"/>
                  <a:t>Key idea: Limit number of candidate goals (at most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 goals) possible in observer’s final belief</a:t>
                </a:r>
              </a:p>
              <a:p>
                <a:r>
                  <a:rPr lang="en-GB" dirty="0"/>
                  <a:t>Explores legible behaviour that satisfies predetermined amount of goal legibility, i.e., the plan is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-legible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47D42-263F-AC4F-B48C-8B76CA5B28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5" t="-2486" r="-21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D24739C-D835-6F48-9DD7-5289D0709C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74A8420-D3C4-04A0-4D63-D6D63B73D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C2CC6-BCE8-7F4E-A7CF-A6A600260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A3E8E9-6856-CB44-86AB-F0BFE51EE948}"/>
              </a:ext>
            </a:extLst>
          </p:cNvPr>
          <p:cNvSpPr/>
          <p:nvPr/>
        </p:nvSpPr>
        <p:spPr>
          <a:xfrm>
            <a:off x="3810000" y="641770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1D9D4-C055-9944-A056-04C81A9385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310" y="3644254"/>
            <a:ext cx="2277660" cy="21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14822-21B9-8E4D-A738-9E9972E99E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6930" y="3632288"/>
            <a:ext cx="2278140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D7CA16-2D2F-EA4A-9B78-BFC170A8B08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61210" y="3632288"/>
            <a:ext cx="2278140" cy="216000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39F1AFF3-1B41-AA42-952D-E9B58AA25C54}"/>
              </a:ext>
            </a:extLst>
          </p:cNvPr>
          <p:cNvSpPr/>
          <p:nvPr/>
        </p:nvSpPr>
        <p:spPr>
          <a:xfrm>
            <a:off x="4397829" y="4971096"/>
            <a:ext cx="424456" cy="1698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707BAF-BEBF-3D40-B947-ADE919FFBDAD}"/>
              </a:ext>
            </a:extLst>
          </p:cNvPr>
          <p:cNvSpPr/>
          <p:nvPr/>
        </p:nvSpPr>
        <p:spPr>
          <a:xfrm>
            <a:off x="7415350" y="3632288"/>
            <a:ext cx="45719" cy="2273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D5BE9B53-5FFF-224D-B3F7-A2745DAF887C}"/>
              </a:ext>
            </a:extLst>
          </p:cNvPr>
          <p:cNvSpPr/>
          <p:nvPr/>
        </p:nvSpPr>
        <p:spPr>
          <a:xfrm rot="16200000">
            <a:off x="8736503" y="5392376"/>
            <a:ext cx="216000" cy="90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DE6738C-B529-0945-93F9-5A582168CD8A}"/>
              </a:ext>
            </a:extLst>
          </p:cNvPr>
          <p:cNvSpPr/>
          <p:nvPr/>
        </p:nvSpPr>
        <p:spPr>
          <a:xfrm>
            <a:off x="8545340" y="5545376"/>
            <a:ext cx="216000" cy="90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10295D3-B05E-694A-9803-841D620D0E2C}"/>
              </a:ext>
            </a:extLst>
          </p:cNvPr>
          <p:cNvSpPr/>
          <p:nvPr/>
        </p:nvSpPr>
        <p:spPr>
          <a:xfrm rot="10800000">
            <a:off x="2791062" y="5551365"/>
            <a:ext cx="216000" cy="90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E801D4-D53E-CD4A-A2E8-73243AE4B5C0}"/>
              </a:ext>
            </a:extLst>
          </p:cNvPr>
          <p:cNvSpPr/>
          <p:nvPr/>
        </p:nvSpPr>
        <p:spPr>
          <a:xfrm>
            <a:off x="5138516" y="4708659"/>
            <a:ext cx="90000" cy="90000"/>
          </a:xfrm>
          <a:prstGeom prst="ellipse">
            <a:avLst/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FB7C84B-37A6-BF4B-9089-85893E33A9AA}"/>
              </a:ext>
            </a:extLst>
          </p:cNvPr>
          <p:cNvSpPr/>
          <p:nvPr/>
        </p:nvSpPr>
        <p:spPr>
          <a:xfrm>
            <a:off x="5137078" y="5117688"/>
            <a:ext cx="90000" cy="90000"/>
          </a:xfrm>
          <a:prstGeom prst="ellipse">
            <a:avLst/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1B714DD-9997-D945-A490-98945A54B6CA}"/>
              </a:ext>
            </a:extLst>
          </p:cNvPr>
          <p:cNvSpPr/>
          <p:nvPr/>
        </p:nvSpPr>
        <p:spPr>
          <a:xfrm>
            <a:off x="5978694" y="5533195"/>
            <a:ext cx="90000" cy="90000"/>
          </a:xfrm>
          <a:prstGeom prst="ellipse">
            <a:avLst/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EEC46A5-9EE0-734C-AAF6-881564043C98}"/>
              </a:ext>
            </a:extLst>
          </p:cNvPr>
          <p:cNvSpPr/>
          <p:nvPr/>
        </p:nvSpPr>
        <p:spPr>
          <a:xfrm>
            <a:off x="5548358" y="5533195"/>
            <a:ext cx="90000" cy="90000"/>
          </a:xfrm>
          <a:prstGeom prst="ellipse">
            <a:avLst/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60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38F35-9F68-DD49-B443-E615FEB9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</a:t>
            </a:r>
            <a:r>
              <a:rPr lang="en-GB" b="1" i="1" dirty="0">
                <a:solidFill>
                  <a:schemeClr val="accent1"/>
                </a:solidFill>
              </a:rPr>
              <a:t>Predictable</a:t>
            </a:r>
            <a:r>
              <a:rPr lang="en-GB" dirty="0"/>
              <a:t> Behaviour?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C07E2-3019-B941-A3F4-1E9CB56CC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human-robot teams, if robot’s behaviour cannot be anticipated by human, it can hamper team performance </a:t>
            </a:r>
          </a:p>
          <a:p>
            <a:r>
              <a:rPr lang="en-GB" dirty="0">
                <a:solidFill>
                  <a:schemeClr val="accent1"/>
                </a:solidFill>
              </a:rPr>
              <a:t>Predictable robot behaviours </a:t>
            </a:r>
            <a:r>
              <a:rPr lang="en-GB" dirty="0"/>
              <a:t>are </a:t>
            </a:r>
            <a:r>
              <a:rPr lang="en-GB" dirty="0">
                <a:solidFill>
                  <a:schemeClr val="accent1"/>
                </a:solidFill>
              </a:rPr>
              <a:t>easy for the human to understand</a:t>
            </a:r>
            <a:r>
              <a:rPr lang="en-GB" i="1" dirty="0"/>
              <a:t> </a:t>
            </a:r>
            <a:r>
              <a:rPr lang="en-GB" dirty="0"/>
              <a:t>and help in </a:t>
            </a:r>
            <a:r>
              <a:rPr lang="en-GB" dirty="0">
                <a:solidFill>
                  <a:schemeClr val="accent1"/>
                </a:solidFill>
              </a:rPr>
              <a:t>engendering trust in the robot</a:t>
            </a:r>
          </a:p>
          <a:p>
            <a:endParaRPr lang="en-GB" i="1" dirty="0"/>
          </a:p>
          <a:p>
            <a:r>
              <a:rPr lang="en-GB" i="1" dirty="0">
                <a:solidFill>
                  <a:srgbClr val="FFC000"/>
                </a:solidFill>
              </a:rPr>
              <a:t>Predictability and legibility are fundamentally different and often contradictory properties of motion </a:t>
            </a:r>
            <a:endParaRPr lang="en-GB" dirty="0">
              <a:solidFill>
                <a:srgbClr val="FFC000"/>
              </a:solidFill>
            </a:endParaRP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6D0A5-C251-C447-B3D3-95EE3204F5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7CAD1-95F9-8E76-E706-58ECC0D95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36613-80D8-4043-B804-1E6BF417D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589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C1305-9D5E-2544-AEFB-3BA6A979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Predictable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DC22F-3602-524A-B641-945B9ED91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7778535" cy="4240848"/>
          </a:xfrm>
        </p:spPr>
        <p:txBody>
          <a:bodyPr>
            <a:normAutofit/>
          </a:bodyPr>
          <a:lstStyle/>
          <a:p>
            <a:r>
              <a:rPr lang="en-GB" dirty="0"/>
              <a:t>In general, involves a setting where </a:t>
            </a:r>
          </a:p>
          <a:p>
            <a:pPr lvl="1"/>
            <a:r>
              <a:rPr lang="en-GB" dirty="0"/>
              <a:t>Human knows start state and goal but does not know which plan will be executed </a:t>
            </a:r>
          </a:p>
          <a:p>
            <a:r>
              <a:rPr lang="en-GB" dirty="0"/>
              <a:t>Robot’s objective is to behave in a way that can be anticipated by the human</a:t>
            </a:r>
          </a:p>
          <a:p>
            <a:r>
              <a:rPr lang="en-GB" dirty="0"/>
              <a:t>Observer updates its belief on set of valid plans when it receives observations</a:t>
            </a:r>
          </a:p>
          <a:p>
            <a:r>
              <a:rPr lang="en-GB" dirty="0">
                <a:solidFill>
                  <a:schemeClr val="accent1"/>
                </a:solidFill>
              </a:rPr>
              <a:t>By synthesising predictable behaviour, robot reduces human’s uncertainty over possible behaviours</a:t>
            </a:r>
          </a:p>
          <a:p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D6309CE-AF4C-B944-B5EB-D412604E98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101A3F3-9839-111D-5B1F-15D44EFFD0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19FE5-2821-7D4E-8F17-26E00CD4D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0A77C-09C4-5744-856B-3B4666848A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27260" y="2958969"/>
            <a:ext cx="3104415" cy="2946945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C058417C-0325-ED48-97A7-940A0221331B}"/>
              </a:ext>
            </a:extLst>
          </p:cNvPr>
          <p:cNvSpPr/>
          <p:nvPr/>
        </p:nvSpPr>
        <p:spPr>
          <a:xfrm>
            <a:off x="10424073" y="5581126"/>
            <a:ext cx="324000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630940D1-E180-D041-ADC0-D1C693347C80}"/>
              </a:ext>
            </a:extLst>
          </p:cNvPr>
          <p:cNvSpPr/>
          <p:nvPr/>
        </p:nvSpPr>
        <p:spPr>
          <a:xfrm rot="16200000">
            <a:off x="10724599" y="4710504"/>
            <a:ext cx="324000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95E435D-C519-5B42-8DCF-ECA42C2C4EF0}"/>
              </a:ext>
            </a:extLst>
          </p:cNvPr>
          <p:cNvSpPr/>
          <p:nvPr/>
        </p:nvSpPr>
        <p:spPr>
          <a:xfrm rot="16200000">
            <a:off x="10724599" y="4105266"/>
            <a:ext cx="324000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0D2A2C1-E312-CB46-83C2-FEDC290607F9}"/>
              </a:ext>
            </a:extLst>
          </p:cNvPr>
          <p:cNvSpPr/>
          <p:nvPr/>
        </p:nvSpPr>
        <p:spPr>
          <a:xfrm rot="10800000">
            <a:off x="10442206" y="3846102"/>
            <a:ext cx="324000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00CFEC9-C7F7-2843-A621-08E199F6A383}"/>
              </a:ext>
            </a:extLst>
          </p:cNvPr>
          <p:cNvSpPr/>
          <p:nvPr/>
        </p:nvSpPr>
        <p:spPr>
          <a:xfrm rot="16200000">
            <a:off x="10724599" y="5307125"/>
            <a:ext cx="324000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85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0EE33-A934-394D-877A-3875304A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Predictable Robot Motion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70B18F-572A-0641-AD20-9EA6867EA7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Example: What trajectory will robot take?</a:t>
                </a:r>
              </a:p>
              <a:p>
                <a:r>
                  <a:rPr lang="en-GB" dirty="0"/>
                  <a:t>Human assumes that robot is rational and that it prefers short length trajectory</a:t>
                </a:r>
              </a:p>
              <a:p>
                <a:r>
                  <a:rPr lang="en-GB" dirty="0"/>
                  <a:t>Most predictable trajectory optimises path towards the goal </a:t>
                </a:r>
                <a:br>
                  <a:rPr lang="en-GB" dirty="0"/>
                </a:br>
                <a:r>
                  <a:rPr lang="en-GB" dirty="0"/>
                  <a:t>(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cost function modelling human’s expectation)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𝑡𝑟𝑎𝑗</m:t>
                              </m:r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𝑡𝑟𝑎𝑗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There are two aspects of generating predictable motion: </a:t>
                </a:r>
              </a:p>
              <a:p>
                <a:pPr lvl="1"/>
                <a:r>
                  <a:rPr lang="en-GB" dirty="0"/>
                  <a:t>Learning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Minimising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70B18F-572A-0641-AD20-9EA6867EA7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DD983C-9231-EF40-B313-0329B4BB61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4A1CD9-63E4-2C24-2BCE-CAD2E3F9D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83E1F-553B-774B-BA77-80C763E5D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12F0E1-2F3B-3D4A-AB31-4B774B750112}"/>
              </a:ext>
            </a:extLst>
          </p:cNvPr>
          <p:cNvSpPr/>
          <p:nvPr/>
        </p:nvSpPr>
        <p:spPr>
          <a:xfrm>
            <a:off x="3561805" y="6459866"/>
            <a:ext cx="6126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Dragan AD, Lee KC,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Srinivasa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SS. Legibility and predictability of robot motion. In Proceedings of HRI 2013.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A3467-E3E2-6E40-A355-9F725309D6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6975" y="3277014"/>
            <a:ext cx="3314700" cy="26289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0F0358-01C8-2745-B9FF-B4CC57F61767}"/>
              </a:ext>
            </a:extLst>
          </p:cNvPr>
          <p:cNvCxnSpPr/>
          <p:nvPr/>
        </p:nvCxnSpPr>
        <p:spPr>
          <a:xfrm flipV="1">
            <a:off x="9713201" y="3888698"/>
            <a:ext cx="272716" cy="1529347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847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F52B0C4-EE12-F04F-9737-8F87A39214C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-Predictability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F52B0C4-EE12-F04F-9737-8F87A39214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885" t="-6522" b="-239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FE12D3-F1BA-BA44-9205-94B50C8AF9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060750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Key idea: first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 actions should foreshadow rest of actions</a:t>
                </a:r>
              </a:p>
              <a:p>
                <a:r>
                  <a:rPr lang="en-GB" dirty="0"/>
                  <a:t>Example: What route would the robot take to survey the rooms? </a:t>
                </a:r>
              </a:p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-predictability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dirty="0"/>
                  <a:t> = probability of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, given start state, goal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-predictable planner finds action sequence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such that </a:t>
                </a:r>
              </a:p>
              <a:p>
                <a:pPr marL="2668588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FE12D3-F1BA-BA44-9205-94B50C8AF9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060750" cy="4240848"/>
              </a:xfrm>
              <a:blipFill>
                <a:blip r:embed="rId4"/>
                <a:stretch>
                  <a:fillRect l="-2513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0EE7C43-D048-0940-8212-F465B1E7C0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6EFC7236-4238-97F4-ABE0-67E498C7B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679BB-D105-094D-8936-65A1E7FB1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0C6E9-3042-2442-A99D-A2361834468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953" y="1661468"/>
            <a:ext cx="1952111" cy="16180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B1EA70-F2E6-8D49-89C2-D97CC0F1D961}"/>
              </a:ext>
            </a:extLst>
          </p:cNvPr>
          <p:cNvSpPr/>
          <p:nvPr/>
        </p:nvSpPr>
        <p:spPr>
          <a:xfrm>
            <a:off x="3810612" y="638478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Fisac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JF, Liu C, Hamrick JB, Sastry SS, Hedrick JK, Griffiths TL, Dragan AD. Generating plans that predict themselves. In Proceedings of WAFR 2016.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9FA150-3DB4-8D43-9EB7-C54A3C4CAFD1}"/>
              </a:ext>
            </a:extLst>
          </p:cNvPr>
          <p:cNvGrpSpPr/>
          <p:nvPr/>
        </p:nvGrpSpPr>
        <p:grpSpPr>
          <a:xfrm>
            <a:off x="7620953" y="4283795"/>
            <a:ext cx="1952111" cy="1618025"/>
            <a:chOff x="352128" y="4690725"/>
            <a:chExt cx="1952111" cy="16180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163C89-9E45-BA43-87CF-C7A386106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2128" y="4690725"/>
              <a:ext cx="1952111" cy="1618025"/>
            </a:xfrm>
            <a:prstGeom prst="rect">
              <a:avLst/>
            </a:prstGeom>
          </p:spPr>
        </p:pic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59D31356-F116-CF45-94E0-92C477B845E0}"/>
                </a:ext>
              </a:extLst>
            </p:cNvPr>
            <p:cNvSpPr/>
            <p:nvPr/>
          </p:nvSpPr>
          <p:spPr>
            <a:xfrm>
              <a:off x="1412705" y="6078199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25F2DC-9B58-9E48-8875-97738DCDE41E}"/>
              </a:ext>
            </a:extLst>
          </p:cNvPr>
          <p:cNvGrpSpPr/>
          <p:nvPr/>
        </p:nvGrpSpPr>
        <p:grpSpPr>
          <a:xfrm>
            <a:off x="9872361" y="1661468"/>
            <a:ext cx="1944240" cy="1618025"/>
            <a:chOff x="1884000" y="3072701"/>
            <a:chExt cx="1944240" cy="16180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D40D7D-4F2D-0843-9C11-0349D13A6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84000" y="3072701"/>
              <a:ext cx="1944240" cy="1618025"/>
            </a:xfrm>
            <a:prstGeom prst="rect">
              <a:avLst/>
            </a:prstGeom>
          </p:spPr>
        </p:pic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5E6B4B3F-AF03-384B-B811-6224A6D33581}"/>
                </a:ext>
              </a:extLst>
            </p:cNvPr>
            <p:cNvSpPr/>
            <p:nvPr/>
          </p:nvSpPr>
          <p:spPr>
            <a:xfrm>
              <a:off x="2922710" y="4467743"/>
              <a:ext cx="162000" cy="648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FFC00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0783A6BC-AD6C-B749-AFD1-016BD42639A4}"/>
                </a:ext>
              </a:extLst>
            </p:cNvPr>
            <p:cNvSpPr/>
            <p:nvPr/>
          </p:nvSpPr>
          <p:spPr>
            <a:xfrm rot="10800000">
              <a:off x="2560760" y="4467743"/>
              <a:ext cx="162000" cy="648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FFC00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366FE1AD-FCFA-FA49-A23E-9F2F8FC57454}"/>
                </a:ext>
              </a:extLst>
            </p:cNvPr>
            <p:cNvSpPr/>
            <p:nvPr/>
          </p:nvSpPr>
          <p:spPr>
            <a:xfrm rot="16200000">
              <a:off x="2738783" y="4248668"/>
              <a:ext cx="162000" cy="648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FFC00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78EDEE-3603-6A4A-9377-905E5275C09B}"/>
              </a:ext>
            </a:extLst>
          </p:cNvPr>
          <p:cNvGrpSpPr/>
          <p:nvPr/>
        </p:nvGrpSpPr>
        <p:grpSpPr>
          <a:xfrm>
            <a:off x="9887056" y="4294099"/>
            <a:ext cx="1944619" cy="1611815"/>
            <a:chOff x="2450662" y="4696935"/>
            <a:chExt cx="1944619" cy="161181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A8BEED-3A5E-A440-B40A-3883A6141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50662" y="4696935"/>
              <a:ext cx="1944619" cy="1611815"/>
            </a:xfrm>
            <a:prstGeom prst="rect">
              <a:avLst/>
            </a:prstGeom>
          </p:spPr>
        </p:pic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D313D9B2-C7A4-1D44-BB68-0E4842EBDA3F}"/>
                </a:ext>
              </a:extLst>
            </p:cNvPr>
            <p:cNvSpPr/>
            <p:nvPr/>
          </p:nvSpPr>
          <p:spPr>
            <a:xfrm>
              <a:off x="3503650" y="6081399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97640CA6-1417-A14A-AF53-622FCDAD0B9A}"/>
                </a:ext>
              </a:extLst>
            </p:cNvPr>
            <p:cNvSpPr/>
            <p:nvPr/>
          </p:nvSpPr>
          <p:spPr>
            <a:xfrm rot="16200000">
              <a:off x="3626475" y="5930650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0070B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02DF90AB-78E7-5242-A880-B5689C324E7A}"/>
                </a:ext>
              </a:extLst>
            </p:cNvPr>
            <p:cNvSpPr/>
            <p:nvPr/>
          </p:nvSpPr>
          <p:spPr>
            <a:xfrm rot="16200000">
              <a:off x="3626475" y="5544212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0070B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7D1CA301-0A40-AA4F-B931-EC6B2C725F3F}"/>
                </a:ext>
              </a:extLst>
            </p:cNvPr>
            <p:cNvSpPr/>
            <p:nvPr/>
          </p:nvSpPr>
          <p:spPr>
            <a:xfrm rot="16200000">
              <a:off x="3626475" y="5194022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0070B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E7D84732-E2B6-724D-8275-C492CCB1D566}"/>
                </a:ext>
              </a:extLst>
            </p:cNvPr>
            <p:cNvSpPr/>
            <p:nvPr/>
          </p:nvSpPr>
          <p:spPr>
            <a:xfrm rot="10800000">
              <a:off x="3464550" y="5028950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0070B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F362E3F5-286E-EE4F-AB39-AA72D7317A80}"/>
                </a:ext>
              </a:extLst>
            </p:cNvPr>
            <p:cNvSpPr/>
            <p:nvPr/>
          </p:nvSpPr>
          <p:spPr>
            <a:xfrm rot="10800000">
              <a:off x="3117788" y="5046556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0070B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63302E87-5BA3-8D45-976E-1CA0BAE918FB}"/>
                </a:ext>
              </a:extLst>
            </p:cNvPr>
            <p:cNvSpPr/>
            <p:nvPr/>
          </p:nvSpPr>
          <p:spPr>
            <a:xfrm rot="10800000">
              <a:off x="2737210" y="5049731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0070B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78C5823E-D77B-A946-A7F2-FE3782DCCC8C}"/>
                </a:ext>
              </a:extLst>
            </p:cNvPr>
            <p:cNvSpPr/>
            <p:nvPr/>
          </p:nvSpPr>
          <p:spPr>
            <a:xfrm rot="5400000">
              <a:off x="2557492" y="5204121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0070B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98D1910A-FA44-A24D-8D21-0046CB436A11}"/>
                </a:ext>
              </a:extLst>
            </p:cNvPr>
            <p:cNvSpPr/>
            <p:nvPr/>
          </p:nvSpPr>
          <p:spPr>
            <a:xfrm rot="5400000">
              <a:off x="2557492" y="5575962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0070B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187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7710-68B1-6843-A1B1-EF69E9C1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Plan Predictability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95E0-2470-9D4A-81F2-096043300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Assume offline setting </a:t>
            </a:r>
          </a:p>
          <a:p>
            <a:pPr lvl="1"/>
            <a:r>
              <a:rPr lang="en-GB" dirty="0"/>
              <a:t>Human has partial observability</a:t>
            </a:r>
          </a:p>
          <a:p>
            <a:pPr lvl="1"/>
            <a:r>
              <a:rPr lang="en-GB" dirty="0"/>
              <a:t>Belief update performed after receiving all observations</a:t>
            </a:r>
          </a:p>
          <a:p>
            <a:r>
              <a:rPr lang="en-GB" dirty="0"/>
              <a:t>Human guesses robot’s actions based on plans that </a:t>
            </a:r>
          </a:p>
          <a:p>
            <a:pPr lvl="1"/>
            <a:r>
              <a:rPr lang="en-GB" dirty="0"/>
              <a:t>Are consistent with observation sequence </a:t>
            </a:r>
          </a:p>
          <a:p>
            <a:pPr lvl="1"/>
            <a:r>
              <a:rPr lang="en-GB" dirty="0"/>
              <a:t>Achieve goal</a:t>
            </a:r>
          </a:p>
          <a:p>
            <a:r>
              <a:rPr lang="en-GB" dirty="0"/>
              <a:t>Generalises the problem of conveying actions to observer</a:t>
            </a:r>
          </a:p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6DA1D8-A213-014B-B9D3-E34E1A7D15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53FA339-9CE4-4ED9-6E8D-613315569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BDF31-3E0C-6F4D-BA19-5C31CCCC6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15F93-938B-194A-A29A-7F9080148525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7D57A3-0526-03AE-9BF7-949FC4953316}"/>
              </a:ext>
            </a:extLst>
          </p:cNvPr>
          <p:cNvGrpSpPr/>
          <p:nvPr/>
        </p:nvGrpSpPr>
        <p:grpSpPr>
          <a:xfrm>
            <a:off x="8736478" y="3451865"/>
            <a:ext cx="3095197" cy="2454049"/>
            <a:chOff x="7192347" y="3667602"/>
            <a:chExt cx="3095197" cy="24540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C5555F-7E45-AA47-9609-6083859A0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92347" y="3667602"/>
              <a:ext cx="3095197" cy="2454049"/>
            </a:xfrm>
            <a:prstGeom prst="rect">
              <a:avLst/>
            </a:prstGeom>
          </p:spPr>
        </p:pic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AF38AF18-6730-E445-8ED5-6CF57E67FFCB}"/>
                </a:ext>
              </a:extLst>
            </p:cNvPr>
            <p:cNvSpPr/>
            <p:nvPr/>
          </p:nvSpPr>
          <p:spPr>
            <a:xfrm>
              <a:off x="8823251" y="5790932"/>
              <a:ext cx="324000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15B30B31-1D7F-CB4C-89E9-6D9A9CF6AE7C}"/>
                </a:ext>
              </a:extLst>
            </p:cNvPr>
            <p:cNvSpPr/>
            <p:nvPr/>
          </p:nvSpPr>
          <p:spPr>
            <a:xfrm rot="10800000">
              <a:off x="8157503" y="5790932"/>
              <a:ext cx="324000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42C57359-176E-E443-A758-6D37C17099B8}"/>
                </a:ext>
              </a:extLst>
            </p:cNvPr>
            <p:cNvSpPr/>
            <p:nvPr/>
          </p:nvSpPr>
          <p:spPr>
            <a:xfrm rot="16200000">
              <a:off x="8494882" y="5441442"/>
              <a:ext cx="324000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36078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Human-awareness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i="1" dirty="0">
                <a:solidFill>
                  <a:schemeClr val="accent1"/>
                </a:solidFill>
              </a:rPr>
              <a:t>Mental Models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Human-aware agent</a:t>
            </a:r>
          </a:p>
          <a:p>
            <a:pPr marL="0" indent="0">
              <a:buNone/>
            </a:pPr>
            <a:r>
              <a:rPr lang="en-GB" i="1" dirty="0"/>
              <a:t>Interpretable Behaviour</a:t>
            </a:r>
          </a:p>
          <a:p>
            <a:pPr lvl="1"/>
            <a:r>
              <a:rPr lang="en-GB" dirty="0"/>
              <a:t>Explicability</a:t>
            </a:r>
          </a:p>
          <a:p>
            <a:pPr lvl="1"/>
            <a:r>
              <a:rPr lang="en-GB" dirty="0"/>
              <a:t>Legibility</a:t>
            </a:r>
          </a:p>
          <a:p>
            <a:pPr lvl="1"/>
            <a:r>
              <a:rPr lang="en-GB" dirty="0"/>
              <a:t>Predictability</a:t>
            </a:r>
          </a:p>
          <a:p>
            <a:pPr marL="0" indent="0">
              <a:buNone/>
            </a:pPr>
            <a:r>
              <a:rPr lang="en-GB" i="1" dirty="0"/>
              <a:t>Explanations</a:t>
            </a:r>
          </a:p>
          <a:p>
            <a:pPr lvl="1"/>
            <a:r>
              <a:rPr lang="en-GB" dirty="0"/>
              <a:t>Model reconciliation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D28E7-2BAE-A840-8239-D5D7339F6C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31C92-BF5A-B01F-0F4B-7A190B4F1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159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7710-68B1-6843-A1B1-EF69E9C1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Plan Predictability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9495E0-2470-9D4A-81F2-096043300C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631511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Example:</a:t>
                </a:r>
              </a:p>
              <a:p>
                <a:pPr lvl="1"/>
                <a:r>
                  <a:rPr lang="en-GB" dirty="0"/>
                  <a:t>Robot has to perform triage</a:t>
                </a:r>
              </a:p>
              <a:p>
                <a:pPr lvl="1"/>
                <a:r>
                  <a:rPr lang="en-GB" dirty="0"/>
                  <a:t>Which med kit should the robot pick? </a:t>
                </a:r>
              </a:p>
              <a:p>
                <a:r>
                  <a:rPr lang="en-GB" dirty="0"/>
                  <a:t>Solution: Generate a plan whose observation sequence is associated with </a:t>
                </a:r>
              </a:p>
              <a:p>
                <a:pPr lvl="1"/>
                <a:r>
                  <a:rPr lang="en-GB" dirty="0"/>
                  <a:t>At least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i="1" dirty="0"/>
                  <a:t> </a:t>
                </a:r>
                <a:r>
                  <a:rPr lang="en-GB" dirty="0"/>
                  <a:t>plans to the same goal, and</a:t>
                </a:r>
              </a:p>
              <a:p>
                <a:pPr lvl="1"/>
                <a:r>
                  <a:rPr lang="en-GB" dirty="0"/>
                  <a:t>The plans have high similarity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i.e.,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plans that are at most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distance from each other –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-similar plans</a:t>
                </a:r>
                <a:endParaRPr lang="en-GB" dirty="0"/>
              </a:p>
              <a:p>
                <a:r>
                  <a:rPr lang="en-GB" dirty="0"/>
                  <a:t>Using plan distance metrics</a:t>
                </a:r>
              </a:p>
              <a:p>
                <a:pPr lvl="1"/>
                <a:r>
                  <a:rPr lang="en-GB" dirty="0"/>
                  <a:t>Action set distance gives the number of similar actions given two plans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9495E0-2470-9D4A-81F2-096043300C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631511" cy="4240848"/>
              </a:xfrm>
              <a:blipFill>
                <a:blip r:embed="rId2"/>
                <a:stretch>
                  <a:fillRect l="-2059" t="-2985" r="-14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5600E0-0F6C-C24F-8909-6BD52120F4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0129F08-76AF-C116-B481-52BEE16D1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BDF31-3E0C-6F4D-BA19-5C31CCCC6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15F93-938B-194A-A29A-7F9080148525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254DC-DACA-6D48-8D46-2D8F87ADAA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5636" y="3745914"/>
            <a:ext cx="2721794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C7B3E-F723-264A-952D-800F04AF7A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9253" y="1480198"/>
            <a:ext cx="2702422" cy="216000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0EB77482-7FBD-CD4E-BEA6-102862AE32B9}"/>
              </a:ext>
            </a:extLst>
          </p:cNvPr>
          <p:cNvSpPr/>
          <p:nvPr/>
        </p:nvSpPr>
        <p:spPr>
          <a:xfrm rot="10800000">
            <a:off x="10026033" y="5588486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0EA2A72-77D2-9648-9E2F-ABDF0718E430}"/>
              </a:ext>
            </a:extLst>
          </p:cNvPr>
          <p:cNvSpPr/>
          <p:nvPr/>
        </p:nvSpPr>
        <p:spPr>
          <a:xfrm rot="10800000">
            <a:off x="10050246" y="5108497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5A2D9FA-7010-EC44-A37C-F4BB27CC0E5C}"/>
              </a:ext>
            </a:extLst>
          </p:cNvPr>
          <p:cNvSpPr/>
          <p:nvPr/>
        </p:nvSpPr>
        <p:spPr>
          <a:xfrm rot="16200000">
            <a:off x="10289283" y="5321999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B453611C-D40C-0B41-960D-67BDD94DFAF5}"/>
              </a:ext>
            </a:extLst>
          </p:cNvPr>
          <p:cNvSpPr/>
          <p:nvPr/>
        </p:nvSpPr>
        <p:spPr>
          <a:xfrm rot="16200000">
            <a:off x="9764407" y="5360211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73D5FC8-4322-DC4D-8FB2-91AFB9C03E05}"/>
              </a:ext>
            </a:extLst>
          </p:cNvPr>
          <p:cNvSpPr/>
          <p:nvPr/>
        </p:nvSpPr>
        <p:spPr>
          <a:xfrm rot="16200000">
            <a:off x="9757035" y="4836160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B3025B8-E175-B24F-A0AB-0614913F674B}"/>
              </a:ext>
            </a:extLst>
          </p:cNvPr>
          <p:cNvSpPr/>
          <p:nvPr/>
        </p:nvSpPr>
        <p:spPr>
          <a:xfrm rot="16200000">
            <a:off x="9758209" y="4378198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9C9054B-B5B9-8A49-B25E-0BB907E9D139}"/>
              </a:ext>
            </a:extLst>
          </p:cNvPr>
          <p:cNvSpPr/>
          <p:nvPr/>
        </p:nvSpPr>
        <p:spPr>
          <a:xfrm rot="10800000">
            <a:off x="9485262" y="4238924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858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EE78-D6D9-9B45-A8E7-39F428F9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CF5B8-2A93-8242-9D4A-962D8501F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Aspects of interpretable behaviour</a:t>
            </a:r>
          </a:p>
          <a:p>
            <a:r>
              <a:rPr lang="en-GB" dirty="0"/>
              <a:t>Explicability</a:t>
            </a:r>
          </a:p>
          <a:p>
            <a:pPr lvl="1"/>
            <a:r>
              <a:rPr lang="en-GB" dirty="0"/>
              <a:t>Act in a way that is comprehensible to the human agent</a:t>
            </a:r>
          </a:p>
          <a:p>
            <a:r>
              <a:rPr lang="en-GB" dirty="0"/>
              <a:t>Legibility</a:t>
            </a:r>
          </a:p>
          <a:p>
            <a:pPr lvl="1"/>
            <a:r>
              <a:rPr lang="en-GB" dirty="0"/>
              <a:t>Act in a way such that a human agent can determine which goal is pursued by agent</a:t>
            </a:r>
          </a:p>
          <a:p>
            <a:r>
              <a:rPr lang="en-GB" dirty="0"/>
              <a:t>Predictability</a:t>
            </a:r>
          </a:p>
          <a:p>
            <a:pPr lvl="1"/>
            <a:r>
              <a:rPr lang="en-GB" dirty="0"/>
              <a:t>Act in a way such that a human agent can predict the next steps given the previous steps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B7497-7FB9-1740-8412-0751F4B420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BE2EF-BD24-9ED8-E586-FCFD5BC43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A090F-74D6-BE4B-B152-5521A7E1F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1446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Human-awareness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Mental Models</a:t>
            </a:r>
          </a:p>
          <a:p>
            <a:pPr lvl="1"/>
            <a:r>
              <a:rPr lang="en-GB" dirty="0"/>
              <a:t>Human-aware agent</a:t>
            </a:r>
          </a:p>
          <a:p>
            <a:pPr marL="0" indent="0">
              <a:buNone/>
            </a:pPr>
            <a:r>
              <a:rPr lang="en-GB" i="1" dirty="0"/>
              <a:t>Interpretable Behaviour</a:t>
            </a:r>
          </a:p>
          <a:p>
            <a:pPr lvl="1"/>
            <a:r>
              <a:rPr lang="en-GB" dirty="0"/>
              <a:t>Explicability</a:t>
            </a:r>
          </a:p>
          <a:p>
            <a:pPr lvl="1"/>
            <a:r>
              <a:rPr lang="en-GB" dirty="0"/>
              <a:t>Legibility</a:t>
            </a:r>
          </a:p>
          <a:p>
            <a:pPr lvl="1"/>
            <a:r>
              <a:rPr lang="en-GB" dirty="0"/>
              <a:t>Predictability</a:t>
            </a:r>
          </a:p>
          <a:p>
            <a:pPr marL="0" indent="0">
              <a:buNone/>
            </a:pPr>
            <a:r>
              <a:rPr lang="en-GB" b="1" i="1" dirty="0">
                <a:solidFill>
                  <a:schemeClr val="accent1"/>
                </a:solidFill>
              </a:rPr>
              <a:t>Explanations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Model reconciliation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2CBA7-D06F-D842-A0F2-05CC0E8CF5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2FB9E-C2AE-9261-BC13-63617D350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344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206AF-CBA1-1E44-9D50-E2C9F994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 </a:t>
            </a:r>
            <a:r>
              <a:rPr lang="en-GB" b="1" dirty="0">
                <a:solidFill>
                  <a:schemeClr val="accent1"/>
                </a:solidFill>
              </a:rPr>
              <a:t>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A617C-616A-8C43-88D4-212ACD434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Conforming to expectations of human</a:t>
            </a:r>
          </a:p>
          <a:p>
            <a:pPr lvl="1"/>
            <a:r>
              <a:rPr lang="en-GB" dirty="0"/>
              <a:t>E.g., by explicable planning; </a:t>
            </a:r>
            <a:br>
              <a:rPr lang="en-GB" dirty="0"/>
            </a:br>
            <a:r>
              <a:rPr lang="en-GB" dirty="0"/>
              <a:t>may involve giving up optimal plan</a:t>
            </a:r>
          </a:p>
          <a:p>
            <a:pPr lvl="1"/>
            <a:r>
              <a:rPr lang="en-GB" dirty="0"/>
              <a:t>But: May </a:t>
            </a:r>
            <a:r>
              <a:rPr lang="en-GB" i="1" dirty="0"/>
              <a:t>not</a:t>
            </a:r>
            <a:r>
              <a:rPr lang="en-GB" dirty="0"/>
              <a:t> be feasible</a:t>
            </a:r>
          </a:p>
          <a:p>
            <a:r>
              <a:rPr lang="en-GB" dirty="0">
                <a:solidFill>
                  <a:schemeClr val="accent1"/>
                </a:solidFill>
              </a:rPr>
              <a:t>Model reconciliation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/>
              <a:t>Bring mental model closer by explanations</a:t>
            </a:r>
          </a:p>
          <a:p>
            <a:pPr lvl="1"/>
            <a:r>
              <a:rPr lang="en-GB" dirty="0"/>
              <a:t>Planner is optimal in own but not in human’s model</a:t>
            </a:r>
          </a:p>
          <a:p>
            <a:pPr lvl="1"/>
            <a:r>
              <a:rPr lang="en-GB" dirty="0"/>
              <a:t>Given a plan, explanation is a model update</a:t>
            </a:r>
          </a:p>
          <a:p>
            <a:pPr lvl="1"/>
            <a:r>
              <a:rPr lang="en-GB" dirty="0"/>
              <a:t>After explanation, </a:t>
            </a:r>
            <a:br>
              <a:rPr lang="en-GB" dirty="0"/>
            </a:br>
            <a:r>
              <a:rPr lang="en-GB" dirty="0"/>
              <a:t>plan is also optimal in the updated human model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36C61C-0D34-084C-B6ED-9C34B3E6B2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DF3E7-9FC7-E755-4478-50F78C910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6D00A-93EA-2445-8459-7214BEAF6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43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D42B1D-C922-324C-AF83-DDE191E872CB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1FBE149-8108-924D-9D5E-81ECA0FCD8B2}"/>
              </a:ext>
            </a:extLst>
          </p:cNvPr>
          <p:cNvGrpSpPr/>
          <p:nvPr/>
        </p:nvGrpSpPr>
        <p:grpSpPr>
          <a:xfrm>
            <a:off x="7680358" y="1342737"/>
            <a:ext cx="4151317" cy="4563177"/>
            <a:chOff x="4624819" y="1432620"/>
            <a:chExt cx="4151317" cy="4563177"/>
          </a:xfrm>
        </p:grpSpPr>
        <p:sp>
          <p:nvSpPr>
            <p:cNvPr id="34" name="Cloud Callout 33">
              <a:extLst>
                <a:ext uri="{FF2B5EF4-FFF2-40B4-BE49-F238E27FC236}">
                  <a16:creationId xmlns:a16="http://schemas.microsoft.com/office/drawing/2014/main" id="{EB5E689F-AC29-DF40-BAE8-5F9547FA74CD}"/>
                </a:ext>
              </a:extLst>
            </p:cNvPr>
            <p:cNvSpPr/>
            <p:nvPr/>
          </p:nvSpPr>
          <p:spPr>
            <a:xfrm>
              <a:off x="5273573" y="2811416"/>
              <a:ext cx="1503892" cy="1107513"/>
            </a:xfrm>
            <a:prstGeom prst="cloudCallout">
              <a:avLst>
                <a:gd name="adj1" fmla="val -58648"/>
                <a:gd name="adj2" fmla="val 50405"/>
              </a:avLst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>
              <a:hlinkClick r:id="rId3"/>
              <a:extLst>
                <a:ext uri="{FF2B5EF4-FFF2-40B4-BE49-F238E27FC236}">
                  <a16:creationId xmlns:a16="http://schemas.microsoft.com/office/drawing/2014/main" id="{FD82F493-8807-4D48-964C-585AF72E5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793105" y="3981390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EEB5EC05-C11A-0646-BDAF-FE5E4DF5F631}"/>
                    </a:ext>
                  </a:extLst>
                </p:cNvPr>
                <p:cNvSpPr/>
                <p:nvPr/>
              </p:nvSpPr>
              <p:spPr>
                <a:xfrm>
                  <a:off x="5496036" y="3280615"/>
                  <a:ext cx="686549" cy="42089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EEB5EC05-C11A-0646-BDAF-FE5E4DF5F6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036" y="3280615"/>
                  <a:ext cx="686549" cy="420896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8306688-D576-2941-B2C9-4B0DE309D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82585" y="2945169"/>
              <a:ext cx="386389" cy="572028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061BDB8-06D6-2845-9416-F58D4E37EAE5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>
              <a:off x="5839311" y="3701511"/>
              <a:ext cx="0" cy="1577919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D57229-97CD-8D49-84CC-3A3A0E51760C}"/>
                </a:ext>
              </a:extLst>
            </p:cNvPr>
            <p:cNvCxnSpPr>
              <a:cxnSpLocks/>
            </p:cNvCxnSpPr>
            <p:nvPr/>
          </p:nvCxnSpPr>
          <p:spPr>
            <a:xfrm>
              <a:off x="5839311" y="5336580"/>
              <a:ext cx="1805208" cy="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FD5ECB4-9369-9540-B1E1-0B7D3F659C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9311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B5D6FC6-13B2-C743-9A47-6FCFB54107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9832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3245563-6FEF-B44A-B750-C84E56961D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0353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ED5F225-0188-894C-B4F9-84648AC7D1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0874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6FB266-2B3C-4546-9364-038529A6C8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1916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38C0277-C7D8-CA4F-9046-1970122DA4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2437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430AFA4-A6AB-B143-9D3F-1E7AC175DE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4000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742D297-F1EB-D94F-9BD9-50DE5FD934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4519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CABF643-99CC-1448-9EEA-211729023D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3479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EA342A5-2D5D-D041-AAE4-C776AAD647C8}"/>
                    </a:ext>
                  </a:extLst>
                </p:cNvPr>
                <p:cNvSpPr txBox="1"/>
                <p:nvPr/>
              </p:nvSpPr>
              <p:spPr>
                <a:xfrm>
                  <a:off x="5201691" y="5106869"/>
                  <a:ext cx="688778" cy="4594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sup>
                            </m:sSubSup>
                          </m:sub>
                          <m:sup>
                            <m:r>
                              <a:rPr lang="de-DE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3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EA342A5-2D5D-D041-AAE4-C776AAD647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1691" y="5106869"/>
                  <a:ext cx="688778" cy="4594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ABB58F8-3D98-F74C-842B-ED910207F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021188" y="4030228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D2321314-97BB-914B-9B43-8B02646FDC91}"/>
                    </a:ext>
                  </a:extLst>
                </p:cNvPr>
                <p:cNvSpPr/>
                <p:nvPr/>
              </p:nvSpPr>
              <p:spPr>
                <a:xfrm>
                  <a:off x="7309419" y="3772395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D2321314-97BB-914B-9B43-8B02646FDC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9419" y="3772395"/>
                  <a:ext cx="670199" cy="408623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52F7AD8-288C-8346-99F6-2C82D75E3EA7}"/>
                </a:ext>
              </a:extLst>
            </p:cNvPr>
            <p:cNvCxnSpPr>
              <a:stCxn id="51" idx="2"/>
            </p:cNvCxnSpPr>
            <p:nvPr/>
          </p:nvCxnSpPr>
          <p:spPr>
            <a:xfrm>
              <a:off x="7644519" y="4181018"/>
              <a:ext cx="0" cy="10984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ED76A83-768A-4E4E-97A7-358EC6FBF3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1395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60221DA-6D5C-BB46-802C-A87457AD0894}"/>
                </a:ext>
              </a:extLst>
            </p:cNvPr>
            <p:cNvCxnSpPr>
              <a:cxnSpLocks/>
              <a:stCxn id="78" idx="2"/>
            </p:cNvCxnSpPr>
            <p:nvPr/>
          </p:nvCxnSpPr>
          <p:spPr>
            <a:xfrm>
              <a:off x="7102957" y="1950579"/>
              <a:ext cx="0" cy="3745550"/>
            </a:xfrm>
            <a:prstGeom prst="line">
              <a:avLst/>
            </a:prstGeom>
            <a:ln w="127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25CDD8D-3F53-EB44-B748-981BE6BDEE9F}"/>
                    </a:ext>
                  </a:extLst>
                </p:cNvPr>
                <p:cNvSpPr txBox="1"/>
                <p:nvPr/>
              </p:nvSpPr>
              <p:spPr>
                <a:xfrm>
                  <a:off x="6505487" y="5597098"/>
                  <a:ext cx="1328441" cy="3986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de-DE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  <m:sup>
                                <m:r>
                                  <a:rPr lang="de-DE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sup>
                            </m:sSup>
                          </m:sub>
                          <m:sup>
                            <m: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25CDD8D-3F53-EB44-B748-981BE6BDEE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5487" y="5597098"/>
                  <a:ext cx="1328441" cy="398699"/>
                </a:xfrm>
                <a:prstGeom prst="rect">
                  <a:avLst/>
                </a:prstGeom>
                <a:blipFill>
                  <a:blip r:embed="rId9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B12EF9E-F029-A74E-BE9F-5164EA2B8365}"/>
                </a:ext>
              </a:extLst>
            </p:cNvPr>
            <p:cNvSpPr txBox="1"/>
            <p:nvPr/>
          </p:nvSpPr>
          <p:spPr>
            <a:xfrm>
              <a:off x="4624819" y="1432620"/>
              <a:ext cx="2161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accent4"/>
                  </a:solidFill>
                </a:rPr>
                <a:t>Plan Explanation via</a:t>
              </a:r>
            </a:p>
            <a:p>
              <a:pPr algn="r"/>
              <a:r>
                <a:rPr lang="en-GB" dirty="0">
                  <a:solidFill>
                    <a:schemeClr val="accent4"/>
                  </a:solidFill>
                </a:rPr>
                <a:t>Model Reconciliation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21469C9B-CC59-5443-AE91-2F8C1241B6F3}"/>
                    </a:ext>
                  </a:extLst>
                </p:cNvPr>
                <p:cNvSpPr/>
                <p:nvPr/>
              </p:nvSpPr>
              <p:spPr>
                <a:xfrm>
                  <a:off x="7598077" y="5137229"/>
                  <a:ext cx="688778" cy="3986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  <m:sup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sup>
                            </m:sSup>
                          </m:sub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21469C9B-CC59-5443-AE91-2F8C1241B6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8077" y="5137229"/>
                  <a:ext cx="688778" cy="3986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CB283CB-3BE9-B849-A3C3-43FA962CE507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>
              <a:off x="5839311" y="2290046"/>
              <a:ext cx="0" cy="990569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9633405-9169-6C42-A0F4-8C5B1F9CE10F}"/>
                </a:ext>
              </a:extLst>
            </p:cNvPr>
            <p:cNvCxnSpPr>
              <a:cxnSpLocks/>
              <a:endCxn id="51" idx="0"/>
            </p:cNvCxnSpPr>
            <p:nvPr/>
          </p:nvCxnSpPr>
          <p:spPr>
            <a:xfrm>
              <a:off x="7644518" y="2290046"/>
              <a:ext cx="1" cy="148234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D1AA735-B367-7542-B3B2-B95E07841F3B}"/>
                </a:ext>
              </a:extLst>
            </p:cNvPr>
            <p:cNvCxnSpPr>
              <a:cxnSpLocks/>
            </p:cNvCxnSpPr>
            <p:nvPr/>
          </p:nvCxnSpPr>
          <p:spPr>
            <a:xfrm>
              <a:off x="5839310" y="2223882"/>
              <a:ext cx="1805208" cy="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0458557-D5E6-C447-A5EB-447E266E71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9310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CB058C2-6A1D-4C4B-9933-31829EF27F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9831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1FB84FF-09E4-BE40-A1C9-188386559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0352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481FA9C-0A4A-944B-AF02-E1BD683CEC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0873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026A0D2-B792-BA4D-AF08-B4A0867B94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1915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21B4596-0534-324D-A82E-1FEA1D956A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2436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402AE85-E3F9-C14F-BCB6-F03B9415C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3999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29E6BB-4B29-1443-80A7-389CB089D1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4518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B6E1CE4-22AC-6B45-B122-742564BFB5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3478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0DECBBB-EDC1-0949-A64E-8DBB049101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1395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040E71E-075B-D34B-AD5B-555B4A16A8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6509" y="2223882"/>
              <a:ext cx="1266448" cy="192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ounded Rectangle 77">
                  <a:extLst>
                    <a:ext uri="{FF2B5EF4-FFF2-40B4-BE49-F238E27FC236}">
                      <a16:creationId xmlns:a16="http://schemas.microsoft.com/office/drawing/2014/main" id="{0A9B91DC-2090-2E45-86CF-8AD988CAF227}"/>
                    </a:ext>
                  </a:extLst>
                </p:cNvPr>
                <p:cNvSpPr/>
                <p:nvPr/>
              </p:nvSpPr>
              <p:spPr>
                <a:xfrm>
                  <a:off x="6832816" y="1531669"/>
                  <a:ext cx="540282" cy="418910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GB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Rounded Rectangle 77">
                  <a:extLst>
                    <a:ext uri="{FF2B5EF4-FFF2-40B4-BE49-F238E27FC236}">
                      <a16:creationId xmlns:a16="http://schemas.microsoft.com/office/drawing/2014/main" id="{0A9B91DC-2090-2E45-86CF-8AD988CAF2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2816" y="1531669"/>
                  <a:ext cx="540282" cy="418910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727273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1896-D43F-1D4A-A662-5D6308763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92AE3-4927-834C-9104-E657B7D17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Mock search and </a:t>
            </a:r>
            <a:br>
              <a:rPr lang="en-GB" dirty="0"/>
            </a:br>
            <a:r>
              <a:rPr lang="en-GB" dirty="0"/>
              <a:t>reconnaissance </a:t>
            </a:r>
            <a:br>
              <a:rPr lang="en-GB" dirty="0"/>
            </a:br>
            <a:r>
              <a:rPr lang="en-GB" dirty="0"/>
              <a:t>scenario with </a:t>
            </a:r>
            <a:br>
              <a:rPr lang="en-GB" dirty="0"/>
            </a:br>
            <a:r>
              <a:rPr lang="en-GB" dirty="0"/>
              <a:t>internal robot </a:t>
            </a:r>
            <a:br>
              <a:rPr lang="en-GB" dirty="0"/>
            </a:br>
            <a:r>
              <a:rPr lang="en-GB" dirty="0"/>
              <a:t>and external human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483029-F208-4E45-964A-64AF39763D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97906C-A5B8-8A99-1049-C6D55E637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6EBD2-7D90-884B-9A28-074DF3EF1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6693D-AD63-1340-978C-874EAF0D5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975" y="888455"/>
            <a:ext cx="8267700" cy="29464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C93E67-7240-3B43-98B7-EB512FB27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25" y="3461081"/>
            <a:ext cx="5080000" cy="25781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1398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7074B-63AB-FB43-9F3E-76615237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Aspects to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5D2D8-0BE0-4F48-B2AA-B1A8D3D00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Completeness</a:t>
            </a:r>
            <a:r>
              <a:rPr lang="en-GB" dirty="0"/>
              <a:t>: No better explanation exists, no aspect of plan remains inexplicable</a:t>
            </a:r>
          </a:p>
          <a:p>
            <a:pPr lvl="1"/>
            <a:r>
              <a:rPr lang="en-GB" dirty="0"/>
              <a:t>Requires explanations of a plan to be comparable</a:t>
            </a:r>
          </a:p>
          <a:p>
            <a:r>
              <a:rPr lang="en-GB" dirty="0">
                <a:solidFill>
                  <a:schemeClr val="accent1"/>
                </a:solidFill>
              </a:rPr>
              <a:t>Conciseness</a:t>
            </a:r>
            <a:r>
              <a:rPr lang="en-GB" dirty="0"/>
              <a:t>: Explanations are easily understandable to the </a:t>
            </a:r>
            <a:r>
              <a:rPr lang="en-GB" dirty="0" err="1"/>
              <a:t>explainee</a:t>
            </a:r>
            <a:endParaRPr lang="en-GB" dirty="0"/>
          </a:p>
          <a:p>
            <a:pPr lvl="1"/>
            <a:r>
              <a:rPr lang="en-GB" dirty="0"/>
              <a:t>The larger an explanation, the harder for the human to incorporate information into deliberation process</a:t>
            </a:r>
          </a:p>
          <a:p>
            <a:r>
              <a:rPr lang="en-GB" dirty="0">
                <a:solidFill>
                  <a:schemeClr val="accent1"/>
                </a:solidFill>
              </a:rPr>
              <a:t>Monotonicity</a:t>
            </a:r>
            <a:r>
              <a:rPr lang="en-GB" dirty="0"/>
              <a:t>: Remaining model differences cannot change completeness of explanation, i.e., all aspects of model that yielded plan are reconciled</a:t>
            </a:r>
          </a:p>
          <a:p>
            <a:pPr lvl="1"/>
            <a:r>
              <a:rPr lang="en-GB" dirty="0"/>
              <a:t>Subsumes completeness</a:t>
            </a:r>
          </a:p>
          <a:p>
            <a:r>
              <a:rPr lang="en-GB" dirty="0">
                <a:solidFill>
                  <a:schemeClr val="accent1"/>
                </a:solidFill>
              </a:rPr>
              <a:t>Computability</a:t>
            </a:r>
            <a:r>
              <a:rPr lang="en-GB" dirty="0"/>
              <a:t>: Ease of computing explanation from robot’s point of view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69EEA-3E3C-D34E-9D13-CB449F4FAF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0E2116F-27F0-ECA6-3D3A-0C7F1044A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064FE-480D-F94F-B1AF-0A23FBA30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45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49C1E-E961-3945-84A5-FC5C53BC9943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844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BD904-BED3-5048-8AB0-66AF5B7A2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BC637-FC4D-1D42-8F6C-ADEC1D583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Plan Patch Explanation</a:t>
            </a:r>
            <a:r>
              <a:rPr lang="en-GB" dirty="0"/>
              <a:t> (PPE)</a:t>
            </a:r>
          </a:p>
          <a:p>
            <a:pPr lvl="1"/>
            <a:r>
              <a:rPr lang="en-GB" dirty="0"/>
              <a:t>Provide model differences pertaining to only the actions present in the plan that need to be explained</a:t>
            </a:r>
          </a:p>
          <a:p>
            <a:r>
              <a:rPr lang="en-GB" dirty="0">
                <a:solidFill>
                  <a:schemeClr val="accent1"/>
                </a:solidFill>
              </a:rPr>
              <a:t>Model Patch Explanation</a:t>
            </a:r>
            <a:r>
              <a:rPr lang="en-GB" dirty="0"/>
              <a:t> (MPE)</a:t>
            </a:r>
          </a:p>
          <a:p>
            <a:pPr lvl="1"/>
            <a:r>
              <a:rPr lang="en-GB" dirty="0"/>
              <a:t>Provide all model differences to the human</a:t>
            </a:r>
          </a:p>
          <a:p>
            <a:r>
              <a:rPr lang="en-GB" dirty="0">
                <a:solidFill>
                  <a:schemeClr val="accent1"/>
                </a:solidFill>
              </a:rPr>
              <a:t>Minimally Complete Explanation </a:t>
            </a:r>
            <a:r>
              <a:rPr lang="en-GB" dirty="0"/>
              <a:t>(MCE)</a:t>
            </a:r>
          </a:p>
          <a:p>
            <a:pPr lvl="1"/>
            <a:r>
              <a:rPr lang="en-GB" dirty="0"/>
              <a:t>Shortest complete explanation</a:t>
            </a:r>
          </a:p>
          <a:p>
            <a:pPr lvl="1"/>
            <a:r>
              <a:rPr lang="en-GB" dirty="0"/>
              <a:t>Can be rendered invalid given further updates</a:t>
            </a:r>
          </a:p>
          <a:p>
            <a:r>
              <a:rPr lang="en-GB" dirty="0">
                <a:solidFill>
                  <a:schemeClr val="accent1"/>
                </a:solidFill>
              </a:rPr>
              <a:t>Minimally Monotonic Explanation</a:t>
            </a:r>
            <a:r>
              <a:rPr lang="en-GB" dirty="0"/>
              <a:t> (MME)</a:t>
            </a:r>
          </a:p>
          <a:p>
            <a:pPr lvl="1"/>
            <a:r>
              <a:rPr lang="en-GB" dirty="0"/>
              <a:t>Shortest explanation preserving monotonicity</a:t>
            </a:r>
          </a:p>
          <a:p>
            <a:pPr lvl="1"/>
            <a:r>
              <a:rPr lang="en-GB" dirty="0"/>
              <a:t>Not necessarily unique as there may be model differences supporting the same causal links in the plan; exposing one link is enough (to guarantee optimality in the updated model)</a:t>
            </a:r>
          </a:p>
          <a:p>
            <a:pPr lvl="1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25F81-36CB-E045-849B-1B5194954E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5F57C-C407-4860-F9F9-A258B7AEC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C5BBE-8174-0C4F-A876-1A288B52D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46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2479B4-3ED5-064C-90D5-DB758C5BC838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91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6D842-AA7D-E64F-9461-D6705CB4D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Aspects of Types of Explanations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9EE672-C39F-0A41-AABD-36603F8AF1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Plan Patch Explanation</a:t>
                </a:r>
                <a:r>
                  <a:rPr lang="en-GB" dirty="0"/>
                  <a:t> (PPE)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Model Patch Explanation</a:t>
                </a:r>
                <a:r>
                  <a:rPr lang="en-GB" dirty="0"/>
                  <a:t> (MPE)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Minimally Complete Explanation </a:t>
                </a:r>
                <a:r>
                  <a:rPr lang="en-GB" dirty="0"/>
                  <a:t>(MCE)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Minimally Monotonic Explanation</a:t>
                </a:r>
                <a:r>
                  <a:rPr lang="en-GB" dirty="0"/>
                  <a:t> (MME)</a:t>
                </a: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approx</m:t>
                          </m:r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𝑀𝐶𝐸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exact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𝑀𝐶𝐸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𝑀𝑀𝐸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𝑀𝑃𝐸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9EE672-C39F-0A41-AABD-36603F8AF1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5" t="-24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18F4E-CA11-664A-B0BD-59EC1D1C45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12450F-9E24-4E73-FCB4-D0E8500FB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E8915-098E-1445-A7D5-F09B7B46D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47</a:t>
            </a:fld>
            <a:endParaRPr lang="en-GB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B0847D6-3102-A342-A73A-7A3DF143A3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7919389"/>
              </p:ext>
            </p:extLst>
          </p:nvPr>
        </p:nvGraphicFramePr>
        <p:xfrm>
          <a:off x="2153579" y="3394705"/>
          <a:ext cx="7886067" cy="18542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856733">
                  <a:extLst>
                    <a:ext uri="{9D8B030D-6E8A-4147-A177-3AD203B41FA5}">
                      <a16:colId xmlns:a16="http://schemas.microsoft.com/office/drawing/2014/main" val="263242076"/>
                    </a:ext>
                  </a:extLst>
                </a:gridCol>
                <a:gridCol w="1563114">
                  <a:extLst>
                    <a:ext uri="{9D8B030D-6E8A-4147-A177-3AD203B41FA5}">
                      <a16:colId xmlns:a16="http://schemas.microsoft.com/office/drawing/2014/main" val="77389218"/>
                    </a:ext>
                  </a:extLst>
                </a:gridCol>
                <a:gridCol w="1373782">
                  <a:extLst>
                    <a:ext uri="{9D8B030D-6E8A-4147-A177-3AD203B41FA5}">
                      <a16:colId xmlns:a16="http://schemas.microsoft.com/office/drawing/2014/main" val="3798339176"/>
                    </a:ext>
                  </a:extLst>
                </a:gridCol>
                <a:gridCol w="1517638">
                  <a:extLst>
                    <a:ext uri="{9D8B030D-6E8A-4147-A177-3AD203B41FA5}">
                      <a16:colId xmlns:a16="http://schemas.microsoft.com/office/drawing/2014/main" val="2406550695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38885906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Explanation Type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Completeness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Conciseness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Monotonicity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Computability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24671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PPE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✘</a:t>
                      </a:r>
                      <a:endParaRPr lang="en-GB" b="1" dirty="0">
                        <a:solidFill>
                          <a:srgbClr val="FFC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✓*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✘</a:t>
                      </a:r>
                      <a:endParaRPr lang="en-GB" b="1" dirty="0">
                        <a:solidFill>
                          <a:srgbClr val="FFC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13994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MPE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✘</a:t>
                      </a:r>
                      <a:endParaRPr lang="en-GB" b="1" dirty="0">
                        <a:solidFill>
                          <a:srgbClr val="FFC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1966117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MCE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✘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7030A0"/>
                          </a:solidFill>
                          <a:latin typeface="Segoe Script" panose="020B0804020000000003" pitchFamily="34" charset="0"/>
                        </a:rPr>
                        <a:t>?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3078807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MME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7030A0"/>
                          </a:solidFill>
                          <a:latin typeface="Segoe Script" panose="020B0804020000000003" pitchFamily="34" charset="0"/>
                        </a:rPr>
                        <a:t>?</a:t>
                      </a:r>
                      <a:endParaRPr lang="en-GB" b="1" dirty="0">
                        <a:solidFill>
                          <a:srgbClr val="7030A0"/>
                        </a:solidFill>
                        <a:latin typeface="Segoe Script" panose="020B0804020000000003" pitchFamily="34" charset="0"/>
                        <a:ea typeface="STXingkai" panose="02010800040101010101" pitchFamily="2" charset="-122"/>
                        <a:cs typeface="Brush Script MT" panose="03060802040406070304" pitchFamily="66" charset="-122"/>
                      </a:endParaRP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149240658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E393EC1-DAFF-5543-8756-4BEC0FE9B43F}"/>
              </a:ext>
            </a:extLst>
          </p:cNvPr>
          <p:cNvSpPr txBox="1"/>
          <p:nvPr/>
        </p:nvSpPr>
        <p:spPr>
          <a:xfrm>
            <a:off x="7726128" y="2686617"/>
            <a:ext cx="4105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Clr>
                <a:schemeClr val="accent1"/>
              </a:buClr>
              <a:buFont typeface="System Font Regular"/>
              <a:buChar char="*"/>
            </a:pPr>
            <a:r>
              <a:rPr lang="en-GB" sz="1400" dirty="0"/>
              <a:t>In the sense that it focuses on the differences w.r.t. the plan but not necessarily a short explanation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6416DA-707D-C948-A0A3-37B3A5F172BC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82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52F31-097A-4D43-98DC-C8ACA6C1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</a:t>
            </a:r>
            <a:r>
              <a:rPr lang="en-GB" dirty="0" err="1"/>
              <a:t>FetchWorld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9FF2-3830-994F-90B2-8EA2532C1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Robot design requires to tuck arms and lower torso or crouch before moving – not obvious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82499-2DE4-B148-A942-2B31999CCA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E0A63-69DB-B172-1166-8FF7A866A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66BB2-DE5A-B149-BB0F-BEFD5E434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48</a:t>
            </a:fld>
            <a:endParaRPr lang="en-GB"/>
          </a:p>
        </p:txBody>
      </p:sp>
      <p:pic>
        <p:nvPicPr>
          <p:cNvPr id="1025" name="Picture 1" descr="page2image265049584">
            <a:extLst>
              <a:ext uri="{FF2B5EF4-FFF2-40B4-BE49-F238E27FC236}">
                <a16:creationId xmlns:a16="http://schemas.microsoft.com/office/drawing/2014/main" id="{7F0911F9-E10C-7D41-9BAF-FAD547E8B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628" y="157908"/>
            <a:ext cx="2973506" cy="12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451FDA-E3FF-144C-84E3-5953D6F5DFBB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FF58D0-3498-49F5-5B0F-A3264B1C1E4E}"/>
              </a:ext>
            </a:extLst>
          </p:cNvPr>
          <p:cNvSpPr txBox="1"/>
          <p:nvPr/>
        </p:nvSpPr>
        <p:spPr>
          <a:xfrm>
            <a:off x="6714569" y="1929917"/>
            <a:ext cx="511710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Human’s Model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(and (robot-at ?from))</a:t>
            </a:r>
          </a:p>
          <a:p>
            <a:pPr>
              <a:tabLst>
                <a:tab pos="1463675" algn="l"/>
              </a:tabLst>
            </a:pPr>
            <a:endParaRPr lang="en-GB" sz="16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(hand-tucked)))</a:t>
            </a:r>
          </a:p>
          <a:p>
            <a:pPr>
              <a:tabLst>
                <a:tab pos="1463675" algn="l"/>
              </a:tabLst>
            </a:pPr>
            <a:endParaRPr lang="en-GB" sz="16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36249A-3310-419A-F469-E5925D5847C3}"/>
              </a:ext>
            </a:extLst>
          </p:cNvPr>
          <p:cNvSpPr txBox="1"/>
          <p:nvPr/>
        </p:nvSpPr>
        <p:spPr>
          <a:xfrm>
            <a:off x="883733" y="1929917"/>
            <a:ext cx="5240537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Robot’s Model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(and (robot-at ?from)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6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(hand-tucked) (crouched)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(hand-tucked)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6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(crouched)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))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</a:p>
        </p:txBody>
      </p:sp>
    </p:spTree>
    <p:extLst>
      <p:ext uri="{BB962C8B-B14F-4D97-AF65-F5344CB8AC3E}">
        <p14:creationId xmlns:p14="http://schemas.microsoft.com/office/powerpoint/2010/main" val="18118493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76F0C-C992-994F-9AB8-0313015B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</a:t>
            </a:r>
            <a:r>
              <a:rPr lang="en-GB" dirty="0" err="1"/>
              <a:t>FetchWorld</a:t>
            </a:r>
            <a:r>
              <a:rPr lang="en-GB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E496DE3-DFBC-264C-A095-692860DFE1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BBB3C93-8779-409F-9D79-F07CFE567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44E60-1A4C-6444-8026-3E783DC05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B4FFD5-F8EB-6E41-B9E6-957DCD367A58}"/>
              </a:ext>
            </a:extLst>
          </p:cNvPr>
          <p:cNvSpPr/>
          <p:nvPr/>
        </p:nvSpPr>
        <p:spPr>
          <a:xfrm>
            <a:off x="6593429" y="847183"/>
            <a:ext cx="5391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(:</a:t>
            </a:r>
            <a:r>
              <a:rPr lang="en-GB" sz="1200" dirty="0" err="1">
                <a:latin typeface="Courier" pitchFamily="2" charset="0"/>
              </a:rPr>
              <a:t>init</a:t>
            </a:r>
            <a:r>
              <a:rPr lang="en-GB" sz="1200" dirty="0">
                <a:latin typeface="Courier" pitchFamily="2" charset="0"/>
              </a:rPr>
              <a:t> (block-at b1 loc1) (robot-at loc1) (hand-empty)) </a:t>
            </a:r>
          </a:p>
          <a:p>
            <a:r>
              <a:rPr lang="en-GB" sz="1200" dirty="0">
                <a:latin typeface="Courier" pitchFamily="2" charset="0"/>
              </a:rPr>
              <a:t>(:goal (and (block-at b1 loc2))) </a:t>
            </a:r>
            <a:endParaRPr lang="en-GB" sz="3600" dirty="0">
              <a:latin typeface="Courier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636394-E052-7F45-A2BE-6B62E2C2F788}"/>
              </a:ext>
            </a:extLst>
          </p:cNvPr>
          <p:cNvSpPr/>
          <p:nvPr/>
        </p:nvSpPr>
        <p:spPr>
          <a:xfrm>
            <a:off x="6705734" y="1222490"/>
            <a:ext cx="50193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pick-up b1</a:t>
            </a:r>
            <a:r>
              <a:rPr lang="en-GB" sz="1200" b="1" dirty="0">
                <a:solidFill>
                  <a:srgbClr val="C00000"/>
                </a:solidFill>
                <a:latin typeface="Courier" pitchFamily="2" charset="0"/>
              </a:rPr>
              <a:t> </a:t>
            </a:r>
            <a:r>
              <a:rPr lang="en-GB" sz="1200" b="1" dirty="0">
                <a:solidFill>
                  <a:srgbClr val="FFC000"/>
                </a:solidFill>
                <a:latin typeface="Courier" pitchFamily="2" charset="0"/>
              </a:rPr>
              <a:t>-&gt; tuck</a:t>
            </a:r>
            <a:r>
              <a:rPr lang="en-GB" sz="1200" dirty="0">
                <a:latin typeface="Courier" pitchFamily="2" charset="0"/>
              </a:rPr>
              <a:t> -&gt; move loc1 loc2 -&gt; put-down b1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7B44CB-CA4E-A848-8FA7-EE1706484E1C}"/>
              </a:ext>
            </a:extLst>
          </p:cNvPr>
          <p:cNvSpPr/>
          <p:nvPr/>
        </p:nvSpPr>
        <p:spPr>
          <a:xfrm>
            <a:off x="6705734" y="1484878"/>
            <a:ext cx="42755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pick-up b1 -&gt; move loc1 loc2 -&gt; put-down b1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72F3CE-23D5-4C4E-9559-863B356D3E53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5CCA0-8323-C388-09C6-7FAB689E27F3}"/>
              </a:ext>
            </a:extLst>
          </p:cNvPr>
          <p:cNvSpPr txBox="1"/>
          <p:nvPr/>
        </p:nvSpPr>
        <p:spPr>
          <a:xfrm>
            <a:off x="6714569" y="1929917"/>
            <a:ext cx="511710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Human’s Model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(and (robot-at ?from))</a:t>
            </a:r>
          </a:p>
          <a:p>
            <a:pPr>
              <a:tabLst>
                <a:tab pos="1463675" algn="l"/>
              </a:tabLst>
            </a:pPr>
            <a:endParaRPr lang="en-GB" sz="16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(hand-tucked)))</a:t>
            </a:r>
          </a:p>
          <a:p>
            <a:pPr>
              <a:tabLst>
                <a:tab pos="1463675" algn="l"/>
              </a:tabLst>
            </a:pPr>
            <a:endParaRPr lang="en-GB" sz="16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15E309-53A1-9CDC-36FF-23539A3A27DA}"/>
              </a:ext>
            </a:extLst>
          </p:cNvPr>
          <p:cNvSpPr txBox="1"/>
          <p:nvPr/>
        </p:nvSpPr>
        <p:spPr>
          <a:xfrm>
            <a:off x="4397762" y="865432"/>
            <a:ext cx="25883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3" lvl="3"/>
            <a:r>
              <a:rPr lang="en-GB" dirty="0"/>
              <a:t>Initial state and goal:</a:t>
            </a:r>
          </a:p>
          <a:p>
            <a:pPr marL="4763" lvl="3"/>
            <a:r>
              <a:rPr lang="en-GB" dirty="0"/>
              <a:t>Robot’s optimal plan:</a:t>
            </a:r>
          </a:p>
          <a:p>
            <a:pPr marL="4763" lvl="3"/>
            <a:r>
              <a:rPr lang="en-GB" dirty="0"/>
              <a:t>Human’s expected plan: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D408BB-7BB5-F1F3-B131-5B234AD7D2D7}"/>
              </a:ext>
            </a:extLst>
          </p:cNvPr>
          <p:cNvSpPr txBox="1"/>
          <p:nvPr/>
        </p:nvSpPr>
        <p:spPr>
          <a:xfrm>
            <a:off x="883733" y="1929917"/>
            <a:ext cx="5240537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Robot’s Model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(and (robot-at ?from)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6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(hand-tucked) (crouched)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(hand-tucked)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6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(crouched)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))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</a:p>
        </p:txBody>
      </p:sp>
    </p:spTree>
    <p:extLst>
      <p:ext uri="{BB962C8B-B14F-4D97-AF65-F5344CB8AC3E}">
        <p14:creationId xmlns:p14="http://schemas.microsoft.com/office/powerpoint/2010/main" val="19216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4C88A-E54C-5B47-80E5-EFC22CE6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611A6-9CB5-114C-BAA7-71C905EDC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Collaborations</a:t>
            </a:r>
            <a:r>
              <a:rPr lang="en-GB" dirty="0"/>
              <a:t> between people and AI systems</a:t>
            </a:r>
          </a:p>
          <a:p>
            <a:pPr lvl="1"/>
            <a:r>
              <a:rPr lang="en-GB" dirty="0"/>
              <a:t>I.e., systems with </a:t>
            </a:r>
            <a:r>
              <a:rPr lang="en-GB" dirty="0">
                <a:solidFill>
                  <a:schemeClr val="accent1"/>
                </a:solidFill>
              </a:rPr>
              <a:t>humans in the loop</a:t>
            </a:r>
          </a:p>
          <a:p>
            <a:pPr lvl="1"/>
            <a:r>
              <a:rPr lang="en-GB" dirty="0"/>
              <a:t>Augment perception, cognition, problem-solving abilities of people</a:t>
            </a:r>
          </a:p>
          <a:p>
            <a:pPr lvl="1"/>
            <a:r>
              <a:rPr lang="en-GB" dirty="0"/>
              <a:t>Examples</a:t>
            </a:r>
          </a:p>
          <a:p>
            <a:pPr lvl="2"/>
            <a:r>
              <a:rPr lang="en-GB" dirty="0"/>
              <a:t>Help physicians make more timely and accurate diagnoses</a:t>
            </a:r>
          </a:p>
          <a:p>
            <a:pPr lvl="2"/>
            <a:r>
              <a:rPr lang="en-GB" dirty="0"/>
              <a:t>Assistance provided to drivers of cars to help them avoid dangerous situations and crashes</a:t>
            </a:r>
          </a:p>
          <a:p>
            <a:r>
              <a:rPr lang="en-GB" dirty="0"/>
              <a:t>Objective: Systems that can interact intuitively with users and enable seamless machine-human collaborations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Explainable</a:t>
            </a:r>
            <a:r>
              <a:rPr lang="en-GB" dirty="0"/>
              <a:t> behaviour</a:t>
            </a:r>
          </a:p>
          <a:p>
            <a:pPr lvl="2"/>
            <a:r>
              <a:rPr lang="en-GB" dirty="0"/>
              <a:t>Explainable AI = XAI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5964F-A40D-B348-9212-E16CD45BFE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215B8-926B-2B44-45B4-5EFD5DA526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7520A-31E4-F141-8B0F-B8F142A8A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3022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76F0C-C992-994F-9AB8-0313015B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</a:t>
            </a:r>
            <a:r>
              <a:rPr lang="en-GB" dirty="0" err="1"/>
              <a:t>FetchWorld</a:t>
            </a:r>
            <a:r>
              <a:rPr lang="en-GB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2C13C-B650-2A49-9E9D-728318582E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0FA76C-4E33-47E2-A3F1-80EB30F6C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44E60-1A4C-6444-8026-3E783DC05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50</a:t>
            </a:fld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1285F0-4EB1-A806-D7BE-7788F9DF828E}"/>
              </a:ext>
            </a:extLst>
          </p:cNvPr>
          <p:cNvSpPr/>
          <p:nvPr/>
        </p:nvSpPr>
        <p:spPr>
          <a:xfrm>
            <a:off x="6593429" y="847183"/>
            <a:ext cx="5391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(:</a:t>
            </a:r>
            <a:r>
              <a:rPr lang="en-GB" sz="1200" dirty="0" err="1">
                <a:latin typeface="Courier" pitchFamily="2" charset="0"/>
              </a:rPr>
              <a:t>init</a:t>
            </a:r>
            <a:r>
              <a:rPr lang="en-GB" sz="1200" dirty="0">
                <a:latin typeface="Courier" pitchFamily="2" charset="0"/>
              </a:rPr>
              <a:t> (block-at b1 loc1) (robot-at loc1) (hand-empty)) </a:t>
            </a:r>
          </a:p>
          <a:p>
            <a:r>
              <a:rPr lang="en-GB" sz="1200" dirty="0">
                <a:latin typeface="Courier" pitchFamily="2" charset="0"/>
              </a:rPr>
              <a:t>(:goal (and (block-at b1 loc2))) </a:t>
            </a:r>
            <a:endParaRPr lang="en-GB" sz="3600" dirty="0">
              <a:latin typeface="Courier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D1B2BB-081B-4DA0-8D24-38376E200D2D}"/>
              </a:ext>
            </a:extLst>
          </p:cNvPr>
          <p:cNvSpPr/>
          <p:nvPr/>
        </p:nvSpPr>
        <p:spPr>
          <a:xfrm>
            <a:off x="6705734" y="1222490"/>
            <a:ext cx="50193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pick-up b1</a:t>
            </a:r>
            <a:r>
              <a:rPr lang="en-GB" sz="1200" b="1" dirty="0">
                <a:solidFill>
                  <a:srgbClr val="C00000"/>
                </a:solidFill>
                <a:latin typeface="Courier" pitchFamily="2" charset="0"/>
              </a:rPr>
              <a:t> </a:t>
            </a:r>
            <a:r>
              <a:rPr lang="en-GB" sz="1200" b="1" dirty="0">
                <a:solidFill>
                  <a:srgbClr val="FFC000"/>
                </a:solidFill>
                <a:latin typeface="Courier" pitchFamily="2" charset="0"/>
              </a:rPr>
              <a:t>-&gt; tuck</a:t>
            </a:r>
            <a:r>
              <a:rPr lang="en-GB" sz="1200" dirty="0">
                <a:latin typeface="Courier" pitchFamily="2" charset="0"/>
              </a:rPr>
              <a:t> -&gt; move loc1 loc2 -&gt; put-down b1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29DD2D-8A33-12B1-FCF1-C024E70835E6}"/>
              </a:ext>
            </a:extLst>
          </p:cNvPr>
          <p:cNvSpPr/>
          <p:nvPr/>
        </p:nvSpPr>
        <p:spPr>
          <a:xfrm>
            <a:off x="6705734" y="1484878"/>
            <a:ext cx="42755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pick-up b1 -&gt; move loc1 loc2 -&gt; put-down b1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5A02A4-129D-C7D8-7A77-241697DF9634}"/>
              </a:ext>
            </a:extLst>
          </p:cNvPr>
          <p:cNvSpPr txBox="1"/>
          <p:nvPr/>
        </p:nvSpPr>
        <p:spPr>
          <a:xfrm>
            <a:off x="4397762" y="865432"/>
            <a:ext cx="25883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3" lvl="3"/>
            <a:r>
              <a:rPr lang="en-GB" dirty="0"/>
              <a:t>Initial state and goal:</a:t>
            </a:r>
          </a:p>
          <a:p>
            <a:pPr marL="4763" lvl="3"/>
            <a:r>
              <a:rPr lang="en-GB" dirty="0"/>
              <a:t>Robot’s optimal plan:</a:t>
            </a:r>
          </a:p>
          <a:p>
            <a:pPr marL="4763" lvl="3"/>
            <a:r>
              <a:rPr lang="en-GB" dirty="0"/>
              <a:t>Human’s expected plan: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FFD963-C595-5769-6F30-A4C00605D9A6}"/>
              </a:ext>
            </a:extLst>
          </p:cNvPr>
          <p:cNvSpPr txBox="1"/>
          <p:nvPr/>
        </p:nvSpPr>
        <p:spPr>
          <a:xfrm>
            <a:off x="6714569" y="1929917"/>
            <a:ext cx="511710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Human’s Model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(and (robot-at ?from))</a:t>
            </a:r>
          </a:p>
          <a:p>
            <a:pPr>
              <a:tabLst>
                <a:tab pos="1463675" algn="l"/>
              </a:tabLst>
            </a:pPr>
            <a:endParaRPr lang="en-GB" sz="16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(hand-tucked)))</a:t>
            </a:r>
          </a:p>
          <a:p>
            <a:pPr>
              <a:tabLst>
                <a:tab pos="1463675" algn="l"/>
              </a:tabLst>
            </a:pPr>
            <a:endParaRPr lang="en-GB" sz="16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3C06E34-45CD-AA49-9A6D-01A499FA20E0}"/>
              </a:ext>
            </a:extLst>
          </p:cNvPr>
          <p:cNvSpPr/>
          <p:nvPr/>
        </p:nvSpPr>
        <p:spPr>
          <a:xfrm>
            <a:off x="3044712" y="2998076"/>
            <a:ext cx="1364170" cy="216000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46CE69-405D-F24B-80AF-77DAAFF5AD95}"/>
              </a:ext>
            </a:extLst>
          </p:cNvPr>
          <p:cNvSpPr/>
          <p:nvPr/>
        </p:nvSpPr>
        <p:spPr>
          <a:xfrm>
            <a:off x="4721294" y="2998077"/>
            <a:ext cx="1008000" cy="2160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CA12F8D-BA7A-6945-A134-FCE19EB419D3}"/>
              </a:ext>
            </a:extLst>
          </p:cNvPr>
          <p:cNvSpPr/>
          <p:nvPr/>
        </p:nvSpPr>
        <p:spPr>
          <a:xfrm>
            <a:off x="3044712" y="4690918"/>
            <a:ext cx="1008000" cy="2160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AAFEE9-0615-2A44-A6AE-1A8087A39B1A}"/>
              </a:ext>
            </a:extLst>
          </p:cNvPr>
          <p:cNvSpPr/>
          <p:nvPr/>
        </p:nvSpPr>
        <p:spPr>
          <a:xfrm>
            <a:off x="2965516" y="2960130"/>
            <a:ext cx="2994812" cy="28710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2E2E36-15CE-C24C-AED7-77AE33822E1D}"/>
              </a:ext>
            </a:extLst>
          </p:cNvPr>
          <p:cNvSpPr/>
          <p:nvPr/>
        </p:nvSpPr>
        <p:spPr>
          <a:xfrm>
            <a:off x="2899048" y="4676590"/>
            <a:ext cx="1240810" cy="24388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C441AF-170B-0046-AC72-75E9D779600E}"/>
              </a:ext>
            </a:extLst>
          </p:cNvPr>
          <p:cNvCxnSpPr>
            <a:cxnSpLocks/>
            <a:stCxn id="18" idx="3"/>
            <a:endCxn id="10" idx="1"/>
          </p:cNvCxnSpPr>
          <p:nvPr/>
        </p:nvCxnSpPr>
        <p:spPr>
          <a:xfrm>
            <a:off x="1414070" y="3103681"/>
            <a:ext cx="155144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3F7E57-2DD8-754B-9648-D7C4189F8898}"/>
              </a:ext>
            </a:extLst>
          </p:cNvPr>
          <p:cNvCxnSpPr>
            <a:cxnSpLocks/>
            <a:stCxn id="18" idx="2"/>
            <a:endCxn id="11" idx="1"/>
          </p:cNvCxnSpPr>
          <p:nvPr/>
        </p:nvCxnSpPr>
        <p:spPr>
          <a:xfrm rot="16200000" flipH="1">
            <a:off x="1105632" y="3005117"/>
            <a:ext cx="1510187" cy="2076646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3ED11E9-D769-4D4D-BD37-C9F2C6AAB124}"/>
              </a:ext>
            </a:extLst>
          </p:cNvPr>
          <p:cNvSpPr txBox="1"/>
          <p:nvPr/>
        </p:nvSpPr>
        <p:spPr>
          <a:xfrm>
            <a:off x="230733" y="2919015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PPE = MPE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7D85E10-C6E3-F340-8C1E-E4D0399048B5}"/>
              </a:ext>
            </a:extLst>
          </p:cNvPr>
          <p:cNvSpPr/>
          <p:nvPr/>
        </p:nvSpPr>
        <p:spPr>
          <a:xfrm>
            <a:off x="4408882" y="2016060"/>
            <a:ext cx="715310" cy="357634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MCE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B939936-DB49-1041-B2D7-766746F0CCE2}"/>
              </a:ext>
            </a:extLst>
          </p:cNvPr>
          <p:cNvCxnSpPr>
            <a:cxnSpLocks/>
            <a:stCxn id="45" idx="1"/>
            <a:endCxn id="44" idx="3"/>
          </p:cNvCxnSpPr>
          <p:nvPr/>
        </p:nvCxnSpPr>
        <p:spPr>
          <a:xfrm>
            <a:off x="4408882" y="2194877"/>
            <a:ext cx="0" cy="911199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B2EB1D7-0A3B-E748-A2FC-3C2916C8130A}"/>
              </a:ext>
            </a:extLst>
          </p:cNvPr>
          <p:cNvSpPr/>
          <p:nvPr/>
        </p:nvSpPr>
        <p:spPr>
          <a:xfrm>
            <a:off x="5919739" y="3603483"/>
            <a:ext cx="715310" cy="357634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MME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C6A2513-FF6B-3D47-9084-B4CD1CE30D68}"/>
              </a:ext>
            </a:extLst>
          </p:cNvPr>
          <p:cNvCxnSpPr>
            <a:cxnSpLocks/>
            <a:stCxn id="51" idx="0"/>
            <a:endCxn id="50" idx="3"/>
          </p:cNvCxnSpPr>
          <p:nvPr/>
        </p:nvCxnSpPr>
        <p:spPr>
          <a:xfrm rot="16200000" flipV="1">
            <a:off x="5754641" y="3080730"/>
            <a:ext cx="497406" cy="548100"/>
          </a:xfrm>
          <a:prstGeom prst="bentConnector2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1">
            <a:extLst>
              <a:ext uri="{FF2B5EF4-FFF2-40B4-BE49-F238E27FC236}">
                <a16:creationId xmlns:a16="http://schemas.microsoft.com/office/drawing/2014/main" id="{310B75CC-2EC2-D643-B215-C98C33A0E15A}"/>
              </a:ext>
            </a:extLst>
          </p:cNvPr>
          <p:cNvCxnSpPr>
            <a:cxnSpLocks/>
            <a:stCxn id="51" idx="2"/>
            <a:endCxn id="59" idx="3"/>
          </p:cNvCxnSpPr>
          <p:nvPr/>
        </p:nvCxnSpPr>
        <p:spPr>
          <a:xfrm rot="5400000">
            <a:off x="4746153" y="3267676"/>
            <a:ext cx="837801" cy="2224682"/>
          </a:xfrm>
          <a:prstGeom prst="bentConnector2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4976380-8F9C-71BE-BCAB-03D1125DA297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67F819-2FC6-8CB0-DCD8-6B9A902551AA}"/>
              </a:ext>
            </a:extLst>
          </p:cNvPr>
          <p:cNvSpPr txBox="1"/>
          <p:nvPr/>
        </p:nvSpPr>
        <p:spPr>
          <a:xfrm>
            <a:off x="883733" y="1929917"/>
            <a:ext cx="5240537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Robot’s Model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(and (robot-at ?from)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6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(hand-tucked) (crouched)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(hand-tucked)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6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(crouched)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))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</a:p>
        </p:txBody>
      </p:sp>
    </p:spTree>
    <p:extLst>
      <p:ext uri="{BB962C8B-B14F-4D97-AF65-F5344CB8AC3E}">
        <p14:creationId xmlns:p14="http://schemas.microsoft.com/office/powerpoint/2010/main" val="232067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44" grpId="0" animBg="1"/>
      <p:bldP spid="50" grpId="0" animBg="1"/>
      <p:bldP spid="59" grpId="0" animBg="1"/>
      <p:bldP spid="10" grpId="0" animBg="1"/>
      <p:bldP spid="11" grpId="0" animBg="1"/>
      <p:bldP spid="18" grpId="0"/>
      <p:bldP spid="45" grpId="0" animBg="1"/>
      <p:bldP spid="5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61E8-6D36-0448-B4C7-65637DD9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Space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43F13-E81B-324F-BB9C-B309724AE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Search algorithms for finding MCEs and MMEs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C398DA-E09A-9446-9467-5675C110CD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1D06F-61AD-49DC-74BE-F1E0D284E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ED2AB-A0B3-5E4B-A4E2-1B4BCC468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51</a:t>
            </a:fld>
            <a:endParaRPr lang="en-GB"/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AB209E76-75CE-9F41-AE71-6A89966B6CC0}"/>
              </a:ext>
            </a:extLst>
          </p:cNvPr>
          <p:cNvGrpSpPr/>
          <p:nvPr/>
        </p:nvGrpSpPr>
        <p:grpSpPr>
          <a:xfrm>
            <a:off x="1890902" y="2527722"/>
            <a:ext cx="8419665" cy="2988803"/>
            <a:chOff x="364335" y="2603552"/>
            <a:chExt cx="8419665" cy="2988803"/>
          </a:xfrm>
        </p:grpSpPr>
        <p:pic>
          <p:nvPicPr>
            <p:cNvPr id="50" name="Picture 49">
              <a:hlinkClick r:id="rId3"/>
              <a:extLst>
                <a:ext uri="{FF2B5EF4-FFF2-40B4-BE49-F238E27FC236}">
                  <a16:creationId xmlns:a16="http://schemas.microsoft.com/office/drawing/2014/main" id="{DFFBD711-56D2-B942-B94F-1F39D96DB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4335" y="4002908"/>
              <a:ext cx="324175" cy="8757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EF85C335-B22F-FD42-A22A-3F7D21FDE224}"/>
                    </a:ext>
                  </a:extLst>
                </p:cNvPr>
                <p:cNvSpPr/>
                <p:nvPr/>
              </p:nvSpPr>
              <p:spPr>
                <a:xfrm>
                  <a:off x="713468" y="4265794"/>
                  <a:ext cx="564707" cy="350025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EF85C335-B22F-FD42-A22A-3F7D21FDE2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468" y="4265794"/>
                  <a:ext cx="564707" cy="350025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6D166142-D0D8-F042-AD1F-0A3C4D8A3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77217" y="4041834"/>
              <a:ext cx="108000" cy="106830"/>
            </a:xfrm>
            <a:prstGeom prst="roundRect">
              <a:avLst/>
            </a:prstGeom>
            <a:noFill/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C04156FB-77DD-FE49-88EC-F813822141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3805" y="3944342"/>
              <a:ext cx="108000" cy="106830"/>
            </a:xfrm>
            <a:prstGeom prst="roundRect">
              <a:avLst/>
            </a:prstGeom>
            <a:noFill/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8B139CF0-3756-6241-9B01-A8B90D3FC4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0039" y="3812269"/>
              <a:ext cx="108000" cy="106830"/>
            </a:xfrm>
            <a:prstGeom prst="roundRect">
              <a:avLst/>
            </a:prstGeom>
            <a:noFill/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29682065-4E4A-544B-8DF0-5BF5C3DAD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5796" y="3684808"/>
              <a:ext cx="108000" cy="106830"/>
            </a:xfrm>
            <a:prstGeom prst="roundRect">
              <a:avLst/>
            </a:prstGeom>
            <a:noFill/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ounded Rectangle 54">
                  <a:extLst>
                    <a:ext uri="{FF2B5EF4-FFF2-40B4-BE49-F238E27FC236}">
                      <a16:creationId xmlns:a16="http://schemas.microsoft.com/office/drawing/2014/main" id="{BAE5CB71-1961-6648-90EB-52E07FEE2694}"/>
                    </a:ext>
                  </a:extLst>
                </p:cNvPr>
                <p:cNvSpPr/>
                <p:nvPr/>
              </p:nvSpPr>
              <p:spPr>
                <a:xfrm>
                  <a:off x="3221553" y="3434306"/>
                  <a:ext cx="1437176" cy="376912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4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Sup>
                          <m:sSubSupPr>
                            <m:ctrlP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Rounded Rectangle 54">
                  <a:extLst>
                    <a:ext uri="{FF2B5EF4-FFF2-40B4-BE49-F238E27FC236}">
                      <a16:creationId xmlns:a16="http://schemas.microsoft.com/office/drawing/2014/main" id="{BAE5CB71-1961-6648-90EB-52E07FEE26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1553" y="3434306"/>
                  <a:ext cx="1437176" cy="376912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E5AD86E-961C-E547-999D-C24B5F45CBDB}"/>
                </a:ext>
              </a:extLst>
            </p:cNvPr>
            <p:cNvCxnSpPr>
              <a:cxnSpLocks/>
              <a:stCxn id="51" idx="3"/>
              <a:endCxn id="8" idx="1"/>
            </p:cNvCxnSpPr>
            <p:nvPr/>
          </p:nvCxnSpPr>
          <p:spPr>
            <a:xfrm flipV="1">
              <a:off x="1278175" y="4095249"/>
              <a:ext cx="299042" cy="345558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ECEA052-1752-944C-A5E3-9E922EB0C9A0}"/>
                </a:ext>
              </a:extLst>
            </p:cNvPr>
            <p:cNvCxnSpPr>
              <a:cxnSpLocks/>
              <a:stCxn id="8" idx="3"/>
              <a:endCxn id="52" idx="1"/>
            </p:cNvCxnSpPr>
            <p:nvPr/>
          </p:nvCxnSpPr>
          <p:spPr>
            <a:xfrm flipV="1">
              <a:off x="1685217" y="3997757"/>
              <a:ext cx="278588" cy="97492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FD5BC2D1-5269-A240-80CA-2DE2EF82EF64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 flipV="1">
              <a:off x="2071805" y="3865684"/>
              <a:ext cx="318234" cy="132073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E999F6EC-23F5-6441-B42F-2599685B2CF3}"/>
                </a:ext>
              </a:extLst>
            </p:cNvPr>
            <p:cNvCxnSpPr>
              <a:cxnSpLocks/>
              <a:stCxn id="53" idx="3"/>
              <a:endCxn id="54" idx="1"/>
            </p:cNvCxnSpPr>
            <p:nvPr/>
          </p:nvCxnSpPr>
          <p:spPr>
            <a:xfrm flipV="1">
              <a:off x="2498039" y="3738223"/>
              <a:ext cx="307757" cy="127461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43CB10E3-01E6-2D45-A375-4DEDA22C07ED}"/>
                </a:ext>
              </a:extLst>
            </p:cNvPr>
            <p:cNvCxnSpPr>
              <a:cxnSpLocks/>
              <a:stCxn id="54" idx="3"/>
              <a:endCxn id="55" idx="1"/>
            </p:cNvCxnSpPr>
            <p:nvPr/>
          </p:nvCxnSpPr>
          <p:spPr>
            <a:xfrm flipV="1">
              <a:off x="2913796" y="3622762"/>
              <a:ext cx="307757" cy="115461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ounded Rectangle 73">
                  <a:extLst>
                    <a:ext uri="{FF2B5EF4-FFF2-40B4-BE49-F238E27FC236}">
                      <a16:creationId xmlns:a16="http://schemas.microsoft.com/office/drawing/2014/main" id="{AE954F35-3A7E-9441-AC59-2FC1E6DF8B9D}"/>
                    </a:ext>
                  </a:extLst>
                </p:cNvPr>
                <p:cNvSpPr/>
                <p:nvPr/>
              </p:nvSpPr>
              <p:spPr>
                <a:xfrm>
                  <a:off x="4870721" y="3434306"/>
                  <a:ext cx="1437176" cy="376912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4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Rounded Rectangle 73">
                  <a:extLst>
                    <a:ext uri="{FF2B5EF4-FFF2-40B4-BE49-F238E27FC236}">
                      <a16:creationId xmlns:a16="http://schemas.microsoft.com/office/drawing/2014/main" id="{AE954F35-3A7E-9441-AC59-2FC1E6DF8B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0721" y="3434306"/>
                  <a:ext cx="1437176" cy="376912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3C5C7EE0-7DB3-DE47-8434-08158880D22C}"/>
                </a:ext>
              </a:extLst>
            </p:cNvPr>
            <p:cNvCxnSpPr>
              <a:cxnSpLocks/>
              <a:stCxn id="55" idx="3"/>
              <a:endCxn id="74" idx="1"/>
            </p:cNvCxnSpPr>
            <p:nvPr/>
          </p:nvCxnSpPr>
          <p:spPr>
            <a:xfrm>
              <a:off x="4658729" y="3622762"/>
              <a:ext cx="211992" cy="0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9EAF59A-7FF3-3E41-9B08-3F42E11E5DD0}"/>
                </a:ext>
              </a:extLst>
            </p:cNvPr>
            <p:cNvCxnSpPr>
              <a:cxnSpLocks/>
            </p:cNvCxnSpPr>
            <p:nvPr/>
          </p:nvCxnSpPr>
          <p:spPr>
            <a:xfrm>
              <a:off x="1278175" y="2645592"/>
              <a:ext cx="0" cy="2891511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E91D183-AA9A-4F4D-9FFA-2D325AF4CF36}"/>
                </a:ext>
              </a:extLst>
            </p:cNvPr>
            <p:cNvCxnSpPr>
              <a:cxnSpLocks/>
            </p:cNvCxnSpPr>
            <p:nvPr/>
          </p:nvCxnSpPr>
          <p:spPr>
            <a:xfrm>
              <a:off x="4870721" y="2645592"/>
              <a:ext cx="0" cy="1295381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F8AC842D-67B5-0C47-AD6E-B3E39A22E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234207" y="4033837"/>
              <a:ext cx="549793" cy="8139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ounded Rectangle 81">
                  <a:extLst>
                    <a:ext uri="{FF2B5EF4-FFF2-40B4-BE49-F238E27FC236}">
                      <a16:creationId xmlns:a16="http://schemas.microsoft.com/office/drawing/2014/main" id="{36F72AB1-2579-1041-A3E6-B4979E9BE628}"/>
                    </a:ext>
                  </a:extLst>
                </p:cNvPr>
                <p:cNvSpPr/>
                <p:nvPr/>
              </p:nvSpPr>
              <p:spPr>
                <a:xfrm>
                  <a:off x="7617775" y="4270547"/>
                  <a:ext cx="564707" cy="34051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Rounded Rectangle 81">
                  <a:extLst>
                    <a:ext uri="{FF2B5EF4-FFF2-40B4-BE49-F238E27FC236}">
                      <a16:creationId xmlns:a16="http://schemas.microsoft.com/office/drawing/2014/main" id="{36F72AB1-2579-1041-A3E6-B4979E9BE6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7775" y="4270547"/>
                  <a:ext cx="564707" cy="340519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930802DC-600A-8843-BEA2-B3900BAD9DE7}"/>
                    </a:ext>
                  </a:extLst>
                </p:cNvPr>
                <p:cNvSpPr/>
                <p:nvPr/>
              </p:nvSpPr>
              <p:spPr>
                <a:xfrm>
                  <a:off x="6446366" y="3654661"/>
                  <a:ext cx="252000" cy="246380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930802DC-600A-8843-BEA2-B3900BAD9D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6366" y="3654661"/>
                  <a:ext cx="252000" cy="246380"/>
                </a:xfrm>
                <a:prstGeom prst="roundRect">
                  <a:avLst/>
                </a:prstGeom>
                <a:blipFill>
                  <a:blip r:embed="rId10"/>
                  <a:stretch>
                    <a:fillRect l="-13636" t="-9524"/>
                  </a:stretch>
                </a:blipFill>
                <a:ln w="12700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Rounded Rectangle 118">
                  <a:extLst>
                    <a:ext uri="{FF2B5EF4-FFF2-40B4-BE49-F238E27FC236}">
                      <a16:creationId xmlns:a16="http://schemas.microsoft.com/office/drawing/2014/main" id="{E1A6C2B8-A4BD-824B-B3B4-AD79406C061F}"/>
                    </a:ext>
                  </a:extLst>
                </p:cNvPr>
                <p:cNvSpPr/>
                <p:nvPr/>
              </p:nvSpPr>
              <p:spPr>
                <a:xfrm>
                  <a:off x="6836835" y="3898933"/>
                  <a:ext cx="252000" cy="246380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Rounded Rectangle 118">
                  <a:extLst>
                    <a:ext uri="{FF2B5EF4-FFF2-40B4-BE49-F238E27FC236}">
                      <a16:creationId xmlns:a16="http://schemas.microsoft.com/office/drawing/2014/main" id="{E1A6C2B8-A4BD-824B-B3B4-AD79406C06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6835" y="3898933"/>
                  <a:ext cx="252000" cy="246380"/>
                </a:xfrm>
                <a:prstGeom prst="roundRect">
                  <a:avLst/>
                </a:prstGeom>
                <a:blipFill>
                  <a:blip r:embed="rId11"/>
                  <a:stretch>
                    <a:fillRect l="-14286" t="-4762" r="-4762"/>
                  </a:stretch>
                </a:blipFill>
                <a:ln w="12700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ounded Rectangle 119">
                  <a:extLst>
                    <a:ext uri="{FF2B5EF4-FFF2-40B4-BE49-F238E27FC236}">
                      <a16:creationId xmlns:a16="http://schemas.microsoft.com/office/drawing/2014/main" id="{E11D8733-A933-624C-A1E4-54CEBD958AF4}"/>
                    </a:ext>
                  </a:extLst>
                </p:cNvPr>
                <p:cNvSpPr/>
                <p:nvPr/>
              </p:nvSpPr>
              <p:spPr>
                <a:xfrm>
                  <a:off x="7227304" y="4095249"/>
                  <a:ext cx="252000" cy="246380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Rounded Rectangle 119">
                  <a:extLst>
                    <a:ext uri="{FF2B5EF4-FFF2-40B4-BE49-F238E27FC236}">
                      <a16:creationId xmlns:a16="http://schemas.microsoft.com/office/drawing/2014/main" id="{E11D8733-A933-624C-A1E4-54CEBD958A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7304" y="4095249"/>
                  <a:ext cx="252000" cy="246380"/>
                </a:xfrm>
                <a:prstGeom prst="roundRect">
                  <a:avLst/>
                </a:prstGeom>
                <a:blipFill>
                  <a:blip r:embed="rId12"/>
                  <a:stretch>
                    <a:fillRect l="-9091" t="-4545" r="-4545"/>
                  </a:stretch>
                </a:blipFill>
                <a:ln w="12700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D706A269-4242-B647-A2A0-2CB01CE4ACCE}"/>
                </a:ext>
              </a:extLst>
            </p:cNvPr>
            <p:cNvCxnSpPr>
              <a:cxnSpLocks/>
              <a:stCxn id="118" idx="1"/>
              <a:endCxn id="74" idx="3"/>
            </p:cNvCxnSpPr>
            <p:nvPr/>
          </p:nvCxnSpPr>
          <p:spPr>
            <a:xfrm flipH="1" flipV="1">
              <a:off x="6307897" y="3622762"/>
              <a:ext cx="138469" cy="155089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42D0A49E-D37F-5949-B7D3-EA9E4944BC27}"/>
                </a:ext>
              </a:extLst>
            </p:cNvPr>
            <p:cNvCxnSpPr>
              <a:cxnSpLocks/>
              <a:stCxn id="119" idx="1"/>
              <a:endCxn id="118" idx="3"/>
            </p:cNvCxnSpPr>
            <p:nvPr/>
          </p:nvCxnSpPr>
          <p:spPr>
            <a:xfrm flipH="1" flipV="1">
              <a:off x="6698366" y="3777851"/>
              <a:ext cx="138469" cy="244272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40DED862-6C2D-6147-87F8-48C1BF14F159}"/>
                </a:ext>
              </a:extLst>
            </p:cNvPr>
            <p:cNvCxnSpPr>
              <a:cxnSpLocks/>
              <a:stCxn id="120" idx="1"/>
              <a:endCxn id="119" idx="3"/>
            </p:cNvCxnSpPr>
            <p:nvPr/>
          </p:nvCxnSpPr>
          <p:spPr>
            <a:xfrm flipH="1" flipV="1">
              <a:off x="7088835" y="4022123"/>
              <a:ext cx="138469" cy="196316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0C4F4588-9E9C-DD46-BB79-D3B1D3D2BCAB}"/>
                </a:ext>
              </a:extLst>
            </p:cNvPr>
            <p:cNvCxnSpPr>
              <a:cxnSpLocks/>
              <a:stCxn id="82" idx="1"/>
              <a:endCxn id="120" idx="3"/>
            </p:cNvCxnSpPr>
            <p:nvPr/>
          </p:nvCxnSpPr>
          <p:spPr>
            <a:xfrm flipH="1" flipV="1">
              <a:off x="7479304" y="4218439"/>
              <a:ext cx="138471" cy="222368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Rounded Rectangle 133">
                  <a:extLst>
                    <a:ext uri="{FF2B5EF4-FFF2-40B4-BE49-F238E27FC236}">
                      <a16:creationId xmlns:a16="http://schemas.microsoft.com/office/drawing/2014/main" id="{F5445482-5F24-D14D-9083-340EEC227444}"/>
                    </a:ext>
                  </a:extLst>
                </p:cNvPr>
                <p:cNvSpPr/>
                <p:nvPr/>
              </p:nvSpPr>
              <p:spPr>
                <a:xfrm>
                  <a:off x="4989203" y="4832698"/>
                  <a:ext cx="1273041" cy="337681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Sup>
                          <m:sSubSupPr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4" name="Rounded Rectangle 133">
                  <a:extLst>
                    <a:ext uri="{FF2B5EF4-FFF2-40B4-BE49-F238E27FC236}">
                      <a16:creationId xmlns:a16="http://schemas.microsoft.com/office/drawing/2014/main" id="{F5445482-5F24-D14D-9083-340EEC2274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9203" y="4832698"/>
                  <a:ext cx="1273041" cy="337681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Rounded Rectangle 134">
                  <a:extLst>
                    <a:ext uri="{FF2B5EF4-FFF2-40B4-BE49-F238E27FC236}">
                      <a16:creationId xmlns:a16="http://schemas.microsoft.com/office/drawing/2014/main" id="{9B4B6DAD-975B-6641-A76A-D232067F42D2}"/>
                    </a:ext>
                  </a:extLst>
                </p:cNvPr>
                <p:cNvSpPr/>
                <p:nvPr/>
              </p:nvSpPr>
              <p:spPr>
                <a:xfrm>
                  <a:off x="6596908" y="4895252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Rounded Rectangle 134">
                  <a:extLst>
                    <a:ext uri="{FF2B5EF4-FFF2-40B4-BE49-F238E27FC236}">
                      <a16:creationId xmlns:a16="http://schemas.microsoft.com/office/drawing/2014/main" id="{9B4B6DAD-975B-6641-A76A-D232067F42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6908" y="4895252"/>
                  <a:ext cx="216000" cy="211122"/>
                </a:xfrm>
                <a:prstGeom prst="roundRect">
                  <a:avLst/>
                </a:prstGeom>
                <a:blipFill>
                  <a:blip r:embed="rId14"/>
                  <a:stretch>
                    <a:fillRect l="-15789" t="-10526" r="-5263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Rounded Rectangle 135">
                  <a:extLst>
                    <a:ext uri="{FF2B5EF4-FFF2-40B4-BE49-F238E27FC236}">
                      <a16:creationId xmlns:a16="http://schemas.microsoft.com/office/drawing/2014/main" id="{32C1375D-DBC0-B24C-94BA-224A2D4B8685}"/>
                    </a:ext>
                  </a:extLst>
                </p:cNvPr>
                <p:cNvSpPr/>
                <p:nvPr/>
              </p:nvSpPr>
              <p:spPr>
                <a:xfrm>
                  <a:off x="7187701" y="4926083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6" name="Rounded Rectangle 135">
                  <a:extLst>
                    <a:ext uri="{FF2B5EF4-FFF2-40B4-BE49-F238E27FC236}">
                      <a16:creationId xmlns:a16="http://schemas.microsoft.com/office/drawing/2014/main" id="{32C1375D-DBC0-B24C-94BA-224A2D4B86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7701" y="4926083"/>
                  <a:ext cx="216000" cy="211122"/>
                </a:xfrm>
                <a:prstGeom prst="roundRect">
                  <a:avLst/>
                </a:prstGeom>
                <a:blipFill>
                  <a:blip r:embed="rId15"/>
                  <a:stretch>
                    <a:fillRect l="-10526" t="-10526" r="-5263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618619DC-56C4-C046-9D88-EFB0896B2F2B}"/>
                </a:ext>
              </a:extLst>
            </p:cNvPr>
            <p:cNvCxnSpPr>
              <a:cxnSpLocks/>
              <a:stCxn id="135" idx="1"/>
              <a:endCxn id="134" idx="3"/>
            </p:cNvCxnSpPr>
            <p:nvPr/>
          </p:nvCxnSpPr>
          <p:spPr>
            <a:xfrm flipH="1">
              <a:off x="6262244" y="5000813"/>
              <a:ext cx="334664" cy="7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D087840B-DE4F-4E44-8D11-1F1F295F9955}"/>
                </a:ext>
              </a:extLst>
            </p:cNvPr>
            <p:cNvCxnSpPr>
              <a:cxnSpLocks/>
              <a:stCxn id="136" idx="1"/>
              <a:endCxn id="135" idx="3"/>
            </p:cNvCxnSpPr>
            <p:nvPr/>
          </p:nvCxnSpPr>
          <p:spPr>
            <a:xfrm flipH="1" flipV="1">
              <a:off x="6812908" y="5000813"/>
              <a:ext cx="374793" cy="3083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929C8D34-FCCC-D44C-8D0E-094CFDC5E035}"/>
                </a:ext>
              </a:extLst>
            </p:cNvPr>
            <p:cNvCxnSpPr>
              <a:cxnSpLocks/>
              <a:stCxn id="82" idx="2"/>
              <a:endCxn id="136" idx="3"/>
            </p:cNvCxnSpPr>
            <p:nvPr/>
          </p:nvCxnSpPr>
          <p:spPr>
            <a:xfrm flipH="1">
              <a:off x="7403701" y="4611066"/>
              <a:ext cx="496428" cy="42057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Rounded Rectangle 153">
                  <a:extLst>
                    <a:ext uri="{FF2B5EF4-FFF2-40B4-BE49-F238E27FC236}">
                      <a16:creationId xmlns:a16="http://schemas.microsoft.com/office/drawing/2014/main" id="{6B49EC99-CD54-4B4D-9C3B-C71F80B95E88}"/>
                    </a:ext>
                  </a:extLst>
                </p:cNvPr>
                <p:cNvSpPr/>
                <p:nvPr/>
              </p:nvSpPr>
              <p:spPr>
                <a:xfrm>
                  <a:off x="5976381" y="2873094"/>
                  <a:ext cx="1273041" cy="337681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Sup>
                          <m:sSubSupPr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4" name="Rounded Rectangle 153">
                  <a:extLst>
                    <a:ext uri="{FF2B5EF4-FFF2-40B4-BE49-F238E27FC236}">
                      <a16:creationId xmlns:a16="http://schemas.microsoft.com/office/drawing/2014/main" id="{6B49EC99-CD54-4B4D-9C3B-C71F80B95E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6381" y="2873094"/>
                  <a:ext cx="1273041" cy="337681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ounded Rectangle 154">
                  <a:extLst>
                    <a:ext uri="{FF2B5EF4-FFF2-40B4-BE49-F238E27FC236}">
                      <a16:creationId xmlns:a16="http://schemas.microsoft.com/office/drawing/2014/main" id="{C0C3D016-35A3-C449-9B23-A138E45FA518}"/>
                    </a:ext>
                  </a:extLst>
                </p:cNvPr>
                <p:cNvSpPr/>
                <p:nvPr/>
              </p:nvSpPr>
              <p:spPr>
                <a:xfrm>
                  <a:off x="7417795" y="3517201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5" name="Rounded Rectangle 154">
                  <a:extLst>
                    <a:ext uri="{FF2B5EF4-FFF2-40B4-BE49-F238E27FC236}">
                      <a16:creationId xmlns:a16="http://schemas.microsoft.com/office/drawing/2014/main" id="{C0C3D016-35A3-C449-9B23-A138E45FA5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7795" y="3517201"/>
                  <a:ext cx="216000" cy="211122"/>
                </a:xfrm>
                <a:prstGeom prst="roundRect">
                  <a:avLst/>
                </a:prstGeom>
                <a:blipFill>
                  <a:blip r:embed="rId15"/>
                  <a:stretch>
                    <a:fillRect l="-10526" t="-10526" r="-5263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F53FEA7B-0FCB-1E4C-BB16-473E4CB7BBDD}"/>
                </a:ext>
              </a:extLst>
            </p:cNvPr>
            <p:cNvCxnSpPr>
              <a:cxnSpLocks/>
              <a:stCxn id="155" idx="0"/>
              <a:endCxn id="154" idx="3"/>
            </p:cNvCxnSpPr>
            <p:nvPr/>
          </p:nvCxnSpPr>
          <p:spPr>
            <a:xfrm flipH="1" flipV="1">
              <a:off x="7249422" y="3041935"/>
              <a:ext cx="276373" cy="47526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87835977-4B81-6F4A-A6F3-24A0ABAE66A7}"/>
                </a:ext>
              </a:extLst>
            </p:cNvPr>
            <p:cNvCxnSpPr>
              <a:cxnSpLocks/>
              <a:stCxn id="82" idx="0"/>
              <a:endCxn id="155" idx="3"/>
            </p:cNvCxnSpPr>
            <p:nvPr/>
          </p:nvCxnSpPr>
          <p:spPr>
            <a:xfrm flipH="1" flipV="1">
              <a:off x="7633795" y="3622762"/>
              <a:ext cx="266334" cy="64778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Rounded Rectangle 162">
                  <a:extLst>
                    <a:ext uri="{FF2B5EF4-FFF2-40B4-BE49-F238E27FC236}">
                      <a16:creationId xmlns:a16="http://schemas.microsoft.com/office/drawing/2014/main" id="{FFD1AF73-B3EF-8149-BB84-1304184CB40C}"/>
                    </a:ext>
                  </a:extLst>
                </p:cNvPr>
                <p:cNvSpPr/>
                <p:nvPr/>
              </p:nvSpPr>
              <p:spPr>
                <a:xfrm>
                  <a:off x="3155531" y="4095249"/>
                  <a:ext cx="1273041" cy="337681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3" name="Rounded Rectangle 162">
                  <a:extLst>
                    <a:ext uri="{FF2B5EF4-FFF2-40B4-BE49-F238E27FC236}">
                      <a16:creationId xmlns:a16="http://schemas.microsoft.com/office/drawing/2014/main" id="{FFD1AF73-B3EF-8149-BB84-1304184CB4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5531" y="4095249"/>
                  <a:ext cx="1273041" cy="337681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Rounded Rectangle 163">
                  <a:extLst>
                    <a:ext uri="{FF2B5EF4-FFF2-40B4-BE49-F238E27FC236}">
                      <a16:creationId xmlns:a16="http://schemas.microsoft.com/office/drawing/2014/main" id="{F2F0D698-462D-4146-BCFE-BB147780F0C8}"/>
                    </a:ext>
                  </a:extLst>
                </p:cNvPr>
                <p:cNvSpPr/>
                <p:nvPr/>
              </p:nvSpPr>
              <p:spPr>
                <a:xfrm>
                  <a:off x="2582623" y="4200401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4" name="Rounded Rectangle 163">
                  <a:extLst>
                    <a:ext uri="{FF2B5EF4-FFF2-40B4-BE49-F238E27FC236}">
                      <a16:creationId xmlns:a16="http://schemas.microsoft.com/office/drawing/2014/main" id="{F2F0D698-462D-4146-BCFE-BB147780F0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2623" y="4200401"/>
                  <a:ext cx="216000" cy="211122"/>
                </a:xfrm>
                <a:prstGeom prst="roundRect">
                  <a:avLst/>
                </a:prstGeom>
                <a:blipFill>
                  <a:blip r:embed="rId18"/>
                  <a:stretch>
                    <a:fillRect l="-16667" t="-11111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Rounded Rectangle 164">
                  <a:extLst>
                    <a:ext uri="{FF2B5EF4-FFF2-40B4-BE49-F238E27FC236}">
                      <a16:creationId xmlns:a16="http://schemas.microsoft.com/office/drawing/2014/main" id="{5EB5ABC8-43CA-BA47-9C79-A71CF70DE065}"/>
                    </a:ext>
                  </a:extLst>
                </p:cNvPr>
                <p:cNvSpPr/>
                <p:nvPr/>
              </p:nvSpPr>
              <p:spPr>
                <a:xfrm>
                  <a:off x="1980350" y="4276678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5" name="Rounded Rectangle 164">
                  <a:extLst>
                    <a:ext uri="{FF2B5EF4-FFF2-40B4-BE49-F238E27FC236}">
                      <a16:creationId xmlns:a16="http://schemas.microsoft.com/office/drawing/2014/main" id="{5EB5ABC8-43CA-BA47-9C79-A71CF70DE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0350" y="4276678"/>
                  <a:ext cx="216000" cy="211122"/>
                </a:xfrm>
                <a:prstGeom prst="roundRect">
                  <a:avLst/>
                </a:prstGeom>
                <a:blipFill>
                  <a:blip r:embed="rId19"/>
                  <a:stretch>
                    <a:fillRect l="-16667" t="-16667" r="-5556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D5F236D9-C3B4-C942-A343-D55F9DE855D0}"/>
                </a:ext>
              </a:extLst>
            </p:cNvPr>
            <p:cNvCxnSpPr>
              <a:cxnSpLocks/>
              <a:stCxn id="164" idx="3"/>
              <a:endCxn id="163" idx="1"/>
            </p:cNvCxnSpPr>
            <p:nvPr/>
          </p:nvCxnSpPr>
          <p:spPr>
            <a:xfrm flipV="1">
              <a:off x="2798623" y="4264090"/>
              <a:ext cx="356908" cy="4187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7797AFAD-3C7B-4849-8D69-015D2090FC58}"/>
                </a:ext>
              </a:extLst>
            </p:cNvPr>
            <p:cNvCxnSpPr>
              <a:cxnSpLocks/>
              <a:stCxn id="165" idx="3"/>
              <a:endCxn id="164" idx="1"/>
            </p:cNvCxnSpPr>
            <p:nvPr/>
          </p:nvCxnSpPr>
          <p:spPr>
            <a:xfrm flipV="1">
              <a:off x="2196350" y="4305962"/>
              <a:ext cx="386273" cy="762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C0788F65-5AAD-9848-A5DA-87DB538AA08F}"/>
                </a:ext>
              </a:extLst>
            </p:cNvPr>
            <p:cNvCxnSpPr>
              <a:cxnSpLocks/>
              <a:stCxn id="51" idx="3"/>
              <a:endCxn id="165" idx="1"/>
            </p:cNvCxnSpPr>
            <p:nvPr/>
          </p:nvCxnSpPr>
          <p:spPr>
            <a:xfrm flipV="1">
              <a:off x="1278175" y="4382239"/>
              <a:ext cx="702175" cy="5856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2" name="Rounded Rectangle 181">
                  <a:extLst>
                    <a:ext uri="{FF2B5EF4-FFF2-40B4-BE49-F238E27FC236}">
                      <a16:creationId xmlns:a16="http://schemas.microsoft.com/office/drawing/2014/main" id="{DC08007A-AC5D-DA4F-A9DD-AA37D58C16D5}"/>
                    </a:ext>
                  </a:extLst>
                </p:cNvPr>
                <p:cNvSpPr/>
                <p:nvPr/>
              </p:nvSpPr>
              <p:spPr>
                <a:xfrm>
                  <a:off x="2904608" y="2947308"/>
                  <a:ext cx="1273041" cy="337681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2" name="Rounded Rectangle 181">
                  <a:extLst>
                    <a:ext uri="{FF2B5EF4-FFF2-40B4-BE49-F238E27FC236}">
                      <a16:creationId xmlns:a16="http://schemas.microsoft.com/office/drawing/2014/main" id="{DC08007A-AC5D-DA4F-A9DD-AA37D58C16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4608" y="2947308"/>
                  <a:ext cx="1273041" cy="337681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3" name="Rounded Rectangle 182">
                  <a:extLst>
                    <a:ext uri="{FF2B5EF4-FFF2-40B4-BE49-F238E27FC236}">
                      <a16:creationId xmlns:a16="http://schemas.microsoft.com/office/drawing/2014/main" id="{D954BCD3-2302-F94C-96BD-AE3C204052EF}"/>
                    </a:ext>
                  </a:extLst>
                </p:cNvPr>
                <p:cNvSpPr/>
                <p:nvPr/>
              </p:nvSpPr>
              <p:spPr>
                <a:xfrm>
                  <a:off x="2302486" y="3126572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3" name="Rounded Rectangle 182">
                  <a:extLst>
                    <a:ext uri="{FF2B5EF4-FFF2-40B4-BE49-F238E27FC236}">
                      <a16:creationId xmlns:a16="http://schemas.microsoft.com/office/drawing/2014/main" id="{D954BCD3-2302-F94C-96BD-AE3C204052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2486" y="3126572"/>
                  <a:ext cx="216000" cy="211122"/>
                </a:xfrm>
                <a:prstGeom prst="roundRect">
                  <a:avLst/>
                </a:prstGeom>
                <a:blipFill>
                  <a:blip r:embed="rId21"/>
                  <a:stretch>
                    <a:fillRect l="-10526" t="-16667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" name="Rounded Rectangle 183">
                  <a:extLst>
                    <a:ext uri="{FF2B5EF4-FFF2-40B4-BE49-F238E27FC236}">
                      <a16:creationId xmlns:a16="http://schemas.microsoft.com/office/drawing/2014/main" id="{E821A6DA-C4EA-274D-ABC7-501AA9BACA4B}"/>
                    </a:ext>
                  </a:extLst>
                </p:cNvPr>
                <p:cNvSpPr/>
                <p:nvPr/>
              </p:nvSpPr>
              <p:spPr>
                <a:xfrm>
                  <a:off x="1824511" y="3359101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4" name="Rounded Rectangle 183">
                  <a:extLst>
                    <a:ext uri="{FF2B5EF4-FFF2-40B4-BE49-F238E27FC236}">
                      <a16:creationId xmlns:a16="http://schemas.microsoft.com/office/drawing/2014/main" id="{E821A6DA-C4EA-274D-ABC7-501AA9BACA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4511" y="3359101"/>
                  <a:ext cx="216000" cy="211122"/>
                </a:xfrm>
                <a:prstGeom prst="roundRect">
                  <a:avLst/>
                </a:prstGeom>
                <a:blipFill>
                  <a:blip r:embed="rId22"/>
                  <a:stretch>
                    <a:fillRect l="-16667" t="-16667" r="-5556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23C11321-7C04-8840-A0A8-917E171C370F}"/>
                </a:ext>
              </a:extLst>
            </p:cNvPr>
            <p:cNvCxnSpPr>
              <a:cxnSpLocks/>
              <a:stCxn id="183" idx="3"/>
              <a:endCxn id="182" idx="1"/>
            </p:cNvCxnSpPr>
            <p:nvPr/>
          </p:nvCxnSpPr>
          <p:spPr>
            <a:xfrm flipV="1">
              <a:off x="2518486" y="3116149"/>
              <a:ext cx="386122" cy="11598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53BD6BDF-4F35-F94E-AD36-78C7A6DBC72D}"/>
                </a:ext>
              </a:extLst>
            </p:cNvPr>
            <p:cNvCxnSpPr>
              <a:cxnSpLocks/>
              <a:stCxn id="184" idx="3"/>
              <a:endCxn id="183" idx="1"/>
            </p:cNvCxnSpPr>
            <p:nvPr/>
          </p:nvCxnSpPr>
          <p:spPr>
            <a:xfrm flipV="1">
              <a:off x="2040511" y="3232133"/>
              <a:ext cx="261975" cy="2325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568364EA-036D-FB48-833B-5BC7EDF7A9B3}"/>
                </a:ext>
              </a:extLst>
            </p:cNvPr>
            <p:cNvCxnSpPr>
              <a:cxnSpLocks/>
              <a:stCxn id="51" idx="0"/>
              <a:endCxn id="188" idx="1"/>
            </p:cNvCxnSpPr>
            <p:nvPr/>
          </p:nvCxnSpPr>
          <p:spPr>
            <a:xfrm flipV="1">
              <a:off x="995822" y="3607036"/>
              <a:ext cx="414942" cy="6587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Rounded Rectangle 187">
                  <a:extLst>
                    <a:ext uri="{FF2B5EF4-FFF2-40B4-BE49-F238E27FC236}">
                      <a16:creationId xmlns:a16="http://schemas.microsoft.com/office/drawing/2014/main" id="{C3BB6C65-6B09-724E-9F82-1856615F27AA}"/>
                    </a:ext>
                  </a:extLst>
                </p:cNvPr>
                <p:cNvSpPr/>
                <p:nvPr/>
              </p:nvSpPr>
              <p:spPr>
                <a:xfrm>
                  <a:off x="1410764" y="3501475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8" name="Rounded Rectangle 187">
                  <a:extLst>
                    <a:ext uri="{FF2B5EF4-FFF2-40B4-BE49-F238E27FC236}">
                      <a16:creationId xmlns:a16="http://schemas.microsoft.com/office/drawing/2014/main" id="{C3BB6C65-6B09-724E-9F82-1856615F27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0764" y="3501475"/>
                  <a:ext cx="216000" cy="211122"/>
                </a:xfrm>
                <a:prstGeom prst="roundRect">
                  <a:avLst/>
                </a:prstGeom>
                <a:blipFill>
                  <a:blip r:embed="rId19"/>
                  <a:stretch>
                    <a:fillRect l="-10526" t="-16667" r="-5263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BEBFEFDC-E70E-184D-AE38-2368D461CD8F}"/>
                </a:ext>
              </a:extLst>
            </p:cNvPr>
            <p:cNvCxnSpPr>
              <a:cxnSpLocks/>
              <a:stCxn id="188" idx="3"/>
              <a:endCxn id="184" idx="1"/>
            </p:cNvCxnSpPr>
            <p:nvPr/>
          </p:nvCxnSpPr>
          <p:spPr>
            <a:xfrm flipV="1">
              <a:off x="1626764" y="3464662"/>
              <a:ext cx="197747" cy="14237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6" name="Rounded Rectangle 195">
                  <a:extLst>
                    <a:ext uri="{FF2B5EF4-FFF2-40B4-BE49-F238E27FC236}">
                      <a16:creationId xmlns:a16="http://schemas.microsoft.com/office/drawing/2014/main" id="{B16A43EF-23D1-B044-A74F-63A7EA69C2CE}"/>
                    </a:ext>
                  </a:extLst>
                </p:cNvPr>
                <p:cNvSpPr/>
                <p:nvPr/>
              </p:nvSpPr>
              <p:spPr>
                <a:xfrm>
                  <a:off x="2681902" y="4777481"/>
                  <a:ext cx="1437176" cy="376912"/>
                </a:xfrm>
                <a:prstGeom prst="roundRect">
                  <a:avLst/>
                </a:prstGeom>
                <a:noFill/>
                <a:ln w="127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400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400" i="1" dirty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i="1" dirty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400" i="1" dirty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400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400" i="1" dirty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i="1" dirty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4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sz="1400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400" i="1" dirty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i="1" dirty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400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96" name="Rounded Rectangle 195">
                  <a:extLst>
                    <a:ext uri="{FF2B5EF4-FFF2-40B4-BE49-F238E27FC236}">
                      <a16:creationId xmlns:a16="http://schemas.microsoft.com/office/drawing/2014/main" id="{B16A43EF-23D1-B044-A74F-63A7EA69C2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902" y="4777481"/>
                  <a:ext cx="1437176" cy="376912"/>
                </a:xfrm>
                <a:prstGeom prst="round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12700"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7" name="Rounded Rectangle 196">
                  <a:extLst>
                    <a:ext uri="{FF2B5EF4-FFF2-40B4-BE49-F238E27FC236}">
                      <a16:creationId xmlns:a16="http://schemas.microsoft.com/office/drawing/2014/main" id="{97102B0A-6701-CD4F-8A73-261322519AFE}"/>
                    </a:ext>
                  </a:extLst>
                </p:cNvPr>
                <p:cNvSpPr/>
                <p:nvPr/>
              </p:nvSpPr>
              <p:spPr>
                <a:xfrm>
                  <a:off x="1871976" y="4725877"/>
                  <a:ext cx="252000" cy="246380"/>
                </a:xfrm>
                <a:prstGeom prst="roundRect">
                  <a:avLst/>
                </a:prstGeom>
                <a:noFill/>
                <a:ln w="127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40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400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97" name="Rounded Rectangle 196">
                  <a:extLst>
                    <a:ext uri="{FF2B5EF4-FFF2-40B4-BE49-F238E27FC236}">
                      <a16:creationId xmlns:a16="http://schemas.microsoft.com/office/drawing/2014/main" id="{97102B0A-6701-CD4F-8A73-261322519AF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1976" y="4725877"/>
                  <a:ext cx="252000" cy="246380"/>
                </a:xfrm>
                <a:prstGeom prst="roundRect">
                  <a:avLst/>
                </a:prstGeom>
                <a:blipFill>
                  <a:blip r:embed="rId24"/>
                  <a:stretch>
                    <a:fillRect l="-14286" t="-4762" r="-9524"/>
                  </a:stretch>
                </a:blipFill>
                <a:ln w="12700"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8" name="Straight Arrow Connector 197">
              <a:extLst>
                <a:ext uri="{FF2B5EF4-FFF2-40B4-BE49-F238E27FC236}">
                  <a16:creationId xmlns:a16="http://schemas.microsoft.com/office/drawing/2014/main" id="{0996F2BA-6ADD-4649-816A-0E7026D07DA1}"/>
                </a:ext>
              </a:extLst>
            </p:cNvPr>
            <p:cNvCxnSpPr>
              <a:cxnSpLocks/>
              <a:stCxn id="197" idx="3"/>
              <a:endCxn id="196" idx="1"/>
            </p:cNvCxnSpPr>
            <p:nvPr/>
          </p:nvCxnSpPr>
          <p:spPr>
            <a:xfrm>
              <a:off x="2123976" y="4849067"/>
              <a:ext cx="557926" cy="116870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0161AC26-C455-1143-B959-156D4C20FEA9}"/>
                </a:ext>
              </a:extLst>
            </p:cNvPr>
            <p:cNvCxnSpPr>
              <a:cxnSpLocks/>
              <a:stCxn id="51" idx="2"/>
              <a:endCxn id="197" idx="1"/>
            </p:cNvCxnSpPr>
            <p:nvPr/>
          </p:nvCxnSpPr>
          <p:spPr>
            <a:xfrm>
              <a:off x="995822" y="4615819"/>
              <a:ext cx="876154" cy="233248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Rounded Rectangle 212">
              <a:extLst>
                <a:ext uri="{FF2B5EF4-FFF2-40B4-BE49-F238E27FC236}">
                  <a16:creationId xmlns:a16="http://schemas.microsoft.com/office/drawing/2014/main" id="{29E065DD-F091-704A-9987-9F1550EF12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4858" y="4312524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4" name="Rounded Rectangle 213">
              <a:extLst>
                <a:ext uri="{FF2B5EF4-FFF2-40B4-BE49-F238E27FC236}">
                  <a16:creationId xmlns:a16="http://schemas.microsoft.com/office/drawing/2014/main" id="{AB31CF29-32FF-6848-B089-3B728F40F6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3880" y="4354719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5" name="Rounded Rectangle 214">
              <a:extLst>
                <a:ext uri="{FF2B5EF4-FFF2-40B4-BE49-F238E27FC236}">
                  <a16:creationId xmlns:a16="http://schemas.microsoft.com/office/drawing/2014/main" id="{9801AA19-9A4E-344D-998D-5B1A9042BD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65551" y="4358108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6" name="Rounded Rectangle 215">
              <a:extLst>
                <a:ext uri="{FF2B5EF4-FFF2-40B4-BE49-F238E27FC236}">
                  <a16:creationId xmlns:a16="http://schemas.microsoft.com/office/drawing/2014/main" id="{60814D55-B760-9044-B8D1-C462E415D5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64396" y="4387335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56B58789-0567-6441-9A48-21130B803B4D}"/>
                </a:ext>
              </a:extLst>
            </p:cNvPr>
            <p:cNvCxnSpPr>
              <a:stCxn id="82" idx="1"/>
              <a:endCxn id="216" idx="3"/>
            </p:cNvCxnSpPr>
            <p:nvPr/>
          </p:nvCxnSpPr>
          <p:spPr>
            <a:xfrm flipH="1" flipV="1">
              <a:off x="6772396" y="4440750"/>
              <a:ext cx="845379" cy="5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236E144A-4DFC-E04A-ABDA-1AF010E386E9}"/>
                </a:ext>
              </a:extLst>
            </p:cNvPr>
            <p:cNvCxnSpPr>
              <a:cxnSpLocks/>
              <a:stCxn id="216" idx="1"/>
              <a:endCxn id="215" idx="3"/>
            </p:cNvCxnSpPr>
            <p:nvPr/>
          </p:nvCxnSpPr>
          <p:spPr>
            <a:xfrm flipH="1" flipV="1">
              <a:off x="6173551" y="4411523"/>
              <a:ext cx="490845" cy="2922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658A57E8-C031-FF4A-BC53-9B0603913303}"/>
                </a:ext>
              </a:extLst>
            </p:cNvPr>
            <p:cNvCxnSpPr>
              <a:cxnSpLocks/>
              <a:stCxn id="215" idx="1"/>
              <a:endCxn id="214" idx="3"/>
            </p:cNvCxnSpPr>
            <p:nvPr/>
          </p:nvCxnSpPr>
          <p:spPr>
            <a:xfrm flipH="1" flipV="1">
              <a:off x="5571880" y="4408134"/>
              <a:ext cx="493671" cy="338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9879DBAB-92F5-3F45-B7CD-42967FD1DFDE}"/>
                </a:ext>
              </a:extLst>
            </p:cNvPr>
            <p:cNvCxnSpPr>
              <a:cxnSpLocks/>
              <a:stCxn id="214" idx="1"/>
              <a:endCxn id="213" idx="3"/>
            </p:cNvCxnSpPr>
            <p:nvPr/>
          </p:nvCxnSpPr>
          <p:spPr>
            <a:xfrm flipH="1" flipV="1">
              <a:off x="5042858" y="4365939"/>
              <a:ext cx="421022" cy="42195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6B069CF5-8568-9441-B24F-EE0C950207B6}"/>
                </a:ext>
              </a:extLst>
            </p:cNvPr>
            <p:cNvCxnSpPr>
              <a:cxnSpLocks/>
              <a:stCxn id="213" idx="1"/>
              <a:endCxn id="163" idx="3"/>
            </p:cNvCxnSpPr>
            <p:nvPr/>
          </p:nvCxnSpPr>
          <p:spPr>
            <a:xfrm flipH="1" flipV="1">
              <a:off x="4428572" y="4264090"/>
              <a:ext cx="506286" cy="10184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Rounded Rectangle 242">
              <a:extLst>
                <a:ext uri="{FF2B5EF4-FFF2-40B4-BE49-F238E27FC236}">
                  <a16:creationId xmlns:a16="http://schemas.microsoft.com/office/drawing/2014/main" id="{A03B3D73-9A97-EF4C-A0ED-A532A0013B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8116" y="4954803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4" name="Rounded Rectangle 243">
              <a:extLst>
                <a:ext uri="{FF2B5EF4-FFF2-40B4-BE49-F238E27FC236}">
                  <a16:creationId xmlns:a16="http://schemas.microsoft.com/office/drawing/2014/main" id="{BD227B22-885F-5C4D-AA0B-29393FB06B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74958" y="4973470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ADB4023C-26C4-B940-BCBA-09E5CD9777CB}"/>
                </a:ext>
              </a:extLst>
            </p:cNvPr>
            <p:cNvCxnSpPr>
              <a:cxnSpLocks/>
              <a:stCxn id="134" idx="1"/>
              <a:endCxn id="244" idx="3"/>
            </p:cNvCxnSpPr>
            <p:nvPr/>
          </p:nvCxnSpPr>
          <p:spPr>
            <a:xfrm flipH="1">
              <a:off x="4782958" y="5001539"/>
              <a:ext cx="206245" cy="25346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F87E0D51-7F84-D846-BBF4-B8298EFE9F91}"/>
                </a:ext>
              </a:extLst>
            </p:cNvPr>
            <p:cNvCxnSpPr>
              <a:cxnSpLocks/>
              <a:stCxn id="244" idx="1"/>
              <a:endCxn id="243" idx="3"/>
            </p:cNvCxnSpPr>
            <p:nvPr/>
          </p:nvCxnSpPr>
          <p:spPr>
            <a:xfrm flipH="1" flipV="1">
              <a:off x="4436116" y="5008218"/>
              <a:ext cx="238842" cy="1866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14516FB0-05C5-4E4E-9006-F94AD370B18A}"/>
                </a:ext>
              </a:extLst>
            </p:cNvPr>
            <p:cNvCxnSpPr>
              <a:cxnSpLocks/>
              <a:stCxn id="243" idx="1"/>
              <a:endCxn id="196" idx="3"/>
            </p:cNvCxnSpPr>
            <p:nvPr/>
          </p:nvCxnSpPr>
          <p:spPr>
            <a:xfrm flipH="1" flipV="1">
              <a:off x="4119078" y="4965937"/>
              <a:ext cx="209038" cy="42281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Rounded Rectangle 255">
              <a:extLst>
                <a:ext uri="{FF2B5EF4-FFF2-40B4-BE49-F238E27FC236}">
                  <a16:creationId xmlns:a16="http://schemas.microsoft.com/office/drawing/2014/main" id="{AD95D246-2B7A-624A-8706-D57882EB50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5370" y="3019742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7" name="Rounded Rectangle 256">
              <a:extLst>
                <a:ext uri="{FF2B5EF4-FFF2-40B4-BE49-F238E27FC236}">
                  <a16:creationId xmlns:a16="http://schemas.microsoft.com/office/drawing/2014/main" id="{16480F0C-6585-384D-9E14-440FA8F3E6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5957" y="2979663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8" name="Rounded Rectangle 257">
              <a:extLst>
                <a:ext uri="{FF2B5EF4-FFF2-40B4-BE49-F238E27FC236}">
                  <a16:creationId xmlns:a16="http://schemas.microsoft.com/office/drawing/2014/main" id="{BFD459FA-1FAF-4344-9EB0-ABB831B4EA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4557" y="2910127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18EACD62-5C19-FD46-AFF4-4F4DE1F6608D}"/>
                </a:ext>
              </a:extLst>
            </p:cNvPr>
            <p:cNvCxnSpPr>
              <a:cxnSpLocks/>
              <a:stCxn id="154" idx="1"/>
              <a:endCxn id="258" idx="3"/>
            </p:cNvCxnSpPr>
            <p:nvPr/>
          </p:nvCxnSpPr>
          <p:spPr>
            <a:xfrm flipH="1" flipV="1">
              <a:off x="5652557" y="2963542"/>
              <a:ext cx="323824" cy="78393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7660F4DC-25C6-7441-83F9-5AB55C19EF31}"/>
                </a:ext>
              </a:extLst>
            </p:cNvPr>
            <p:cNvCxnSpPr>
              <a:cxnSpLocks/>
              <a:stCxn id="258" idx="1"/>
              <a:endCxn id="257" idx="3"/>
            </p:cNvCxnSpPr>
            <p:nvPr/>
          </p:nvCxnSpPr>
          <p:spPr>
            <a:xfrm flipH="1">
              <a:off x="5213957" y="2963542"/>
              <a:ext cx="330600" cy="69536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74B0E322-ABF8-B544-8FC8-A0E1F6B11787}"/>
                </a:ext>
              </a:extLst>
            </p:cNvPr>
            <p:cNvCxnSpPr>
              <a:cxnSpLocks/>
              <a:stCxn id="257" idx="1"/>
              <a:endCxn id="256" idx="3"/>
            </p:cNvCxnSpPr>
            <p:nvPr/>
          </p:nvCxnSpPr>
          <p:spPr>
            <a:xfrm flipH="1">
              <a:off x="4603370" y="3033078"/>
              <a:ext cx="502587" cy="4007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D5F29163-9B51-4C4E-8AF8-49C5AC7BB285}"/>
                </a:ext>
              </a:extLst>
            </p:cNvPr>
            <p:cNvCxnSpPr>
              <a:cxnSpLocks/>
              <a:stCxn id="256" idx="1"/>
              <a:endCxn id="182" idx="3"/>
            </p:cNvCxnSpPr>
            <p:nvPr/>
          </p:nvCxnSpPr>
          <p:spPr>
            <a:xfrm flipH="1">
              <a:off x="4177649" y="3073157"/>
              <a:ext cx="317721" cy="42992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Arrow Connector 309">
              <a:extLst>
                <a:ext uri="{FF2B5EF4-FFF2-40B4-BE49-F238E27FC236}">
                  <a16:creationId xmlns:a16="http://schemas.microsoft.com/office/drawing/2014/main" id="{1339032D-B313-BC43-AF36-F25D387A67A8}"/>
                </a:ext>
              </a:extLst>
            </p:cNvPr>
            <p:cNvCxnSpPr/>
            <p:nvPr/>
          </p:nvCxnSpPr>
          <p:spPr>
            <a:xfrm flipV="1">
              <a:off x="1302903" y="2752825"/>
              <a:ext cx="3551760" cy="9230"/>
            </a:xfrm>
            <a:prstGeom prst="straightConnector1">
              <a:avLst/>
            </a:prstGeom>
            <a:ln>
              <a:solidFill>
                <a:srgbClr val="7030A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47358724-CC6F-C14C-8947-F8CA388C9C9D}"/>
                </a:ext>
              </a:extLst>
            </p:cNvPr>
            <p:cNvSpPr txBox="1"/>
            <p:nvPr/>
          </p:nvSpPr>
          <p:spPr>
            <a:xfrm>
              <a:off x="2788479" y="2603552"/>
              <a:ext cx="5806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7030A0"/>
                  </a:solidFill>
                </a:rPr>
                <a:t>MME</a:t>
              </a:r>
            </a:p>
          </p:txBody>
        </p:sp>
        <p:cxnSp>
          <p:nvCxnSpPr>
            <p:cNvPr id="312" name="Straight Arrow Connector 311">
              <a:extLst>
                <a:ext uri="{FF2B5EF4-FFF2-40B4-BE49-F238E27FC236}">
                  <a16:creationId xmlns:a16="http://schemas.microsoft.com/office/drawing/2014/main" id="{3E738E58-561C-FA45-BB0A-B1F645BB36D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175" y="5437026"/>
              <a:ext cx="1393920" cy="905"/>
            </a:xfrm>
            <a:prstGeom prst="straightConnector1">
              <a:avLst/>
            </a:prstGeom>
            <a:ln>
              <a:solidFill>
                <a:srgbClr val="FFC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E2F99806-F497-824F-85E6-6796920DE1F2}"/>
                </a:ext>
              </a:extLst>
            </p:cNvPr>
            <p:cNvSpPr txBox="1"/>
            <p:nvPr/>
          </p:nvSpPr>
          <p:spPr>
            <a:xfrm>
              <a:off x="1713685" y="5284578"/>
              <a:ext cx="5229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C000"/>
                  </a:solidFill>
                </a:rPr>
                <a:t>MCE</a:t>
              </a:r>
            </a:p>
          </p:txBody>
        </p: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DE2EE105-8020-8D41-B6E1-6DF5296AF9C2}"/>
                </a:ext>
              </a:extLst>
            </p:cNvPr>
            <p:cNvCxnSpPr>
              <a:cxnSpLocks/>
            </p:cNvCxnSpPr>
            <p:nvPr/>
          </p:nvCxnSpPr>
          <p:spPr>
            <a:xfrm>
              <a:off x="2681078" y="4725877"/>
              <a:ext cx="0" cy="811226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1659625-BBE6-003A-B7AC-38D50F578B1C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000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61E8-6D36-0448-B4C7-65637DD9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Trade-off Explicability and Explanation in Model Space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643F13-E81B-324F-BB9C-B309724AE3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Given model of planning problem and mental model of human, find right model to plan in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Minimise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𝑐𝑜𝑠𝑡</m:t>
                      </m:r>
                      <m:r>
                        <a:rPr lang="de-DE" sz="2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de-DE" sz="2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𝑙𝑒𝑛𝑔𝑡h</m:t>
                      </m:r>
                      <m:r>
                        <a:rPr lang="de-DE" sz="2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de-DE" sz="2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𝑒𝑥𝑝𝑙𝑎𝑛𝑎𝑡𝑖𝑜𝑛𝑠</m:t>
                      </m:r>
                      <m:r>
                        <a:rPr lang="de-DE" sz="2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𝑑𝑒𝑝𝑎𝑟𝑡𝑢𝑟𝑒</m:t>
                      </m:r>
                      <m:r>
                        <a:rPr lang="de-DE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𝑓𝑟𝑜𝑚</m:t>
                      </m:r>
                      <m:r>
                        <a:rPr lang="de-DE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𝑜𝑝𝑡𝑖𝑚𝑎𝑙𝑖𝑡𝑦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643F13-E81B-324F-BB9C-B309724AE3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55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C4A05B-1DB3-BD44-90ED-852AF0996D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0DE43-D10B-CF7A-4DED-B540AEEAC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ED2AB-A0B3-5E4B-A4E2-1B4BCC468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52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E5F9AC-4F7A-5A4D-AE55-9A9CFFC8C522}"/>
              </a:ext>
            </a:extLst>
          </p:cNvPr>
          <p:cNvSpPr/>
          <p:nvPr/>
        </p:nvSpPr>
        <p:spPr>
          <a:xfrm>
            <a:off x="4071256" y="6417623"/>
            <a:ext cx="40494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Balancing explicability and explanation in human-aware planning. IJCAI 2019.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A03E95D-4DDA-FC41-90C4-1983732A22BF}"/>
              </a:ext>
            </a:extLst>
          </p:cNvPr>
          <p:cNvGrpSpPr/>
          <p:nvPr/>
        </p:nvGrpSpPr>
        <p:grpSpPr>
          <a:xfrm>
            <a:off x="2425767" y="3507744"/>
            <a:ext cx="7339766" cy="2398170"/>
            <a:chOff x="366901" y="2943911"/>
            <a:chExt cx="7339766" cy="2398170"/>
          </a:xfrm>
        </p:grpSpPr>
        <p:pic>
          <p:nvPicPr>
            <p:cNvPr id="10" name="Picture 9">
              <a:hlinkClick r:id="rId4"/>
              <a:extLst>
                <a:ext uri="{FF2B5EF4-FFF2-40B4-BE49-F238E27FC236}">
                  <a16:creationId xmlns:a16="http://schemas.microsoft.com/office/drawing/2014/main" id="{A226D40F-932F-8246-B6CA-B2AB23254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6901" y="3927077"/>
              <a:ext cx="324175" cy="8757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2F6438A4-BBD5-C64C-A4BF-008CA830EB35}"/>
                    </a:ext>
                  </a:extLst>
                </p:cNvPr>
                <p:cNvSpPr/>
                <p:nvPr/>
              </p:nvSpPr>
              <p:spPr>
                <a:xfrm>
                  <a:off x="716034" y="4189963"/>
                  <a:ext cx="564707" cy="350025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2F6438A4-BBD5-C64C-A4BF-008CA830E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034" y="4189963"/>
                  <a:ext cx="564707" cy="350025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391EF4E-6D2E-624D-A6C4-5240DC15E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79783" y="3966003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B2E96FA5-C932-8145-BB70-02DC6B9E53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6371" y="3868511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1041698-E602-824C-9A87-AD61389B11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2605" y="3736438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B7B48D92-D627-DB4A-86FA-EA74929C1D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8362" y="3608977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30251CB-FC3C-3740-868B-38AA23A6C362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 flipV="1">
              <a:off x="1280741" y="4019418"/>
              <a:ext cx="299042" cy="3455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05C1B39-3FA8-AC46-93CC-0B5A8E7ACB07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1687783" y="3921926"/>
              <a:ext cx="278588" cy="9749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0CE284E-4A78-8B43-9F05-E2314D20D328}"/>
                </a:ext>
              </a:extLst>
            </p:cNvPr>
            <p:cNvCxnSpPr>
              <a:cxnSpLocks/>
              <a:stCxn id="13" idx="3"/>
              <a:endCxn id="14" idx="1"/>
            </p:cNvCxnSpPr>
            <p:nvPr/>
          </p:nvCxnSpPr>
          <p:spPr>
            <a:xfrm flipV="1">
              <a:off x="2074371" y="3789853"/>
              <a:ext cx="318234" cy="13207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5774D41-E0CB-E045-AA2F-FF8BE759222B}"/>
                </a:ext>
              </a:extLst>
            </p:cNvPr>
            <p:cNvCxnSpPr>
              <a:cxnSpLocks/>
              <a:stCxn id="14" idx="3"/>
              <a:endCxn id="15" idx="1"/>
            </p:cNvCxnSpPr>
            <p:nvPr/>
          </p:nvCxnSpPr>
          <p:spPr>
            <a:xfrm flipV="1">
              <a:off x="2500605" y="3662392"/>
              <a:ext cx="307757" cy="12746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A5EAB02-DDE1-CE4C-B289-31F25FEFB991}"/>
                </a:ext>
              </a:extLst>
            </p:cNvPr>
            <p:cNvCxnSpPr>
              <a:cxnSpLocks/>
              <a:stCxn id="15" idx="3"/>
              <a:endCxn id="22" idx="1"/>
            </p:cNvCxnSpPr>
            <p:nvPr/>
          </p:nvCxnSpPr>
          <p:spPr>
            <a:xfrm flipV="1">
              <a:off x="2916362" y="3586910"/>
              <a:ext cx="600990" cy="7548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EF7B6A07-0CD5-F14F-BF4D-2A3AB4BD7FD9}"/>
                    </a:ext>
                  </a:extLst>
                </p:cNvPr>
                <p:cNvSpPr/>
                <p:nvPr/>
              </p:nvSpPr>
              <p:spPr>
                <a:xfrm>
                  <a:off x="3517352" y="3398454"/>
                  <a:ext cx="1437176" cy="376912"/>
                </a:xfrm>
                <a:prstGeom prst="roundRect">
                  <a:avLst/>
                </a:prstGeom>
                <a:noFill/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4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4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4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400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4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EF7B6A07-0CD5-F14F-BF4D-2A3AB4BD7F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7352" y="3398454"/>
                  <a:ext cx="1437176" cy="376912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>
                  <a:solidFill>
                    <a:schemeClr val="bg2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7B2D43-4761-CF45-B131-24EEF89D469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741" y="4027502"/>
              <a:ext cx="0" cy="1036623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23A2F06-89CC-B547-9C2B-0EF462511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156874" y="3958006"/>
              <a:ext cx="549793" cy="8139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ounded Rectangle 26">
                  <a:extLst>
                    <a:ext uri="{FF2B5EF4-FFF2-40B4-BE49-F238E27FC236}">
                      <a16:creationId xmlns:a16="http://schemas.microsoft.com/office/drawing/2014/main" id="{4ED9E635-95D5-9041-B6D3-10B334F7160F}"/>
                    </a:ext>
                  </a:extLst>
                </p:cNvPr>
                <p:cNvSpPr/>
                <p:nvPr/>
              </p:nvSpPr>
              <p:spPr>
                <a:xfrm>
                  <a:off x="6540442" y="4194716"/>
                  <a:ext cx="564707" cy="34051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Rounded Rectangle 26">
                  <a:extLst>
                    <a:ext uri="{FF2B5EF4-FFF2-40B4-BE49-F238E27FC236}">
                      <a16:creationId xmlns:a16="http://schemas.microsoft.com/office/drawing/2014/main" id="{4ED9E635-95D5-9041-B6D3-10B334F716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0442" y="4194716"/>
                  <a:ext cx="564707" cy="340519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6EDABA99-CC9D-2048-8526-9E0D2B378705}"/>
                </a:ext>
              </a:extLst>
            </p:cNvPr>
            <p:cNvSpPr/>
            <p:nvPr/>
          </p:nvSpPr>
          <p:spPr>
            <a:xfrm>
              <a:off x="5287118" y="3566780"/>
              <a:ext cx="111600" cy="225862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>
              <a:spAutoFit/>
            </a:bodyPr>
            <a:lstStyle/>
            <a:p>
              <a:pPr algn="ctr"/>
              <a:endParaRPr lang="en-GB" sz="1400" dirty="0">
                <a:solidFill>
                  <a:schemeClr val="accent1"/>
                </a:solidFill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34830048-462D-6C40-A606-2E84492E0D34}"/>
                </a:ext>
              </a:extLst>
            </p:cNvPr>
            <p:cNvSpPr/>
            <p:nvPr/>
          </p:nvSpPr>
          <p:spPr>
            <a:xfrm>
              <a:off x="5759502" y="3765971"/>
              <a:ext cx="111600" cy="225862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>
              <a:spAutoFit/>
            </a:bodyPr>
            <a:lstStyle/>
            <a:p>
              <a:pPr algn="ctr"/>
              <a:endParaRPr lang="en-GB" sz="1400" dirty="0">
                <a:solidFill>
                  <a:schemeClr val="accent1"/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4F99043A-D039-5D45-8D15-9BF89FE55BB2}"/>
                </a:ext>
              </a:extLst>
            </p:cNvPr>
            <p:cNvSpPr/>
            <p:nvPr/>
          </p:nvSpPr>
          <p:spPr>
            <a:xfrm>
              <a:off x="6149971" y="3962287"/>
              <a:ext cx="111600" cy="225862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>
              <a:spAutoFit/>
            </a:bodyPr>
            <a:lstStyle/>
            <a:p>
              <a:pPr algn="ctr"/>
              <a:endParaRPr lang="en-GB" sz="1400" dirty="0">
                <a:solidFill>
                  <a:schemeClr val="accent1"/>
                </a:solidFill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C5C6378-4063-2944-A1E5-361337F1A306}"/>
                </a:ext>
              </a:extLst>
            </p:cNvPr>
            <p:cNvCxnSpPr>
              <a:cxnSpLocks/>
              <a:stCxn id="28" idx="1"/>
              <a:endCxn id="22" idx="3"/>
            </p:cNvCxnSpPr>
            <p:nvPr/>
          </p:nvCxnSpPr>
          <p:spPr>
            <a:xfrm flipH="1" flipV="1">
              <a:off x="4954528" y="3586910"/>
              <a:ext cx="332590" cy="92801"/>
            </a:xfrm>
            <a:prstGeom prst="straightConnector1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CB1DB2F-F8D1-FE43-A74C-89FC2C5ABA6F}"/>
                </a:ext>
              </a:extLst>
            </p:cNvPr>
            <p:cNvCxnSpPr>
              <a:cxnSpLocks/>
              <a:stCxn id="29" idx="1"/>
              <a:endCxn id="28" idx="3"/>
            </p:cNvCxnSpPr>
            <p:nvPr/>
          </p:nvCxnSpPr>
          <p:spPr>
            <a:xfrm flipH="1" flipV="1">
              <a:off x="5398718" y="3679711"/>
              <a:ext cx="360784" cy="199191"/>
            </a:xfrm>
            <a:prstGeom prst="straightConnector1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54CB118-923C-2140-8BFD-AC7E1D38C472}"/>
                </a:ext>
              </a:extLst>
            </p:cNvPr>
            <p:cNvCxnSpPr>
              <a:cxnSpLocks/>
              <a:stCxn id="30" idx="1"/>
              <a:endCxn id="29" idx="3"/>
            </p:cNvCxnSpPr>
            <p:nvPr/>
          </p:nvCxnSpPr>
          <p:spPr>
            <a:xfrm flipH="1" flipV="1">
              <a:off x="5871102" y="3878902"/>
              <a:ext cx="278869" cy="196316"/>
            </a:xfrm>
            <a:prstGeom prst="straightConnector1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ABED8BE-80F7-5841-96B6-1640D718BDF9}"/>
                </a:ext>
              </a:extLst>
            </p:cNvPr>
            <p:cNvCxnSpPr>
              <a:cxnSpLocks/>
              <a:stCxn id="27" idx="1"/>
              <a:endCxn id="30" idx="3"/>
            </p:cNvCxnSpPr>
            <p:nvPr/>
          </p:nvCxnSpPr>
          <p:spPr>
            <a:xfrm flipH="1" flipV="1">
              <a:off x="6261571" y="4075218"/>
              <a:ext cx="278871" cy="289758"/>
            </a:xfrm>
            <a:prstGeom prst="straightConnector1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8335B4C5-41CA-BE42-BDA3-891F3C397661}"/>
                    </a:ext>
                  </a:extLst>
                </p:cNvPr>
                <p:cNvSpPr/>
                <p:nvPr/>
              </p:nvSpPr>
              <p:spPr>
                <a:xfrm>
                  <a:off x="3191906" y="4085360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8335B4C5-41CA-BE42-BDA3-891F3C3976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906" y="4085360"/>
                  <a:ext cx="216000" cy="193528"/>
                </a:xfrm>
                <a:prstGeom prst="roundRect">
                  <a:avLst/>
                </a:prstGeom>
                <a:blipFill>
                  <a:blip r:embed="rId10"/>
                  <a:stretch>
                    <a:fillRect t="-11111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660294A0-9D95-2B45-A8B6-6026A4E23EFB}"/>
                    </a:ext>
                  </a:extLst>
                </p:cNvPr>
                <p:cNvSpPr/>
                <p:nvPr/>
              </p:nvSpPr>
              <p:spPr>
                <a:xfrm>
                  <a:off x="1551046" y="4658089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660294A0-9D95-2B45-A8B6-6026A4E23E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046" y="4658089"/>
                  <a:ext cx="216000" cy="193528"/>
                </a:xfrm>
                <a:prstGeom prst="roundRect">
                  <a:avLst/>
                </a:prstGeom>
                <a:blipFill>
                  <a:blip r:embed="rId11"/>
                  <a:stretch>
                    <a:fillRect l="-5263"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BFA43E1-6986-2149-9D9A-845A613DE2B9}"/>
                </a:ext>
              </a:extLst>
            </p:cNvPr>
            <p:cNvCxnSpPr>
              <a:cxnSpLocks/>
              <a:stCxn id="11" idx="2"/>
              <a:endCxn id="37" idx="1"/>
            </p:cNvCxnSpPr>
            <p:nvPr/>
          </p:nvCxnSpPr>
          <p:spPr>
            <a:xfrm>
              <a:off x="998388" y="4539988"/>
              <a:ext cx="552658" cy="2148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ounded Rectangle 41">
                  <a:extLst>
                    <a:ext uri="{FF2B5EF4-FFF2-40B4-BE49-F238E27FC236}">
                      <a16:creationId xmlns:a16="http://schemas.microsoft.com/office/drawing/2014/main" id="{88141393-65D1-B44A-A6CA-AEFCE9067A6B}"/>
                    </a:ext>
                  </a:extLst>
                </p:cNvPr>
                <p:cNvSpPr/>
                <p:nvPr/>
              </p:nvSpPr>
              <p:spPr>
                <a:xfrm>
                  <a:off x="3015174" y="2947615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Rounded Rectangle 41">
                  <a:extLst>
                    <a:ext uri="{FF2B5EF4-FFF2-40B4-BE49-F238E27FC236}">
                      <a16:creationId xmlns:a16="http://schemas.microsoft.com/office/drawing/2014/main" id="{88141393-65D1-B44A-A6CA-AEFCE9067A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5174" y="2947615"/>
                  <a:ext cx="216000" cy="193528"/>
                </a:xfrm>
                <a:prstGeom prst="roundRect">
                  <a:avLst/>
                </a:prstGeom>
                <a:blipFill>
                  <a:blip r:embed="rId12"/>
                  <a:stretch>
                    <a:fillRect l="-5263"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ounded Rectangle 45">
                  <a:extLst>
                    <a:ext uri="{FF2B5EF4-FFF2-40B4-BE49-F238E27FC236}">
                      <a16:creationId xmlns:a16="http://schemas.microsoft.com/office/drawing/2014/main" id="{BD6AA7F5-5D2B-F04E-BCDE-14BC83D0D843}"/>
                    </a:ext>
                  </a:extLst>
                </p:cNvPr>
                <p:cNvSpPr/>
                <p:nvPr/>
              </p:nvSpPr>
              <p:spPr>
                <a:xfrm>
                  <a:off x="2585189" y="4133367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ounded Rectangle 45">
                  <a:extLst>
                    <a:ext uri="{FF2B5EF4-FFF2-40B4-BE49-F238E27FC236}">
                      <a16:creationId xmlns:a16="http://schemas.microsoft.com/office/drawing/2014/main" id="{BD6AA7F5-5D2B-F04E-BCDE-14BC83D0D8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5189" y="4133367"/>
                  <a:ext cx="216000" cy="193528"/>
                </a:xfrm>
                <a:prstGeom prst="roundRect">
                  <a:avLst/>
                </a:prstGeom>
                <a:blipFill>
                  <a:blip r:embed="rId13"/>
                  <a:stretch>
                    <a:fillRect l="-5263"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ounded Rectangle 46">
                  <a:extLst>
                    <a:ext uri="{FF2B5EF4-FFF2-40B4-BE49-F238E27FC236}">
                      <a16:creationId xmlns:a16="http://schemas.microsoft.com/office/drawing/2014/main" id="{9FC45284-3DE9-BA49-9126-E5C87976CBA7}"/>
                    </a:ext>
                  </a:extLst>
                </p:cNvPr>
                <p:cNvSpPr/>
                <p:nvPr/>
              </p:nvSpPr>
              <p:spPr>
                <a:xfrm>
                  <a:off x="1982916" y="4209644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ounded Rectangle 46">
                  <a:extLst>
                    <a:ext uri="{FF2B5EF4-FFF2-40B4-BE49-F238E27FC236}">
                      <a16:creationId xmlns:a16="http://schemas.microsoft.com/office/drawing/2014/main" id="{9FC45284-3DE9-BA49-9126-E5C87976CB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2916" y="4209644"/>
                  <a:ext cx="216000" cy="193528"/>
                </a:xfrm>
                <a:prstGeom prst="roundRect">
                  <a:avLst/>
                </a:prstGeom>
                <a:blipFill>
                  <a:blip r:embed="rId14"/>
                  <a:stretch>
                    <a:fillRect l="-5263"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3A2219A-C97C-6749-8928-DC7E24555881}"/>
                </a:ext>
              </a:extLst>
            </p:cNvPr>
            <p:cNvCxnSpPr>
              <a:cxnSpLocks/>
              <a:stCxn id="46" idx="3"/>
              <a:endCxn id="36" idx="1"/>
            </p:cNvCxnSpPr>
            <p:nvPr/>
          </p:nvCxnSpPr>
          <p:spPr>
            <a:xfrm flipV="1">
              <a:off x="2801189" y="4182124"/>
              <a:ext cx="390717" cy="480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A7DBCEF-A3E0-4D46-862A-A1257187A57F}"/>
                </a:ext>
              </a:extLst>
            </p:cNvPr>
            <p:cNvCxnSpPr>
              <a:cxnSpLocks/>
              <a:stCxn id="47" idx="3"/>
              <a:endCxn id="46" idx="1"/>
            </p:cNvCxnSpPr>
            <p:nvPr/>
          </p:nvCxnSpPr>
          <p:spPr>
            <a:xfrm flipV="1">
              <a:off x="2198916" y="4230131"/>
              <a:ext cx="386273" cy="762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F54F7E6-E591-DF46-A801-3E1D60A01C26}"/>
                </a:ext>
              </a:extLst>
            </p:cNvPr>
            <p:cNvCxnSpPr>
              <a:cxnSpLocks/>
              <a:stCxn id="11" idx="3"/>
              <a:endCxn id="47" idx="1"/>
            </p:cNvCxnSpPr>
            <p:nvPr/>
          </p:nvCxnSpPr>
          <p:spPr>
            <a:xfrm flipV="1">
              <a:off x="1280741" y="4306408"/>
              <a:ext cx="702175" cy="5856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ounded Rectangle 51">
                  <a:extLst>
                    <a:ext uri="{FF2B5EF4-FFF2-40B4-BE49-F238E27FC236}">
                      <a16:creationId xmlns:a16="http://schemas.microsoft.com/office/drawing/2014/main" id="{72179EA6-DE44-E143-B1D1-0A005C375BAC}"/>
                    </a:ext>
                  </a:extLst>
                </p:cNvPr>
                <p:cNvSpPr/>
                <p:nvPr/>
              </p:nvSpPr>
              <p:spPr>
                <a:xfrm>
                  <a:off x="2305052" y="3059538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Rounded Rectangle 51">
                  <a:extLst>
                    <a:ext uri="{FF2B5EF4-FFF2-40B4-BE49-F238E27FC236}">
                      <a16:creationId xmlns:a16="http://schemas.microsoft.com/office/drawing/2014/main" id="{72179EA6-DE44-E143-B1D1-0A005C375B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5052" y="3059538"/>
                  <a:ext cx="216000" cy="193528"/>
                </a:xfrm>
                <a:prstGeom prst="roundRect">
                  <a:avLst/>
                </a:prstGeom>
                <a:blipFill>
                  <a:blip r:embed="rId15"/>
                  <a:stretch>
                    <a:fillRect l="-5263"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ounded Rectangle 52">
                  <a:extLst>
                    <a:ext uri="{FF2B5EF4-FFF2-40B4-BE49-F238E27FC236}">
                      <a16:creationId xmlns:a16="http://schemas.microsoft.com/office/drawing/2014/main" id="{4D139805-C42A-B04E-B8DC-4FEC6E569C2E}"/>
                    </a:ext>
                  </a:extLst>
                </p:cNvPr>
                <p:cNvSpPr/>
                <p:nvPr/>
              </p:nvSpPr>
              <p:spPr>
                <a:xfrm>
                  <a:off x="1827077" y="3292067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Rounded Rectangle 52">
                  <a:extLst>
                    <a:ext uri="{FF2B5EF4-FFF2-40B4-BE49-F238E27FC236}">
                      <a16:creationId xmlns:a16="http://schemas.microsoft.com/office/drawing/2014/main" id="{4D139805-C42A-B04E-B8DC-4FEC6E569C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7077" y="3292067"/>
                  <a:ext cx="216000" cy="193528"/>
                </a:xfrm>
                <a:prstGeom prst="roundRect">
                  <a:avLst/>
                </a:prstGeom>
                <a:blipFill>
                  <a:blip r:embed="rId16"/>
                  <a:stretch>
                    <a:fillRect l="-5263"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C600C84-01F7-2A47-9500-7066B63CE04C}"/>
                </a:ext>
              </a:extLst>
            </p:cNvPr>
            <p:cNvCxnSpPr>
              <a:cxnSpLocks/>
              <a:stCxn id="52" idx="3"/>
              <a:endCxn id="42" idx="1"/>
            </p:cNvCxnSpPr>
            <p:nvPr/>
          </p:nvCxnSpPr>
          <p:spPr>
            <a:xfrm flipV="1">
              <a:off x="2521052" y="3044379"/>
              <a:ext cx="494122" cy="11192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4F7AD75-5D3A-D645-B707-38BD4339FAC7}"/>
                </a:ext>
              </a:extLst>
            </p:cNvPr>
            <p:cNvCxnSpPr>
              <a:cxnSpLocks/>
              <a:stCxn id="53" idx="3"/>
              <a:endCxn id="52" idx="1"/>
            </p:cNvCxnSpPr>
            <p:nvPr/>
          </p:nvCxnSpPr>
          <p:spPr>
            <a:xfrm flipV="1">
              <a:off x="2043077" y="3156302"/>
              <a:ext cx="261975" cy="2325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1C9013F-ECFB-0F4E-9690-B4E55256D2E7}"/>
                </a:ext>
              </a:extLst>
            </p:cNvPr>
            <p:cNvCxnSpPr>
              <a:cxnSpLocks/>
              <a:stCxn id="11" idx="0"/>
              <a:endCxn id="57" idx="1"/>
            </p:cNvCxnSpPr>
            <p:nvPr/>
          </p:nvCxnSpPr>
          <p:spPr>
            <a:xfrm flipV="1">
              <a:off x="998388" y="3531205"/>
              <a:ext cx="414942" cy="6587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ounded Rectangle 56">
                  <a:extLst>
                    <a:ext uri="{FF2B5EF4-FFF2-40B4-BE49-F238E27FC236}">
                      <a16:creationId xmlns:a16="http://schemas.microsoft.com/office/drawing/2014/main" id="{4EC56349-4E17-AF43-BCF5-BEF5EA0352C8}"/>
                    </a:ext>
                  </a:extLst>
                </p:cNvPr>
                <p:cNvSpPr/>
                <p:nvPr/>
              </p:nvSpPr>
              <p:spPr>
                <a:xfrm>
                  <a:off x="1413330" y="3434441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ounded Rectangle 56">
                  <a:extLst>
                    <a:ext uri="{FF2B5EF4-FFF2-40B4-BE49-F238E27FC236}">
                      <a16:creationId xmlns:a16="http://schemas.microsoft.com/office/drawing/2014/main" id="{4EC56349-4E17-AF43-BCF5-BEF5EA0352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3330" y="3434441"/>
                  <a:ext cx="216000" cy="193528"/>
                </a:xfrm>
                <a:prstGeom prst="roundRect">
                  <a:avLst/>
                </a:prstGeom>
                <a:blipFill>
                  <a:blip r:embed="rId17"/>
                  <a:stretch>
                    <a:fillRect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9F4F0B7-633A-6A48-9933-CA39DC44AE8A}"/>
                </a:ext>
              </a:extLst>
            </p:cNvPr>
            <p:cNvCxnSpPr>
              <a:cxnSpLocks/>
              <a:stCxn id="57" idx="3"/>
              <a:endCxn id="53" idx="1"/>
            </p:cNvCxnSpPr>
            <p:nvPr/>
          </p:nvCxnSpPr>
          <p:spPr>
            <a:xfrm flipV="1">
              <a:off x="1629330" y="3388831"/>
              <a:ext cx="197747" cy="14237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6929A489-095D-2A4A-B2BD-04C5D5316B6C}"/>
                    </a:ext>
                  </a:extLst>
                </p:cNvPr>
                <p:cNvSpPr/>
                <p:nvPr/>
              </p:nvSpPr>
              <p:spPr>
                <a:xfrm>
                  <a:off x="2692628" y="4748080"/>
                  <a:ext cx="252000" cy="193528"/>
                </a:xfrm>
                <a:prstGeom prst="roundRect">
                  <a:avLst/>
                </a:prstGeom>
                <a:noFill/>
                <a:ln w="127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6929A489-095D-2A4A-B2BD-04C5D5316B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2628" y="4748080"/>
                  <a:ext cx="252000" cy="193528"/>
                </a:xfrm>
                <a:prstGeom prst="roundRect">
                  <a:avLst/>
                </a:prstGeom>
                <a:blipFill>
                  <a:blip r:embed="rId18"/>
                  <a:stretch>
                    <a:fillRect t="-11765"/>
                  </a:stretch>
                </a:blipFill>
                <a:ln w="12700"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BF7693C-96AB-CA42-BC50-06C7F427E3BD}"/>
                </a:ext>
              </a:extLst>
            </p:cNvPr>
            <p:cNvCxnSpPr>
              <a:cxnSpLocks/>
              <a:stCxn id="37" idx="3"/>
              <a:endCxn id="60" idx="1"/>
            </p:cNvCxnSpPr>
            <p:nvPr/>
          </p:nvCxnSpPr>
          <p:spPr>
            <a:xfrm>
              <a:off x="1767046" y="4754853"/>
              <a:ext cx="925582" cy="8999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BD5301CC-1428-AA43-BE5A-382DC14CC4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7779" y="4236693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49978A91-AE71-BD4C-9E73-7902BC4822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6801" y="4278888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7A2681C5-90FC-B24D-B9CE-90FFA4B823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02043" y="4282277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53FEA1F-F002-DD44-97A7-F0F0CBF511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9622" y="4311504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2941F8D-6697-C548-B083-61E90D2EE7C2}"/>
                </a:ext>
              </a:extLst>
            </p:cNvPr>
            <p:cNvCxnSpPr>
              <a:stCxn id="27" idx="1"/>
              <a:endCxn id="66" idx="3"/>
            </p:cNvCxnSpPr>
            <p:nvPr/>
          </p:nvCxnSpPr>
          <p:spPr>
            <a:xfrm flipH="1" flipV="1">
              <a:off x="5947622" y="4364919"/>
              <a:ext cx="592820" cy="5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4C556C6-8E6A-FE49-BDC6-A83EB0277634}"/>
                </a:ext>
              </a:extLst>
            </p:cNvPr>
            <p:cNvCxnSpPr>
              <a:cxnSpLocks/>
              <a:stCxn id="66" idx="1"/>
              <a:endCxn id="65" idx="3"/>
            </p:cNvCxnSpPr>
            <p:nvPr/>
          </p:nvCxnSpPr>
          <p:spPr>
            <a:xfrm flipH="1" flipV="1">
              <a:off x="5610043" y="4335692"/>
              <a:ext cx="229579" cy="2922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AD4F12A-524D-5D47-ACAD-70120B7CBCA3}"/>
                </a:ext>
              </a:extLst>
            </p:cNvPr>
            <p:cNvCxnSpPr>
              <a:cxnSpLocks/>
              <a:stCxn id="65" idx="1"/>
              <a:endCxn id="64" idx="3"/>
            </p:cNvCxnSpPr>
            <p:nvPr/>
          </p:nvCxnSpPr>
          <p:spPr>
            <a:xfrm flipH="1" flipV="1">
              <a:off x="5234801" y="4332303"/>
              <a:ext cx="267242" cy="338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DF190EA-66B6-6C44-88FE-3255A4F70982}"/>
                </a:ext>
              </a:extLst>
            </p:cNvPr>
            <p:cNvCxnSpPr>
              <a:cxnSpLocks/>
              <a:stCxn id="64" idx="1"/>
              <a:endCxn id="63" idx="3"/>
            </p:cNvCxnSpPr>
            <p:nvPr/>
          </p:nvCxnSpPr>
          <p:spPr>
            <a:xfrm flipH="1" flipV="1">
              <a:off x="4705779" y="4290108"/>
              <a:ext cx="421022" cy="42195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194F636-0C09-BA44-8085-BCC32B7B2432}"/>
                </a:ext>
              </a:extLst>
            </p:cNvPr>
            <p:cNvCxnSpPr>
              <a:cxnSpLocks/>
              <a:stCxn id="63" idx="1"/>
              <a:endCxn id="36" idx="3"/>
            </p:cNvCxnSpPr>
            <p:nvPr/>
          </p:nvCxnSpPr>
          <p:spPr>
            <a:xfrm flipH="1" flipV="1">
              <a:off x="3407906" y="4182124"/>
              <a:ext cx="1189873" cy="107984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871C7981-BB25-584D-87F4-E6FDC6866C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0067" y="4896986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7E3FE1CA-CFB8-4041-92B8-2BA4CDBA1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6886" y="4896986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D234266-8234-C248-8357-7E5626F16F0E}"/>
                </a:ext>
              </a:extLst>
            </p:cNvPr>
            <p:cNvCxnSpPr>
              <a:cxnSpLocks/>
              <a:stCxn id="113" idx="1"/>
              <a:endCxn id="73" idx="3"/>
            </p:cNvCxnSpPr>
            <p:nvPr/>
          </p:nvCxnSpPr>
          <p:spPr>
            <a:xfrm flipH="1">
              <a:off x="4984886" y="4918393"/>
              <a:ext cx="312235" cy="32008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54152AF-BEB0-784B-A8C4-C230335BBB66}"/>
                </a:ext>
              </a:extLst>
            </p:cNvPr>
            <p:cNvCxnSpPr>
              <a:cxnSpLocks/>
              <a:stCxn id="73" idx="1"/>
              <a:endCxn id="72" idx="3"/>
            </p:cNvCxnSpPr>
            <p:nvPr/>
          </p:nvCxnSpPr>
          <p:spPr>
            <a:xfrm flipH="1">
              <a:off x="4598067" y="4950401"/>
              <a:ext cx="278819" cy="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55D77AB-DA27-5743-92DE-AC90C87E9B55}"/>
                </a:ext>
              </a:extLst>
            </p:cNvPr>
            <p:cNvCxnSpPr>
              <a:cxnSpLocks/>
              <a:stCxn id="72" idx="1"/>
              <a:endCxn id="60" idx="3"/>
            </p:cNvCxnSpPr>
            <p:nvPr/>
          </p:nvCxnSpPr>
          <p:spPr>
            <a:xfrm flipH="1" flipV="1">
              <a:off x="2944628" y="4844844"/>
              <a:ext cx="1545439" cy="10555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43C14514-687C-BA4C-81D7-7F4C6ADE60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4719" y="2943911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88F2858A-B386-364B-8CA9-D0EDE1AFF6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8802" y="2968708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79B23A38-C9DF-A443-BE75-31E092B51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7213" y="2993971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9C81247-02D1-9E41-8367-19354026D0CF}"/>
                </a:ext>
              </a:extLst>
            </p:cNvPr>
            <p:cNvCxnSpPr>
              <a:cxnSpLocks/>
              <a:stCxn id="125" idx="1"/>
              <a:endCxn id="79" idx="3"/>
            </p:cNvCxnSpPr>
            <p:nvPr/>
          </p:nvCxnSpPr>
          <p:spPr>
            <a:xfrm flipH="1" flipV="1">
              <a:off x="5575213" y="3047386"/>
              <a:ext cx="223510" cy="125281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DBD12F8-3F41-6646-8E08-01FAA1EB5F4E}"/>
                </a:ext>
              </a:extLst>
            </p:cNvPr>
            <p:cNvCxnSpPr>
              <a:cxnSpLocks/>
              <a:stCxn id="79" idx="1"/>
              <a:endCxn id="78" idx="3"/>
            </p:cNvCxnSpPr>
            <p:nvPr/>
          </p:nvCxnSpPr>
          <p:spPr>
            <a:xfrm flipH="1" flipV="1">
              <a:off x="5246802" y="3022123"/>
              <a:ext cx="220411" cy="25263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AF56ADE-56B8-2C40-B12F-C92C2617D3BD}"/>
                </a:ext>
              </a:extLst>
            </p:cNvPr>
            <p:cNvCxnSpPr>
              <a:cxnSpLocks/>
              <a:stCxn id="78" idx="1"/>
              <a:endCxn id="77" idx="3"/>
            </p:cNvCxnSpPr>
            <p:nvPr/>
          </p:nvCxnSpPr>
          <p:spPr>
            <a:xfrm flipH="1" flipV="1">
              <a:off x="4492719" y="2997326"/>
              <a:ext cx="646083" cy="2479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4DBFE3A-E213-D047-BEEC-F7C79BAAD5B2}"/>
                </a:ext>
              </a:extLst>
            </p:cNvPr>
            <p:cNvCxnSpPr>
              <a:cxnSpLocks/>
              <a:stCxn id="77" idx="1"/>
              <a:endCxn id="42" idx="3"/>
            </p:cNvCxnSpPr>
            <p:nvPr/>
          </p:nvCxnSpPr>
          <p:spPr>
            <a:xfrm flipH="1">
              <a:off x="3231174" y="2997326"/>
              <a:ext cx="1153545" cy="47053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9C288F18-8F60-1C42-90F4-8209F088BC75}"/>
                </a:ext>
              </a:extLst>
            </p:cNvPr>
            <p:cNvCxnSpPr>
              <a:cxnSpLocks/>
            </p:cNvCxnSpPr>
            <p:nvPr/>
          </p:nvCxnSpPr>
          <p:spPr>
            <a:xfrm>
              <a:off x="1283688" y="5012491"/>
              <a:ext cx="1393920" cy="905"/>
            </a:xfrm>
            <a:prstGeom prst="straightConnector1">
              <a:avLst/>
            </a:prstGeom>
            <a:ln>
              <a:solidFill>
                <a:srgbClr val="FFC000"/>
              </a:solidFill>
              <a:prstDash val="sys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D3A50F5-ADDA-3341-9835-391C3BEFE0F3}"/>
                </a:ext>
              </a:extLst>
            </p:cNvPr>
            <p:cNvSpPr txBox="1"/>
            <p:nvPr/>
          </p:nvSpPr>
          <p:spPr>
            <a:xfrm>
              <a:off x="1180074" y="5034304"/>
              <a:ext cx="19879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C000"/>
                  </a:solidFill>
                </a:rPr>
                <a:t>Explanation</a:t>
              </a:r>
              <a:r>
                <a:rPr lang="en-GB" sz="1100" dirty="0"/>
                <a:t> / Model Update</a:t>
              </a:r>
              <a:endParaRPr lang="en-GB" sz="1400" dirty="0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9FB195A-F758-E14D-9F29-CAFFFBD38F52}"/>
                </a:ext>
              </a:extLst>
            </p:cNvPr>
            <p:cNvCxnSpPr>
              <a:cxnSpLocks/>
            </p:cNvCxnSpPr>
            <p:nvPr/>
          </p:nvCxnSpPr>
          <p:spPr>
            <a:xfrm>
              <a:off x="2683644" y="4650046"/>
              <a:ext cx="0" cy="41407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7C6847D7-21F4-7D41-8C8C-C7E31EF70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7121" y="4864978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27FC739E-9027-4E45-A3EE-A5663F677D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9502" y="4794119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B18EEA2-518E-1C48-B174-BB2DF4493ADA}"/>
                </a:ext>
              </a:extLst>
            </p:cNvPr>
            <p:cNvCxnSpPr>
              <a:cxnSpLocks/>
              <a:stCxn id="27" idx="2"/>
              <a:endCxn id="114" idx="3"/>
            </p:cNvCxnSpPr>
            <p:nvPr/>
          </p:nvCxnSpPr>
          <p:spPr>
            <a:xfrm flipH="1">
              <a:off x="5867502" y="4535235"/>
              <a:ext cx="955294" cy="31229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F3132CD5-125C-1F40-A1F2-40DE29CE6E05}"/>
                </a:ext>
              </a:extLst>
            </p:cNvPr>
            <p:cNvCxnSpPr>
              <a:cxnSpLocks/>
              <a:stCxn id="114" idx="1"/>
              <a:endCxn id="113" idx="3"/>
            </p:cNvCxnSpPr>
            <p:nvPr/>
          </p:nvCxnSpPr>
          <p:spPr>
            <a:xfrm flipH="1">
              <a:off x="5405121" y="4847534"/>
              <a:ext cx="354381" cy="7085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4E82AE1B-F49F-2A4A-83FB-5D4F16DE18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98723" y="3119252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C93CB547-9F56-E346-9EC3-41711C1E2B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8592" y="3476372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Rounded Rectangle 126">
              <a:extLst>
                <a:ext uri="{FF2B5EF4-FFF2-40B4-BE49-F238E27FC236}">
                  <a16:creationId xmlns:a16="http://schemas.microsoft.com/office/drawing/2014/main" id="{1FB4CFA0-3BAB-8246-B814-53D4763127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63206" y="3806874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77BCA0D-39A9-A24E-A94D-F5C68BB17E94}"/>
                </a:ext>
              </a:extLst>
            </p:cNvPr>
            <p:cNvCxnSpPr>
              <a:cxnSpLocks/>
              <a:stCxn id="27" idx="0"/>
              <a:endCxn id="127" idx="3"/>
            </p:cNvCxnSpPr>
            <p:nvPr/>
          </p:nvCxnSpPr>
          <p:spPr>
            <a:xfrm flipH="1" flipV="1">
              <a:off x="6471206" y="3860289"/>
              <a:ext cx="351590" cy="33442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A24FB6A-6311-D24C-A6B5-69FF084CE4C2}"/>
                </a:ext>
              </a:extLst>
            </p:cNvPr>
            <p:cNvCxnSpPr>
              <a:cxnSpLocks/>
              <a:stCxn id="127" idx="1"/>
              <a:endCxn id="126" idx="3"/>
            </p:cNvCxnSpPr>
            <p:nvPr/>
          </p:nvCxnSpPr>
          <p:spPr>
            <a:xfrm flipH="1" flipV="1">
              <a:off x="6206592" y="3529787"/>
              <a:ext cx="156614" cy="330502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AC632B85-D413-FF45-AA34-C6302CFD7E68}"/>
                </a:ext>
              </a:extLst>
            </p:cNvPr>
            <p:cNvCxnSpPr>
              <a:cxnSpLocks/>
              <a:stCxn id="126" idx="1"/>
              <a:endCxn id="125" idx="3"/>
            </p:cNvCxnSpPr>
            <p:nvPr/>
          </p:nvCxnSpPr>
          <p:spPr>
            <a:xfrm flipH="1" flipV="1">
              <a:off x="5906723" y="3172667"/>
              <a:ext cx="191869" cy="35712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8E4D511-A289-C245-ADF2-458BBD8EB2EE}"/>
                </a:ext>
              </a:extLst>
            </p:cNvPr>
            <p:cNvSpPr txBox="1"/>
            <p:nvPr/>
          </p:nvSpPr>
          <p:spPr>
            <a:xfrm>
              <a:off x="3475883" y="3132242"/>
              <a:ext cx="1583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/>
                  </a:solidFill>
                </a:rPr>
                <a:t>Stopping Condition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02B3D535-B8A0-EA4C-901A-FBCB90E83924}"/>
                </a:ext>
              </a:extLst>
            </p:cNvPr>
            <p:cNvSpPr txBox="1"/>
            <p:nvPr/>
          </p:nvSpPr>
          <p:spPr>
            <a:xfrm>
              <a:off x="3010130" y="4521678"/>
              <a:ext cx="128432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C000"/>
                  </a:solidFill>
                </a:rPr>
                <a:t>Solution</a:t>
              </a:r>
              <a:br>
                <a:rPr lang="en-GB" sz="1100" dirty="0">
                  <a:solidFill>
                    <a:schemeClr val="accent4"/>
                  </a:solidFill>
                </a:rPr>
              </a:br>
              <a:r>
                <a:rPr lang="en-GB" sz="1100" dirty="0"/>
                <a:t>Updated model</a:t>
              </a:r>
              <a:br>
                <a:rPr lang="en-GB" sz="1100" dirty="0"/>
              </a:br>
              <a:r>
                <a:rPr lang="en-GB" sz="1100" dirty="0"/>
                <a:t>containing the plan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42716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75F4-2663-794F-BBB0-33E749C95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Extensions (Outlook)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30A1D7-B13F-D448-B745-EB26D29052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87C8-8666-EACD-5A4F-5188A4C7A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82D96-9211-5B46-A840-B69D423D9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53</a:t>
            </a:fld>
            <a:endParaRPr lang="en-GB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C6DD03D5-79E3-5146-AA0D-6E166C6A2E90}"/>
              </a:ext>
            </a:extLst>
          </p:cNvPr>
          <p:cNvGrpSpPr/>
          <p:nvPr/>
        </p:nvGrpSpPr>
        <p:grpSpPr>
          <a:xfrm>
            <a:off x="1896477" y="1494943"/>
            <a:ext cx="8915177" cy="4458188"/>
            <a:chOff x="366901" y="1795999"/>
            <a:chExt cx="8915177" cy="44581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263AEC6-9D45-EE47-9DD7-530736282DE0}"/>
                </a:ext>
              </a:extLst>
            </p:cNvPr>
            <p:cNvGrpSpPr/>
            <p:nvPr/>
          </p:nvGrpSpPr>
          <p:grpSpPr>
            <a:xfrm>
              <a:off x="366901" y="2109208"/>
              <a:ext cx="8419665" cy="2988803"/>
              <a:chOff x="364335" y="2603552"/>
              <a:chExt cx="8419665" cy="2988803"/>
            </a:xfrm>
          </p:grpSpPr>
          <p:pic>
            <p:nvPicPr>
              <p:cNvPr id="8" name="Picture 7">
                <a:hlinkClick r:id="rId2"/>
                <a:extLst>
                  <a:ext uri="{FF2B5EF4-FFF2-40B4-BE49-F238E27FC236}">
                    <a16:creationId xmlns:a16="http://schemas.microsoft.com/office/drawing/2014/main" id="{BCEC9C5C-F68F-B64A-868B-4E87C2615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64335" y="4002908"/>
                <a:ext cx="324175" cy="87579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ounded Rectangle 8">
                    <a:extLst>
                      <a:ext uri="{FF2B5EF4-FFF2-40B4-BE49-F238E27FC236}">
                        <a16:creationId xmlns:a16="http://schemas.microsoft.com/office/drawing/2014/main" id="{EE2553F4-8D22-E547-BCC2-13DF51E68CE2}"/>
                      </a:ext>
                    </a:extLst>
                  </p:cNvPr>
                  <p:cNvSpPr/>
                  <p:nvPr/>
                </p:nvSpPr>
                <p:spPr>
                  <a:xfrm>
                    <a:off x="713468" y="4265794"/>
                    <a:ext cx="564707" cy="350025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  <m:sup>
                              <m: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p>
                          </m:sSubSup>
                        </m:oMath>
                      </m:oMathPara>
                    </a14:m>
                    <a:endParaRPr lang="en-GB" sz="1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Rounded Rectangle 8">
                    <a:extLst>
                      <a:ext uri="{FF2B5EF4-FFF2-40B4-BE49-F238E27FC236}">
                        <a16:creationId xmlns:a16="http://schemas.microsoft.com/office/drawing/2014/main" id="{EE2553F4-8D22-E547-BCC2-13DF51E68CE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3468" y="4265794"/>
                    <a:ext cx="564707" cy="350025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5BE86A2-6CEC-084F-B769-CB44038B4D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77217" y="4041834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79D47E7B-C91D-BE4D-9110-CCDF729B3E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63805" y="3944342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CE67FB08-FE46-D941-82D6-50FB644C14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90039" y="3812269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5682CAEC-7A64-B940-8AB4-9F98A4E43D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05796" y="3684808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ounded Rectangle 13">
                    <a:extLst>
                      <a:ext uri="{FF2B5EF4-FFF2-40B4-BE49-F238E27FC236}">
                        <a16:creationId xmlns:a16="http://schemas.microsoft.com/office/drawing/2014/main" id="{9D511562-B82F-4D42-84BA-456463960319}"/>
                      </a:ext>
                    </a:extLst>
                  </p:cNvPr>
                  <p:cNvSpPr/>
                  <p:nvPr/>
                </p:nvSpPr>
                <p:spPr>
                  <a:xfrm>
                    <a:off x="3221553" y="3434306"/>
                    <a:ext cx="1437176" cy="37691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sSubSup>
                            <m:sSubSupPr>
                              <m:ctrlP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Rounded Rectangle 13">
                    <a:extLst>
                      <a:ext uri="{FF2B5EF4-FFF2-40B4-BE49-F238E27FC236}">
                        <a16:creationId xmlns:a16="http://schemas.microsoft.com/office/drawing/2014/main" id="{9D511562-B82F-4D42-84BA-45646396031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1553" y="3434306"/>
                    <a:ext cx="1437176" cy="376912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2700"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AFCEB41F-4BE3-F94D-960A-4EE1565EA830}"/>
                  </a:ext>
                </a:extLst>
              </p:cNvPr>
              <p:cNvCxnSpPr>
                <a:cxnSpLocks/>
                <a:stCxn id="9" idx="3"/>
                <a:endCxn id="10" idx="1"/>
              </p:cNvCxnSpPr>
              <p:nvPr/>
            </p:nvCxnSpPr>
            <p:spPr>
              <a:xfrm flipV="1">
                <a:off x="1278175" y="4095249"/>
                <a:ext cx="299042" cy="345558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B034FAC8-E89F-A240-9BCE-7CFD94461B45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 flipV="1">
                <a:off x="1685217" y="3997757"/>
                <a:ext cx="278588" cy="97492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624D209C-3623-B14D-B52A-5717C8E4A8E3}"/>
                  </a:ext>
                </a:extLst>
              </p:cNvPr>
              <p:cNvCxnSpPr>
                <a:cxnSpLocks/>
                <a:stCxn id="11" idx="3"/>
                <a:endCxn id="12" idx="1"/>
              </p:cNvCxnSpPr>
              <p:nvPr/>
            </p:nvCxnSpPr>
            <p:spPr>
              <a:xfrm flipV="1">
                <a:off x="2071805" y="3865684"/>
                <a:ext cx="318234" cy="132073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12132C5-AAD3-CB47-876F-A574432437F9}"/>
                  </a:ext>
                </a:extLst>
              </p:cNvPr>
              <p:cNvCxnSpPr>
                <a:cxnSpLocks/>
                <a:stCxn id="12" idx="3"/>
                <a:endCxn id="13" idx="1"/>
              </p:cNvCxnSpPr>
              <p:nvPr/>
            </p:nvCxnSpPr>
            <p:spPr>
              <a:xfrm flipV="1">
                <a:off x="2498039" y="3738223"/>
                <a:ext cx="307757" cy="127461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409C86F-6560-3044-9A9B-9BC005281131}"/>
                  </a:ext>
                </a:extLst>
              </p:cNvPr>
              <p:cNvCxnSpPr>
                <a:cxnSpLocks/>
                <a:stCxn id="13" idx="3"/>
                <a:endCxn id="14" idx="1"/>
              </p:cNvCxnSpPr>
              <p:nvPr/>
            </p:nvCxnSpPr>
            <p:spPr>
              <a:xfrm flipV="1">
                <a:off x="2913796" y="3622762"/>
                <a:ext cx="307757" cy="115461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Rounded Rectangle 19">
                    <a:extLst>
                      <a:ext uri="{FF2B5EF4-FFF2-40B4-BE49-F238E27FC236}">
                        <a16:creationId xmlns:a16="http://schemas.microsoft.com/office/drawing/2014/main" id="{7E222662-5256-CD45-B499-B12463A23434}"/>
                      </a:ext>
                    </a:extLst>
                  </p:cNvPr>
                  <p:cNvSpPr/>
                  <p:nvPr/>
                </p:nvSpPr>
                <p:spPr>
                  <a:xfrm>
                    <a:off x="4870721" y="3434306"/>
                    <a:ext cx="1437176" cy="37691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Rounded Rectangle 19">
                    <a:extLst>
                      <a:ext uri="{FF2B5EF4-FFF2-40B4-BE49-F238E27FC236}">
                        <a16:creationId xmlns:a16="http://schemas.microsoft.com/office/drawing/2014/main" id="{7E222662-5256-CD45-B499-B12463A2343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70721" y="3434306"/>
                    <a:ext cx="1437176" cy="376912"/>
                  </a:xfrm>
                  <a:prstGeom prst="round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2700"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F2E75B9A-486E-C546-811E-F8331570196A}"/>
                  </a:ext>
                </a:extLst>
              </p:cNvPr>
              <p:cNvCxnSpPr>
                <a:cxnSpLocks/>
                <a:stCxn id="14" idx="3"/>
                <a:endCxn id="20" idx="1"/>
              </p:cNvCxnSpPr>
              <p:nvPr/>
            </p:nvCxnSpPr>
            <p:spPr>
              <a:xfrm>
                <a:off x="4658729" y="3622762"/>
                <a:ext cx="211992" cy="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BDB37E7-B114-9549-A0CD-D89E0F1939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8175" y="2645592"/>
                <a:ext cx="0" cy="2891511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070CEE3-2F89-6B42-9B0B-27485CE6C7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0721" y="2645592"/>
                <a:ext cx="0" cy="1295381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26AE76B-55EB-234F-9196-C1090F934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234207" y="4033837"/>
                <a:ext cx="549793" cy="81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ounded Rectangle 24">
                    <a:extLst>
                      <a:ext uri="{FF2B5EF4-FFF2-40B4-BE49-F238E27FC236}">
                        <a16:creationId xmlns:a16="http://schemas.microsoft.com/office/drawing/2014/main" id="{CB1F88AA-1F46-7046-ABF1-2459940A4BB1}"/>
                      </a:ext>
                    </a:extLst>
                  </p:cNvPr>
                  <p:cNvSpPr/>
                  <p:nvPr/>
                </p:nvSpPr>
                <p:spPr>
                  <a:xfrm>
                    <a:off x="7617775" y="4270547"/>
                    <a:ext cx="564707" cy="340519"/>
                  </a:xfrm>
                  <a:prstGeom prst="round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  <m:sup>
                              <m: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p>
                          </m:sSup>
                        </m:oMath>
                      </m:oMathPara>
                    </a14:m>
                    <a:endParaRPr lang="en-GB" sz="1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Rounded Rectangle 24">
                    <a:extLst>
                      <a:ext uri="{FF2B5EF4-FFF2-40B4-BE49-F238E27FC236}">
                        <a16:creationId xmlns:a16="http://schemas.microsoft.com/office/drawing/2014/main" id="{CB1F88AA-1F46-7046-ABF1-2459940A4BB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17775" y="4270547"/>
                    <a:ext cx="564707" cy="340519"/>
                  </a:xfrm>
                  <a:prstGeom prst="round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ounded Rectangle 25">
                    <a:extLst>
                      <a:ext uri="{FF2B5EF4-FFF2-40B4-BE49-F238E27FC236}">
                        <a16:creationId xmlns:a16="http://schemas.microsoft.com/office/drawing/2014/main" id="{5236D5A3-30EA-3D42-85EC-0A0988B65F5D}"/>
                      </a:ext>
                    </a:extLst>
                  </p:cNvPr>
                  <p:cNvSpPr/>
                  <p:nvPr/>
                </p:nvSpPr>
                <p:spPr>
                  <a:xfrm>
                    <a:off x="6446366" y="3654661"/>
                    <a:ext cx="252000" cy="246380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Rounded Rectangle 25">
                    <a:extLst>
                      <a:ext uri="{FF2B5EF4-FFF2-40B4-BE49-F238E27FC236}">
                        <a16:creationId xmlns:a16="http://schemas.microsoft.com/office/drawing/2014/main" id="{5236D5A3-30EA-3D42-85EC-0A0988B65F5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46366" y="3654661"/>
                    <a:ext cx="252000" cy="246380"/>
                  </a:xfrm>
                  <a:prstGeom prst="roundRect">
                    <a:avLst/>
                  </a:prstGeom>
                  <a:blipFill>
                    <a:blip r:embed="rId9"/>
                    <a:stretch>
                      <a:fillRect l="-13636" t="-9524"/>
                    </a:stretch>
                  </a:blipFill>
                  <a:ln w="12700"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ounded Rectangle 26">
                    <a:extLst>
                      <a:ext uri="{FF2B5EF4-FFF2-40B4-BE49-F238E27FC236}">
                        <a16:creationId xmlns:a16="http://schemas.microsoft.com/office/drawing/2014/main" id="{2000647A-7F30-D345-A6A6-6CEB3FFB8207}"/>
                      </a:ext>
                    </a:extLst>
                  </p:cNvPr>
                  <p:cNvSpPr/>
                  <p:nvPr/>
                </p:nvSpPr>
                <p:spPr>
                  <a:xfrm>
                    <a:off x="6836835" y="3898933"/>
                    <a:ext cx="252000" cy="246380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Rounded Rectangle 26">
                    <a:extLst>
                      <a:ext uri="{FF2B5EF4-FFF2-40B4-BE49-F238E27FC236}">
                        <a16:creationId xmlns:a16="http://schemas.microsoft.com/office/drawing/2014/main" id="{2000647A-7F30-D345-A6A6-6CEB3FFB820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36835" y="3898933"/>
                    <a:ext cx="252000" cy="246380"/>
                  </a:xfrm>
                  <a:prstGeom prst="roundRect">
                    <a:avLst/>
                  </a:prstGeom>
                  <a:blipFill>
                    <a:blip r:embed="rId10"/>
                    <a:stretch>
                      <a:fillRect l="-14286" t="-9524" r="-4762"/>
                    </a:stretch>
                  </a:blipFill>
                  <a:ln w="12700"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ounded Rectangle 27">
                    <a:extLst>
                      <a:ext uri="{FF2B5EF4-FFF2-40B4-BE49-F238E27FC236}">
                        <a16:creationId xmlns:a16="http://schemas.microsoft.com/office/drawing/2014/main" id="{21675491-0809-B24A-A6B2-E8EBC691181D}"/>
                      </a:ext>
                    </a:extLst>
                  </p:cNvPr>
                  <p:cNvSpPr/>
                  <p:nvPr/>
                </p:nvSpPr>
                <p:spPr>
                  <a:xfrm>
                    <a:off x="7227304" y="4095249"/>
                    <a:ext cx="252000" cy="246380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Rounded Rectangle 27">
                    <a:extLst>
                      <a:ext uri="{FF2B5EF4-FFF2-40B4-BE49-F238E27FC236}">
                        <a16:creationId xmlns:a16="http://schemas.microsoft.com/office/drawing/2014/main" id="{21675491-0809-B24A-A6B2-E8EBC691181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27304" y="4095249"/>
                    <a:ext cx="252000" cy="246380"/>
                  </a:xfrm>
                  <a:prstGeom prst="roundRect">
                    <a:avLst/>
                  </a:prstGeom>
                  <a:blipFill>
                    <a:blip r:embed="rId11"/>
                    <a:stretch>
                      <a:fillRect l="-9091" t="-9524" r="-4545"/>
                    </a:stretch>
                  </a:blipFill>
                  <a:ln w="12700"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1E2AB51F-11EE-2D42-9575-76D5F4A63477}"/>
                  </a:ext>
                </a:extLst>
              </p:cNvPr>
              <p:cNvCxnSpPr>
                <a:cxnSpLocks/>
                <a:stCxn id="26" idx="1"/>
                <a:endCxn id="20" idx="3"/>
              </p:cNvCxnSpPr>
              <p:nvPr/>
            </p:nvCxnSpPr>
            <p:spPr>
              <a:xfrm flipH="1" flipV="1">
                <a:off x="6307897" y="3622762"/>
                <a:ext cx="138469" cy="155089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360B1F9F-8551-4844-ADEB-327145E07E27}"/>
                  </a:ext>
                </a:extLst>
              </p:cNvPr>
              <p:cNvCxnSpPr>
                <a:cxnSpLocks/>
                <a:stCxn id="27" idx="1"/>
                <a:endCxn id="26" idx="3"/>
              </p:cNvCxnSpPr>
              <p:nvPr/>
            </p:nvCxnSpPr>
            <p:spPr>
              <a:xfrm flipH="1" flipV="1">
                <a:off x="6698366" y="3777851"/>
                <a:ext cx="138469" cy="244272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98C8151B-FF84-F249-8BFC-21AA9983B93F}"/>
                  </a:ext>
                </a:extLst>
              </p:cNvPr>
              <p:cNvCxnSpPr>
                <a:cxnSpLocks/>
                <a:stCxn id="28" idx="1"/>
                <a:endCxn id="27" idx="3"/>
              </p:cNvCxnSpPr>
              <p:nvPr/>
            </p:nvCxnSpPr>
            <p:spPr>
              <a:xfrm flipH="1" flipV="1">
                <a:off x="7088835" y="4022123"/>
                <a:ext cx="138469" cy="196316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BA0F8E24-DC67-FF42-9145-5CB7F5C20CFE}"/>
                  </a:ext>
                </a:extLst>
              </p:cNvPr>
              <p:cNvCxnSpPr>
                <a:cxnSpLocks/>
                <a:stCxn id="25" idx="1"/>
                <a:endCxn id="28" idx="3"/>
              </p:cNvCxnSpPr>
              <p:nvPr/>
            </p:nvCxnSpPr>
            <p:spPr>
              <a:xfrm flipH="1" flipV="1">
                <a:off x="7479304" y="4218439"/>
                <a:ext cx="138471" cy="222368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ounded Rectangle 32">
                    <a:extLst>
                      <a:ext uri="{FF2B5EF4-FFF2-40B4-BE49-F238E27FC236}">
                        <a16:creationId xmlns:a16="http://schemas.microsoft.com/office/drawing/2014/main" id="{6E870778-2186-2F44-BA92-6A4FC52B3EC8}"/>
                      </a:ext>
                    </a:extLst>
                  </p:cNvPr>
                  <p:cNvSpPr/>
                  <p:nvPr/>
                </p:nvSpPr>
                <p:spPr>
                  <a:xfrm>
                    <a:off x="4989203" y="4832698"/>
                    <a:ext cx="1273041" cy="337681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sSubSup>
                            <m:sSubSupPr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Rounded Rectangle 32">
                    <a:extLst>
                      <a:ext uri="{FF2B5EF4-FFF2-40B4-BE49-F238E27FC236}">
                        <a16:creationId xmlns:a16="http://schemas.microsoft.com/office/drawing/2014/main" id="{6E870778-2186-2F44-BA92-6A4FC52B3E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203" y="4832698"/>
                    <a:ext cx="1273041" cy="337681"/>
                  </a:xfrm>
                  <a:prstGeom prst="round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ounded Rectangle 33">
                    <a:extLst>
                      <a:ext uri="{FF2B5EF4-FFF2-40B4-BE49-F238E27FC236}">
                        <a16:creationId xmlns:a16="http://schemas.microsoft.com/office/drawing/2014/main" id="{E900F032-55EC-9C4A-B7D9-8A09CBD7E89A}"/>
                      </a:ext>
                    </a:extLst>
                  </p:cNvPr>
                  <p:cNvSpPr/>
                  <p:nvPr/>
                </p:nvSpPr>
                <p:spPr>
                  <a:xfrm>
                    <a:off x="6596908" y="4895252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Rounded Rectangle 33">
                    <a:extLst>
                      <a:ext uri="{FF2B5EF4-FFF2-40B4-BE49-F238E27FC236}">
                        <a16:creationId xmlns:a16="http://schemas.microsoft.com/office/drawing/2014/main" id="{E900F032-55EC-9C4A-B7D9-8A09CBD7E89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96908" y="4895252"/>
                    <a:ext cx="216000" cy="211122"/>
                  </a:xfrm>
                  <a:prstGeom prst="roundRect">
                    <a:avLst/>
                  </a:prstGeom>
                  <a:blipFill>
                    <a:blip r:embed="rId13"/>
                    <a:stretch>
                      <a:fillRect l="-15789" t="-16667" r="-5263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ounded Rectangle 34">
                    <a:extLst>
                      <a:ext uri="{FF2B5EF4-FFF2-40B4-BE49-F238E27FC236}">
                        <a16:creationId xmlns:a16="http://schemas.microsoft.com/office/drawing/2014/main" id="{C5B37887-4ED4-4E46-A16C-A3FCC90B3701}"/>
                      </a:ext>
                    </a:extLst>
                  </p:cNvPr>
                  <p:cNvSpPr/>
                  <p:nvPr/>
                </p:nvSpPr>
                <p:spPr>
                  <a:xfrm>
                    <a:off x="7187701" y="4926083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Rounded Rectangle 34">
                    <a:extLst>
                      <a:ext uri="{FF2B5EF4-FFF2-40B4-BE49-F238E27FC236}">
                        <a16:creationId xmlns:a16="http://schemas.microsoft.com/office/drawing/2014/main" id="{C5B37887-4ED4-4E46-A16C-A3FCC90B370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87701" y="4926083"/>
                    <a:ext cx="216000" cy="211122"/>
                  </a:xfrm>
                  <a:prstGeom prst="roundRect">
                    <a:avLst/>
                  </a:prstGeom>
                  <a:blipFill>
                    <a:blip r:embed="rId14"/>
                    <a:stretch>
                      <a:fillRect l="-10526" t="-10526" r="-5263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09FED4D3-14EB-6644-B003-A594FFDAD14C}"/>
                  </a:ext>
                </a:extLst>
              </p:cNvPr>
              <p:cNvCxnSpPr>
                <a:cxnSpLocks/>
                <a:stCxn id="34" idx="1"/>
                <a:endCxn id="33" idx="3"/>
              </p:cNvCxnSpPr>
              <p:nvPr/>
            </p:nvCxnSpPr>
            <p:spPr>
              <a:xfrm flipH="1">
                <a:off x="6262244" y="5000813"/>
                <a:ext cx="334664" cy="72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04F3363F-20A5-7746-AD6A-5EBBA4DE73AF}"/>
                  </a:ext>
                </a:extLst>
              </p:cNvPr>
              <p:cNvCxnSpPr>
                <a:cxnSpLocks/>
                <a:stCxn id="35" idx="1"/>
                <a:endCxn id="34" idx="3"/>
              </p:cNvCxnSpPr>
              <p:nvPr/>
            </p:nvCxnSpPr>
            <p:spPr>
              <a:xfrm flipH="1" flipV="1">
                <a:off x="6812908" y="5000813"/>
                <a:ext cx="374793" cy="3083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A98BAED0-DB16-6842-8854-722283DE12C7}"/>
                  </a:ext>
                </a:extLst>
              </p:cNvPr>
              <p:cNvCxnSpPr>
                <a:cxnSpLocks/>
                <a:stCxn id="25" idx="2"/>
                <a:endCxn id="35" idx="3"/>
              </p:cNvCxnSpPr>
              <p:nvPr/>
            </p:nvCxnSpPr>
            <p:spPr>
              <a:xfrm flipH="1">
                <a:off x="7403701" y="4611066"/>
                <a:ext cx="496428" cy="42057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Rounded Rectangle 38">
                    <a:extLst>
                      <a:ext uri="{FF2B5EF4-FFF2-40B4-BE49-F238E27FC236}">
                        <a16:creationId xmlns:a16="http://schemas.microsoft.com/office/drawing/2014/main" id="{AD1A66A8-C2ED-5F42-81AA-39013F9AF2B9}"/>
                      </a:ext>
                    </a:extLst>
                  </p:cNvPr>
                  <p:cNvSpPr/>
                  <p:nvPr/>
                </p:nvSpPr>
                <p:spPr>
                  <a:xfrm>
                    <a:off x="5976381" y="2873094"/>
                    <a:ext cx="1273041" cy="337681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sSubSup>
                            <m:sSubSupPr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Rounded Rectangle 38">
                    <a:extLst>
                      <a:ext uri="{FF2B5EF4-FFF2-40B4-BE49-F238E27FC236}">
                        <a16:creationId xmlns:a16="http://schemas.microsoft.com/office/drawing/2014/main" id="{AD1A66A8-C2ED-5F42-81AA-39013F9AF2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6381" y="2873094"/>
                    <a:ext cx="1273041" cy="337681"/>
                  </a:xfrm>
                  <a:prstGeom prst="round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ounded Rectangle 39">
                    <a:extLst>
                      <a:ext uri="{FF2B5EF4-FFF2-40B4-BE49-F238E27FC236}">
                        <a16:creationId xmlns:a16="http://schemas.microsoft.com/office/drawing/2014/main" id="{37E3EE9C-011E-4648-8470-5ADD814C6F82}"/>
                      </a:ext>
                    </a:extLst>
                  </p:cNvPr>
                  <p:cNvSpPr/>
                  <p:nvPr/>
                </p:nvSpPr>
                <p:spPr>
                  <a:xfrm>
                    <a:off x="7417795" y="3517201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Rounded Rectangle 39">
                    <a:extLst>
                      <a:ext uri="{FF2B5EF4-FFF2-40B4-BE49-F238E27FC236}">
                        <a16:creationId xmlns:a16="http://schemas.microsoft.com/office/drawing/2014/main" id="{37E3EE9C-011E-4648-8470-5ADD814C6F8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7795" y="3517201"/>
                    <a:ext cx="216000" cy="211122"/>
                  </a:xfrm>
                  <a:prstGeom prst="roundRect">
                    <a:avLst/>
                  </a:prstGeom>
                  <a:blipFill>
                    <a:blip r:embed="rId14"/>
                    <a:stretch>
                      <a:fillRect l="-10526" t="-10526" r="-5263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A32640F7-3EDE-5341-B905-E68ADF996932}"/>
                  </a:ext>
                </a:extLst>
              </p:cNvPr>
              <p:cNvCxnSpPr>
                <a:cxnSpLocks/>
                <a:stCxn id="40" idx="0"/>
                <a:endCxn id="39" idx="3"/>
              </p:cNvCxnSpPr>
              <p:nvPr/>
            </p:nvCxnSpPr>
            <p:spPr>
              <a:xfrm flipH="1" flipV="1">
                <a:off x="7249422" y="3041935"/>
                <a:ext cx="276373" cy="47526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D4C21DAB-6E8C-3C47-8A2F-ADF4BEF36EBD}"/>
                  </a:ext>
                </a:extLst>
              </p:cNvPr>
              <p:cNvCxnSpPr>
                <a:cxnSpLocks/>
                <a:stCxn id="25" idx="0"/>
                <a:endCxn id="40" idx="3"/>
              </p:cNvCxnSpPr>
              <p:nvPr/>
            </p:nvCxnSpPr>
            <p:spPr>
              <a:xfrm flipH="1" flipV="1">
                <a:off x="7633795" y="3622762"/>
                <a:ext cx="266334" cy="64778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ounded Rectangle 42">
                    <a:extLst>
                      <a:ext uri="{FF2B5EF4-FFF2-40B4-BE49-F238E27FC236}">
                        <a16:creationId xmlns:a16="http://schemas.microsoft.com/office/drawing/2014/main" id="{C9466D52-18E3-2F47-AE3A-73F12FD0AABC}"/>
                      </a:ext>
                    </a:extLst>
                  </p:cNvPr>
                  <p:cNvSpPr/>
                  <p:nvPr/>
                </p:nvSpPr>
                <p:spPr>
                  <a:xfrm>
                    <a:off x="3155531" y="4095249"/>
                    <a:ext cx="1273041" cy="337681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3" name="Rounded Rectangle 42">
                    <a:extLst>
                      <a:ext uri="{FF2B5EF4-FFF2-40B4-BE49-F238E27FC236}">
                        <a16:creationId xmlns:a16="http://schemas.microsoft.com/office/drawing/2014/main" id="{C9466D52-18E3-2F47-AE3A-73F12FD0AAB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55531" y="4095249"/>
                    <a:ext cx="1273041" cy="337681"/>
                  </a:xfrm>
                  <a:prstGeom prst="round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8FD2D7F5-D91D-C842-BBDC-E6995358DA9E}"/>
                      </a:ext>
                    </a:extLst>
                  </p:cNvPr>
                  <p:cNvSpPr/>
                  <p:nvPr/>
                </p:nvSpPr>
                <p:spPr>
                  <a:xfrm>
                    <a:off x="2582623" y="4200401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8FD2D7F5-D91D-C842-BBDC-E6995358DA9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82623" y="4200401"/>
                    <a:ext cx="216000" cy="211122"/>
                  </a:xfrm>
                  <a:prstGeom prst="roundRect">
                    <a:avLst/>
                  </a:prstGeom>
                  <a:blipFill>
                    <a:blip r:embed="rId17"/>
                    <a:stretch>
                      <a:fillRect l="-16667" t="-16667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Rounded Rectangle 44">
                    <a:extLst>
                      <a:ext uri="{FF2B5EF4-FFF2-40B4-BE49-F238E27FC236}">
                        <a16:creationId xmlns:a16="http://schemas.microsoft.com/office/drawing/2014/main" id="{C87C747F-F202-FB40-8F15-9C5B2BACE01E}"/>
                      </a:ext>
                    </a:extLst>
                  </p:cNvPr>
                  <p:cNvSpPr/>
                  <p:nvPr/>
                </p:nvSpPr>
                <p:spPr>
                  <a:xfrm>
                    <a:off x="1980350" y="4276678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Rounded Rectangle 44">
                    <a:extLst>
                      <a:ext uri="{FF2B5EF4-FFF2-40B4-BE49-F238E27FC236}">
                        <a16:creationId xmlns:a16="http://schemas.microsoft.com/office/drawing/2014/main" id="{C87C747F-F202-FB40-8F15-9C5B2BACE01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80350" y="4276678"/>
                    <a:ext cx="216000" cy="211122"/>
                  </a:xfrm>
                  <a:prstGeom prst="roundRect">
                    <a:avLst/>
                  </a:prstGeom>
                  <a:blipFill>
                    <a:blip r:embed="rId18"/>
                    <a:stretch>
                      <a:fillRect l="-16667" t="-11111" r="-5556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59EDBAAE-3E11-D144-9B63-FA83C9CBEF59}"/>
                  </a:ext>
                </a:extLst>
              </p:cNvPr>
              <p:cNvCxnSpPr>
                <a:cxnSpLocks/>
                <a:stCxn id="44" idx="3"/>
                <a:endCxn id="43" idx="1"/>
              </p:cNvCxnSpPr>
              <p:nvPr/>
            </p:nvCxnSpPr>
            <p:spPr>
              <a:xfrm flipV="1">
                <a:off x="2798623" y="4264090"/>
                <a:ext cx="356908" cy="4187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D6748653-92A8-6040-9984-5F88D30B83FB}"/>
                  </a:ext>
                </a:extLst>
              </p:cNvPr>
              <p:cNvCxnSpPr>
                <a:cxnSpLocks/>
                <a:stCxn id="45" idx="3"/>
                <a:endCxn id="44" idx="1"/>
              </p:cNvCxnSpPr>
              <p:nvPr/>
            </p:nvCxnSpPr>
            <p:spPr>
              <a:xfrm flipV="1">
                <a:off x="2196350" y="4305962"/>
                <a:ext cx="386273" cy="7627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D18B1B5-2BD7-FD4B-91BE-41CA6D082740}"/>
                  </a:ext>
                </a:extLst>
              </p:cNvPr>
              <p:cNvCxnSpPr>
                <a:cxnSpLocks/>
                <a:stCxn id="9" idx="3"/>
                <a:endCxn id="45" idx="1"/>
              </p:cNvCxnSpPr>
              <p:nvPr/>
            </p:nvCxnSpPr>
            <p:spPr>
              <a:xfrm flipV="1">
                <a:off x="1278175" y="4382239"/>
                <a:ext cx="702175" cy="5856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ounded Rectangle 48">
                    <a:extLst>
                      <a:ext uri="{FF2B5EF4-FFF2-40B4-BE49-F238E27FC236}">
                        <a16:creationId xmlns:a16="http://schemas.microsoft.com/office/drawing/2014/main" id="{0BB23850-1F90-0142-A4F7-3D122D7AF326}"/>
                      </a:ext>
                    </a:extLst>
                  </p:cNvPr>
                  <p:cNvSpPr/>
                  <p:nvPr/>
                </p:nvSpPr>
                <p:spPr>
                  <a:xfrm>
                    <a:off x="2904608" y="2947308"/>
                    <a:ext cx="1273041" cy="337681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Rounded Rectangle 48">
                    <a:extLst>
                      <a:ext uri="{FF2B5EF4-FFF2-40B4-BE49-F238E27FC236}">
                        <a16:creationId xmlns:a16="http://schemas.microsoft.com/office/drawing/2014/main" id="{0BB23850-1F90-0142-A4F7-3D122D7AF32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4608" y="2947308"/>
                    <a:ext cx="1273041" cy="337681"/>
                  </a:xfrm>
                  <a:prstGeom prst="round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ounded Rectangle 49">
                    <a:extLst>
                      <a:ext uri="{FF2B5EF4-FFF2-40B4-BE49-F238E27FC236}">
                        <a16:creationId xmlns:a16="http://schemas.microsoft.com/office/drawing/2014/main" id="{3153B1C1-9630-0C4E-8E5D-35302383BB5E}"/>
                      </a:ext>
                    </a:extLst>
                  </p:cNvPr>
                  <p:cNvSpPr/>
                  <p:nvPr/>
                </p:nvSpPr>
                <p:spPr>
                  <a:xfrm>
                    <a:off x="2302486" y="3126572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0" name="Rounded Rectangle 49">
                    <a:extLst>
                      <a:ext uri="{FF2B5EF4-FFF2-40B4-BE49-F238E27FC236}">
                        <a16:creationId xmlns:a16="http://schemas.microsoft.com/office/drawing/2014/main" id="{3153B1C1-9630-0C4E-8E5D-35302383BB5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02486" y="3126572"/>
                    <a:ext cx="216000" cy="211122"/>
                  </a:xfrm>
                  <a:prstGeom prst="roundRect">
                    <a:avLst/>
                  </a:prstGeom>
                  <a:blipFill>
                    <a:blip r:embed="rId20"/>
                    <a:stretch>
                      <a:fillRect l="-10526" t="-10526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ounded Rectangle 50">
                    <a:extLst>
                      <a:ext uri="{FF2B5EF4-FFF2-40B4-BE49-F238E27FC236}">
                        <a16:creationId xmlns:a16="http://schemas.microsoft.com/office/drawing/2014/main" id="{FBC3CE92-EC54-9945-9722-269FC0E7A6F6}"/>
                      </a:ext>
                    </a:extLst>
                  </p:cNvPr>
                  <p:cNvSpPr/>
                  <p:nvPr/>
                </p:nvSpPr>
                <p:spPr>
                  <a:xfrm>
                    <a:off x="1824511" y="3359101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Rounded Rectangle 50">
                    <a:extLst>
                      <a:ext uri="{FF2B5EF4-FFF2-40B4-BE49-F238E27FC236}">
                        <a16:creationId xmlns:a16="http://schemas.microsoft.com/office/drawing/2014/main" id="{FBC3CE92-EC54-9945-9722-269FC0E7A6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24511" y="3359101"/>
                    <a:ext cx="216000" cy="211122"/>
                  </a:xfrm>
                  <a:prstGeom prst="roundRect">
                    <a:avLst/>
                  </a:prstGeom>
                  <a:blipFill>
                    <a:blip r:embed="rId21"/>
                    <a:stretch>
                      <a:fillRect l="-16667" t="-16667" r="-5556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EA0A7F0D-0353-ED4A-BDEA-280238737999}"/>
                  </a:ext>
                </a:extLst>
              </p:cNvPr>
              <p:cNvCxnSpPr>
                <a:cxnSpLocks/>
                <a:stCxn id="50" idx="3"/>
                <a:endCxn id="49" idx="1"/>
              </p:cNvCxnSpPr>
              <p:nvPr/>
            </p:nvCxnSpPr>
            <p:spPr>
              <a:xfrm flipV="1">
                <a:off x="2518486" y="3116149"/>
                <a:ext cx="386122" cy="11598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3EA76D2B-32FE-1346-B5B8-475A55CFAD9A}"/>
                  </a:ext>
                </a:extLst>
              </p:cNvPr>
              <p:cNvCxnSpPr>
                <a:cxnSpLocks/>
                <a:stCxn id="51" idx="3"/>
                <a:endCxn id="50" idx="1"/>
              </p:cNvCxnSpPr>
              <p:nvPr/>
            </p:nvCxnSpPr>
            <p:spPr>
              <a:xfrm flipV="1">
                <a:off x="2040511" y="3232133"/>
                <a:ext cx="261975" cy="23252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6EF8A5C3-09B6-674B-8B2A-EB964FDD9182}"/>
                  </a:ext>
                </a:extLst>
              </p:cNvPr>
              <p:cNvCxnSpPr>
                <a:cxnSpLocks/>
                <a:stCxn id="9" idx="0"/>
                <a:endCxn id="55" idx="1"/>
              </p:cNvCxnSpPr>
              <p:nvPr/>
            </p:nvCxnSpPr>
            <p:spPr>
              <a:xfrm flipV="1">
                <a:off x="995822" y="3607036"/>
                <a:ext cx="414942" cy="65875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ounded Rectangle 54">
                    <a:extLst>
                      <a:ext uri="{FF2B5EF4-FFF2-40B4-BE49-F238E27FC236}">
                        <a16:creationId xmlns:a16="http://schemas.microsoft.com/office/drawing/2014/main" id="{4336DD23-EC37-D348-A8B2-96C009B3C56D}"/>
                      </a:ext>
                    </a:extLst>
                  </p:cNvPr>
                  <p:cNvSpPr/>
                  <p:nvPr/>
                </p:nvSpPr>
                <p:spPr>
                  <a:xfrm>
                    <a:off x="1410764" y="3501475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Rounded Rectangle 54">
                    <a:extLst>
                      <a:ext uri="{FF2B5EF4-FFF2-40B4-BE49-F238E27FC236}">
                        <a16:creationId xmlns:a16="http://schemas.microsoft.com/office/drawing/2014/main" id="{4336DD23-EC37-D348-A8B2-96C009B3C56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10764" y="3501475"/>
                    <a:ext cx="216000" cy="211122"/>
                  </a:xfrm>
                  <a:prstGeom prst="roundRect">
                    <a:avLst/>
                  </a:prstGeom>
                  <a:blipFill>
                    <a:blip r:embed="rId18"/>
                    <a:stretch>
                      <a:fillRect l="-10526" t="-11111" r="-5263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3C9A6F85-E254-9546-8806-6EDDA78C0F19}"/>
                  </a:ext>
                </a:extLst>
              </p:cNvPr>
              <p:cNvCxnSpPr>
                <a:cxnSpLocks/>
                <a:stCxn id="55" idx="3"/>
                <a:endCxn id="51" idx="1"/>
              </p:cNvCxnSpPr>
              <p:nvPr/>
            </p:nvCxnSpPr>
            <p:spPr>
              <a:xfrm flipV="1">
                <a:off x="1626764" y="3464662"/>
                <a:ext cx="197747" cy="14237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Rounded Rectangle 56">
                    <a:extLst>
                      <a:ext uri="{FF2B5EF4-FFF2-40B4-BE49-F238E27FC236}">
                        <a16:creationId xmlns:a16="http://schemas.microsoft.com/office/drawing/2014/main" id="{BEB5E03C-C549-1D40-9FBE-FCA0709044CC}"/>
                      </a:ext>
                    </a:extLst>
                  </p:cNvPr>
                  <p:cNvSpPr/>
                  <p:nvPr/>
                </p:nvSpPr>
                <p:spPr>
                  <a:xfrm>
                    <a:off x="2681902" y="4777481"/>
                    <a:ext cx="1437176" cy="376912"/>
                  </a:xfrm>
                  <a:prstGeom prst="roundRect">
                    <a:avLst/>
                  </a:prstGeom>
                  <a:noFill/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40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400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400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400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400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de-DE" sz="1400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400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400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4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7" name="Rounded Rectangle 56">
                    <a:extLst>
                      <a:ext uri="{FF2B5EF4-FFF2-40B4-BE49-F238E27FC236}">
                        <a16:creationId xmlns:a16="http://schemas.microsoft.com/office/drawing/2014/main" id="{BEB5E03C-C549-1D40-9FBE-FCA0709044C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81902" y="4777481"/>
                    <a:ext cx="1437176" cy="376912"/>
                  </a:xfrm>
                  <a:prstGeom prst="round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 w="12700">
                    <a:solidFill>
                      <a:srgbClr val="FFC000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Rounded Rectangle 57">
                    <a:extLst>
                      <a:ext uri="{FF2B5EF4-FFF2-40B4-BE49-F238E27FC236}">
                        <a16:creationId xmlns:a16="http://schemas.microsoft.com/office/drawing/2014/main" id="{D41E047A-D5FC-BE45-8EBB-72052F9C069A}"/>
                      </a:ext>
                    </a:extLst>
                  </p:cNvPr>
                  <p:cNvSpPr/>
                  <p:nvPr/>
                </p:nvSpPr>
                <p:spPr>
                  <a:xfrm>
                    <a:off x="1871976" y="4725877"/>
                    <a:ext cx="252000" cy="246380"/>
                  </a:xfrm>
                  <a:prstGeom prst="roundRect">
                    <a:avLst/>
                  </a:prstGeom>
                  <a:noFill/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4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Rounded Rectangle 57">
                    <a:extLst>
                      <a:ext uri="{FF2B5EF4-FFF2-40B4-BE49-F238E27FC236}">
                        <a16:creationId xmlns:a16="http://schemas.microsoft.com/office/drawing/2014/main" id="{D41E047A-D5FC-BE45-8EBB-72052F9C069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1976" y="4725877"/>
                    <a:ext cx="252000" cy="246380"/>
                  </a:xfrm>
                  <a:prstGeom prst="roundRect">
                    <a:avLst/>
                  </a:prstGeom>
                  <a:blipFill>
                    <a:blip r:embed="rId23"/>
                    <a:stretch>
                      <a:fillRect l="-13636" t="-9524" r="-4545"/>
                    </a:stretch>
                  </a:blipFill>
                  <a:ln w="12700">
                    <a:solidFill>
                      <a:srgbClr val="FFC000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68585FAF-1AC0-144C-925A-349434DA89CC}"/>
                  </a:ext>
                </a:extLst>
              </p:cNvPr>
              <p:cNvCxnSpPr>
                <a:cxnSpLocks/>
                <a:stCxn id="58" idx="3"/>
                <a:endCxn id="57" idx="1"/>
              </p:cNvCxnSpPr>
              <p:nvPr/>
            </p:nvCxnSpPr>
            <p:spPr>
              <a:xfrm>
                <a:off x="2123976" y="4849067"/>
                <a:ext cx="557926" cy="116870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C465BFC6-0214-FB49-9C3A-0D6E27079FC5}"/>
                  </a:ext>
                </a:extLst>
              </p:cNvPr>
              <p:cNvCxnSpPr>
                <a:cxnSpLocks/>
                <a:stCxn id="9" idx="2"/>
                <a:endCxn id="58" idx="1"/>
              </p:cNvCxnSpPr>
              <p:nvPr/>
            </p:nvCxnSpPr>
            <p:spPr>
              <a:xfrm>
                <a:off x="995822" y="4615819"/>
                <a:ext cx="876154" cy="233248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4BBB0CBA-A956-6F40-BD4F-357F763889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4858" y="4312524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E36794B9-7E90-DA4F-8F7E-FF5DD04938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63880" y="4354719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73BDD577-853F-C14C-AB85-3029845178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65551" y="4358108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629AF6C-E909-914A-95C2-7FAF20D7DB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64396" y="4387335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B8B901A-2966-1345-A7C6-368E9CABE9C2}"/>
                  </a:ext>
                </a:extLst>
              </p:cNvPr>
              <p:cNvCxnSpPr>
                <a:stCxn id="25" idx="1"/>
                <a:endCxn id="64" idx="3"/>
              </p:cNvCxnSpPr>
              <p:nvPr/>
            </p:nvCxnSpPr>
            <p:spPr>
              <a:xfrm flipH="1" flipV="1">
                <a:off x="6772396" y="4440750"/>
                <a:ext cx="845379" cy="57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E32FA48-83BE-424A-8634-4F35D8EBDB2E}"/>
                  </a:ext>
                </a:extLst>
              </p:cNvPr>
              <p:cNvCxnSpPr>
                <a:cxnSpLocks/>
                <a:stCxn id="64" idx="1"/>
                <a:endCxn id="63" idx="3"/>
              </p:cNvCxnSpPr>
              <p:nvPr/>
            </p:nvCxnSpPr>
            <p:spPr>
              <a:xfrm flipH="1" flipV="1">
                <a:off x="6173551" y="4411523"/>
                <a:ext cx="490845" cy="29227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22CD203-0C90-414C-8FDD-E02057C0F775}"/>
                  </a:ext>
                </a:extLst>
              </p:cNvPr>
              <p:cNvCxnSpPr>
                <a:cxnSpLocks/>
                <a:stCxn id="63" idx="1"/>
                <a:endCxn id="62" idx="3"/>
              </p:cNvCxnSpPr>
              <p:nvPr/>
            </p:nvCxnSpPr>
            <p:spPr>
              <a:xfrm flipH="1" flipV="1">
                <a:off x="5571880" y="4408134"/>
                <a:ext cx="493671" cy="3389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4534472-5E6D-3D48-AA22-0E2DC7B248F9}"/>
                  </a:ext>
                </a:extLst>
              </p:cNvPr>
              <p:cNvCxnSpPr>
                <a:cxnSpLocks/>
                <a:stCxn id="62" idx="1"/>
                <a:endCxn id="61" idx="3"/>
              </p:cNvCxnSpPr>
              <p:nvPr/>
            </p:nvCxnSpPr>
            <p:spPr>
              <a:xfrm flipH="1" flipV="1">
                <a:off x="5042858" y="4365939"/>
                <a:ext cx="421022" cy="42195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CEEC855-F032-5044-8127-F9898B206B39}"/>
                  </a:ext>
                </a:extLst>
              </p:cNvPr>
              <p:cNvCxnSpPr>
                <a:cxnSpLocks/>
                <a:stCxn id="61" idx="1"/>
                <a:endCxn id="43" idx="3"/>
              </p:cNvCxnSpPr>
              <p:nvPr/>
            </p:nvCxnSpPr>
            <p:spPr>
              <a:xfrm flipH="1" flipV="1">
                <a:off x="4428572" y="4264090"/>
                <a:ext cx="506286" cy="101849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CCB46B09-0235-7C40-97CD-30C7DD6813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28116" y="4954803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Rounded Rectangle 70">
                <a:extLst>
                  <a:ext uri="{FF2B5EF4-FFF2-40B4-BE49-F238E27FC236}">
                    <a16:creationId xmlns:a16="http://schemas.microsoft.com/office/drawing/2014/main" id="{03728536-67CC-9047-A638-8ADA588370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74958" y="4973470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65BD1F9-EB8E-3A49-B59C-883E9F27A57D}"/>
                  </a:ext>
                </a:extLst>
              </p:cNvPr>
              <p:cNvCxnSpPr>
                <a:cxnSpLocks/>
                <a:stCxn id="33" idx="1"/>
                <a:endCxn id="71" idx="3"/>
              </p:cNvCxnSpPr>
              <p:nvPr/>
            </p:nvCxnSpPr>
            <p:spPr>
              <a:xfrm flipH="1">
                <a:off x="4782958" y="5001539"/>
                <a:ext cx="206245" cy="25346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2FE3F3E-DBD7-4E4F-AEC8-6D2B5C7A00FC}"/>
                  </a:ext>
                </a:extLst>
              </p:cNvPr>
              <p:cNvCxnSpPr>
                <a:cxnSpLocks/>
                <a:stCxn id="71" idx="1"/>
                <a:endCxn id="70" idx="3"/>
              </p:cNvCxnSpPr>
              <p:nvPr/>
            </p:nvCxnSpPr>
            <p:spPr>
              <a:xfrm flipH="1" flipV="1">
                <a:off x="4436116" y="5008218"/>
                <a:ext cx="238842" cy="18667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B761E266-325A-C54F-AA02-AF8072405275}"/>
                  </a:ext>
                </a:extLst>
              </p:cNvPr>
              <p:cNvCxnSpPr>
                <a:cxnSpLocks/>
                <a:stCxn id="70" idx="1"/>
                <a:endCxn id="57" idx="3"/>
              </p:cNvCxnSpPr>
              <p:nvPr/>
            </p:nvCxnSpPr>
            <p:spPr>
              <a:xfrm flipH="1" flipV="1">
                <a:off x="4119078" y="4965937"/>
                <a:ext cx="209038" cy="42281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ounded Rectangle 74">
                <a:extLst>
                  <a:ext uri="{FF2B5EF4-FFF2-40B4-BE49-F238E27FC236}">
                    <a16:creationId xmlns:a16="http://schemas.microsoft.com/office/drawing/2014/main" id="{38B48B87-7DB5-DB49-9D43-2BB2667BD8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95370" y="3019742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3C42B32B-8D8F-F846-A948-4EE128B3DD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05957" y="2979663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2DFFA37B-DD70-1A4A-9DA7-5F976D297A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44557" y="2910127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10481AE-B468-314E-9B71-92AF98BF9EAE}"/>
                  </a:ext>
                </a:extLst>
              </p:cNvPr>
              <p:cNvCxnSpPr>
                <a:cxnSpLocks/>
                <a:stCxn id="39" idx="1"/>
                <a:endCxn id="77" idx="3"/>
              </p:cNvCxnSpPr>
              <p:nvPr/>
            </p:nvCxnSpPr>
            <p:spPr>
              <a:xfrm flipH="1" flipV="1">
                <a:off x="5652557" y="2963542"/>
                <a:ext cx="323824" cy="78393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30744D4-E1CD-F34E-AF5A-24347A2A8D45}"/>
                  </a:ext>
                </a:extLst>
              </p:cNvPr>
              <p:cNvCxnSpPr>
                <a:cxnSpLocks/>
                <a:stCxn id="77" idx="1"/>
                <a:endCxn id="76" idx="3"/>
              </p:cNvCxnSpPr>
              <p:nvPr/>
            </p:nvCxnSpPr>
            <p:spPr>
              <a:xfrm flipH="1">
                <a:off x="5213957" y="2963542"/>
                <a:ext cx="330600" cy="69536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09BA26E-A61E-9A48-9A1B-7E5C5BAC5346}"/>
                  </a:ext>
                </a:extLst>
              </p:cNvPr>
              <p:cNvCxnSpPr>
                <a:cxnSpLocks/>
                <a:stCxn id="76" idx="1"/>
                <a:endCxn id="75" idx="3"/>
              </p:cNvCxnSpPr>
              <p:nvPr/>
            </p:nvCxnSpPr>
            <p:spPr>
              <a:xfrm flipH="1">
                <a:off x="4603370" y="3033078"/>
                <a:ext cx="502587" cy="40079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C32CE6BB-9164-1F46-B319-8C1FB8FD6F67}"/>
                  </a:ext>
                </a:extLst>
              </p:cNvPr>
              <p:cNvCxnSpPr>
                <a:cxnSpLocks/>
                <a:stCxn id="75" idx="1"/>
                <a:endCxn id="49" idx="3"/>
              </p:cNvCxnSpPr>
              <p:nvPr/>
            </p:nvCxnSpPr>
            <p:spPr>
              <a:xfrm flipH="1">
                <a:off x="4177649" y="3073157"/>
                <a:ext cx="317721" cy="4299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ACFF0008-7716-584F-BEBD-1D3D0DBCA724}"/>
                  </a:ext>
                </a:extLst>
              </p:cNvPr>
              <p:cNvCxnSpPr/>
              <p:nvPr/>
            </p:nvCxnSpPr>
            <p:spPr>
              <a:xfrm flipV="1">
                <a:off x="1302903" y="2752825"/>
                <a:ext cx="3551760" cy="9230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7972FE9-85A1-D342-8B86-E90D8B63A57B}"/>
                  </a:ext>
                </a:extLst>
              </p:cNvPr>
              <p:cNvSpPr txBox="1"/>
              <p:nvPr/>
            </p:nvSpPr>
            <p:spPr>
              <a:xfrm>
                <a:off x="2788479" y="2603552"/>
                <a:ext cx="58060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rgbClr val="7030A0"/>
                    </a:solidFill>
                  </a:rPr>
                  <a:t>MME</a:t>
                </a:r>
              </a:p>
            </p:txBody>
          </p: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5FFA20E6-AF0D-0045-AA20-8C6459D896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8175" y="5437026"/>
                <a:ext cx="1393920" cy="905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961579AD-E3F3-A24F-97D7-0D39D78877F9}"/>
                  </a:ext>
                </a:extLst>
              </p:cNvPr>
              <p:cNvSpPr txBox="1"/>
              <p:nvPr/>
            </p:nvSpPr>
            <p:spPr>
              <a:xfrm>
                <a:off x="1713685" y="5284578"/>
                <a:ext cx="5229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rgbClr val="FFC000"/>
                    </a:solidFill>
                  </a:rPr>
                  <a:t>MCE</a:t>
                </a: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48C9860-69FF-A44A-9198-8B393C0D9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1078" y="4725877"/>
                <a:ext cx="0" cy="811226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92914C9-028B-8347-ABD2-C8148770B1F1}"/>
                </a:ext>
              </a:extLst>
            </p:cNvPr>
            <p:cNvCxnSpPr>
              <a:cxnSpLocks/>
              <a:endCxn id="89" idx="2"/>
            </p:cNvCxnSpPr>
            <p:nvPr/>
          </p:nvCxnSpPr>
          <p:spPr>
            <a:xfrm flipV="1">
              <a:off x="2167845" y="2103776"/>
              <a:ext cx="0" cy="760981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E7ACCCB-7802-0E47-823B-EA1C847D7A7B}"/>
                </a:ext>
              </a:extLst>
            </p:cNvPr>
            <p:cNvSpPr txBox="1"/>
            <p:nvPr/>
          </p:nvSpPr>
          <p:spPr>
            <a:xfrm>
              <a:off x="1313733" y="1795999"/>
              <a:ext cx="17082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Explanation ordering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709291B-B120-6946-ABB6-391D0E093651}"/>
                </a:ext>
              </a:extLst>
            </p:cNvPr>
            <p:cNvCxnSpPr>
              <a:cxnSpLocks/>
              <a:stCxn id="33" idx="2"/>
              <a:endCxn id="94" idx="0"/>
            </p:cNvCxnSpPr>
            <p:nvPr/>
          </p:nvCxnSpPr>
          <p:spPr>
            <a:xfrm>
              <a:off x="5628290" y="4676035"/>
              <a:ext cx="1" cy="441847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E62EBA1-66A3-E94C-BFE4-329DE1E39526}"/>
                </a:ext>
              </a:extLst>
            </p:cNvPr>
            <p:cNvSpPr txBox="1"/>
            <p:nvPr/>
          </p:nvSpPr>
          <p:spPr>
            <a:xfrm>
              <a:off x="5040918" y="5117882"/>
              <a:ext cx="11747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Handling foils</a:t>
              </a: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9E82D80-2BE2-AD4E-8705-48D791235D24}"/>
                </a:ext>
              </a:extLst>
            </p:cNvPr>
            <p:cNvCxnSpPr>
              <a:cxnSpLocks/>
              <a:stCxn id="25" idx="2"/>
              <a:endCxn id="99" idx="0"/>
            </p:cNvCxnSpPr>
            <p:nvPr/>
          </p:nvCxnSpPr>
          <p:spPr>
            <a:xfrm flipH="1">
              <a:off x="7902694" y="4116722"/>
              <a:ext cx="1" cy="981407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A81CA82-E78F-7B4B-95AE-42C28A966173}"/>
                </a:ext>
              </a:extLst>
            </p:cNvPr>
            <p:cNvSpPr txBox="1"/>
            <p:nvPr/>
          </p:nvSpPr>
          <p:spPr>
            <a:xfrm>
              <a:off x="6523309" y="5098129"/>
              <a:ext cx="275876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Reconciling logic programs</a:t>
              </a:r>
            </a:p>
            <a:p>
              <a:r>
                <a:rPr lang="en-GB" sz="1400" dirty="0"/>
                <a:t>Reconciling MDPs</a:t>
              </a:r>
            </a:p>
            <a:p>
              <a:r>
                <a:rPr lang="en-GB" sz="1400" dirty="0"/>
                <a:t>Reconciling task allocation   models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A7556FC-C5A9-CC45-B81E-E0D19257FCCD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528989" y="4384360"/>
              <a:ext cx="0" cy="1715938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BAD09D9-43E0-3948-A88B-81809AE188A0}"/>
                </a:ext>
              </a:extLst>
            </p:cNvPr>
            <p:cNvCxnSpPr>
              <a:cxnSpLocks/>
              <a:endCxn id="110" idx="1"/>
            </p:cNvCxnSpPr>
            <p:nvPr/>
          </p:nvCxnSpPr>
          <p:spPr>
            <a:xfrm>
              <a:off x="533380" y="5258354"/>
              <a:ext cx="539722" cy="1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653B4A6-45B8-4643-A4E5-994052A9B21E}"/>
                </a:ext>
              </a:extLst>
            </p:cNvPr>
            <p:cNvSpPr txBox="1"/>
            <p:nvPr/>
          </p:nvSpPr>
          <p:spPr>
            <a:xfrm>
              <a:off x="1073102" y="5104466"/>
              <a:ext cx="22706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Handling incomplete models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6C8829B-7E8D-D940-889B-C8ACB50984C4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>
              <a:off x="533380" y="5473145"/>
              <a:ext cx="539722" cy="1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E415167-6655-D14E-96E5-EFD951F6C47C}"/>
                </a:ext>
              </a:extLst>
            </p:cNvPr>
            <p:cNvSpPr txBox="1"/>
            <p:nvPr/>
          </p:nvSpPr>
          <p:spPr>
            <a:xfrm>
              <a:off x="1073102" y="5319257"/>
              <a:ext cx="24239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Learning model approximation</a:t>
              </a: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3301AC1-A6DC-744A-8570-41EA26FBE85C}"/>
                </a:ext>
              </a:extLst>
            </p:cNvPr>
            <p:cNvCxnSpPr>
              <a:cxnSpLocks/>
              <a:endCxn id="120" idx="1"/>
            </p:cNvCxnSpPr>
            <p:nvPr/>
          </p:nvCxnSpPr>
          <p:spPr>
            <a:xfrm>
              <a:off x="533349" y="5677373"/>
              <a:ext cx="539722" cy="1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EA513CBB-8F09-0646-8EF3-8096ACB089B5}"/>
                </a:ext>
              </a:extLst>
            </p:cNvPr>
            <p:cNvSpPr txBox="1"/>
            <p:nvPr/>
          </p:nvSpPr>
          <p:spPr>
            <a:xfrm>
              <a:off x="1073071" y="5523485"/>
              <a:ext cx="3390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Handling cases with abstract human models</a:t>
              </a: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E71F786-A4BF-464D-A9F2-D7A04ED4C664}"/>
                </a:ext>
              </a:extLst>
            </p:cNvPr>
            <p:cNvCxnSpPr>
              <a:cxnSpLocks/>
              <a:endCxn id="123" idx="1"/>
            </p:cNvCxnSpPr>
            <p:nvPr/>
          </p:nvCxnSpPr>
          <p:spPr>
            <a:xfrm>
              <a:off x="533349" y="5885644"/>
              <a:ext cx="539722" cy="1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EB78320-E224-3B4C-A958-71A2EA5793AF}"/>
                </a:ext>
              </a:extLst>
            </p:cNvPr>
            <p:cNvSpPr txBox="1"/>
            <p:nvPr/>
          </p:nvSpPr>
          <p:spPr>
            <a:xfrm>
              <a:off x="1073071" y="5731756"/>
              <a:ext cx="2235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Handling multiple observers</a:t>
              </a: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E377CB0-5B02-9E48-B9BC-4627D00520A3}"/>
                </a:ext>
              </a:extLst>
            </p:cNvPr>
            <p:cNvCxnSpPr>
              <a:cxnSpLocks/>
              <a:endCxn id="126" idx="1"/>
            </p:cNvCxnSpPr>
            <p:nvPr/>
          </p:nvCxnSpPr>
          <p:spPr>
            <a:xfrm>
              <a:off x="533349" y="6100298"/>
              <a:ext cx="539722" cy="1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AB72224-0415-6C46-A109-BEA6D6F6F58F}"/>
                </a:ext>
              </a:extLst>
            </p:cNvPr>
            <p:cNvSpPr txBox="1"/>
            <p:nvPr/>
          </p:nvSpPr>
          <p:spPr>
            <a:xfrm>
              <a:off x="1073071" y="5946410"/>
              <a:ext cx="25222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Handling vocabulary differences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3916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EE78-D6D9-9B45-A8E7-39F428F9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CF5B8-2A93-8242-9D4A-962D8501F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Model reconciliation</a:t>
            </a:r>
          </a:p>
          <a:p>
            <a:pPr lvl="1"/>
            <a:r>
              <a:rPr lang="en-GB" dirty="0"/>
              <a:t>Explain differences in model</a:t>
            </a:r>
          </a:p>
          <a:p>
            <a:pPr lvl="1"/>
            <a:r>
              <a:rPr lang="en-GB" dirty="0"/>
              <a:t>PPE, MPE, MCE, MME</a:t>
            </a:r>
          </a:p>
          <a:p>
            <a:pPr lvl="1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3077A-69B0-914F-BB24-59AD1324A1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B2AC1-AC81-1649-16B3-E75751B53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A090F-74D6-BE4B-B152-5521A7E1F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030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Human-awareness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i="1" dirty="0"/>
              <a:t>Mental Models</a:t>
            </a:r>
          </a:p>
          <a:p>
            <a:pPr lvl="1"/>
            <a:r>
              <a:rPr lang="en-GB" dirty="0"/>
              <a:t>Human-aware agent</a:t>
            </a:r>
          </a:p>
          <a:p>
            <a:pPr marL="0" indent="0">
              <a:buNone/>
            </a:pPr>
            <a:r>
              <a:rPr lang="en-GB" i="1" dirty="0"/>
              <a:t>Interpretable Behaviour</a:t>
            </a:r>
          </a:p>
          <a:p>
            <a:pPr lvl="1"/>
            <a:r>
              <a:rPr lang="en-GB" dirty="0"/>
              <a:t>Explicability</a:t>
            </a:r>
          </a:p>
          <a:p>
            <a:pPr lvl="1"/>
            <a:r>
              <a:rPr lang="en-GB" dirty="0"/>
              <a:t>Legibility</a:t>
            </a:r>
          </a:p>
          <a:p>
            <a:pPr lvl="1"/>
            <a:r>
              <a:rPr lang="en-GB" dirty="0"/>
              <a:t>Predictability</a:t>
            </a:r>
          </a:p>
          <a:p>
            <a:pPr marL="0" indent="0">
              <a:buNone/>
            </a:pPr>
            <a:r>
              <a:rPr lang="en-GB" i="1" dirty="0"/>
              <a:t>Explanations</a:t>
            </a:r>
          </a:p>
          <a:p>
            <a:pPr lvl="1"/>
            <a:r>
              <a:rPr lang="en-GB" dirty="0"/>
              <a:t>Model reconciliation</a:t>
            </a:r>
          </a:p>
          <a:p>
            <a:pPr lvl="1"/>
            <a:endParaRPr lang="en-GB" dirty="0"/>
          </a:p>
          <a:p>
            <a:pPr marL="0" indent="0" algn="ctr">
              <a:buNone/>
            </a:pPr>
            <a:r>
              <a:rPr lang="en-GB" sz="3600" b="1" dirty="0">
                <a:solidFill>
                  <a:schemeClr val="accent1"/>
                </a:solidFill>
                <a:latin typeface="Zapfino" panose="03030300040707070C03" pitchFamily="66" charset="77"/>
              </a:rPr>
              <a:t>The End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27E37-101B-0B4E-921B-205D20BB60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29416-303D-8098-2C58-1F02E32954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EF4EC-B7EB-D840-A7ED-661B1C1CC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Proposed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1171B-4CA9-5942-9CAD-0AD458703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Goal: Synthesise explainable behaviour</a:t>
            </a:r>
          </a:p>
          <a:p>
            <a:r>
              <a:rPr lang="en-GB" dirty="0"/>
              <a:t>Take into account the </a:t>
            </a:r>
            <a:r>
              <a:rPr lang="en-GB" dirty="0">
                <a:solidFill>
                  <a:schemeClr val="accent1"/>
                </a:solidFill>
              </a:rPr>
              <a:t>mental model</a:t>
            </a:r>
            <a:r>
              <a:rPr lang="en-GB" dirty="0"/>
              <a:t> of the human in the loop</a:t>
            </a:r>
          </a:p>
          <a:p>
            <a:pPr lvl="1"/>
            <a:r>
              <a:rPr lang="en-GB" dirty="0"/>
              <a:t>Mental model: </a:t>
            </a:r>
          </a:p>
          <a:p>
            <a:pPr lvl="2"/>
            <a:r>
              <a:rPr lang="en-GB" dirty="0"/>
              <a:t>Goals + capabilities of the humans in the loop</a:t>
            </a:r>
          </a:p>
          <a:p>
            <a:pPr lvl="2"/>
            <a:r>
              <a:rPr lang="en-GB" dirty="0"/>
              <a:t>Human’s model of AI agent’s goals + capabilities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8709C-7989-734E-9548-392343AA01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744F8-CE79-B4D9-1D95-E82D023E8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B01EC-5537-694A-8418-B59FBFBC65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839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06E0-4781-EA45-8996-2B849FD1E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Classical Intelligent Agent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EB46EA-2463-114F-8ECD-0CF0E2BC4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5926" y="1665288"/>
            <a:ext cx="6540148" cy="424021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A079B2-6983-1340-836F-BB503095E6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60B676-4CE2-2D8E-B3AE-71E6355D8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D98F0-727B-004A-ABC2-03944CA31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C5E980-13F4-E944-A494-24E259E818EC}"/>
              </a:ext>
            </a:extLst>
          </p:cNvPr>
          <p:cNvSpPr/>
          <p:nvPr/>
        </p:nvSpPr>
        <p:spPr>
          <a:xfrm>
            <a:off x="5333804" y="6400414"/>
            <a:ext cx="15243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</a:rPr>
              <a:t>http://</a:t>
            </a:r>
            <a:r>
              <a:rPr lang="en-GB" sz="1200" dirty="0" err="1">
                <a:latin typeface="Calibri" panose="020F0502020204030204" pitchFamily="34" charset="0"/>
              </a:rPr>
              <a:t>bit.ly</a:t>
            </a:r>
            <a:r>
              <a:rPr lang="en-GB" sz="1200" dirty="0">
                <a:latin typeface="Calibri" panose="020F0502020204030204" pitchFamily="34" charset="0"/>
              </a:rPr>
              <a:t>/3bno2io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75704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662C3-FD73-CE46-A684-B68DF5CD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Human-aware Intelligent Agent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2121B-86DD-C146-AF63-F55AD82F8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7160" y="1686474"/>
            <a:ext cx="6487160" cy="417519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887038-0F9D-F741-A5C1-E3929A85EB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B775F4-5FEA-DE90-426E-132252D2D8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EE62F-E75C-7744-B0EE-77C5B2AC0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BA7D4C-0445-E445-A7FD-B1D6BEB453CB}"/>
              </a:ext>
            </a:extLst>
          </p:cNvPr>
          <p:cNvSpPr/>
          <p:nvPr/>
        </p:nvSpPr>
        <p:spPr>
          <a:xfrm>
            <a:off x="5333804" y="6400414"/>
            <a:ext cx="15243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</a:rPr>
              <a:t>http://</a:t>
            </a:r>
            <a:r>
              <a:rPr lang="en-GB" sz="1200" dirty="0" err="1">
                <a:latin typeface="Calibri" panose="020F0502020204030204" pitchFamily="34" charset="0"/>
              </a:rPr>
              <a:t>bit.ly</a:t>
            </a:r>
            <a:r>
              <a:rPr lang="en-GB" sz="1200" dirty="0">
                <a:latin typeface="Calibri" panose="020F0502020204030204" pitchFamily="34" charset="0"/>
              </a:rPr>
              <a:t>/3bno2io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930213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Classical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Given a planning problem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i.e., the agent’s </a:t>
                </a:r>
                <a:r>
                  <a:rPr lang="en-GB" dirty="0">
                    <a:solidFill>
                      <a:schemeClr val="tx1"/>
                    </a:solidFill>
                  </a:rPr>
                  <a:t>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Find a plan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that transforms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to a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5" t="-1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1FB95-E431-CD47-9E6B-4E0298CB7C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84789-1941-E9C5-3BDE-AFB264A8B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</a:t>
            </a:fld>
            <a:endParaRPr lang="en-GB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06E54D-FB96-734F-8D6F-9D47C8C78714}"/>
              </a:ext>
            </a:extLst>
          </p:cNvPr>
          <p:cNvGrpSpPr/>
          <p:nvPr/>
        </p:nvGrpSpPr>
        <p:grpSpPr>
          <a:xfrm>
            <a:off x="4703110" y="5310975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0474F1FD-8CEB-BD42-BF87-637900606822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0474F1FD-8CEB-BD42-BF87-6379006068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846C5F8-F89E-7847-8459-6793DC946DE0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846C5F8-F89E-7847-8459-6793DC946D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74E1DD8-E3FB-8D4A-BD92-70460ADE8AAF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74E1DD8-E3FB-8D4A-BD92-70460ADE8A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CF08884-500B-004C-B1E8-D82DBA89280A}"/>
                </a:ext>
              </a:extLst>
            </p:cNvPr>
            <p:cNvCxnSpPr>
              <a:stCxn id="48" idx="6"/>
              <a:endCxn id="50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1308335-5EE2-EE49-8C7F-FEBEB0459C55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678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1308335-5EE2-EE49-8C7F-FEBEB0459C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6782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A306A48C-0B88-5F4D-8370-9608B8257244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A306A48C-0B88-5F4D-8370-9608B82572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2B7DAFD-271A-714C-A598-7514C4840A39}"/>
                </a:ext>
              </a:extLst>
            </p:cNvPr>
            <p:cNvCxnSpPr>
              <a:cxnSpLocks/>
              <a:stCxn id="50" idx="6"/>
              <a:endCxn id="53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44455A8-A9F5-DA4D-AEE8-066C30DF3926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4731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44455A8-A9F5-DA4D-AEE8-066C30DF39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473142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8A45A14-BCEC-F14E-9E70-CDD91C037C57}"/>
                </a:ext>
              </a:extLst>
            </p:cNvPr>
            <p:cNvCxnSpPr>
              <a:cxnSpLocks/>
              <a:stCxn id="53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D537C3B-D137-9C43-A835-154DD1028720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731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D537C3B-D137-9C43-A835-154DD10287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73142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9DE580F-65E7-1E49-9533-0F2E50099B7E}"/>
                </a:ext>
              </a:extLst>
            </p:cNvPr>
            <p:cNvCxnSpPr>
              <a:cxnSpLocks/>
              <a:endCxn id="49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9A7E38C-D5F5-5540-BD47-CF12C0764BEE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9A7E38C-D5F5-5540-BD47-CF12C0764B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DA0818E-8E0C-674F-B334-1523E8898289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79B0CE2-7995-D441-897C-5D7C3A85B19A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557BC6C-48F6-554F-A9BF-860B2682A129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27E8F3D-B98C-BE42-A965-41815819D36D}"/>
              </a:ext>
            </a:extLst>
          </p:cNvPr>
          <p:cNvGrpSpPr/>
          <p:nvPr/>
        </p:nvGrpSpPr>
        <p:grpSpPr>
          <a:xfrm>
            <a:off x="9454742" y="3310076"/>
            <a:ext cx="2376933" cy="1821588"/>
            <a:chOff x="5545944" y="2497163"/>
            <a:chExt cx="2376933" cy="182158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672EDC7-2DB1-614B-962D-41404C4E2459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97D979C-D13C-CA4D-BE43-8DEFE2146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ounded Rectangle 65">
                  <a:extLst>
                    <a:ext uri="{FF2B5EF4-FFF2-40B4-BE49-F238E27FC236}">
                      <a16:creationId xmlns:a16="http://schemas.microsoft.com/office/drawing/2014/main" id="{CFA9D2BB-B528-1C40-8B80-CC78D8801E81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Rounded Rectangle 65">
                  <a:extLst>
                    <a:ext uri="{FF2B5EF4-FFF2-40B4-BE49-F238E27FC236}">
                      <a16:creationId xmlns:a16="http://schemas.microsoft.com/office/drawing/2014/main" id="{CFA9D2BB-B528-1C40-8B80-CC78D8801E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26119669"/>
      </p:ext>
    </p:extLst>
  </p:cSld>
  <p:clrMapOvr>
    <a:masterClrMapping/>
  </p:clrMapOvr>
</p:sld>
</file>

<file path=ppt/theme/theme1.xml><?xml version="1.0" encoding="utf-8"?>
<a:theme xmlns:a="http://schemas.openxmlformats.org/drawingml/2006/main" name="UM-en-new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M-en-new" id="{59C7D432-8138-4548-A7D7-91E264AD21C6}" vid="{0F7B2386-8E31-8B49-8677-D7DCA01AD3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wwu-adapted</Template>
  <TotalTime>12785</TotalTime>
  <Words>4690</Words>
  <Application>Microsoft Macintosh PowerPoint</Application>
  <PresentationFormat>Widescreen</PresentationFormat>
  <Paragraphs>859</Paragraphs>
  <Slides>55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70" baseType="lpstr">
      <vt:lpstr>Arial</vt:lpstr>
      <vt:lpstr>Calibri</vt:lpstr>
      <vt:lpstr>Cambria Math</vt:lpstr>
      <vt:lpstr>CMEX10</vt:lpstr>
      <vt:lpstr>CMMI7</vt:lpstr>
      <vt:lpstr>CMSY10</vt:lpstr>
      <vt:lpstr>Courier</vt:lpstr>
      <vt:lpstr>Courier New</vt:lpstr>
      <vt:lpstr>LucidaHandwriting</vt:lpstr>
      <vt:lpstr>Meta Offc Pro</vt:lpstr>
      <vt:lpstr>NimbusRomNo9L</vt:lpstr>
      <vt:lpstr>Segoe Script</vt:lpstr>
      <vt:lpstr>System Font Regular</vt:lpstr>
      <vt:lpstr>Zapfino</vt:lpstr>
      <vt:lpstr>UM-en-new</vt:lpstr>
      <vt:lpstr>Automated Planning and Acting</vt:lpstr>
      <vt:lpstr>Content: Planning and Acting</vt:lpstr>
      <vt:lpstr>Acknowledgements</vt:lpstr>
      <vt:lpstr>Outline: Human-awareness</vt:lpstr>
      <vt:lpstr>Motivation</vt:lpstr>
      <vt:lpstr>Proposed Solution</vt:lpstr>
      <vt:lpstr>Classical Intelligent Agent</vt:lpstr>
      <vt:lpstr>Human-aware Intelligent Agent</vt:lpstr>
      <vt:lpstr>Classical Planning</vt:lpstr>
      <vt:lpstr>Collaborative Planning</vt:lpstr>
      <vt:lpstr>Human-aware Planning</vt:lpstr>
      <vt:lpstr>Human-aware Planning</vt:lpstr>
      <vt:lpstr>Generating Mental Models</vt:lpstr>
      <vt:lpstr>XAI &amp; Explanations</vt:lpstr>
      <vt:lpstr>Ethical Quandaries of Interaction</vt:lpstr>
      <vt:lpstr>Ethical Quandaries of Interaction</vt:lpstr>
      <vt:lpstr>Differences in Mental Models</vt:lpstr>
      <vt:lpstr>Urban Search and Rescue (USAR)</vt:lpstr>
      <vt:lpstr>Model Differences</vt:lpstr>
      <vt:lpstr>Intermediate Summary</vt:lpstr>
      <vt:lpstr>Outline: Human-awareness</vt:lpstr>
      <vt:lpstr>Interpretable Behaviour</vt:lpstr>
      <vt:lpstr>Why Explicable Behaviour?</vt:lpstr>
      <vt:lpstr>Explicable Behaviour</vt:lpstr>
      <vt:lpstr>Model-based Explicable Behaviour</vt:lpstr>
      <vt:lpstr>Model-free Explicable Planning</vt:lpstr>
      <vt:lpstr>Model-free Explicable Planning</vt:lpstr>
      <vt:lpstr>Why Legible Behaviour?</vt:lpstr>
      <vt:lpstr>Legible Behaviour</vt:lpstr>
      <vt:lpstr>Online Legible Behaviour</vt:lpstr>
      <vt:lpstr>Legible Robot Motion</vt:lpstr>
      <vt:lpstr>Transparent Planning</vt:lpstr>
      <vt:lpstr>Offline Goal Legibility</vt:lpstr>
      <vt:lpstr>Offline Goal Legibility</vt:lpstr>
      <vt:lpstr>Why Predictable Behaviour?</vt:lpstr>
      <vt:lpstr>Predictable Behaviour</vt:lpstr>
      <vt:lpstr>Predictable Robot Motion</vt:lpstr>
      <vt:lpstr>t-Predictability</vt:lpstr>
      <vt:lpstr>Offline Plan Predictability</vt:lpstr>
      <vt:lpstr>Offline Plan Predictability</vt:lpstr>
      <vt:lpstr>Summary</vt:lpstr>
      <vt:lpstr>Outline: Human-awareness</vt:lpstr>
      <vt:lpstr>Plan Explanations</vt:lpstr>
      <vt:lpstr>Example</vt:lpstr>
      <vt:lpstr>Aspects to Explanations</vt:lpstr>
      <vt:lpstr>Types of Explanations</vt:lpstr>
      <vt:lpstr>Aspects of Types of Explanations</vt:lpstr>
      <vt:lpstr>Example – FetchWorld</vt:lpstr>
      <vt:lpstr>Example – FetchWorld </vt:lpstr>
      <vt:lpstr>Example – FetchWorld </vt:lpstr>
      <vt:lpstr>Model Space Search</vt:lpstr>
      <vt:lpstr>Trade-off Explicability and Explanation in Model Space Search</vt:lpstr>
      <vt:lpstr>Extensions (Outlook)</vt:lpstr>
      <vt:lpstr>Summary</vt:lpstr>
      <vt:lpstr>Outline: Human-awareness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Tanya Braun</cp:lastModifiedBy>
  <cp:revision>178</cp:revision>
  <cp:lastPrinted>2021-11-12T17:47:51Z</cp:lastPrinted>
  <dcterms:created xsi:type="dcterms:W3CDTF">2020-02-28T12:43:09Z</dcterms:created>
  <dcterms:modified xsi:type="dcterms:W3CDTF">2026-04-07T14:22:00Z</dcterms:modified>
</cp:coreProperties>
</file>