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6" r:id="rId1"/>
  </p:sldMasterIdLst>
  <p:notesMasterIdLst>
    <p:notesMasterId r:id="rId80"/>
  </p:notesMasterIdLst>
  <p:sldIdLst>
    <p:sldId id="256" r:id="rId2"/>
    <p:sldId id="263" r:id="rId3"/>
    <p:sldId id="353" r:id="rId4"/>
    <p:sldId id="924" r:id="rId5"/>
    <p:sldId id="931" r:id="rId6"/>
    <p:sldId id="960" r:id="rId7"/>
    <p:sldId id="925" r:id="rId8"/>
    <p:sldId id="1031" r:id="rId9"/>
    <p:sldId id="926" r:id="rId10"/>
    <p:sldId id="1032" r:id="rId11"/>
    <p:sldId id="927" r:id="rId12"/>
    <p:sldId id="961" r:id="rId13"/>
    <p:sldId id="1701" r:id="rId14"/>
    <p:sldId id="1029" r:id="rId15"/>
    <p:sldId id="1702" r:id="rId16"/>
    <p:sldId id="1703" r:id="rId17"/>
    <p:sldId id="1030" r:id="rId18"/>
    <p:sldId id="967" r:id="rId19"/>
    <p:sldId id="976" r:id="rId20"/>
    <p:sldId id="1008" r:id="rId21"/>
    <p:sldId id="990" r:id="rId22"/>
    <p:sldId id="991" r:id="rId23"/>
    <p:sldId id="992" r:id="rId24"/>
    <p:sldId id="993" r:id="rId25"/>
    <p:sldId id="994" r:id="rId26"/>
    <p:sldId id="995" r:id="rId27"/>
    <p:sldId id="997" r:id="rId28"/>
    <p:sldId id="978" r:id="rId29"/>
    <p:sldId id="996" r:id="rId30"/>
    <p:sldId id="998" r:id="rId31"/>
    <p:sldId id="999" r:id="rId32"/>
    <p:sldId id="1001" r:id="rId33"/>
    <p:sldId id="1002" r:id="rId34"/>
    <p:sldId id="1003" r:id="rId35"/>
    <p:sldId id="1004" r:id="rId36"/>
    <p:sldId id="1005" r:id="rId37"/>
    <p:sldId id="1006" r:id="rId38"/>
    <p:sldId id="1007" r:id="rId39"/>
    <p:sldId id="1009" r:id="rId40"/>
    <p:sldId id="1010" r:id="rId41"/>
    <p:sldId id="1000" r:id="rId42"/>
    <p:sldId id="1011" r:id="rId43"/>
    <p:sldId id="1704" r:id="rId44"/>
    <p:sldId id="1016" r:id="rId45"/>
    <p:sldId id="1017" r:id="rId46"/>
    <p:sldId id="1018" r:id="rId47"/>
    <p:sldId id="1026" r:id="rId48"/>
    <p:sldId id="1027" r:id="rId49"/>
    <p:sldId id="1019" r:id="rId50"/>
    <p:sldId id="1028" r:id="rId51"/>
    <p:sldId id="1020" r:id="rId52"/>
    <p:sldId id="1021" r:id="rId53"/>
    <p:sldId id="1022" r:id="rId54"/>
    <p:sldId id="1023" r:id="rId55"/>
    <p:sldId id="1024" r:id="rId56"/>
    <p:sldId id="923" r:id="rId57"/>
    <p:sldId id="1025" r:id="rId58"/>
    <p:sldId id="1705" r:id="rId59"/>
    <p:sldId id="962" r:id="rId60"/>
    <p:sldId id="963" r:id="rId61"/>
    <p:sldId id="966" r:id="rId62"/>
    <p:sldId id="965" r:id="rId63"/>
    <p:sldId id="968" r:id="rId64"/>
    <p:sldId id="969" r:id="rId65"/>
    <p:sldId id="972" r:id="rId66"/>
    <p:sldId id="973" r:id="rId67"/>
    <p:sldId id="974" r:id="rId68"/>
    <p:sldId id="971" r:id="rId69"/>
    <p:sldId id="975" r:id="rId70"/>
    <p:sldId id="980" r:id="rId71"/>
    <p:sldId id="982" r:id="rId72"/>
    <p:sldId id="983" r:id="rId73"/>
    <p:sldId id="981" r:id="rId74"/>
    <p:sldId id="984" r:id="rId75"/>
    <p:sldId id="987" r:id="rId76"/>
    <p:sldId id="1706" r:id="rId77"/>
    <p:sldId id="977" r:id="rId78"/>
    <p:sldId id="399" r:id="rId7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  <a:srgbClr val="AF4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8"/>
    <p:restoredTop sz="92055"/>
  </p:normalViewPr>
  <p:slideViewPr>
    <p:cSldViewPr snapToGrid="0" snapToObjects="1">
      <p:cViewPr varScale="1">
        <p:scale>
          <a:sx n="112" d="100"/>
          <a:sy n="112" d="100"/>
        </p:scale>
        <p:origin x="6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01830-A665-114E-98D6-B728185FEA0B}" type="datetimeFigureOut">
              <a:rPr lang="en-GB" smtClean="0"/>
              <a:t>11/06/2026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BF81A-3E81-274B-90A2-0A51F25FFE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7448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6960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/>
              <a:t>So far, h over whole state space; we will make that over subsets in a few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69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2725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1-4, 6: Planning book</a:t>
            </a:r>
          </a:p>
          <a:p>
            <a:r>
              <a:rPr lang="en-GB" dirty="0"/>
              <a:t>5, 7: AIMA</a:t>
            </a:r>
          </a:p>
          <a:p>
            <a:r>
              <a:rPr lang="en-GB" dirty="0"/>
              <a:t>8: Rao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6073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/>
              <a:t>Answer: Situation calculus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583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176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8143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/>
              <a:t>S = Success</a:t>
            </a:r>
          </a:p>
          <a:p>
            <a:r>
              <a:rPr lang="en-DE"/>
              <a:t>F = Failure</a:t>
            </a:r>
          </a:p>
          <a:p>
            <a:r>
              <a:rPr lang="en-DE"/>
              <a:t>vCase: instance of value function in case statement 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487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/>
              <a:t>unloadF = noop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48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358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/>
              <a:t>unloadF = noop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50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1479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/>
              <a:t>If a is false, then there is not x such that A(x). That means that b can also not be true as it asks for an x such that A(x) and B(x) are true, where we already know that A(x) cannot be true und thus the conjunction can never be true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51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8786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402" y="196200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402" y="3240000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 dirty="0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Linie">
            <a:extLst>
              <a:ext uri="{FF2B5EF4-FFF2-40B4-BE49-F238E27FC236}">
                <a16:creationId xmlns:a16="http://schemas.microsoft.com/office/drawing/2014/main" id="{8ACF9709-FDEF-994C-B10A-21B8BF8EFD73}"/>
              </a:ext>
            </a:extLst>
          </p:cNvPr>
          <p:cNvSpPr/>
          <p:nvPr/>
        </p:nvSpPr>
        <p:spPr>
          <a:xfrm>
            <a:off x="0" y="5642640"/>
            <a:ext cx="12191301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 dirty="0"/>
          </a:p>
        </p:txBody>
      </p:sp>
      <p:grpSp>
        <p:nvGrpSpPr>
          <p:cNvPr id="57" name="Türmchen">
            <a:extLst>
              <a:ext uri="{FF2B5EF4-FFF2-40B4-BE49-F238E27FC236}">
                <a16:creationId xmlns:a16="http://schemas.microsoft.com/office/drawing/2014/main" id="{C2786F34-A14B-7149-A1A4-26264A5B322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87276" y="1035715"/>
            <a:ext cx="3504724" cy="4606925"/>
            <a:chOff x="3550" y="652"/>
            <a:chExt cx="2210" cy="2902"/>
          </a:xfrm>
        </p:grpSpPr>
        <p:sp>
          <p:nvSpPr>
            <p:cNvPr id="58" name="Glocken">
              <a:extLst>
                <a:ext uri="{FF2B5EF4-FFF2-40B4-BE49-F238E27FC236}">
                  <a16:creationId xmlns:a16="http://schemas.microsoft.com/office/drawing/2014/main" id="{897961CD-E1C4-4F4A-AA14-A9A0813CD3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D89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 dirty="0"/>
            </a:p>
          </p:txBody>
        </p:sp>
        <p:sp>
          <p:nvSpPr>
            <p:cNvPr id="59" name="Glocken innen">
              <a:extLst>
                <a:ext uri="{FF2B5EF4-FFF2-40B4-BE49-F238E27FC236}">
                  <a16:creationId xmlns:a16="http://schemas.microsoft.com/office/drawing/2014/main" id="{C8B100EB-0FE2-5448-BA66-AA7E5BDD4A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278A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 dirty="0"/>
            </a:p>
          </p:txBody>
        </p:sp>
        <p:sp>
          <p:nvSpPr>
            <p:cNvPr id="60" name="Türmchen">
              <a:extLst>
                <a:ext uri="{FF2B5EF4-FFF2-40B4-BE49-F238E27FC236}">
                  <a16:creationId xmlns:a16="http://schemas.microsoft.com/office/drawing/2014/main" id="{EF9E2494-27ED-FD47-AA47-B55DC5A659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 dirty="0"/>
            </a:p>
          </p:txBody>
        </p:sp>
        <p:sp>
          <p:nvSpPr>
            <p:cNvPr id="61" name="Linien">
              <a:extLst>
                <a:ext uri="{FF2B5EF4-FFF2-40B4-BE49-F238E27FC236}">
                  <a16:creationId xmlns:a16="http://schemas.microsoft.com/office/drawing/2014/main" id="{275F8786-5C13-354C-B4A7-47655C5ED3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 dirty="0"/>
            </a:p>
          </p:txBody>
        </p:sp>
      </p:grpSp>
      <p:grpSp>
        <p:nvGrpSpPr>
          <p:cNvPr id="73" name="Regieanweisungen">
            <a:extLst>
              <a:ext uri="{FF2B5EF4-FFF2-40B4-BE49-F238E27FC236}">
                <a16:creationId xmlns:a16="http://schemas.microsoft.com/office/drawing/2014/main" id="{3A23A438-E371-914B-A807-0E0A5D9BA265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74" name="Linie">
              <a:extLst>
                <a:ext uri="{FF2B5EF4-FFF2-40B4-BE49-F238E27FC236}">
                  <a16:creationId xmlns:a16="http://schemas.microsoft.com/office/drawing/2014/main" id="{66A7282E-E6D2-A84D-9891-C685DDBC1096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Linie">
              <a:extLst>
                <a:ext uri="{FF2B5EF4-FFF2-40B4-BE49-F238E27FC236}">
                  <a16:creationId xmlns:a16="http://schemas.microsoft.com/office/drawing/2014/main" id="{C0DABCCF-2814-584B-9A9E-F2A36D2C3090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Linie">
              <a:extLst>
                <a:ext uri="{FF2B5EF4-FFF2-40B4-BE49-F238E27FC236}">
                  <a16:creationId xmlns:a16="http://schemas.microsoft.com/office/drawing/2014/main" id="{D3629D8F-6C40-8248-8619-674EAE2CCB08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Linie">
              <a:extLst>
                <a:ext uri="{FF2B5EF4-FFF2-40B4-BE49-F238E27FC236}">
                  <a16:creationId xmlns:a16="http://schemas.microsoft.com/office/drawing/2014/main" id="{C9DB8BEB-F5D8-154B-AB88-ABE9BF30F8E6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Linie">
              <a:extLst>
                <a:ext uri="{FF2B5EF4-FFF2-40B4-BE49-F238E27FC236}">
                  <a16:creationId xmlns:a16="http://schemas.microsoft.com/office/drawing/2014/main" id="{D16B4BFE-487A-344D-913F-8E929692C6C2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Linie">
              <a:extLst>
                <a:ext uri="{FF2B5EF4-FFF2-40B4-BE49-F238E27FC236}">
                  <a16:creationId xmlns:a16="http://schemas.microsoft.com/office/drawing/2014/main" id="{905B7DD5-57E2-DC4E-9121-9ECBF0008D7C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Linie">
              <a:extLst>
                <a:ext uri="{FF2B5EF4-FFF2-40B4-BE49-F238E27FC236}">
                  <a16:creationId xmlns:a16="http://schemas.microsoft.com/office/drawing/2014/main" id="{9B3ECF95-13DB-9D42-BAFD-31ABD4373FDA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6F8DE9E6-D343-104B-9839-5629A47B601A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6249EA10-9AD9-5546-9E11-04B977DD959F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BBE723E7-4F58-1641-9D96-3E75670DF995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livng.knowledge">
            <a:extLst>
              <a:ext uri="{FF2B5EF4-FFF2-40B4-BE49-F238E27FC236}">
                <a16:creationId xmlns:a16="http://schemas.microsoft.com/office/drawing/2014/main" id="{B047EBDB-25E0-3349-8C4B-88673F3FCFC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pic>
        <p:nvPicPr>
          <p:cNvPr id="4" name="Grafik 1">
            <a:extLst>
              <a:ext uri="{FF2B5EF4-FFF2-40B4-BE49-F238E27FC236}">
                <a16:creationId xmlns:a16="http://schemas.microsoft.com/office/drawing/2014/main" id="{EF30B318-F6E7-ED2A-610E-2E91ECB5532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71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  <p15:guide id="13" orient="horz" pos="1236" userDrawn="1">
          <p15:clr>
            <a:srgbClr val="FBAE40"/>
          </p15:clr>
        </p15:guide>
        <p15:guide id="14" orient="horz" pos="2040" userDrawn="1">
          <p15:clr>
            <a:srgbClr val="FBAE40"/>
          </p15:clr>
        </p15:guide>
        <p15:guide id="15" pos="301" userDrawn="1">
          <p15:clr>
            <a:srgbClr val="FBAE40"/>
          </p15:clr>
        </p15:guide>
        <p15:guide id="16" pos="737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826" y="2615519"/>
            <a:ext cx="5572334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7843" y="2615519"/>
            <a:ext cx="5573833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E951C31-C6BD-824C-BF6E-8C71F39EAA7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9624" y="1666800"/>
            <a:ext cx="5574533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43" indent="0">
              <a:buNone/>
              <a:defRPr sz="1998" b="1"/>
            </a:lvl2pPr>
            <a:lvl3pPr marL="913486" indent="0">
              <a:buNone/>
              <a:defRPr sz="1798" b="1"/>
            </a:lvl3pPr>
            <a:lvl4pPr marL="1370228" indent="0">
              <a:buNone/>
              <a:defRPr sz="1598" b="1"/>
            </a:lvl4pPr>
            <a:lvl5pPr marL="1826971" indent="0">
              <a:buNone/>
              <a:defRPr sz="1598" b="1"/>
            </a:lvl5pPr>
            <a:lvl6pPr marL="2283714" indent="0">
              <a:buNone/>
              <a:defRPr sz="1598" b="1"/>
            </a:lvl6pPr>
            <a:lvl7pPr marL="2740457" indent="0">
              <a:buNone/>
              <a:defRPr sz="1598" b="1"/>
            </a:lvl7pPr>
            <a:lvl8pPr marL="3197200" indent="0">
              <a:buNone/>
              <a:defRPr sz="1598" b="1"/>
            </a:lvl8pPr>
            <a:lvl9pPr marL="3653942" indent="0">
              <a:buNone/>
              <a:defRPr sz="1598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770AB22-F3E9-294E-99D4-9AB1D452A1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840" y="1666800"/>
            <a:ext cx="5573834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43" indent="0">
              <a:buNone/>
              <a:defRPr sz="1998" b="1"/>
            </a:lvl2pPr>
            <a:lvl3pPr marL="913486" indent="0">
              <a:buNone/>
              <a:defRPr sz="1798" b="1"/>
            </a:lvl3pPr>
            <a:lvl4pPr marL="1370228" indent="0">
              <a:buNone/>
              <a:defRPr sz="1598" b="1"/>
            </a:lvl4pPr>
            <a:lvl5pPr marL="1826971" indent="0">
              <a:buNone/>
              <a:defRPr sz="1598" b="1"/>
            </a:lvl5pPr>
            <a:lvl6pPr marL="2283714" indent="0">
              <a:buNone/>
              <a:defRPr sz="1598" b="1"/>
            </a:lvl6pPr>
            <a:lvl7pPr marL="2740457" indent="0">
              <a:buNone/>
              <a:defRPr sz="1598" b="1"/>
            </a:lvl7pPr>
            <a:lvl8pPr marL="3197200" indent="0">
              <a:buNone/>
              <a:defRPr sz="1598" b="1"/>
            </a:lvl8pPr>
            <a:lvl9pPr marL="3653942" indent="0">
              <a:buNone/>
              <a:defRPr sz="1598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7C6A65A7-1CBA-0D4F-B9D8-6D61E7871B6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 noProof="0" dirty="0"/>
              <a:t>Decision Structure</a:t>
            </a:r>
            <a:endParaRPr lang="en-GB" noProof="0" dirty="0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B6433E5C-9FED-DA4C-8DE8-B99B9F3001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 noProof="0" dirty="0"/>
              <a:t>T. Braun - APA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AFD26347-1A0A-784C-8CCF-ACBD59383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5" name="Linie">
            <a:extLst>
              <a:ext uri="{FF2B5EF4-FFF2-40B4-BE49-F238E27FC236}">
                <a16:creationId xmlns:a16="http://schemas.microsoft.com/office/drawing/2014/main" id="{5D1988EE-945D-DC4D-B6FF-84072DB78E01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noProof="0" dirty="0"/>
          </a:p>
        </p:txBody>
      </p:sp>
    </p:spTree>
    <p:extLst>
      <p:ext uri="{BB962C8B-B14F-4D97-AF65-F5344CB8AC3E}">
        <p14:creationId xmlns:p14="http://schemas.microsoft.com/office/powerpoint/2010/main" val="4047358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en-GB" noProof="0"/>
              <a:t>Headline einfügen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86D8077-4372-5146-B398-83C688228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 noProof="0" dirty="0"/>
              <a:t>Decision Structure</a:t>
            </a:r>
            <a:endParaRPr lang="en-GB" noProof="0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D1D1C23-05DC-0441-B5B6-BAAFF83BB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 noProof="0" dirty="0"/>
              <a:t>T. Braun - APA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A2DC22DA-6370-FE48-9C40-D6A00D459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9" name="Linie">
            <a:extLst>
              <a:ext uri="{FF2B5EF4-FFF2-40B4-BE49-F238E27FC236}">
                <a16:creationId xmlns:a16="http://schemas.microsoft.com/office/drawing/2014/main" id="{9885FC69-7E8B-8346-A374-037CEFCE3D22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noProof="0" dirty="0"/>
          </a:p>
        </p:txBody>
      </p:sp>
    </p:spTree>
    <p:extLst>
      <p:ext uri="{BB962C8B-B14F-4D97-AF65-F5344CB8AC3E}">
        <p14:creationId xmlns:p14="http://schemas.microsoft.com/office/powerpoint/2010/main" val="1813979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  <p15:guide id="16" orient="horz" pos="1463" userDrawn="1">
          <p15:clr>
            <a:srgbClr val="FBAE40"/>
          </p15:clr>
        </p15:guide>
        <p15:guide id="17" orient="horz" pos="3618" userDrawn="1">
          <p15:clr>
            <a:srgbClr val="FBAE40"/>
          </p15:clr>
        </p15:guide>
        <p15:guide id="18" orient="horz" pos="851" userDrawn="1">
          <p15:clr>
            <a:srgbClr val="FBAE40"/>
          </p15:clr>
        </p15:guide>
        <p15:guide id="19" pos="301" userDrawn="1">
          <p15:clr>
            <a:srgbClr val="FBAE40"/>
          </p15:clr>
        </p15:guide>
        <p15:guide id="20" pos="737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8F6EC800-7BF9-D54E-995A-94C9F9BAD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 noProof="0" dirty="0"/>
              <a:t>Decision Structure</a:t>
            </a:r>
            <a:endParaRPr lang="en-GB" noProof="0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E503AAE-E423-DB45-AD86-48BA80EA3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 noProof="0" dirty="0"/>
              <a:t>T. Braun - APA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952AEFA-84D8-9443-9CEB-F8F56C994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8" name="Linie">
            <a:extLst>
              <a:ext uri="{FF2B5EF4-FFF2-40B4-BE49-F238E27FC236}">
                <a16:creationId xmlns:a16="http://schemas.microsoft.com/office/drawing/2014/main" id="{9EE9B35D-3696-2543-AF9A-6BB5766D66BB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noProof="0" dirty="0"/>
          </a:p>
        </p:txBody>
      </p:sp>
    </p:spTree>
    <p:extLst>
      <p:ext uri="{BB962C8B-B14F-4D97-AF65-F5344CB8AC3E}">
        <p14:creationId xmlns:p14="http://schemas.microsoft.com/office/powerpoint/2010/main" val="2266589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11" orient="horz" pos="1463" userDrawn="1">
          <p15:clr>
            <a:srgbClr val="FBAE40"/>
          </p15:clr>
        </p15:guide>
        <p15:guide id="12" orient="horz" pos="3618" userDrawn="1">
          <p15:clr>
            <a:srgbClr val="FBAE40"/>
          </p15:clr>
        </p15:guide>
        <p15:guide id="13" orient="horz" pos="851" userDrawn="1">
          <p15:clr>
            <a:srgbClr val="FBAE40"/>
          </p15:clr>
        </p15:guide>
        <p15:guide id="14" pos="301" userDrawn="1">
          <p15:clr>
            <a:srgbClr val="FBAE40"/>
          </p15:clr>
        </p15:guide>
        <p15:guide id="15" pos="7379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anz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9995DF37-38DF-074D-8192-E1A584FD7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E1DC7D-227B-E4B8-B03E-633258849192}"/>
              </a:ext>
            </a:extLst>
          </p:cNvPr>
          <p:cNvSpPr/>
          <p:nvPr/>
        </p:nvSpPr>
        <p:spPr>
          <a:xfrm>
            <a:off x="268941" y="228600"/>
            <a:ext cx="2277035" cy="5378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365210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11" orient="horz" pos="1463" userDrawn="1">
          <p15:clr>
            <a:srgbClr val="FBAE40"/>
          </p15:clr>
        </p15:guide>
        <p15:guide id="12" orient="horz" pos="3618" userDrawn="1">
          <p15:clr>
            <a:srgbClr val="FBAE40"/>
          </p15:clr>
        </p15:guide>
        <p15:guide id="13" orient="horz" pos="851" userDrawn="1">
          <p15:clr>
            <a:srgbClr val="FBAE40"/>
          </p15:clr>
        </p15:guide>
        <p15:guide id="14" pos="301" userDrawn="1">
          <p15:clr>
            <a:srgbClr val="FBAE40"/>
          </p15:clr>
        </p15:guide>
        <p15:guide id="15" pos="7379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0412" y="1019190"/>
            <a:ext cx="5494742" cy="108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Headline einfügen</a:t>
            </a:r>
            <a:br>
              <a:rPr lang="en-GB" noProof="0"/>
            </a:br>
            <a:r>
              <a:rPr lang="en-GB" noProof="0"/>
              <a:t>über zwei Zeilen</a:t>
            </a:r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9625" y="2369580"/>
            <a:ext cx="5494742" cy="3373994"/>
          </a:xfrm>
        </p:spPr>
        <p:txBody>
          <a:bodyPr vert="horz"/>
          <a:lstStyle>
            <a:lvl1pPr>
              <a:defRPr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/>
              <a:t>Fließtext auf erster Ebene // für weitere Aufzählungen </a:t>
            </a:r>
            <a:br>
              <a:rPr lang="en-GB" noProof="0"/>
            </a:br>
            <a:r>
              <a:rPr lang="en-GB" noProof="0"/>
              <a:t>&gt;&gt; Menü &gt; Start &gt; Absatz &gt; Listenebne erhöhen </a:t>
            </a:r>
          </a:p>
          <a:p>
            <a:pPr lvl="1"/>
            <a:r>
              <a:rPr lang="en-GB" noProof="0"/>
              <a:t>Zweite Ebene</a:t>
            </a:r>
          </a:p>
          <a:p>
            <a:pPr lvl="2"/>
            <a:r>
              <a:rPr lang="en-GB" noProof="0"/>
              <a:t>Dritte Ebene</a:t>
            </a:r>
          </a:p>
          <a:p>
            <a:pPr lvl="3"/>
            <a:r>
              <a:rPr lang="en-GB" noProof="0"/>
              <a:t>Vierte Ebene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6313152" y="1512000"/>
            <a:ext cx="5518523" cy="302868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199"/>
            </a:lvl1pPr>
          </a:lstStyle>
          <a:p>
            <a:r>
              <a:rPr lang="en-GB" noProof="0" dirty="0"/>
              <a:t>Platzhalter für ein Bild (Format: 4:3)</a:t>
            </a:r>
            <a:br>
              <a:rPr lang="en-GB" noProof="0" dirty="0"/>
            </a:br>
            <a:br>
              <a:rPr lang="en-GB" noProof="0" dirty="0"/>
            </a:br>
            <a:br>
              <a:rPr lang="en-GB" noProof="0" dirty="0"/>
            </a:br>
            <a:endParaRPr lang="en-GB" noProof="0" dirty="0"/>
          </a:p>
        </p:txBody>
      </p:sp>
      <p:sp>
        <p:nvSpPr>
          <p:cNvPr id="13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6313152" y="4680002"/>
            <a:ext cx="5518726" cy="1063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9pPr>
          </a:lstStyle>
          <a:p>
            <a:pPr lvl="0"/>
            <a:r>
              <a:rPr lang="en-GB" noProof="0"/>
              <a:t>Bildunterschrift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C6D58E90-194C-274B-8399-616475266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 noProof="0" dirty="0"/>
              <a:t>Decision Structure</a:t>
            </a:r>
            <a:endParaRPr lang="en-GB" noProof="0" dirty="0"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9644BF75-828E-C94C-A7AA-0D73825FE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 noProof="0" dirty="0"/>
              <a:t>T. Braun - APA</a:t>
            </a:r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42F02FE4-B132-6944-915C-2BF6E9BC0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6" name="Linie">
            <a:extLst>
              <a:ext uri="{FF2B5EF4-FFF2-40B4-BE49-F238E27FC236}">
                <a16:creationId xmlns:a16="http://schemas.microsoft.com/office/drawing/2014/main" id="{139920B9-F07E-8246-B59F-A38AA9EC7E83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noProof="0" dirty="0"/>
          </a:p>
        </p:txBody>
      </p:sp>
    </p:spTree>
    <p:extLst>
      <p:ext uri="{BB962C8B-B14F-4D97-AF65-F5344CB8AC3E}">
        <p14:creationId xmlns:p14="http://schemas.microsoft.com/office/powerpoint/2010/main" val="3272354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  <p15:guide id="16" orient="horz" pos="3618" userDrawn="1">
          <p15:clr>
            <a:srgbClr val="FBAE40"/>
          </p15:clr>
        </p15:guide>
        <p15:guide id="17" orient="horz" pos="851" userDrawn="1">
          <p15:clr>
            <a:srgbClr val="FBAE40"/>
          </p15:clr>
        </p15:guide>
        <p15:guide id="18" orient="horz" pos="1781" userDrawn="1">
          <p15:clr>
            <a:srgbClr val="FBAE40"/>
          </p15:clr>
        </p15:guide>
        <p15:guide id="19" pos="301" userDrawn="1">
          <p15:clr>
            <a:srgbClr val="FBAE40"/>
          </p15:clr>
        </p15:guide>
        <p15:guide id="20" pos="7379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625" y="1709741"/>
            <a:ext cx="10987826" cy="2852737"/>
          </a:xfrm>
        </p:spPr>
        <p:txBody>
          <a:bodyPr anchor="b"/>
          <a:lstStyle>
            <a:lvl1pPr>
              <a:defRPr sz="5994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625" y="4589466"/>
            <a:ext cx="10987826" cy="1316447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/>
                </a:solidFill>
              </a:defRPr>
            </a:lvl1pPr>
            <a:lvl2pPr marL="456743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486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7022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4pPr>
            <a:lvl5pPr marL="1826971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5pPr>
            <a:lvl6pPr marL="2283714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6pPr>
            <a:lvl7pPr marL="2740457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7pPr>
            <a:lvl8pPr marL="3197200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8pPr>
            <a:lvl9pPr marL="3653942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D08DBF21-BE4C-BC4D-82F0-6FB793792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 noProof="0" dirty="0"/>
              <a:t>Decision Structure</a:t>
            </a:r>
            <a:endParaRPr lang="en-GB" noProof="0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F00B39BD-4F22-0941-BFB8-4356F415DF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 noProof="0" dirty="0"/>
              <a:t>T. Braun - APA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8D7BF1C4-105C-CF45-9C87-83CAFBF72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2" name="Linie">
            <a:extLst>
              <a:ext uri="{FF2B5EF4-FFF2-40B4-BE49-F238E27FC236}">
                <a16:creationId xmlns:a16="http://schemas.microsoft.com/office/drawing/2014/main" id="{D8637B26-F5B6-5C41-822F-05994CF18C64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noProof="0" dirty="0"/>
          </a:p>
        </p:txBody>
      </p:sp>
    </p:spTree>
    <p:extLst>
      <p:ext uri="{BB962C8B-B14F-4D97-AF65-F5344CB8AC3E}">
        <p14:creationId xmlns:p14="http://schemas.microsoft.com/office/powerpoint/2010/main" val="3878199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15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 dirty="0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5" name="Regieanweisungen">
            <a:extLst>
              <a:ext uri="{FF2B5EF4-FFF2-40B4-BE49-F238E27FC236}">
                <a16:creationId xmlns:a16="http://schemas.microsoft.com/office/drawing/2014/main" id="{ED9FFC58-AD21-3E47-B1A8-93EE29275526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B64ED526-E274-3147-A2AF-D81E318BDC76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635028BA-7335-574C-8E83-D802863F7E9D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21CD66BF-E308-3F4B-895B-FAA7C5FE3ECF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A699C338-927B-4942-9427-6060000D99F3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F475D903-336D-8E48-916C-726044DBD829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F8683604-57DF-764E-800E-48A3E945DA0E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616A30C2-8E95-384D-8B79-BA59DD2978B0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65786F69-7926-CA45-84BD-1AAD5F33CF1B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2CB29A9F-189F-B844-9FE4-D2371E12A0C9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9F47B3E-58E2-BF45-AA62-F5377549D8EC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BB22276-F35F-A440-A378-D70B6EA72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209" y="304199"/>
            <a:ext cx="2089425" cy="1045801"/>
          </a:xfrm>
          <a:prstGeom prst="rect">
            <a:avLst/>
          </a:prstGeom>
        </p:spPr>
      </p:pic>
      <p:sp>
        <p:nvSpPr>
          <p:cNvPr id="22" name="livng.knowledge">
            <a:extLst>
              <a:ext uri="{FF2B5EF4-FFF2-40B4-BE49-F238E27FC236}">
                <a16:creationId xmlns:a16="http://schemas.microsoft.com/office/drawing/2014/main" id="{6FCE89AB-3140-D748-8FFB-2BE1ED68AD4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pic>
        <p:nvPicPr>
          <p:cNvPr id="4" name="Grafik 1">
            <a:extLst>
              <a:ext uri="{FF2B5EF4-FFF2-40B4-BE49-F238E27FC236}">
                <a16:creationId xmlns:a16="http://schemas.microsoft.com/office/drawing/2014/main" id="{4FF0C5A2-C4EB-F182-2EE2-80EFF88099D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05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9" orient="horz" pos="1236" userDrawn="1">
          <p15:clr>
            <a:srgbClr val="FBAE40"/>
          </p15:clr>
        </p15:guide>
        <p15:guide id="10" orient="horz" pos="2040" userDrawn="1">
          <p15:clr>
            <a:srgbClr val="FBAE40"/>
          </p15:clr>
        </p15:guide>
        <p15:guide id="11" pos="301" userDrawn="1">
          <p15:clr>
            <a:srgbClr val="FBAE40"/>
          </p15:clr>
        </p15:guide>
        <p15:guide id="12" pos="737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15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 dirty="0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5" name="Regieanweisungen">
            <a:extLst>
              <a:ext uri="{FF2B5EF4-FFF2-40B4-BE49-F238E27FC236}">
                <a16:creationId xmlns:a16="http://schemas.microsoft.com/office/drawing/2014/main" id="{ED9FFC58-AD21-3E47-B1A8-93EE29275526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B64ED526-E274-3147-A2AF-D81E318BDC76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635028BA-7335-574C-8E83-D802863F7E9D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21CD66BF-E308-3F4B-895B-FAA7C5FE3ECF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A699C338-927B-4942-9427-6060000D99F3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F475D903-336D-8E48-916C-726044DBD829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F8683604-57DF-764E-800E-48A3E945DA0E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616A30C2-8E95-384D-8B79-BA59DD2978B0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65786F69-7926-CA45-84BD-1AAD5F33CF1B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2CB29A9F-189F-B844-9FE4-D2371E12A0C9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9F47B3E-58E2-BF45-AA62-F5377549D8EC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livng.knowledge">
            <a:extLst>
              <a:ext uri="{FF2B5EF4-FFF2-40B4-BE49-F238E27FC236}">
                <a16:creationId xmlns:a16="http://schemas.microsoft.com/office/drawing/2014/main" id="{6FCE89AB-3140-D748-8FFB-2BE1ED68AD4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pic>
        <p:nvPicPr>
          <p:cNvPr id="4" name="Grafik 1">
            <a:extLst>
              <a:ext uri="{FF2B5EF4-FFF2-40B4-BE49-F238E27FC236}">
                <a16:creationId xmlns:a16="http://schemas.microsoft.com/office/drawing/2014/main" id="{166DFA8A-0A60-6E57-3E6D-1B298569BE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91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301">
          <p15:clr>
            <a:srgbClr val="FBAE40"/>
          </p15:clr>
        </p15:guide>
        <p15:guide id="8" pos="737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/>
        </p:nvSpPr>
        <p:spPr>
          <a:xfrm>
            <a:off x="0" y="0"/>
            <a:ext cx="12192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 dirty="0"/>
          </a:p>
        </p:txBody>
      </p:sp>
      <p:grpSp>
        <p:nvGrpSpPr>
          <p:cNvPr id="15" name="Türmchen"/>
          <p:cNvGrpSpPr>
            <a:grpSpLocks noChangeAspect="1"/>
          </p:cNvGrpSpPr>
          <p:nvPr/>
        </p:nvGrpSpPr>
        <p:grpSpPr bwMode="auto">
          <a:xfrm>
            <a:off x="7513324" y="1035716"/>
            <a:ext cx="4677833" cy="4606925"/>
            <a:chOff x="3550" y="652"/>
            <a:chExt cx="2210" cy="2902"/>
          </a:xfrm>
        </p:grpSpPr>
        <p:sp>
          <p:nvSpPr>
            <p:cNvPr id="16" name="Glocken"/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 dirty="0"/>
            </a:p>
          </p:txBody>
        </p:sp>
        <p:sp>
          <p:nvSpPr>
            <p:cNvPr id="20" name="Glocken innen"/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 dirty="0"/>
            </a:p>
          </p:txBody>
        </p:sp>
        <p:sp>
          <p:nvSpPr>
            <p:cNvPr id="24" name="Türmchen"/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 dirty="0"/>
            </a:p>
          </p:txBody>
        </p:sp>
        <p:sp>
          <p:nvSpPr>
            <p:cNvPr id="25" name="Linien"/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000" y="1962150"/>
            <a:ext cx="8544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000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000" y="304199"/>
            <a:ext cx="36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 dirty="0"/>
          </a:p>
        </p:txBody>
      </p:sp>
      <p:sp>
        <p:nvSpPr>
          <p:cNvPr id="5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6" name="Fläche">
            <a:extLst>
              <a:ext uri="{FF2B5EF4-FFF2-40B4-BE49-F238E27FC236}">
                <a16:creationId xmlns:a16="http://schemas.microsoft.com/office/drawing/2014/main" id="{A0C1A4B1-F77B-CE43-BDE2-3A29F198B73A}"/>
              </a:ext>
            </a:extLst>
          </p:cNvPr>
          <p:cNvSpPr/>
          <p:nvPr/>
        </p:nvSpPr>
        <p:spPr>
          <a:xfrm>
            <a:off x="0" y="0"/>
            <a:ext cx="12192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 dirty="0"/>
          </a:p>
        </p:txBody>
      </p:sp>
      <p:sp>
        <p:nvSpPr>
          <p:cNvPr id="27" name="Linie">
            <a:extLst>
              <a:ext uri="{FF2B5EF4-FFF2-40B4-BE49-F238E27FC236}">
                <a16:creationId xmlns:a16="http://schemas.microsoft.com/office/drawing/2014/main" id="{004499F2-1FF9-CC44-99DB-D9FE23B62C2B}"/>
              </a:ext>
            </a:extLst>
          </p:cNvPr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 dirty="0"/>
          </a:p>
        </p:txBody>
      </p:sp>
      <p:grpSp>
        <p:nvGrpSpPr>
          <p:cNvPr id="51" name="Türmchen">
            <a:extLst>
              <a:ext uri="{FF2B5EF4-FFF2-40B4-BE49-F238E27FC236}">
                <a16:creationId xmlns:a16="http://schemas.microsoft.com/office/drawing/2014/main" id="{CC994A96-87B1-FE4C-AC7E-79256B8AA1F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87276" y="1035715"/>
            <a:ext cx="3504724" cy="4606925"/>
            <a:chOff x="3550" y="652"/>
            <a:chExt cx="2210" cy="2902"/>
          </a:xfrm>
        </p:grpSpPr>
        <p:sp>
          <p:nvSpPr>
            <p:cNvPr id="52" name="Glocken">
              <a:extLst>
                <a:ext uri="{FF2B5EF4-FFF2-40B4-BE49-F238E27FC236}">
                  <a16:creationId xmlns:a16="http://schemas.microsoft.com/office/drawing/2014/main" id="{E325FA85-F261-8844-B4AC-72DA27F184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 dirty="0"/>
            </a:p>
          </p:txBody>
        </p:sp>
        <p:sp>
          <p:nvSpPr>
            <p:cNvPr id="53" name="Glocken innen">
              <a:extLst>
                <a:ext uri="{FF2B5EF4-FFF2-40B4-BE49-F238E27FC236}">
                  <a16:creationId xmlns:a16="http://schemas.microsoft.com/office/drawing/2014/main" id="{F9788BDF-D72D-4942-828D-954B33880A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 dirty="0"/>
            </a:p>
          </p:txBody>
        </p:sp>
        <p:sp>
          <p:nvSpPr>
            <p:cNvPr id="55" name="Türmchen">
              <a:extLst>
                <a:ext uri="{FF2B5EF4-FFF2-40B4-BE49-F238E27FC236}">
                  <a16:creationId xmlns:a16="http://schemas.microsoft.com/office/drawing/2014/main" id="{1663F8F8-D044-1F4B-978F-47C077DB99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 dirty="0"/>
            </a:p>
          </p:txBody>
        </p:sp>
        <p:sp>
          <p:nvSpPr>
            <p:cNvPr id="56" name="Linien">
              <a:extLst>
                <a:ext uri="{FF2B5EF4-FFF2-40B4-BE49-F238E27FC236}">
                  <a16:creationId xmlns:a16="http://schemas.microsoft.com/office/drawing/2014/main" id="{B0D2A84D-FA8B-8243-AFF2-1AA693CB60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 dirty="0"/>
            </a:p>
          </p:txBody>
        </p:sp>
      </p:grpSp>
      <p:sp>
        <p:nvSpPr>
          <p:cNvPr id="60" name="Titel 1">
            <a:extLst>
              <a:ext uri="{FF2B5EF4-FFF2-40B4-BE49-F238E27FC236}">
                <a16:creationId xmlns:a16="http://schemas.microsoft.com/office/drawing/2014/main" id="{F6CCE017-8073-FA4E-BA50-DC2F3CC044E3}"/>
              </a:ext>
            </a:extLst>
          </p:cNvPr>
          <p:cNvSpPr txBox="1">
            <a:spLocks/>
          </p:cNvSpPr>
          <p:nvPr/>
        </p:nvSpPr>
        <p:spPr>
          <a:xfrm>
            <a:off x="359625" y="2114550"/>
            <a:ext cx="8544000" cy="12763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sz="3596" dirty="0"/>
              <a:t>Titel der Präsentation auf zwei Zeilen einfügen</a:t>
            </a:r>
          </a:p>
        </p:txBody>
      </p:sp>
      <p:sp>
        <p:nvSpPr>
          <p:cNvPr id="61" name="Untertitel 2">
            <a:extLst>
              <a:ext uri="{FF2B5EF4-FFF2-40B4-BE49-F238E27FC236}">
                <a16:creationId xmlns:a16="http://schemas.microsoft.com/office/drawing/2014/main" id="{5B42F7DF-CD0C-C748-89A7-998A99D3B063}"/>
              </a:ext>
            </a:extLst>
          </p:cNvPr>
          <p:cNvSpPr txBox="1">
            <a:spLocks/>
          </p:cNvSpPr>
          <p:nvPr/>
        </p:nvSpPr>
        <p:spPr>
          <a:xfrm>
            <a:off x="359625" y="3390901"/>
            <a:ext cx="85440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 sz="1798" dirty="0"/>
              <a:t>Untertitel bzw. Kurzbeschreibung der Präsentation</a:t>
            </a:r>
            <a:br>
              <a:rPr lang="en-GB" sz="1798" dirty="0"/>
            </a:br>
            <a:r>
              <a:rPr lang="en-GB" sz="1798" dirty="0"/>
              <a:t>Name: der Referentin / des Referenten</a:t>
            </a:r>
          </a:p>
        </p:txBody>
      </p:sp>
      <p:grpSp>
        <p:nvGrpSpPr>
          <p:cNvPr id="62" name="Regieanweisungen">
            <a:extLst>
              <a:ext uri="{FF2B5EF4-FFF2-40B4-BE49-F238E27FC236}">
                <a16:creationId xmlns:a16="http://schemas.microsoft.com/office/drawing/2014/main" id="{C368D8F1-E7A9-554E-9B0E-05F32F9FAD2A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63" name="Linie">
              <a:extLst>
                <a:ext uri="{FF2B5EF4-FFF2-40B4-BE49-F238E27FC236}">
                  <a16:creationId xmlns:a16="http://schemas.microsoft.com/office/drawing/2014/main" id="{CDBB0B1F-B071-A845-B192-682917954BF8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Linie">
              <a:extLst>
                <a:ext uri="{FF2B5EF4-FFF2-40B4-BE49-F238E27FC236}">
                  <a16:creationId xmlns:a16="http://schemas.microsoft.com/office/drawing/2014/main" id="{59954D6D-0B9C-AD44-9DDB-2550636C8703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Linie">
              <a:extLst>
                <a:ext uri="{FF2B5EF4-FFF2-40B4-BE49-F238E27FC236}">
                  <a16:creationId xmlns:a16="http://schemas.microsoft.com/office/drawing/2014/main" id="{914DE49F-EC57-2E43-AB89-FC5181C10FC2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Linie">
              <a:extLst>
                <a:ext uri="{FF2B5EF4-FFF2-40B4-BE49-F238E27FC236}">
                  <a16:creationId xmlns:a16="http://schemas.microsoft.com/office/drawing/2014/main" id="{7623077E-5FB6-4745-AFCB-96D80DF5C511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Linie">
              <a:extLst>
                <a:ext uri="{FF2B5EF4-FFF2-40B4-BE49-F238E27FC236}">
                  <a16:creationId xmlns:a16="http://schemas.microsoft.com/office/drawing/2014/main" id="{1F795CCA-E55C-9145-AF7B-409B01D54D45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Linie">
              <a:extLst>
                <a:ext uri="{FF2B5EF4-FFF2-40B4-BE49-F238E27FC236}">
                  <a16:creationId xmlns:a16="http://schemas.microsoft.com/office/drawing/2014/main" id="{97ACCA39-5369-2345-87C2-8BB0B10BF45A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Linie">
              <a:extLst>
                <a:ext uri="{FF2B5EF4-FFF2-40B4-BE49-F238E27FC236}">
                  <a16:creationId xmlns:a16="http://schemas.microsoft.com/office/drawing/2014/main" id="{81AE122C-4994-C147-AB0C-30343C0CDA31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Linie">
              <a:extLst>
                <a:ext uri="{FF2B5EF4-FFF2-40B4-BE49-F238E27FC236}">
                  <a16:creationId xmlns:a16="http://schemas.microsoft.com/office/drawing/2014/main" id="{927ABC02-A893-CA4C-A49C-DD10F440037F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Linie">
              <a:extLst>
                <a:ext uri="{FF2B5EF4-FFF2-40B4-BE49-F238E27FC236}">
                  <a16:creationId xmlns:a16="http://schemas.microsoft.com/office/drawing/2014/main" id="{510ABDD7-8E89-8F47-80F0-4C3AABCBBE0E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Linie">
              <a:extLst>
                <a:ext uri="{FF2B5EF4-FFF2-40B4-BE49-F238E27FC236}">
                  <a16:creationId xmlns:a16="http://schemas.microsoft.com/office/drawing/2014/main" id="{F789BD69-DEB7-444C-9201-C59C4B90395B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livng.knowledge">
            <a:extLst>
              <a:ext uri="{FF2B5EF4-FFF2-40B4-BE49-F238E27FC236}">
                <a16:creationId xmlns:a16="http://schemas.microsoft.com/office/drawing/2014/main" id="{47F7FB0D-7814-7142-AFBE-7A75ED0F012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pic>
        <p:nvPicPr>
          <p:cNvPr id="4" name="Grafik 21">
            <a:extLst>
              <a:ext uri="{FF2B5EF4-FFF2-40B4-BE49-F238E27FC236}">
                <a16:creationId xmlns:a16="http://schemas.microsoft.com/office/drawing/2014/main" id="{E5A42739-E9FA-3CC1-4EF3-0BB95C726C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248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  <p15:guide id="13" orient="horz" pos="1236" userDrawn="1">
          <p15:clr>
            <a:srgbClr val="FBAE40"/>
          </p15:clr>
        </p15:guide>
        <p15:guide id="14" orient="horz" pos="2040" userDrawn="1">
          <p15:clr>
            <a:srgbClr val="FBAE40"/>
          </p15:clr>
        </p15:guide>
        <p15:guide id="15" pos="301" userDrawn="1">
          <p15:clr>
            <a:srgbClr val="FBAE40"/>
          </p15:clr>
        </p15:guide>
        <p15:guide id="16" pos="737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402" y="196200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402" y="3240000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1638" y="6069200"/>
            <a:ext cx="456036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00ECBAA0-F64D-E642-91EE-7FD796756364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1258B1E1-19E8-F942-B303-89FEFD11BF6A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6BA3BDCF-D183-B04A-AEA5-AC77C96A4AA2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DFA2E6C8-7CCA-954B-8D5D-A533B5DBF0A9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5196E3F3-8648-3B4B-ABB0-4977CF50F9A3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7DFB6D48-E4D7-4944-97D9-C9E340283921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86FF3820-6F06-974C-B737-51D86061C2DC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9B3CCE05-F829-744F-9BC4-13D443ADB381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0203EE4C-F6CC-DD45-B690-6E669E248480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E23B25D5-DDAD-7C4B-9FFD-6A8E19F22CCC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BE64572D-3AC4-C848-9602-D4066B4889CD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Ecke">
            <a:extLst>
              <a:ext uri="{FF2B5EF4-FFF2-40B4-BE49-F238E27FC236}">
                <a16:creationId xmlns:a16="http://schemas.microsoft.com/office/drawing/2014/main" id="{2BEE4D5A-671F-3C48-A20E-B0FDA728E14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12558" y="0"/>
            <a:ext cx="337944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77C02CE2-3D62-F84D-BA03-B0559DE31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 dirty="0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A73BFE46-D9BD-9442-A29C-F345929E0A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 dirty="0"/>
            </a:p>
          </p:txBody>
        </p:sp>
      </p:grpSp>
      <p:sp>
        <p:nvSpPr>
          <p:cNvPr id="21" name="livng.knowledge">
            <a:extLst>
              <a:ext uri="{FF2B5EF4-FFF2-40B4-BE49-F238E27FC236}">
                <a16:creationId xmlns:a16="http://schemas.microsoft.com/office/drawing/2014/main" id="{53D18515-2728-DF4D-BD30-577CE284C0F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pic>
        <p:nvPicPr>
          <p:cNvPr id="4" name="Grafik 1">
            <a:extLst>
              <a:ext uri="{FF2B5EF4-FFF2-40B4-BE49-F238E27FC236}">
                <a16:creationId xmlns:a16="http://schemas.microsoft.com/office/drawing/2014/main" id="{362335E6-E2DE-E887-0E05-1D86681CC8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1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  <p15:guide id="13" orient="horz" pos="1236" userDrawn="1">
          <p15:clr>
            <a:srgbClr val="FBAE40"/>
          </p15:clr>
        </p15:guide>
        <p15:guide id="14" orient="horz" pos="2040" userDrawn="1">
          <p15:clr>
            <a:srgbClr val="FBAE40"/>
          </p15:clr>
        </p15:guide>
        <p15:guide id="15" pos="301" userDrawn="1">
          <p15:clr>
            <a:srgbClr val="FBAE40"/>
          </p15:clr>
        </p15:guide>
        <p15:guide id="16" pos="737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15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1638" y="6069200"/>
            <a:ext cx="456036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512A8336-2CA1-3948-948D-0926FA18E3D9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3A712D2C-532E-1B4C-8C51-6C3CFBE6792D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1301602D-0718-2A48-A04A-0D49AA4F6E8B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4F3F5AA7-BCBB-B546-A572-DC989FEA5A61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EBE982D6-758A-9946-B322-41730F8218C7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C35184BC-F0EA-764D-BBA8-05D5C133415D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A9435E8A-1FCE-8444-8A1E-6C4BBFC7B0AF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5D8584CC-6766-3A46-90C2-1826275DF049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6C040198-35FF-884B-9182-4442C6D814DD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D4326288-7ACE-EE4A-8A01-F81A28678F26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806E543B-443F-A54A-A513-B77782818008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Ecke">
            <a:extLst>
              <a:ext uri="{FF2B5EF4-FFF2-40B4-BE49-F238E27FC236}">
                <a16:creationId xmlns:a16="http://schemas.microsoft.com/office/drawing/2014/main" id="{19C02532-AA4A-C045-8A7C-C8E7BBDB076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12558" y="0"/>
            <a:ext cx="337944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0FC6C01B-DA14-A04F-877A-FF808590D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 dirty="0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9CCCD4BC-B124-AF4B-8AC8-DC208DA27F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 dirty="0"/>
            </a:p>
          </p:txBody>
        </p:sp>
      </p:grpSp>
      <p:sp>
        <p:nvSpPr>
          <p:cNvPr id="21" name="livng.knowledge">
            <a:extLst>
              <a:ext uri="{FF2B5EF4-FFF2-40B4-BE49-F238E27FC236}">
                <a16:creationId xmlns:a16="http://schemas.microsoft.com/office/drawing/2014/main" id="{B7AED09D-D872-F34F-B764-A4039FDCE91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pic>
        <p:nvPicPr>
          <p:cNvPr id="4" name="Grafik 21">
            <a:extLst>
              <a:ext uri="{FF2B5EF4-FFF2-40B4-BE49-F238E27FC236}">
                <a16:creationId xmlns:a16="http://schemas.microsoft.com/office/drawing/2014/main" id="{E894909E-E2BC-9CE0-6436-C1C8699283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1739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  <p15:guide id="13" orient="horz" pos="1236" userDrawn="1">
          <p15:clr>
            <a:srgbClr val="FBAE40"/>
          </p15:clr>
        </p15:guide>
        <p15:guide id="14" orient="horz" pos="2040" userDrawn="1">
          <p15:clr>
            <a:srgbClr val="FBAE40"/>
          </p15:clr>
        </p15:guide>
        <p15:guide id="15" pos="301" userDrawn="1">
          <p15:clr>
            <a:srgbClr val="FBAE40"/>
          </p15:clr>
        </p15:guide>
        <p15:guide id="16" pos="737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/>
        </p:nvPicPr>
        <p:blipFill rotWithShape="1">
          <a:blip r:embed="rId2"/>
          <a:srcRect t="300" b="5222"/>
          <a:stretch/>
        </p:blipFill>
        <p:spPr>
          <a:xfrm>
            <a:off x="0" y="2"/>
            <a:ext cx="12192000" cy="5669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001" y="1962075"/>
            <a:ext cx="5036816" cy="498598"/>
          </a:xfrm>
          <a:solidFill>
            <a:schemeClr val="bg2"/>
          </a:solidFill>
        </p:spPr>
        <p:txBody>
          <a:bodyPr wrap="none" lIns="90000" tIns="0" rIns="9000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der Präsentation auf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000" y="3590925"/>
            <a:ext cx="2688000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</a:p>
          <a:p>
            <a:pPr lvl="0"/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000" y="304199"/>
            <a:ext cx="36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 dirty="0"/>
          </a:p>
        </p:txBody>
      </p:sp>
      <p:sp>
        <p:nvSpPr>
          <p:cNvPr id="26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478368" y="2484439"/>
            <a:ext cx="4251137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2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769229" y="6028843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4" name="Hintergrundbild">
            <a:extLst>
              <a:ext uri="{FF2B5EF4-FFF2-40B4-BE49-F238E27FC236}">
                <a16:creationId xmlns:a16="http://schemas.microsoft.com/office/drawing/2014/main" id="{BA571F12-9FBB-F444-8324-06D41A365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2"/>
            <a:ext cx="12192000" cy="5654051"/>
          </a:xfrm>
          <a:prstGeom prst="rect">
            <a:avLst/>
          </a:prstGeom>
        </p:spPr>
      </p:pic>
      <p:sp>
        <p:nvSpPr>
          <p:cNvPr id="25" name="Linie">
            <a:extLst>
              <a:ext uri="{FF2B5EF4-FFF2-40B4-BE49-F238E27FC236}">
                <a16:creationId xmlns:a16="http://schemas.microsoft.com/office/drawing/2014/main" id="{77CF79E4-663F-5B48-89C0-26073481A6A8}"/>
              </a:ext>
            </a:extLst>
          </p:cNvPr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 dirty="0"/>
          </a:p>
        </p:txBody>
      </p:sp>
      <p:grpSp>
        <p:nvGrpSpPr>
          <p:cNvPr id="28" name="Regieanweisungen">
            <a:extLst>
              <a:ext uri="{FF2B5EF4-FFF2-40B4-BE49-F238E27FC236}">
                <a16:creationId xmlns:a16="http://schemas.microsoft.com/office/drawing/2014/main" id="{712B8235-5A53-9945-8D5D-3510A4AA4400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2" name="Linie">
              <a:extLst>
                <a:ext uri="{FF2B5EF4-FFF2-40B4-BE49-F238E27FC236}">
                  <a16:creationId xmlns:a16="http://schemas.microsoft.com/office/drawing/2014/main" id="{9F75CF44-58E0-CF49-9E1C-463536DD6D92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7A362EBF-CD5A-4142-8441-D4957096E564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218FBFDE-7BFD-DB4F-883E-BEF6AD66B75F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A6889172-AEB2-4B49-ABBB-14A5EC539A77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>
              <a:extLst>
                <a:ext uri="{FF2B5EF4-FFF2-40B4-BE49-F238E27FC236}">
                  <a16:creationId xmlns:a16="http://schemas.microsoft.com/office/drawing/2014/main" id="{E7812F82-53CA-9C4F-BE00-FB80E6A90998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CE45FCEA-1E45-1343-8C1C-A3BEC099F383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B6E18050-9C35-304A-9775-60B2821E1D4C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5221AB02-FC2F-414A-94B6-B8F74B382375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BE156E55-54A9-F549-AA7E-7C3CABBE8937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8C93632-B41D-164C-8A56-30C5204E38F2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itel 1">
            <a:extLst>
              <a:ext uri="{FF2B5EF4-FFF2-40B4-BE49-F238E27FC236}">
                <a16:creationId xmlns:a16="http://schemas.microsoft.com/office/drawing/2014/main" id="{85805F51-5C97-E345-958F-2F1F3E4046D2}"/>
              </a:ext>
            </a:extLst>
          </p:cNvPr>
          <p:cNvSpPr txBox="1">
            <a:spLocks/>
          </p:cNvSpPr>
          <p:nvPr/>
        </p:nvSpPr>
        <p:spPr>
          <a:xfrm>
            <a:off x="359626" y="1962075"/>
            <a:ext cx="5036816" cy="498598"/>
          </a:xfrm>
          <a:prstGeom prst="rect">
            <a:avLst/>
          </a:prstGeom>
          <a:solidFill>
            <a:schemeClr val="bg2"/>
          </a:solidFill>
        </p:spPr>
        <p:txBody>
          <a:bodyPr vert="horz" wrap="none" lIns="89906" tIns="0" rIns="89906" bIns="0" rtlCol="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sz="3596" dirty="0"/>
              <a:t>Titel der Präsentation auf</a:t>
            </a:r>
          </a:p>
        </p:txBody>
      </p:sp>
      <p:sp>
        <p:nvSpPr>
          <p:cNvPr id="59" name="Untertitel 2">
            <a:extLst>
              <a:ext uri="{FF2B5EF4-FFF2-40B4-BE49-F238E27FC236}">
                <a16:creationId xmlns:a16="http://schemas.microsoft.com/office/drawing/2014/main" id="{21FA039B-FF8C-CC43-A7B1-3587AB2B0425}"/>
              </a:ext>
            </a:extLst>
          </p:cNvPr>
          <p:cNvSpPr txBox="1">
            <a:spLocks/>
          </p:cNvSpPr>
          <p:nvPr/>
        </p:nvSpPr>
        <p:spPr>
          <a:xfrm>
            <a:off x="359625" y="3590925"/>
            <a:ext cx="2013902" cy="18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 sz="1798" dirty="0"/>
              <a:t>Untertitel bzw. Kurzbeschreibung der Präsentation</a:t>
            </a:r>
          </a:p>
          <a:p>
            <a:r>
              <a:rPr lang="en-GB" sz="1798" dirty="0"/>
              <a:t>Name: der Referentin / des Referenten</a:t>
            </a:r>
          </a:p>
        </p:txBody>
      </p:sp>
      <p:sp>
        <p:nvSpPr>
          <p:cNvPr id="60" name="Vertikaler Textplatzhalter 2">
            <a:extLst>
              <a:ext uri="{FF2B5EF4-FFF2-40B4-BE49-F238E27FC236}">
                <a16:creationId xmlns:a16="http://schemas.microsoft.com/office/drawing/2014/main" id="{757A8D0F-1525-5440-90DB-24F909E2470A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358402" y="2484439"/>
            <a:ext cx="4089403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27" name="livng.knowledge">
            <a:extLst>
              <a:ext uri="{FF2B5EF4-FFF2-40B4-BE49-F238E27FC236}">
                <a16:creationId xmlns:a16="http://schemas.microsoft.com/office/drawing/2014/main" id="{066467CB-860E-B94F-9269-FA8017D3238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pic>
        <p:nvPicPr>
          <p:cNvPr id="4" name="Grafik 21">
            <a:extLst>
              <a:ext uri="{FF2B5EF4-FFF2-40B4-BE49-F238E27FC236}">
                <a16:creationId xmlns:a16="http://schemas.microsoft.com/office/drawing/2014/main" id="{928005D7-52D0-42FE-4CE2-FCB5BF3976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5351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6" orient="horz" pos="1236">
          <p15:clr>
            <a:srgbClr val="FBAE40"/>
          </p15:clr>
        </p15:guide>
        <p15:guide id="7" orient="horz" pos="2262">
          <p15:clr>
            <a:srgbClr val="FBAE40"/>
          </p15:clr>
        </p15:guide>
        <p15:guide id="8" pos="227">
          <p15:clr>
            <a:srgbClr val="FBAE40"/>
          </p15:clr>
        </p15:guide>
        <p15:guide id="9" pos="7461">
          <p15:clr>
            <a:srgbClr val="FBAE40"/>
          </p15:clr>
        </p15:guide>
        <p15:guide id="10" orient="horz" pos="156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en-GB" noProof="0"/>
              <a:t>Headline einfügen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9625" y="1665066"/>
            <a:ext cx="11472051" cy="4240848"/>
          </a:xfrm>
        </p:spPr>
        <p:txBody>
          <a:bodyPr/>
          <a:lstStyle>
            <a:lvl1pPr marL="274363" marR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  <a:lvl2pPr marL="539210" marR="0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2pPr>
            <a:lvl3pPr marL="802472" marR="0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3pPr>
            <a:lvl4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4pPr>
            <a:lvl5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5pPr>
            <a:lvl6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6pPr>
            <a:lvl7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7pPr>
            <a:lvl8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8pPr>
            <a:lvl9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9pPr>
          </a:lstStyle>
          <a:p>
            <a:pPr marL="274363" marR="0" lvl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398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Fließtext auf erster Ebene // für weitere Aufzählungen </a:t>
            </a:r>
            <a:br>
              <a:rPr kumimoji="0" lang="en-GB" sz="2398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GB" sz="2398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&gt;&gt; Menü &gt; Start &gt; Absatz &gt; Listenebne erhöhen </a:t>
            </a:r>
          </a:p>
          <a:p>
            <a:pPr marL="539210" marR="0" lvl="1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198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Zweite Ebene</a:t>
            </a:r>
          </a:p>
          <a:p>
            <a:pPr marL="802472" marR="0" lvl="2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998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Dritte Ebene</a:t>
            </a:r>
          </a:p>
          <a:p>
            <a:pPr marL="1067320" marR="0" lvl="3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98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Vierte Ebene</a:t>
            </a:r>
          </a:p>
          <a:p>
            <a:pPr marL="1067320" marR="0" lvl="4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98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Fünfte Ebene</a:t>
            </a:r>
          </a:p>
          <a:p>
            <a:pPr marL="1067320" marR="0" lvl="5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98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Sechste Ebene</a:t>
            </a:r>
          </a:p>
          <a:p>
            <a:pPr marL="1067320" marR="0" lvl="6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98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Siebte Ebene</a:t>
            </a:r>
          </a:p>
          <a:p>
            <a:pPr marL="1067320" marR="0" lvl="7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98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Achte Ebene</a:t>
            </a:r>
          </a:p>
          <a:p>
            <a:pPr marL="1067320" marR="0" lvl="8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98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Neunte Ebene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1BA5F8B6-9755-B049-B5EE-24C8818A3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 noProof="0" dirty="0"/>
              <a:t>Decision Structure</a:t>
            </a:r>
            <a:endParaRPr lang="en-GB" noProof="0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7BA8AF51-BD09-E140-B970-8F7D15CD2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 noProof="0" dirty="0"/>
              <a:t>T. Braun - APA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AE209590-B7E9-864F-8E23-D8E66B67E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Linie">
            <a:extLst>
              <a:ext uri="{FF2B5EF4-FFF2-40B4-BE49-F238E27FC236}">
                <a16:creationId xmlns:a16="http://schemas.microsoft.com/office/drawing/2014/main" id="{74E4E7DF-5D97-5A48-92FB-8CDE15E71AB3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noProof="0" dirty="0"/>
          </a:p>
        </p:txBody>
      </p:sp>
    </p:spTree>
    <p:extLst>
      <p:ext uri="{BB962C8B-B14F-4D97-AF65-F5344CB8AC3E}">
        <p14:creationId xmlns:p14="http://schemas.microsoft.com/office/powerpoint/2010/main" val="541401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  <p15:guide id="16" orient="horz" pos="1463" userDrawn="1">
          <p15:clr>
            <a:srgbClr val="FBAE40"/>
          </p15:clr>
        </p15:guide>
        <p15:guide id="17" orient="horz" pos="3618" userDrawn="1">
          <p15:clr>
            <a:srgbClr val="FBAE40"/>
          </p15:clr>
        </p15:guide>
        <p15:guide id="18" orient="horz" pos="851" userDrawn="1">
          <p15:clr>
            <a:srgbClr val="FBAE40"/>
          </p15:clr>
        </p15:guide>
        <p15:guide id="19" pos="301" userDrawn="1">
          <p15:clr>
            <a:srgbClr val="FBAE40"/>
          </p15:clr>
        </p15:guide>
        <p15:guide id="20" pos="737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962" y="1666800"/>
            <a:ext cx="5452008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7842" y="1666800"/>
            <a:ext cx="5573833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DD891D81-850B-104A-8882-3B4FE65D2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 noProof="0" dirty="0"/>
              <a:t>Decision Structure</a:t>
            </a:r>
            <a:endParaRPr lang="en-GB" noProof="0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5C3E01FC-4088-3E4B-A987-3CBED1C47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 noProof="0" dirty="0"/>
              <a:t>T. Braun - APA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1227048F-4499-5747-BBA5-477A08D6E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3" name="Linie">
            <a:extLst>
              <a:ext uri="{FF2B5EF4-FFF2-40B4-BE49-F238E27FC236}">
                <a16:creationId xmlns:a16="http://schemas.microsoft.com/office/drawing/2014/main" id="{B3105BE5-7E5E-0845-B3F4-48E9C5D4B19D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noProof="0" dirty="0"/>
          </a:p>
        </p:txBody>
      </p:sp>
    </p:spTree>
    <p:extLst>
      <p:ext uri="{BB962C8B-B14F-4D97-AF65-F5344CB8AC3E}">
        <p14:creationId xmlns:p14="http://schemas.microsoft.com/office/powerpoint/2010/main" val="1398529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sv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59625" y="904869"/>
            <a:ext cx="11472051" cy="57532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GB" noProof="0"/>
              <a:t>Headline einfügen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9625" y="1665065"/>
            <a:ext cx="11472051" cy="42408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noProof="0"/>
              <a:t>Fließtext auf erster Ebene // für weitere Aufzählungen </a:t>
            </a:r>
            <a:br>
              <a:rPr lang="en-GB" noProof="0"/>
            </a:br>
            <a:r>
              <a:rPr lang="en-GB" noProof="0"/>
              <a:t>&gt;&gt; Menü &gt; Start &gt; Absatz &gt; Listenebne erhöhen </a:t>
            </a:r>
          </a:p>
          <a:p>
            <a:pPr lvl="1"/>
            <a:r>
              <a:rPr lang="en-GB" noProof="0"/>
              <a:t>Zweite Ebene</a:t>
            </a:r>
          </a:p>
          <a:p>
            <a:pPr lvl="2"/>
            <a:r>
              <a:rPr lang="en-GB" noProof="0"/>
              <a:t>Dritte Ebene</a:t>
            </a:r>
          </a:p>
          <a:p>
            <a:pPr lvl="3"/>
            <a:r>
              <a:rPr lang="en-GB" noProof="0"/>
              <a:t>Vierte Ebene</a:t>
            </a:r>
          </a:p>
          <a:p>
            <a:pPr lvl="4"/>
            <a:r>
              <a:rPr lang="en-GB" noProof="0"/>
              <a:t>Fünfte Ebene</a:t>
            </a:r>
          </a:p>
          <a:p>
            <a:pPr lvl="5"/>
            <a:r>
              <a:rPr lang="en-GB" noProof="0"/>
              <a:t>Sechste Ebene</a:t>
            </a:r>
          </a:p>
          <a:p>
            <a:pPr lvl="6"/>
            <a:r>
              <a:rPr lang="en-GB" noProof="0"/>
              <a:t>Siebte Ebene</a:t>
            </a:r>
          </a:p>
          <a:p>
            <a:pPr lvl="7"/>
            <a:r>
              <a:rPr lang="en-GB" noProof="0"/>
              <a:t>Achte Ebene</a:t>
            </a:r>
          </a:p>
          <a:p>
            <a:pPr lvl="8"/>
            <a:r>
              <a:rPr lang="en-GB" noProof="0"/>
              <a:t>Neunte Ebene</a:t>
            </a:r>
          </a:p>
        </p:txBody>
      </p:sp>
      <p:grpSp>
        <p:nvGrpSpPr>
          <p:cNvPr id="76" name="Regieanweisungen">
            <a:extLst>
              <a:ext uri="{FF2B5EF4-FFF2-40B4-BE49-F238E27FC236}">
                <a16:creationId xmlns:a16="http://schemas.microsoft.com/office/drawing/2014/main" id="{D1E7AB19-6326-F842-B55D-602CEE998E58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E83804AF-E342-CE4F-B1EC-DEAF381D56D0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424FF1AA-1F85-0349-8AC7-B8DE428B8B2E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D3816368-3ED9-E949-869E-C138AEA477E6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Linie">
              <a:extLst>
                <a:ext uri="{FF2B5EF4-FFF2-40B4-BE49-F238E27FC236}">
                  <a16:creationId xmlns:a16="http://schemas.microsoft.com/office/drawing/2014/main" id="{A35BC36B-DBB2-8D43-8FC8-61482A66030E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Linie">
              <a:extLst>
                <a:ext uri="{FF2B5EF4-FFF2-40B4-BE49-F238E27FC236}">
                  <a16:creationId xmlns:a16="http://schemas.microsoft.com/office/drawing/2014/main" id="{1D0BC4A0-12DF-0742-991C-E85484A0CF65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Linie">
              <a:extLst>
                <a:ext uri="{FF2B5EF4-FFF2-40B4-BE49-F238E27FC236}">
                  <a16:creationId xmlns:a16="http://schemas.microsoft.com/office/drawing/2014/main" id="{28E5A8EC-4E8D-2243-AAA2-E0CA46623482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Linie">
              <a:extLst>
                <a:ext uri="{FF2B5EF4-FFF2-40B4-BE49-F238E27FC236}">
                  <a16:creationId xmlns:a16="http://schemas.microsoft.com/office/drawing/2014/main" id="{89CA6780-65ED-624F-AF8E-E86F7BC6A566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Linie">
              <a:extLst>
                <a:ext uri="{FF2B5EF4-FFF2-40B4-BE49-F238E27FC236}">
                  <a16:creationId xmlns:a16="http://schemas.microsoft.com/office/drawing/2014/main" id="{5C0C5252-6141-8542-B72D-C99EAD621600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Linie">
              <a:extLst>
                <a:ext uri="{FF2B5EF4-FFF2-40B4-BE49-F238E27FC236}">
                  <a16:creationId xmlns:a16="http://schemas.microsoft.com/office/drawing/2014/main" id="{B5AFC2EF-7146-F64A-AFFE-05B78978B34C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Linie">
              <a:extLst>
                <a:ext uri="{FF2B5EF4-FFF2-40B4-BE49-F238E27FC236}">
                  <a16:creationId xmlns:a16="http://schemas.microsoft.com/office/drawing/2014/main" id="{03D06505-86C7-C14B-8902-B14251A25389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Datumsplatzhalter 3">
            <a:extLst>
              <a:ext uri="{FF2B5EF4-FFF2-40B4-BE49-F238E27FC236}">
                <a16:creationId xmlns:a16="http://schemas.microsoft.com/office/drawing/2014/main" id="{BBC00DD8-CEB4-714C-9F21-1C97522ED6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 noProof="0" dirty="0"/>
              <a:t>Decision Structure</a:t>
            </a:r>
            <a:endParaRPr lang="en-GB" noProof="0" dirty="0"/>
          </a:p>
        </p:txBody>
      </p:sp>
      <p:sp>
        <p:nvSpPr>
          <p:cNvPr id="99" name="Fußzeilenplatzhalter 4">
            <a:extLst>
              <a:ext uri="{FF2B5EF4-FFF2-40B4-BE49-F238E27FC236}">
                <a16:creationId xmlns:a16="http://schemas.microsoft.com/office/drawing/2014/main" id="{20C08151-2A10-7E40-AD9E-0C6B1986F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 noProof="0" dirty="0"/>
              <a:t>T. Braun - APA</a:t>
            </a:r>
          </a:p>
        </p:txBody>
      </p:sp>
      <p:sp>
        <p:nvSpPr>
          <p:cNvPr id="100" name="Foliennummernplatzhalter 5">
            <a:extLst>
              <a:ext uri="{FF2B5EF4-FFF2-40B4-BE49-F238E27FC236}">
                <a16:creationId xmlns:a16="http://schemas.microsoft.com/office/drawing/2014/main" id="{B9FBCA1B-1C8C-194C-82E1-B0AC47CED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02" name="Linie">
            <a:extLst>
              <a:ext uri="{FF2B5EF4-FFF2-40B4-BE49-F238E27FC236}">
                <a16:creationId xmlns:a16="http://schemas.microsoft.com/office/drawing/2014/main" id="{60B90A70-D8B1-A04E-AE50-1F02457FB929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noProof="0" dirty="0"/>
          </a:p>
        </p:txBody>
      </p:sp>
      <p:pic>
        <p:nvPicPr>
          <p:cNvPr id="5" name="Grafik 3">
            <a:extLst>
              <a:ext uri="{FF2B5EF4-FFF2-40B4-BE49-F238E27FC236}">
                <a16:creationId xmlns:a16="http://schemas.microsoft.com/office/drawing/2014/main" id="{D1FA1C16-9242-3325-D975-732341238433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t="-78" b="-78"/>
          <a:stretch/>
        </p:blipFill>
        <p:spPr>
          <a:xfrm>
            <a:off x="350838" y="267118"/>
            <a:ext cx="1632338" cy="45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37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</p:sldLayoutIdLst>
  <p:hf hdr="0"/>
  <p:txStyles>
    <p:titleStyle>
      <a:lvl1pPr marL="0" indent="0" algn="l" defTabSz="913463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797" b="1" i="0" kern="1200" baseline="0">
          <a:solidFill>
            <a:schemeClr val="bg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74363" indent="-274363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lang="de-DE" sz="2398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39210" indent="-280707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1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2472" indent="-269605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9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32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463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194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925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657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388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120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3851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3.png"/><Relationship Id="rId4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5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0.png"/><Relationship Id="rId13" Type="http://schemas.openxmlformats.org/officeDocument/2006/relationships/image" Target="../media/image1670.png"/><Relationship Id="rId3" Type="http://schemas.openxmlformats.org/officeDocument/2006/relationships/image" Target="../media/image1570.png"/><Relationship Id="rId7" Type="http://schemas.openxmlformats.org/officeDocument/2006/relationships/image" Target="../media/image1610.png"/><Relationship Id="rId12" Type="http://schemas.openxmlformats.org/officeDocument/2006/relationships/image" Target="../media/image16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00.png"/><Relationship Id="rId11" Type="http://schemas.openxmlformats.org/officeDocument/2006/relationships/image" Target="../media/image1650.png"/><Relationship Id="rId5" Type="http://schemas.openxmlformats.org/officeDocument/2006/relationships/image" Target="../media/image1590.png"/><Relationship Id="rId15" Type="http://schemas.openxmlformats.org/officeDocument/2006/relationships/image" Target="../media/image1690.png"/><Relationship Id="rId10" Type="http://schemas.openxmlformats.org/officeDocument/2006/relationships/image" Target="../media/image1640.png"/><Relationship Id="rId4" Type="http://schemas.openxmlformats.org/officeDocument/2006/relationships/image" Target="../media/image1580.png"/><Relationship Id="rId9" Type="http://schemas.openxmlformats.org/officeDocument/2006/relationships/image" Target="../media/image1630.png"/><Relationship Id="rId14" Type="http://schemas.openxmlformats.org/officeDocument/2006/relationships/image" Target="../media/image168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0.png"/><Relationship Id="rId13" Type="http://schemas.openxmlformats.org/officeDocument/2006/relationships/image" Target="../media/image181.png"/><Relationship Id="rId3" Type="http://schemas.openxmlformats.org/officeDocument/2006/relationships/image" Target="../media/image1710.png"/><Relationship Id="rId7" Type="http://schemas.openxmlformats.org/officeDocument/2006/relationships/image" Target="../media/image1750.png"/><Relationship Id="rId12" Type="http://schemas.openxmlformats.org/officeDocument/2006/relationships/image" Target="../media/image1800.png"/><Relationship Id="rId2" Type="http://schemas.openxmlformats.org/officeDocument/2006/relationships/image" Target="../media/image179.png"/><Relationship Id="rId16" Type="http://schemas.openxmlformats.org/officeDocument/2006/relationships/image" Target="../media/image18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40.png"/><Relationship Id="rId11" Type="http://schemas.openxmlformats.org/officeDocument/2006/relationships/image" Target="../media/image1790.png"/><Relationship Id="rId5" Type="http://schemas.openxmlformats.org/officeDocument/2006/relationships/image" Target="../media/image1730.png"/><Relationship Id="rId15" Type="http://schemas.openxmlformats.org/officeDocument/2006/relationships/image" Target="../media/image183.png"/><Relationship Id="rId10" Type="http://schemas.openxmlformats.org/officeDocument/2006/relationships/image" Target="../media/image1780.png"/><Relationship Id="rId4" Type="http://schemas.openxmlformats.org/officeDocument/2006/relationships/image" Target="../media/image180.png"/><Relationship Id="rId9" Type="http://schemas.openxmlformats.org/officeDocument/2006/relationships/image" Target="../media/image1770.png"/><Relationship Id="rId14" Type="http://schemas.openxmlformats.org/officeDocument/2006/relationships/image" Target="../media/image18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13" Type="http://schemas.openxmlformats.org/officeDocument/2006/relationships/image" Target="../media/image360.png"/><Relationship Id="rId3" Type="http://schemas.openxmlformats.org/officeDocument/2006/relationships/image" Target="../media/image266.png"/><Relationship Id="rId7" Type="http://schemas.openxmlformats.org/officeDocument/2006/relationships/image" Target="../media/image300.png"/><Relationship Id="rId12" Type="http://schemas.openxmlformats.org/officeDocument/2006/relationships/image" Target="../media/image35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0.png"/><Relationship Id="rId11" Type="http://schemas.openxmlformats.org/officeDocument/2006/relationships/image" Target="../media/image340.png"/><Relationship Id="rId5" Type="http://schemas.openxmlformats.org/officeDocument/2006/relationships/image" Target="../media/image280.png"/><Relationship Id="rId10" Type="http://schemas.openxmlformats.org/officeDocument/2006/relationships/image" Target="../media/image330.png"/><Relationship Id="rId4" Type="http://schemas.openxmlformats.org/officeDocument/2006/relationships/image" Target="../media/image27.png"/><Relationship Id="rId9" Type="http://schemas.openxmlformats.org/officeDocument/2006/relationships/image" Target="../media/image32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" Type="http://schemas.openxmlformats.org/officeDocument/2006/relationships/image" Target="../media/image390.png"/><Relationship Id="rId21" Type="http://schemas.openxmlformats.org/officeDocument/2006/relationships/image" Target="../media/image5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2" Type="http://schemas.openxmlformats.org/officeDocument/2006/relationships/image" Target="../media/image380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29" Type="http://schemas.openxmlformats.org/officeDocument/2006/relationships/image" Target="../media/image6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0.pn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13" Type="http://schemas.openxmlformats.org/officeDocument/2006/relationships/image" Target="../media/image251.png"/><Relationship Id="rId26" Type="http://schemas.openxmlformats.org/officeDocument/2006/relationships/image" Target="../media/image264.png"/><Relationship Id="rId3" Type="http://schemas.openxmlformats.org/officeDocument/2006/relationships/image" Target="../media/image241.png"/><Relationship Id="rId21" Type="http://schemas.openxmlformats.org/officeDocument/2006/relationships/image" Target="../media/image259.png"/><Relationship Id="rId7" Type="http://schemas.openxmlformats.org/officeDocument/2006/relationships/image" Target="../media/image245.png"/><Relationship Id="rId12" Type="http://schemas.openxmlformats.org/officeDocument/2006/relationships/image" Target="../media/image250.png"/><Relationship Id="rId17" Type="http://schemas.openxmlformats.org/officeDocument/2006/relationships/image" Target="../media/image255.png"/><Relationship Id="rId25" Type="http://schemas.openxmlformats.org/officeDocument/2006/relationships/image" Target="../media/image263.png"/><Relationship Id="rId16" Type="http://schemas.openxmlformats.org/officeDocument/2006/relationships/image" Target="../media/image254.png"/><Relationship Id="rId20" Type="http://schemas.openxmlformats.org/officeDocument/2006/relationships/image" Target="../media/image25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4.png"/><Relationship Id="rId11" Type="http://schemas.openxmlformats.org/officeDocument/2006/relationships/image" Target="../media/image249.png"/><Relationship Id="rId24" Type="http://schemas.openxmlformats.org/officeDocument/2006/relationships/image" Target="../media/image262.png"/><Relationship Id="rId5" Type="http://schemas.openxmlformats.org/officeDocument/2006/relationships/image" Target="../media/image243.png"/><Relationship Id="rId15" Type="http://schemas.openxmlformats.org/officeDocument/2006/relationships/image" Target="../media/image253.png"/><Relationship Id="rId23" Type="http://schemas.openxmlformats.org/officeDocument/2006/relationships/image" Target="../media/image261.png"/><Relationship Id="rId10" Type="http://schemas.openxmlformats.org/officeDocument/2006/relationships/image" Target="../media/image248.png"/><Relationship Id="rId19" Type="http://schemas.openxmlformats.org/officeDocument/2006/relationships/image" Target="../media/image257.png"/><Relationship Id="rId4" Type="http://schemas.openxmlformats.org/officeDocument/2006/relationships/image" Target="../media/image242.png"/><Relationship Id="rId9" Type="http://schemas.openxmlformats.org/officeDocument/2006/relationships/image" Target="../media/image247.png"/><Relationship Id="rId14" Type="http://schemas.openxmlformats.org/officeDocument/2006/relationships/image" Target="../media/image252.png"/><Relationship Id="rId22" Type="http://schemas.openxmlformats.org/officeDocument/2006/relationships/image" Target="../media/image260.png"/><Relationship Id="rId27" Type="http://schemas.openxmlformats.org/officeDocument/2006/relationships/image" Target="../media/image265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34BE2-80DA-4241-AF62-CB1542C633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Automated Planning and Acting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884F53-43C7-8041-BB5E-42EFDC745B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Decision Making: Structure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5C149E-328F-5146-8520-C7F601EE3733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r>
              <a:rPr lang="en-GB" dirty="0"/>
              <a:t>Tanya Braun</a:t>
            </a:r>
          </a:p>
          <a:p>
            <a:r>
              <a:rPr lang="en-GB" dirty="0"/>
              <a:t>Research Group Data Science, Computer Science Department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55FFEEA-CE40-3846-851C-EACA45AD80B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31563" y="7019925"/>
            <a:ext cx="960437" cy="360363"/>
          </a:xfrm>
        </p:spPr>
        <p:txBody>
          <a:bodyPr/>
          <a:lstStyle/>
          <a:p>
            <a:fld id="{67C9959E-8E6B-B04C-9955-EA096F41CA7A}" type="slidenum">
              <a:rPr lang="en-GB" smtClean="0"/>
              <a:t>1</a:t>
            </a:fld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83A7C1B-779A-890C-0FFC-790BEA9C9557}"/>
              </a:ext>
            </a:extLst>
          </p:cNvPr>
          <p:cNvGrpSpPr/>
          <p:nvPr/>
        </p:nvGrpSpPr>
        <p:grpSpPr>
          <a:xfrm>
            <a:off x="7569660" y="1307802"/>
            <a:ext cx="4262715" cy="1446666"/>
            <a:chOff x="3010087" y="1695287"/>
            <a:chExt cx="4262715" cy="144666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0D89CE0-7C8E-0C69-BBFF-0E3E7C61CAE5}"/>
                </a:ext>
              </a:extLst>
            </p:cNvPr>
            <p:cNvSpPr txBox="1"/>
            <p:nvPr/>
          </p:nvSpPr>
          <p:spPr>
            <a:xfrm>
              <a:off x="3016330" y="2276171"/>
              <a:ext cx="70692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DE"/>
                <a:t>London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FF98B8-D92F-6010-EE7C-637A8ADF6016}"/>
                </a:ext>
              </a:extLst>
            </p:cNvPr>
            <p:cNvSpPr txBox="1"/>
            <p:nvPr/>
          </p:nvSpPr>
          <p:spPr>
            <a:xfrm>
              <a:off x="4116383" y="2061039"/>
              <a:ext cx="44723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DE"/>
                <a:t>Paris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7AA2A5-59B2-CA04-C73D-6EF884158EF1}"/>
                </a:ext>
              </a:extLst>
            </p:cNvPr>
            <p:cNvSpPr txBox="1"/>
            <p:nvPr/>
          </p:nvSpPr>
          <p:spPr>
            <a:xfrm>
              <a:off x="4216050" y="2607444"/>
              <a:ext cx="54181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DE"/>
                <a:t>Rome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DA92DD-32BC-96A7-6064-5474490DCDAD}"/>
                </a:ext>
              </a:extLst>
            </p:cNvPr>
            <p:cNvSpPr txBox="1"/>
            <p:nvPr/>
          </p:nvSpPr>
          <p:spPr>
            <a:xfrm>
              <a:off x="5219987" y="2405026"/>
              <a:ext cx="54822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DE"/>
                <a:t>Berlin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E85F871-0DA5-60C3-E5D7-6AFF31596866}"/>
                </a:ext>
              </a:extLst>
            </p:cNvPr>
            <p:cNvSpPr txBox="1"/>
            <p:nvPr/>
          </p:nvSpPr>
          <p:spPr>
            <a:xfrm>
              <a:off x="6177839" y="2177101"/>
              <a:ext cx="790281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DE"/>
                <a:t>Moscow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06B9E9A-C888-6B7C-6087-D7A3F25F959F}"/>
                </a:ext>
              </a:extLst>
            </p:cNvPr>
            <p:cNvSpPr txBox="1"/>
            <p:nvPr/>
          </p:nvSpPr>
          <p:spPr>
            <a:xfrm>
              <a:off x="4068133" y="1695287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DE" sz="2800"/>
                <a:t>🚚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7A8E739-A305-5103-A1C5-A7904A4EB32B}"/>
                </a:ext>
              </a:extLst>
            </p:cNvPr>
            <p:cNvSpPr txBox="1"/>
            <p:nvPr/>
          </p:nvSpPr>
          <p:spPr>
            <a:xfrm>
              <a:off x="3010087" y="2465268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DE" sz="2800"/>
                <a:t>🚚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5605BF-8BE4-14CF-D206-45C8ED9D0FFA}"/>
                </a:ext>
              </a:extLst>
            </p:cNvPr>
            <p:cNvSpPr txBox="1"/>
            <p:nvPr/>
          </p:nvSpPr>
          <p:spPr>
            <a:xfrm>
              <a:off x="5495649" y="2618733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DE" sz="2800" dirty="0"/>
                <a:t>📦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C95DF7E-D0A5-4C2A-1A64-D500F1E60E0D}"/>
                </a:ext>
              </a:extLst>
            </p:cNvPr>
            <p:cNvSpPr txBox="1"/>
            <p:nvPr/>
          </p:nvSpPr>
          <p:spPr>
            <a:xfrm>
              <a:off x="6729063" y="2391250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DE" sz="2800"/>
                <a:t>📦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6FD9F50-83AB-97BA-9DC9-3A68DAAB1644}"/>
                </a:ext>
              </a:extLst>
            </p:cNvPr>
            <p:cNvSpPr txBox="1"/>
            <p:nvPr/>
          </p:nvSpPr>
          <p:spPr>
            <a:xfrm>
              <a:off x="6315594" y="1865412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DE" sz="2800"/>
                <a:t>🛩️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079C662-E76D-E0D4-7759-F2BF9E21368F}"/>
                </a:ext>
              </a:extLst>
            </p:cNvPr>
            <p:cNvCxnSpPr>
              <a:cxnSpLocks/>
              <a:stCxn id="8" idx="0"/>
              <a:endCxn id="9" idx="1"/>
            </p:cNvCxnSpPr>
            <p:nvPr/>
          </p:nvCxnSpPr>
          <p:spPr>
            <a:xfrm flipV="1">
              <a:off x="3369793" y="2199539"/>
              <a:ext cx="746590" cy="7663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B6D87A8-E7B7-90EC-395E-DC27EFBDE0A6}"/>
                </a:ext>
              </a:extLst>
            </p:cNvPr>
            <p:cNvCxnSpPr>
              <a:cxnSpLocks/>
              <a:stCxn id="10" idx="0"/>
              <a:endCxn id="9" idx="2"/>
            </p:cNvCxnSpPr>
            <p:nvPr/>
          </p:nvCxnSpPr>
          <p:spPr>
            <a:xfrm flipH="1" flipV="1">
              <a:off x="4340002" y="2338038"/>
              <a:ext cx="146956" cy="26940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5488288-C562-C67C-2FCE-1CDBCEE4336D}"/>
                </a:ext>
              </a:extLst>
            </p:cNvPr>
            <p:cNvCxnSpPr>
              <a:cxnSpLocks/>
              <a:stCxn id="9" idx="3"/>
              <a:endCxn id="11" idx="0"/>
            </p:cNvCxnSpPr>
            <p:nvPr/>
          </p:nvCxnSpPr>
          <p:spPr>
            <a:xfrm>
              <a:off x="4563621" y="2199539"/>
              <a:ext cx="930480" cy="20548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252582A-CBAF-6928-D1E5-06BAA2F158BB}"/>
                </a:ext>
              </a:extLst>
            </p:cNvPr>
            <p:cNvCxnSpPr>
              <a:cxnSpLocks/>
              <a:stCxn id="10" idx="3"/>
              <a:endCxn id="11" idx="1"/>
            </p:cNvCxnSpPr>
            <p:nvPr/>
          </p:nvCxnSpPr>
          <p:spPr>
            <a:xfrm flipV="1">
              <a:off x="4757865" y="2543526"/>
              <a:ext cx="462122" cy="20241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2841514-3E1A-CBD9-6D1E-22CBBDA08A61}"/>
                </a:ext>
              </a:extLst>
            </p:cNvPr>
            <p:cNvCxnSpPr>
              <a:cxnSpLocks/>
              <a:stCxn id="11" idx="3"/>
              <a:endCxn id="13" idx="1"/>
            </p:cNvCxnSpPr>
            <p:nvPr/>
          </p:nvCxnSpPr>
          <p:spPr>
            <a:xfrm flipV="1">
              <a:off x="5768214" y="2315601"/>
              <a:ext cx="409625" cy="22792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156">
              <a:extLst>
                <a:ext uri="{FF2B5EF4-FFF2-40B4-BE49-F238E27FC236}">
                  <a16:creationId xmlns:a16="http://schemas.microsoft.com/office/drawing/2014/main" id="{1BF6A2CD-3F04-43CB-57F8-E36D9EE1ADBD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33233" y="1397517"/>
              <a:ext cx="116062" cy="1584000"/>
            </a:xfrm>
            <a:prstGeom prst="curvedConnector3">
              <a:avLst>
                <a:gd name="adj1" fmla="val -53717"/>
              </a:avLst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4772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1C4A8-4441-63EF-2BE4-039315DA4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106BE-213F-A3A6-96EB-E42449353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Additional Assumption 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7AEE1F-A017-6B40-8BB6-677BD8B577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 dirty="0">
                    <a:solidFill>
                      <a:schemeClr val="accent1"/>
                    </a:solidFill>
                  </a:rPr>
                  <a:t>Conditional independence </a:t>
                </a:r>
                <a:r>
                  <a:rPr lang="en-DE" dirty="0"/>
                  <a:t>among agents in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𝛺</m:t>
                    </m:r>
                  </m:oMath>
                </a14:m>
                <a:r>
                  <a:rPr lang="en-GB" dirty="0"/>
                  <a:t> </a:t>
                </a:r>
              </a:p>
              <a:p>
                <a:pPr lvl="1"/>
                <a:r>
                  <a:rPr lang="en-GB" dirty="0"/>
                  <a:t>Idea: Given a state and the other partitions, two agents are conditionally independent</a:t>
                </a:r>
              </a:p>
              <a:p>
                <a:pPr lvl="1"/>
                <a:r>
                  <a:rPr lang="en-GB" dirty="0"/>
                  <a:t>Formally, for two agents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DE" dirty="0"/>
                  <a:t>,</a:t>
                </a: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  <a:p>
                <a:pPr lvl="2"/>
                <a:r>
                  <a:rPr lang="en-GB" dirty="0"/>
                  <a:t>Analogous for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dirty="0"/>
                  <a:t> (with addition) and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𝛺</m:t>
                    </m:r>
                  </m:oMath>
                </a14:m>
                <a:endParaRPr lang="en-GB" i="1" dirty="0"/>
              </a:p>
              <a:p>
                <a:pPr lvl="2"/>
                <a:r>
                  <a:rPr lang="en-GB" dirty="0"/>
                  <a:t>Can also be generalised to whole partitions, e.g., for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acc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acc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m:rPr>
                        <m:aln/>
                      </m:rP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acc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acc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  <m:sup/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GB" dirty="0"/>
              </a:p>
              <a:p>
                <a:r>
                  <a:rPr lang="en-GB" dirty="0"/>
                  <a:t>Combining Assumption 1 + 2 yields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 for all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dirty="0"/>
                  <a:t> for all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1,…,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Instead of having one large function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dirty="0"/>
                  <a:t> over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We have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GB" dirty="0"/>
                  <a:t> smaller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dirty="0"/>
                  <a:t> over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7AEE1F-A017-6B40-8BB6-677BD8B577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119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3FDDE5-2C0F-E347-FEDD-A29ED8A48C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Decision Structure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F0CE45-ED1A-594B-FC68-8387F2F7DA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/>
              <a:t>T. Braun - APA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FA9FA-BF0C-1617-4E2A-BD78EA9B2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noProof="0" smtClean="0"/>
              <a:t>10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63761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C2764-D723-A462-458C-A4989F273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Isomorphism in DecPOMDPs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4157AE-C362-F64A-21EC-C764202649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8537230" cy="4240848"/>
              </a:xfrm>
            </p:spPr>
            <p:txBody>
              <a:bodyPr/>
              <a:lstStyle/>
              <a:p>
                <a:r>
                  <a:rPr lang="en-GB" dirty="0"/>
                  <a:t>Assumption 1 only used with Assumption 2 (not on its own)</a:t>
                </a:r>
              </a:p>
              <a:p>
                <a:r>
                  <a:rPr lang="en-GB" dirty="0"/>
                  <a:t>Also called isomorphic constraint / assumption in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𝛺</m:t>
                    </m:r>
                  </m:oMath>
                </a14:m>
                <a:r>
                  <a:rPr lang="en-DE" dirty="0"/>
                  <a:t>: </a:t>
                </a:r>
                <a:br>
                  <a:rPr lang="en-DE" dirty="0"/>
                </a:br>
                <a:r>
                  <a:rPr lang="en-DE" dirty="0"/>
                  <a:t>Conditional independence between agents of a partition given joint state </a:t>
                </a:r>
                <a:br>
                  <a:rPr lang="en-DE" dirty="0"/>
                </a:br>
                <a:r>
                  <a:rPr lang="en-DE" dirty="0"/>
                  <a:t>➝ Enables factorisation of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𝛺</m:t>
                    </m:r>
                  </m:oMath>
                </a14:m>
                <a:endParaRPr lang="en-DE" i="1" dirty="0"/>
              </a:p>
              <a:p>
                <a:pPr lvl="2"/>
                <a:r>
                  <a:rPr lang="de-DE" b="0" dirty="0"/>
                  <a:t>E.g.,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  <m:sup/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DE" dirty="0"/>
              </a:p>
              <a:p>
                <a:pPr lvl="2"/>
                <a:endParaRPr lang="en-DE" dirty="0"/>
              </a:p>
              <a:p>
                <a:pPr lvl="2"/>
                <a:endParaRPr lang="en-DE" dirty="0"/>
              </a:p>
              <a:p>
                <a:r>
                  <a:rPr lang="en-GB" dirty="0"/>
                  <a:t>Allows for replacing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𝛺</m:t>
                    </m:r>
                  </m:oMath>
                </a14:m>
                <a:r>
                  <a:rPr lang="en-GB" dirty="0"/>
                  <a:t> with joint actions / observations over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GB" dirty="0"/>
                  <a:t> agents with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GB" dirty="0"/>
                  <a:t> functions each, using single representative actions / observations</a:t>
                </a:r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4157AE-C362-F64A-21EC-C764202649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8537230" cy="4240848"/>
              </a:xfrm>
              <a:blipFill>
                <a:blip r:embed="rId2"/>
                <a:stretch>
                  <a:fillRect l="-2080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DCB68-1672-31C6-B346-EF9F885F31E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C578A-ADA7-9021-7D2E-452087B001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B4DE-2D50-352B-D2DC-CCD543A3A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11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C137146F-5F10-E2CD-0E53-1DD31AB7663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90551215"/>
                  </p:ext>
                </p:extLst>
              </p:nvPr>
            </p:nvGraphicFramePr>
            <p:xfrm>
              <a:off x="8896855" y="1665066"/>
              <a:ext cx="2934820" cy="2864485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486000">
                      <a:extLst>
                        <a:ext uri="{9D8B030D-6E8A-4147-A177-3AD203B41FA5}">
                          <a16:colId xmlns:a16="http://schemas.microsoft.com/office/drawing/2014/main" val="2201545725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2125102949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2078643805"/>
                        </a:ext>
                      </a:extLst>
                    </a:gridCol>
                    <a:gridCol w="1476820">
                      <a:extLst>
                        <a:ext uri="{9D8B030D-6E8A-4147-A177-3AD203B41FA5}">
                          <a16:colId xmlns:a16="http://schemas.microsoft.com/office/drawing/2014/main" val="292137784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en-DE" b="0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p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DE" b="0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DE" b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83032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300804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0.03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306290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0.015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77902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37659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7092623"/>
                      </a:ext>
                    </a:extLst>
                  </a:tr>
                  <a:tr h="370840">
                    <a:tc gridSpan="4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82010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C137146F-5F10-E2CD-0E53-1DD31AB7663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90551215"/>
                  </p:ext>
                </p:extLst>
              </p:nvPr>
            </p:nvGraphicFramePr>
            <p:xfrm>
              <a:off x="8896855" y="1665066"/>
              <a:ext cx="2934820" cy="2864485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486000">
                      <a:extLst>
                        <a:ext uri="{9D8B030D-6E8A-4147-A177-3AD203B41FA5}">
                          <a16:colId xmlns:a16="http://schemas.microsoft.com/office/drawing/2014/main" val="2201545725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2125102949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2078643805"/>
                        </a:ext>
                      </a:extLst>
                    </a:gridCol>
                    <a:gridCol w="1476820">
                      <a:extLst>
                        <a:ext uri="{9D8B030D-6E8A-4147-A177-3AD203B41FA5}">
                          <a16:colId xmlns:a16="http://schemas.microsoft.com/office/drawing/2014/main" val="2921377849"/>
                        </a:ext>
                      </a:extLst>
                    </a:gridCol>
                  </a:tblGrid>
                  <a:tr h="639445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b">
                        <a:blipFill>
                          <a:blip r:embed="rId3"/>
                          <a:stretch>
                            <a:fillRect l="-2632" t="-2000" r="-513158" b="-35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b">
                        <a:blipFill>
                          <a:blip r:embed="rId3"/>
                          <a:stretch>
                            <a:fillRect l="-100000" t="-2000" r="-400000" b="-35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b">
                        <a:blipFill>
                          <a:blip r:embed="rId3"/>
                          <a:stretch>
                            <a:fillRect l="-205263" t="-2000" r="-310526" b="-35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99145" t="-2000" r="-855" b="-35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983032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170000" r="-513158" b="-4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170000" r="-400000" b="-4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170000" r="-310526" b="-4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99145" t="-170000" r="-855" b="-4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300804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279310" r="-513158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279310" r="-400000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279310" r="-310526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99145" t="-279310" r="-855" b="-4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06290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379310" r="-513158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379310" r="-400000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379310" r="-310526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99145" t="-379310" r="-855" b="-3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77902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479310" r="-513158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479310" r="-400000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479310" r="-310526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99145" t="-479310" r="-855" b="-2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37659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560000" r="-513158" b="-1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560000" r="-400000" b="-1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560000" r="-310526" b="-1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99145" t="-560000" r="-855" b="-10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7092623"/>
                      </a:ext>
                    </a:extLst>
                  </a:tr>
                  <a:tr h="370840">
                    <a:tc gridSpan="4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431" t="-682759" r="-431" b="-689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820106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AB360D9-E150-B26C-C093-E749352D3BDF}"/>
                  </a:ext>
                </a:extLst>
              </p:cNvPr>
              <p:cNvSpPr txBox="1"/>
              <p:nvPr/>
            </p:nvSpPr>
            <p:spPr>
              <a:xfrm>
                <a:off x="4012289" y="4148789"/>
                <a:ext cx="14948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AB360D9-E150-B26C-C093-E749352D3B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2289" y="4148789"/>
                <a:ext cx="149483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ight Brace 10">
            <a:extLst>
              <a:ext uri="{FF2B5EF4-FFF2-40B4-BE49-F238E27FC236}">
                <a16:creationId xmlns:a16="http://schemas.microsoft.com/office/drawing/2014/main" id="{BFF3FAD7-0BD7-9691-D366-CE2C59EBE9AF}"/>
              </a:ext>
            </a:extLst>
          </p:cNvPr>
          <p:cNvSpPr/>
          <p:nvPr/>
        </p:nvSpPr>
        <p:spPr>
          <a:xfrm rot="5400000">
            <a:off x="3913283" y="3159759"/>
            <a:ext cx="198013" cy="130862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E901FF10-134F-6B42-4F4A-2E8E20127946}"/>
              </a:ext>
            </a:extLst>
          </p:cNvPr>
          <p:cNvSpPr/>
          <p:nvPr/>
        </p:nvSpPr>
        <p:spPr>
          <a:xfrm rot="5400000">
            <a:off x="5342681" y="3155021"/>
            <a:ext cx="198013" cy="130862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94D4BD9-71E0-C145-C151-75566D7F5DD1}"/>
              </a:ext>
            </a:extLst>
          </p:cNvPr>
          <p:cNvCxnSpPr>
            <a:cxnSpLocks/>
            <a:stCxn id="11" idx="1"/>
            <a:endCxn id="8" idx="0"/>
          </p:cNvCxnSpPr>
          <p:nvPr/>
        </p:nvCxnSpPr>
        <p:spPr>
          <a:xfrm>
            <a:off x="4012289" y="3913078"/>
            <a:ext cx="747416" cy="2357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84EDAD1-61C8-B117-FA6C-06ED38BED33E}"/>
              </a:ext>
            </a:extLst>
          </p:cNvPr>
          <p:cNvCxnSpPr>
            <a:cxnSpLocks/>
            <a:stCxn id="12" idx="1"/>
            <a:endCxn id="8" idx="0"/>
          </p:cNvCxnSpPr>
          <p:nvPr/>
        </p:nvCxnSpPr>
        <p:spPr>
          <a:xfrm flipH="1">
            <a:off x="4759705" y="3908340"/>
            <a:ext cx="681982" cy="2404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802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0979F-E911-65F9-33FB-2109AAEF1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Complexities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B26BFB-599F-113B-CB0D-E3DCD17700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7616342" cy="4240848"/>
              </a:xfrm>
            </p:spPr>
            <p:txBody>
              <a:bodyPr/>
              <a:lstStyle/>
              <a:p>
                <a:r>
                  <a:rPr lang="en-GB" dirty="0"/>
                  <a:t>Complexity-wise, with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Counting</a:t>
                </a:r>
              </a:p>
              <a:p>
                <a:pPr lvl="2"/>
                <a:r>
                  <a:rPr lang="en-GB" dirty="0"/>
                  <a:t>Transition model: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Sensor model: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Reward function: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p>
                        </m:sSup>
                      </m:e>
                    </m:d>
                  </m:oMath>
                </a14:m>
                <a:endParaRPr lang="en-DE" dirty="0"/>
              </a:p>
              <a:p>
                <a:pPr lvl="1"/>
                <a:r>
                  <a:rPr lang="en-GB" dirty="0"/>
                  <a:t>Isomorphic</a:t>
                </a:r>
              </a:p>
              <a:p>
                <a:pPr lvl="2"/>
                <a:r>
                  <a:rPr lang="en-GB" dirty="0"/>
                  <a:t>Transition model: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Sensor model: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Reward function: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sup>
                        </m:sSup>
                      </m:e>
                    </m:d>
                  </m:oMath>
                </a14:m>
                <a:endParaRPr lang="en-DE" dirty="0"/>
              </a:p>
              <a:p>
                <a:pPr lvl="1"/>
                <a:r>
                  <a:rPr lang="en-DE" dirty="0"/>
                  <a:t>Reduction if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endParaRPr lang="en-DE" dirty="0"/>
              </a:p>
              <a:p>
                <a:r>
                  <a:rPr lang="en-DE" dirty="0">
                    <a:solidFill>
                      <a:srgbClr val="FFC000"/>
                    </a:solidFill>
                  </a:rPr>
                  <a:t>How about solving partitioned</a:t>
                </a:r>
                <a:br>
                  <a:rPr lang="en-DE" dirty="0">
                    <a:solidFill>
                      <a:srgbClr val="FFC000"/>
                    </a:solidFill>
                  </a:rPr>
                </a:br>
                <a:r>
                  <a:rPr lang="en-DE" dirty="0">
                    <a:solidFill>
                      <a:srgbClr val="FFC000"/>
                    </a:solidFill>
                  </a:rPr>
                  <a:t>DecPOMDPs?</a:t>
                </a:r>
              </a:p>
              <a:p>
                <a:pPr lvl="1"/>
                <a:endParaRPr lang="en-DE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B26BFB-599F-113B-CB0D-E3DCD17700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7616342" cy="4240848"/>
              </a:xfrm>
              <a:blipFill>
                <a:blip r:embed="rId2"/>
                <a:stretch>
                  <a:fillRect l="-2333" t="-2985" b="-477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2D6B6-CCDF-63EE-0ACB-9A90D5226B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35D9B-40CA-F988-986E-EC659DE95C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83395-E524-76B5-223D-AB4C9EC326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12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B991B4ED-3A5A-D60C-EE80-D747CBC8BFB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146759" y="1564038"/>
              <a:ext cx="3684916" cy="4341876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486000">
                      <a:extLst>
                        <a:ext uri="{9D8B030D-6E8A-4147-A177-3AD203B41FA5}">
                          <a16:colId xmlns:a16="http://schemas.microsoft.com/office/drawing/2014/main" val="2201545725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2125102949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2078643805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1621532783"/>
                        </a:ext>
                      </a:extLst>
                    </a:gridCol>
                    <a:gridCol w="1740916">
                      <a:extLst>
                        <a:ext uri="{9D8B030D-6E8A-4147-A177-3AD203B41FA5}">
                          <a16:colId xmlns:a16="http://schemas.microsoft.com/office/drawing/2014/main" val="292137784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en-DE" b="0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p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DE" b="0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DE" b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83032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300804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58552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437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0.03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306290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0.015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77902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0.012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16698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0.012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21961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37659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7092623"/>
                      </a:ext>
                    </a:extLst>
                  </a:tr>
                  <a:tr h="370840">
                    <a:tc gridSpan="5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82010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B991B4ED-3A5A-D60C-EE80-D747CBC8BFB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146759" y="1564038"/>
              <a:ext cx="3684916" cy="4341876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486000">
                      <a:extLst>
                        <a:ext uri="{9D8B030D-6E8A-4147-A177-3AD203B41FA5}">
                          <a16:colId xmlns:a16="http://schemas.microsoft.com/office/drawing/2014/main" val="2201545725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2125102949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2078643805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1621532783"/>
                        </a:ext>
                      </a:extLst>
                    </a:gridCol>
                    <a:gridCol w="1740916">
                      <a:extLst>
                        <a:ext uri="{9D8B030D-6E8A-4147-A177-3AD203B41FA5}">
                          <a16:colId xmlns:a16="http://schemas.microsoft.com/office/drawing/2014/main" val="2921377849"/>
                        </a:ext>
                      </a:extLst>
                    </a:gridCol>
                  </a:tblGrid>
                  <a:tr h="633476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b">
                        <a:blipFill>
                          <a:blip r:embed="rId3"/>
                          <a:stretch>
                            <a:fillRect l="-2632" t="-2000" r="-668421" b="-5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b">
                        <a:blipFill>
                          <a:blip r:embed="rId3"/>
                          <a:stretch>
                            <a:fillRect l="-100000" t="-2000" r="-551282" b="-5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b">
                        <a:blipFill>
                          <a:blip r:embed="rId3"/>
                          <a:stretch>
                            <a:fillRect l="-205263" t="-2000" r="-465789" b="-5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b">
                        <a:blipFill>
                          <a:blip r:embed="rId3"/>
                          <a:stretch>
                            <a:fillRect l="-297436" t="-2000" r="-353846" b="-5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13139" t="-2000" r="-730" b="-58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983032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175862" r="-668421" b="-9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175862" r="-551282" b="-9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175862" r="-465789" b="-9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97436" t="-175862" r="-353846" b="-9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13139" t="-175862" r="-730" b="-9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300804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266667" r="-668421" b="-78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266667" r="-551282" b="-78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266667" r="-465789" b="-78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97436" t="-266667" r="-353846" b="-78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13139" t="-266667" r="-730" b="-78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58552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379310" r="-668421" b="-7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379310" r="-551282" b="-7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379310" r="-465789" b="-7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97436" t="-379310" r="-353846" b="-7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13139" t="-379310" r="-730" b="-7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437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479310" r="-668421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479310" r="-551282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479310" r="-465789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97436" t="-479310" r="-353846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13139" t="-479310" r="-730" b="-6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06290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560000" r="-668421" b="-4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560000" r="-551282" b="-4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560000" r="-465789" b="-4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97436" t="-560000" r="-353846" b="-4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13139" t="-560000" r="-730" b="-4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77902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682759" r="-668421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682759" r="-551282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682759" r="-465789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97436" t="-682759" r="-353846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13139" t="-682759" r="-730" b="-4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416698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782759" r="-668421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782759" r="-551282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782759" r="-465789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97436" t="-782759" r="-353846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13139" t="-782759" r="-730" b="-3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1961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882759" r="-668421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882759" r="-551282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882759" r="-465789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97436" t="-882759" r="-353846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13139" t="-882759" r="-730" b="-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37659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950000" r="-66842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950000" r="-55128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950000" r="-46578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97436" t="-950000" r="-35384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13139" t="-950000" r="-73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7092623"/>
                      </a:ext>
                    </a:extLst>
                  </a:tr>
                  <a:tr h="370840">
                    <a:tc gridSpan="5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344" t="-1086207" r="-344" b="-344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820106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BC6DF0C5-C129-875A-8AF0-C818FA1C629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30333822"/>
                  </p:ext>
                </p:extLst>
              </p:nvPr>
            </p:nvGraphicFramePr>
            <p:xfrm>
              <a:off x="7054397" y="325553"/>
              <a:ext cx="2934820" cy="2864485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486000">
                      <a:extLst>
                        <a:ext uri="{9D8B030D-6E8A-4147-A177-3AD203B41FA5}">
                          <a16:colId xmlns:a16="http://schemas.microsoft.com/office/drawing/2014/main" val="2201545725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2125102949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2078643805"/>
                        </a:ext>
                      </a:extLst>
                    </a:gridCol>
                    <a:gridCol w="1476820">
                      <a:extLst>
                        <a:ext uri="{9D8B030D-6E8A-4147-A177-3AD203B41FA5}">
                          <a16:colId xmlns:a16="http://schemas.microsoft.com/office/drawing/2014/main" val="292137784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en-DE" b="0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p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DE" b="0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DE" b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83032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300804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0.03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306290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0.015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77902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37659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7092623"/>
                      </a:ext>
                    </a:extLst>
                  </a:tr>
                  <a:tr h="370840">
                    <a:tc gridSpan="4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82010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BC6DF0C5-C129-875A-8AF0-C818FA1C629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30333822"/>
                  </p:ext>
                </p:extLst>
              </p:nvPr>
            </p:nvGraphicFramePr>
            <p:xfrm>
              <a:off x="7054397" y="325553"/>
              <a:ext cx="2934820" cy="2864485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486000">
                      <a:extLst>
                        <a:ext uri="{9D8B030D-6E8A-4147-A177-3AD203B41FA5}">
                          <a16:colId xmlns:a16="http://schemas.microsoft.com/office/drawing/2014/main" val="2201545725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2125102949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2078643805"/>
                        </a:ext>
                      </a:extLst>
                    </a:gridCol>
                    <a:gridCol w="1476820">
                      <a:extLst>
                        <a:ext uri="{9D8B030D-6E8A-4147-A177-3AD203B41FA5}">
                          <a16:colId xmlns:a16="http://schemas.microsoft.com/office/drawing/2014/main" val="2921377849"/>
                        </a:ext>
                      </a:extLst>
                    </a:gridCol>
                  </a:tblGrid>
                  <a:tr h="639445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b">
                        <a:blipFill>
                          <a:blip r:embed="rId4"/>
                          <a:stretch>
                            <a:fillRect l="-2632" t="-1961" r="-513158" b="-3470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b">
                        <a:blipFill>
                          <a:blip r:embed="rId4"/>
                          <a:stretch>
                            <a:fillRect l="-100000" t="-1961" r="-400000" b="-3470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b">
                        <a:blipFill>
                          <a:blip r:embed="rId4"/>
                          <a:stretch>
                            <a:fillRect l="-205263" t="-1961" r="-310526" b="-3470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99145" t="-1961" r="-855" b="-3470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983032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632" t="-179310" r="-513158" b="-5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179310" r="-400000" b="-5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05263" t="-179310" r="-310526" b="-5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99145" t="-179310" r="-855" b="-5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300804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632" t="-279310" r="-513158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279310" r="-400000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05263" t="-279310" r="-310526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99145" t="-279310" r="-855" b="-4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06290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632" t="-366667" r="-513158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366667" r="-400000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05263" t="-366667" r="-310526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99145" t="-366667" r="-855" b="-2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77902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632" t="-482759" r="-513158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482759" r="-400000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05263" t="-482759" r="-310526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99145" t="-482759" r="-855" b="-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37659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632" t="-563333" r="-51315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563333" r="-400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05263" t="-563333" r="-31052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99145" t="-563333" r="-855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7092623"/>
                      </a:ext>
                    </a:extLst>
                  </a:tr>
                  <a:tr h="370840">
                    <a:tc gridSpan="4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431" t="-686207" r="-431" b="-344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820106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0852CDB-C8F7-8D63-F33F-E877DCEE82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29948655"/>
                  </p:ext>
                </p:extLst>
              </p:nvPr>
            </p:nvGraphicFramePr>
            <p:xfrm>
              <a:off x="4826045" y="2299749"/>
              <a:ext cx="3149923" cy="3606165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486000">
                      <a:extLst>
                        <a:ext uri="{9D8B030D-6E8A-4147-A177-3AD203B41FA5}">
                          <a16:colId xmlns:a16="http://schemas.microsoft.com/office/drawing/2014/main" val="2201545725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2125102949"/>
                        </a:ext>
                      </a:extLst>
                    </a:gridCol>
                    <a:gridCol w="695198">
                      <a:extLst>
                        <a:ext uri="{9D8B030D-6E8A-4147-A177-3AD203B41FA5}">
                          <a16:colId xmlns:a16="http://schemas.microsoft.com/office/drawing/2014/main" val="2078643805"/>
                        </a:ext>
                      </a:extLst>
                    </a:gridCol>
                    <a:gridCol w="1482725">
                      <a:extLst>
                        <a:ext uri="{9D8B030D-6E8A-4147-A177-3AD203B41FA5}">
                          <a16:colId xmlns:a16="http://schemas.microsoft.com/office/drawing/2014/main" val="292137784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en-DE" b="0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p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DE" b="0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#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DE" b="0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Sup>
                                      <m:sSubSup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Sup>
                                      <m:sSubSup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n-DE" b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83032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0,2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300804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58552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0.03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306290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0,2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0.015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77902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0.012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16698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37659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0,2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7092623"/>
                      </a:ext>
                    </a:extLst>
                  </a:tr>
                  <a:tr h="370840">
                    <a:tc gridSpan="4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82010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0852CDB-C8F7-8D63-F33F-E877DCEE82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29948655"/>
                  </p:ext>
                </p:extLst>
              </p:nvPr>
            </p:nvGraphicFramePr>
            <p:xfrm>
              <a:off x="4826045" y="2299749"/>
              <a:ext cx="3149923" cy="3606165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486000">
                      <a:extLst>
                        <a:ext uri="{9D8B030D-6E8A-4147-A177-3AD203B41FA5}">
                          <a16:colId xmlns:a16="http://schemas.microsoft.com/office/drawing/2014/main" val="2201545725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2125102949"/>
                        </a:ext>
                      </a:extLst>
                    </a:gridCol>
                    <a:gridCol w="695198">
                      <a:extLst>
                        <a:ext uri="{9D8B030D-6E8A-4147-A177-3AD203B41FA5}">
                          <a16:colId xmlns:a16="http://schemas.microsoft.com/office/drawing/2014/main" val="2078643805"/>
                        </a:ext>
                      </a:extLst>
                    </a:gridCol>
                    <a:gridCol w="1482725">
                      <a:extLst>
                        <a:ext uri="{9D8B030D-6E8A-4147-A177-3AD203B41FA5}">
                          <a16:colId xmlns:a16="http://schemas.microsoft.com/office/drawing/2014/main" val="2921377849"/>
                        </a:ext>
                      </a:extLst>
                    </a:gridCol>
                  </a:tblGrid>
                  <a:tr h="639445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b">
                        <a:blipFill>
                          <a:blip r:embed="rId5"/>
                          <a:stretch>
                            <a:fillRect l="-2632" t="-1961" r="-557895" b="-4607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b">
                        <a:blipFill>
                          <a:blip r:embed="rId5"/>
                          <a:stretch>
                            <a:fillRect l="-100000" t="-1961" r="-443590" b="-4607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b">
                        <a:blipFill>
                          <a:blip r:embed="rId5"/>
                          <a:stretch>
                            <a:fillRect l="-141818" t="-1961" r="-214545" b="-4607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113675" t="-1961" r="-855" b="-4607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983032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2632" t="-179310" r="-557895" b="-7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100000" t="-179310" r="-443590" b="-7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141818" t="-179310" r="-214545" b="-7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113675" t="-179310" r="-855" b="-7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300804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2632" t="-279310" r="-557895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100000" t="-279310" r="-443590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141818" t="-279310" r="-214545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113675" t="-279310" r="-855" b="-6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58552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2632" t="-379310" r="-557895" b="-5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100000" t="-379310" r="-443590" b="-5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141818" t="-379310" r="-214545" b="-5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113675" t="-379310" r="-855" b="-5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06290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2632" t="-463333" r="-557895" b="-3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100000" t="-463333" r="-443590" b="-3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141818" t="-463333" r="-214545" b="-3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113675" t="-463333" r="-855" b="-3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77902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2632" t="-582759" r="-557895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100000" t="-582759" r="-443590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141818" t="-582759" r="-214545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113675" t="-582759" r="-855" b="-3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416698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2632" t="-682759" r="-557895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100000" t="-682759" r="-443590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141818" t="-682759" r="-214545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113675" t="-682759" r="-855" b="-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37659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2632" t="-756667" r="-55789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100000" t="-756667" r="-44359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141818" t="-756667" r="-21454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113675" t="-756667" r="-855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7092623"/>
                      </a:ext>
                    </a:extLst>
                  </a:tr>
                  <a:tr h="370840">
                    <a:tc gridSpan="4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402" t="-886207" r="-402" b="-344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820106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009127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AC5A1-871F-7B59-1824-2BD4467A4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770E9B0-6541-9054-1A0F-2781C03AF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25" y="904869"/>
            <a:ext cx="11472051" cy="575329"/>
          </a:xfrm>
        </p:spPr>
        <p:txBody>
          <a:bodyPr/>
          <a:lstStyle/>
          <a:p>
            <a:r>
              <a:rPr lang="en-US" dirty="0"/>
              <a:t>Remember: Multi-agent Dynamic Programming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8FBA2FB-FEC0-1F90-B354-96B99475B1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11472051" cy="4240848"/>
              </a:xfrm>
            </p:spPr>
            <p:txBody>
              <a:bodyPr/>
              <a:lstStyle/>
              <a:p>
                <a:r>
                  <a:rPr lang="en-GB" noProof="1"/>
                  <a:t>Iteratively eliminate weakly-dominated policy trees using a dynamic programming</a:t>
                </a:r>
              </a:p>
              <a:p>
                <a:pPr lvl="1"/>
                <a:r>
                  <a:rPr lang="en-GB" noProof="1"/>
                  <a:t>A policy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 noProof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 noProof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GB" i="1" noProof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i="1" noProof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noProof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GB" i="1" noProof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en-GB" noProof="1"/>
                  <a:t> of agent </a:t>
                </a:r>
                <a14:m>
                  <m:oMath xmlns:m="http://schemas.openxmlformats.org/officeDocument/2006/math">
                    <m:r>
                      <a:rPr lang="en-GB" b="0" i="1" noProof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GB" noProof="1"/>
                  <a:t> is </a:t>
                </a:r>
                <a:r>
                  <a:rPr lang="en-GB" noProof="1">
                    <a:solidFill>
                      <a:schemeClr val="accent1"/>
                    </a:solidFill>
                  </a:rPr>
                  <a:t>weakly dominated</a:t>
                </a:r>
                <a:r>
                  <a:rPr lang="en-GB" noProof="1"/>
                  <a:t> if there always exists another policy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 noProof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 noProof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GB" i="1" noProof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i="1" noProof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b="0" i="1" noProof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noProof="1" dirty="0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p>
                            <m:r>
                              <a:rPr lang="en-GB" b="0" i="1" noProof="1" dirty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>
                        <m:r>
                          <a:rPr lang="en-GB" i="1" noProof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en-GB" noProof="1"/>
                  <a:t> with higher value over all possible states </a:t>
                </a:r>
                <a14:m>
                  <m:oMath xmlns:m="http://schemas.openxmlformats.org/officeDocument/2006/math">
                    <m:r>
                      <a:rPr lang="en-GB" b="0" i="1" noProof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GB" noProof="1"/>
                  <a:t> and all possible policies of the other agents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 noProof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1" i="1" noProof="1" dirty="0" smtClean="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b>
                        <m:r>
                          <a:rPr lang="en-GB" i="1" noProof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i="1" noProof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GB" i="1" noProof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GB" i="1" noProof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noProof="1"/>
                  <a:t>:</a:t>
                </a: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noProof="1" dirty="0" smtClean="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GB" b="0" i="1" noProof="1" dirty="0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GB" b="0" i="1" noProof="1" dirty="0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GB" b="0" i="1" noProof="1" dirty="0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GB" b="0" i="1" noProof="1" dirty="0" smtClean="0">
                          <a:latin typeface="Cambria Math" panose="020405030504060302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en-GB" b="0" i="1" noProof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1" i="1" noProof="1" dirty="0" smtClean="0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b>
                          <m:r>
                            <a:rPr lang="en-GB" b="0" i="1" noProof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0" i="1" noProof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GB" b="0" i="1" noProof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GB" b="0" i="1" noProof="1" dirty="0" smtClean="0">
                          <a:latin typeface="Cambria Math" panose="02040503050406030204" pitchFamily="18" charset="0"/>
                        </a:rPr>
                        <m:t>∈</m:t>
                      </m:r>
                      <m:sSubSup>
                        <m:sSubSupPr>
                          <m:ctrlPr>
                            <a:rPr lang="en-GB" b="0" i="1" noProof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1" i="1" noProof="1" dirty="0" smtClean="0">
                              <a:latin typeface="Cambria Math" panose="02040503050406030204" pitchFamily="18" charset="0"/>
                            </a:rPr>
                            <m:t>𝜫</m:t>
                          </m:r>
                        </m:e>
                        <m:sub>
                          <m:r>
                            <a:rPr lang="en-GB" b="0" i="1" noProof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0" i="1" noProof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GB" b="0" i="1" noProof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GB" b="0" i="1" noProof="1" dirty="0" smtClean="0">
                          <a:latin typeface="Cambria Math" panose="02040503050406030204" pitchFamily="18" charset="0"/>
                        </a:rPr>
                        <m:t> ∃</m:t>
                      </m:r>
                      <m:sSubSup>
                        <m:sSubSupPr>
                          <m:ctrlPr>
                            <a:rPr lang="en-GB" b="0" i="1" noProof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noProof="1" dirty="0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GB" b="0" i="1" noProof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b="0" i="1" noProof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GB" b="0" i="1" noProof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noProof="1" dirty="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p>
                              <m:r>
                                <a:rPr lang="en-GB" b="0" i="1" noProof="1" dirty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>
                          <m:r>
                            <a:rPr lang="en-GB" b="0" i="1" noProof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GB" b="0" i="1" noProof="1" dirty="0" smtClean="0">
                          <a:latin typeface="Cambria Math" panose="02040503050406030204" pitchFamily="18" charset="0"/>
                        </a:rPr>
                        <m:t>∈</m:t>
                      </m:r>
                      <m:sSubSup>
                        <m:sSubSupPr>
                          <m:ctrlPr>
                            <a:rPr lang="en-GB" b="0" i="1" noProof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noProof="1" dirty="0" smtClean="0">
                              <a:latin typeface="Cambria Math" panose="02040503050406030204" pitchFamily="18" charset="0"/>
                            </a:rPr>
                            <m:t>𝛱</m:t>
                          </m:r>
                        </m:e>
                        <m:sub>
                          <m:r>
                            <a:rPr lang="en-GB" b="0" i="1" noProof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GB" b="0" i="1" noProof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GB" b="0" i="1" noProof="1" dirty="0" smtClean="0">
                          <a:latin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en-GB" b="0" i="1" noProof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noProof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b="0" i="1" noProof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GB" b="0" i="1" noProof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noProof="1" dirty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b="0" i="1" noProof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GB" i="1" noProof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 noProof="1" dirty="0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GB" i="1" noProof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i="1" noProof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noProof="1" dirty="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GB" i="1" noProof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GB" b="0" i="1" noProof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GB" i="1" noProof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1" i="1" noProof="1" dirty="0" smtClean="0"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b>
                              <m:r>
                                <a:rPr lang="en-GB" i="1" noProof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i="1" noProof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GB" i="1" noProof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</m:e>
                      </m:d>
                      <m:r>
                        <a:rPr lang="en-GB" b="0" i="1" noProof="1" dirty="0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GB" i="1" noProof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noProof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i="1" noProof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GB" i="1" noProof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noProof="1" dirty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i="1" noProof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GB" i="1" noProof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 noProof="1" dirty="0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GB" i="1" noProof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i="1" noProof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GB" i="1" noProof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 noProof="1" dirty="0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p>
                                  <m:r>
                                    <a:rPr lang="en-GB" i="1" noProof="1" dirty="0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en-GB" i="1" noProof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GB" i="1" noProof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GB" i="1" noProof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1" i="1" noProof="1" dirty="0" smtClean="0"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b>
                              <m:r>
                                <a:rPr lang="en-GB" i="1" noProof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i="1" noProof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GB" i="1" noProof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GB" noProof="1"/>
              </a:p>
              <a:p>
                <a:pPr lvl="2"/>
                <a:r>
                  <a:rPr lang="en-GB" noProof="1"/>
                  <a:t>Solvable by a linear programme</a:t>
                </a:r>
              </a:p>
              <a:p>
                <a:endParaRPr lang="en-GB" noProof="1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8FBA2FB-FEC0-1F90-B354-96B99475B1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11472051" cy="4240848"/>
              </a:xfrm>
              <a:blipFill>
                <a:blip r:embed="rId2"/>
                <a:stretch>
                  <a:fillRect l="-1549" t="-2985" r="-165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120FC0-BADB-B02F-427A-CA3E95C7F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</p:spPr>
        <p:txBody>
          <a:bodyPr/>
          <a:lstStyle/>
          <a:p>
            <a:r>
              <a:rPr lang="en-DE"/>
              <a:t>Nazlı Nur Karabulut</a:t>
            </a:r>
            <a:r>
              <a:rPr lang="tr-TR" dirty="0"/>
              <a:t> &amp; </a:t>
            </a:r>
            <a:r>
              <a:rPr lang="en-GB" dirty="0"/>
              <a:t>Tanya Braun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95EE87-0E36-EC71-C763-581CA21D20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</p:spPr>
        <p:txBody>
          <a:bodyPr/>
          <a:lstStyle/>
          <a:p>
            <a:fld id="{C2434034-7E57-1B4C-89B5-15F1E0FA9157}" type="slidenum">
              <a:rPr lang="en-DE" smtClean="0"/>
              <a:pPr/>
              <a:t>13</a:t>
            </a:fld>
            <a:endParaRPr lang="en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28998F-06F3-D966-B6E5-8BE1372F065D}"/>
              </a:ext>
            </a:extLst>
          </p:cNvPr>
          <p:cNvSpPr txBox="1"/>
          <p:nvPr/>
        </p:nvSpPr>
        <p:spPr>
          <a:xfrm>
            <a:off x="3652737" y="6221642"/>
            <a:ext cx="488582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Hansen, E. A., Bernstein, D. S., &amp; Zilberstein, S. 2004 </a:t>
            </a:r>
            <a:endParaRPr lang="en-GB" sz="105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A57A1A-E634-2798-C581-EA5C19410CC1}"/>
              </a:ext>
            </a:extLst>
          </p:cNvPr>
          <p:cNvSpPr txBox="1">
            <a:spLocks/>
          </p:cNvSpPr>
          <p:nvPr/>
        </p:nvSpPr>
        <p:spPr>
          <a:xfrm>
            <a:off x="2780545" y="3786083"/>
            <a:ext cx="6630909" cy="211941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36000" tIns="36000" rIns="36000" bIns="36000" rtlCol="0" anchor="t" anchorCtr="0">
            <a:spAutoFit/>
          </a:bodyPr>
          <a:lstStyle>
            <a:lvl1pPr marL="274363" marR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e-DE" sz="2398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39210" marR="0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98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2472" marR="0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998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798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798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798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798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798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798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pPr marL="0" indent="0" algn="just">
              <a:buNone/>
            </a:pPr>
            <a:r>
              <a:rPr lang="en-US" sz="1800" b="1" i="1" dirty="0">
                <a:solidFill>
                  <a:schemeClr val="bg1"/>
                </a:solidFill>
              </a:rPr>
              <a:t>Dynamic Programming Operator:</a:t>
            </a:r>
          </a:p>
          <a:p>
            <a:pPr marL="0" indent="0" algn="just">
              <a:buNone/>
            </a:pPr>
            <a:r>
              <a:rPr lang="en-US" sz="1800" b="1" i="0" u="none" strike="noStrike" dirty="0">
                <a:solidFill>
                  <a:schemeClr val="bg1"/>
                </a:solidFill>
                <a:effectLst/>
              </a:rPr>
              <a:t>Input: 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</a:rPr>
              <a:t>sets of policies and corresponding valu</a:t>
            </a:r>
            <a:r>
              <a:rPr lang="en-US" sz="1800" dirty="0">
                <a:solidFill>
                  <a:schemeClr val="bg1"/>
                </a:solidFill>
              </a:rPr>
              <a:t>e vectors for each agent.</a:t>
            </a:r>
          </a:p>
          <a:p>
            <a:pPr marL="0" indent="0" algn="just">
              <a:buNone/>
            </a:pPr>
            <a:r>
              <a:rPr lang="en-US" sz="1800" b="1" i="0" u="none" strike="noStrike" dirty="0">
                <a:solidFill>
                  <a:schemeClr val="bg1"/>
                </a:solidFill>
                <a:effectLst/>
              </a:rPr>
              <a:t>Process:</a:t>
            </a:r>
          </a:p>
          <a:p>
            <a:pPr lvl="1" algn="just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Perform exhaustive backup using policies for each agent.</a:t>
            </a:r>
          </a:p>
          <a:p>
            <a:pPr lvl="1" algn="just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600" b="0" i="0" u="none" strike="noStrike" dirty="0">
                <a:solidFill>
                  <a:schemeClr val="bg1"/>
                </a:solidFill>
                <a:effectLst/>
              </a:rPr>
              <a:t>Calculate new value vectors.</a:t>
            </a:r>
          </a:p>
          <a:p>
            <a:pPr lvl="1" algn="just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Prune weakly dominated policies per agent.</a:t>
            </a:r>
          </a:p>
          <a:p>
            <a:pPr marL="0" indent="-6344" algn="just">
              <a:buNone/>
            </a:pPr>
            <a:r>
              <a:rPr lang="en-US" sz="1800" b="1" dirty="0">
                <a:solidFill>
                  <a:schemeClr val="bg1"/>
                </a:solidFill>
              </a:rPr>
              <a:t>Output: </a:t>
            </a:r>
            <a:r>
              <a:rPr lang="en-US" sz="1800" dirty="0">
                <a:solidFill>
                  <a:schemeClr val="bg1"/>
                </a:solidFill>
              </a:rPr>
              <a:t>Updated sets of policies and value vectors for each agent.</a:t>
            </a:r>
          </a:p>
        </p:txBody>
      </p:sp>
    </p:spTree>
    <p:extLst>
      <p:ext uri="{BB962C8B-B14F-4D97-AF65-F5344CB8AC3E}">
        <p14:creationId xmlns:p14="http://schemas.microsoft.com/office/powerpoint/2010/main" val="486470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A3736-154C-1344-52C6-922247A74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Multi-agent Dynamic Programming for Isomorphic DecPOMDPs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117758-0870-A421-7F4A-F810098BA5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 dirty="0"/>
                  <a:t>Isomorphic DecPOMDP: </a:t>
                </a:r>
                <a:r>
                  <a:rPr lang="en-US" altLang="zh-CN" dirty="0"/>
                  <a:t>tuple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zh-CN" i="1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de-DE" altLang="zh-CN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altLang="zh-CN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de-DE" altLang="zh-CN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altLang="zh-CN" b="0" i="1" smtClean="0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de-DE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altLang="zh-CN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de-DE" altLang="zh-CN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sub>
                            </m:sSub>
                          </m:e>
                        </m:d>
                        <m:r>
                          <a:rPr lang="de-DE" altLang="zh-CN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zh-CN" i="1" dirty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de-DE" altLang="zh-CN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de-DE" altLang="zh-CN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altLang="zh-CN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 dirty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de-DE" altLang="zh-CN" b="0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de-DE" altLang="zh-CN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de-DE" altLang="zh-CN" b="0" i="1" dirty="0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de-DE" altLang="zh-CN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sup>
                        </m:sSubSup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de-DE" altLang="zh-CN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de-DE" altLang="zh-CN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altLang="zh-CN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altLang="zh-CN" i="1" dirty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de-DE" altLang="zh-CN" b="0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de-DE" altLang="zh-CN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de-DE" altLang="zh-CN" b="0" i="1" dirty="0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de-DE" altLang="zh-CN" b="0" i="1" dirty="0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</m:sSubSup>
                        <m:r>
                          <a:rPr lang="de-DE" altLang="zh-CN" i="1" dirty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de-DE" altLang="zh-CN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altLang="zh-CN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  <m:r>
                          <a:rPr lang="de-DE" altLang="zh-CN" i="1" dirty="0">
                            <a:latin typeface="Cambria Math" panose="02040503050406030204" pitchFamily="18" charset="0"/>
                            <a:sym typeface="Symbol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de-DE" altLang="zh-CN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altLang="zh-CN" b="0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acc>
                        <m:r>
                          <a:rPr lang="de-DE" altLang="zh-CN" i="1" dirty="0">
                            <a:latin typeface="Cambria Math" panose="02040503050406030204" pitchFamily="18" charset="0"/>
                            <a:sym typeface="Symbol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de-DE" altLang="zh-CN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altLang="zh-CN" i="1" dirty="0">
                                <a:latin typeface="Cambria Math" panose="02040503050406030204" pitchFamily="18" charset="0"/>
                                <a:sym typeface="Symbol" charset="0"/>
                              </a:rPr>
                              <m:t>𝛺</m:t>
                            </m:r>
                          </m:e>
                        </m:acc>
                      </m:e>
                    </m:d>
                  </m:oMath>
                </a14:m>
                <a:endParaRPr lang="en-US" altLang="zh-CN" dirty="0">
                  <a:sym typeface="Symbol" charset="0"/>
                </a:endParaRPr>
              </a:p>
              <a:p>
                <a:pPr lvl="1"/>
                <a:r>
                  <a:rPr lang="en-US" altLang="zh-CN" dirty="0">
                    <a:sym typeface="Symbol" charset="0"/>
                  </a:rPr>
                  <a:t>Transition function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altLang="zh-CN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altLang="zh-CN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acc>
                    <m:r>
                      <a:rPr lang="de-DE" altLang="zh-CN" b="0" i="1" dirty="0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altLang="zh-CN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altLang="zh-CN" b="0" i="1" dirty="0" smtClean="0"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altLang="zh-CN" b="0" i="1" dirty="0" smtClean="0">
                                    <a:latin typeface="Cambria Math" panose="02040503050406030204" pitchFamily="18" charset="0"/>
                                    <a:sym typeface="Symbol" charset="0"/>
                                  </a:rPr>
                                </m:ctrlPr>
                              </m:sSubPr>
                              <m:e>
                                <m:r>
                                  <a:rPr lang="de-DE" altLang="zh-CN" i="1" dirty="0">
                                    <a:latin typeface="Cambria Math" panose="02040503050406030204" pitchFamily="18" charset="0"/>
                                    <a:sym typeface="Symbol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altLang="zh-CN" b="0" i="1" dirty="0" smtClean="0">
                                    <a:latin typeface="Cambria Math" panose="02040503050406030204" pitchFamily="18" charset="0"/>
                                    <a:sym typeface="Symbol" charset="0"/>
                                  </a:rPr>
                                  <m:t>𝑘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de-DE" altLang="zh-CN" i="1" dirty="0">
                                    <a:latin typeface="Cambria Math" panose="02040503050406030204" pitchFamily="18" charset="0"/>
                                    <a:sym typeface="Symbol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de-DE" altLang="zh-CN" i="1" dirty="0">
                                        <a:latin typeface="Cambria Math" panose="02040503050406030204" pitchFamily="18" charset="0"/>
                                        <a:sym typeface="Symbol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altLang="zh-CN" i="1" dirty="0">
                                        <a:latin typeface="Cambria Math" panose="02040503050406030204" pitchFamily="18" charset="0"/>
                                        <a:sym typeface="Symbol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de-DE" altLang="zh-CN" i="1" dirty="0">
                                        <a:latin typeface="Cambria Math" panose="02040503050406030204" pitchFamily="18" charset="0"/>
                                        <a:sym typeface="Symbol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de-DE" altLang="zh-CN" i="1" dirty="0">
                                    <a:latin typeface="Cambria Math" panose="02040503050406030204" pitchFamily="18" charset="0"/>
                                    <a:sym typeface="Symbol" charset="0"/>
                                  </a:rPr>
                                  <m:t>,</m:t>
                                </m:r>
                                <m:r>
                                  <a:rPr lang="de-DE" altLang="zh-CN" i="1" dirty="0">
                                    <a:latin typeface="Cambria Math" panose="02040503050406030204" pitchFamily="18" charset="0"/>
                                    <a:sym typeface="Symbol" charset="0"/>
                                  </a:rPr>
                                  <m:t>𝑠</m:t>
                                </m:r>
                                <m:r>
                                  <a:rPr lang="de-DE" altLang="zh-CN" i="1" dirty="0">
                                    <a:latin typeface="Cambria Math" panose="02040503050406030204" pitchFamily="18" charset="0"/>
                                    <a:sym typeface="Symbol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altLang="zh-CN" b="0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sym typeface="Symbol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altLang="zh-CN" b="0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sym typeface="Symbol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altLang="zh-CN" b="0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sym typeface="Symbol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de-DE" altLang="zh-CN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sym typeface="Symbol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de-DE" altLang="zh-CN" b="0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sym typeface="Symbol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altLang="zh-CN" b="0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sym typeface="Symbol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altLang="zh-CN" b="0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sym typeface="Symbol" charset="0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de-DE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charset="0"/>
                          </a:rPr>
                          <m:t>𝑘</m:t>
                        </m:r>
                        <m:r>
                          <a:rPr lang="de-DE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charset="0"/>
                          </a:rPr>
                          <m:t>=1</m:t>
                        </m:r>
                      </m:sub>
                      <m:sup>
                        <m:r>
                          <a:rPr lang="de-DE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charset="0"/>
                          </a:rPr>
                          <m:t>𝐾</m:t>
                        </m:r>
                      </m:sup>
                    </m:sSubSup>
                  </m:oMath>
                </a14:m>
                <a:endParaRPr lang="en-US" altLang="zh-CN" dirty="0">
                  <a:sym typeface="Symbol" charset="0"/>
                </a:endParaRPr>
              </a:p>
              <a:p>
                <a:pPr lvl="1"/>
                <a:r>
                  <a:rPr lang="en-US" altLang="zh-CN" dirty="0">
                    <a:sym typeface="Symbol" charset="0"/>
                  </a:rPr>
                  <a:t>Reward function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altLang="zh-CN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altLang="zh-CN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  <m:r>
                      <a:rPr lang="de-DE" altLang="zh-CN" i="1" dirty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altLang="zh-CN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altLang="zh-CN" i="1" dirty="0"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altLang="zh-CN" i="1" dirty="0">
                                    <a:latin typeface="Cambria Math" panose="02040503050406030204" pitchFamily="18" charset="0"/>
                                    <a:sym typeface="Symbol" charset="0"/>
                                  </a:rPr>
                                </m:ctrlPr>
                              </m:sSubPr>
                              <m:e>
                                <m:r>
                                  <a:rPr lang="de-DE" altLang="zh-CN" b="0" i="1" dirty="0" smtClean="0">
                                    <a:latin typeface="Cambria Math" panose="02040503050406030204" pitchFamily="18" charset="0"/>
                                    <a:sym typeface="Symbol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de-DE" altLang="zh-CN" i="1" dirty="0">
                                    <a:latin typeface="Cambria Math" panose="02040503050406030204" pitchFamily="18" charset="0"/>
                                    <a:sym typeface="Symbol" charset="0"/>
                                  </a:rPr>
                                  <m:t>𝑘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de-DE" altLang="zh-CN" i="1" dirty="0">
                                    <a:latin typeface="Cambria Math" panose="02040503050406030204" pitchFamily="18" charset="0"/>
                                    <a:sym typeface="Symbol" charset="0"/>
                                  </a:rPr>
                                </m:ctrlPr>
                              </m:dPr>
                              <m:e>
                                <m:r>
                                  <a:rPr lang="de-DE" altLang="zh-CN" i="1" dirty="0">
                                    <a:latin typeface="Cambria Math" panose="02040503050406030204" pitchFamily="18" charset="0"/>
                                    <a:sym typeface="Symbol" charset="0"/>
                                  </a:rPr>
                                  <m:t>𝑠</m:t>
                                </m:r>
                                <m:r>
                                  <a:rPr lang="de-DE" altLang="zh-CN" i="1" dirty="0">
                                    <a:latin typeface="Cambria Math" panose="02040503050406030204" pitchFamily="18" charset="0"/>
                                    <a:sym typeface="Symbol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altLang="zh-CN" i="1" dirty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sym typeface="Symbol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altLang="zh-CN" i="1" dirty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sym typeface="Symbol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altLang="zh-CN" i="1" dirty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sym typeface="Symbol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de-DE" altLang="zh-CN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sym typeface="Symbol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de-DE" altLang="zh-CN" i="1" dirty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sym typeface="Symbol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altLang="zh-CN" i="1" dirty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sym typeface="Symbol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altLang="zh-CN" i="1" dirty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sym typeface="Symbol" charset="0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de-DE" altLang="zh-CN" i="1" dirty="0">
                            <a:latin typeface="Cambria Math" panose="02040503050406030204" pitchFamily="18" charset="0"/>
                            <a:sym typeface="Symbol" charset="0"/>
                          </a:rPr>
                          <m:t>𝑘</m:t>
                        </m:r>
                        <m:r>
                          <a:rPr lang="de-DE" altLang="zh-CN" i="1" dirty="0">
                            <a:latin typeface="Cambria Math" panose="02040503050406030204" pitchFamily="18" charset="0"/>
                            <a:sym typeface="Symbol" charset="0"/>
                          </a:rPr>
                          <m:t>=1</m:t>
                        </m:r>
                      </m:sub>
                      <m:sup>
                        <m:r>
                          <a:rPr lang="de-DE" altLang="zh-CN" i="1" dirty="0">
                            <a:latin typeface="Cambria Math" panose="02040503050406030204" pitchFamily="18" charset="0"/>
                            <a:sym typeface="Symbol" charset="0"/>
                          </a:rPr>
                          <m:t>𝐾</m:t>
                        </m:r>
                      </m:sup>
                    </m:sSubSup>
                  </m:oMath>
                </a14:m>
                <a:endParaRPr lang="en-US" altLang="zh-CN" dirty="0">
                  <a:sym typeface="Symbol" charset="0"/>
                </a:endParaRPr>
              </a:p>
              <a:p>
                <a:pPr lvl="1"/>
                <a:r>
                  <a:rPr lang="en-US" altLang="zh-CN" dirty="0">
                    <a:sym typeface="Symbol" charset="0"/>
                  </a:rPr>
                  <a:t>Sensor model (observation function)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altLang="zh-CN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altLang="zh-CN" i="1" dirty="0">
                            <a:latin typeface="Cambria Math" panose="02040503050406030204" pitchFamily="18" charset="0"/>
                            <a:sym typeface="Symbol" charset="0"/>
                          </a:rPr>
                          <m:t>𝛺</m:t>
                        </m:r>
                      </m:e>
                    </m:acc>
                    <m:r>
                      <a:rPr lang="de-DE" altLang="zh-CN" i="1" dirty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altLang="zh-CN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altLang="zh-CN" i="1" dirty="0"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altLang="zh-CN" i="1" dirty="0">
                                    <a:latin typeface="Cambria Math" panose="02040503050406030204" pitchFamily="18" charset="0"/>
                                    <a:sym typeface="Symbol" charset="0"/>
                                  </a:rPr>
                                </m:ctrlPr>
                              </m:sSubPr>
                              <m:e>
                                <m:r>
                                  <a:rPr lang="de-DE" altLang="zh-CN" i="1" dirty="0">
                                    <a:latin typeface="Cambria Math" panose="02040503050406030204" pitchFamily="18" charset="0"/>
                                    <a:sym typeface="Symbol" charset="0"/>
                                  </a:rPr>
                                  <m:t>𝛺</m:t>
                                </m:r>
                              </m:e>
                              <m:sub>
                                <m:r>
                                  <a:rPr lang="de-DE" altLang="zh-CN" i="1" dirty="0">
                                    <a:latin typeface="Cambria Math" panose="02040503050406030204" pitchFamily="18" charset="0"/>
                                    <a:sym typeface="Symbol" charset="0"/>
                                  </a:rPr>
                                  <m:t>𝑘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de-DE" altLang="zh-CN" i="1" dirty="0">
                                    <a:latin typeface="Cambria Math" panose="02040503050406030204" pitchFamily="18" charset="0"/>
                                    <a:sym typeface="Symbol" charset="0"/>
                                  </a:rPr>
                                </m:ctrlPr>
                              </m:dPr>
                              <m:e>
                                <m:r>
                                  <a:rPr lang="de-DE" altLang="zh-CN" i="1" dirty="0">
                                    <a:latin typeface="Cambria Math" panose="02040503050406030204" pitchFamily="18" charset="0"/>
                                    <a:sym typeface="Symbol" charset="0"/>
                                  </a:rPr>
                                  <m:t>𝑠</m:t>
                                </m:r>
                                <m:r>
                                  <a:rPr lang="de-DE" altLang="zh-CN" i="1" dirty="0">
                                    <a:latin typeface="Cambria Math" panose="02040503050406030204" pitchFamily="18" charset="0"/>
                                    <a:sym typeface="Symbol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altLang="zh-CN" i="1" dirty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sym typeface="Symbol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altLang="zh-CN" b="0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sym typeface="Symbol" charset="0"/>
                                      </a:rPr>
                                      <m:t>𝑜</m:t>
                                    </m:r>
                                  </m:e>
                                  <m:sub>
                                    <m:r>
                                      <a:rPr lang="de-DE" altLang="zh-CN" i="1" dirty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sym typeface="Symbol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de-DE" altLang="zh-CN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sym typeface="Symbol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de-DE" altLang="zh-CN" i="1" dirty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sym typeface="Symbol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altLang="zh-CN" b="0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sym typeface="Symbol" charset="0"/>
                                      </a:rPr>
                                      <m:t>𝑜</m:t>
                                    </m:r>
                                  </m:e>
                                  <m:sub>
                                    <m:r>
                                      <a:rPr lang="de-DE" altLang="zh-CN" i="1" dirty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sym typeface="Symbol" charset="0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de-DE" altLang="zh-CN" i="1" dirty="0">
                            <a:latin typeface="Cambria Math" panose="02040503050406030204" pitchFamily="18" charset="0"/>
                            <a:sym typeface="Symbol" charset="0"/>
                          </a:rPr>
                          <m:t>𝑘</m:t>
                        </m:r>
                        <m:r>
                          <a:rPr lang="de-DE" altLang="zh-CN" i="1" dirty="0">
                            <a:latin typeface="Cambria Math" panose="02040503050406030204" pitchFamily="18" charset="0"/>
                            <a:sym typeface="Symbol" charset="0"/>
                          </a:rPr>
                          <m:t>=1</m:t>
                        </m:r>
                      </m:sub>
                      <m:sup>
                        <m:r>
                          <a:rPr lang="de-DE" altLang="zh-CN" i="1" dirty="0">
                            <a:latin typeface="Cambria Math" panose="02040503050406030204" pitchFamily="18" charset="0"/>
                            <a:sym typeface="Symbol" charset="0"/>
                          </a:rPr>
                          <m:t>𝐾</m:t>
                        </m:r>
                      </m:sup>
                    </m:sSubSup>
                  </m:oMath>
                </a14:m>
                <a:endParaRPr lang="en-DE" dirty="0"/>
              </a:p>
              <a:p>
                <a:r>
                  <a:rPr lang="en-DE" dirty="0"/>
                  <a:t>Dynamic programming:</a:t>
                </a:r>
              </a:p>
              <a:p>
                <a:pPr lvl="1"/>
                <a:r>
                  <a:rPr lang="en-DE" dirty="0"/>
                  <a:t>Exhaustive backup: once per partition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altLang="zh-CN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de-DE" altLang="zh-CN" b="0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de-DE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zh-CN" b="0" i="1" dirty="0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de-DE" altLang="zh-CN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DE" dirty="0"/>
              </a:p>
              <a:p>
                <a:pPr lvl="1"/>
                <a:r>
                  <a:rPr lang="en-DE" dirty="0"/>
                  <a:t>Value computation: once per partition (value function needs to be updated accordingly)</a:t>
                </a:r>
              </a:p>
              <a:p>
                <a:pPr lvl="1"/>
                <a:r>
                  <a:rPr lang="en-DE" dirty="0"/>
                  <a:t>Pruning: Check for weakly dominated policies per partition</a:t>
                </a:r>
              </a:p>
              <a:p>
                <a:pPr lvl="2"/>
                <a:r>
                  <a:rPr lang="en-DE" dirty="0"/>
                  <a:t>A weakly dominated policy of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DE" dirty="0"/>
                  <a:t> is also a weakly dominated policy of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DE" dirty="0"/>
              </a:p>
              <a:p>
                <a:pPr lvl="2"/>
                <a:r>
                  <a:rPr lang="en-DE" dirty="0"/>
                  <a:t>Only need to consider every possible state and representative policy of each partition</a:t>
                </a:r>
              </a:p>
              <a:p>
                <a:pPr lvl="1"/>
                <a:r>
                  <a:rPr lang="en-DE" dirty="0"/>
                  <a:t>Complexity: polynomial in the number of agents (due to value function computation)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117758-0870-A421-7F4A-F810098BA5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38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90735-4AE1-81BA-D42C-C8BB2EEF014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Decision Structure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93BCF-0F05-2C99-CA96-988F2AB8FA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/>
              <a:t>T. Braun - APA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CD600B-CA2F-0E03-690C-1D2824887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noProof="0" smtClean="0"/>
              <a:t>14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77156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34AD8-2E99-89BA-F8BB-9283F89C1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A5356-5E8D-0E32-9B40-CF59D9FA6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Counting DecPOMDPs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2D71416-A699-444E-CBCB-9A5B3C8841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 dirty="0"/>
                  <a:t>Counting DecPOMDP: </a:t>
                </a:r>
                <a:r>
                  <a:rPr lang="en-US" altLang="zh-CN" dirty="0"/>
                  <a:t>tuple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zh-CN" i="1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de-DE" altLang="zh-CN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altLang="zh-CN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de-DE" altLang="zh-CN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altLang="zh-CN" b="0" i="1" smtClean="0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de-DE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altLang="zh-CN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de-DE" altLang="zh-CN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sub>
                            </m:sSub>
                          </m:e>
                        </m:d>
                        <m:r>
                          <a:rPr lang="de-DE" altLang="zh-CN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zh-CN" i="1" dirty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de-DE" altLang="zh-CN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de-DE" altLang="zh-CN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altLang="zh-CN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altLang="zh-CN" b="0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#</m:t>
                                    </m:r>
                                    <m:r>
                                      <a:rPr lang="en-US" altLang="zh-CN" i="1" dirty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de-DE" altLang="zh-CN" b="0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de-DE" altLang="zh-CN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de-DE" altLang="zh-CN" b="0" i="1" dirty="0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de-DE" altLang="zh-CN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sup>
                        </m:sSubSup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de-DE" altLang="zh-CN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de-DE" altLang="zh-CN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altLang="zh-CN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altLang="zh-CN" b="0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#</m:t>
                                    </m:r>
                                    <m:r>
                                      <a:rPr lang="de-DE" altLang="zh-CN" i="1" dirty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de-DE" altLang="zh-CN" b="0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de-DE" altLang="zh-CN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de-DE" altLang="zh-CN" b="0" i="1" dirty="0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de-DE" altLang="zh-CN" b="0" i="1" dirty="0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</m:sSubSup>
                        <m:r>
                          <a:rPr lang="de-DE" altLang="zh-CN" i="1" dirty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de-DE" altLang="zh-CN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altLang="zh-CN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  <m:r>
                          <a:rPr lang="de-DE" altLang="zh-CN" i="1" dirty="0">
                            <a:latin typeface="Cambria Math" panose="02040503050406030204" pitchFamily="18" charset="0"/>
                            <a:sym typeface="Symbol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de-DE" altLang="zh-CN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altLang="zh-CN" b="0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acc>
                        <m:r>
                          <a:rPr lang="de-DE" altLang="zh-CN" i="1" dirty="0">
                            <a:latin typeface="Cambria Math" panose="02040503050406030204" pitchFamily="18" charset="0"/>
                            <a:sym typeface="Symbol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de-DE" altLang="zh-CN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altLang="zh-CN" i="1" dirty="0">
                                <a:latin typeface="Cambria Math" panose="02040503050406030204" pitchFamily="18" charset="0"/>
                                <a:sym typeface="Symbol" charset="0"/>
                              </a:rPr>
                              <m:t>𝛺</m:t>
                            </m:r>
                          </m:e>
                        </m:acc>
                      </m:e>
                    </m:d>
                  </m:oMath>
                </a14:m>
                <a:endParaRPr lang="en-US" altLang="zh-CN" dirty="0">
                  <a:sym typeface="Symbol" charset="0"/>
                </a:endParaRPr>
              </a:p>
              <a:p>
                <a:pPr lvl="1"/>
                <a:r>
                  <a:rPr lang="en-US" altLang="zh-CN" dirty="0">
                    <a:sym typeface="Symbol" charset="0"/>
                  </a:rPr>
                  <a:t>Transition function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altLang="zh-CN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altLang="zh-CN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acc>
                    <m:r>
                      <a:rPr lang="de-DE" altLang="zh-CN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altLang="zh-CN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charset="0"/>
                      </a:rPr>
                      <m:t>𝑇</m:t>
                    </m:r>
                    <m:d>
                      <m:dPr>
                        <m:ctrlPr>
                          <a:rPr lang="de-DE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charset="0"/>
                          </a:rPr>
                        </m:ctrlPr>
                      </m:dPr>
                      <m:e>
                        <m:r>
                          <a:rPr lang="de-DE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charset="0"/>
                          </a:rPr>
                          <m:t>𝑠</m:t>
                        </m:r>
                        <m:r>
                          <a:rPr lang="de-DE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altLang="zh-CN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pPr>
                          <m:e>
                            <m:r>
                              <a:rPr lang="de-DE" altLang="zh-CN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de-DE" altLang="zh-CN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altLang="zh-CN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SupPr>
                          <m:e>
                            <m:r>
                              <a:rPr lang="de-DE" altLang="zh-CN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altLang="zh-CN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altLang="zh-CN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  <m:t>𝑎</m:t>
                            </m:r>
                          </m:sup>
                        </m:sSubSup>
                        <m:r>
                          <a:rPr lang="de-DE" altLang="zh-CN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charset="0"/>
                          </a:rPr>
                          <m:t>,…, </m:t>
                        </m:r>
                        <m:sSubSup>
                          <m:sSubSupPr>
                            <m:ctrlPr>
                              <a:rPr lang="de-DE" altLang="zh-CN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SupPr>
                          <m:e>
                            <m:r>
                              <a:rPr lang="de-DE" altLang="zh-CN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altLang="zh-CN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  <m:t>𝐾</m:t>
                            </m:r>
                          </m:sub>
                          <m:sup>
                            <m:r>
                              <a:rPr lang="de-DE" altLang="zh-CN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  <m:t>𝑎</m:t>
                            </m:r>
                          </m:sup>
                        </m:sSubSup>
                      </m:e>
                    </m:d>
                  </m:oMath>
                </a14:m>
                <a:endParaRPr lang="en-US" altLang="zh-CN" dirty="0">
                  <a:sym typeface="Symbol" charset="0"/>
                </a:endParaRPr>
              </a:p>
              <a:p>
                <a:pPr lvl="1"/>
                <a:r>
                  <a:rPr lang="en-US" altLang="zh-CN" dirty="0">
                    <a:sym typeface="Symbol" charset="0"/>
                  </a:rPr>
                  <a:t>Reward function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altLang="zh-CN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altLang="zh-CN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  <m:r>
                      <a:rPr lang="de-DE" altLang="zh-CN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altLang="zh-CN" b="0" i="1" dirty="0" smtClean="0">
                        <a:latin typeface="Cambria Math" panose="02040503050406030204" pitchFamily="18" charset="0"/>
                        <a:sym typeface="Symbol" charset="0"/>
                      </a:rPr>
                      <m:t>𝑅</m:t>
                    </m:r>
                    <m:d>
                      <m:dPr>
                        <m:ctrlPr>
                          <a:rPr lang="de-DE" altLang="zh-CN" i="1" dirty="0">
                            <a:latin typeface="Cambria Math" panose="02040503050406030204" pitchFamily="18" charset="0"/>
                            <a:sym typeface="Symbol" charset="0"/>
                          </a:rPr>
                        </m:ctrlPr>
                      </m:dPr>
                      <m:e>
                        <m:r>
                          <a:rPr lang="de-DE" altLang="zh-CN" i="1" dirty="0">
                            <a:latin typeface="Cambria Math" panose="02040503050406030204" pitchFamily="18" charset="0"/>
                            <a:sym typeface="Symbol" charset="0"/>
                          </a:rPr>
                          <m:t>𝑠</m:t>
                        </m:r>
                        <m:r>
                          <a:rPr lang="de-DE" altLang="zh-CN" i="1" dirty="0">
                            <a:latin typeface="Cambria Math" panose="02040503050406030204" pitchFamily="18" charset="0"/>
                            <a:sym typeface="Symbol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altLang="zh-CN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SupPr>
                          <m:e>
                            <m:r>
                              <a:rPr lang="de-DE" altLang="zh-CN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altLang="zh-CN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altLang="zh-CN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  <m:t>𝑎</m:t>
                            </m:r>
                          </m:sup>
                        </m:sSubSup>
                        <m:r>
                          <a:rPr lang="de-DE" altLang="zh-CN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charset="0"/>
                          </a:rPr>
                          <m:t>,…, </m:t>
                        </m:r>
                        <m:sSubSup>
                          <m:sSubSupPr>
                            <m:ctrlPr>
                              <a:rPr lang="de-DE" altLang="zh-CN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SupPr>
                          <m:e>
                            <m:r>
                              <a:rPr lang="de-DE" altLang="zh-CN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altLang="zh-CN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  <m:t>𝐾</m:t>
                            </m:r>
                          </m:sub>
                          <m:sup>
                            <m:r>
                              <a:rPr lang="de-DE" altLang="zh-CN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  <m:t>𝑎</m:t>
                            </m:r>
                          </m:sup>
                        </m:sSubSup>
                      </m:e>
                    </m:d>
                  </m:oMath>
                </a14:m>
                <a:endParaRPr lang="en-US" altLang="zh-CN" dirty="0">
                  <a:sym typeface="Symbol" charset="0"/>
                </a:endParaRPr>
              </a:p>
              <a:p>
                <a:pPr lvl="1"/>
                <a:r>
                  <a:rPr lang="en-US" altLang="zh-CN" dirty="0">
                    <a:sym typeface="Symbol" charset="0"/>
                  </a:rPr>
                  <a:t>Sensor model (observation function)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altLang="zh-CN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altLang="zh-CN" i="1" dirty="0">
                            <a:latin typeface="Cambria Math" panose="02040503050406030204" pitchFamily="18" charset="0"/>
                            <a:sym typeface="Symbol" charset="0"/>
                          </a:rPr>
                          <m:t>𝛺</m:t>
                        </m:r>
                      </m:e>
                    </m:acc>
                    <m:r>
                      <a:rPr lang="de-DE" altLang="zh-CN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altLang="zh-CN" i="1" dirty="0">
                        <a:latin typeface="Cambria Math" panose="02040503050406030204" pitchFamily="18" charset="0"/>
                        <a:sym typeface="Symbol" charset="0"/>
                      </a:rPr>
                      <m:t>𝛺</m:t>
                    </m:r>
                    <m:d>
                      <m:dPr>
                        <m:ctrlPr>
                          <a:rPr lang="de-DE" altLang="zh-CN" i="1" dirty="0">
                            <a:latin typeface="Cambria Math" panose="02040503050406030204" pitchFamily="18" charset="0"/>
                            <a:sym typeface="Symbol" charset="0"/>
                          </a:rPr>
                        </m:ctrlPr>
                      </m:dPr>
                      <m:e>
                        <m:r>
                          <a:rPr lang="de-DE" altLang="zh-CN" i="1" dirty="0">
                            <a:latin typeface="Cambria Math" panose="02040503050406030204" pitchFamily="18" charset="0"/>
                            <a:sym typeface="Symbol" charset="0"/>
                          </a:rPr>
                          <m:t>𝑠</m:t>
                        </m:r>
                        <m:r>
                          <a:rPr lang="de-DE" altLang="zh-CN" i="1" dirty="0">
                            <a:latin typeface="Cambria Math" panose="02040503050406030204" pitchFamily="18" charset="0"/>
                            <a:sym typeface="Symbol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altLang="zh-CN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SupPr>
                          <m:e>
                            <m:r>
                              <a:rPr lang="de-DE" altLang="zh-CN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altLang="zh-CN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altLang="zh-CN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  <m:t>𝑜</m:t>
                            </m:r>
                          </m:sup>
                        </m:sSubSup>
                        <m:r>
                          <a:rPr lang="de-DE" altLang="zh-CN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charset="0"/>
                          </a:rPr>
                          <m:t>,…, </m:t>
                        </m:r>
                        <m:sSubSup>
                          <m:sSubSupPr>
                            <m:ctrlPr>
                              <a:rPr lang="de-DE" altLang="zh-CN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SupPr>
                          <m:e>
                            <m:r>
                              <a:rPr lang="de-DE" altLang="zh-CN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altLang="zh-CN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  <m:t>𝐾</m:t>
                            </m:r>
                          </m:sub>
                          <m:sup>
                            <m:r>
                              <a:rPr lang="de-DE" altLang="zh-CN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  <m:t>𝑜</m:t>
                            </m:r>
                          </m:sup>
                        </m:sSubSup>
                      </m:e>
                    </m:d>
                  </m:oMath>
                </a14:m>
                <a:endParaRPr lang="en-DE" dirty="0"/>
              </a:p>
              <a:p>
                <a:r>
                  <a:rPr lang="en-DE" dirty="0">
                    <a:solidFill>
                      <a:srgbClr val="FFC000"/>
                    </a:solidFill>
                  </a:rPr>
                  <a:t>Problem</a:t>
                </a:r>
                <a:r>
                  <a:rPr lang="en-DE" dirty="0"/>
                  <a:t>:</a:t>
                </a:r>
              </a:p>
              <a:p>
                <a:pPr lvl="1"/>
                <a:r>
                  <a:rPr lang="en-DE" dirty="0"/>
                  <a:t>Builds policies out of histograms</a:t>
                </a:r>
              </a:p>
              <a:p>
                <a:pPr lvl="1"/>
                <a:r>
                  <a:rPr lang="en-DE" dirty="0"/>
                  <a:t>Actually leads to a blow-up in the policy space: </a:t>
                </a:r>
                <a14:m>
                  <m:oMath xmlns:m="http://schemas.openxmlformats.org/officeDocument/2006/math">
                    <m:r>
                      <a:rPr lang="en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</m:oMath>
                </a14:m>
                <a:endParaRPr lang="en-DE" dirty="0"/>
              </a:p>
              <a:p>
                <a:endParaRPr lang="en-DE" dirty="0"/>
              </a:p>
              <a:p>
                <a:r>
                  <a:rPr lang="en-DE" dirty="0">
                    <a:solidFill>
                      <a:schemeClr val="accent1"/>
                    </a:solidFill>
                  </a:rPr>
                  <a:t>Solution</a:t>
                </a:r>
                <a:r>
                  <a:rPr lang="en-DE" dirty="0"/>
                  <a:t>:</a:t>
                </a:r>
              </a:p>
              <a:p>
                <a:pPr lvl="1"/>
                <a:r>
                  <a:rPr lang="en-DE" dirty="0"/>
                  <a:t>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altLang="zh-CN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de-DE" altLang="zh-CN" i="1" dirty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de-DE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zh-CN" i="1" dirty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de-DE" altLang="zh-CN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DE" dirty="0"/>
                  <a:t> in partitions</a:t>
                </a:r>
              </a:p>
              <a:p>
                <a:pPr lvl="1"/>
                <a:r>
                  <a:rPr lang="en-DE" dirty="0"/>
                  <a:t>Count how many agents of each partitions follow which representative policies instead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2D71416-A699-444E-CBCB-9A5B3C8841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388" b="-59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93A4D-31AD-0F29-7749-601DBE0787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Decision Structure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4B401-4BFE-6066-69E1-6172B7DB02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/>
              <a:t>T. Braun - APA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B353-9387-CD35-DDF5-B4862806A2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noProof="0" smtClean="0"/>
              <a:t>15</a:t>
            </a:fld>
            <a:endParaRPr lang="en-GB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2871A6E-3CA6-0017-B7C8-FB8887096182}"/>
                  </a:ext>
                </a:extLst>
              </p:cNvPr>
              <p:cNvSpPr txBox="1"/>
              <p:nvPr/>
            </p:nvSpPr>
            <p:spPr>
              <a:xfrm>
                <a:off x="6308617" y="3785490"/>
                <a:ext cx="1804853" cy="68012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de-DE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𝑎𝐾</m:t>
                                  </m:r>
                                  <m:d>
                                    <m:dPr>
                                      <m:ctrlPr>
                                        <a:rPr lang="de-DE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de-DE" sz="2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sz="2200" i="1" smtClean="0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de-DE" sz="2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h𝑜</m:t>
                                          </m:r>
                                        </m:sup>
                                      </m:sSup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num>
                                <m:den>
                                  <m:sSup>
                                    <m:sSupPr>
                                      <m:ctrlPr>
                                        <a:rPr lang="de-DE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2200" i="1" smtClean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𝑜</m:t>
                                      </m:r>
                                    </m:sup>
                                  </m:sSup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den>
                              </m:f>
                            </m:sup>
                          </m:sSup>
                        </m:e>
                      </m:d>
                    </m:oMath>
                  </m:oMathPara>
                </a14:m>
                <a:endParaRPr lang="en-DE" sz="22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2871A6E-3CA6-0017-B7C8-FB88870961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8617" y="3785490"/>
                <a:ext cx="1804853" cy="68012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6236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31EE4-95AD-E71F-66A1-886B1A09E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7F719-D5AA-B8F5-6368-FD39621EE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Multi-agent Dynamic Programming for Policy-counted DecPOMDPs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DD579D-59E7-4F6D-F1B7-E4EDA0C23B3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 dirty="0"/>
                  <a:t>Policy-counted DecPOMDP: </a:t>
                </a:r>
                <a:r>
                  <a:rPr lang="en-US" altLang="zh-CN" dirty="0"/>
                  <a:t>tuple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zh-CN" i="1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de-DE" altLang="zh-CN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altLang="zh-CN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de-DE" altLang="zh-CN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altLang="zh-CN" b="0" i="1" smtClean="0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de-DE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altLang="zh-CN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de-DE" altLang="zh-CN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sub>
                            </m:sSub>
                          </m:e>
                        </m:d>
                        <m:r>
                          <a:rPr lang="de-DE" altLang="zh-CN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zh-CN" i="1" dirty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de-DE" altLang="zh-CN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de-DE" altLang="zh-CN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altLang="zh-CN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 dirty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de-DE" altLang="zh-CN" b="0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de-DE" altLang="zh-CN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de-DE" altLang="zh-CN" b="0" i="1" dirty="0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de-DE" altLang="zh-CN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sup>
                        </m:sSubSup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de-DE" altLang="zh-CN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de-DE" altLang="zh-CN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altLang="zh-CN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altLang="zh-CN" i="1" dirty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de-DE" altLang="zh-CN" b="0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de-DE" altLang="zh-CN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de-DE" altLang="zh-CN" b="0" i="1" dirty="0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de-DE" altLang="zh-CN" b="0" i="1" dirty="0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</m:sSubSup>
                        <m:r>
                          <a:rPr lang="de-DE" altLang="zh-CN" i="1" dirty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de-DE" altLang="zh-CN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altLang="zh-CN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  <m:r>
                          <a:rPr lang="de-DE" altLang="zh-CN" i="1" dirty="0">
                            <a:latin typeface="Cambria Math" panose="02040503050406030204" pitchFamily="18" charset="0"/>
                            <a:sym typeface="Symbol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de-DE" altLang="zh-CN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altLang="zh-CN" b="0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acc>
                        <m:r>
                          <a:rPr lang="de-DE" altLang="zh-CN" i="1" dirty="0">
                            <a:latin typeface="Cambria Math" panose="02040503050406030204" pitchFamily="18" charset="0"/>
                            <a:sym typeface="Symbol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de-DE" altLang="zh-CN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altLang="zh-CN" i="1" dirty="0">
                                <a:latin typeface="Cambria Math" panose="02040503050406030204" pitchFamily="18" charset="0"/>
                                <a:sym typeface="Symbol" charset="0"/>
                              </a:rPr>
                              <m:t>𝛺</m:t>
                            </m:r>
                          </m:e>
                        </m:acc>
                      </m:e>
                    </m:d>
                  </m:oMath>
                </a14:m>
                <a:endParaRPr lang="en-US" altLang="zh-CN" dirty="0">
                  <a:sym typeface="Symbol" charset="0"/>
                </a:endParaRPr>
              </a:p>
              <a:p>
                <a:pPr lvl="1"/>
                <a:r>
                  <a:rPr lang="en-US" altLang="zh-CN" dirty="0">
                    <a:sym typeface="Symbol" charset="0"/>
                  </a:rPr>
                  <a:t>Transition function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altLang="zh-CN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altLang="zh-CN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acc>
                    <m:r>
                      <a:rPr lang="de-DE" altLang="zh-CN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altLang="zh-CN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charset="0"/>
                      </a:rPr>
                      <m:t>𝑇</m:t>
                    </m:r>
                    <m:d>
                      <m:dPr>
                        <m:ctrlPr>
                          <a:rPr lang="de-DE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charset="0"/>
                          </a:rPr>
                        </m:ctrlPr>
                      </m:dPr>
                      <m:e>
                        <m:r>
                          <a:rPr lang="de-DE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charset="0"/>
                          </a:rPr>
                          <m:t>𝑠</m:t>
                        </m:r>
                        <m:r>
                          <a:rPr lang="de-DE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altLang="zh-CN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pPr>
                          <m:e>
                            <m:r>
                              <a:rPr lang="de-DE" altLang="zh-CN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de-DE" altLang="zh-CN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altLang="zh-CN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SupPr>
                          <m:e>
                            <m:r>
                              <a:rPr lang="de-DE" altLang="zh-CN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altLang="zh-CN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altLang="zh-CN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  <m:t>𝑎</m:t>
                            </m:r>
                          </m:sup>
                        </m:sSubSup>
                        <m:r>
                          <a:rPr lang="de-DE" altLang="zh-CN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charset="0"/>
                          </a:rPr>
                          <m:t>,…, </m:t>
                        </m:r>
                        <m:sSubSup>
                          <m:sSubSupPr>
                            <m:ctrlPr>
                              <a:rPr lang="de-DE" altLang="zh-CN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SupPr>
                          <m:e>
                            <m:r>
                              <a:rPr lang="de-DE" altLang="zh-CN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altLang="zh-CN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  <m:t>𝐾</m:t>
                            </m:r>
                          </m:sub>
                          <m:sup>
                            <m:r>
                              <a:rPr lang="de-DE" altLang="zh-CN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  <m:t>𝑎</m:t>
                            </m:r>
                          </m:sup>
                        </m:sSubSup>
                      </m:e>
                    </m:d>
                  </m:oMath>
                </a14:m>
                <a:endParaRPr lang="en-US" altLang="zh-CN" dirty="0">
                  <a:sym typeface="Symbol" charset="0"/>
                </a:endParaRPr>
              </a:p>
              <a:p>
                <a:pPr lvl="1"/>
                <a:r>
                  <a:rPr lang="en-US" altLang="zh-CN" dirty="0">
                    <a:sym typeface="Symbol" charset="0"/>
                  </a:rPr>
                  <a:t>Reward function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altLang="zh-CN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altLang="zh-CN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  <m:r>
                      <a:rPr lang="de-DE" altLang="zh-CN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altLang="zh-CN" b="0" i="1" dirty="0" smtClean="0">
                        <a:latin typeface="Cambria Math" panose="02040503050406030204" pitchFamily="18" charset="0"/>
                        <a:sym typeface="Symbol" charset="0"/>
                      </a:rPr>
                      <m:t>𝑅</m:t>
                    </m:r>
                    <m:d>
                      <m:dPr>
                        <m:ctrlPr>
                          <a:rPr lang="de-DE" altLang="zh-CN" i="1" dirty="0">
                            <a:latin typeface="Cambria Math" panose="02040503050406030204" pitchFamily="18" charset="0"/>
                            <a:sym typeface="Symbol" charset="0"/>
                          </a:rPr>
                        </m:ctrlPr>
                      </m:dPr>
                      <m:e>
                        <m:r>
                          <a:rPr lang="de-DE" altLang="zh-CN" i="1" dirty="0">
                            <a:latin typeface="Cambria Math" panose="02040503050406030204" pitchFamily="18" charset="0"/>
                            <a:sym typeface="Symbol" charset="0"/>
                          </a:rPr>
                          <m:t>𝑠</m:t>
                        </m:r>
                        <m:r>
                          <a:rPr lang="de-DE" altLang="zh-CN" i="1" dirty="0">
                            <a:latin typeface="Cambria Math" panose="02040503050406030204" pitchFamily="18" charset="0"/>
                            <a:sym typeface="Symbol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altLang="zh-CN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SupPr>
                          <m:e>
                            <m:r>
                              <a:rPr lang="de-DE" altLang="zh-CN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altLang="zh-CN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altLang="zh-CN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  <m:t>𝑎</m:t>
                            </m:r>
                          </m:sup>
                        </m:sSubSup>
                        <m:r>
                          <a:rPr lang="de-DE" altLang="zh-CN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charset="0"/>
                          </a:rPr>
                          <m:t>,…, </m:t>
                        </m:r>
                        <m:sSubSup>
                          <m:sSubSupPr>
                            <m:ctrlPr>
                              <a:rPr lang="de-DE" altLang="zh-CN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SupPr>
                          <m:e>
                            <m:r>
                              <a:rPr lang="de-DE" altLang="zh-CN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altLang="zh-CN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  <m:t>𝐾</m:t>
                            </m:r>
                          </m:sub>
                          <m:sup>
                            <m:r>
                              <a:rPr lang="de-DE" altLang="zh-CN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  <m:t>𝑎</m:t>
                            </m:r>
                          </m:sup>
                        </m:sSubSup>
                      </m:e>
                    </m:d>
                  </m:oMath>
                </a14:m>
                <a:endParaRPr lang="en-US" altLang="zh-CN" dirty="0">
                  <a:sym typeface="Symbol" charset="0"/>
                </a:endParaRPr>
              </a:p>
              <a:p>
                <a:pPr lvl="1"/>
                <a:r>
                  <a:rPr lang="en-US" altLang="zh-CN" dirty="0">
                    <a:sym typeface="Symbol" charset="0"/>
                  </a:rPr>
                  <a:t>Sensor model (observation function)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altLang="zh-CN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altLang="zh-CN" i="1" dirty="0">
                            <a:latin typeface="Cambria Math" panose="02040503050406030204" pitchFamily="18" charset="0"/>
                            <a:sym typeface="Symbol" charset="0"/>
                          </a:rPr>
                          <m:t>𝛺</m:t>
                        </m:r>
                      </m:e>
                    </m:acc>
                    <m:r>
                      <a:rPr lang="de-DE" altLang="zh-CN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altLang="zh-CN" i="1" dirty="0">
                        <a:latin typeface="Cambria Math" panose="02040503050406030204" pitchFamily="18" charset="0"/>
                        <a:sym typeface="Symbol" charset="0"/>
                      </a:rPr>
                      <m:t>𝛺</m:t>
                    </m:r>
                    <m:d>
                      <m:dPr>
                        <m:ctrlPr>
                          <a:rPr lang="de-DE" altLang="zh-CN" i="1" dirty="0">
                            <a:latin typeface="Cambria Math" panose="02040503050406030204" pitchFamily="18" charset="0"/>
                            <a:sym typeface="Symbol" charset="0"/>
                          </a:rPr>
                        </m:ctrlPr>
                      </m:dPr>
                      <m:e>
                        <m:r>
                          <a:rPr lang="de-DE" altLang="zh-CN" i="1" dirty="0">
                            <a:latin typeface="Cambria Math" panose="02040503050406030204" pitchFamily="18" charset="0"/>
                            <a:sym typeface="Symbol" charset="0"/>
                          </a:rPr>
                          <m:t>𝑠</m:t>
                        </m:r>
                        <m:r>
                          <a:rPr lang="de-DE" altLang="zh-CN" i="1" dirty="0">
                            <a:latin typeface="Cambria Math" panose="02040503050406030204" pitchFamily="18" charset="0"/>
                            <a:sym typeface="Symbol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altLang="zh-CN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SupPr>
                          <m:e>
                            <m:r>
                              <a:rPr lang="de-DE" altLang="zh-CN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altLang="zh-CN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altLang="zh-CN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  <m:t>𝑜</m:t>
                            </m:r>
                          </m:sup>
                        </m:sSubSup>
                        <m:r>
                          <a:rPr lang="de-DE" altLang="zh-CN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charset="0"/>
                          </a:rPr>
                          <m:t>,…, </m:t>
                        </m:r>
                        <m:sSubSup>
                          <m:sSubSupPr>
                            <m:ctrlPr>
                              <a:rPr lang="de-DE" altLang="zh-CN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SupPr>
                          <m:e>
                            <m:r>
                              <a:rPr lang="de-DE" altLang="zh-CN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altLang="zh-CN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  <m:t>𝐾</m:t>
                            </m:r>
                          </m:sub>
                          <m:sup>
                            <m:r>
                              <a:rPr lang="de-DE" altLang="zh-CN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Symbol" charset="0"/>
                              </a:rPr>
                              <m:t>𝑜</m:t>
                            </m:r>
                          </m:sup>
                        </m:sSubSup>
                      </m:e>
                    </m:d>
                  </m:oMath>
                </a14:m>
                <a:endParaRPr lang="en-DE" dirty="0"/>
              </a:p>
              <a:p>
                <a:r>
                  <a:rPr lang="en-DE" dirty="0"/>
                  <a:t>Dynamic programming: Difference to isomorphic case</a:t>
                </a:r>
              </a:p>
              <a:p>
                <a:pPr lvl="1"/>
                <a:r>
                  <a:rPr lang="en-DE" dirty="0"/>
                  <a:t>As before: Backup, value computation per partition (accordingly updated value function)</a:t>
                </a:r>
              </a:p>
              <a:p>
                <a:pPr lvl="1"/>
                <a:r>
                  <a:rPr lang="en-DE" dirty="0"/>
                  <a:t>But, cannot check pruning for a single representative policy for each partition</a:t>
                </a:r>
              </a:p>
              <a:p>
                <a:pPr lvl="2"/>
                <a:r>
                  <a:rPr lang="en-DE" dirty="0"/>
                  <a:t>Cannot just consider the representative policies of other partitions</a:t>
                </a:r>
              </a:p>
              <a:p>
                <a:pPr lvl="1"/>
                <a:r>
                  <a:rPr lang="en-DE" dirty="0"/>
                  <a:t>Thus, exploit structure in policy space by counting how many agents follow which policy</a:t>
                </a:r>
              </a:p>
              <a:p>
                <a:pPr lvl="2"/>
                <a:r>
                  <a:rPr lang="en-DE" dirty="0"/>
                  <a:t>Consider all possible counted policies (all histograms of representative policies)</a:t>
                </a:r>
              </a:p>
              <a:p>
                <a:pPr lvl="1"/>
                <a:r>
                  <a:rPr lang="en-DE" dirty="0"/>
                  <a:t>Complexity: polynomial in the number of agents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DD579D-59E7-4F6D-F1B7-E4EDA0C23B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38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0527F-FD93-E1D5-22A8-8E893DC93E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Decision Structure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375B8F-5C45-70D5-9ED9-32A4CD75C5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/>
              <a:t>T. Braun - APA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E616DB-EA8D-00BA-C569-DA76B0BA2B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noProof="0" smtClean="0"/>
              <a:t>16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35949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A69D3-0110-5C0A-A55E-D525739CA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Partitioned POSGs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835FD6-4147-2E61-04E7-2CA1D2D993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Remember: </a:t>
                </a:r>
                <a:r>
                  <a:rPr lang="en-GB" dirty="0">
                    <a:solidFill>
                      <a:schemeClr val="accent1"/>
                    </a:solidFill>
                  </a:rPr>
                  <a:t>Partially observable stochastic game (POSG)</a:t>
                </a:r>
              </a:p>
              <a:p>
                <a:pPr lvl="1"/>
                <a:r>
                  <a:rPr lang="en-GB" dirty="0"/>
                  <a:t>Dec-POMDP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zh-CN" i="1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de-DE" altLang="zh-CN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zh-CN" i="1" dirty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altLang="zh-CN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de-DE" altLang="zh-CN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altLang="zh-CN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 dirty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de-DE" altLang="zh-CN" i="1" dirty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de-DE" altLang="zh-CN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altLang="zh-CN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de-DE" altLang="zh-CN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altLang="zh-CN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de-DE" altLang="zh-CN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altLang="zh-CN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altLang="zh-CN" i="1" dirty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de-DE" altLang="zh-CN" i="1" dirty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de-DE" altLang="zh-CN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altLang="zh-CN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de-DE" altLang="zh-CN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r>
                          <a:rPr lang="de-DE" altLang="zh-CN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zh-CN" i="1" dirty="0">
                            <a:latin typeface="Cambria Math" panose="02040503050406030204" pitchFamily="18" charset="0"/>
                            <a:sym typeface="Symbol" charset="0"/>
                          </a:rPr>
                          <m:t>𝑇</m:t>
                        </m:r>
                        <m:r>
                          <a:rPr lang="de-DE" altLang="zh-CN" i="1" dirty="0">
                            <a:latin typeface="Cambria Math" panose="02040503050406030204" pitchFamily="18" charset="0"/>
                            <a:sym typeface="Symbol" charset="0"/>
                          </a:rPr>
                          <m:t>,</m:t>
                        </m:r>
                        <m:r>
                          <a:rPr lang="de-DE" altLang="zh-CN" i="1" strike="sngStrike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sym typeface="Symbol" charset="0"/>
                          </a:rPr>
                          <m:t>𝑅</m:t>
                        </m:r>
                        <m:r>
                          <a:rPr lang="de-DE" altLang="zh-CN" i="1" dirty="0">
                            <a:latin typeface="Cambria Math" panose="02040503050406030204" pitchFamily="18" charset="0"/>
                            <a:sym typeface="Symbol" charset="0"/>
                          </a:rPr>
                          <m:t>,</m:t>
                        </m:r>
                        <m:r>
                          <a:rPr lang="de-DE" altLang="zh-CN" i="1" dirty="0">
                            <a:latin typeface="Cambria Math" panose="02040503050406030204" pitchFamily="18" charset="0"/>
                            <a:sym typeface="Symbol" charset="0"/>
                          </a:rPr>
                          <m:t>𝛺</m:t>
                        </m:r>
                      </m:e>
                    </m:d>
                    <m:r>
                      <a:rPr lang="de-DE" altLang="zh-CN" i="1" dirty="0">
                        <a:latin typeface="Cambria Math" panose="02040503050406030204" pitchFamily="18" charset="0"/>
                        <a:sym typeface="Symbol" charset="0"/>
                      </a:rPr>
                      <m:t> </m:t>
                    </m:r>
                  </m:oMath>
                </a14:m>
                <a:r>
                  <a:rPr lang="en-GB" dirty="0"/>
                  <a:t>but with individual reward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zh-CN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altLang="zh-CN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altLang="zh-CN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altLang="zh-CN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de-DE" altLang="zh-CN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altLang="zh-CN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altLang="zh-CN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de-DE" altLang="zh-CN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endParaRPr lang="en-GB" altLang="zh-CN" dirty="0">
                  <a:sym typeface="Symbol" charset="0"/>
                </a:endParaRPr>
              </a:p>
              <a:p>
                <a:pPr lvl="1"/>
                <a:r>
                  <a:rPr lang="en-GB" altLang="zh-CN" dirty="0">
                    <a:sym typeface="Symbol" charset="0"/>
                  </a:rPr>
                  <a:t>Reward function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altLang="zh-CN" dirty="0">
                    <a:sym typeface="Symbol" charset="0"/>
                  </a:rPr>
                  <a:t> for each agent </a:t>
                </a:r>
                <a14:m>
                  <m:oMath xmlns:m="http://schemas.openxmlformats.org/officeDocument/2006/math">
                    <m:r>
                      <a:rPr lang="de-DE" altLang="zh-CN" i="1">
                        <a:latin typeface="Cambria Math" panose="02040503050406030204" pitchFamily="18" charset="0"/>
                        <a:sym typeface="Symbol" charset="0"/>
                      </a:rPr>
                      <m:t>𝑖</m:t>
                    </m:r>
                    <m:r>
                      <a:rPr lang="de-DE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charset="0"/>
                      </a:rPr>
                      <m:t>∈</m:t>
                    </m:r>
                    <m:r>
                      <a:rPr lang="de-DE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charset="0"/>
                      </a:rPr>
                      <m:t>𝐼</m:t>
                    </m:r>
                  </m:oMath>
                </a14:m>
                <a:endParaRPr lang="en-DE" dirty="0"/>
              </a:p>
              <a:p>
                <a:r>
                  <a:rPr lang="en-DE" dirty="0"/>
                  <a:t>Analogous assumptions for POSGs</a:t>
                </a:r>
              </a:p>
              <a:p>
                <a:pPr lvl="1"/>
                <a:r>
                  <a:rPr lang="en-DE" dirty="0"/>
                  <a:t>Addittionally,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DE" dirty="0"/>
                  <a:t> for all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DE" dirty="0"/>
                  <a:t> for each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DE" dirty="0"/>
              </a:p>
              <a:p>
                <a:pPr lvl="1"/>
                <a:r>
                  <a:rPr lang="en-DE" dirty="0"/>
                  <a:t>Same mathematical transformations possible</a:t>
                </a:r>
              </a:p>
              <a:p>
                <a:pPr lvl="1"/>
                <a:r>
                  <a:rPr lang="en-DE" dirty="0"/>
                  <a:t>Allow for defining isomorphic and policy-counted (and counting) POSGs</a:t>
                </a:r>
              </a:p>
              <a:p>
                <a:r>
                  <a:rPr lang="en-DE" dirty="0"/>
                  <a:t>Multi-agent dynamic programming also a solution method for POSGs, therefore results carry over</a:t>
                </a:r>
              </a:p>
              <a:p>
                <a:pPr lvl="1"/>
                <a:r>
                  <a:rPr lang="en-DE" dirty="0"/>
                  <a:t>Slightly different value computation, rest stays the same</a:t>
                </a:r>
              </a:p>
              <a:p>
                <a:r>
                  <a:rPr lang="en-DE" dirty="0"/>
                  <a:t>Complexities: polynomial in the number of agents</a:t>
                </a:r>
              </a:p>
              <a:p>
                <a:endParaRPr lang="en-DE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835FD6-4147-2E61-04E7-2CA1D2D993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EACD3-D662-9B34-56AA-BADF6365AB8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Decision Structure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04302-FF01-21BC-B058-FFA901A8AA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/>
              <a:t>T. Braun - APA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04B52-A87A-F13B-F281-46FE34B02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noProof="0" smtClean="0"/>
              <a:t>17</a:t>
            </a:fld>
            <a:endParaRPr lang="en-GB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6D6121-34A5-CFDE-3829-FB040ABADC0B}"/>
              </a:ext>
            </a:extLst>
          </p:cNvPr>
          <p:cNvSpPr txBox="1"/>
          <p:nvPr/>
        </p:nvSpPr>
        <p:spPr>
          <a:xfrm>
            <a:off x="2711768" y="6085046"/>
            <a:ext cx="656653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sz="10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Nazlı Nur Karabulut and TB: Lifting Partially Observable Stochastic Games. </a:t>
            </a:r>
            <a:r>
              <a:rPr lang="en-DE" sz="105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In</a:t>
            </a:r>
            <a:r>
              <a:rPr lang="en-DE" sz="10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10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SUM-24 Proceedings of the 16th International Conference on Scalable Uncertainty Management, 2024</a:t>
            </a:r>
          </a:p>
          <a:p>
            <a:pPr algn="ctr"/>
            <a:r>
              <a:rPr lang="en-DE" sz="10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Nazlı Nur Karabulut and TB: </a:t>
            </a:r>
            <a:r>
              <a:rPr lang="en-GB" sz="10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Counting Agents in Partially Observable Stochastic Games. In ECSQARU-25 Proceedings of the 18th European Conference on Symbolic and Quantitative Approaches to Reasoning with Uncertainty, 2025</a:t>
            </a:r>
            <a:endParaRPr lang="en-DE" sz="105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775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6595F-E23E-F473-64FC-901D0AF3F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Interim Summary: </a:t>
            </a:r>
            <a:r>
              <a:rPr lang="en-GB" dirty="0"/>
              <a:t>Structure by Groups in the Agent Set</a:t>
            </a:r>
            <a:r>
              <a:rPr lang="en-DE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27AB6-450A-4884-90DE-AB8075411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Types of agents with identical action and observation space</a:t>
            </a:r>
          </a:p>
          <a:p>
            <a:r>
              <a:rPr lang="en-DE" dirty="0"/>
              <a:t>Assumptions: symmetric behaviour, conditional independence</a:t>
            </a:r>
          </a:p>
          <a:p>
            <a:pPr lvl="1"/>
            <a:r>
              <a:rPr lang="en-DE" dirty="0"/>
              <a:t>Counting</a:t>
            </a:r>
          </a:p>
          <a:p>
            <a:pPr lvl="2"/>
            <a:r>
              <a:rPr lang="en-DE" dirty="0"/>
              <a:t>Permutations of actions of agents of the same partition map to the same probability / reward</a:t>
            </a:r>
          </a:p>
          <a:p>
            <a:pPr lvl="2"/>
            <a:r>
              <a:rPr lang="en-DE" dirty="0"/>
              <a:t>Count occurrences ➝ encode in histograms</a:t>
            </a:r>
          </a:p>
          <a:p>
            <a:pPr lvl="1"/>
            <a:r>
              <a:rPr lang="en-DE" dirty="0"/>
              <a:t>Model complexity polynomial in the number of agents</a:t>
            </a:r>
          </a:p>
          <a:p>
            <a:r>
              <a:rPr lang="en-DE" dirty="0"/>
              <a:t>Isomorphic DecPOMDP: Use single representative agent per partition for policies</a:t>
            </a:r>
          </a:p>
          <a:p>
            <a:r>
              <a:rPr lang="en-DE" dirty="0"/>
              <a:t>Counting DecPOMDPs: Use histograms for policies ➝ blows up state space</a:t>
            </a:r>
          </a:p>
          <a:p>
            <a:r>
              <a:rPr lang="en-DE" dirty="0"/>
              <a:t>Policy-counted DecPOMDP: Count how many agents follow each representative policy</a:t>
            </a:r>
          </a:p>
          <a:p>
            <a:r>
              <a:rPr lang="en-DE" dirty="0"/>
              <a:t>Dynamic programming possible per partition in all cases</a:t>
            </a:r>
          </a:p>
          <a:p>
            <a:pPr lvl="1"/>
            <a:r>
              <a:rPr lang="en-DE" dirty="0"/>
              <a:t>Dynamic programming for isomorphic and policy-counted DecPOMDPs polynomial in the number of agents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5602E-4B23-163A-9AE1-833D39F8E33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23F9E-7093-E280-9676-3025696CB3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A3A0E-4A9D-4D34-A4C5-B41F8A034A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2354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43B5F-4634-7740-97F0-F2C3F7A9D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Outline: Decision Making – Structure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804D0-6D33-6646-8D53-360A5884C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i="1" dirty="0"/>
              <a:t>Structure by Groups in the Agent Set</a:t>
            </a:r>
          </a:p>
          <a:p>
            <a:pPr lvl="1"/>
            <a:r>
              <a:rPr lang="en-GB" dirty="0"/>
              <a:t>Agent types</a:t>
            </a:r>
          </a:p>
          <a:p>
            <a:pPr lvl="1"/>
            <a:r>
              <a:rPr lang="en-GB" dirty="0"/>
              <a:t>Partitioned decPOMDPs</a:t>
            </a:r>
          </a:p>
          <a:p>
            <a:pPr marL="0" indent="0">
              <a:buNone/>
            </a:pPr>
            <a:r>
              <a:rPr lang="en-GB" b="1" i="1" dirty="0">
                <a:solidFill>
                  <a:schemeClr val="accent1"/>
                </a:solidFill>
              </a:rPr>
              <a:t>Structure by Relations in the State Space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Situation calculus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First-order MDPs</a:t>
            </a:r>
          </a:p>
          <a:p>
            <a:pPr marL="0" indent="0">
              <a:buNone/>
            </a:pPr>
            <a:r>
              <a:rPr lang="en-GB" i="1" dirty="0"/>
              <a:t>Structure by Features in the State Space</a:t>
            </a:r>
          </a:p>
          <a:p>
            <a:pPr lvl="1"/>
            <a:r>
              <a:rPr lang="en-GB" dirty="0"/>
              <a:t>Dynamic Bayesian networks</a:t>
            </a:r>
          </a:p>
          <a:p>
            <a:pPr lvl="1"/>
            <a:r>
              <a:rPr lang="en-GB" dirty="0"/>
              <a:t>Factored MDPs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21A1A0-9561-8143-822C-0373460AC8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CA81AD-30FA-76FA-C6DC-0DD54C125E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4993B-A573-1C49-9856-1BE419581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3699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64DB7-1721-854C-ADF4-AB78FE27E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Content: Planning and Acting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15E46-B17A-B04B-8AF8-A99F45794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180000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With </a:t>
            </a:r>
            <a:r>
              <a:rPr lang="en-GB" b="1" dirty="0"/>
              <a:t>Deterministic</a:t>
            </a:r>
            <a:r>
              <a:rPr lang="en-GB" dirty="0"/>
              <a:t> Models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With </a:t>
            </a:r>
            <a:r>
              <a:rPr lang="en-GB" b="1" dirty="0"/>
              <a:t>Temporal</a:t>
            </a:r>
            <a:r>
              <a:rPr lang="en-GB" dirty="0"/>
              <a:t> Models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With </a:t>
            </a:r>
            <a:r>
              <a:rPr lang="en-GB" b="1" dirty="0"/>
              <a:t>Nondeterministic</a:t>
            </a:r>
            <a:r>
              <a:rPr lang="en-GB" dirty="0"/>
              <a:t> Models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With </a:t>
            </a:r>
            <a:r>
              <a:rPr lang="en-GB" b="1" dirty="0"/>
              <a:t>Probabilistic</a:t>
            </a:r>
            <a:r>
              <a:rPr lang="en-GB" dirty="0"/>
              <a:t> Models</a:t>
            </a:r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01638" indent="-401638">
              <a:buFont typeface="+mj-lt"/>
              <a:buAutoNum type="arabicPeriod"/>
            </a:pPr>
            <a:r>
              <a:rPr lang="en-GB" dirty="0">
                <a:solidFill>
                  <a:schemeClr val="accent1"/>
                </a:solidFill>
              </a:rPr>
              <a:t> By </a:t>
            </a:r>
            <a:r>
              <a:rPr lang="en-GB" b="1" dirty="0">
                <a:solidFill>
                  <a:schemeClr val="accent1"/>
                </a:solidFill>
              </a:rPr>
              <a:t>Decision Making</a:t>
            </a:r>
          </a:p>
          <a:p>
            <a:pPr marL="722047" lvl="1" indent="-457200">
              <a:buFont typeface="+mj-lt"/>
              <a:buAutoNum type="alphaUcPeriod"/>
            </a:pPr>
            <a:r>
              <a:rPr lang="en-GB" i="1" dirty="0">
                <a:solidFill>
                  <a:schemeClr val="accent1"/>
                </a:solidFill>
              </a:rPr>
              <a:t>Foundations</a:t>
            </a:r>
          </a:p>
          <a:p>
            <a:pPr marL="722047" lvl="1" indent="-457200">
              <a:buFont typeface="+mj-lt"/>
              <a:buAutoNum type="alphaUcPeriod"/>
            </a:pPr>
            <a:r>
              <a:rPr lang="en-GB" i="1" dirty="0">
                <a:solidFill>
                  <a:schemeClr val="accent1"/>
                </a:solidFill>
              </a:rPr>
              <a:t>Extensions</a:t>
            </a:r>
          </a:p>
          <a:p>
            <a:pPr marL="722047" lvl="1" indent="-457200">
              <a:buFont typeface="+mj-lt"/>
              <a:buAutoNum type="alphaUcPeriod"/>
            </a:pPr>
            <a:r>
              <a:rPr lang="en-GB" i="1" dirty="0">
                <a:solidFill>
                  <a:schemeClr val="accent1"/>
                </a:solidFill>
              </a:rPr>
              <a:t>Structure</a:t>
            </a:r>
          </a:p>
          <a:p>
            <a:pPr lvl="2"/>
            <a:r>
              <a:rPr lang="en-GB" dirty="0">
                <a:solidFill>
                  <a:schemeClr val="accent1"/>
                </a:solidFill>
              </a:rPr>
              <a:t>Symmetries</a:t>
            </a:r>
          </a:p>
          <a:p>
            <a:pPr lvl="2"/>
            <a:r>
              <a:rPr lang="en-GB" dirty="0">
                <a:solidFill>
                  <a:schemeClr val="accent1"/>
                </a:solidFill>
              </a:rPr>
              <a:t>Relations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Human-aware</a:t>
            </a:r>
            <a:r>
              <a:rPr lang="en-GB" dirty="0"/>
              <a:t> Planning</a:t>
            </a:r>
          </a:p>
          <a:p>
            <a:pPr lvl="1"/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A46152-C723-1D4F-B568-FE9436629C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E07295-670C-8F46-915F-E34841E1C8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758ED-C5B6-974D-BEE5-5269EFC6E0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614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ED524-FDB5-03F8-F82D-302633515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Acknowledgement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780D3-4095-BBA4-D861-20A5FFF586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/>
              <a:t>Thanks to Scott Sanner!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22D81-7968-535A-C637-EAC75F31FB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01945-AA6C-3BE3-A827-4AB9D3AFFA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DA5F4-6CBC-3B83-AE0A-AF7F633EDD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20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C9E665-8398-177C-14AF-5E639E168C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65" t="4815" r="5743" b="4321"/>
          <a:stretch/>
        </p:blipFill>
        <p:spPr>
          <a:xfrm rot="5400000">
            <a:off x="4539899" y="1711156"/>
            <a:ext cx="3111501" cy="41486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09915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02652-30A0-3D2E-FE06-6B577B04E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Motivation: Planning Languages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10A9A-E64D-7E85-29AF-CAD7D839A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Common languages:</a:t>
            </a:r>
          </a:p>
          <a:p>
            <a:pPr lvl="1"/>
            <a:r>
              <a:rPr lang="en-GB" dirty="0"/>
              <a:t>STRIPS</a:t>
            </a:r>
          </a:p>
          <a:p>
            <a:pPr lvl="1"/>
            <a:r>
              <a:rPr lang="en-GB" dirty="0"/>
              <a:t>PDDL</a:t>
            </a:r>
          </a:p>
          <a:p>
            <a:pPr lvl="2"/>
            <a:r>
              <a:rPr lang="en-GB" dirty="0"/>
              <a:t>More expressive than STRIPS</a:t>
            </a:r>
          </a:p>
          <a:p>
            <a:pPr lvl="2"/>
            <a:r>
              <a:rPr lang="en-GB" dirty="0"/>
              <a:t>For example, universal and conditional effects:</a:t>
            </a:r>
          </a:p>
          <a:p>
            <a:pPr marL="799300" lvl="3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(:action put-all-blue-blocks-on-table</a:t>
            </a:r>
          </a:p>
          <a:p>
            <a:pPr marL="799300" lvl="8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		:parameters ( )</a:t>
            </a:r>
          </a:p>
          <a:p>
            <a:pPr marL="799300" lvl="4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		:precondition ( )</a:t>
            </a:r>
          </a:p>
          <a:p>
            <a:pPr marL="799300" lvl="3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		:effect (forall (?b)</a:t>
            </a:r>
          </a:p>
          <a:p>
            <a:pPr marL="799300" lvl="3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			(when (Blue ?b)</a:t>
            </a:r>
          </a:p>
          <a:p>
            <a:pPr marL="799300" lvl="3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			(not (OnTable ?b)))))</a:t>
            </a:r>
          </a:p>
          <a:p>
            <a:pPr lvl="1"/>
            <a:r>
              <a:rPr lang="en-GB" dirty="0"/>
              <a:t>General Game Playing (GGP)</a:t>
            </a:r>
          </a:p>
          <a:p>
            <a:pPr lvl="2"/>
            <a:r>
              <a:rPr lang="en-GB" dirty="0"/>
              <a:t>One or more agents</a:t>
            </a:r>
          </a:p>
          <a:p>
            <a:pPr lvl="2"/>
            <a:endParaRPr lang="en-GB" dirty="0"/>
          </a:p>
          <a:p>
            <a:pPr lvl="2"/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1C7E1-A031-05C9-37E7-ECE47180EBA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33E65-89FF-4324-9998-FFB79B1ECE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B87D8-1B20-3764-AE7C-2510BAE58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21</a:t>
            </a:fld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048AC70-89B9-60D7-CB8D-1AA6F2B5252B}"/>
              </a:ext>
            </a:extLst>
          </p:cNvPr>
          <p:cNvSpPr/>
          <p:nvPr/>
        </p:nvSpPr>
        <p:spPr>
          <a:xfrm>
            <a:off x="8877242" y="3470291"/>
            <a:ext cx="330946" cy="316032"/>
          </a:xfrm>
          <a:prstGeom prst="rect">
            <a:avLst/>
          </a:prstGeom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AB5704-1977-5723-F203-81119599AEDE}"/>
              </a:ext>
            </a:extLst>
          </p:cNvPr>
          <p:cNvSpPr/>
          <p:nvPr/>
        </p:nvSpPr>
        <p:spPr>
          <a:xfrm>
            <a:off x="8877242" y="4851410"/>
            <a:ext cx="330946" cy="316032"/>
          </a:xfrm>
          <a:prstGeom prst="rect">
            <a:avLst/>
          </a:prstGeom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1F2388-8DD2-F283-5C32-9C1BDA09EE9C}"/>
              </a:ext>
            </a:extLst>
          </p:cNvPr>
          <p:cNvSpPr/>
          <p:nvPr/>
        </p:nvSpPr>
        <p:spPr>
          <a:xfrm>
            <a:off x="8877242" y="2831063"/>
            <a:ext cx="330946" cy="316032"/>
          </a:xfrm>
          <a:prstGeom prst="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D689C5-01DD-A684-0D38-06383E19F311}"/>
              </a:ext>
            </a:extLst>
          </p:cNvPr>
          <p:cNvSpPr/>
          <p:nvPr/>
        </p:nvSpPr>
        <p:spPr>
          <a:xfrm>
            <a:off x="8877242" y="3149249"/>
            <a:ext cx="330946" cy="316032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76EC70-02B6-2504-9F78-0BF754421F17}"/>
              </a:ext>
            </a:extLst>
          </p:cNvPr>
          <p:cNvSpPr/>
          <p:nvPr/>
        </p:nvSpPr>
        <p:spPr>
          <a:xfrm>
            <a:off x="9340264" y="4851410"/>
            <a:ext cx="330946" cy="316032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7D97C6E-99DA-E86A-22FA-0F2C82CAC561}"/>
              </a:ext>
            </a:extLst>
          </p:cNvPr>
          <p:cNvSpPr/>
          <p:nvPr/>
        </p:nvSpPr>
        <p:spPr>
          <a:xfrm>
            <a:off x="8425747" y="4851410"/>
            <a:ext cx="330946" cy="316032"/>
          </a:xfrm>
          <a:prstGeom prst="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C4139B40-3F0E-67F7-A280-6E636A8567E3}"/>
              </a:ext>
            </a:extLst>
          </p:cNvPr>
          <p:cNvSpPr/>
          <p:nvPr/>
        </p:nvSpPr>
        <p:spPr>
          <a:xfrm>
            <a:off x="8903198" y="4149376"/>
            <a:ext cx="279034" cy="406400"/>
          </a:xfrm>
          <a:prstGeom prst="down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C83CE72-5AF7-3A39-ADAD-9DA83D8C070E}"/>
              </a:ext>
            </a:extLst>
          </p:cNvPr>
          <p:cNvCxnSpPr/>
          <p:nvPr/>
        </p:nvCxnSpPr>
        <p:spPr>
          <a:xfrm>
            <a:off x="8296414" y="3787907"/>
            <a:ext cx="1562049" cy="788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7DE6C76-4A81-853C-CF63-C4935219AF87}"/>
              </a:ext>
            </a:extLst>
          </p:cNvPr>
          <p:cNvCxnSpPr/>
          <p:nvPr/>
        </p:nvCxnSpPr>
        <p:spPr>
          <a:xfrm>
            <a:off x="8296414" y="5175866"/>
            <a:ext cx="1562049" cy="788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8135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194E9-1461-74AE-5226-BDEDCBCD7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Motivation: Benefits of Relational Languages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91DDC47-63F9-E291-BA4E-E1414E021B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STRIPS, PDDL, GGP are relational languages…</a:t>
                </a:r>
              </a:p>
              <a:p>
                <a:pPr lvl="1"/>
                <a:r>
                  <a:rPr lang="en-GB" dirty="0"/>
                  <a:t>Refer to relational fluents:</a:t>
                </a:r>
              </a:p>
              <a:p>
                <a:pPr lvl="2"/>
                <a:r>
                  <a:rPr lang="en-GB" dirty="0"/>
                  <a:t>E.g.,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?</m:t>
                        </m:r>
                        <m:r>
                          <a:rPr lang="en-GB" i="1" err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i="1" err="1" smtClean="0">
                            <a:latin typeface="Cambria Math" panose="02040503050406030204" pitchFamily="18" charset="0"/>
                          </a:rPr>
                          <m:t>,?</m:t>
                        </m:r>
                        <m:r>
                          <a:rPr lang="en-GB" i="1" err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𝑂𝑛𝑇𝑎𝑏𝑙𝑒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(?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Specify relations between objects</a:t>
                </a:r>
              </a:p>
              <a:p>
                <a:pPr lvl="1"/>
                <a:r>
                  <a:rPr lang="en-GB" dirty="0"/>
                  <a:t>Change over time</a:t>
                </a:r>
              </a:p>
              <a:p>
                <a:r>
                  <a:rPr lang="en-GB" dirty="0"/>
                  <a:t>Use first-order logic to specify…</a:t>
                </a:r>
              </a:p>
              <a:p>
                <a:pPr lvl="1"/>
                <a:r>
                  <a:rPr lang="en-GB" dirty="0"/>
                  <a:t>Action preconditions</a:t>
                </a:r>
              </a:p>
              <a:p>
                <a:pPr lvl="1"/>
                <a:r>
                  <a:rPr lang="en-GB" dirty="0"/>
                  <a:t>Action effects</a:t>
                </a:r>
              </a:p>
              <a:p>
                <a:pPr lvl="1"/>
                <a:r>
                  <a:rPr lang="en-GB" dirty="0"/>
                  <a:t>Goals / rewards</a:t>
                </a:r>
              </a:p>
              <a:p>
                <a:pPr lvl="2"/>
                <a:r>
                  <a:rPr lang="en-GB" dirty="0"/>
                  <a:t>E.g., </a:t>
                </a:r>
                <a:r>
                  <a:rPr lang="en-GB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(forall (?b ?c) ((Destination ?b ?c) ⇒ (BoxIn ?b ?c)))</a:t>
                </a:r>
              </a:p>
              <a:p>
                <a:pPr lvl="2"/>
                <a:endParaRPr lang="en-GB" dirty="0"/>
              </a:p>
              <a:p>
                <a:r>
                  <a:rPr lang="en-GB" dirty="0"/>
                  <a:t>Are domain-independent and often compact!</a:t>
                </a:r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91DDC47-63F9-E291-BA4E-E1414E021B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597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777BC-C08A-4453-7855-C07EADE7E7B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09945-E51C-5516-AB37-5B6601F02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7729C-0DC3-7973-1EFE-56E3A300B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6101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4A29B-3EA4-D2E6-ADE0-F823927B3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Motivation: How to Solve?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A04D4-8A86-B900-8204-E97BEA95D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Relational planning problem</a:t>
            </a:r>
          </a:p>
          <a:p>
            <a:pPr lvl="1"/>
            <a:r>
              <a:rPr lang="en-DE" dirty="0"/>
              <a:t>E.g., box world</a:t>
            </a:r>
          </a:p>
          <a:p>
            <a:pPr lvl="1"/>
            <a:endParaRPr lang="en-DE" dirty="0"/>
          </a:p>
          <a:p>
            <a:pPr lvl="1"/>
            <a:endParaRPr lang="en-DE" dirty="0"/>
          </a:p>
          <a:p>
            <a:pPr lvl="1"/>
            <a:endParaRPr lang="en-DE" dirty="0"/>
          </a:p>
          <a:p>
            <a:pPr marL="799300" lvl="3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(:action load-box-on-truck-in-city </a:t>
            </a:r>
          </a:p>
          <a:p>
            <a:pPr marL="799300" lvl="3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		:parameters (?b - box ?t - truck ?c – city) </a:t>
            </a:r>
          </a:p>
          <a:p>
            <a:pPr marL="799300" lvl="3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		:precondition (and (BoxIn ?b ?c) (TruckIn ?t ?c)) </a:t>
            </a:r>
          </a:p>
          <a:p>
            <a:pPr marL="799300" lvl="3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		:effect (and (On ?b ?t) (not (BoxIn ?b ?c)))) </a:t>
            </a:r>
          </a:p>
          <a:p>
            <a:r>
              <a:rPr lang="en-DE" dirty="0"/>
              <a:t>Solve </a:t>
            </a:r>
            <a:r>
              <a:rPr lang="en-DE" i="1" dirty="0"/>
              <a:t>ground</a:t>
            </a:r>
            <a:r>
              <a:rPr lang="en-DE" dirty="0"/>
              <a:t> problem for each domain instance?</a:t>
            </a:r>
          </a:p>
          <a:p>
            <a:pPr lvl="1"/>
            <a:r>
              <a:rPr lang="en-DE" dirty="0"/>
              <a:t>E.g., instance with 3 trucks 🚚 🚚 🚚, 2 planes 🛩️ 🛩️, 3 boxes 📦 📦 📦</a:t>
            </a:r>
          </a:p>
          <a:p>
            <a:r>
              <a:rPr lang="en-DE" dirty="0"/>
              <a:t>Or solve lifted specification for </a:t>
            </a:r>
            <a:r>
              <a:rPr lang="en-DE" i="1" dirty="0"/>
              <a:t>all </a:t>
            </a:r>
            <a:r>
              <a:rPr lang="en-DE" dirty="0"/>
              <a:t>domains at once?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B5480-3F53-CA03-8D8E-96AF0DF36E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9EB48-884C-617F-6414-CAF9D72B13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0588E-69A6-0F4C-7FE0-C164E3CDC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23</a:t>
            </a:fld>
            <a:endParaRPr lang="en-GB" dirty="0"/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B70DBE60-B1DE-9E92-AFFE-2D2CE2BEF218}"/>
              </a:ext>
            </a:extLst>
          </p:cNvPr>
          <p:cNvGrpSpPr/>
          <p:nvPr/>
        </p:nvGrpSpPr>
        <p:grpSpPr>
          <a:xfrm>
            <a:off x="2436496" y="1982334"/>
            <a:ext cx="4262715" cy="1446666"/>
            <a:chOff x="3010087" y="1695287"/>
            <a:chExt cx="4262715" cy="1446666"/>
          </a:xfrm>
        </p:grpSpPr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03F9B7C7-AD96-3319-88BC-EFD62B1F6BEF}"/>
                </a:ext>
              </a:extLst>
            </p:cNvPr>
            <p:cNvSpPr txBox="1"/>
            <p:nvPr/>
          </p:nvSpPr>
          <p:spPr>
            <a:xfrm>
              <a:off x="3016330" y="2276171"/>
              <a:ext cx="70692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DE"/>
                <a:t>London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78F81342-9B84-50F4-DF05-3A887DE7121D}"/>
                </a:ext>
              </a:extLst>
            </p:cNvPr>
            <p:cNvSpPr txBox="1"/>
            <p:nvPr/>
          </p:nvSpPr>
          <p:spPr>
            <a:xfrm>
              <a:off x="4116383" y="2061039"/>
              <a:ext cx="44723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DE"/>
                <a:t>Paris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4295F0E5-1708-6224-8129-4975F9F6C764}"/>
                </a:ext>
              </a:extLst>
            </p:cNvPr>
            <p:cNvSpPr txBox="1"/>
            <p:nvPr/>
          </p:nvSpPr>
          <p:spPr>
            <a:xfrm>
              <a:off x="4216050" y="2607444"/>
              <a:ext cx="54181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DE"/>
                <a:t>Rome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D009E927-8CF5-80EA-9B9B-8B0C55073691}"/>
                </a:ext>
              </a:extLst>
            </p:cNvPr>
            <p:cNvSpPr txBox="1"/>
            <p:nvPr/>
          </p:nvSpPr>
          <p:spPr>
            <a:xfrm>
              <a:off x="5219987" y="2405026"/>
              <a:ext cx="54822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DE"/>
                <a:t>Berlin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1543EEE6-C265-FB9E-BAE8-A6A7090CD62E}"/>
                </a:ext>
              </a:extLst>
            </p:cNvPr>
            <p:cNvSpPr txBox="1"/>
            <p:nvPr/>
          </p:nvSpPr>
          <p:spPr>
            <a:xfrm>
              <a:off x="6177839" y="2177101"/>
              <a:ext cx="790281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DE"/>
                <a:t>Moscow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78DE2401-FD37-BED5-EA58-C7F76CF490AE}"/>
                </a:ext>
              </a:extLst>
            </p:cNvPr>
            <p:cNvSpPr txBox="1"/>
            <p:nvPr/>
          </p:nvSpPr>
          <p:spPr>
            <a:xfrm>
              <a:off x="4068133" y="1695287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DE" sz="2800"/>
                <a:t>🚚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050542EE-E7C5-4762-D9FA-45AD7BF32CE1}"/>
                </a:ext>
              </a:extLst>
            </p:cNvPr>
            <p:cNvSpPr txBox="1"/>
            <p:nvPr/>
          </p:nvSpPr>
          <p:spPr>
            <a:xfrm>
              <a:off x="3010087" y="2465268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DE" sz="2800"/>
                <a:t>🚚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77A4B4D4-3F75-608B-56EE-4B24994E959D}"/>
                </a:ext>
              </a:extLst>
            </p:cNvPr>
            <p:cNvSpPr txBox="1"/>
            <p:nvPr/>
          </p:nvSpPr>
          <p:spPr>
            <a:xfrm>
              <a:off x="5495649" y="2618733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DE" sz="2800" dirty="0"/>
                <a:t>📦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80B7655B-5FCF-7BCB-5A9F-BBF960803D83}"/>
                </a:ext>
              </a:extLst>
            </p:cNvPr>
            <p:cNvSpPr txBox="1"/>
            <p:nvPr/>
          </p:nvSpPr>
          <p:spPr>
            <a:xfrm>
              <a:off x="6729063" y="2391250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DE" sz="2800"/>
                <a:t>📦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AA1E93E0-B461-C23B-8839-DFF231A89C37}"/>
                </a:ext>
              </a:extLst>
            </p:cNvPr>
            <p:cNvSpPr txBox="1"/>
            <p:nvPr/>
          </p:nvSpPr>
          <p:spPr>
            <a:xfrm>
              <a:off x="6315594" y="1865412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DE" sz="2800"/>
                <a:t>🛩️</a:t>
              </a:r>
            </a:p>
          </p:txBody>
        </p: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E1F08D0F-F9BA-A6E3-E70B-01172665B61A}"/>
                </a:ext>
              </a:extLst>
            </p:cNvPr>
            <p:cNvCxnSpPr>
              <a:cxnSpLocks/>
              <a:stCxn id="129" idx="0"/>
              <a:endCxn id="130" idx="1"/>
            </p:cNvCxnSpPr>
            <p:nvPr/>
          </p:nvCxnSpPr>
          <p:spPr>
            <a:xfrm flipV="1">
              <a:off x="3369793" y="2199539"/>
              <a:ext cx="746590" cy="7663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6866836-5365-3C45-C1FD-9F75D518BC94}"/>
                </a:ext>
              </a:extLst>
            </p:cNvPr>
            <p:cNvCxnSpPr>
              <a:cxnSpLocks/>
              <a:stCxn id="131" idx="0"/>
              <a:endCxn id="130" idx="2"/>
            </p:cNvCxnSpPr>
            <p:nvPr/>
          </p:nvCxnSpPr>
          <p:spPr>
            <a:xfrm flipH="1" flipV="1">
              <a:off x="4340002" y="2338038"/>
              <a:ext cx="146956" cy="26940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08D7D6D6-3A07-E02F-E0F0-6530F3935620}"/>
                </a:ext>
              </a:extLst>
            </p:cNvPr>
            <p:cNvCxnSpPr>
              <a:cxnSpLocks/>
              <a:stCxn id="130" idx="3"/>
              <a:endCxn id="132" idx="0"/>
            </p:cNvCxnSpPr>
            <p:nvPr/>
          </p:nvCxnSpPr>
          <p:spPr>
            <a:xfrm>
              <a:off x="4563621" y="2199539"/>
              <a:ext cx="930480" cy="20548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FAE1CBE4-B1BE-B2EF-AC9B-63F244B4EA4B}"/>
                </a:ext>
              </a:extLst>
            </p:cNvPr>
            <p:cNvCxnSpPr>
              <a:cxnSpLocks/>
              <a:stCxn id="131" idx="3"/>
              <a:endCxn id="132" idx="1"/>
            </p:cNvCxnSpPr>
            <p:nvPr/>
          </p:nvCxnSpPr>
          <p:spPr>
            <a:xfrm flipV="1">
              <a:off x="4757865" y="2543526"/>
              <a:ext cx="462122" cy="20241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402E72C6-2759-9284-AC9C-07C91B019CB0}"/>
                </a:ext>
              </a:extLst>
            </p:cNvPr>
            <p:cNvCxnSpPr>
              <a:cxnSpLocks/>
              <a:stCxn id="132" idx="3"/>
              <a:endCxn id="133" idx="1"/>
            </p:cNvCxnSpPr>
            <p:nvPr/>
          </p:nvCxnSpPr>
          <p:spPr>
            <a:xfrm flipV="1">
              <a:off x="5768214" y="2315601"/>
              <a:ext cx="409625" cy="22792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E47A9117-81A3-D4C7-9710-2EB9DDDA5708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33233" y="1397517"/>
              <a:ext cx="116062" cy="1584000"/>
            </a:xfrm>
            <a:prstGeom prst="curvedConnector3">
              <a:avLst>
                <a:gd name="adj1" fmla="val -53717"/>
              </a:avLst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5754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37AC5-E006-5D8C-4902-6A514EFE4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Box World: Full (Relational) Specification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A21721-8BE3-7517-8D57-D284D7ABDA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GB" dirty="0"/>
                  <a:t>Relational fluents: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𝐵𝑜𝑥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𝐶𝑖𝑡𝑦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𝑇𝑟𝑢𝑐𝑘𝐼𝑛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𝑇𝑟𝑢𝑐𝑘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𝐶𝑖𝑡𝑦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𝐵𝑜𝑥𝑂𝑛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𝐵𝑜𝑥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𝑇𝑟𝑢𝑐𝑘</m:t>
                        </m:r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Goal: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𝐵𝑜𝑥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Actions: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𝑙𝑜𝑎𝑑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𝐵𝑜𝑥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𝑇𝑟𝑢𝑐𝑘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dirty="0"/>
                  <a:t>:</a:t>
                </a:r>
              </a:p>
              <a:p>
                <a:pPr lvl="2"/>
                <a:r>
                  <a:rPr lang="en-GB" dirty="0"/>
                  <a:t>Effects:</a:t>
                </a:r>
              </a:p>
              <a:p>
                <a:pPr lvl="3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0" smtClean="0">
                        <a:latin typeface="Cambria Math" panose="02040503050406030204" pitchFamily="18" charset="0"/>
                      </a:rPr>
                      <m:t>when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𝐶𝑖𝑡𝑦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i="0" smtClean="0">
                        <a:latin typeface="Cambria Math" panose="02040503050406030204" pitchFamily="18" charset="0"/>
                      </a:rPr>
                      <m:t>then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𝐵𝑜𝑥𝑂𝑛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3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𝐶𝑖𝑡𝑦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 :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. </m:t>
                    </m:r>
                    <m:r>
                      <m:rPr>
                        <m:sty m:val="p"/>
                      </m:rPr>
                      <a:rPr lang="en-GB" i="0" smtClean="0">
                        <a:latin typeface="Cambria Math" panose="02040503050406030204" pitchFamily="18" charset="0"/>
                      </a:rPr>
                      <m:t>when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i="0" smtClean="0">
                        <a:latin typeface="Cambria Math" panose="02040503050406030204" pitchFamily="18" charset="0"/>
                      </a:rPr>
                      <m:t>then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𝑢𝑛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𝑙𝑜𝑎𝑑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𝐵𝑜𝑥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𝑇𝑟𝑢𝑐𝑘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dirty="0"/>
                  <a:t>:</a:t>
                </a:r>
              </a:p>
              <a:p>
                <a:pPr lvl="2"/>
                <a:r>
                  <a:rPr lang="en-GB" dirty="0"/>
                  <a:t>Effects: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𝐶𝑖𝑡𝑦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 :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. </m:t>
                    </m:r>
                    <m:r>
                      <m:rPr>
                        <m:sty m:val="p"/>
                      </m:rPr>
                      <a:rPr lang="en-GB" i="0" smtClean="0">
                        <a:latin typeface="Cambria Math" panose="02040503050406030204" pitchFamily="18" charset="0"/>
                      </a:rPr>
                      <m:t>when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err="1">
                            <a:latin typeface="Cambria Math" panose="02040503050406030204" pitchFamily="18" charset="0"/>
                          </a:rPr>
                          <m:t>𝐵𝑜𝑥𝑂𝑛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i="1" err="1"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i="0">
                        <a:latin typeface="Cambria Math" panose="02040503050406030204" pitchFamily="18" charset="0"/>
                      </a:rPr>
                      <m:t>then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err="1"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3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0" smtClean="0">
                        <a:latin typeface="Cambria Math" panose="02040503050406030204" pitchFamily="18" charset="0"/>
                      </a:rPr>
                      <m:t>when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𝐶𝑖𝑡𝑦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GB" i="1" err="1">
                            <a:latin typeface="Cambria Math" panose="02040503050406030204" pitchFamily="18" charset="0"/>
                          </a:rPr>
                          <m:t>𝐵𝑜𝑥𝑂𝑛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i="1" err="1"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i="0">
                        <a:latin typeface="Cambria Math" panose="02040503050406030204" pitchFamily="18" charset="0"/>
                      </a:rPr>
                      <m:t>then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GB" i="1" err="1">
                            <a:latin typeface="Cambria Math" panose="02040503050406030204" pitchFamily="18" charset="0"/>
                          </a:rPr>
                          <m:t>𝐵𝑜𝑥𝑂𝑛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𝑑𝑟𝑖𝑣𝑒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𝑇𝑟𝑢𝑐𝑘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𝐶𝑖𝑡𝑦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lang="en-GB" dirty="0"/>
                  <a:t>:</a:t>
                </a:r>
              </a:p>
              <a:p>
                <a:pPr lvl="2"/>
                <a:r>
                  <a:rPr lang="en-GB" dirty="0"/>
                  <a:t>Effects:</a:t>
                </a:r>
              </a:p>
              <a:p>
                <a:pPr lvl="3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0" smtClean="0">
                        <a:latin typeface="Cambria Math" panose="02040503050406030204" pitchFamily="18" charset="0"/>
                      </a:rPr>
                      <m:t>when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𝐶𝑖𝑡𝑦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 :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i="0" smtClean="0">
                        <a:latin typeface="Cambria Math" panose="02040503050406030204" pitchFamily="18" charset="0"/>
                      </a:rPr>
                      <m:t>then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3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𝐶𝑖𝑡𝑦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 :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</a:rPr>
                      <m:t>. 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𝑤h𝑒𝑛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i="0" smtClean="0">
                        <a:latin typeface="Cambria Math" panose="02040503050406030204" pitchFamily="18" charset="0"/>
                      </a:rPr>
                      <m:t>then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A21721-8BE3-7517-8D57-D284D7ABDA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8" t="-4179" b="-179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642EE-A324-8FAF-9970-A53FAF9607F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373C4-8401-C47F-4910-F1B72DF39A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F55FE-DEE1-262D-83D7-2F1119079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9907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37AC5-E006-5D8C-4902-6A514EFE4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Solving Ground Box World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A21721-8BE3-7517-8D57-D284D7ABDA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GB" dirty="0"/>
                  <a:t>Apply planner to Box World grounded with respect to domain, e.g.,</a:t>
                </a:r>
              </a:p>
              <a:p>
                <a:pPr lvl="1"/>
                <a:r>
                  <a:rPr lang="en-GB" dirty="0"/>
                  <a:t>Domain object instantiations: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𝐵𝑜𝑥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𝑇𝑟𝑢𝑐𝑘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𝐶𝑖𝑡𝑦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𝑝𝑎𝑟𝑖𝑠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𝑏𝑒𝑟𝑙𝑖𝑛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𝑟𝑜𝑚𝑒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Ground fluents: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𝐵𝑜𝑥𝐼𝑛</m:t>
                    </m:r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𝑝𝑎𝑟𝑖𝑠</m:t>
                        </m:r>
                      </m:e>
                    </m:d>
                  </m:oMath>
                </a14:m>
                <a:r>
                  <a:rPr lang="de-DE" dirty="0">
                    <a:latin typeface="+mn-lt"/>
                  </a:rPr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𝑝𝑎𝑟𝑖𝑠</m:t>
                        </m:r>
                      </m:e>
                    </m:d>
                  </m:oMath>
                </a14:m>
                <a:r>
                  <a:rPr lang="de-DE" sz="1800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𝑝𝑎𝑟𝑖𝑠</m:t>
                        </m:r>
                      </m:e>
                    </m:d>
                  </m:oMath>
                </a14:m>
                <a:r>
                  <a:rPr lang="de-DE" sz="1800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𝑏𝑒𝑟𝑙𝑖𝑛</m:t>
                        </m:r>
                      </m:e>
                    </m:d>
                  </m:oMath>
                </a14:m>
                <a:r>
                  <a:rPr lang="de-DE" sz="2200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𝑏𝑒𝑟𝑙𝑖𝑛</m:t>
                        </m:r>
                      </m:e>
                    </m:d>
                  </m:oMath>
                </a14:m>
                <a:r>
                  <a:rPr lang="de-DE" sz="1800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𝑏𝑒𝑟𝑙𝑖𝑛</m:t>
                        </m:r>
                      </m:e>
                    </m:d>
                  </m:oMath>
                </a14:m>
                <a:r>
                  <a:rPr lang="de-DE" sz="1800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𝑟𝑜𝑚𝑒</m:t>
                        </m:r>
                      </m:e>
                    </m:d>
                  </m:oMath>
                </a14:m>
                <a:r>
                  <a:rPr lang="de-DE" sz="2200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𝑟𝑜𝑚𝑒</m:t>
                        </m:r>
                      </m:e>
                    </m:d>
                  </m:oMath>
                </a14:m>
                <a:r>
                  <a:rPr lang="de-DE" sz="1800" dirty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𝑜𝑥𝐼𝑛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𝑟𝑜𝑚𝑒</m:t>
                        </m:r>
                      </m:e>
                    </m:d>
                    <m:r>
                      <a:rPr lang="de-DE" b="0" i="0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𝑇𝑟𝑢𝑐𝑘𝐼𝑛</m:t>
                    </m:r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𝑇𝑟𝑢𝑐𝑘𝐼𝑛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𝑝𝑎𝑟𝑖𝑠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𝑇𝑟𝑢𝑐𝑘𝐼𝑛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𝑝𝑎𝑟𝑖𝑠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𝑇𝑟𝑢𝑐𝑘𝐼𝑛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𝑏𝑒𝑟𝑙𝑖𝑛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𝑇𝑟𝑢𝑐𝑘𝐼𝑛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𝑏𝑒𝑟𝑙𝑖𝑛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𝑇𝑟𝑢𝑐𝑘𝐼𝑛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𝑟𝑜𝑚𝑒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𝑇𝑟𝑢𝑐𝑘𝐼𝑛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𝑟𝑜𝑚𝑒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𝐵𝑜𝑥𝑂𝑛</m:t>
                    </m:r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𝐵𝑜𝑥𝑂𝑛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𝐵𝑜𝑥𝑂𝑛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𝐵𝑜𝑥𝑂𝑛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𝐵𝑜𝑥𝑂𝑛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𝐵𝑜𝑥𝑂𝑛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𝐵𝑜𝑥𝑂𝑛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Ground actions: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𝑙𝑜𝑎𝑑</m:t>
                    </m:r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𝑙𝑜𝑎𝑑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𝑙𝑜𝑎𝑑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𝑙𝑜𝑎𝑑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𝑙𝑜𝑎𝑑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𝑙𝑜𝑎𝑑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𝑙𝑜𝑎𝑑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𝑢𝑛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𝑙𝑜𝑎𝑑</m:t>
                    </m:r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𝑢𝑛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𝑙𝑜𝑎𝑑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𝑢𝑛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𝑙𝑜𝑎𝑑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𝑢𝑛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𝑙𝑜𝑎𝑑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𝑢𝑛𝑙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𝑜𝑎𝑑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𝑢𝑛𝑙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𝑜𝑎𝑑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𝑢𝑛𝑙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𝑜𝑎𝑑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𝑑𝑟𝑖𝑣𝑒</m:t>
                    </m:r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𝑑𝑟𝑖𝑣𝑒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𝑝𝑎𝑟𝑖𝑠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𝑑𝑟𝑖𝑣𝑒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𝑝𝑎𝑟𝑖𝑠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𝑑𝑟𝑖𝑣𝑒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𝑏𝑒𝑟𝑙𝑖𝑛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𝑑𝑟𝑖𝑣𝑒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𝑏𝑒𝑟𝑙𝑖𝑛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𝑑𝑟𝑖𝑣𝑒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𝑟𝑜𝑚𝑒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𝑑𝑟𝑖𝑣𝑒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𝑡𝑟𝑢𝑐𝑘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𝑟𝑜𝑚𝑒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Goal: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𝑏𝑜𝑥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𝑏𝑜𝑥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𝑏𝑜𝑥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A21721-8BE3-7517-8D57-D284D7ABDA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3582" b="-89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642EE-A324-8FAF-9970-A53FAF9607F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373C4-8401-C47F-4910-F1B72DF39A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F55FE-DEE1-262D-83D7-2F1119079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25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2C98C8-026E-B7A8-907B-390A0E916F3F}"/>
              </a:ext>
            </a:extLst>
          </p:cNvPr>
          <p:cNvSpPr txBox="1"/>
          <p:nvPr/>
        </p:nvSpPr>
        <p:spPr>
          <a:xfrm>
            <a:off x="9439282" y="1882311"/>
            <a:ext cx="1984076" cy="646331"/>
          </a:xfrm>
          <a:prstGeom prst="borderCallout1">
            <a:avLst>
              <a:gd name="adj1" fmla="val 24979"/>
              <a:gd name="adj2" fmla="val 652"/>
              <a:gd name="adj3" fmla="val 112500"/>
              <a:gd name="adj4" fmla="val -3833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DE"/>
              <a:t>Number of fluents exponential in arity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6AFED7-732E-7390-6617-4D93E9C83BD7}"/>
              </a:ext>
            </a:extLst>
          </p:cNvPr>
          <p:cNvSpPr txBox="1"/>
          <p:nvPr/>
        </p:nvSpPr>
        <p:spPr>
          <a:xfrm>
            <a:off x="9226497" y="4150035"/>
            <a:ext cx="1984076" cy="646331"/>
          </a:xfrm>
          <a:prstGeom prst="borderCallout1">
            <a:avLst>
              <a:gd name="adj1" fmla="val 21419"/>
              <a:gd name="adj2" fmla="val 73"/>
              <a:gd name="adj3" fmla="val 48436"/>
              <a:gd name="adj4" fmla="val -55435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DE"/>
              <a:t>Number of actions exponential in arity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699555-8CE0-0519-40F7-AE8F6B81CBFE}"/>
              </a:ext>
            </a:extLst>
          </p:cNvPr>
          <p:cNvSpPr txBox="1"/>
          <p:nvPr/>
        </p:nvSpPr>
        <p:spPr>
          <a:xfrm>
            <a:off x="8699395" y="5259583"/>
            <a:ext cx="3128513" cy="646331"/>
          </a:xfrm>
          <a:prstGeom prst="borderCallout1">
            <a:avLst>
              <a:gd name="adj1" fmla="val 32987"/>
              <a:gd name="adj2" fmla="val 307"/>
              <a:gd name="adj3" fmla="val 64451"/>
              <a:gd name="adj4" fmla="val -14435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DE"/>
              <a:t>Goal description exponential in number of nested quantifiers</a:t>
            </a:r>
          </a:p>
        </p:txBody>
      </p:sp>
    </p:spTree>
    <p:extLst>
      <p:ext uri="{BB962C8B-B14F-4D97-AF65-F5344CB8AC3E}">
        <p14:creationId xmlns:p14="http://schemas.microsoft.com/office/powerpoint/2010/main" val="22436238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2A714-B78D-6DDB-6353-ACA07FF09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A First-order Solution to Box World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61BA76-ED48-F071-DC3D-BF32915BF3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/>
                  <a:t>Derive solution deductively at lifted PDDL level ➝ Optimal for any domain instantiation!</a:t>
                </a:r>
              </a:p>
              <a:p>
                <a:pPr marL="532867" lvl="2" indent="0">
                  <a:buNone/>
                </a:pPr>
                <a:r>
                  <a:rPr lang="en-GB" b="1" dirty="0"/>
                  <a:t>if</a:t>
                </a:r>
                <a:r>
                  <a:rPr lang="en-GB" dirty="0"/>
                  <a:t> (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i="1" err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i="1" err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i="1" err="1" smtClean="0"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err="1" smtClean="0">
                            <a:latin typeface="Cambria Math" panose="02040503050406030204" pitchFamily="18" charset="0"/>
                          </a:rPr>
                          <m:t>𝑝𝑎𝑟𝑖𝑠</m:t>
                        </m:r>
                      </m:e>
                    </m:d>
                  </m:oMath>
                </a14:m>
                <a:r>
                  <a:rPr lang="en-GB" dirty="0"/>
                  <a:t>) </a:t>
                </a:r>
                <a:r>
                  <a:rPr lang="en-GB" b="1" dirty="0"/>
                  <a:t>then</a:t>
                </a:r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	</a:t>
                </a:r>
                <a:r>
                  <a:rPr lang="en-GB" b="1" dirty="0"/>
                  <a:t>do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𝑛𝑜𝑜𝑝</m:t>
                    </m:r>
                  </m:oMath>
                </a14:m>
                <a:r>
                  <a:rPr lang="en-GB" dirty="0"/>
                  <a:t> </a:t>
                </a:r>
              </a:p>
              <a:p>
                <a:pPr marL="532867" lvl="2" indent="0">
                  <a:buNone/>
                </a:pPr>
                <a:r>
                  <a:rPr lang="en-GB" b="1" dirty="0"/>
                  <a:t>else</a:t>
                </a:r>
                <a:r>
                  <a:rPr lang="en-GB" dirty="0"/>
                  <a:t> </a:t>
                </a:r>
                <a:r>
                  <a:rPr lang="en-GB" b="1" dirty="0"/>
                  <a:t>if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∃</m:t>
                        </m:r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GB" i="1" err="1" smtClean="0"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i="1" err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</m:e>
                        </m:d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i="1" err="1" smtClean="0">
                            <a:latin typeface="Cambria Math" panose="02040503050406030204" pitchFamily="18" charset="0"/>
                          </a:rPr>
                          <m:t>𝐵𝑜𝑥𝑂𝑛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i="1" err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 err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en-GB" i="1" err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GB" i="1" err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 err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r>
                  <a:rPr lang="en-GB" dirty="0"/>
                  <a:t> </a:t>
                </a:r>
                <a:r>
                  <a:rPr lang="en-GB" b="1" dirty="0"/>
                  <a:t>then</a:t>
                </a:r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	</a:t>
                </a:r>
                <a:r>
                  <a:rPr lang="en-GB" b="1" dirty="0"/>
                  <a:t>do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𝑢𝑛𝑙𝑜𝑎𝑑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pPr marL="532867" lvl="2" indent="0">
                  <a:buNone/>
                </a:pPr>
                <a:r>
                  <a:rPr lang="en-GB" b="1" dirty="0"/>
                  <a:t>else</a:t>
                </a:r>
                <a:r>
                  <a:rPr lang="en-GB" dirty="0"/>
                  <a:t> </a:t>
                </a:r>
                <a:r>
                  <a:rPr lang="en-GB" b="1" dirty="0"/>
                  <a:t>if </a:t>
                </a:r>
                <a:r>
                  <a:rPr lang="en-GB" dirty="0"/>
                  <a:t>(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i="1" err="1" smtClean="0">
                        <a:latin typeface="Cambria Math" panose="02040503050406030204" pitchFamily="18" charset="0"/>
                      </a:rPr>
                      <m:t>𝐵𝑜𝑥𝑂𝑛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err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i="1" err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i="1" err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GB" i="1" err="1" smtClean="0">
                        <a:latin typeface="Cambria Math" panose="02040503050406030204" pitchFamily="18" charset="0"/>
                      </a:rPr>
                      <m:t>𝑇𝑟𝑢𝑐𝑘𝐼𝑛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err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i="1" err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err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lang="en-GB" dirty="0"/>
                  <a:t>) </a:t>
                </a:r>
                <a:r>
                  <a:rPr lang="en-GB" b="1" dirty="0"/>
                  <a:t>then</a:t>
                </a:r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	</a:t>
                </a:r>
                <a:r>
                  <a:rPr lang="en-GB" b="1" dirty="0"/>
                  <a:t>do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𝑑𝑟𝑖𝑣𝑒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err="1" smtClean="0">
                            <a:latin typeface="Cambria Math" panose="02040503050406030204" pitchFamily="18" charset="0"/>
                          </a:rPr>
                          <m:t>𝑝𝑎𝑟𝑖𝑠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pPr marL="532867" lvl="2" indent="0">
                  <a:buNone/>
                </a:pPr>
                <a:r>
                  <a:rPr lang="en-GB" b="1" dirty="0"/>
                  <a:t>else</a:t>
                </a:r>
                <a:r>
                  <a:rPr lang="en-GB" dirty="0"/>
                  <a:t> </a:t>
                </a:r>
                <a:r>
                  <a:rPr lang="en-GB" b="1" dirty="0"/>
                  <a:t>if </a:t>
                </a:r>
                <a:r>
                  <a:rPr lang="en-GB" dirty="0"/>
                  <a:t>(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∃</m:t>
                    </m:r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i="1" err="1" smtClean="0"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 err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GB" i="1" err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err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GB" i="1" err="1" smtClean="0">
                        <a:latin typeface="Cambria Math" panose="02040503050406030204" pitchFamily="18" charset="0"/>
                      </a:rPr>
                      <m:t>𝑇𝑟𝑢𝑐𝑘𝐼𝑛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 err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GB" i="1" err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err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lang="en-GB" dirty="0"/>
                  <a:t>) </a:t>
                </a:r>
                <a:r>
                  <a:rPr lang="en-GB" b="1" dirty="0"/>
                  <a:t>then</a:t>
                </a:r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	</a:t>
                </a:r>
                <a:r>
                  <a:rPr lang="en-GB" b="1" dirty="0"/>
                  <a:t>do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𝑙𝑜𝑎𝑑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pPr marL="532867" lvl="2" indent="0">
                  <a:buNone/>
                </a:pPr>
                <a:r>
                  <a:rPr lang="en-GB" b="1" dirty="0"/>
                  <a:t>else</a:t>
                </a:r>
                <a:r>
                  <a:rPr lang="en-GB" dirty="0"/>
                  <a:t> </a:t>
                </a:r>
                <a:r>
                  <a:rPr lang="en-GB" b="1" dirty="0"/>
                  <a:t>if</a:t>
                </a:r>
                <a:r>
                  <a:rPr lang="en-GB" dirty="0"/>
                  <a:t> (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GB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GB" i="1" err="1" smtClean="0">
                        <a:latin typeface="Cambria Math" panose="02040503050406030204" pitchFamily="18" charset="0"/>
                      </a:rPr>
                      <m:t>𝑇𝑟𝑢𝑐𝑘𝐼𝑛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 err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) </a:t>
                </a:r>
                <a:r>
                  <a:rPr lang="en-GB" b="1" dirty="0"/>
                  <a:t>then</a:t>
                </a:r>
              </a:p>
              <a:p>
                <a:pPr marL="532867" lvl="2" indent="0">
                  <a:buNone/>
                </a:pPr>
                <a:r>
                  <a:rPr lang="en-GB" dirty="0"/>
                  <a:t>	</a:t>
                </a:r>
                <a:r>
                  <a:rPr lang="en-GB" b="1" dirty="0"/>
                  <a:t>do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𝑑𝑟𝑖𝑣𝑒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endParaRPr lang="en-GB" dirty="0"/>
              </a:p>
              <a:p>
                <a:pPr marL="532867" lvl="2" indent="0">
                  <a:buNone/>
                </a:pPr>
                <a:r>
                  <a:rPr lang="en-GB" b="1" dirty="0"/>
                  <a:t>else</a:t>
                </a:r>
                <a:r>
                  <a:rPr lang="en-GB" dirty="0"/>
                  <a:t> </a:t>
                </a:r>
                <a:r>
                  <a:rPr lang="en-GB" b="1" dirty="0"/>
                  <a:t>do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𝑛𝑜𝑜𝑝</m:t>
                    </m:r>
                  </m:oMath>
                </a14:m>
                <a:r>
                  <a:rPr lang="en-GB" dirty="0"/>
                  <a:t> </a:t>
                </a:r>
                <a:endParaRPr lang="en-DE"/>
              </a:p>
              <a:p>
                <a:r>
                  <a:rPr lang="en-DE"/>
                  <a:t>Great, but how do I obtain this solution?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61BA76-ED48-F071-DC3D-BF32915BF3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3284" b="-388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EE5CB-6128-AB7E-BBFA-5D64DF4E5D1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065EA-DDFF-5E40-C464-13A19F661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BCC76-217D-A183-7827-B36C5B1266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4192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BBD22-6367-4D31-876C-B0845A1CE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Situation Calculus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2C8D0-C99B-30F5-09AD-2E590841B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/>
              <a:t>Logic formalism designed for representing and reasoning about dynamic domains</a:t>
            </a:r>
          </a:p>
          <a:p>
            <a:pPr lvl="1"/>
            <a:r>
              <a:rPr lang="en-DE"/>
              <a:t>First introduced by John McCarthy in 1963</a:t>
            </a:r>
          </a:p>
          <a:p>
            <a:r>
              <a:rPr lang="en-DE"/>
              <a:t>Basic elements</a:t>
            </a:r>
          </a:p>
          <a:p>
            <a:pPr lvl="1"/>
            <a:r>
              <a:rPr lang="en-DE"/>
              <a:t>Actions that can be performed in the world</a:t>
            </a:r>
          </a:p>
          <a:p>
            <a:pPr lvl="1"/>
            <a:r>
              <a:rPr lang="en-DE"/>
              <a:t>Situations</a:t>
            </a:r>
          </a:p>
          <a:p>
            <a:pPr lvl="1"/>
            <a:r>
              <a:rPr lang="en-DE"/>
              <a:t>Fluents that describe the state of the world</a:t>
            </a:r>
          </a:p>
          <a:p>
            <a:r>
              <a:rPr lang="en-DE"/>
              <a:t>Domain</a:t>
            </a:r>
          </a:p>
          <a:p>
            <a:pPr lvl="1"/>
            <a:r>
              <a:rPr lang="en-DE"/>
              <a:t>Action precondition axioms, one for each action</a:t>
            </a:r>
          </a:p>
          <a:p>
            <a:pPr lvl="1"/>
            <a:r>
              <a:rPr lang="en-DE"/>
              <a:t>Successor state axioms, one for each fluent</a:t>
            </a:r>
          </a:p>
          <a:p>
            <a:pPr lvl="1"/>
            <a:r>
              <a:rPr lang="en-DE"/>
              <a:t>Axioms describing the world in various situations</a:t>
            </a:r>
          </a:p>
          <a:p>
            <a:pPr lvl="1"/>
            <a:r>
              <a:rPr lang="en-DE"/>
              <a:t>Foundational axioms of the situation calculus: situations are histories, induction on situations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567B8-1504-DE87-8CC1-5A972A48409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E83D4-6E63-0A58-9196-D9C199C655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E78DF-8B30-6353-F005-F31B64A575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77616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059E0-070E-1DEA-D8A1-6AAE8CB03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Situation Calculus: Ingredients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CAE7E4-E010-EDE1-7301-813C7F7BB6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 dirty="0"/>
                  <a:t>Actions</a:t>
                </a:r>
              </a:p>
              <a:p>
                <a:pPr lvl="1"/>
                <a:r>
                  <a:rPr lang="en-DE" dirty="0"/>
                  <a:t>First-order terms with action parameters</a:t>
                </a:r>
              </a:p>
              <a:p>
                <a:pPr lvl="1"/>
                <a:r>
                  <a:rPr lang="en-DE" dirty="0"/>
                  <a:t>E.g.,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𝑙𝑜𝑎𝑑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DE" dirty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𝑢𝑛𝑙𝑜𝑎𝑑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DE" dirty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𝑑𝑟𝑖𝑣𝑒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endParaRPr lang="en-DE" dirty="0"/>
              </a:p>
              <a:p>
                <a:r>
                  <a:rPr lang="en-DE" dirty="0"/>
                  <a:t>Situations</a:t>
                </a:r>
              </a:p>
              <a:p>
                <a:pPr lvl="1"/>
                <a:r>
                  <a:rPr lang="en-DE" dirty="0"/>
                  <a:t>Term that encodes action history</a:t>
                </a:r>
              </a:p>
              <a:p>
                <a:pPr lvl="1"/>
                <a:r>
                  <a:rPr lang="en-DE" dirty="0"/>
                  <a:t>E.g.,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DE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DE" dirty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𝑑𝑜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𝑙𝑜𝑎𝑑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DE" dirty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𝑑𝑜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𝑙𝑜𝑎𝑑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𝑑𝑟𝑖𝑣𝑒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en-DE" dirty="0"/>
              </a:p>
              <a:p>
                <a:r>
                  <a:rPr lang="en-DE" dirty="0"/>
                  <a:t>Fluents</a:t>
                </a:r>
              </a:p>
              <a:p>
                <a:pPr lvl="1"/>
                <a:r>
                  <a:rPr lang="en-DE" dirty="0"/>
                  <a:t>Relation whose truth value varies between situations</a:t>
                </a:r>
              </a:p>
              <a:p>
                <a:pPr lvl="1"/>
                <a:r>
                  <a:rPr lang="en-DE" dirty="0"/>
                  <a:t>E.g.,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𝐵𝑜𝑥𝑂𝑛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DE" dirty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𝑇𝑟𝑢𝑐𝑘𝐼𝑛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DE" dirty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𝐵𝑜𝑥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en-DE" dirty="0"/>
              </a:p>
              <a:p>
                <a:r>
                  <a:rPr lang="en-DE" dirty="0">
                    <a:solidFill>
                      <a:srgbClr val="FFC000"/>
                    </a:solidFill>
                  </a:rPr>
                  <a:t>Effects?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CAE7E4-E010-EDE1-7301-813C7F7BB6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2011A-C9AA-378B-EEF4-64DB620D0B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9AF57-C595-C6D6-2584-3543FF9656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A821A-FD9D-340A-4627-BB4A6FC81E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69926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059E0-070E-1DEA-D8A1-6AAE8CB03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Situation Calculus: PDDL to Effects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CAE7E4-E010-EDE1-7301-813C7F7BB6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GB" dirty="0">
                    <a:latin typeface="+mn-lt"/>
                  </a:rPr>
                  <a:t>Translate action effects into positive and negative effect axioms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𝑙𝑜𝑎𝑑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𝐵𝑜𝑥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𝑇𝑟𝑢𝑐𝑘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dirty="0"/>
                  <a:t>:</a:t>
                </a:r>
              </a:p>
              <a:p>
                <a:pPr lvl="3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when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𝐶𝑖𝑡𝑦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</m:d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de-DE" i="1" dirty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then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𝐵𝑜𝑥𝑂𝑛</m:t>
                        </m:r>
                        <m:d>
                          <m:dPr>
                            <m:ctrlP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𝐶𝑖𝑡𝑦</m:t>
                    </m:r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r>
                      <m:rPr>
                        <m:sty m:val="p"/>
                      </m:rPr>
                      <a:rPr lang="en-GB" i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when</m:t>
                    </m:r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en-GB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</m:d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de-DE" i="1" dirty="0">
                    <a:solidFill>
                      <a:srgbClr val="FFC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then</m:t>
                    </m:r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en-GB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solidFill>
                      <a:srgbClr val="FFC000"/>
                    </a:solidFill>
                  </a:rPr>
                  <a:t>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𝑢𝑛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𝑙𝑜𝑎𝑑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𝐵𝑜𝑥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𝑇𝑟𝑢𝑐𝑘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dirty="0"/>
                  <a:t>: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𝐶𝑖𝑡𝑦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. </m:t>
                    </m:r>
                    <m:r>
                      <m:rPr>
                        <m:sty m:val="p"/>
                      </m:rPr>
                      <a:rPr lang="en-GB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when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err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𝐵𝑜𝑥𝑂𝑛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i="1" err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</m:d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de-DE" i="1" dirty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then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err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</a:p>
              <a:p>
                <a:pPr lvl="3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when</m:t>
                    </m:r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𝐶𝑖𝑡𝑦</m:t>
                        </m:r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GB" i="1" err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𝐵𝑜𝑥𝑂𝑛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i="1" err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</m:d>
                    <m:r>
                      <a:rPr lang="en-GB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de-DE" i="1" dirty="0">
                    <a:solidFill>
                      <a:srgbClr val="FFC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then</m:t>
                    </m:r>
                    <m:r>
                      <a:rPr lang="en-GB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GB" i="1" err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𝐵𝑜𝑥𝑂𝑛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solidFill>
                      <a:srgbClr val="FFC000"/>
                    </a:solidFill>
                  </a:rPr>
                  <a:t>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𝑑𝑟𝑖𝑣𝑒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𝑇𝑟𝑢𝑐𝑘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𝐶𝑖𝑡𝑦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lang="en-GB" dirty="0"/>
                  <a:t>:</a:t>
                </a:r>
              </a:p>
              <a:p>
                <a:pPr lvl="3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when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𝐶𝑖𝑡𝑦</m:t>
                        </m:r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GB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de-DE" i="1" dirty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then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𝐶𝑖𝑡𝑦</m:t>
                    </m:r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 :</m:t>
                    </m:r>
                    <m:sSub>
                      <m:sSub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𝑤h𝑒𝑛</m:t>
                    </m:r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GB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de-DE" i="1" dirty="0">
                    <a:solidFill>
                      <a:srgbClr val="FFC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then</m:t>
                    </m:r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GB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DE">
                    <a:solidFill>
                      <a:srgbClr val="FFC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CAE7E4-E010-EDE1-7301-813C7F7BB6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8" t="-4179" b="-89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2011A-C9AA-378B-EEF4-64DB620D0B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9AF57-C595-C6D6-2584-3543FF9656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A821A-FD9D-340A-4627-BB4A6FC81E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29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AF28C5B-58E7-25E0-131E-AE5D73B3723A}"/>
                  </a:ext>
                </a:extLst>
              </p:cNvPr>
              <p:cNvSpPr>
                <a:spLocks noGrp="1"/>
              </p:cNvSpPr>
              <p:nvPr>
                <p:ph sz="half" idx="4294967295"/>
              </p:nvPr>
            </p:nvSpPr>
            <p:spPr>
              <a:xfrm>
                <a:off x="4938611" y="1933822"/>
                <a:ext cx="6345135" cy="4049635"/>
              </a:xfrm>
            </p:spPr>
            <p:txBody>
              <a:bodyPr wrap="none">
                <a:spAutoFit/>
              </a:bodyPr>
              <a:lstStyle/>
              <a:p>
                <a:pPr lvl="2"/>
                <a:endParaRPr lang="en-DE" sz="1700"/>
              </a:p>
              <a:p>
                <a:pPr lvl="3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17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7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en-GB" sz="17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 sz="17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𝑙𝑜𝑎𝑑</m:t>
                        </m:r>
                        <m:d>
                          <m:dPr>
                            <m:ctrlP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17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en-GB" sz="17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7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sz="17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sz="17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GB" sz="17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17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sz="17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7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sz="17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sz="17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br>
                  <a:rPr lang="de-DE" sz="1700" i="1" dirty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sz="17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en-GB" sz="17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𝐵𝑜𝑥𝑂𝑛</m:t>
                    </m:r>
                    <m:d>
                      <m:dPr>
                        <m:ctrlPr>
                          <a:rPr lang="en-GB" sz="17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7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sz="17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sz="17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r>
                  <a:rPr lang="en-GB" sz="1700" dirty="0">
                    <a:solidFill>
                      <a:schemeClr val="accent1"/>
                    </a:solidFill>
                  </a:rPr>
                  <a:t> </a:t>
                </a:r>
              </a:p>
              <a:p>
                <a:pPr lvl="3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17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de-DE" sz="17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de-DE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𝑙𝑜𝑎𝑑</m:t>
                        </m:r>
                        <m:d>
                          <m:dPr>
                            <m:ctrlP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de-DE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en-GB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br>
                  <a:rPr lang="de-DE" sz="1700" i="1" dirty="0">
                    <a:solidFill>
                      <a:srgbClr val="FFC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sz="17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sz="17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7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𝐵𝑜𝑥</m:t>
                    </m:r>
                    <m:r>
                      <a:rPr lang="de-DE" sz="17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GB" sz="17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sz="17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r>
                  <a:rPr lang="en-DE" sz="1700">
                    <a:solidFill>
                      <a:srgbClr val="FFC000"/>
                    </a:solidFill>
                  </a:rPr>
                  <a:t> </a:t>
                </a:r>
              </a:p>
              <a:p>
                <a:pPr lvl="2"/>
                <a:endParaRPr lang="en-DE" sz="1050"/>
              </a:p>
              <a:p>
                <a:pPr lvl="3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17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7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sz="17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𝑢𝑛𝑙𝑜𝑎𝑑</m:t>
                        </m:r>
                        <m:d>
                          <m:dPr>
                            <m:ctrlP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17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𝐵𝑜𝑥</m:t>
                        </m:r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GB" sz="17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en-GB" sz="17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7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sz="17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GB" sz="17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17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sz="17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7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sz="17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sz="17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br>
                  <a:rPr lang="de-DE" sz="1700" b="0" i="1" dirty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sz="17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en-GB" sz="17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𝐵𝑜𝑥</m:t>
                    </m:r>
                    <m:r>
                      <a:rPr lang="de-DE" sz="17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GB" sz="17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GB" sz="17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7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sz="17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r>
                  <a:rPr lang="en-GB" sz="1700" dirty="0">
                    <a:solidFill>
                      <a:schemeClr val="accent1"/>
                    </a:solidFill>
                  </a:rPr>
                  <a:t> </a:t>
                </a:r>
              </a:p>
              <a:p>
                <a:pPr lvl="3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17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de-DE" sz="17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de-DE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sz="17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𝑢𝑛</m:t>
                        </m:r>
                        <m:r>
                          <a:rPr lang="de-DE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𝑙𝑜𝑎𝑑</m:t>
                        </m:r>
                        <m:d>
                          <m:dPr>
                            <m:ctrlP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de-DE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𝐵𝑜𝑥</m:t>
                        </m:r>
                        <m:r>
                          <a:rPr lang="de-DE" sz="17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en-GB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sz="17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br>
                  <a:rPr lang="de-DE" sz="1700" i="1" dirty="0">
                    <a:solidFill>
                      <a:srgbClr val="FFC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sz="17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sz="17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7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𝐵𝑜</m:t>
                    </m:r>
                    <m:r>
                      <a:rPr lang="de-DE" sz="17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𝑥𝑂</m:t>
                    </m:r>
                    <m:r>
                      <a:rPr lang="en-GB" sz="17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r>
                  <a:rPr lang="en-DE" sz="1700">
                    <a:solidFill>
                      <a:srgbClr val="FFC000"/>
                    </a:solidFill>
                  </a:rPr>
                  <a:t> </a:t>
                </a:r>
              </a:p>
              <a:p>
                <a:pPr lvl="2"/>
                <a:endParaRPr lang="en-DE" sz="1050"/>
              </a:p>
              <a:p>
                <a:pPr lvl="3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17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7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∃</m:t>
                        </m:r>
                        <m:sSub>
                          <m:sSubPr>
                            <m:ctrlP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7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sz="17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𝑑𝑟𝑖𝑣𝑒</m:t>
                        </m:r>
                        <m:d>
                          <m:dPr>
                            <m:ctrlP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17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sz="17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7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sz="17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de-DE" sz="17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7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de-DE" sz="17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br>
                  <a:rPr lang="de-DE" sz="1700" b="0" i="1" dirty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sz="17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sz="17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𝑇𝑟𝑢𝑐𝑘𝐼𝑛</m:t>
                    </m:r>
                    <m:d>
                      <m:dPr>
                        <m:ctrlPr>
                          <a:rPr lang="en-GB" sz="17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sz="17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7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r>
                  <a:rPr lang="en-GB" sz="1700" dirty="0">
                    <a:solidFill>
                      <a:schemeClr val="accent1"/>
                    </a:solidFill>
                  </a:rPr>
                  <a:t> </a:t>
                </a:r>
              </a:p>
              <a:p>
                <a:pPr lvl="3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17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de-DE" sz="17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sz="17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de-DE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𝑑𝑟𝑖𝑣𝑒</m:t>
                        </m:r>
                        <m:d>
                          <m:dPr>
                            <m:ctrlP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sz="17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  <m:r>
                          <a:rPr lang="de-DE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de-DE" sz="17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7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de-DE" sz="17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br>
                  <a:rPr lang="de-DE" sz="1700" i="1" dirty="0">
                    <a:solidFill>
                      <a:srgbClr val="FFC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sz="17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sz="17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¬</m:t>
                    </m:r>
                    <m:r>
                      <a:rPr lang="de-DE" sz="17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𝑇𝑟𝑢𝑐𝑘𝐼𝑛</m:t>
                    </m:r>
                    <m:d>
                      <m:dPr>
                        <m:ctrlP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17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7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sz="17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sz="17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7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7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r>
                  <a:rPr lang="en-DE" sz="1700">
                    <a:solidFill>
                      <a:srgbClr val="FFC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AF28C5B-58E7-25E0-131E-AE5D73B372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4294967295"/>
              </p:nvPr>
            </p:nvSpPr>
            <p:spPr>
              <a:xfrm>
                <a:off x="4938611" y="1933822"/>
                <a:ext cx="6345135" cy="4049635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2379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43B5F-4634-7740-97F0-F2C3F7A9D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Outline: Decision Making – Structure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804D0-6D33-6646-8D53-360A5884C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i="1" dirty="0">
                <a:solidFill>
                  <a:schemeClr val="accent1"/>
                </a:solidFill>
              </a:rPr>
              <a:t>Structure by Groups in the Agent Set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Agent types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Partitioned decPOMDPs</a:t>
            </a:r>
          </a:p>
          <a:p>
            <a:pPr marL="0" indent="0">
              <a:buNone/>
            </a:pPr>
            <a:r>
              <a:rPr lang="en-GB" i="1" dirty="0"/>
              <a:t>Structure by Relations in the State Space</a:t>
            </a:r>
          </a:p>
          <a:p>
            <a:pPr lvl="1"/>
            <a:r>
              <a:rPr lang="en-GB" dirty="0"/>
              <a:t>Situation calculus</a:t>
            </a:r>
          </a:p>
          <a:p>
            <a:pPr lvl="1"/>
            <a:r>
              <a:rPr lang="en-GB" dirty="0"/>
              <a:t>First-order MDPs</a:t>
            </a:r>
          </a:p>
          <a:p>
            <a:pPr marL="0" indent="0">
              <a:buNone/>
            </a:pPr>
            <a:r>
              <a:rPr lang="en-GB" i="1" dirty="0"/>
              <a:t>Structure by Features in the State Space</a:t>
            </a:r>
          </a:p>
          <a:p>
            <a:pPr lvl="1"/>
            <a:r>
              <a:rPr lang="en-GB" dirty="0"/>
              <a:t>Dynamic Bayesian networks</a:t>
            </a:r>
          </a:p>
          <a:p>
            <a:pPr lvl="1"/>
            <a:r>
              <a:rPr lang="en-GB" dirty="0"/>
              <a:t>Factored MDPs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21A1A0-9561-8143-822C-0373460AC8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CA81AD-30FA-76FA-C6DC-0DD54C125E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4993B-A573-1C49-9856-1BE419581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6178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059E0-070E-1DEA-D8A1-6AAE8CB03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25" y="904869"/>
            <a:ext cx="11472051" cy="575329"/>
          </a:xfrm>
        </p:spPr>
        <p:txBody>
          <a:bodyPr/>
          <a:lstStyle/>
          <a:p>
            <a:r>
              <a:rPr lang="en-DE"/>
              <a:t>Situation Calculus: PDDL to Effects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CAE7E4-E010-EDE1-7301-813C7F7BB6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11472051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Use rule to combine multiple effects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GB" dirty="0"/>
                  <a:t> over the same fluent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GB" dirty="0"/>
                  <a:t> into effect axioms: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Rule: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⇒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⇒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≡</m:t>
                    </m:r>
                    <m:d>
                      <m:dPr>
                        <m:begChr m:val="["/>
                        <m:endChr m:val="]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∨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As a sort of shorthand notation</a:t>
                </a:r>
              </a:p>
              <a:p>
                <a:pPr lvl="2"/>
                <a:r>
                  <a:rPr lang="en-GB" dirty="0"/>
                  <a:t>E.g.,</a:t>
                </a:r>
              </a:p>
              <a:p>
                <a:pPr lvl="3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𝑙𝑜𝑎𝑑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𝐵𝐼𝑛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𝐼𝑛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sz="1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en-GB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𝐵𝑂𝑛</m:t>
                    </m:r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➝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𝐵𝑂𝑛</m:t>
                        </m:r>
                      </m:sub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𝐵𝑂𝑛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3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18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de-DE" sz="1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de-DE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sz="1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𝑢𝑛</m:t>
                        </m:r>
                        <m:r>
                          <a:rPr lang="de-DE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de-DE" sz="1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𝑜𝑎𝑑</m:t>
                        </m:r>
                        <m:d>
                          <m:dPr>
                            <m:ctrlPr>
                              <a:rPr lang="de-DE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de-DE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sz="1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GB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en-GB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sz="18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GB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𝑇𝐼𝑛</m:t>
                        </m:r>
                        <m:d>
                          <m:dPr>
                            <m:ctrlPr>
                              <a:rPr lang="en-GB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sz="18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sz="18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8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sz="18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GB" sz="18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GB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r>
                  <a:rPr lang="en-GB" sz="1800" dirty="0">
                    <a:solidFill>
                      <a:srgbClr val="FFC000"/>
                    </a:solidFill>
                    <a:latin typeface="+mn-lt"/>
                  </a:rPr>
                  <a:t> </a:t>
                </a:r>
                <a:br>
                  <a:rPr lang="en-GB" sz="1800" dirty="0">
                    <a:solidFill>
                      <a:srgbClr val="FFC000"/>
                    </a:solidFill>
                    <a:latin typeface="+mn-lt"/>
                  </a:rPr>
                </a:br>
                <a:r>
                  <a:rPr lang="en-GB" sz="1800" dirty="0">
                    <a:solidFill>
                      <a:srgbClr val="FFC000"/>
                    </a:solidFill>
                    <a:latin typeface="+mn-lt"/>
                  </a:rPr>
                  <a:t>➝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𝐵𝑂𝑛</m:t>
                        </m:r>
                      </m:sub>
                      <m:sup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¬</m:t>
                    </m:r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𝐵𝑂𝑛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endParaRPr lang="en-GB" sz="1800" dirty="0">
                  <a:solidFill>
                    <a:srgbClr val="FFC000"/>
                  </a:solidFill>
                  <a:latin typeface="+mn-lt"/>
                </a:endParaRPr>
              </a:p>
              <a:p>
                <a:pPr lvl="3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18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8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de-DE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sz="18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de-DE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𝑢𝑛𝑙𝑜𝑎𝑑</m:t>
                        </m:r>
                        <m:d>
                          <m:dPr>
                            <m:ctrlP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de-DE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18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GB" sz="18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en-GB" sz="18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8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sz="18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GB" sz="18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18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𝑇𝐼𝑛</m:t>
                        </m:r>
                        <m:d>
                          <m:dPr>
                            <m:ctrlPr>
                              <a:rPr lang="en-GB" sz="18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8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sz="18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sz="18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sz="1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en-GB" sz="1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sz="1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GB" sz="1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GB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➝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𝐵𝐼𝑛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3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m:rPr>
                            <m:sty m:val="p"/>
                          </m:rPr>
                          <a:rPr lang="de-DE" b="0" i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en-GB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de-DE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𝑙𝑜𝑎𝑑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de-DE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GB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GB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GB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𝑇𝐼𝑛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sz="18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GB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⇒¬</m:t>
                    </m:r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𝐵𝐼𝑛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endParaRPr lang="en-GB" dirty="0">
                  <a:solidFill>
                    <a:srgbClr val="FFC000"/>
                  </a:solidFill>
                </a:endParaRPr>
              </a:p>
              <a:p>
                <a:pPr lvl="3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18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8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∃</m:t>
                        </m:r>
                        <m:sSub>
                          <m:sSubPr>
                            <m:ctrlP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8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sz="18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de-DE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𝑑𝑟𝑖𝑣𝑒</m:t>
                        </m:r>
                        <m:d>
                          <m:dPr>
                            <m:ctrlP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  <m:r>
                          <a:rPr lang="de-DE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de-DE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𝑇𝐼𝑛</m:t>
                        </m:r>
                        <m:d>
                          <m:dPr>
                            <m:ctrlPr>
                              <a:rPr lang="en-GB" sz="18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8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sz="18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8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sz="1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sz="1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𝑇𝐼𝑛</m:t>
                    </m:r>
                    <m:d>
                      <m:dPr>
                        <m:ctrlPr>
                          <a:rPr lang="en-GB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➝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𝑇𝐼𝑛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𝑇𝐼𝑛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lvl="3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18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de-DE" sz="1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de-DE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𝑑𝑟𝑖𝑣𝑒</m:t>
                        </m:r>
                        <m:d>
                          <m:dPr>
                            <m:ctrlPr>
                              <a:rPr lang="de-DE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sz="18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8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  <m:r>
                          <a:rPr lang="de-DE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𝑇𝐼𝑛</m:t>
                        </m:r>
                        <m:d>
                          <m:dPr>
                            <m:ctrlPr>
                              <a:rPr lang="en-GB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de-DE" sz="18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8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de-DE" sz="18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sz="18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sz="18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¬</m:t>
                    </m:r>
                    <m:r>
                      <a:rPr lang="de-DE" sz="18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𝑇𝐼𝑛</m:t>
                    </m:r>
                    <m:d>
                      <m:dPr>
                        <m:ctrlPr>
                          <a:rPr lang="en-GB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18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sz="18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sz="1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solidFill>
                      <a:srgbClr val="FFC000"/>
                    </a:solidFill>
                  </a:rPr>
                  <a:t> ➝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𝑇𝐼𝑛</m:t>
                        </m:r>
                      </m:sub>
                      <m:sup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⇒¬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𝐼𝑛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endParaRPr lang="en-GB" dirty="0">
                  <a:solidFill>
                    <a:srgbClr val="FFC000"/>
                  </a:solidFill>
                </a:endParaRPr>
              </a:p>
              <a:p>
                <a:pPr lvl="4"/>
                <a:endParaRPr lang="de-DE" dirty="0"/>
              </a:p>
              <a:p>
                <a:pPr lvl="3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CAE7E4-E010-EDE1-7301-813C7F7BB6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11472051" cy="4240848"/>
              </a:xfrm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2011A-C9AA-378B-EEF4-64DB620D0B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</p:spPr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9AF57-C595-C6D6-2584-3543FF9656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</p:spPr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A821A-FD9D-340A-4627-BB4A6FC81E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</p:spPr>
        <p:txBody>
          <a:bodyPr/>
          <a:lstStyle/>
          <a:p>
            <a:fld id="{67C9959E-8E6B-B04C-9955-EA096F41CA7A}" type="slidenum">
              <a:rPr lang="en-GB" smtClean="0"/>
              <a:pPr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79757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4A6B5-F310-BE78-E4C8-D58E64645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Frame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8AFC00-EE23-3D78-4A77-6CA2883DD5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 dirty="0"/>
                  <a:t>Positive and negative effect axioms specify what changes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𝐵𝑂𝑛</m:t>
                        </m:r>
                      </m:sub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𝐵𝑂𝑛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r>
                  <a:rPr lang="en-DE" dirty="0"/>
                  <a:t>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𝐵𝑂𝑛</m:t>
                        </m:r>
                      </m:sub>
                      <m:sup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⇒¬</m:t>
                    </m:r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𝐵𝑂𝑛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endParaRPr lang="en-DE" dirty="0"/>
              </a:p>
              <a:p>
                <a:pPr lvl="1"/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𝐵𝐼𝑛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r>
                  <a:rPr lang="en-DE" dirty="0"/>
                  <a:t>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𝐵𝐼𝑛</m:t>
                        </m:r>
                      </m:sub>
                      <m:sup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⇒¬</m:t>
                    </m:r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𝐵𝐼𝑛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endParaRPr lang="en-DE" dirty="0"/>
              </a:p>
              <a:p>
                <a:pPr lvl="1"/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𝑇𝐼𝑛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𝑇𝐼𝑛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r>
                  <a:rPr lang="en-DE" dirty="0"/>
                  <a:t>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𝑇𝐼𝑛</m:t>
                        </m:r>
                      </m:sub>
                      <m:sup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⇒¬</m:t>
                    </m:r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𝑇𝐼𝑛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endParaRPr lang="en-DE" dirty="0"/>
              </a:p>
              <a:p>
                <a:r>
                  <a:rPr lang="en-GB" dirty="0"/>
                  <a:t>Assume completeness regarding these effect axioms: </a:t>
                </a:r>
              </a:p>
              <a:p>
                <a:pPr lvl="1"/>
                <a:r>
                  <a:rPr lang="en-GB" dirty="0"/>
                  <a:t>That is, assume that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characterise all the conditions under which an action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GB" dirty="0"/>
                  <a:t> changes the value of fluent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Formalise as explanation closure axioms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⇒</m:t>
                    </m:r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 ,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GB" dirty="0"/>
                  <a:t> 	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≡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∧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¬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 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err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GB" i="1" err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err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If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GB" dirty="0"/>
                  <a:t> was false and was made true by doing action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GB" dirty="0"/>
                  <a:t>, then condition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GB" dirty="0"/>
                  <a:t> must have been true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∧¬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⇒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 ,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GB" dirty="0"/>
                  <a:t>	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≡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∧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¬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 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err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GB" i="1" err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err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If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GB" dirty="0"/>
                  <a:t> was true and was made false by doing action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GB" dirty="0"/>
                  <a:t> then condition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GB" dirty="0"/>
                  <a:t> must have been true</a:t>
                </a:r>
              </a:p>
              <a:p>
                <a:endParaRPr lang="en-DE" dirty="0"/>
              </a:p>
              <a:p>
                <a:pPr lvl="2"/>
                <a:endParaRPr lang="en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8AFC00-EE23-3D78-4A77-6CA2883DD5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r="-1881" b="-626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20A71-AEA9-1AD3-2275-1E65DE601F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80256-5FD8-7ACA-9CAF-4B8EF73246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7EAE-7BF8-9C57-AAE8-1211EA261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1601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1B19F-E65E-3F6E-5472-8C8E3A9AD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Successor State Axioms (SSAs)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C2442E-94D8-6EDC-D673-19DCAC620B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/>
                  <a:t>Inputs / Requirements</a:t>
                </a:r>
              </a:p>
              <a:p>
                <a:pPr lvl="1"/>
                <a:r>
                  <a:rPr lang="en-DE"/>
                  <a:t>Unique names for actions / arguments</a:t>
                </a:r>
              </a:p>
              <a:p>
                <a:pPr lvl="1"/>
                <a:r>
                  <a:rPr lang="en-DE"/>
                  <a:t>Positive and negative effect axioms </a:t>
                </a:r>
              </a:p>
              <a:p>
                <a:pPr lvl="2"/>
                <a14:m>
                  <m:oMath xmlns:m="http://schemas.openxmlformats.org/officeDocument/2006/math">
                    <m:sSubSup>
                      <m:sSub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endParaRPr lang="en-DE"/>
              </a:p>
              <a:p>
                <a:pPr lvl="1"/>
                <a:r>
                  <a:rPr lang="en-DE"/>
                  <a:t>Explanation closure axioms</a:t>
                </a:r>
                <a:endParaRPr lang="de-DE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⇒</m:t>
                    </m:r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 ,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DE"/>
                  <a:t>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∧¬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err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GB" i="1" err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err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⇒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 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en-DE"/>
              </a:p>
              <a:p>
                <a:pPr lvl="1"/>
                <a:r>
                  <a:rPr lang="en-DE"/>
                  <a:t>Integrity: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∃</m:t>
                    </m:r>
                    <m:acc>
                      <m:accPr>
                        <m:chr m:val="⃗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GB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.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∧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SSA for each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GB" dirty="0"/>
                  <a:t>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≡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∨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∧¬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DE"/>
                  <a:t>Shorthand: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𝛷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en-DE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C2442E-94D8-6EDC-D673-19DCAC620B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10CDF-830D-EE4A-1297-D0AA8FD3A5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BB1DF-91A7-0CF8-234A-BC53463677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EA9E2F-5A1B-F397-7126-BB058032D2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22292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1B19F-E65E-3F6E-5472-8C8E3A9AD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Successor State Axioms (SSAs): Example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C2442E-94D8-6EDC-D673-19DCAC620B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SSA for each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≡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∨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∧¬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DE" dirty="0"/>
                  <a:t>Shorthand: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err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𝛷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en-DE" dirty="0"/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𝐵𝑜𝑥𝑂𝑛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𝛷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𝐵𝑜𝑥𝑂𝑛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br>
                  <a:rPr lang="de-DE" b="0" i="1" dirty="0">
                    <a:solidFill>
                      <a:schemeClr val="accent1"/>
                    </a:solidFill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≡</m:t>
                    </m:r>
                    <m:d>
                      <m:dPr>
                        <m:begChr m:val="["/>
                        <m:endChr m:val="]"/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𝑙𝑜𝑎𝑑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m:rPr>
                            <m:sty m:val="p"/>
                          </m:rPr>
                          <a:rPr lang="de-DE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ox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𝐼𝑛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𝑟𝑢𝑐𝑘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𝐼𝑛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br>
                  <a:rPr lang="de-DE" i="1" dirty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     ∨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𝐵𝑜𝑥𝑂𝑛</m:t>
                        </m:r>
                        <m:d>
                          <m:d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∧¬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GB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∃</m:t>
                            </m:r>
                            <m:r>
                              <a:rPr lang="de-DE" sz="24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GB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. </m:t>
                            </m:r>
                            <m:r>
                              <a:rPr lang="de-DE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de-DE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𝑢𝑛𝑙𝑜𝑎𝑑</m:t>
                            </m:r>
                            <m:d>
                              <m:dPr>
                                <m:ctrlPr>
                                  <a:rPr lang="de-DE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de-DE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de-DE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de-DE" sz="24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𝑜𝑥</m:t>
                            </m:r>
                            <m:r>
                              <a:rPr lang="de-DE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  <m:r>
                              <a:rPr lang="en-GB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d>
                              <m:dPr>
                                <m:ctrlPr>
                                  <a:rPr lang="en-GB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GB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de-DE" sz="2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  <m:r>
                              <a:rPr lang="en-GB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𝑇𝑟𝑢𝑐𝑘𝐼𝑛</m:t>
                            </m:r>
                            <m:d>
                              <m:dPr>
                                <m:ctrlPr>
                                  <a:rPr lang="en-GB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GB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GB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de-DE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DE" i="1" dirty="0"/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𝛷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𝐵𝑜𝑥𝐼𝑛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br>
                  <a:rPr lang="de-DE" b="0" i="1" dirty="0">
                    <a:solidFill>
                      <a:schemeClr val="accent1"/>
                    </a:solidFill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≡</m:t>
                    </m:r>
                    <m:d>
                      <m:dPr>
                        <m:begChr m:val="["/>
                        <m:endChr m:val="]"/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𝑢𝑛</m:t>
                        </m:r>
                        <m: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𝑙𝑜𝑎𝑑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𝑜𝑥𝑂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𝑟𝑢𝑐𝑘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𝐼𝑛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br>
                  <a:rPr lang="de-DE" i="1" dirty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     ∨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∧¬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∃</m:t>
                            </m:r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en-GB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. </m:t>
                            </m:r>
                            <m:r>
                              <a:rPr lang="de-DE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de-DE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𝑙𝑜𝑎𝑑</m:t>
                            </m:r>
                            <m:d>
                              <m:dPr>
                                <m:ctrlP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de-DE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de-DE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𝑜𝑥</m:t>
                            </m:r>
                            <m:r>
                              <a:rPr lang="en-GB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𝐼𝑛</m:t>
                            </m:r>
                            <m:d>
                              <m:dPr>
                                <m:ctrlPr>
                                  <a:rPr lang="en-GB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GB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GB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de-DE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  <m:r>
                              <a:rPr lang="en-GB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𝑟𝑢𝑐𝑘</m:t>
                            </m:r>
                            <m:r>
                              <a:rPr lang="en-GB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𝐼𝑛</m:t>
                            </m:r>
                            <m:d>
                              <m:dPr>
                                <m:ctrlPr>
                                  <a:rPr lang="en-GB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GB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GB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de-DE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DE" i="1" dirty="0"/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𝑇𝑟𝑢𝑐𝑘𝐼𝑛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𝛷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𝑇𝑟𝑢𝑐𝑘𝐼𝑛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br>
                  <a:rPr lang="de-DE" b="0" i="1" dirty="0">
                    <a:solidFill>
                      <a:schemeClr val="accent1"/>
                    </a:solidFill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≡</m:t>
                    </m:r>
                    <m:d>
                      <m:dPr>
                        <m:begChr m:val="["/>
                        <m:endChr m:val="]"/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∃</m:t>
                        </m:r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𝑑𝑟𝑖𝑣𝑒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  <m: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𝑟𝑢𝑐𝑘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𝐼𝑛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de-DE" b="0" i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br>
                  <a:rPr lang="de-DE" i="1" dirty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     ∨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∧¬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GB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∃</m:t>
                            </m:r>
                            <m:sSub>
                              <m:sSubPr>
                                <m:ctrlPr>
                                  <a:rPr lang="de-DE" sz="2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de-DE" sz="2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GB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. </m:t>
                            </m:r>
                            <m:r>
                              <a:rPr lang="de-DE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de-DE" sz="24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𝑑𝑟𝑖𝑣𝑒</m:t>
                            </m:r>
                            <m:d>
                              <m:dPr>
                                <m:ctrlPr>
                                  <a:rPr lang="de-DE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2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sz="2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  <m:r>
                              <a:rPr lang="de-DE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𝑇𝑟𝑢</m:t>
                            </m:r>
                            <m:r>
                              <a:rPr lang="de-DE" sz="24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𝑐𝑘𝐼𝑛</m:t>
                            </m:r>
                            <m:d>
                              <m:dPr>
                                <m:ctrlPr>
                                  <a:rPr lang="en-GB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GB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de-DE" sz="2400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de-DE" sz="2400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de-DE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sz="24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DE" i="1" dirty="0"/>
              </a:p>
              <a:p>
                <a:endParaRPr lang="en-DE" i="1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C2442E-94D8-6EDC-D673-19DCAC620B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358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10CDF-830D-EE4A-1297-D0AA8FD3A5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BB1DF-91A7-0CF8-234A-BC53463677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EA9E2F-5A1B-F397-7126-BB058032D2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3772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AFDBB-63FE-AF7D-CB6A-D0EDB3289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FEF237-1D29-7E9B-8541-22E6683ACF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/>
                  <a:t>Idea: Use SSAs to regress from goal towards a (possibly only partially defined) intial state</a:t>
                </a:r>
              </a:p>
              <a:p>
                <a:pPr lvl="1"/>
                <a:r>
                  <a:rPr lang="en-DE"/>
                  <a:t>A bit like lifted backward search</a:t>
                </a:r>
              </a:p>
              <a:p>
                <a:endParaRPr lang="en-DE"/>
              </a:p>
              <a:p>
                <a:r>
                  <a:rPr lang="en-DE"/>
                  <a:t>Regression</a:t>
                </a:r>
              </a:p>
              <a:p>
                <a:pPr lvl="1"/>
                <a:r>
                  <a:rPr lang="en-DE"/>
                  <a:t>If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DE"/>
                  <a:t> held after action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DE"/>
                  <a:t>, then </a:t>
                </a:r>
                <a:r>
                  <a:rPr lang="en-DE" i="1"/>
                  <a:t>regression</a:t>
                </a:r>
                <a:r>
                  <a:rPr lang="en-DE"/>
                  <a:t> is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DE"/>
                  <a:t> that held before action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DE"/>
              </a:p>
              <a:p>
                <a:pPr lvl="1"/>
                <a:r>
                  <a:rPr lang="en-DE"/>
                  <a:t>Exploit following properties</a:t>
                </a:r>
              </a:p>
              <a:p>
                <a:pPr marL="801688" lvl="2" indent="-268288">
                  <a:tabLst>
                    <a:tab pos="2606675" algn="l"/>
                  </a:tabLst>
                </a:pP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𝑅𝑒𝑔𝑟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=¬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𝑅𝑒𝑔𝑟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endParaRPr lang="de-DE" b="0" dirty="0"/>
              </a:p>
              <a:p>
                <a:pPr marL="801688" lvl="2" indent="-268288">
                  <a:tabLst>
                    <a:tab pos="2606675" algn="l"/>
                  </a:tabLst>
                </a:pP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𝑅𝑒𝑔𝑟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𝑅𝑒𝑔𝑟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𝑅𝑒𝑔𝑟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DE"/>
              </a:p>
              <a:p>
                <a:pPr marL="801688" lvl="2" indent="-268288">
                  <a:tabLst>
                    <a:tab pos="2606675" algn="l"/>
                  </a:tabLst>
                </a:pP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𝑅𝑒𝑔𝑟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∃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𝑅𝑒𝑔𝑟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endParaRPr lang="en-DE"/>
              </a:p>
              <a:p>
                <a:pPr marL="801688" lvl="2" indent="-268288">
                  <a:tabLst>
                    <a:tab pos="2606675" algn="l"/>
                  </a:tabLst>
                </a:pP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𝑅𝑒𝑔𝑟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𝑑𝑜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𝛷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en-DE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FEF237-1D29-7E9B-8541-22E6683ACF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F49CF-6206-F6DB-878D-7406D661AC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F15D-183C-CF06-4E8B-5FED68D88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C3D03-E936-489F-CAEF-CBEA4A9C4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01535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AFDBB-63FE-AF7D-CB6A-D0EDB3289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Regression: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FEF237-1D29-7E9B-8541-22E6683ACF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/>
                  <a:t>Given: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𝑝𝑎𝑟𝑖𝑠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𝑢𝑛𝑙𝑜𝑎𝑑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endParaRPr lang="en-DE"/>
              </a:p>
              <a:p>
                <a:r>
                  <a:rPr lang="en-DE"/>
                  <a:t>Regress through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𝑢𝑛𝑙𝑜𝑎𝑑</m:t>
                    </m:r>
                    <m:d>
                      <m:dPr>
                        <m:ctrlP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endParaRPr lang="en-DE"/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𝑅𝑒𝑔𝑟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𝑑𝑜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𝑢𝑛𝑙𝑜𝑎𝑑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p>
                                        <m:r>
                                          <a:rPr lang="de-DE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  <m:r>
                                      <a:rPr lang="de-DE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de-DE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p>
                                        <m:r>
                                          <a:rPr lang="de-DE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br>
                  <a:rPr lang="de-DE" b="0" dirty="0"/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∃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𝑅𝑒𝑔𝑟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𝑑𝑜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𝑢𝑛𝑙𝑜𝑎𝑑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p>
                                        <m:r>
                                          <a:rPr lang="de-DE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de-DE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p>
                                        <m:r>
                                          <a:rPr lang="de-DE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br>
                  <a:rPr lang="de-DE" b="0" dirty="0"/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∃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.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𝛷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𝐵𝑜𝑥𝐼𝑛</m:t>
                        </m:r>
                      </m:sub>
                    </m:sSub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𝑝𝑎𝑟𝑖𝑠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𝑢𝑛𝑙𝑜𝑎𝑑</m:t>
                        </m:r>
                        <m:d>
                          <m:dPr>
                            <m:ctrlP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de-DE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de-DE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de-DE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br>
                  <a:rPr lang="de-DE" b="0" dirty="0"/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=∃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begChr m:val="["/>
                        <m:endChr m:val="]"/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GB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𝑢𝑛𝑙𝑜𝑎𝑑</m:t>
                        </m:r>
                        <m:d>
                          <m:dPr>
                            <m:ctrlP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de-DE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de-DE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de-DE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  <m: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𝑢𝑛</m:t>
                        </m:r>
                        <m: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𝑙𝑜𝑎𝑑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𝑜𝑥𝑂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𝑇𝑟𝑢𝑐𝑘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𝐼𝑛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∨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∧¬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GB" sz="20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∃</m:t>
                            </m:r>
                            <m:r>
                              <a:rPr lang="de-DE" sz="20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sz="20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. </m:t>
                            </m:r>
                            <m:r>
                              <a:rPr lang="de-DE" sz="2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𝑢𝑛𝑙𝑜𝑎𝑑</m:t>
                            </m:r>
                            <m:d>
                              <m:dPr>
                                <m:ctrlPr>
                                  <a:rPr lang="de-DE" sz="20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de-DE" sz="2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2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de-DE" sz="2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de-DE" sz="20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de-DE" sz="2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2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de-DE" sz="2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de-DE" sz="20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de-DE" sz="20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𝑙𝑜𝑎𝑑</m:t>
                            </m:r>
                            <m:d>
                              <m:dPr>
                                <m:ctrlPr>
                                  <a:rPr lang="de-DE" sz="20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20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de-DE" sz="20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sz="20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de-DE" sz="20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 sz="20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de-DE" sz="20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𝑜𝑥𝐼</m:t>
                            </m:r>
                            <m:r>
                              <a:rPr lang="en-GB" sz="20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d>
                              <m:dPr>
                                <m:ctrlPr>
                                  <a:rPr lang="en-GB" sz="20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GB" sz="20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de-DE" sz="20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𝑝𝑎𝑟𝑖𝑠</m:t>
                                </m:r>
                                <m:r>
                                  <a:rPr lang="de-DE" sz="20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sz="20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  <m:r>
                              <a:rPr lang="en-GB" sz="20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 sz="20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𝑇𝑟𝑢𝑐𝑘𝐼𝑛</m:t>
                            </m:r>
                            <m:d>
                              <m:dPr>
                                <m:ctrlPr>
                                  <a:rPr lang="en-GB" sz="20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GB" sz="20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de-DE" sz="20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𝑝𝑎𝑟𝑖𝑠</m:t>
                                </m:r>
                                <m:r>
                                  <a:rPr lang="de-DE" sz="20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sz="20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br>
                  <a:rPr lang="de-DE" sz="2000" dirty="0">
                    <a:solidFill>
                      <a:srgbClr val="FFC000"/>
                    </a:solidFill>
                  </a:rPr>
                </a:br>
                <a14:m>
                  <m:oMath xmlns:m="http://schemas.openxmlformats.org/officeDocument/2006/math">
                    <m:r>
                      <a:rPr lang="de-D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GB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𝑜𝑥𝑂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𝑇𝑟𝑢𝑐𝑘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𝐼𝑛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∨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∃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𝑜𝑥𝐼𝑛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𝑝𝑎𝑟𝑖𝑠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br>
                  <a:rPr lang="de-DE" dirty="0">
                    <a:solidFill>
                      <a:schemeClr val="accent1"/>
                    </a:solidFill>
                  </a:rPr>
                </a:br>
                <a14:m>
                  <m:oMath xmlns:m="http://schemas.openxmlformats.org/officeDocument/2006/math">
                    <m:r>
                      <a:rPr lang="de-DE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∃</m:t>
                            </m:r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. </m:t>
                            </m:r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∧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∃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𝑜𝑥𝑂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𝑇𝑟𝑢𝑐𝑘</m:t>
                        </m:r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𝐼𝑛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∨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∃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𝑝𝑎𝑟𝑖𝑠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br>
                  <a:rPr lang="de-DE" dirty="0">
                    <a:solidFill>
                      <a:schemeClr val="accent1"/>
                    </a:solidFill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𝐵𝑜𝑥𝑂𝑛</m:t>
                        </m:r>
                        <m:d>
                          <m:d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∨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𝑝𝑎𝑟𝑖𝑠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br>
                  <a:rPr lang="de-DE" dirty="0">
                    <a:solidFill>
                      <a:schemeClr val="accent1"/>
                    </a:solidFill>
                  </a:rPr>
                </a:br>
                <a:endParaRPr lang="en-DE" i="1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FEF237-1D29-7E9B-8541-22E6683ACF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38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F49CF-6206-F6DB-878D-7406D661AC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F15D-183C-CF06-4E8B-5FED68D88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C3D03-E936-489F-CAEF-CBEA4A9C4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35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000F6EE-C5AC-8A25-1C1B-B75A309A5C6E}"/>
                  </a:ext>
                </a:extLst>
              </p:cNvPr>
              <p:cNvSpPr txBox="1"/>
              <p:nvPr/>
            </p:nvSpPr>
            <p:spPr>
              <a:xfrm>
                <a:off x="7116234" y="857888"/>
                <a:ext cx="4940300" cy="220451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301625" lvl="1" indent="-285750">
                  <a:buFont typeface="Arial" panose="020B0604020202020204" pitchFamily="34" charset="0"/>
                  <a:buChar char="•"/>
                </a:pPr>
                <a:r>
                  <a:rPr lang="en-DE"/>
                  <a:t>If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DE"/>
                  <a:t> held after action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DE"/>
                  <a:t>, then </a:t>
                </a:r>
                <a:r>
                  <a:rPr lang="en-DE" i="1"/>
                  <a:t>regression</a:t>
                </a:r>
                <a:r>
                  <a:rPr lang="en-DE"/>
                  <a:t> is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DE"/>
                  <a:t> that held before action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DE"/>
              </a:p>
              <a:p>
                <a:pPr marL="301625" lvl="1" indent="-285750">
                  <a:buFont typeface="Arial" panose="020B0604020202020204" pitchFamily="34" charset="0"/>
                  <a:buChar char="•"/>
                </a:pPr>
                <a:r>
                  <a:rPr lang="en-DE"/>
                  <a:t>Exploit following properties</a:t>
                </a:r>
              </a:p>
              <a:p>
                <a:pPr marL="819150" lvl="2" indent="-285750">
                  <a:buFont typeface="Arial" panose="020B0604020202020204" pitchFamily="34" charset="0"/>
                  <a:buChar char="•"/>
                  <a:tabLst>
                    <a:tab pos="2606675" algn="l"/>
                  </a:tabLst>
                </a:pP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𝑅𝑒𝑔𝑟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=¬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𝑅𝑒𝑔𝑟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endParaRPr lang="de-DE" b="0" dirty="0"/>
              </a:p>
              <a:p>
                <a:pPr marL="819150" lvl="2" indent="-285750">
                  <a:buFont typeface="Arial" panose="020B0604020202020204" pitchFamily="34" charset="0"/>
                  <a:buChar char="•"/>
                  <a:tabLst>
                    <a:tab pos="2606675" algn="l"/>
                  </a:tabLst>
                </a:pP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𝑅𝑒𝑔𝑟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𝑅𝑒𝑔𝑟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𝑅𝑒𝑔𝑟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DE"/>
              </a:p>
              <a:p>
                <a:pPr marL="819150" lvl="2" indent="-285750">
                  <a:buFont typeface="Arial" panose="020B0604020202020204" pitchFamily="34" charset="0"/>
                  <a:buChar char="•"/>
                  <a:tabLst>
                    <a:tab pos="2606675" algn="l"/>
                  </a:tabLst>
                </a:pP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𝑅𝑒𝑔𝑟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∃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𝑅𝑒𝑔𝑟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endParaRPr lang="en-DE"/>
              </a:p>
              <a:p>
                <a:pPr marL="819150" lvl="2" indent="-285750">
                  <a:buFont typeface="Arial" panose="020B0604020202020204" pitchFamily="34" charset="0"/>
                  <a:buChar char="•"/>
                  <a:tabLst>
                    <a:tab pos="2606675" algn="l"/>
                  </a:tabLst>
                </a:pP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𝑅𝑒𝑔𝑟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𝑑𝑜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𝛷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en-DE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000F6EE-C5AC-8A25-1C1B-B75A309A5C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6234" y="857888"/>
                <a:ext cx="4940300" cy="2204514"/>
              </a:xfrm>
              <a:prstGeom prst="rect">
                <a:avLst/>
              </a:prstGeom>
              <a:blipFill>
                <a:blip r:embed="rId3"/>
                <a:stretch>
                  <a:fillRect l="-256" t="-114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A90D0FA-50DD-27B1-7E30-65CFBDF6A642}"/>
                  </a:ext>
                </a:extLst>
              </p:cNvPr>
              <p:cNvSpPr txBox="1"/>
              <p:nvPr/>
            </p:nvSpPr>
            <p:spPr>
              <a:xfrm>
                <a:off x="9293793" y="5245324"/>
                <a:ext cx="2605616" cy="646331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DE"/>
                  <a:t>Make non-empty domain assumption for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DE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A90D0FA-50DD-27B1-7E30-65CFBDF6A6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3793" y="5245324"/>
                <a:ext cx="2605616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B513F0-D61A-3559-6B7C-BF28799B5F39}"/>
              </a:ext>
            </a:extLst>
          </p:cNvPr>
          <p:cNvCxnSpPr>
            <a:cxnSpLocks/>
          </p:cNvCxnSpPr>
          <p:nvPr/>
        </p:nvCxnSpPr>
        <p:spPr>
          <a:xfrm flipH="1" flipV="1">
            <a:off x="4354286" y="5192934"/>
            <a:ext cx="4939507" cy="375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A341A2-1897-0552-BA67-5E60E4BFAD9F}"/>
                  </a:ext>
                </a:extLst>
              </p:cNvPr>
              <p:cNvSpPr txBox="1"/>
              <p:nvPr/>
            </p:nvSpPr>
            <p:spPr>
              <a:xfrm>
                <a:off x="7976514" y="2964399"/>
                <a:ext cx="2698574" cy="646331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dirty="0"/>
                  <a:t>Cannot be made true</a:t>
                </a:r>
                <a:br>
                  <a:rPr lang="en-GB" dirty="0"/>
                </a:br>
                <a:r>
                  <a:rPr lang="en-GB" dirty="0"/>
                  <a:t>➝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∧¬</m:t>
                    </m:r>
                    <m:d>
                      <m:dPr>
                        <m:begChr m:val="["/>
                        <m:endChr m:val="]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≡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∧⊤≡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A341A2-1897-0552-BA67-5E60E4BFAD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6514" y="2964399"/>
                <a:ext cx="2698574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D89E4E5-C40C-4521-85DA-833A7D3BFB29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3596254" y="3287565"/>
            <a:ext cx="4380260" cy="10741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7070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AFDBB-63FE-AF7D-CB6A-D0EDB3289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Regression: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FEF237-1D29-7E9B-8541-22E6683ACF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Given: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𝑝𝑎𝑟𝑖𝑠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𝑑𝑜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𝑢𝑛𝑙𝑜𝑎𝑑</m:t>
                            </m:r>
                            <m:d>
                              <m:d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Regress through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𝑢𝑛𝑙𝑜𝑎𝑑</m:t>
                    </m:r>
                    <m:d>
                      <m:dPr>
                        <m:ctrlPr>
                          <a:rPr lang="en-GB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GB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𝑅𝑒𝑔𝑟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𝑑𝑜</m:t>
                            </m:r>
                            <m:d>
                              <m:d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𝑢𝑛𝑙𝑜𝑎𝑑</m:t>
                                </m:r>
                                <m:d>
                                  <m:dPr>
                                    <m:ctrlPr>
                                      <a:rPr lang="en-GB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GB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p>
                                        <m:r>
                                          <a:rPr lang="en-GB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  <m:r>
                                      <a:rPr lang="en-GB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GB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p>
                                        <m:r>
                                          <a:rPr lang="en-GB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br>
                  <a:rPr lang="en-GB" b="0" dirty="0"/>
                </a:b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𝐵𝑜𝑥𝑂𝑛</m:t>
                        </m:r>
                        <m:d>
                          <m:dPr>
                            <m:ctrlP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en-GB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GB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GB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GB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en-GB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∨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𝑝𝑎𝑟𝑖𝑠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br>
                  <a:rPr lang="en-GB" dirty="0">
                    <a:solidFill>
                      <a:schemeClr val="accent1"/>
                    </a:solidFill>
                  </a:rPr>
                </a:br>
                <a:endParaRPr lang="en-GB" dirty="0">
                  <a:solidFill>
                    <a:schemeClr val="accent1"/>
                  </a:solidFill>
                </a:endParaRPr>
              </a:p>
              <a:p>
                <a:r>
                  <a:rPr lang="en-GB" dirty="0"/>
                  <a:t>To get action instantiations of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𝑢𝑛𝑙𝑜𝑎𝑑</m:t>
                    </m:r>
                    <m:d>
                      <m:dPr>
                        <m:ctrlPr>
                          <a:rPr lang="en-GB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GB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dirty="0"/>
                  <a:t>, query knowledge base (KB, i.e., planning domain)</a:t>
                </a:r>
              </a:p>
              <a:p>
                <a:pPr lvl="1"/>
                <a:r>
                  <a:rPr lang="en-GB" dirty="0"/>
                  <a:t>Existentially quantify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/>
                  <a:t> and obtain instances via query extraction w.r.t. KB</a:t>
                </a:r>
              </a:p>
              <a:p>
                <a:pPr lvl="2"/>
                <a:r>
                  <a:rPr lang="en-GB" dirty="0"/>
                  <a:t>KB consists of first-order state and action abstraction ➝ do not have to enumerate all states,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</m:t>
                    </m:r>
                    <m:sSup>
                      <m:s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𝑅𝑒𝑔𝑟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𝑑𝑜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𝑢𝑛𝑙𝑜𝑎𝑑</m:t>
                                </m:r>
                                <m:d>
                                  <m:dPr>
                                    <m:ctrlPr>
                                      <a:rPr lang="en-GB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GB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p>
                                        <m:r>
                                          <a:rPr lang="en-GB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  <m:r>
                                      <a:rPr lang="en-GB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GB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p>
                                        <m:r>
                                          <a:rPr lang="en-GB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∃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begChr m:val="["/>
                        <m:endChr m:val="]"/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𝐵𝑜𝑥𝑂𝑛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∨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𝑝𝑎𝑟𝑖𝑠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br>
                  <a:rPr lang="de-DE" dirty="0">
                    <a:solidFill>
                      <a:schemeClr val="accent1"/>
                    </a:solidFill>
                  </a:rPr>
                </a:b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∃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𝐵𝑜𝑥𝑂𝑛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∨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𝑝𝑎𝑟𝑖𝑠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FEF237-1D29-7E9B-8541-22E6683ACF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38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F49CF-6206-F6DB-878D-7406D661AC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F15D-183C-CF06-4E8B-5FED68D88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C3D03-E936-489F-CAEF-CBEA4A9C4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57893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0071-1C15-4E2D-282E-D36303FE3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Regression Planning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AB74E2-E266-757A-4438-54E33D590E4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3859040" cy="4240848"/>
              </a:xfrm>
            </p:spPr>
            <p:txBody>
              <a:bodyPr/>
              <a:lstStyle/>
              <a:p>
                <a:r>
                  <a:rPr lang="en-DE"/>
                  <a:t>Define abstract goal state</a:t>
                </a:r>
              </a:p>
              <a:p>
                <a:pPr lvl="1"/>
                <a:r>
                  <a:rPr lang="en-DE"/>
                  <a:t>E.g.,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𝐵𝑜𝑥𝐼𝑛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𝑝𝑎𝑟𝑖𝑠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en-DE"/>
              </a:p>
              <a:p>
                <a:pPr lvl="1"/>
                <a:r>
                  <a:rPr lang="en-GB" dirty="0"/>
                  <a:t>Check if regression through action sequence holds in initial state </a:t>
                </a:r>
              </a:p>
              <a:p>
                <a:pPr>
                  <a:buFont typeface="System Font Regular"/>
                  <a:buChar char="➝"/>
                </a:pPr>
                <a:r>
                  <a:rPr lang="en-DE"/>
                  <a:t> Goal regression planning</a:t>
                </a:r>
              </a:p>
              <a:p>
                <a:pPr lvl="1"/>
                <a:r>
                  <a:rPr lang="en-DE"/>
                  <a:t>Provide initial state, actions</a:t>
                </a:r>
              </a:p>
              <a:p>
                <a:pPr lvl="2"/>
                <a:r>
                  <a:rPr lang="en-DE"/>
                  <a:t>Initial state description can be partial</a:t>
                </a:r>
              </a:p>
              <a:p>
                <a:pPr lvl="1"/>
                <a:r>
                  <a:rPr lang="en-DE"/>
                  <a:t>Use regression to tell whether goal will hold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AB74E2-E266-757A-4438-54E33D590E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3859040" cy="4240848"/>
              </a:xfrm>
              <a:blipFill>
                <a:blip r:embed="rId2"/>
                <a:stretch>
                  <a:fillRect l="-5246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0F612-1439-9392-0EAF-D6375694AC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FD662-91CA-CF02-8607-F992A65817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6EA0D-4C8A-36DE-A7C9-6F4756B1D4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37</a:t>
            </a:fld>
            <a:endParaRPr lang="en-GB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4E9E110-D2BA-7990-7857-1F20A3B394D0}"/>
              </a:ext>
            </a:extLst>
          </p:cNvPr>
          <p:cNvGrpSpPr/>
          <p:nvPr/>
        </p:nvGrpSpPr>
        <p:grpSpPr>
          <a:xfrm>
            <a:off x="4531284" y="2459628"/>
            <a:ext cx="7300391" cy="3446286"/>
            <a:chOff x="2170716" y="269003"/>
            <a:chExt cx="7300391" cy="34462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9C7291C-9926-06E5-E769-B52E4642D4F8}"/>
                    </a:ext>
                  </a:extLst>
                </p:cNvPr>
                <p:cNvSpPr txBox="1"/>
                <p:nvPr/>
              </p:nvSpPr>
              <p:spPr>
                <a:xfrm>
                  <a:off x="6527389" y="1906439"/>
                  <a:ext cx="2373150" cy="369332"/>
                </a:xfrm>
                <a:prstGeom prst="rect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9C7291C-9926-06E5-E769-B52E4642D4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7389" y="1906439"/>
                  <a:ext cx="2373150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E8E44CF-52C9-0E4D-8D64-2EA95B1F56FD}"/>
                    </a:ext>
                  </a:extLst>
                </p:cNvPr>
                <p:cNvSpPr txBox="1"/>
                <p:nvPr/>
              </p:nvSpPr>
              <p:spPr>
                <a:xfrm>
                  <a:off x="3044672" y="561717"/>
                  <a:ext cx="4669292" cy="646331"/>
                </a:xfrm>
                <a:prstGeom prst="rect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∃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𝐵𝑜𝑥𝑂𝑛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oMath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∨∃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E8E44CF-52C9-0E4D-8D64-2EA95B1F56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4672" y="561717"/>
                  <a:ext cx="4669292" cy="6463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01EB932-A7E4-11BD-D68A-373DCAB85B35}"/>
                    </a:ext>
                  </a:extLst>
                </p:cNvPr>
                <p:cNvSpPr txBox="1"/>
                <p:nvPr/>
              </p:nvSpPr>
              <p:spPr>
                <a:xfrm>
                  <a:off x="3044672" y="2974163"/>
                  <a:ext cx="2373150" cy="369332"/>
                </a:xfrm>
                <a:prstGeom prst="rect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01EB932-A7E4-11BD-D68A-373DCAB85B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4672" y="2974163"/>
                  <a:ext cx="2373150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C519E95-947C-5F13-8540-CEC1474F164B}"/>
                </a:ext>
              </a:extLst>
            </p:cNvPr>
            <p:cNvCxnSpPr>
              <a:cxnSpLocks/>
              <a:stCxn id="7" idx="1"/>
              <a:endCxn id="8" idx="2"/>
            </p:cNvCxnSpPr>
            <p:nvPr/>
          </p:nvCxnSpPr>
          <p:spPr>
            <a:xfrm flipH="1" flipV="1">
              <a:off x="5379318" y="1208048"/>
              <a:ext cx="1148071" cy="8830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16AD737-3DAC-103C-99E7-64F815B04B1C}"/>
                </a:ext>
              </a:extLst>
            </p:cNvPr>
            <p:cNvCxnSpPr>
              <a:cxnSpLocks/>
              <a:stCxn id="7" idx="1"/>
              <a:endCxn id="9" idx="0"/>
            </p:cNvCxnSpPr>
            <p:nvPr/>
          </p:nvCxnSpPr>
          <p:spPr>
            <a:xfrm flipH="1">
              <a:off x="4231247" y="2091105"/>
              <a:ext cx="2296142" cy="88305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EE31FCE-A13B-EF9E-C929-3E6194245D5E}"/>
                    </a:ext>
                  </a:extLst>
                </p:cNvPr>
                <p:cNvSpPr txBox="1"/>
                <p:nvPr/>
              </p:nvSpPr>
              <p:spPr>
                <a:xfrm rot="2268885">
                  <a:off x="4926193" y="1514256"/>
                  <a:ext cx="16652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𝑢𝑛𝑙𝑜𝑎𝑑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EE31FCE-A13B-EF9E-C929-3E6194245D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268885">
                  <a:off x="4926193" y="1514256"/>
                  <a:ext cx="1665264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CD164226-BC45-A90E-CC06-75C1D6ACFF44}"/>
                    </a:ext>
                  </a:extLst>
                </p:cNvPr>
                <p:cNvSpPr txBox="1"/>
                <p:nvPr/>
              </p:nvSpPr>
              <p:spPr>
                <a:xfrm rot="20313607">
                  <a:off x="4731605" y="2401874"/>
                  <a:ext cx="1774397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𝑑𝑟𝑖𝑣𝑒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</m:e>
                        </m:d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CD164226-BC45-A90E-CC06-75C1D6ACFF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313607">
                  <a:off x="4731605" y="2401874"/>
                  <a:ext cx="1774397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Rounded Rectangular Callout 20">
              <a:extLst>
                <a:ext uri="{FF2B5EF4-FFF2-40B4-BE49-F238E27FC236}">
                  <a16:creationId xmlns:a16="http://schemas.microsoft.com/office/drawing/2014/main" id="{5048B390-42A1-7839-178C-EA29D053B99F}"/>
                </a:ext>
              </a:extLst>
            </p:cNvPr>
            <p:cNvSpPr/>
            <p:nvPr/>
          </p:nvSpPr>
          <p:spPr>
            <a:xfrm>
              <a:off x="8081058" y="534767"/>
              <a:ext cx="1390049" cy="612934"/>
            </a:xfrm>
            <a:prstGeom prst="wedgeRoundRectCallout">
              <a:avLst>
                <a:gd name="adj1" fmla="val -76346"/>
                <a:gd name="adj2" fmla="val -13842"/>
                <a:gd name="adj3" fmla="val 16667"/>
              </a:avLst>
            </a:prstGeom>
            <a:solidFill>
              <a:srgbClr val="FFC00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DE"/>
                <a:t>Captures initial state?</a:t>
              </a:r>
            </a:p>
          </p:txBody>
        </p:sp>
        <p:sp>
          <p:nvSpPr>
            <p:cNvPr id="22" name="Rounded Rectangular Callout 21">
              <a:extLst>
                <a:ext uri="{FF2B5EF4-FFF2-40B4-BE49-F238E27FC236}">
                  <a16:creationId xmlns:a16="http://schemas.microsoft.com/office/drawing/2014/main" id="{159E88E4-AE87-66FD-5478-31A0E492134F}"/>
                </a:ext>
              </a:extLst>
            </p:cNvPr>
            <p:cNvSpPr/>
            <p:nvPr/>
          </p:nvSpPr>
          <p:spPr>
            <a:xfrm>
              <a:off x="7713964" y="2472449"/>
              <a:ext cx="1432538" cy="919401"/>
            </a:xfrm>
            <a:prstGeom prst="wedgeRoundRectCallout">
              <a:avLst>
                <a:gd name="adj1" fmla="val -30124"/>
                <a:gd name="adj2" fmla="val -67000"/>
                <a:gd name="adj3" fmla="val 16667"/>
              </a:avLst>
            </a:prstGeom>
            <a:solidFill>
              <a:srgbClr val="FFC00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DE" b="1"/>
                <a:t>Goal State</a:t>
              </a:r>
              <a:r>
                <a:rPr lang="en-DE"/>
                <a:t>: Captures initial state?</a:t>
              </a:r>
            </a:p>
          </p:txBody>
        </p:sp>
        <p:sp>
          <p:nvSpPr>
            <p:cNvPr id="23" name="Rounded Rectangular Callout 22">
              <a:extLst>
                <a:ext uri="{FF2B5EF4-FFF2-40B4-BE49-F238E27FC236}">
                  <a16:creationId xmlns:a16="http://schemas.microsoft.com/office/drawing/2014/main" id="{B8F61768-8DD9-0A97-CBA9-F3A3F1828A30}"/>
                </a:ext>
              </a:extLst>
            </p:cNvPr>
            <p:cNvSpPr/>
            <p:nvPr/>
          </p:nvSpPr>
          <p:spPr>
            <a:xfrm>
              <a:off x="5824725" y="2889767"/>
              <a:ext cx="1390049" cy="612934"/>
            </a:xfrm>
            <a:prstGeom prst="wedgeRoundRectCallout">
              <a:avLst>
                <a:gd name="adj1" fmla="val -76346"/>
                <a:gd name="adj2" fmla="val -13842"/>
                <a:gd name="adj3" fmla="val 16667"/>
              </a:avLst>
            </a:prstGeom>
            <a:solidFill>
              <a:srgbClr val="FFC00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DE"/>
                <a:t>Captures initial state?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7CDACE9-D7E2-1372-C908-5E950F428C70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2540577" y="561717"/>
              <a:ext cx="504095" cy="32316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B6D2C1C-2F02-DB96-2F8F-A74B1A35283F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>
              <a:off x="2540577" y="884883"/>
              <a:ext cx="504095" cy="32316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C0611F8-B2B0-FD7F-6E18-DF2BE43C8D84}"/>
                </a:ext>
              </a:extLst>
            </p:cNvPr>
            <p:cNvSpPr txBox="1"/>
            <p:nvPr/>
          </p:nvSpPr>
          <p:spPr>
            <a:xfrm>
              <a:off x="2173150" y="269003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/>
                <a:t>…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29B02FD-56F1-2A25-ED88-EDE6D35C4484}"/>
                </a:ext>
              </a:extLst>
            </p:cNvPr>
            <p:cNvSpPr txBox="1"/>
            <p:nvPr/>
          </p:nvSpPr>
          <p:spPr>
            <a:xfrm>
              <a:off x="2173150" y="1059467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/>
                <a:t>…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4C39FC3-9296-E5E1-B183-7DA5823995B3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H="1" flipV="1">
              <a:off x="2538143" y="2848207"/>
              <a:ext cx="506529" cy="31062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641CC2E7-B461-98BC-AB4C-13FD54D8A2B0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H="1">
              <a:off x="2538143" y="3158829"/>
              <a:ext cx="506529" cy="33570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41FB396-2E24-C2D2-C377-F615DA3F5369}"/>
                </a:ext>
              </a:extLst>
            </p:cNvPr>
            <p:cNvSpPr txBox="1"/>
            <p:nvPr/>
          </p:nvSpPr>
          <p:spPr>
            <a:xfrm>
              <a:off x="2170716" y="2555493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/>
                <a:t>…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991BAE2-6FFA-E692-527B-C530E90045E5}"/>
                </a:ext>
              </a:extLst>
            </p:cNvPr>
            <p:cNvSpPr txBox="1"/>
            <p:nvPr/>
          </p:nvSpPr>
          <p:spPr>
            <a:xfrm>
              <a:off x="2170716" y="3345957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01846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CF5D9-E26B-DE5B-D68D-3B722C937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Progression and Forward Search?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8340A-40A0-982D-B9A2-FC9719946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/>
              <a:t>Can we do lifted forward-search planning?</a:t>
            </a:r>
          </a:p>
          <a:p>
            <a:endParaRPr lang="en-DE"/>
          </a:p>
          <a:p>
            <a:endParaRPr lang="en-DE"/>
          </a:p>
          <a:p>
            <a:endParaRPr lang="en-DE"/>
          </a:p>
          <a:p>
            <a:endParaRPr lang="en-DE"/>
          </a:p>
          <a:p>
            <a:endParaRPr lang="en-DE"/>
          </a:p>
          <a:p>
            <a:endParaRPr lang="en-DE"/>
          </a:p>
          <a:p>
            <a:r>
              <a:rPr lang="en-DE"/>
              <a:t>Progression not first-order definable! (Reiter, 2001)</a:t>
            </a:r>
          </a:p>
          <a:p>
            <a:r>
              <a:rPr lang="en-DE"/>
              <a:t>Could progress ground state</a:t>
            </a:r>
          </a:p>
          <a:p>
            <a:pPr lvl="1"/>
            <a:r>
              <a:rPr lang="en-DE"/>
              <a:t>But this does not exploit first-order structure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D16EEF-1BD3-5E2A-2086-1B5A8E185F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71B46-EA3A-4584-23CB-946424FDB7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0D470-DDCB-20EB-629B-89ED5795D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38</a:t>
            </a:fld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737FE10-EE91-C5C0-0CB5-6C0A7D710E72}"/>
              </a:ext>
            </a:extLst>
          </p:cNvPr>
          <p:cNvGrpSpPr/>
          <p:nvPr/>
        </p:nvGrpSpPr>
        <p:grpSpPr>
          <a:xfrm>
            <a:off x="2166983" y="2151029"/>
            <a:ext cx="8530749" cy="1879518"/>
            <a:chOff x="3044672" y="113782"/>
            <a:chExt cx="8530749" cy="187951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33AB837-99DE-EA71-4AE3-40D502BE79F9}"/>
                </a:ext>
              </a:extLst>
            </p:cNvPr>
            <p:cNvSpPr txBox="1"/>
            <p:nvPr/>
          </p:nvSpPr>
          <p:spPr>
            <a:xfrm>
              <a:off x="9511085" y="192385"/>
              <a:ext cx="292068" cy="369332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DE"/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FF81FDA-D609-6DB5-5154-1C8C781A80AA}"/>
                    </a:ext>
                  </a:extLst>
                </p:cNvPr>
                <p:cNvSpPr txBox="1"/>
                <p:nvPr/>
              </p:nvSpPr>
              <p:spPr>
                <a:xfrm>
                  <a:off x="3044672" y="561717"/>
                  <a:ext cx="4669292" cy="646331"/>
                </a:xfrm>
                <a:prstGeom prst="rect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∃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𝐵𝑜𝑥𝑂𝑛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𝑇𝑟𝑢𝑐𝑘𝐼𝑛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oMath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∨∃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FF81FDA-D609-6DB5-5154-1C8C781A80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4672" y="561717"/>
                  <a:ext cx="4669292" cy="64633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22C31FF-16E4-4EFB-062B-9EA55757BCA4}"/>
                </a:ext>
              </a:extLst>
            </p:cNvPr>
            <p:cNvSpPr txBox="1"/>
            <p:nvPr/>
          </p:nvSpPr>
          <p:spPr>
            <a:xfrm>
              <a:off x="9507391" y="1208048"/>
              <a:ext cx="292068" cy="369332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DE"/>
                <a:t>?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C4D5996-9564-E73F-1931-77DDAFE454D6}"/>
                </a:ext>
              </a:extLst>
            </p:cNvPr>
            <p:cNvCxnSpPr>
              <a:cxnSpLocks/>
              <a:stCxn id="10" idx="3"/>
              <a:endCxn id="9" idx="1"/>
            </p:cNvCxnSpPr>
            <p:nvPr/>
          </p:nvCxnSpPr>
          <p:spPr>
            <a:xfrm flipV="1">
              <a:off x="7713964" y="377051"/>
              <a:ext cx="1797121" cy="5078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4F2BE55-7DD0-6BF9-2928-4B91CB7D8FED}"/>
                </a:ext>
              </a:extLst>
            </p:cNvPr>
            <p:cNvCxnSpPr>
              <a:cxnSpLocks/>
              <a:stCxn id="10" idx="3"/>
              <a:endCxn id="11" idx="1"/>
            </p:cNvCxnSpPr>
            <p:nvPr/>
          </p:nvCxnSpPr>
          <p:spPr>
            <a:xfrm>
              <a:off x="7713964" y="884883"/>
              <a:ext cx="1793427" cy="50783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69DA5D4-8569-A219-340E-43BC28D88C92}"/>
                    </a:ext>
                  </a:extLst>
                </p:cNvPr>
                <p:cNvSpPr txBox="1"/>
                <p:nvPr/>
              </p:nvSpPr>
              <p:spPr>
                <a:xfrm rot="974075">
                  <a:off x="7749532" y="1111456"/>
                  <a:ext cx="16652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𝑢𝑛𝑙𝑜𝑎𝑑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69DA5D4-8569-A219-340E-43BC28D88C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974075">
                  <a:off x="7749532" y="1111456"/>
                  <a:ext cx="1665264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AC0E078-27CF-2602-6933-F6E7A08B6207}"/>
                    </a:ext>
                  </a:extLst>
                </p:cNvPr>
                <p:cNvSpPr txBox="1"/>
                <p:nvPr/>
              </p:nvSpPr>
              <p:spPr>
                <a:xfrm rot="20669370">
                  <a:off x="7627616" y="260658"/>
                  <a:ext cx="1774397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𝑑𝑟𝑖𝑣𝑒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</m:e>
                        </m:d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AC0E078-27CF-2602-6933-F6E7A08B62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669370">
                  <a:off x="7627616" y="260658"/>
                  <a:ext cx="1774397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ounded Rectangular Callout 15">
              <a:extLst>
                <a:ext uri="{FF2B5EF4-FFF2-40B4-BE49-F238E27FC236}">
                  <a16:creationId xmlns:a16="http://schemas.microsoft.com/office/drawing/2014/main" id="{AF98C27C-C59E-F7EA-C713-53C8E94F49DC}"/>
                </a:ext>
              </a:extLst>
            </p:cNvPr>
            <p:cNvSpPr/>
            <p:nvPr/>
          </p:nvSpPr>
          <p:spPr>
            <a:xfrm>
              <a:off x="10185372" y="113782"/>
              <a:ext cx="1390049" cy="612934"/>
            </a:xfrm>
            <a:prstGeom prst="wedgeRoundRectCallout">
              <a:avLst>
                <a:gd name="adj1" fmla="val -76346"/>
                <a:gd name="adj2" fmla="val -13842"/>
                <a:gd name="adj3" fmla="val 16667"/>
              </a:avLst>
            </a:prstGeom>
            <a:solidFill>
              <a:srgbClr val="FFC00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DE"/>
                <a:t>Captures goal state?</a:t>
              </a:r>
            </a:p>
          </p:txBody>
        </p:sp>
        <p:sp>
          <p:nvSpPr>
            <p:cNvPr id="17" name="Rounded Rectangular Callout 16">
              <a:extLst>
                <a:ext uri="{FF2B5EF4-FFF2-40B4-BE49-F238E27FC236}">
                  <a16:creationId xmlns:a16="http://schemas.microsoft.com/office/drawing/2014/main" id="{72938AD5-54CF-A273-3A9C-6C7857E3D393}"/>
                </a:ext>
              </a:extLst>
            </p:cNvPr>
            <p:cNvSpPr/>
            <p:nvPr/>
          </p:nvSpPr>
          <p:spPr>
            <a:xfrm>
              <a:off x="3529895" y="1380366"/>
              <a:ext cx="1981569" cy="612934"/>
            </a:xfrm>
            <a:prstGeom prst="wedgeRoundRectCallout">
              <a:avLst>
                <a:gd name="adj1" fmla="val -8374"/>
                <a:gd name="adj2" fmla="val -72701"/>
                <a:gd name="adj3" fmla="val 16667"/>
              </a:avLst>
            </a:prstGeom>
            <a:solidFill>
              <a:srgbClr val="FFC00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DE" b="1"/>
                <a:t>Intial State</a:t>
              </a:r>
              <a:r>
                <a:rPr lang="en-DE"/>
                <a:t>: Captures goal state?</a:t>
              </a:r>
            </a:p>
          </p:txBody>
        </p:sp>
        <p:sp>
          <p:nvSpPr>
            <p:cNvPr id="18" name="Rounded Rectangular Callout 17">
              <a:extLst>
                <a:ext uri="{FF2B5EF4-FFF2-40B4-BE49-F238E27FC236}">
                  <a16:creationId xmlns:a16="http://schemas.microsoft.com/office/drawing/2014/main" id="{58822F07-556D-BCB0-1912-82CB64E778CD}"/>
                </a:ext>
              </a:extLst>
            </p:cNvPr>
            <p:cNvSpPr/>
            <p:nvPr/>
          </p:nvSpPr>
          <p:spPr>
            <a:xfrm>
              <a:off x="10185371" y="1138798"/>
              <a:ext cx="1390049" cy="612934"/>
            </a:xfrm>
            <a:prstGeom prst="wedgeRoundRectCallout">
              <a:avLst>
                <a:gd name="adj1" fmla="val -76346"/>
                <a:gd name="adj2" fmla="val -13842"/>
                <a:gd name="adj3" fmla="val 16667"/>
              </a:avLst>
            </a:prstGeom>
            <a:solidFill>
              <a:srgbClr val="FFC00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DE"/>
                <a:t>Captures goal state?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21529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B1BE3-A76B-F845-663E-B9220F964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Golog: Restricted Plan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0A364-53F2-4FEA-600D-E82B3C941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/>
              <a:t>Al</a:t>
            </a:r>
            <a:r>
              <a:rPr lang="en-DE" b="1"/>
              <a:t>GO</a:t>
            </a:r>
            <a:r>
              <a:rPr lang="en-DE"/>
              <a:t>l in </a:t>
            </a:r>
            <a:r>
              <a:rPr lang="en-DE" b="1"/>
              <a:t>LOG</a:t>
            </a:r>
            <a:r>
              <a:rPr lang="en-DE"/>
              <a:t>ic</a:t>
            </a:r>
          </a:p>
          <a:p>
            <a:pPr lvl="1"/>
            <a:r>
              <a:rPr lang="en-DE"/>
              <a:t>Search the space of sequential action plans</a:t>
            </a:r>
          </a:p>
          <a:p>
            <a:pPr lvl="1"/>
            <a:r>
              <a:rPr lang="en-DE"/>
              <a:t>Regress actions to initial state to test reachability</a:t>
            </a:r>
          </a:p>
          <a:p>
            <a:pPr lvl="1"/>
            <a:r>
              <a:rPr lang="en-DE"/>
              <a:t>Restrict action space with program: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E3291-3E98-B525-D5FF-7DB6E4178FE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06DA9-967E-DFF4-C7A9-F2974FBF49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0C92F-AB11-21A7-CB5B-96550DD537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39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A30A2256-2C11-94B1-DDD1-528F6FB976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14654588"/>
                  </p:ext>
                </p:extLst>
              </p:nvPr>
            </p:nvGraphicFramePr>
            <p:xfrm>
              <a:off x="5464339" y="2854611"/>
              <a:ext cx="6367336" cy="3051303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2604961">
                      <a:extLst>
                        <a:ext uri="{9D8B030D-6E8A-4147-A177-3AD203B41FA5}">
                          <a16:colId xmlns:a16="http://schemas.microsoft.com/office/drawing/2014/main" val="4249161301"/>
                        </a:ext>
                      </a:extLst>
                    </a:gridCol>
                    <a:gridCol w="3762375">
                      <a:extLst>
                        <a:ext uri="{9D8B030D-6E8A-4147-A177-3AD203B41FA5}">
                          <a16:colId xmlns:a16="http://schemas.microsoft.com/office/drawing/2014/main" val="182027813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oMath>
                          </a14:m>
                          <a:r>
                            <a:rPr lang="en-DE"/>
                            <a:t> </a:t>
                          </a:r>
                        </a:p>
                        <a:p>
                          <a14:m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oMath>
                          </a14:m>
                          <a:r>
                            <a:rPr lang="en-DE"/>
                            <a:t>?</a:t>
                          </a:r>
                        </a:p>
                        <a:p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r>
                            <a:rPr lang="en-DE"/>
                            <a:t> </a:t>
                          </a:r>
                        </a:p>
                        <a:p>
                          <a:r>
                            <a:rPr lang="en-DE" b="1"/>
                            <a:t>if</a:t>
                          </a:r>
                          <a:r>
                            <a:rPr lang="en-DE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oMath>
                          </a14:m>
                          <a:r>
                            <a:rPr lang="en-DE"/>
                            <a:t> </a:t>
                          </a:r>
                          <a:r>
                            <a:rPr lang="en-DE" b="1"/>
                            <a:t>then</a:t>
                          </a:r>
                          <a:r>
                            <a:rPr lang="en-DE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oMath>
                          </a14:m>
                          <a:r>
                            <a:rPr lang="en-DE"/>
                            <a:t> </a:t>
                          </a:r>
                          <a:r>
                            <a:rPr lang="en-DE" b="1"/>
                            <a:t>endIf</a:t>
                          </a:r>
                        </a:p>
                        <a:p>
                          <a:r>
                            <a:rPr lang="en-DE" b="1"/>
                            <a:t>while </a:t>
                          </a:r>
                          <a14:m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oMath>
                          </a14:m>
                          <a:r>
                            <a:rPr lang="en-DE" b="0"/>
                            <a:t> </a:t>
                          </a:r>
                          <a:r>
                            <a:rPr lang="en-DE" b="1"/>
                            <a:t>then</a:t>
                          </a:r>
                          <a:r>
                            <a:rPr lang="en-DE" b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oMath>
                          </a14:m>
                          <a:r>
                            <a:rPr lang="en-DE" b="0"/>
                            <a:t> </a:t>
                          </a:r>
                          <a:r>
                            <a:rPr lang="en-DE" b="1"/>
                            <a:t>endWhile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p</a:t>
                          </a:r>
                          <a:r>
                            <a:rPr lang="en-DE"/>
                            <a:t>rimitive action</a:t>
                          </a:r>
                        </a:p>
                        <a:p>
                          <a:r>
                            <a:rPr lang="en-DE"/>
                            <a:t>condition test</a:t>
                          </a:r>
                        </a:p>
                        <a:p>
                          <a:r>
                            <a:rPr lang="en-GB" dirty="0"/>
                            <a:t>s</a:t>
                          </a:r>
                          <a:r>
                            <a:rPr lang="en-DE"/>
                            <a:t>equence</a:t>
                          </a:r>
                        </a:p>
                        <a:p>
                          <a:r>
                            <a:rPr lang="en-DE"/>
                            <a:t>conditional</a:t>
                          </a:r>
                        </a:p>
                        <a:p>
                          <a:r>
                            <a:rPr lang="en-DE"/>
                            <a:t>loop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59375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r>
                            <a:rPr lang="en-DE"/>
                            <a:t> </a:t>
                          </a:r>
                        </a:p>
                        <a:p>
                          <a14:m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⃗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</m:d>
                            </m:oMath>
                          </a14:m>
                          <a:r>
                            <a:rPr lang="en-DE"/>
                            <a:t> </a:t>
                          </a:r>
                        </a:p>
                        <a:p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oMath>
                          </a14:m>
                          <a:r>
                            <a:rPr lang="en-DE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/>
                            <a:t>nondeterministic choice of actions</a:t>
                          </a:r>
                        </a:p>
                        <a:p>
                          <a:r>
                            <a:rPr lang="en-DE"/>
                            <a:t>nondeterministic choice of arguments</a:t>
                          </a:r>
                        </a:p>
                        <a:p>
                          <a:r>
                            <a:rPr lang="en-DE"/>
                            <a:t>nondeterministic iteration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364471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DE" b="1"/>
                            <a:t>proc</a:t>
                          </a:r>
                          <a:r>
                            <a:rPr lang="en-DE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oMath>
                          </a14:m>
                          <a:r>
                            <a:rPr lang="en-DE"/>
                            <a:t> </a:t>
                          </a:r>
                          <a:r>
                            <a:rPr lang="en-DE" b="1"/>
                            <a:t>endProc</a:t>
                          </a:r>
                        </a:p>
                        <a:p>
                          <a14:m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acc>
                                </m:e>
                              </m:d>
                            </m:oMath>
                          </a14:m>
                          <a:r>
                            <a:rPr lang="en-DE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/>
                            <a:t>procedure call definition</a:t>
                          </a:r>
                        </a:p>
                        <a:p>
                          <a:r>
                            <a:rPr lang="en-GB" dirty="0"/>
                            <a:t>p</a:t>
                          </a:r>
                          <a:r>
                            <a:rPr lang="en-DE"/>
                            <a:t>rocedure call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9245266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A30A2256-2C11-94B1-DDD1-528F6FB976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14654588"/>
                  </p:ext>
                </p:extLst>
              </p:nvPr>
            </p:nvGraphicFramePr>
            <p:xfrm>
              <a:off x="5464339" y="2854611"/>
              <a:ext cx="6367336" cy="3051303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2604961">
                      <a:extLst>
                        <a:ext uri="{9D8B030D-6E8A-4147-A177-3AD203B41FA5}">
                          <a16:colId xmlns:a16="http://schemas.microsoft.com/office/drawing/2014/main" val="4249161301"/>
                        </a:ext>
                      </a:extLst>
                    </a:gridCol>
                    <a:gridCol w="3762375">
                      <a:extLst>
                        <a:ext uri="{9D8B030D-6E8A-4147-A177-3AD203B41FA5}">
                          <a16:colId xmlns:a16="http://schemas.microsoft.com/office/drawing/2014/main" val="1820278130"/>
                        </a:ext>
                      </a:extLst>
                    </a:gridCol>
                  </a:tblGrid>
                  <a:tr h="1461453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488" t="-1724" r="-145366" b="-1120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p</a:t>
                          </a:r>
                          <a:r>
                            <a:rPr lang="en-DE" dirty="0"/>
                            <a:t>rimitive action</a:t>
                          </a:r>
                        </a:p>
                        <a:p>
                          <a:r>
                            <a:rPr lang="en-DE" dirty="0"/>
                            <a:t>condition test</a:t>
                          </a:r>
                        </a:p>
                        <a:p>
                          <a:r>
                            <a:rPr lang="en-GB" dirty="0"/>
                            <a:t>s</a:t>
                          </a:r>
                          <a:r>
                            <a:rPr lang="en-DE" dirty="0"/>
                            <a:t>equence</a:t>
                          </a:r>
                        </a:p>
                        <a:p>
                          <a:r>
                            <a:rPr lang="en-DE" dirty="0"/>
                            <a:t>conditional</a:t>
                          </a:r>
                        </a:p>
                        <a:p>
                          <a:r>
                            <a:rPr lang="en-DE" dirty="0"/>
                            <a:t>loop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5937580"/>
                      </a:ext>
                    </a:extLst>
                  </a:tr>
                  <a:tr h="913448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488" t="-163889" r="-145366" b="-80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nondeterministic choice of actions</a:t>
                          </a:r>
                        </a:p>
                        <a:p>
                          <a:r>
                            <a:rPr lang="en-DE" dirty="0"/>
                            <a:t>nondeterministic choice of arguments</a:t>
                          </a:r>
                        </a:p>
                        <a:p>
                          <a:r>
                            <a:rPr lang="en-DE" dirty="0"/>
                            <a:t>nondeterministic iteration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36447172"/>
                      </a:ext>
                    </a:extLst>
                  </a:tr>
                  <a:tr h="676402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488" t="-351852" r="-145366" b="-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procedure call definition</a:t>
                          </a:r>
                        </a:p>
                        <a:p>
                          <a:r>
                            <a:rPr lang="en-GB" dirty="0"/>
                            <a:t>p</a:t>
                          </a:r>
                          <a:r>
                            <a:rPr lang="en-DE" dirty="0"/>
                            <a:t>rocedure call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9245266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87766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638A2-71B6-29B8-20D6-47C11486A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Example: Medical Nanoscale Systems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36A37D-184F-5BBA-C095-196EC12F41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/>
                  <a:t>Nanoscale systems regularly consist of </a:t>
                </a:r>
                <a14:m>
                  <m:oMath xmlns:m="http://schemas.openxmlformats.org/officeDocument/2006/math">
                    <m:r>
                      <a:rPr lang="en-DE" i="1" smtClean="0">
                        <a:latin typeface="Cambria Math" panose="02040503050406030204" pitchFamily="18" charset="0"/>
                      </a:rPr>
                      <m:t>&gt;10,000</m:t>
                    </m:r>
                  </m:oMath>
                </a14:m>
                <a:r>
                  <a:rPr lang="en-DE"/>
                  <a:t> nanoagents</a:t>
                </a:r>
              </a:p>
              <a:p>
                <a:pPr lvl="1"/>
                <a:r>
                  <a:rPr lang="en-DE"/>
                  <a:t>Different types of agents: nanosensors, nanobots</a:t>
                </a:r>
              </a:p>
              <a:p>
                <a:r>
                  <a:rPr lang="en-DE"/>
                  <a:t>Application: DNA-based medical system</a:t>
                </a:r>
              </a:p>
              <a:p>
                <a:pPr lvl="1"/>
                <a:r>
                  <a:rPr lang="en-DE"/>
                  <a:t>E.g., for diagnosis (modelled as an AND gate)</a:t>
                </a:r>
              </a:p>
              <a:p>
                <a:pPr lvl="2"/>
                <a:r>
                  <a:rPr lang="en-DE"/>
                  <a:t>Nanosensors receptive to individual markers for a specific disease</a:t>
                </a:r>
              </a:p>
              <a:p>
                <a:pPr lvl="3"/>
                <a:r>
                  <a:rPr lang="en-DE"/>
                  <a:t>Release individual tiles in presence of their individual markers</a:t>
                </a:r>
              </a:p>
              <a:p>
                <a:pPr lvl="2"/>
                <a:r>
                  <a:rPr lang="en-DE"/>
                  <a:t>Tiles assemble themselves to form messages</a:t>
                </a:r>
              </a:p>
              <a:p>
                <a:pPr lvl="2"/>
                <a:r>
                  <a:rPr lang="en-DE"/>
                  <a:t>Nanobots receptive to completely formed messages</a:t>
                </a:r>
              </a:p>
              <a:p>
                <a:pPr lvl="3"/>
                <a:r>
                  <a:rPr lang="en-DE"/>
                  <a:t>Release markers of their own that signify presense of the disease</a:t>
                </a:r>
              </a:p>
              <a:p>
                <a:r>
                  <a:rPr lang="en-DE"/>
                  <a:t>Formal model necessary to argue about </a:t>
                </a:r>
              </a:p>
              <a:p>
                <a:pPr lvl="1"/>
                <a:r>
                  <a:rPr lang="en-DE"/>
                  <a:t>Success rates</a:t>
                </a:r>
              </a:p>
              <a:p>
                <a:pPr lvl="1"/>
                <a:r>
                  <a:rPr lang="en-DE"/>
                  <a:t>Sizes of agent sets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36A37D-184F-5BBA-C095-196EC12F41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42550-27A1-ABF4-52D1-D116F2D80A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CBA92-CEC6-B0FD-8013-72BC6833CE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586F0-4B5E-CE78-A060-C467A62ED6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</a:t>
            </a:fld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AFCB1D-29E0-ED62-1434-9F5BC0DD3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175" y="2134014"/>
            <a:ext cx="3873500" cy="3771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6B8137-F1A1-84B8-0C53-24D14632D920}"/>
              </a:ext>
            </a:extLst>
          </p:cNvPr>
          <p:cNvSpPr txBox="1"/>
          <p:nvPr/>
        </p:nvSpPr>
        <p:spPr>
          <a:xfrm>
            <a:off x="3111818" y="6172447"/>
            <a:ext cx="656653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Florian Lau, Tanya Braun, Ralf Möller, and Stefan Fischer: An Extended Framework to Holistically Model Nanostructures and Nanonetworks as </a:t>
            </a:r>
            <a:r>
              <a:rPr lang="en-GB" sz="105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decPOMDPcoms</a:t>
            </a:r>
            <a:r>
              <a:rPr lang="en-GB" sz="10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 In ACM-</a:t>
            </a:r>
            <a:r>
              <a:rPr lang="en-GB" sz="105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NanoCom-22 Proceedings of the 9</a:t>
            </a:r>
            <a:r>
              <a:rPr lang="en-GB" sz="1050" i="1" baseline="30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th</a:t>
            </a:r>
            <a:r>
              <a:rPr lang="en-GB" sz="105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ACM International Conference on Nanoscale Computing and Communication</a:t>
            </a:r>
            <a:r>
              <a:rPr lang="en-GB" sz="10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2022</a:t>
            </a:r>
            <a:endParaRPr lang="en-DE" sz="105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4858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70E09-4127-5823-E48E-A5A6F079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Golog: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0960A8-1CF1-9289-09BE-3AE0F89E92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/>
                  <a:t>Golog program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𝑂𝑛𝑇𝑎𝑏𝑙𝑒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?,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𝑝𝑖𝑐𝑘𝑢𝑝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𝑝𝑢𝑡𝑂𝑛𝑇𝑎𝑏𝑙𝑒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de-DE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br>
                  <a:rPr lang="de-DE" b="0" i="0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𝑂𝑛𝑇𝑎𝑏𝑙𝑒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r>
                  <a:rPr lang="en-DE"/>
                  <a:t> </a:t>
                </a:r>
              </a:p>
              <a:p>
                <a:r>
                  <a:rPr lang="en-DE"/>
                  <a:t>Diagram of Golog planning</a:t>
                </a:r>
              </a:p>
              <a:p>
                <a:pPr lvl="2"/>
                <a:endParaRPr lang="en-DE"/>
              </a:p>
              <a:p>
                <a:pPr lvl="2"/>
                <a:endParaRPr lang="en-DE"/>
              </a:p>
              <a:p>
                <a:pPr lvl="2"/>
                <a:endParaRPr lang="en-DE"/>
              </a:p>
              <a:p>
                <a:pPr lvl="2"/>
                <a:endParaRPr lang="en-DE"/>
              </a:p>
              <a:p>
                <a:pPr lvl="2"/>
                <a:endParaRPr lang="en-DE"/>
              </a:p>
              <a:p>
                <a:pPr lvl="1"/>
                <a:r>
                  <a:rPr lang="en-DE"/>
                  <a:t>Heavily restricted action sequences</a:t>
                </a:r>
              </a:p>
              <a:p>
                <a:pPr lvl="1"/>
                <a:r>
                  <a:rPr lang="en-DE"/>
                  <a:t>Program exploits first-order action abstraction</a:t>
                </a:r>
              </a:p>
              <a:p>
                <a:pPr lvl="1"/>
                <a:r>
                  <a:rPr lang="en-DE"/>
                  <a:t>Initial state need not be fully known</a:t>
                </a:r>
              </a:p>
              <a:p>
                <a:endParaRPr lang="en-DE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0960A8-1CF1-9289-09BE-3AE0F89E92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238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C582B-72E0-4373-C467-7C88554C22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CE97E-0EC4-47C7-7CD9-00929CF1C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73CFE-6A77-0EEA-9BF3-95CDBD52FF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40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E02B2F10-BBA0-4168-8836-03BD8D95831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40466881"/>
                  </p:ext>
                </p:extLst>
              </p:nvPr>
            </p:nvGraphicFramePr>
            <p:xfrm>
              <a:off x="7252162" y="1002148"/>
              <a:ext cx="5034852" cy="2436876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2070037">
                      <a:extLst>
                        <a:ext uri="{9D8B030D-6E8A-4147-A177-3AD203B41FA5}">
                          <a16:colId xmlns:a16="http://schemas.microsoft.com/office/drawing/2014/main" val="4249161301"/>
                        </a:ext>
                      </a:extLst>
                    </a:gridCol>
                    <a:gridCol w="2964815">
                      <a:extLst>
                        <a:ext uri="{9D8B030D-6E8A-4147-A177-3AD203B41FA5}">
                          <a16:colId xmlns:a16="http://schemas.microsoft.com/office/drawing/2014/main" val="182027813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oMath>
                          </a14:m>
                          <a:r>
                            <a:rPr lang="en-DE" sz="1400"/>
                            <a:t> </a:t>
                          </a:r>
                        </a:p>
                        <a:p>
                          <a14:m>
                            <m:oMath xmlns:m="http://schemas.openxmlformats.org/officeDocument/2006/math"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oMath>
                          </a14:m>
                          <a:r>
                            <a:rPr lang="en-DE" sz="1400"/>
                            <a:t>?</a:t>
                          </a:r>
                        </a:p>
                        <a:p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r>
                            <a:rPr lang="en-DE" sz="1400"/>
                            <a:t> </a:t>
                          </a:r>
                        </a:p>
                        <a:p>
                          <a:r>
                            <a:rPr lang="en-DE" sz="1400" b="1"/>
                            <a:t>if</a:t>
                          </a:r>
                          <a:r>
                            <a:rPr lang="en-DE" sz="140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oMath>
                          </a14:m>
                          <a:r>
                            <a:rPr lang="en-DE" sz="1400"/>
                            <a:t> </a:t>
                          </a:r>
                          <a:r>
                            <a:rPr lang="en-DE" sz="1400" b="1"/>
                            <a:t>then</a:t>
                          </a:r>
                          <a:r>
                            <a:rPr lang="en-DE" sz="140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oMath>
                          </a14:m>
                          <a:r>
                            <a:rPr lang="en-DE" sz="1400"/>
                            <a:t> </a:t>
                          </a:r>
                          <a:r>
                            <a:rPr lang="en-DE" sz="1400" b="1"/>
                            <a:t>endIf</a:t>
                          </a:r>
                        </a:p>
                        <a:p>
                          <a:r>
                            <a:rPr lang="en-DE" sz="1400" b="1"/>
                            <a:t>while </a:t>
                          </a:r>
                          <a14:m>
                            <m:oMath xmlns:m="http://schemas.openxmlformats.org/officeDocument/2006/math"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oMath>
                          </a14:m>
                          <a:r>
                            <a:rPr lang="en-DE" sz="1400" b="0"/>
                            <a:t> </a:t>
                          </a:r>
                          <a:r>
                            <a:rPr lang="en-DE" sz="1400" b="1"/>
                            <a:t>then</a:t>
                          </a:r>
                          <a:r>
                            <a:rPr lang="en-DE" sz="1400" b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oMath>
                          </a14:m>
                          <a:r>
                            <a:rPr lang="en-DE" sz="1400" b="0"/>
                            <a:t> </a:t>
                          </a:r>
                          <a:r>
                            <a:rPr lang="en-DE" sz="1400" b="1"/>
                            <a:t>endWhile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p</a:t>
                          </a:r>
                          <a:r>
                            <a:rPr lang="en-DE" sz="1400"/>
                            <a:t>rimitive action</a:t>
                          </a:r>
                        </a:p>
                        <a:p>
                          <a:r>
                            <a:rPr lang="en-DE" sz="1400"/>
                            <a:t>condition test</a:t>
                          </a:r>
                        </a:p>
                        <a:p>
                          <a:r>
                            <a:rPr lang="en-GB" sz="1400" dirty="0"/>
                            <a:t>s</a:t>
                          </a:r>
                          <a:r>
                            <a:rPr lang="en-DE" sz="1400"/>
                            <a:t>equence</a:t>
                          </a:r>
                        </a:p>
                        <a:p>
                          <a:r>
                            <a:rPr lang="en-DE" sz="1400"/>
                            <a:t>conditional</a:t>
                          </a:r>
                        </a:p>
                        <a:p>
                          <a:r>
                            <a:rPr lang="en-DE" sz="1400"/>
                            <a:t>loop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59375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r>
                            <a:rPr lang="en-DE" sz="1400"/>
                            <a:t> </a:t>
                          </a:r>
                        </a:p>
                        <a:p>
                          <a14:m>
                            <m:oMath xmlns:m="http://schemas.openxmlformats.org/officeDocument/2006/math"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⃗"/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</m:d>
                            </m:oMath>
                          </a14:m>
                          <a:r>
                            <a:rPr lang="en-DE" sz="1400"/>
                            <a:t> </a:t>
                          </a:r>
                        </a:p>
                        <a:p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p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oMath>
                          </a14:m>
                          <a:r>
                            <a:rPr lang="en-DE" sz="140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sz="1400"/>
                            <a:t>nondeterministic choice of actions</a:t>
                          </a:r>
                        </a:p>
                        <a:p>
                          <a:r>
                            <a:rPr lang="en-DE" sz="1400"/>
                            <a:t>nondeterministic choice of arguments</a:t>
                          </a:r>
                        </a:p>
                        <a:p>
                          <a:r>
                            <a:rPr lang="en-DE" sz="1400"/>
                            <a:t>nondeterministic iteration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364471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DE" sz="1400" b="1"/>
                            <a:t>proc</a:t>
                          </a:r>
                          <a:r>
                            <a:rPr lang="en-DE" sz="140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oMath>
                          </a14:m>
                          <a:r>
                            <a:rPr lang="en-DE" sz="1400"/>
                            <a:t> </a:t>
                          </a:r>
                          <a:r>
                            <a:rPr lang="en-DE" sz="1400" b="1"/>
                            <a:t>endProc</a:t>
                          </a:r>
                        </a:p>
                        <a:p>
                          <a14:m>
                            <m:oMath xmlns:m="http://schemas.openxmlformats.org/officeDocument/2006/math"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acc>
                                </m:e>
                              </m:d>
                            </m:oMath>
                          </a14:m>
                          <a:r>
                            <a:rPr lang="en-DE" sz="140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sz="1400"/>
                            <a:t>procedure call definition</a:t>
                          </a:r>
                        </a:p>
                        <a:p>
                          <a:r>
                            <a:rPr lang="en-GB" sz="1400" dirty="0"/>
                            <a:t>p</a:t>
                          </a:r>
                          <a:r>
                            <a:rPr lang="en-DE" sz="1400"/>
                            <a:t>rocedure call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9245266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E02B2F10-BBA0-4168-8836-03BD8D95831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40466881"/>
                  </p:ext>
                </p:extLst>
              </p:nvPr>
            </p:nvGraphicFramePr>
            <p:xfrm>
              <a:off x="7252162" y="1002148"/>
              <a:ext cx="5034852" cy="2436876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2070037">
                      <a:extLst>
                        <a:ext uri="{9D8B030D-6E8A-4147-A177-3AD203B41FA5}">
                          <a16:colId xmlns:a16="http://schemas.microsoft.com/office/drawing/2014/main" val="4249161301"/>
                        </a:ext>
                      </a:extLst>
                    </a:gridCol>
                    <a:gridCol w="2964815">
                      <a:extLst>
                        <a:ext uri="{9D8B030D-6E8A-4147-A177-3AD203B41FA5}">
                          <a16:colId xmlns:a16="http://schemas.microsoft.com/office/drawing/2014/main" val="1820278130"/>
                        </a:ext>
                      </a:extLst>
                    </a:gridCol>
                  </a:tblGrid>
                  <a:tr h="11582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613" r="-144172" b="-114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p</a:t>
                          </a:r>
                          <a:r>
                            <a:rPr lang="en-DE" sz="1400" dirty="0"/>
                            <a:t>rimitive action</a:t>
                          </a:r>
                        </a:p>
                        <a:p>
                          <a:r>
                            <a:rPr lang="en-DE" sz="1400" dirty="0"/>
                            <a:t>condition test</a:t>
                          </a:r>
                        </a:p>
                        <a:p>
                          <a:r>
                            <a:rPr lang="en-GB" sz="1400" dirty="0"/>
                            <a:t>s</a:t>
                          </a:r>
                          <a:r>
                            <a:rPr lang="en-DE" sz="1400" dirty="0"/>
                            <a:t>equence</a:t>
                          </a:r>
                        </a:p>
                        <a:p>
                          <a:r>
                            <a:rPr lang="en-DE" sz="1400" dirty="0"/>
                            <a:t>conditional</a:t>
                          </a:r>
                        </a:p>
                        <a:p>
                          <a:r>
                            <a:rPr lang="en-DE" sz="1400" dirty="0"/>
                            <a:t>loop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5937580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613" t="-158621" r="-144172" b="-8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sz="1400" dirty="0"/>
                            <a:t>nondeterministic choice of actions</a:t>
                          </a:r>
                        </a:p>
                        <a:p>
                          <a:r>
                            <a:rPr lang="en-DE" sz="1400" dirty="0"/>
                            <a:t>nondeterministic choice of arguments</a:t>
                          </a:r>
                        </a:p>
                        <a:p>
                          <a:r>
                            <a:rPr lang="en-DE" sz="1400" dirty="0"/>
                            <a:t>nondeterministic iteration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36447172"/>
                      </a:ext>
                    </a:extLst>
                  </a:tr>
                  <a:tr h="547116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613" t="-348837" r="-144172" b="-93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sz="1400" dirty="0"/>
                            <a:t>procedure call definition</a:t>
                          </a:r>
                        </a:p>
                        <a:p>
                          <a:r>
                            <a:rPr lang="en-GB" sz="1400" dirty="0"/>
                            <a:t>p</a:t>
                          </a:r>
                          <a:r>
                            <a:rPr lang="en-DE" sz="1400" dirty="0"/>
                            <a:t>rocedure call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9245266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D1A8C87-C028-FFA6-3F4A-3926D602C1A6}"/>
                  </a:ext>
                </a:extLst>
              </p:cNvPr>
              <p:cNvSpPr txBox="1"/>
              <p:nvPr/>
            </p:nvSpPr>
            <p:spPr>
              <a:xfrm>
                <a:off x="6670193" y="3705558"/>
                <a:ext cx="2252476" cy="369332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∃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.¬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𝑂𝑛𝑇𝑎𝑏𝑙𝑒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D1A8C87-C028-FFA6-3F4A-3926D602C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0193" y="3705558"/>
                <a:ext cx="225247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C64A99E-5F4A-18E3-60DB-69A9D0C9D828}"/>
              </a:ext>
            </a:extLst>
          </p:cNvPr>
          <p:cNvCxnSpPr>
            <a:cxnSpLocks/>
            <a:stCxn id="10" idx="1"/>
            <a:endCxn id="14" idx="3"/>
          </p:cNvCxnSpPr>
          <p:nvPr/>
        </p:nvCxnSpPr>
        <p:spPr>
          <a:xfrm flipH="1">
            <a:off x="4490111" y="3890224"/>
            <a:ext cx="218008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8B707E6-8459-7FBF-5BED-CC6178AC42BA}"/>
              </a:ext>
            </a:extLst>
          </p:cNvPr>
          <p:cNvSpPr txBox="1"/>
          <p:nvPr/>
        </p:nvSpPr>
        <p:spPr>
          <a:xfrm>
            <a:off x="4146747" y="3705558"/>
            <a:ext cx="343364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DE"/>
              <a:t>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BA17855-37F2-05B9-A64C-A414E4D7100D}"/>
                  </a:ext>
                </a:extLst>
              </p:cNvPr>
              <p:cNvSpPr txBox="1"/>
              <p:nvPr/>
            </p:nvSpPr>
            <p:spPr>
              <a:xfrm>
                <a:off x="4572440" y="3567058"/>
                <a:ext cx="201542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𝑝𝑖𝑐𝑘𝑢𝑝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?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𝑝𝑢𝑡𝑂𝑛𝑇𝑎𝑏𝑙𝑒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?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b="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BA17855-37F2-05B9-A64C-A414E4D71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440" y="3567058"/>
                <a:ext cx="2015424" cy="646331"/>
              </a:xfrm>
              <a:prstGeom prst="rect">
                <a:avLst/>
              </a:prstGeom>
              <a:blipFill>
                <a:blip r:embed="rId5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EEB80A2-2273-8FBE-6A7E-5CB3335440C5}"/>
              </a:ext>
            </a:extLst>
          </p:cNvPr>
          <p:cNvCxnSpPr>
            <a:cxnSpLocks/>
            <a:stCxn id="14" idx="1"/>
            <a:endCxn id="19" idx="3"/>
          </p:cNvCxnSpPr>
          <p:nvPr/>
        </p:nvCxnSpPr>
        <p:spPr>
          <a:xfrm flipH="1" flipV="1">
            <a:off x="1961610" y="3890223"/>
            <a:ext cx="2185137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7FF5B60-1157-ECAA-E38E-150D57ECE4A0}"/>
                  </a:ext>
                </a:extLst>
              </p:cNvPr>
              <p:cNvSpPr txBox="1"/>
              <p:nvPr/>
            </p:nvSpPr>
            <p:spPr>
              <a:xfrm>
                <a:off x="2048994" y="3567058"/>
                <a:ext cx="201542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𝑝𝑖𝑐𝑘𝑢𝑝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?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𝑝𝑢𝑡𝑂𝑛𝑇𝑎𝑏𝑙𝑒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?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b="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7FF5B60-1157-ECAA-E38E-150D57ECE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994" y="3567058"/>
                <a:ext cx="2015424" cy="646331"/>
              </a:xfrm>
              <a:prstGeom prst="rect">
                <a:avLst/>
              </a:prstGeom>
              <a:blipFill>
                <a:blip r:embed="rId6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ABF20426-54BE-50D1-563C-DC3B9EF7345B}"/>
              </a:ext>
            </a:extLst>
          </p:cNvPr>
          <p:cNvGrpSpPr/>
          <p:nvPr/>
        </p:nvGrpSpPr>
        <p:grpSpPr>
          <a:xfrm>
            <a:off x="719988" y="3151559"/>
            <a:ext cx="1241622" cy="1477328"/>
            <a:chOff x="-2884104" y="3703495"/>
            <a:chExt cx="1241622" cy="147732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35B48A2-5B40-1D6F-ABE3-8BC7408FE42A}"/>
                </a:ext>
              </a:extLst>
            </p:cNvPr>
            <p:cNvSpPr txBox="1"/>
            <p:nvPr/>
          </p:nvSpPr>
          <p:spPr>
            <a:xfrm>
              <a:off x="-2884104" y="3703495"/>
              <a:ext cx="1241622" cy="1477328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endParaRPr lang="en-DE"/>
            </a:p>
            <a:p>
              <a:endParaRPr lang="en-DE"/>
            </a:p>
            <a:p>
              <a:endParaRPr lang="en-DE"/>
            </a:p>
            <a:p>
              <a:endParaRPr lang="en-DE"/>
            </a:p>
            <a:p>
              <a:r>
                <a:rPr lang="en-DE"/>
                <a:t>Initial State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43F4688-6233-CD96-2BED-739B6088F270}"/>
                </a:ext>
              </a:extLst>
            </p:cNvPr>
            <p:cNvGrpSpPr/>
            <p:nvPr/>
          </p:nvGrpSpPr>
          <p:grpSpPr>
            <a:xfrm>
              <a:off x="-2784771" y="3826264"/>
              <a:ext cx="1042956" cy="956844"/>
              <a:chOff x="8525812" y="2831063"/>
              <a:chExt cx="1042956" cy="956844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D9D16A6-8F86-6913-D184-2AF4F2BB3060}"/>
                  </a:ext>
                </a:extLst>
              </p:cNvPr>
              <p:cNvSpPr/>
              <p:nvPr/>
            </p:nvSpPr>
            <p:spPr>
              <a:xfrm>
                <a:off x="8881817" y="3470291"/>
                <a:ext cx="330946" cy="316032"/>
              </a:xfrm>
              <a:prstGeom prst="rect">
                <a:avLst/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EDBCAF8-D23E-75AA-B65D-E305E6BEE380}"/>
                  </a:ext>
                </a:extLst>
              </p:cNvPr>
              <p:cNvSpPr/>
              <p:nvPr/>
            </p:nvSpPr>
            <p:spPr>
              <a:xfrm>
                <a:off x="8881817" y="2831063"/>
                <a:ext cx="330946" cy="316032"/>
              </a:xfrm>
              <a:prstGeom prst="rect">
                <a:avLst/>
              </a:prstGeom>
              <a:ln/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99AAAB8-400C-6880-9FCB-7B7B117A71E1}"/>
                  </a:ext>
                </a:extLst>
              </p:cNvPr>
              <p:cNvSpPr/>
              <p:nvPr/>
            </p:nvSpPr>
            <p:spPr>
              <a:xfrm>
                <a:off x="8881817" y="3149249"/>
                <a:ext cx="330946" cy="316032"/>
              </a:xfrm>
              <a:prstGeom prst="rect">
                <a:avLst/>
              </a:prstGeom>
              <a:ln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FEFA0A99-C747-146D-0BCE-22B15D7F3E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25812" y="3786323"/>
                <a:ext cx="1042956" cy="1584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Rounded Rectangular Callout 32">
            <a:extLst>
              <a:ext uri="{FF2B5EF4-FFF2-40B4-BE49-F238E27FC236}">
                <a16:creationId xmlns:a16="http://schemas.microsoft.com/office/drawing/2014/main" id="{CE7CAC88-44F9-ACD9-E5CC-6BD383D95E58}"/>
              </a:ext>
            </a:extLst>
          </p:cNvPr>
          <p:cNvSpPr/>
          <p:nvPr/>
        </p:nvSpPr>
        <p:spPr>
          <a:xfrm>
            <a:off x="7146372" y="4276252"/>
            <a:ext cx="1167925" cy="306467"/>
          </a:xfrm>
          <a:prstGeom prst="wedgeRoundRectCallout">
            <a:avLst>
              <a:gd name="adj1" fmla="val -5389"/>
              <a:gd name="adj2" fmla="val -102164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DE"/>
              <a:t>Initial state?</a:t>
            </a:r>
          </a:p>
        </p:txBody>
      </p:sp>
      <p:sp>
        <p:nvSpPr>
          <p:cNvPr id="34" name="Rounded Rectangular Callout 33">
            <a:extLst>
              <a:ext uri="{FF2B5EF4-FFF2-40B4-BE49-F238E27FC236}">
                <a16:creationId xmlns:a16="http://schemas.microsoft.com/office/drawing/2014/main" id="{F516B808-42CF-ECC0-B1F4-0EA5CCA47836}"/>
              </a:ext>
            </a:extLst>
          </p:cNvPr>
          <p:cNvSpPr/>
          <p:nvPr/>
        </p:nvSpPr>
        <p:spPr>
          <a:xfrm>
            <a:off x="3734466" y="4276253"/>
            <a:ext cx="1167925" cy="306467"/>
          </a:xfrm>
          <a:prstGeom prst="wedgeRoundRectCallout">
            <a:avLst>
              <a:gd name="adj1" fmla="val -4387"/>
              <a:gd name="adj2" fmla="val -99476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DE"/>
              <a:t>Initial state?</a:t>
            </a:r>
          </a:p>
        </p:txBody>
      </p:sp>
    </p:spTree>
    <p:extLst>
      <p:ext uri="{BB962C8B-B14F-4D97-AF65-F5344CB8AC3E}">
        <p14:creationId xmlns:p14="http://schemas.microsoft.com/office/powerpoint/2010/main" val="20542935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49EE8-5668-D619-1843-B4C1A2FAE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Frame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4D4B7-3777-46DA-1ED5-3A9C0D815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/>
              <a:t>Frame problem: How to (</a:t>
            </a:r>
            <a:r>
              <a:rPr lang="en-DE" i="1"/>
              <a:t>compactly</a:t>
            </a:r>
            <a:r>
              <a:rPr lang="en-DE"/>
              <a:t>) specify what does not change?</a:t>
            </a:r>
          </a:p>
          <a:p>
            <a:pPr lvl="1"/>
            <a:r>
              <a:rPr lang="en-DE"/>
              <a:t>Intuition: “What does not change, remains the same.”</a:t>
            </a:r>
          </a:p>
          <a:p>
            <a:pPr lvl="2"/>
            <a:r>
              <a:rPr lang="en-DE"/>
              <a:t>Reiter’s so-called Default Solution</a:t>
            </a:r>
          </a:p>
          <a:p>
            <a:pPr lvl="1"/>
            <a:r>
              <a:rPr lang="en-DE"/>
              <a:t>N</a:t>
            </a:r>
            <a:r>
              <a:rPr lang="en-GB" dirty="0"/>
              <a:t>o</a:t>
            </a:r>
            <a:r>
              <a:rPr lang="en-DE"/>
              <a:t>t so easy to specify</a:t>
            </a:r>
          </a:p>
          <a:p>
            <a:pPr lvl="2"/>
            <a:r>
              <a:rPr lang="en-DE"/>
              <a:t>Moving one thing might move another thing, even though the other thing is never directly touched</a:t>
            </a:r>
          </a:p>
          <a:p>
            <a:pPr lvl="2"/>
            <a:r>
              <a:rPr lang="en-DE"/>
              <a:t>How to distinguish between relevant and irrelevant side effects? And use that efficiently?</a:t>
            </a:r>
          </a:p>
          <a:p>
            <a:endParaRPr lang="en-DE"/>
          </a:p>
          <a:p>
            <a:r>
              <a:rPr lang="en-DE"/>
              <a:t>Default solution to frame problem given as successor state axioms (SSAs), whic</a:t>
            </a:r>
            <a:r>
              <a:rPr lang="en-GB" dirty="0"/>
              <a:t>h</a:t>
            </a:r>
            <a:r>
              <a:rPr lang="en-DE"/>
              <a:t> we construct next</a:t>
            </a:r>
          </a:p>
          <a:p>
            <a:pPr lvl="2"/>
            <a:endParaRPr lang="en-GB" dirty="0"/>
          </a:p>
          <a:p>
            <a:pPr lvl="1"/>
            <a:endParaRPr lang="en-DE"/>
          </a:p>
          <a:p>
            <a:pPr lvl="2"/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51180-D7FD-C8A0-9649-666461664E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01608-86EE-1D71-3BA0-7C5A08C84A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ADF53-25CA-DD82-12CE-1DCE5B268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154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28938-B924-5EE7-F379-3756E7918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Interim (Interim)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5D127-7525-4110-F4F9-29D6BB090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Situation calculus to describe a relational world</a:t>
            </a:r>
          </a:p>
          <a:p>
            <a:pPr lvl="1"/>
            <a:r>
              <a:rPr lang="en-GB" dirty="0"/>
              <a:t>Can convert PDDL (and state-variable domains) into effect axioms</a:t>
            </a:r>
          </a:p>
          <a:p>
            <a:pPr lvl="1"/>
            <a:r>
              <a:rPr lang="en-GB" dirty="0"/>
              <a:t>Derive SSAs from effect axioms</a:t>
            </a:r>
          </a:p>
          <a:p>
            <a:pPr lvl="2"/>
            <a:r>
              <a:rPr lang="en-GB" dirty="0"/>
              <a:t>Using default solution to frame problem</a:t>
            </a:r>
          </a:p>
          <a:p>
            <a:r>
              <a:rPr lang="en-GB" dirty="0"/>
              <a:t>Regression operator</a:t>
            </a:r>
          </a:p>
          <a:p>
            <a:pPr lvl="1"/>
            <a:r>
              <a:rPr lang="en-GB" dirty="0"/>
              <a:t>Extract action instantiation to achieve goal</a:t>
            </a:r>
          </a:p>
          <a:p>
            <a:r>
              <a:rPr lang="en-GB" dirty="0"/>
              <a:t>Regression planning</a:t>
            </a:r>
          </a:p>
          <a:p>
            <a:pPr lvl="1"/>
            <a:r>
              <a:rPr lang="en-GB" dirty="0"/>
              <a:t>Initial state need not be fully specified</a:t>
            </a:r>
          </a:p>
          <a:p>
            <a:pPr lvl="1"/>
            <a:r>
              <a:rPr lang="en-GB" dirty="0"/>
              <a:t>Exploit state and action abstraction</a:t>
            </a:r>
          </a:p>
          <a:p>
            <a:pPr lvl="2"/>
            <a:r>
              <a:rPr lang="en-GB" dirty="0"/>
              <a:t>Avoid enumerating all state and action instances</a:t>
            </a:r>
          </a:p>
          <a:p>
            <a:r>
              <a:rPr lang="en-GB" dirty="0"/>
              <a:t>Frame problem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91AA0-C932-F303-62EE-5561F1D347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BEA88-3535-3D0C-A3D0-1EF6FA70EF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A5459-8878-49AA-77D9-02E04AE06B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42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C13C5A-A628-7980-EBD8-006F1E269E4A}"/>
              </a:ext>
            </a:extLst>
          </p:cNvPr>
          <p:cNvSpPr txBox="1"/>
          <p:nvPr/>
        </p:nvSpPr>
        <p:spPr>
          <a:xfrm>
            <a:off x="8676584" y="4982584"/>
            <a:ext cx="3155091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Next step: Extend this idea for decision-theoretic planning with uncertain action outcomes</a:t>
            </a:r>
          </a:p>
        </p:txBody>
      </p:sp>
    </p:spTree>
    <p:extLst>
      <p:ext uri="{BB962C8B-B14F-4D97-AF65-F5344CB8AC3E}">
        <p14:creationId xmlns:p14="http://schemas.microsoft.com/office/powerpoint/2010/main" val="410193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FD7F8-FD10-376A-EC4F-EC1653690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First-order MDPs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3EF37-0CE6-3E29-F01C-805129924F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Structure by Relations in the State Space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D56F4-2AAC-8C18-8119-B418D16901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Decision Structure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D4B2C-613C-2B8E-459F-C601B49328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/>
              <a:t>T. Braun - APA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4A8E9-A524-26A4-1B70-E468FC7245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noProof="0" smtClean="0"/>
              <a:t>43</a:t>
            </a:fld>
            <a:endParaRPr lang="en-GB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080BB621-C1E1-E904-86DD-9295275D8A4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061329"/>
                  </p:ext>
                </p:extLst>
              </p:nvPr>
            </p:nvGraphicFramePr>
            <p:xfrm>
              <a:off x="6308572" y="1511749"/>
              <a:ext cx="5523103" cy="771589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1361567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3799268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𝑟𝐶𝑎𝑠𝑒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∀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𝐷𝑒𝑠𝑡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⇒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𝐵𝑜𝑥𝐼𝑛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∀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𝐷𝑒𝑠𝑡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</m:d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⇒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𝐵𝑜𝑥𝐼𝑛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080BB621-C1E1-E904-86DD-9295275D8A4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061329"/>
                  </p:ext>
                </p:extLst>
              </p:nvPr>
            </p:nvGraphicFramePr>
            <p:xfrm>
              <a:off x="6308572" y="1511749"/>
              <a:ext cx="5523103" cy="771589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1361567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3799268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935" t="-1639" r="-308411" b="-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36000" t="-3448" r="-10000" b="-1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1406897" t="-3448" r="-3448" b="-1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400749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36000" t="-93750" r="-10000" b="-3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1406897" t="-93750" r="-3448" b="-31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875025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39BC8-7791-AE5B-3FEF-BC4CB64B9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First-order MDP (FOMDP)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158993-D70B-837B-0C50-45495063EC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Components of MDP in an FOMDP specified as </a:t>
                </a:r>
                <a:br>
                  <a:rPr lang="en-GB" dirty="0"/>
                </a:br>
                <a:r>
                  <a:rPr lang="en-GB" dirty="0"/>
                  <a:t>a collection of </a:t>
                </a:r>
                <a:r>
                  <a:rPr lang="en-GB" i="1" dirty="0">
                    <a:solidFill>
                      <a:schemeClr val="accent1"/>
                    </a:solidFill>
                  </a:rPr>
                  <a:t>case statements</a:t>
                </a:r>
                <a:endParaRPr lang="en-GB" dirty="0"/>
              </a:p>
              <a:p>
                <a:pPr lvl="1"/>
                <a:r>
                  <a:rPr lang="en-GB" dirty="0"/>
                  <a:t>E.g., express reward in Box World FOMDP as</a:t>
                </a:r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r>
                  <a:rPr lang="en-GB" dirty="0"/>
                  <a:t>Operators: define unary and binary case operations</a:t>
                </a:r>
              </a:p>
              <a:p>
                <a:pPr lvl="1"/>
                <a:r>
                  <a:rPr lang="en-GB" dirty="0"/>
                  <a:t>E.g., cross-sum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GB" dirty="0"/>
                  <a:t> (or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⊖</m:t>
                    </m:r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</m:oMath>
                </a14:m>
                <a:r>
                  <a:rPr lang="en-GB" dirty="0"/>
                  <a:t>) of cases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158993-D70B-837B-0C50-45495063EC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AFF42-5172-B4AB-B179-1812A57CC7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35CE0-24ED-1E86-0FA1-38B53E42D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37921-693A-263B-6403-B2C56BF999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44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636470D3-CAD2-9467-4116-FA0A976D6DA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82257666"/>
                  </p:ext>
                </p:extLst>
              </p:nvPr>
            </p:nvGraphicFramePr>
            <p:xfrm>
              <a:off x="834702" y="2860704"/>
              <a:ext cx="5523103" cy="771589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1361567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3799268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𝑟𝐶𝑎𝑠𝑒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∀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𝐷𝑒𝑠𝑡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⇒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𝐵𝑜𝑥𝐼𝑛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∀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𝐷𝑒𝑠𝑡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</m:d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⇒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𝐵𝑜𝑥𝐼𝑛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636470D3-CAD2-9467-4116-FA0A976D6DA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82257666"/>
                  </p:ext>
                </p:extLst>
              </p:nvPr>
            </p:nvGraphicFramePr>
            <p:xfrm>
              <a:off x="834702" y="2860704"/>
              <a:ext cx="5523103" cy="771589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1361567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3799268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935" t="-1613" r="-309346" b="-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36000" t="-3333" r="-10333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406897" t="-3333" r="-6897" b="-1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400749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36000" t="-96875" r="-10333" b="-3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406897" t="-96875" r="-6897" b="-31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92569A7B-A128-DDE7-2EB5-37D7C15D859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02365184"/>
                  </p:ext>
                </p:extLst>
              </p:nvPr>
            </p:nvGraphicFramePr>
            <p:xfrm>
              <a:off x="6835939" y="4422554"/>
              <a:ext cx="4995736" cy="148336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565594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  <a:gridCol w="462280">
                      <a:extLst>
                        <a:ext uri="{9D8B030D-6E8A-4147-A177-3AD203B41FA5}">
                          <a16:colId xmlns:a16="http://schemas.microsoft.com/office/drawing/2014/main" val="3039773941"/>
                        </a:ext>
                      </a:extLst>
                    </a:gridCol>
                    <a:gridCol w="565594">
                      <a:extLst>
                        <a:ext uri="{9D8B030D-6E8A-4147-A177-3AD203B41FA5}">
                          <a16:colId xmlns:a16="http://schemas.microsoft.com/office/drawing/2014/main" val="1639248360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3458387823"/>
                        </a:ext>
                      </a:extLst>
                    </a:gridCol>
                    <a:gridCol w="405130">
                      <a:extLst>
                        <a:ext uri="{9D8B030D-6E8A-4147-A177-3AD203B41FA5}">
                          <a16:colId xmlns:a16="http://schemas.microsoft.com/office/drawing/2014/main" val="925681157"/>
                        </a:ext>
                      </a:extLst>
                    </a:gridCol>
                    <a:gridCol w="1130872">
                      <a:extLst>
                        <a:ext uri="{9D8B030D-6E8A-4147-A177-3AD203B41FA5}">
                          <a16:colId xmlns:a16="http://schemas.microsoft.com/office/drawing/2014/main" val="1843840334"/>
                        </a:ext>
                      </a:extLst>
                    </a:gridCol>
                    <a:gridCol w="887730">
                      <a:extLst>
                        <a:ext uri="{9D8B030D-6E8A-4147-A177-3AD203B41FA5}">
                          <a16:colId xmlns:a16="http://schemas.microsoft.com/office/drawing/2014/main" val="391471459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137237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⊕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20</m:t>
                                </m:r>
                              </m:oMath>
                            </m:oMathPara>
                          </a14:m>
                          <a:endParaRPr lang="en-DE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20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20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6822324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92569A7B-A128-DDE7-2EB5-37D7C15D859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02365184"/>
                  </p:ext>
                </p:extLst>
              </p:nvPr>
            </p:nvGraphicFramePr>
            <p:xfrm>
              <a:off x="6835939" y="4422554"/>
              <a:ext cx="4995736" cy="148336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565594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  <a:gridCol w="462280">
                      <a:extLst>
                        <a:ext uri="{9D8B030D-6E8A-4147-A177-3AD203B41FA5}">
                          <a16:colId xmlns:a16="http://schemas.microsoft.com/office/drawing/2014/main" val="3039773941"/>
                        </a:ext>
                      </a:extLst>
                    </a:gridCol>
                    <a:gridCol w="565594">
                      <a:extLst>
                        <a:ext uri="{9D8B030D-6E8A-4147-A177-3AD203B41FA5}">
                          <a16:colId xmlns:a16="http://schemas.microsoft.com/office/drawing/2014/main" val="1639248360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3458387823"/>
                        </a:ext>
                      </a:extLst>
                    </a:gridCol>
                    <a:gridCol w="405130">
                      <a:extLst>
                        <a:ext uri="{9D8B030D-6E8A-4147-A177-3AD203B41FA5}">
                          <a16:colId xmlns:a16="http://schemas.microsoft.com/office/drawing/2014/main" val="925681157"/>
                        </a:ext>
                      </a:extLst>
                    </a:gridCol>
                    <a:gridCol w="1130872">
                      <a:extLst>
                        <a:ext uri="{9D8B030D-6E8A-4147-A177-3AD203B41FA5}">
                          <a16:colId xmlns:a16="http://schemas.microsoft.com/office/drawing/2014/main" val="1843840334"/>
                        </a:ext>
                      </a:extLst>
                    </a:gridCol>
                    <a:gridCol w="887730">
                      <a:extLst>
                        <a:ext uri="{9D8B030D-6E8A-4147-A177-3AD203B41FA5}">
                          <a16:colId xmlns:a16="http://schemas.microsoft.com/office/drawing/2014/main" val="391471459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265169" t="-3333" r="-79775" b="-3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464286" t="-3333" r="-1429" b="-30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37237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2222" t="-106897" r="-777778" b="-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121053" t="-106897" r="-821053" b="-213793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27027" t="-52542" r="-743243" b="-542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275000" t="-106897" r="-525000" b="-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423077" t="-106897" r="-492308" b="-213793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637500" t="-52542" r="-500000" b="-542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265169" t="-106897" r="-79775" b="-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464286" t="-106897" r="-1429" b="-2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2222" t="-200000" r="-777778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121053" t="-200000" r="-821053" b="-106667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275000" t="-200000" r="-525000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423077" t="-200000" r="-492308" b="-106667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265169" t="-200000" r="-79775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464286" t="-200000" r="-1429" b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265169" t="-310345" r="-79775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464286" t="-310345" r="-1429" b="-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6822324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5DF06512-1423-07B5-DC82-06A8E6FDA396}"/>
              </a:ext>
            </a:extLst>
          </p:cNvPr>
          <p:cNvGrpSpPr/>
          <p:nvPr/>
        </p:nvGrpSpPr>
        <p:grpSpPr>
          <a:xfrm>
            <a:off x="7548204" y="1368206"/>
            <a:ext cx="4262715" cy="1446666"/>
            <a:chOff x="3010087" y="1695287"/>
            <a:chExt cx="4262715" cy="144666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7F88908-93E0-F0AD-BE7F-E1DCD9439EE4}"/>
                </a:ext>
              </a:extLst>
            </p:cNvPr>
            <p:cNvSpPr txBox="1"/>
            <p:nvPr/>
          </p:nvSpPr>
          <p:spPr>
            <a:xfrm>
              <a:off x="3016330" y="2276171"/>
              <a:ext cx="70692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DE"/>
                <a:t>London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A4EED8-40DC-1120-8F13-BB1284A8714B}"/>
                </a:ext>
              </a:extLst>
            </p:cNvPr>
            <p:cNvSpPr txBox="1"/>
            <p:nvPr/>
          </p:nvSpPr>
          <p:spPr>
            <a:xfrm>
              <a:off x="4116383" y="2061039"/>
              <a:ext cx="44723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DE"/>
                <a:t>Paris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009577-5895-6C0C-34B6-FDA6B57D9DF5}"/>
                </a:ext>
              </a:extLst>
            </p:cNvPr>
            <p:cNvSpPr txBox="1"/>
            <p:nvPr/>
          </p:nvSpPr>
          <p:spPr>
            <a:xfrm>
              <a:off x="4216050" y="2607444"/>
              <a:ext cx="54181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DE"/>
                <a:t>Rome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BF6136-134F-E313-8DBA-C5359A568505}"/>
                </a:ext>
              </a:extLst>
            </p:cNvPr>
            <p:cNvSpPr txBox="1"/>
            <p:nvPr/>
          </p:nvSpPr>
          <p:spPr>
            <a:xfrm>
              <a:off x="5219987" y="2405026"/>
              <a:ext cx="54822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DE"/>
                <a:t>Berlin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96563F-B267-AC62-FA2A-457DE1DE3346}"/>
                </a:ext>
              </a:extLst>
            </p:cNvPr>
            <p:cNvSpPr txBox="1"/>
            <p:nvPr/>
          </p:nvSpPr>
          <p:spPr>
            <a:xfrm>
              <a:off x="6177839" y="2177101"/>
              <a:ext cx="790281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DE"/>
                <a:t>Moscow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5FFC23-4E55-06B1-7ECE-A5B81E0AF047}"/>
                </a:ext>
              </a:extLst>
            </p:cNvPr>
            <p:cNvSpPr txBox="1"/>
            <p:nvPr/>
          </p:nvSpPr>
          <p:spPr>
            <a:xfrm>
              <a:off x="4068133" y="1695287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DE" sz="2800"/>
                <a:t>🚚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0C655D3-1E1A-DC21-F7DE-1B93DE4681F4}"/>
                </a:ext>
              </a:extLst>
            </p:cNvPr>
            <p:cNvSpPr txBox="1"/>
            <p:nvPr/>
          </p:nvSpPr>
          <p:spPr>
            <a:xfrm>
              <a:off x="3010087" y="2465268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DE" sz="2800"/>
                <a:t>🚚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4669F9B-B4F1-F435-12FC-86436A12061D}"/>
                </a:ext>
              </a:extLst>
            </p:cNvPr>
            <p:cNvSpPr txBox="1"/>
            <p:nvPr/>
          </p:nvSpPr>
          <p:spPr>
            <a:xfrm>
              <a:off x="5495649" y="2618733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DE" sz="2800" dirty="0"/>
                <a:t>📦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C01473A-8DCF-00FF-D10A-AAD21D6BAAD8}"/>
                </a:ext>
              </a:extLst>
            </p:cNvPr>
            <p:cNvSpPr txBox="1"/>
            <p:nvPr/>
          </p:nvSpPr>
          <p:spPr>
            <a:xfrm>
              <a:off x="6729063" y="2391250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DE" sz="2800"/>
                <a:t>📦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852292A-94BB-F4CE-8D69-5B609AE2961D}"/>
                </a:ext>
              </a:extLst>
            </p:cNvPr>
            <p:cNvSpPr txBox="1"/>
            <p:nvPr/>
          </p:nvSpPr>
          <p:spPr>
            <a:xfrm>
              <a:off x="6315594" y="1865412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DE" sz="2800"/>
                <a:t>🛩️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1D44FD1-9715-745D-C340-3DB71D958794}"/>
                </a:ext>
              </a:extLst>
            </p:cNvPr>
            <p:cNvCxnSpPr>
              <a:cxnSpLocks/>
              <a:stCxn id="8" idx="0"/>
              <a:endCxn id="11" idx="1"/>
            </p:cNvCxnSpPr>
            <p:nvPr/>
          </p:nvCxnSpPr>
          <p:spPr>
            <a:xfrm flipV="1">
              <a:off x="3369793" y="2199539"/>
              <a:ext cx="746590" cy="7663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49BE9BB-8F2A-E51D-7904-22184D245933}"/>
                </a:ext>
              </a:extLst>
            </p:cNvPr>
            <p:cNvCxnSpPr>
              <a:cxnSpLocks/>
              <a:stCxn id="12" idx="0"/>
              <a:endCxn id="11" idx="2"/>
            </p:cNvCxnSpPr>
            <p:nvPr/>
          </p:nvCxnSpPr>
          <p:spPr>
            <a:xfrm flipH="1" flipV="1">
              <a:off x="4340002" y="2338038"/>
              <a:ext cx="146956" cy="26940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E375E36-66CF-657E-0E2A-C0A44D4F348B}"/>
                </a:ext>
              </a:extLst>
            </p:cNvPr>
            <p:cNvCxnSpPr>
              <a:cxnSpLocks/>
              <a:stCxn id="11" idx="3"/>
              <a:endCxn id="13" idx="0"/>
            </p:cNvCxnSpPr>
            <p:nvPr/>
          </p:nvCxnSpPr>
          <p:spPr>
            <a:xfrm>
              <a:off x="4563621" y="2199539"/>
              <a:ext cx="930480" cy="20548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4888938-2E08-58D7-3ABC-79726F41BB5B}"/>
                </a:ext>
              </a:extLst>
            </p:cNvPr>
            <p:cNvCxnSpPr>
              <a:cxnSpLocks/>
              <a:stCxn id="12" idx="3"/>
              <a:endCxn id="13" idx="1"/>
            </p:cNvCxnSpPr>
            <p:nvPr/>
          </p:nvCxnSpPr>
          <p:spPr>
            <a:xfrm flipV="1">
              <a:off x="4757865" y="2543526"/>
              <a:ext cx="462122" cy="20241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299D041-963F-AF85-E0AE-61A8ADE98AF1}"/>
                </a:ext>
              </a:extLst>
            </p:cNvPr>
            <p:cNvCxnSpPr>
              <a:cxnSpLocks/>
              <a:stCxn id="13" idx="3"/>
              <a:endCxn id="14" idx="1"/>
            </p:cNvCxnSpPr>
            <p:nvPr/>
          </p:nvCxnSpPr>
          <p:spPr>
            <a:xfrm flipV="1">
              <a:off x="5768214" y="2315601"/>
              <a:ext cx="409625" cy="22792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156">
              <a:extLst>
                <a:ext uri="{FF2B5EF4-FFF2-40B4-BE49-F238E27FC236}">
                  <a16:creationId xmlns:a16="http://schemas.microsoft.com/office/drawing/2014/main" id="{CBB4544A-B5D6-8F1A-E957-3F916752BFF8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33233" y="1397517"/>
              <a:ext cx="116062" cy="1584000"/>
            </a:xfrm>
            <a:prstGeom prst="curvedConnector3">
              <a:avLst>
                <a:gd name="adj1" fmla="val -53717"/>
              </a:avLst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888821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39BC8-7791-AE5B-3FEF-BC4CB64B9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Stochastic Actions and First-order Decision-theoretic Regression (FODTR)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158993-D70B-837B-0C50-45495063EC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Stochastic actions using deterministic situation calculus</a:t>
                </a:r>
              </a:p>
              <a:p>
                <a:pPr lvl="1"/>
                <a:r>
                  <a:rPr lang="en-GB" dirty="0"/>
                  <a:t>User’s stochastic action, e.g.,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𝑙𝑜𝑎𝑑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Nature’s choice, e.g.,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𝑙𝑜𝑎𝑑𝑆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𝑙𝑜𝑎𝑑𝐹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Probability distribution over nature’s choice, e.g.,</a:t>
                </a:r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r>
                  <a:rPr lang="en-GB" dirty="0"/>
                  <a:t>First-order decision-theoretic regression (FODTR)</a:t>
                </a:r>
              </a:p>
              <a:p>
                <a:pPr lvl="1"/>
                <a:r>
                  <a:rPr lang="en-GB" dirty="0"/>
                  <a:t>FODTR = </a:t>
                </a:r>
                <a:r>
                  <a:rPr lang="en-GB" i="1" dirty="0"/>
                  <a:t>expectation</a:t>
                </a:r>
                <a:r>
                  <a:rPr lang="en-GB" dirty="0"/>
                  <a:t> of regression:</a:t>
                </a: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𝐹𝑂𝐷𝑇𝑅</m:t>
                      </m:r>
                      <m:d>
                        <m:dPr>
                          <m:begChr m:val="["/>
                          <m:endChr m:val="]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𝑣𝐶𝑎𝑠𝑒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𝑅𝑒𝑔𝑟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𝑣𝐶𝑎𝑠𝑒</m:t>
                              </m:r>
                              <m:d>
                                <m:d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158993-D70B-837B-0C50-45495063EC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AFF42-5172-B4AB-B179-1812A57CC7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35CE0-24ED-1E86-0FA1-38B53E42D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37921-693A-263B-6403-B2C56BF999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45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636470D3-CAD2-9467-4116-FA0A976D6DA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93517990"/>
                  </p:ext>
                </p:extLst>
              </p:nvPr>
            </p:nvGraphicFramePr>
            <p:xfrm>
              <a:off x="760249" y="3298009"/>
              <a:ext cx="4684649" cy="74168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2911538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1237806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53530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𝑙𝑜𝑎𝑑𝑆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𝑙𝑜𝑎𝑑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𝑠𝑛𝑜𝑤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𝑠𝑛𝑜𝑤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0.6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636470D3-CAD2-9467-4116-FA0A976D6DA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93517990"/>
                  </p:ext>
                </p:extLst>
              </p:nvPr>
            </p:nvGraphicFramePr>
            <p:xfrm>
              <a:off x="760249" y="3298009"/>
              <a:ext cx="4684649" cy="74168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2911538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1237806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53530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4"/>
                          <a:stretch>
                            <a:fillRect t="-1667" r="-61739" b="-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34694" t="-3333" r="-44898" b="-1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780952" t="-3333" r="-4762" b="-10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34694" t="-103333" r="-44898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780952" t="-103333" r="-4762" b="-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97203D62-E655-EB78-B70E-8ACB755A80B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73668193"/>
                  </p:ext>
                </p:extLst>
              </p:nvPr>
            </p:nvGraphicFramePr>
            <p:xfrm>
              <a:off x="5941850" y="3298009"/>
              <a:ext cx="4684649" cy="74168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2911538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1237806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53530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𝑙𝑜𝑎𝑑𝐹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𝑙𝑜𝑎𝑑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𝑠𝑛𝑜𝑤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𝑠𝑛𝑜𝑤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0.4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97203D62-E655-EB78-B70E-8ACB755A80B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73668193"/>
                  </p:ext>
                </p:extLst>
              </p:nvPr>
            </p:nvGraphicFramePr>
            <p:xfrm>
              <a:off x="5941850" y="3298009"/>
              <a:ext cx="4684649" cy="74168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2911538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1237806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53530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5"/>
                          <a:stretch>
                            <a:fillRect t="-1667" r="-61739" b="-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234694" t="-3333" r="-44898" b="-1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780952" t="-3333" r="-4762" b="-10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234694" t="-103333" r="-44898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780952" t="-103333" r="-4762" b="-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F4E50B-8D40-8018-CC65-7653BE0659CC}"/>
                  </a:ext>
                </a:extLst>
              </p:cNvPr>
              <p:cNvSpPr txBox="1"/>
              <p:nvPr/>
            </p:nvSpPr>
            <p:spPr>
              <a:xfrm>
                <a:off x="8321220" y="1665066"/>
                <a:ext cx="3510455" cy="1200329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:r>
                  <a:rPr lang="en-GB" b="0" dirty="0"/>
                  <a:t>Probability distribution ➝ Adds up to 1 over success and failure choice</a:t>
                </a:r>
                <a:br>
                  <a:rPr lang="en-GB" b="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0.1+0.9=1</m:t>
                      </m:r>
                    </m:oMath>
                  </m:oMathPara>
                </a14:m>
                <a:endParaRPr lang="en-GB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0.6+0.4=1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F4E50B-8D40-8018-CC65-7653BE065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1220" y="1665066"/>
                <a:ext cx="3510455" cy="12003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51D19EE-7A75-C0CA-BFAF-229100C97864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10076448" y="2865395"/>
            <a:ext cx="265731" cy="432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8780CE2-7040-D39D-E7F5-5FCCC805A950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5444898" y="2865395"/>
            <a:ext cx="4631550" cy="471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51640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BF36E-C9BD-63BB-7616-8A39BC31A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FODTR &amp; Q-Functions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466B9E-B4BF-3937-6A2D-94DAD9BEDC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11472051" cy="4240848"/>
              </a:xfrm>
            </p:spPr>
            <p:txBody>
              <a:bodyPr/>
              <a:lstStyle/>
              <a:p>
                <a:r>
                  <a:rPr lang="en-GB" dirty="0"/>
                  <a:t>Result of FODTR is a case statement encoding a first-order Q-function</a:t>
                </a:r>
              </a:p>
              <a:p>
                <a:pPr marL="9525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𝐹𝑂𝐷𝑇𝑅</m:t>
                      </m:r>
                      <m:d>
                        <m:dPr>
                          <m:begChr m:val="["/>
                          <m:endChr m:val="]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𝑣𝐶𝑎𝑠𝑒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𝛾</m:t>
                      </m:r>
                      <m:nary>
                        <m:naryPr>
                          <m:chr m:val="⨁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⊗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𝑅𝑒𝑔𝑟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𝑑𝑜</m:t>
                                  </m:r>
                                  <m:d>
                                    <m:d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GB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GB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acc>
                                        </m:e>
                                      </m:d>
                                    </m:e>
                                  </m:d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E.g.,</a:t>
                </a:r>
                <a:r>
                  <a:rPr lang="en-GB" b="0" dirty="0"/>
                  <a:t> </a:t>
                </a:r>
                <a:endParaRPr lang="en-GB" b="0" i="1" dirty="0">
                  <a:latin typeface="Cambria Math" panose="02040503050406030204" pitchFamily="18" charset="0"/>
                </a:endParaRPr>
              </a:p>
              <a:p>
                <a:pPr marL="258503" lvl="1" indent="0">
                  <a:buNone/>
                </a:pPr>
                <a:r>
                  <a:rPr lang="en-GB" b="0" i="1" dirty="0">
                    <a:latin typeface="Cambria Math" panose="02040503050406030204" pitchFamily="18" charset="0"/>
                  </a:rPr>
                  <a:t> </a:t>
                </a:r>
                <a:br>
                  <a:rPr lang="en-GB" b="0" i="1" dirty="0">
                    <a:latin typeface="Cambria Math" panose="02040503050406030204" pitchFamily="18" charset="0"/>
                  </a:rPr>
                </a:br>
                <a:endParaRPr lang="en-GB" b="0" i="1" dirty="0">
                  <a:latin typeface="Cambria Math" panose="02040503050406030204" pitchFamily="18" charset="0"/>
                </a:endParaRPr>
              </a:p>
              <a:p>
                <a:pPr lvl="1"/>
                <a:endParaRPr lang="en-GB" i="1" dirty="0">
                  <a:latin typeface="Cambria Math" panose="02040503050406030204" pitchFamily="18" charset="0"/>
                </a:endParaRPr>
              </a:p>
              <a:p>
                <a:pPr lvl="1"/>
                <a:endParaRPr lang="en-GB" i="1" dirty="0">
                  <a:latin typeface="Cambria Math" panose="02040503050406030204" pitchFamily="18" charset="0"/>
                </a:endParaRPr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466B9E-B4BF-3937-6A2D-94DAD9BEDC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11472051" cy="4240848"/>
              </a:xfrm>
              <a:blipFill>
                <a:blip r:embed="rId2"/>
                <a:stretch>
                  <a:fillRect l="-1549" t="-1970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16FB9-5342-1ED3-327F-DB2F568E90B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C268F-1890-F869-4B62-B2DF11FE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40880-73CE-BC48-801D-640D143BFC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46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FC73D1C3-21C4-2BFC-0F68-5D3A0A2A6A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94355895"/>
                  </p:ext>
                </p:extLst>
              </p:nvPr>
            </p:nvGraphicFramePr>
            <p:xfrm>
              <a:off x="7267039" y="3467201"/>
              <a:ext cx="4564635" cy="771589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1361567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2713800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𝑟𝐶𝑎𝑠𝑒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∃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. 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𝐵𝑜𝑥𝐼𝑛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𝑝𝑎𝑟𝑖𝑠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∃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.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𝐵𝑜𝑥𝐼𝑛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𝑝𝑎𝑟𝑖𝑠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FC73D1C3-21C4-2BFC-0F68-5D3A0A2A6A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94355895"/>
                  </p:ext>
                </p:extLst>
              </p:nvPr>
            </p:nvGraphicFramePr>
            <p:xfrm>
              <a:off x="7267039" y="3467201"/>
              <a:ext cx="4564635" cy="771589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1361567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2713800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35" t="-1639" r="-237383" b="-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50467" t="-3448" r="-18692" b="-1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825641" t="-3448" r="-2564" b="-1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400749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50467" t="-93750" r="-18692" b="-9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825641" t="-93750" r="-2564" b="-93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2534BA4B-190D-CBED-1291-DED56AB99A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0793590"/>
                  </p:ext>
                </p:extLst>
              </p:nvPr>
            </p:nvGraphicFramePr>
            <p:xfrm>
              <a:off x="7327111" y="4423658"/>
              <a:ext cx="4504563" cy="37084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3583178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386080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53530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𝑝𝐶𝑎𝑠𝑒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𝑙𝑜𝑎𝑑𝑆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𝑙𝑜𝑎𝑑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⊤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2534BA4B-190D-CBED-1291-DED56AB99A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0793590"/>
                  </p:ext>
                </p:extLst>
              </p:nvPr>
            </p:nvGraphicFramePr>
            <p:xfrm>
              <a:off x="7327111" y="4423658"/>
              <a:ext cx="4504563" cy="37084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3583178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386080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53530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4"/>
                          <a:stretch>
                            <a:fillRect t="-3333" r="-26148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912903" t="-3333" r="-138710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747619" t="-3333" r="-2381" b="-1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90A87E00-CA41-FC2D-54E6-9514A12E9C2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55193131"/>
                  </p:ext>
                </p:extLst>
              </p:nvPr>
            </p:nvGraphicFramePr>
            <p:xfrm>
              <a:off x="6800061" y="4979366"/>
              <a:ext cx="5031613" cy="37084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110228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386080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53530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𝑝𝐶𝑎𝑠𝑒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𝑢𝑛𝑙𝑜𝑎𝑑𝑆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𝑢𝑛𝑙𝑜𝑎𝑑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⊤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90A87E00-CA41-FC2D-54E6-9514A12E9C2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55193131"/>
                  </p:ext>
                </p:extLst>
              </p:nvPr>
            </p:nvGraphicFramePr>
            <p:xfrm>
              <a:off x="6800061" y="4979366"/>
              <a:ext cx="5031613" cy="37084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110228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386080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53530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309" t="-3333" r="-22840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1048387" t="-3333" r="-138710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847619" t="-3333" r="-2381" b="-1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24C2D4E6-3880-0D08-38E0-8C5427BE54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44618721"/>
                  </p:ext>
                </p:extLst>
              </p:nvPr>
            </p:nvGraphicFramePr>
            <p:xfrm>
              <a:off x="7135659" y="5535074"/>
              <a:ext cx="4696015" cy="37084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3774630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386080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53530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𝑝𝐶𝑎𝑠𝑒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𝑑𝑟𝑖𝑣𝑒𝑆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𝑑𝑟𝑖𝑣𝑒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⊤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24C2D4E6-3880-0D08-38E0-8C5427BE54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44618721"/>
                  </p:ext>
                </p:extLst>
              </p:nvPr>
            </p:nvGraphicFramePr>
            <p:xfrm>
              <a:off x="7135659" y="5535074"/>
              <a:ext cx="4696015" cy="37084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3774630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386080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53530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6"/>
                          <a:stretch>
                            <a:fillRect t="-3226" r="-24832" b="-96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6"/>
                          <a:stretch>
                            <a:fillRect l="-961290" t="-3226" r="-138710" b="-96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6"/>
                          <a:stretch>
                            <a:fillRect l="-783333" t="-3226" r="-2381" b="-96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EE36AF-DB83-55E9-3593-8387142E80EE}"/>
                  </a:ext>
                </a:extLst>
              </p:cNvPr>
              <p:cNvSpPr txBox="1"/>
              <p:nvPr/>
            </p:nvSpPr>
            <p:spPr>
              <a:xfrm>
                <a:off x="767753" y="3272755"/>
                <a:ext cx="5477333" cy="119039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𝐹𝑂𝐷𝑇𝑅</m:t>
                      </m:r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𝑣𝐶𝑎𝑠𝑒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𝑢𝑛𝑙𝑜𝑎𝑑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𝑟𝐶𝑎𝑠𝑒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𝛾</m:t>
                      </m:r>
                      <m:nary>
                        <m:naryPr>
                          <m:chr m:val="⨁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𝑝𝐶𝑎𝑠𝑒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𝑢𝑛𝑙𝑜𝑎𝑑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EE36AF-DB83-55E9-3593-8387142E80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753" y="3272755"/>
                <a:ext cx="5477333" cy="1190390"/>
              </a:xfrm>
              <a:prstGeom prst="rect">
                <a:avLst/>
              </a:prstGeom>
              <a:blipFill>
                <a:blip r:embed="rId7"/>
                <a:stretch>
                  <a:fillRect t="-47368" b="-11157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4ECEAA27-5D7A-BE8B-3D3F-2E137F0203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11269300"/>
                  </p:ext>
                </p:extLst>
              </p:nvPr>
            </p:nvGraphicFramePr>
            <p:xfrm>
              <a:off x="1215371" y="4568476"/>
              <a:ext cx="5379276" cy="1152018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62280">
                      <a:extLst>
                        <a:ext uri="{9D8B030D-6E8A-4147-A177-3AD203B41FA5}">
                          <a16:colId xmlns:a16="http://schemas.microsoft.com/office/drawing/2014/main" val="2826743827"/>
                        </a:ext>
                      </a:extLst>
                    </a:gridCol>
                    <a:gridCol w="4427728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⊗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𝑅𝑒𝑔𝑟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∃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.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𝐵𝑜𝑥𝐼𝑛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𝑝𝑎𝑟𝑖𝑠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𝑑𝑜</m:t>
                                        </m:r>
                                        <m:d>
                                          <m:dPr>
                                            <m:ctrlP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de-DE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de-DE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de-DE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lang="de-DE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acc>
                                                  <m:accPr>
                                                    <m:chr m:val="⃗"/>
                                                    <m:ctrlPr>
                                                      <a:rPr lang="de-DE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accPr>
                                                  <m:e>
                                                    <m:r>
                                                      <a:rPr lang="de-DE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acc>
                                              </m:e>
                                            </m:d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𝑅𝑒𝑔𝑟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¬∃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.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𝐵𝑜𝑥𝐼𝑛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𝑝𝑎𝑟𝑖𝑠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𝑑𝑜</m:t>
                                        </m:r>
                                        <m:d>
                                          <m:dPr>
                                            <m:ctrlP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de-DE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de-DE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de-DE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lang="de-DE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acc>
                                                  <m:accPr>
                                                    <m:chr m:val="⃗"/>
                                                    <m:ctrlPr>
                                                      <a:rPr lang="de-DE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accPr>
                                                  <m:e>
                                                    <m:r>
                                                      <a:rPr lang="de-DE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acc>
                                              </m:e>
                                            </m:d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4ECEAA27-5D7A-BE8B-3D3F-2E137F0203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11269300"/>
                  </p:ext>
                </p:extLst>
              </p:nvPr>
            </p:nvGraphicFramePr>
            <p:xfrm>
              <a:off x="1215371" y="4568476"/>
              <a:ext cx="5379276" cy="1152018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62280">
                      <a:extLst>
                        <a:ext uri="{9D8B030D-6E8A-4147-A177-3AD203B41FA5}">
                          <a16:colId xmlns:a16="http://schemas.microsoft.com/office/drawing/2014/main" val="2826743827"/>
                        </a:ext>
                      </a:extLst>
                    </a:gridCol>
                    <a:gridCol w="4427728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576009">
                    <a:tc row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8"/>
                          <a:stretch>
                            <a:fillRect r="-1051351" b="-1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8"/>
                          <a:stretch>
                            <a:fillRect l="-10602" r="-11461" b="-10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989744" r="-2564" b="-1021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576009">
                    <a:tc v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8"/>
                          <a:stretch>
                            <a:fillRect l="-10602" t="-100000" r="-11461" b="-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989744" t="-100000" r="-2564" b="-21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4723763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BF36E-C9BD-63BB-7616-8A39BC31A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FODTR &amp; Q-Functions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66B9E-B4BF-3937-6A2D-94DAD9BED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8503" lvl="1" indent="0">
              <a:buNone/>
            </a:pPr>
            <a:r>
              <a:rPr lang="en-GB" b="0" i="1">
                <a:latin typeface="Cambria Math" panose="02040503050406030204" pitchFamily="18" charset="0"/>
              </a:rPr>
              <a:t> </a:t>
            </a:r>
            <a:br>
              <a:rPr lang="en-GB" b="0" i="1">
                <a:latin typeface="Cambria Math" panose="02040503050406030204" pitchFamily="18" charset="0"/>
              </a:rPr>
            </a:br>
            <a:endParaRPr lang="en-GB" b="0" i="1">
              <a:latin typeface="Cambria Math" panose="02040503050406030204" pitchFamily="18" charset="0"/>
            </a:endParaRPr>
          </a:p>
          <a:p>
            <a:pPr lvl="1"/>
            <a:endParaRPr lang="en-GB" i="1">
              <a:latin typeface="Cambria Math" panose="02040503050406030204" pitchFamily="18" charset="0"/>
            </a:endParaRPr>
          </a:p>
          <a:p>
            <a:pPr lvl="1"/>
            <a:endParaRPr lang="en-GB" i="1">
              <a:latin typeface="Cambria Math" panose="02040503050406030204" pitchFamily="18" charset="0"/>
            </a:endParaRPr>
          </a:p>
          <a:p>
            <a:pPr lvl="1"/>
            <a:endParaRPr lang="en-GB"/>
          </a:p>
          <a:p>
            <a:pPr lvl="1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16FB9-5342-1ED3-327F-DB2F568E90B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C268F-1890-F869-4B62-B2DF11FE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40880-73CE-BC48-801D-640D143BFC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47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EE36AF-DB83-55E9-3593-8387142E80EE}"/>
                  </a:ext>
                </a:extLst>
              </p:cNvPr>
              <p:cNvSpPr txBox="1"/>
              <p:nvPr/>
            </p:nvSpPr>
            <p:spPr>
              <a:xfrm>
                <a:off x="359625" y="1665066"/>
                <a:ext cx="5475730" cy="229838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𝐹𝑂𝐷𝑇𝑅</m:t>
                      </m:r>
                      <m:d>
                        <m:dPr>
                          <m:begChr m:val="["/>
                          <m:endChr m:val="]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𝑣𝐶𝑎𝑠𝑒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𝑢𝑛𝑙𝑜𝑎𝑑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𝑟𝐶𝑎𝑠𝑒</m:t>
                      </m:r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GB" i="1" smtClean="0"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𝛾</m:t>
                      </m:r>
                      <m:nary>
                        <m:naryPr>
                          <m:chr m:val="⨁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𝑝𝐶𝑎𝑠𝑒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GB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𝑢𝑛𝑙𝑜𝑎𝑑</m:t>
                              </m:r>
                              <m:d>
                                <m:d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p>
                                      <m:r>
                                        <a:rPr lang="en-GB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GB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GB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</m:nary>
                    </m:oMath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lang="en-GB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lang="en-GB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𝑟𝐶𝑎𝑠𝑒</m:t>
                      </m:r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GB" i="1" smtClean="0"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EE36AF-DB83-55E9-3593-8387142E80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5" y="1665066"/>
                <a:ext cx="5475730" cy="2298386"/>
              </a:xfrm>
              <a:prstGeom prst="rect">
                <a:avLst/>
              </a:prstGeom>
              <a:blipFill>
                <a:blip r:embed="rId2"/>
                <a:stretch>
                  <a:fillRect t="-25414" b="-1049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4ECEAA27-5D7A-BE8B-3D3F-2E137F0203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34682528"/>
                  </p:ext>
                </p:extLst>
              </p:nvPr>
            </p:nvGraphicFramePr>
            <p:xfrm>
              <a:off x="5698222" y="1836705"/>
              <a:ext cx="5379276" cy="1152018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62280">
                      <a:extLst>
                        <a:ext uri="{9D8B030D-6E8A-4147-A177-3AD203B41FA5}">
                          <a16:colId xmlns:a16="http://schemas.microsoft.com/office/drawing/2014/main" val="2826743827"/>
                        </a:ext>
                      </a:extLst>
                    </a:gridCol>
                    <a:gridCol w="4427728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⊗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𝑅𝑒𝑔𝑟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∃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.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𝐵𝑜𝑥𝐼𝑛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𝑝𝑎𝑟𝑖𝑠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𝑑𝑜</m:t>
                                        </m:r>
                                        <m:d>
                                          <m:dPr>
                                            <m:ctrlP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de-DE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de-DE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de-DE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lang="de-DE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acc>
                                                  <m:accPr>
                                                    <m:chr m:val="⃗"/>
                                                    <m:ctrlPr>
                                                      <a:rPr lang="de-DE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accPr>
                                                  <m:e>
                                                    <m:r>
                                                      <a:rPr lang="de-DE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acc>
                                              </m:e>
                                            </m:d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𝑅𝑒𝑔𝑟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¬∃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.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𝐵𝑜𝑥𝐼𝑛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𝑝𝑎𝑟𝑖𝑠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𝑑𝑜</m:t>
                                        </m:r>
                                        <m:d>
                                          <m:dPr>
                                            <m:ctrlP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de-DE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de-DE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de-DE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lang="de-DE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acc>
                                                  <m:accPr>
                                                    <m:chr m:val="⃗"/>
                                                    <m:ctrlPr>
                                                      <a:rPr lang="de-DE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accPr>
                                                  <m:e>
                                                    <m:r>
                                                      <a:rPr lang="de-DE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acc>
                                              </m:e>
                                            </m:d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4ECEAA27-5D7A-BE8B-3D3F-2E137F0203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34682528"/>
                  </p:ext>
                </p:extLst>
              </p:nvPr>
            </p:nvGraphicFramePr>
            <p:xfrm>
              <a:off x="5698222" y="1836705"/>
              <a:ext cx="5379276" cy="1152018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62280">
                      <a:extLst>
                        <a:ext uri="{9D8B030D-6E8A-4147-A177-3AD203B41FA5}">
                          <a16:colId xmlns:a16="http://schemas.microsoft.com/office/drawing/2014/main" val="2826743827"/>
                        </a:ext>
                      </a:extLst>
                    </a:gridCol>
                    <a:gridCol w="4427728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576009">
                    <a:tc row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703" r="-1051351" b="-1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888" r="-11461" b="-10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92308" r="-2564" b="-1021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576009">
                    <a:tc v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888" t="-100000" r="-11461" b="-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92308" t="-100000" r="-2564" b="-21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1EDB4495-C58D-7CCA-EB24-7C5DCDD1786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15497517"/>
                  </p:ext>
                </p:extLst>
              </p:nvPr>
            </p:nvGraphicFramePr>
            <p:xfrm>
              <a:off x="2187358" y="3571359"/>
              <a:ext cx="921385" cy="37084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386080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53530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⊤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1EDB4495-C58D-7CCA-EB24-7C5DCDD1786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15497517"/>
                  </p:ext>
                </p:extLst>
              </p:nvPr>
            </p:nvGraphicFramePr>
            <p:xfrm>
              <a:off x="2187358" y="3571359"/>
              <a:ext cx="921385" cy="37084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386080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53530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3226" t="-3333" r="-141935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76190" t="-3333" r="-4762" b="-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F3071C78-00CE-8161-71EF-7BAC51A522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74652091"/>
                  </p:ext>
                </p:extLst>
              </p:nvPr>
            </p:nvGraphicFramePr>
            <p:xfrm>
              <a:off x="3108745" y="3255256"/>
              <a:ext cx="6311837" cy="1003046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62280">
                      <a:extLst>
                        <a:ext uri="{9D8B030D-6E8A-4147-A177-3AD203B41FA5}">
                          <a16:colId xmlns:a16="http://schemas.microsoft.com/office/drawing/2014/main" val="2826743827"/>
                        </a:ext>
                      </a:extLst>
                    </a:gridCol>
                    <a:gridCol w="5360289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⊗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𝑅𝑒𝑔𝑟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∃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.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𝐵𝑜𝑥𝐼𝑛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𝑝𝑎𝑟𝑖𝑠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𝑑𝑜</m:t>
                                        </m:r>
                                        <m:d>
                                          <m:dPr>
                                            <m:ctrlP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𝑢𝑛𝑙𝑜𝑎𝑑𝑆</m:t>
                                            </m:r>
                                            <m:d>
                                              <m:dPr>
                                                <m:ctrlPr>
                                                  <a:rPr lang="de-DE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𝑏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∗</m:t>
                                                    </m:r>
                                                  </m:sup>
                                                </m:sSup>
                                                <m:r>
                                                  <a:rPr lang="de-DE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,</m:t>
                                                </m:r>
                                                <m:sSup>
                                                  <m:sSupPr>
                                                    <m:ctrlP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𝑡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∗</m:t>
                                                    </m:r>
                                                  </m:sup>
                                                </m:sSup>
                                              </m:e>
                                            </m:d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𝑅𝑒𝑔𝑟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¬∃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.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𝐵𝑜𝑥𝐼𝑛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𝑝𝑎𝑟𝑖𝑠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𝑑𝑜</m:t>
                                        </m:r>
                                        <m:d>
                                          <m:dPr>
                                            <m:ctrlP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𝑢𝑛𝑙𝑜𝑎𝑑𝑆</m:t>
                                            </m:r>
                                            <m:d>
                                              <m:dPr>
                                                <m:ctrlPr>
                                                  <a:rPr lang="de-DE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𝑏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∗</m:t>
                                                    </m:r>
                                                  </m:sup>
                                                </m:sSup>
                                                <m:r>
                                                  <a:rPr lang="de-DE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,</m:t>
                                                </m:r>
                                                <m:sSup>
                                                  <m:sSupPr>
                                                    <m:ctrlP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𝑡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∗</m:t>
                                                    </m:r>
                                                  </m:sup>
                                                </m:sSup>
                                              </m:e>
                                            </m:d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F3071C78-00CE-8161-71EF-7BAC51A522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74652091"/>
                  </p:ext>
                </p:extLst>
              </p:nvPr>
            </p:nvGraphicFramePr>
            <p:xfrm>
              <a:off x="3108745" y="3255256"/>
              <a:ext cx="6311837" cy="1003046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62280">
                      <a:extLst>
                        <a:ext uri="{9D8B030D-6E8A-4147-A177-3AD203B41FA5}">
                          <a16:colId xmlns:a16="http://schemas.microsoft.com/office/drawing/2014/main" val="2826743827"/>
                        </a:ext>
                      </a:extLst>
                    </a:gridCol>
                    <a:gridCol w="5360289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501523">
                    <a:tc row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778" t="-1250" r="-1288889" b="-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8747" t="-2500" r="-9693" b="-10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179487" t="-2500" r="-5128" b="-10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501523">
                    <a:tc v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8747" t="-102500" r="-9693" b="-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179487" t="-102500" r="-5128" b="-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D7262F8C-9222-A38F-7EA1-7E36FDAA25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96866128"/>
                  </p:ext>
                </p:extLst>
              </p:nvPr>
            </p:nvGraphicFramePr>
            <p:xfrm>
              <a:off x="2187358" y="4950436"/>
              <a:ext cx="1383665" cy="37084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62280">
                      <a:extLst>
                        <a:ext uri="{9D8B030D-6E8A-4147-A177-3AD203B41FA5}">
                          <a16:colId xmlns:a16="http://schemas.microsoft.com/office/drawing/2014/main" val="3692247725"/>
                        </a:ext>
                      </a:extLst>
                    </a:gridCol>
                    <a:gridCol w="386080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53530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  <m:t>⊕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⊤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>
                        <a:solidFill>
                          <a:srgbClr val="EAEA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>
                        <a:solidFill>
                          <a:srgbClr val="EAEA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D7262F8C-9222-A38F-7EA1-7E36FDAA25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96866128"/>
                  </p:ext>
                </p:extLst>
              </p:nvPr>
            </p:nvGraphicFramePr>
            <p:xfrm>
              <a:off x="2187358" y="4950436"/>
              <a:ext cx="1383665" cy="37084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62280">
                      <a:extLst>
                        <a:ext uri="{9D8B030D-6E8A-4147-A177-3AD203B41FA5}">
                          <a16:colId xmlns:a16="http://schemas.microsoft.com/office/drawing/2014/main" val="3692247725"/>
                        </a:ext>
                      </a:extLst>
                    </a:gridCol>
                    <a:gridCol w="386080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53530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6"/>
                          <a:stretch>
                            <a:fillRect l="-2703" r="-200000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6"/>
                          <a:stretch>
                            <a:fillRect l="-126667" r="-146667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6"/>
                          <a:stretch>
                            <a:fillRect l="-158140" r="-2326" b="-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3DB1281A-C912-2910-EF5E-FBA617E93D5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60356301"/>
                  </p:ext>
                </p:extLst>
              </p:nvPr>
            </p:nvGraphicFramePr>
            <p:xfrm>
              <a:off x="3582276" y="4559847"/>
              <a:ext cx="6311837" cy="1152018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62280">
                      <a:extLst>
                        <a:ext uri="{9D8B030D-6E8A-4147-A177-3AD203B41FA5}">
                          <a16:colId xmlns:a16="http://schemas.microsoft.com/office/drawing/2014/main" val="2826743827"/>
                        </a:ext>
                      </a:extLst>
                    </a:gridCol>
                    <a:gridCol w="5360289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⊗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𝑅𝑒𝑔𝑟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∃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.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𝐵𝑜𝑥𝐼𝑛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𝑝𝑎𝑟𝑖𝑠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𝑑𝑜</m:t>
                                        </m:r>
                                        <m:d>
                                          <m:dPr>
                                            <m:ctrlP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𝑢𝑛𝑙𝑜𝑎𝑑𝐹</m:t>
                                            </m:r>
                                            <m:d>
                                              <m:dPr>
                                                <m:ctrlPr>
                                                  <a:rPr lang="de-DE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𝑏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∗</m:t>
                                                    </m:r>
                                                  </m:sup>
                                                </m:sSup>
                                                <m:r>
                                                  <a:rPr lang="de-DE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,</m:t>
                                                </m:r>
                                                <m:sSup>
                                                  <m:sSupPr>
                                                    <m:ctrlP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𝑡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∗</m:t>
                                                    </m:r>
                                                  </m:sup>
                                                </m:sSup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𝑅𝑒𝑔𝑟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¬∃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.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𝐵𝑜𝑥𝐼𝑛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𝑝𝑎𝑟𝑖𝑠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𝑑𝑜</m:t>
                                        </m:r>
                                        <m:d>
                                          <m:dPr>
                                            <m:ctrlP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𝑢𝑛𝑙𝑜𝑎𝑑𝐹</m:t>
                                            </m:r>
                                            <m:d>
                                              <m:dPr>
                                                <m:ctrlPr>
                                                  <a:rPr lang="de-DE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𝑏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∗</m:t>
                                                    </m:r>
                                                  </m:sup>
                                                </m:sSup>
                                                <m:r>
                                                  <a:rPr lang="de-DE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,</m:t>
                                                </m:r>
                                                <m:sSup>
                                                  <m:sSupPr>
                                                    <m:ctrlP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𝑡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de-DE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∗</m:t>
                                                    </m:r>
                                                  </m:sup>
                                                </m:sSup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>
                        <a:solidFill>
                          <a:srgbClr val="EAEA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3DB1281A-C912-2910-EF5E-FBA617E93D5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60356301"/>
                  </p:ext>
                </p:extLst>
              </p:nvPr>
            </p:nvGraphicFramePr>
            <p:xfrm>
              <a:off x="3582276" y="4559847"/>
              <a:ext cx="6311837" cy="1152018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62280">
                      <a:extLst>
                        <a:ext uri="{9D8B030D-6E8A-4147-A177-3AD203B41FA5}">
                          <a16:colId xmlns:a16="http://schemas.microsoft.com/office/drawing/2014/main" val="2826743827"/>
                        </a:ext>
                      </a:extLst>
                    </a:gridCol>
                    <a:gridCol w="5360289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576009">
                    <a:tc row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2778" t="-1099" r="-1286111" b="-21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7"/>
                          <a:stretch>
                            <a:fillRect l="-8747" t="-2174" r="-9456" b="-10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1179487" t="-2174" r="-2564" b="-1021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576009">
                    <a:tc v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7"/>
                          <a:stretch>
                            <a:fillRect l="-8747" t="-104444" r="-9456" b="-4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1179487" t="-104444" r="-2564" b="-444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" name="Left Bracket 17">
            <a:extLst>
              <a:ext uri="{FF2B5EF4-FFF2-40B4-BE49-F238E27FC236}">
                <a16:creationId xmlns:a16="http://schemas.microsoft.com/office/drawing/2014/main" id="{4439D38A-E9C7-2743-E111-B2B1425989EA}"/>
              </a:ext>
            </a:extLst>
          </p:cNvPr>
          <p:cNvSpPr/>
          <p:nvPr/>
        </p:nvSpPr>
        <p:spPr>
          <a:xfrm>
            <a:off x="2126461" y="3127113"/>
            <a:ext cx="45719" cy="1224000"/>
          </a:xfrm>
          <a:prstGeom prst="leftBracke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Left Bracket 18">
            <a:extLst>
              <a:ext uri="{FF2B5EF4-FFF2-40B4-BE49-F238E27FC236}">
                <a16:creationId xmlns:a16="http://schemas.microsoft.com/office/drawing/2014/main" id="{3991F803-C496-4E0F-C79C-7562D0B8F955}"/>
              </a:ext>
            </a:extLst>
          </p:cNvPr>
          <p:cNvSpPr/>
          <p:nvPr/>
        </p:nvSpPr>
        <p:spPr>
          <a:xfrm rot="10800000">
            <a:off x="9958923" y="4548966"/>
            <a:ext cx="45719" cy="1224000"/>
          </a:xfrm>
          <a:prstGeom prst="leftBracke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4349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BF36E-C9BD-63BB-7616-8A39BC31A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FODTR &amp; Q-Functions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66B9E-B4BF-3937-6A2D-94DAD9BED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8503" lvl="1" indent="0">
              <a:buNone/>
            </a:pPr>
            <a:r>
              <a:rPr lang="en-GB" b="0" i="1" dirty="0">
                <a:latin typeface="Cambria Math" panose="02040503050406030204" pitchFamily="18" charset="0"/>
              </a:rPr>
              <a:t> </a:t>
            </a:r>
            <a:br>
              <a:rPr lang="en-GB" b="0" i="1" dirty="0">
                <a:latin typeface="Cambria Math" panose="02040503050406030204" pitchFamily="18" charset="0"/>
              </a:rPr>
            </a:br>
            <a:endParaRPr lang="en-GB" b="0" i="1" dirty="0">
              <a:latin typeface="Cambria Math" panose="02040503050406030204" pitchFamily="18" charset="0"/>
            </a:endParaRPr>
          </a:p>
          <a:p>
            <a:pPr lvl="1"/>
            <a:endParaRPr lang="en-GB" i="1" dirty="0">
              <a:latin typeface="Cambria Math" panose="02040503050406030204" pitchFamily="18" charset="0"/>
            </a:endParaRPr>
          </a:p>
          <a:p>
            <a:pPr lvl="1"/>
            <a:endParaRPr lang="en-GB" i="1" dirty="0">
              <a:latin typeface="Cambria Math" panose="02040503050406030204" pitchFamily="18" charset="0"/>
            </a:endParaRP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16FB9-5342-1ED3-327F-DB2F568E90B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C268F-1890-F869-4B62-B2DF11FE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40880-73CE-BC48-801D-640D143BFC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48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EE36AF-DB83-55E9-3593-8387142E80EE}"/>
                  </a:ext>
                </a:extLst>
              </p:cNvPr>
              <p:cNvSpPr txBox="1"/>
              <p:nvPr/>
            </p:nvSpPr>
            <p:spPr>
              <a:xfrm>
                <a:off x="359625" y="1665066"/>
                <a:ext cx="5475730" cy="396038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𝐹𝑂𝐷𝑇𝑅</m:t>
                      </m:r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𝑣𝐶𝑎𝑠𝑒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𝑢𝑛𝑙𝑜𝑎𝑑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𝑟𝐶𝑎𝑠𝑒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𝛾</m:t>
                      </m:r>
                      <m:nary>
                        <m:naryPr>
                          <m:chr m:val="⨁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𝑝𝐶𝑎𝑠𝑒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𝑢𝑛𝑙𝑜𝑎𝑑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</m:nary>
                    </m:oMath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lang="en-GB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lang="en-GB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lang="en-GB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lang="en-GB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lang="en-GB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lang="en-GB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lang="en-GB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EE36AF-DB83-55E9-3593-8387142E80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5" y="1665066"/>
                <a:ext cx="5475730" cy="3960380"/>
              </a:xfrm>
              <a:prstGeom prst="rect">
                <a:avLst/>
              </a:prstGeom>
              <a:blipFill>
                <a:blip r:embed="rId3"/>
                <a:stretch>
                  <a:fillRect t="-1469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4ECEAA27-5D7A-BE8B-3D3F-2E137F0203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98136577"/>
                  </p:ext>
                </p:extLst>
              </p:nvPr>
            </p:nvGraphicFramePr>
            <p:xfrm>
              <a:off x="5698222" y="1836705"/>
              <a:ext cx="5379276" cy="1152018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62280">
                      <a:extLst>
                        <a:ext uri="{9D8B030D-6E8A-4147-A177-3AD203B41FA5}">
                          <a16:colId xmlns:a16="http://schemas.microsoft.com/office/drawing/2014/main" val="2826743827"/>
                        </a:ext>
                      </a:extLst>
                    </a:gridCol>
                    <a:gridCol w="4427728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⊗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𝑅𝑒𝑔𝑟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∃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.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𝐵𝑜𝑥𝐼𝑛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𝑝𝑎𝑟𝑖𝑠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𝑑𝑜</m:t>
                                        </m:r>
                                        <m:d>
                                          <m:dPr>
                                            <m:ctrlP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de-DE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de-DE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de-DE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lang="de-DE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acc>
                                                  <m:accPr>
                                                    <m:chr m:val="⃗"/>
                                                    <m:ctrlPr>
                                                      <a:rPr lang="de-DE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accPr>
                                                  <m:e>
                                                    <m:r>
                                                      <a:rPr lang="de-DE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acc>
                                              </m:e>
                                            </m:d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𝑅𝑒𝑔𝑟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¬∃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.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𝐵𝑜𝑥𝐼𝑛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𝑝𝑎𝑟𝑖𝑠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𝑑𝑜</m:t>
                                        </m:r>
                                        <m:d>
                                          <m:dPr>
                                            <m:ctrlP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de-DE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de-DE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de-DE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lang="de-DE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acc>
                                                  <m:accPr>
                                                    <m:chr m:val="⃗"/>
                                                    <m:ctrlPr>
                                                      <a:rPr lang="de-DE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accPr>
                                                  <m:e>
                                                    <m:r>
                                                      <a:rPr lang="de-DE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acc>
                                              </m:e>
                                            </m:d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4ECEAA27-5D7A-BE8B-3D3F-2E137F0203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98136577"/>
                  </p:ext>
                </p:extLst>
              </p:nvPr>
            </p:nvGraphicFramePr>
            <p:xfrm>
              <a:off x="5698222" y="1836705"/>
              <a:ext cx="5379276" cy="1152018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62280">
                      <a:extLst>
                        <a:ext uri="{9D8B030D-6E8A-4147-A177-3AD203B41FA5}">
                          <a16:colId xmlns:a16="http://schemas.microsoft.com/office/drawing/2014/main" val="2826743827"/>
                        </a:ext>
                      </a:extLst>
                    </a:gridCol>
                    <a:gridCol w="4427728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576009">
                    <a:tc row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703" r="-1051351" b="-1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0888" r="-11461" b="-10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992308" r="-2564" b="-1021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576009">
                    <a:tc v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0888" t="-100000" r="-11461" b="-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992308" t="-100000" r="-2564" b="-21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F3071C78-00CE-8161-71EF-7BAC51A522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3450306"/>
                  </p:ext>
                </p:extLst>
              </p:nvPr>
            </p:nvGraphicFramePr>
            <p:xfrm>
              <a:off x="822745" y="3993703"/>
              <a:ext cx="7805806" cy="74168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62280">
                      <a:extLst>
                        <a:ext uri="{9D8B030D-6E8A-4147-A177-3AD203B41FA5}">
                          <a16:colId xmlns:a16="http://schemas.microsoft.com/office/drawing/2014/main" val="1448273476"/>
                        </a:ext>
                      </a:extLst>
                    </a:gridCol>
                    <a:gridCol w="6839902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503624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⊕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∃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𝐵𝑜𝑥𝑂𝑛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𝑇𝑟𝑢𝑐𝑘𝐼𝑛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𝑝𝑎𝑟𝑖𝑠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∨∃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𝐵𝑜𝑥𝐼𝑛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𝑝𝑎𝑟𝑖𝑠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8.1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¬“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F3071C78-00CE-8161-71EF-7BAC51A522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3450306"/>
                  </p:ext>
                </p:extLst>
              </p:nvPr>
            </p:nvGraphicFramePr>
            <p:xfrm>
              <a:off x="822745" y="3993703"/>
              <a:ext cx="7805806" cy="74168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62280">
                      <a:extLst>
                        <a:ext uri="{9D8B030D-6E8A-4147-A177-3AD203B41FA5}">
                          <a16:colId xmlns:a16="http://schemas.microsoft.com/office/drawing/2014/main" val="1448273476"/>
                        </a:ext>
                      </a:extLst>
                    </a:gridCol>
                    <a:gridCol w="6839902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503624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778" t="-1695" r="-1613889" b="-16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6852" t="-3333" r="-759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442500" t="-3333" r="-25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6852" t="-106897" r="-7593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442500" t="-106897" r="-2500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3DB1281A-C912-2910-EF5E-FBA617E93D5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89826695"/>
                  </p:ext>
                </p:extLst>
              </p:nvPr>
            </p:nvGraphicFramePr>
            <p:xfrm>
              <a:off x="3650845" y="3124674"/>
              <a:ext cx="3290380" cy="74168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62280">
                      <a:extLst>
                        <a:ext uri="{9D8B030D-6E8A-4147-A177-3AD203B41FA5}">
                          <a16:colId xmlns:a16="http://schemas.microsoft.com/office/drawing/2014/main" val="2826743827"/>
                        </a:ext>
                      </a:extLst>
                    </a:gridCol>
                    <a:gridCol w="2338832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⊕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∃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. 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𝐵𝑜𝑥𝐼𝑛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𝑝𝑎𝑟𝑖𝑠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9.0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¬“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solidFill>
                          <a:srgbClr val="EAEA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3DB1281A-C912-2910-EF5E-FBA617E93D5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89826695"/>
                  </p:ext>
                </p:extLst>
              </p:nvPr>
            </p:nvGraphicFramePr>
            <p:xfrm>
              <a:off x="3650845" y="3124674"/>
              <a:ext cx="3290380" cy="74168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62280">
                      <a:extLst>
                        <a:ext uri="{9D8B030D-6E8A-4147-A177-3AD203B41FA5}">
                          <a16:colId xmlns:a16="http://schemas.microsoft.com/office/drawing/2014/main" val="2826743827"/>
                        </a:ext>
                      </a:extLst>
                    </a:gridCol>
                    <a:gridCol w="2338832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2703" t="-1695" r="-605405" b="-16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6"/>
                          <a:stretch>
                            <a:fillRect l="-20652" t="-3333" r="-2173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569231" t="-3333" r="-2564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6"/>
                          <a:stretch>
                            <a:fillRect l="-20652" t="-106897" r="-21739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569231" t="-106897" r="-2564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B7FA5E8D-612A-3963-CBF9-235BA938BE4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79190561"/>
                  </p:ext>
                </p:extLst>
              </p:nvPr>
            </p:nvGraphicFramePr>
            <p:xfrm>
              <a:off x="822745" y="3124674"/>
              <a:ext cx="2828100" cy="74168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2338832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∃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. 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𝐵𝑜𝑥𝐼𝑛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𝑝𝑎𝑟𝑖𝑠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¬“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solidFill>
                          <a:srgbClr val="EAEA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B7FA5E8D-612A-3963-CBF9-235BA938BE4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79190561"/>
                  </p:ext>
                </p:extLst>
              </p:nvPr>
            </p:nvGraphicFramePr>
            <p:xfrm>
              <a:off x="822745" y="3124674"/>
              <a:ext cx="2828100" cy="74168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2338832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7"/>
                          <a:stretch>
                            <a:fillRect l="-541" t="-3333" r="-2162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476923" t="-3333" r="-2564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7"/>
                          <a:stretch>
                            <a:fillRect l="-541" t="-106897" r="-21622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476923" t="-106897" r="-2564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1A78F924-EEC0-238C-9A94-E2F1723B49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51511085"/>
                  </p:ext>
                </p:extLst>
              </p:nvPr>
            </p:nvGraphicFramePr>
            <p:xfrm>
              <a:off x="822745" y="4862732"/>
              <a:ext cx="7552119" cy="111252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961509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66230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  <a:gridCol w="1928305">
                      <a:extLst>
                        <a:ext uri="{9D8B030D-6E8A-4147-A177-3AD203B41FA5}">
                          <a16:colId xmlns:a16="http://schemas.microsoft.com/office/drawing/2014/main" val="64863858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∃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𝐵𝑜𝑥𝐼𝑛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𝑝𝑎𝑟𝑖𝑠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19.0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DE"/>
                            <a:t>➝ </a:t>
                          </a:r>
                          <a14:m>
                            <m:oMath xmlns:m="http://schemas.openxmlformats.org/officeDocument/2006/math">
                              <m:r>
                                <a:rPr lang="en-DE" i="1" smtClean="0">
                                  <a:latin typeface="Cambria Math" panose="02040503050406030204" pitchFamily="18" charset="0"/>
                                </a:rPr>
                                <m:t>𝑛𝑜𝑜𝑝</m:t>
                              </m:r>
                            </m:oMath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¬“∧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∃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𝐵𝑜𝑥𝑂𝑛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</m:d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∧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𝑇𝑟𝑢𝑐𝑘𝐼𝑛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𝑝𝑎𝑟𝑖𝑠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8.1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DE"/>
                            <a:t>➝ </a:t>
                          </a:r>
                          <a14:m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𝑢𝑛𝑙𝑜𝑎𝑑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p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d>
                            </m:oMath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¬“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➝ </a:t>
                          </a:r>
                          <a14:m>
                            <m:oMath xmlns:m="http://schemas.openxmlformats.org/officeDocument/2006/math">
                              <m:r>
                                <a:rPr lang="en-DE" i="1" smtClean="0">
                                  <a:latin typeface="Cambria Math" panose="02040503050406030204" pitchFamily="18" charset="0"/>
                                </a:rPr>
                                <m:t>𝑛𝑜𝑜𝑝</m:t>
                              </m:r>
                            </m:oMath>
                          </a14:m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3284582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1A78F924-EEC0-238C-9A94-E2F1723B49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51511085"/>
                  </p:ext>
                </p:extLst>
              </p:nvPr>
            </p:nvGraphicFramePr>
            <p:xfrm>
              <a:off x="822745" y="4862732"/>
              <a:ext cx="7552119" cy="111252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961509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66230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  <a:gridCol w="1928305">
                      <a:extLst>
                        <a:ext uri="{9D8B030D-6E8A-4147-A177-3AD203B41FA5}">
                          <a16:colId xmlns:a16="http://schemas.microsoft.com/office/drawing/2014/main" val="64863858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8"/>
                          <a:stretch>
                            <a:fillRect l="-255" t="-6667" r="-52296" b="-2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755769" t="-6667" r="-294231" b="-2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292763" t="-6667" r="-658" b="-2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8"/>
                          <a:stretch>
                            <a:fillRect l="-255" t="-110345" r="-52296" b="-1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755769" t="-110345" r="-294231" b="-1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292763" t="-110345" r="-658" b="-1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8"/>
                          <a:stretch>
                            <a:fillRect l="-255" t="-203333" r="-52296" b="-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755769" t="-203333" r="-294231" b="-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292763" t="-203333" r="-658" b="-2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284582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5567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8DE43-07EA-0C29-3088-4FD79D75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Symbolic Dynamic Programming (SDP)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64FEA7-F3CA-1A2A-F70E-FDF4E66979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/>
                  <a:t>What value if 0-stages-to-go?</a:t>
                </a:r>
              </a:p>
              <a:p>
                <a:pPr lvl="1"/>
                <a:r>
                  <a:rPr lang="en-GB"/>
                  <a:t>Immediate reward: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𝑟𝐶𝑎𝑠𝑒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en-GB" b="0"/>
              </a:p>
              <a:p>
                <a:r>
                  <a:rPr lang="en-GB"/>
                  <a:t>What value if 1-state-to-go?</a:t>
                </a:r>
              </a:p>
              <a:p>
                <a:pPr lvl="1"/>
                <a:r>
                  <a:rPr lang="en-GB"/>
                  <a:t>We know value for each action ➝ Take maximum for each state</a:t>
                </a:r>
              </a:p>
              <a:p>
                <a:endParaRPr lang="en-GB"/>
              </a:p>
              <a:p>
                <a:endParaRPr lang="en-GB"/>
              </a:p>
              <a:p>
                <a:endParaRPr lang="en-GB"/>
              </a:p>
              <a:p>
                <a:endParaRPr lang="en-GB"/>
              </a:p>
              <a:p>
                <a:endParaRPr lang="en-GB"/>
              </a:p>
              <a:p>
                <a:r>
                  <a:rPr lang="en-GB"/>
                  <a:t>Value iteration</a:t>
                </a:r>
              </a:p>
              <a:p>
                <a:pPr lvl="1"/>
                <a:r>
                  <a:rPr lang="en-GB"/>
                  <a:t>Obtain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</m:oMath>
                </a14:m>
                <a:r>
                  <a:rPr lang="en-GB"/>
                  <a:t>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GB"/>
                  <a:t> until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⊖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endParaRPr lang="en-GB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64FEA7-F3CA-1A2A-F70E-FDF4E66979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238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DDA21-F270-930B-797C-D22C1685B39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68E63-74AB-928C-F68E-1CBB718B0A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DE984-199E-0CB3-88E0-375A3B1AD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49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8E99EE45-C859-EA98-DAF9-990745D092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01426493"/>
                  </p:ext>
                </p:extLst>
              </p:nvPr>
            </p:nvGraphicFramePr>
            <p:xfrm>
              <a:off x="580944" y="3245400"/>
              <a:ext cx="3969576" cy="183600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1745932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497142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  <a:gridCol w="1364234">
                      <a:extLst>
                        <a:ext uri="{9D8B030D-6E8A-4147-A177-3AD203B41FA5}">
                          <a16:colId xmlns:a16="http://schemas.microsoft.com/office/drawing/2014/main" val="3582318037"/>
                        </a:ext>
                      </a:extLst>
                    </a:gridCol>
                  </a:tblGrid>
                  <a:tr h="367200">
                    <a:tc rowSpan="5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unc>
                                  <m:func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limLow>
                                      <m:limLow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limLow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 b="0" i="0" smtClean="0">
                                            <a:latin typeface="Cambria Math" panose="02040503050406030204" pitchFamily="18" charset="0"/>
                                          </a:rPr>
                                          <m:t>max</m:t>
                                        </m:r>
                                      </m:e>
                                      <m:lim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lim>
                                    </m:limLow>
                                  </m:fName>
                                  <m:e>
                                    <m:d>
                                      <m:dPr>
                                        <m:begChr m:val="{"/>
                                        <m:endChr m:val=""/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eqArr>
                                          <m:eqArrPr>
                                            <m:ctrlP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eqArrPr>
                                          <m:e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</m:e>
                                          <m:e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</m:e>
                                          <m:e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</m:e>
                                          <m:e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</m:e>
                                          <m:e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</m:e>
                                          <m:e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</m:e>
                                          <m:e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</m:e>
                                        </m:eqAr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6720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  <a:tr h="36720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01982273"/>
                      </a:ext>
                    </a:extLst>
                  </a:tr>
                  <a:tr h="36720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89736633"/>
                      </a:ext>
                    </a:extLst>
                  </a:tr>
                  <a:tr h="36720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99896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8E99EE45-C859-EA98-DAF9-990745D092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01426493"/>
                  </p:ext>
                </p:extLst>
              </p:nvPr>
            </p:nvGraphicFramePr>
            <p:xfrm>
              <a:off x="580944" y="3245400"/>
              <a:ext cx="3969576" cy="183600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1745932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497142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  <a:gridCol w="1364234">
                      <a:extLst>
                        <a:ext uri="{9D8B030D-6E8A-4147-A177-3AD203B41FA5}">
                          <a16:colId xmlns:a16="http://schemas.microsoft.com/office/drawing/2014/main" val="3582318037"/>
                        </a:ext>
                      </a:extLst>
                    </a:gridCol>
                  </a:tblGrid>
                  <a:tr h="367200">
                    <a:tc rowSpan="5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t="-5479" r="-128261" b="-41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353846" t="-27586" r="-353846" b="-4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610345" t="-27586" r="-375862" b="-424138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90741" t="-13793" r="-926" b="-1620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6720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353846" t="-127586" r="-353846" b="-3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610345" t="-127586" r="-375862" b="-324138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  <a:tr h="36720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01982273"/>
                      </a:ext>
                    </a:extLst>
                  </a:tr>
                  <a:tr h="36720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353846" t="-331034" r="-353846" b="-1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610345" t="-331034" r="-375862" b="-120690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90741" t="-165517" r="-926" b="-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89736633"/>
                      </a:ext>
                    </a:extLst>
                  </a:tr>
                  <a:tr h="36720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353846" t="-431034" r="-353846" b="-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610345" t="-431034" r="-375862" b="-20690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998966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E15B34E5-23B8-F1AE-FEE0-AFCCDA3E0D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74560012"/>
                  </p:ext>
                </p:extLst>
              </p:nvPr>
            </p:nvGraphicFramePr>
            <p:xfrm>
              <a:off x="4771839" y="3294851"/>
              <a:ext cx="4830892" cy="183600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2612518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497142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  <a:gridCol w="1358964">
                      <a:extLst>
                        <a:ext uri="{9D8B030D-6E8A-4147-A177-3AD203B41FA5}">
                          <a16:colId xmlns:a16="http://schemas.microsoft.com/office/drawing/2014/main" val="3582318037"/>
                        </a:ext>
                      </a:extLst>
                    </a:gridCol>
                  </a:tblGrid>
                  <a:tr h="367200">
                    <a:tc rowSpan="5"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DE"/>
                            <a:t> </a:t>
                          </a: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6720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  <a:tr h="36720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01982273"/>
                      </a:ext>
                    </a:extLst>
                  </a:tr>
                  <a:tr h="36720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89736633"/>
                      </a:ext>
                    </a:extLst>
                  </a:tr>
                  <a:tr h="36720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99896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E15B34E5-23B8-F1AE-FEE0-AFCCDA3E0D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74560012"/>
                  </p:ext>
                </p:extLst>
              </p:nvPr>
            </p:nvGraphicFramePr>
            <p:xfrm>
              <a:off x="4771839" y="3294851"/>
              <a:ext cx="4830892" cy="183600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2612518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497142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  <a:gridCol w="1358964">
                      <a:extLst>
                        <a:ext uri="{9D8B030D-6E8A-4147-A177-3AD203B41FA5}">
                          <a16:colId xmlns:a16="http://schemas.microsoft.com/office/drawing/2014/main" val="3582318037"/>
                        </a:ext>
                      </a:extLst>
                    </a:gridCol>
                  </a:tblGrid>
                  <a:tr h="367200">
                    <a:tc rowSpan="5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83" t="-685" r="-85024" b="-27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533333" t="-3448" r="-351282" b="-4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851724" t="-3448" r="-372414" b="-417241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57944" t="-1724" r="-935" b="-15862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6720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533333" t="-103448" r="-351282" b="-3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851724" t="-103448" r="-372414" b="-317241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  <a:tr h="36720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01982273"/>
                      </a:ext>
                    </a:extLst>
                  </a:tr>
                  <a:tr h="36720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533333" t="-306897" r="-351282" b="-1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851724" t="-306897" r="-372414" b="-113793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57944" t="-153448" r="-935" b="-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89736633"/>
                      </a:ext>
                    </a:extLst>
                  </a:tr>
                  <a:tr h="36720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533333" t="-406897" r="-351282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851724" t="-406897" r="-372414" b="-13793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998966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6492BDA4-C061-AD62-9F46-26749B65611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4878918"/>
                  </p:ext>
                </p:extLst>
              </p:nvPr>
            </p:nvGraphicFramePr>
            <p:xfrm>
              <a:off x="5707891" y="3478451"/>
              <a:ext cx="1281685" cy="146880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919417">
                      <a:extLst>
                        <a:ext uri="{9D8B030D-6E8A-4147-A177-3AD203B41FA5}">
                          <a16:colId xmlns:a16="http://schemas.microsoft.com/office/drawing/2014/main" val="3234989509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017726210"/>
                        </a:ext>
                      </a:extLst>
                    </a:gridCol>
                  </a:tblGrid>
                  <a:tr h="3672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67720301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r>
                            <a:rPr lang="de-DE" b="1" dirty="0"/>
                            <a:t>else</a:t>
                          </a:r>
                          <a:r>
                            <a:rPr lang="de-DE" b="0" dirty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de-DE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41152091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r>
                            <a:rPr lang="de-DE" b="1" dirty="0"/>
                            <a:t>else</a:t>
                          </a:r>
                          <a:r>
                            <a:rPr lang="de-DE" b="0" dirty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oMath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58750855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r>
                            <a:rPr lang="de-DE" b="1" dirty="0"/>
                            <a:t>else</a:t>
                          </a:r>
                          <a:r>
                            <a:rPr lang="de-DE" b="0" dirty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de-DE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226974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6492BDA4-C061-AD62-9F46-26749B65611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4878918"/>
                  </p:ext>
                </p:extLst>
              </p:nvPr>
            </p:nvGraphicFramePr>
            <p:xfrm>
              <a:off x="5707891" y="3478451"/>
              <a:ext cx="1281685" cy="146880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919417">
                      <a:extLst>
                        <a:ext uri="{9D8B030D-6E8A-4147-A177-3AD203B41FA5}">
                          <a16:colId xmlns:a16="http://schemas.microsoft.com/office/drawing/2014/main" val="3234989509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017726210"/>
                        </a:ext>
                      </a:extLst>
                    </a:gridCol>
                  </a:tblGrid>
                  <a:tr h="36720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1370" r="-41096" b="-3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255172" r="-3448" b="-3310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67720301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1370" t="-96667" r="-41096" b="-2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255172" t="-96667" r="-3448" b="-2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1152091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1370" t="-203448" r="-41096" b="-1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255172" t="-203448" r="-3448" b="-1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58750855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1370" t="-303448" r="-41096" b="-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255172" t="-303448" r="-3448" b="-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269743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B6159216-2324-D90E-4D06-B6D6258CDF4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94352256"/>
                  </p:ext>
                </p:extLst>
              </p:nvPr>
            </p:nvGraphicFramePr>
            <p:xfrm>
              <a:off x="5707891" y="3478451"/>
              <a:ext cx="1281685" cy="110160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919417">
                      <a:extLst>
                        <a:ext uri="{9D8B030D-6E8A-4147-A177-3AD203B41FA5}">
                          <a16:colId xmlns:a16="http://schemas.microsoft.com/office/drawing/2014/main" val="3234989509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017726210"/>
                        </a:ext>
                      </a:extLst>
                    </a:gridCol>
                  </a:tblGrid>
                  <a:tr h="3672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67720301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r>
                            <a:rPr lang="de-DE" b="1" dirty="0"/>
                            <a:t>else</a:t>
                          </a:r>
                          <a:r>
                            <a:rPr lang="de-DE" b="0" dirty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de-DE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41152091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r>
                            <a:rPr lang="de-DE" b="1" dirty="0"/>
                            <a:t>else</a:t>
                          </a:r>
                          <a:r>
                            <a:rPr lang="de-DE" b="0" dirty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oMath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5875085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B6159216-2324-D90E-4D06-B6D6258CDF4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94352256"/>
                  </p:ext>
                </p:extLst>
              </p:nvPr>
            </p:nvGraphicFramePr>
            <p:xfrm>
              <a:off x="5707891" y="3478451"/>
              <a:ext cx="1281685" cy="110160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919417">
                      <a:extLst>
                        <a:ext uri="{9D8B030D-6E8A-4147-A177-3AD203B41FA5}">
                          <a16:colId xmlns:a16="http://schemas.microsoft.com/office/drawing/2014/main" val="3234989509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017726210"/>
                        </a:ext>
                      </a:extLst>
                    </a:gridCol>
                  </a:tblGrid>
                  <a:tr h="36720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6"/>
                          <a:stretch>
                            <a:fillRect l="-1370" r="-41096" b="-2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6"/>
                          <a:stretch>
                            <a:fillRect l="-255172" r="-3448" b="-2310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67720301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6"/>
                          <a:stretch>
                            <a:fillRect l="-1370" t="-96667" r="-41096" b="-1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6"/>
                          <a:stretch>
                            <a:fillRect l="-255172" t="-96667" r="-3448" b="-12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1152091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6"/>
                          <a:stretch>
                            <a:fillRect l="-1370" t="-203448" r="-41096" b="-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6"/>
                          <a:stretch>
                            <a:fillRect l="-255172" t="-203448" r="-3448" b="-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5875085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40C42888-88A4-5C2F-8693-3C3701B349B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32729524"/>
                  </p:ext>
                </p:extLst>
              </p:nvPr>
            </p:nvGraphicFramePr>
            <p:xfrm>
              <a:off x="5707891" y="3478451"/>
              <a:ext cx="1281685" cy="73440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919417">
                      <a:extLst>
                        <a:ext uri="{9D8B030D-6E8A-4147-A177-3AD203B41FA5}">
                          <a16:colId xmlns:a16="http://schemas.microsoft.com/office/drawing/2014/main" val="3234989509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017726210"/>
                        </a:ext>
                      </a:extLst>
                    </a:gridCol>
                  </a:tblGrid>
                  <a:tr h="3672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67720301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r>
                            <a:rPr lang="en-GB" b="1" noProof="0" dirty="0"/>
                            <a:t>else</a:t>
                          </a:r>
                          <a:r>
                            <a:rPr lang="en-GB" b="0" noProof="0" dirty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noProof="0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GB" b="0" i="1" noProof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a14:m>
                          <a:endParaRPr lang="en-GB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de-DE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4115209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40C42888-88A4-5C2F-8693-3C3701B349B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32729524"/>
                  </p:ext>
                </p:extLst>
              </p:nvPr>
            </p:nvGraphicFramePr>
            <p:xfrm>
              <a:off x="5707891" y="3478451"/>
              <a:ext cx="1281685" cy="73440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919417">
                      <a:extLst>
                        <a:ext uri="{9D8B030D-6E8A-4147-A177-3AD203B41FA5}">
                          <a16:colId xmlns:a16="http://schemas.microsoft.com/office/drawing/2014/main" val="3234989509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017726210"/>
                        </a:ext>
                      </a:extLst>
                    </a:gridCol>
                  </a:tblGrid>
                  <a:tr h="36720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7"/>
                          <a:stretch>
                            <a:fillRect l="-1370" r="-41096" b="-1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7"/>
                          <a:stretch>
                            <a:fillRect l="-255172" r="-3448" b="-12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67720301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7"/>
                          <a:stretch>
                            <a:fillRect l="-1370" t="-103448" r="-41096" b="-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7"/>
                          <a:stretch>
                            <a:fillRect l="-255172" t="-103448" r="-3448" b="-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115209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69B1F198-CDA6-59BB-4E48-E0FCB24E168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07216852"/>
                  </p:ext>
                </p:extLst>
              </p:nvPr>
            </p:nvGraphicFramePr>
            <p:xfrm>
              <a:off x="5707891" y="3478451"/>
              <a:ext cx="1281685" cy="36720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919417">
                      <a:extLst>
                        <a:ext uri="{9D8B030D-6E8A-4147-A177-3AD203B41FA5}">
                          <a16:colId xmlns:a16="http://schemas.microsoft.com/office/drawing/2014/main" val="3234989509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017726210"/>
                        </a:ext>
                      </a:extLst>
                    </a:gridCol>
                  </a:tblGrid>
                  <a:tr h="3672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677203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69B1F198-CDA6-59BB-4E48-E0FCB24E168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07216852"/>
                  </p:ext>
                </p:extLst>
              </p:nvPr>
            </p:nvGraphicFramePr>
            <p:xfrm>
              <a:off x="5707891" y="3478451"/>
              <a:ext cx="1281685" cy="36720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919417">
                      <a:extLst>
                        <a:ext uri="{9D8B030D-6E8A-4147-A177-3AD203B41FA5}">
                          <a16:colId xmlns:a16="http://schemas.microsoft.com/office/drawing/2014/main" val="3234989509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017726210"/>
                        </a:ext>
                      </a:extLst>
                    </a:gridCol>
                  </a:tblGrid>
                  <a:tr h="36720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8"/>
                          <a:stretch>
                            <a:fillRect l="-1370" r="-41096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8"/>
                          <a:stretch>
                            <a:fillRect l="-255172" r="-3448" b="-1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67720301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32944D5-00E3-A60D-CCB5-8D4E0E4634A1}"/>
              </a:ext>
            </a:extLst>
          </p:cNvPr>
          <p:cNvCxnSpPr>
            <a:cxnSpLocks/>
            <a:endCxn id="21" idx="3"/>
          </p:cNvCxnSpPr>
          <p:nvPr/>
        </p:nvCxnSpPr>
        <p:spPr>
          <a:xfrm flipH="1">
            <a:off x="6989576" y="3496720"/>
            <a:ext cx="424386" cy="1653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378B074-2312-C533-4796-08E1242EB03C}"/>
              </a:ext>
            </a:extLst>
          </p:cNvPr>
          <p:cNvCxnSpPr>
            <a:cxnSpLocks/>
          </p:cNvCxnSpPr>
          <p:nvPr/>
        </p:nvCxnSpPr>
        <p:spPr>
          <a:xfrm flipH="1" flipV="1">
            <a:off x="6958336" y="4066999"/>
            <a:ext cx="455626" cy="5443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6DAD243-3E2D-B109-A1E8-2B4716379592}"/>
              </a:ext>
            </a:extLst>
          </p:cNvPr>
          <p:cNvCxnSpPr>
            <a:cxnSpLocks/>
          </p:cNvCxnSpPr>
          <p:nvPr/>
        </p:nvCxnSpPr>
        <p:spPr>
          <a:xfrm flipH="1">
            <a:off x="6958336" y="3870459"/>
            <a:ext cx="455626" cy="9263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42768E2-6EB0-644F-D92C-6E21E7AF7E83}"/>
              </a:ext>
            </a:extLst>
          </p:cNvPr>
          <p:cNvCxnSpPr>
            <a:cxnSpLocks/>
          </p:cNvCxnSpPr>
          <p:nvPr/>
        </p:nvCxnSpPr>
        <p:spPr>
          <a:xfrm flipH="1" flipV="1">
            <a:off x="6966935" y="4388124"/>
            <a:ext cx="447027" cy="576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07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638A2-71B6-29B8-20D6-47C11486A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Example: Medical Nanoscale Systems as a DecPOMDP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36A37D-184F-5BBA-C095-196EC12F41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Set of agents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GB" dirty="0"/>
                  <a:t> consisting of nanosensors, nanobots</a:t>
                </a:r>
              </a:p>
              <a:p>
                <a:r>
                  <a:rPr lang="en-GB" dirty="0"/>
                  <a:t>Observations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: markers / messages present (or not)</a:t>
                </a:r>
              </a:p>
              <a:p>
                <a:pPr lvl="1"/>
                <a:r>
                  <a:rPr lang="en-GB" dirty="0"/>
                  <a:t>Noisy process ➝ probabilistic behaviour</a:t>
                </a:r>
              </a:p>
              <a:p>
                <a:r>
                  <a:rPr lang="en-GB" dirty="0"/>
                  <a:t>Actions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: release of tiles / markers (or not)</a:t>
                </a:r>
              </a:p>
              <a:p>
                <a:pPr lvl="1"/>
                <a:r>
                  <a:rPr lang="en-GB" dirty="0"/>
                  <a:t>Noisy process ➝ probabilistic behaviour</a:t>
                </a:r>
              </a:p>
              <a:p>
                <a:r>
                  <a:rPr lang="en-GB" dirty="0"/>
                  <a:t>Environment ➝ probabilistic behaviour</a:t>
                </a:r>
              </a:p>
              <a:p>
                <a:pPr lvl="1"/>
                <a:r>
                  <a:rPr lang="en-GB" dirty="0"/>
                  <a:t>Presence in general of agents, markers, tiles, messages,</a:t>
                </a:r>
                <a:br>
                  <a:rPr lang="en-GB" dirty="0"/>
                </a:br>
                <a:r>
                  <a:rPr lang="en-GB" dirty="0"/>
                  <a:t>or position more specifically ➝ movement over time</a:t>
                </a:r>
              </a:p>
              <a:p>
                <a:r>
                  <a:rPr lang="en-GB" dirty="0"/>
                  <a:t>Reward: Qualitative measure</a:t>
                </a:r>
              </a:p>
              <a:p>
                <a:pPr lvl="1"/>
                <a:r>
                  <a:rPr lang="en-GB" dirty="0"/>
                  <a:t>Positive diagnosis only in presence of disease</a:t>
                </a:r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36A37D-184F-5BBA-C095-196EC12F41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CBA92-CEC6-B0FD-8013-72BC6833CE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586F0-4B5E-CE78-A060-C467A62ED6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</a:t>
            </a:fld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AFCB1D-29E0-ED62-1434-9F5BC0DD3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175" y="2134014"/>
            <a:ext cx="3873500" cy="3771900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0A60EE-C40A-229B-E39A-A4423A47FB1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Decision Structure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102956-4B40-C672-BDBE-D8E4C7AFDDE8}"/>
              </a:ext>
            </a:extLst>
          </p:cNvPr>
          <p:cNvSpPr txBox="1"/>
          <p:nvPr/>
        </p:nvSpPr>
        <p:spPr>
          <a:xfrm>
            <a:off x="3111818" y="6172447"/>
            <a:ext cx="656653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Florian Lau, TB, Ralf Möller, and Stefan Fischer: An Extended Framework to Holistically Model Nanostructures and Nanonetworks as </a:t>
            </a:r>
            <a:r>
              <a:rPr lang="en-GB" sz="105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decPOMDPcoms</a:t>
            </a:r>
            <a:r>
              <a:rPr lang="en-GB" sz="10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 In ACM-</a:t>
            </a:r>
            <a:r>
              <a:rPr lang="en-GB" sz="105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NanoCom-22 Proceedings of the 9</a:t>
            </a:r>
            <a:r>
              <a:rPr lang="en-GB" sz="1050" i="1" baseline="30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th</a:t>
            </a:r>
            <a:r>
              <a:rPr lang="en-GB" sz="105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ACM International Conference on Nanoscale Computing and Communication</a:t>
            </a:r>
            <a:r>
              <a:rPr lang="en-GB" sz="10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2022</a:t>
            </a:r>
            <a:endParaRPr lang="en-DE" sz="105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2003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27BF36E-C9BD-63BB-7616-8A39BC31AFF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59625" y="904869"/>
                <a:ext cx="11472051" cy="575329"/>
              </a:xfrm>
            </p:spPr>
            <p:txBody>
              <a:bodyPr/>
              <a:lstStyle/>
              <a:p>
                <a:r>
                  <a:rPr lang="en-GB" dirty="0"/>
                  <a:t>Value Iteration for </a:t>
                </a:r>
                <a14:m>
                  <m:oMath xmlns:m="http://schemas.openxmlformats.org/officeDocument/2006/math">
                    <m:r>
                      <a:rPr lang="en-GB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GB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GB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mtClean="0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GB" dirty="0"/>
                  <a:t> of the Box World Example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27BF36E-C9BD-63BB-7616-8A39BC31AF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59625" y="904869"/>
                <a:ext cx="11472051" cy="575329"/>
              </a:xfrm>
              <a:blipFill>
                <a:blip r:embed="rId3"/>
                <a:stretch>
                  <a:fillRect l="-1881" t="-6522" b="-2391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66B9E-B4BF-3937-6A2D-94DAD9BED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11472051" cy="4240848"/>
          </a:xfrm>
        </p:spPr>
        <p:txBody>
          <a:bodyPr/>
          <a:lstStyle/>
          <a:p>
            <a:r>
              <a:rPr lang="en-GB" dirty="0"/>
              <a:t>With increasing iterations, the sequence of </a:t>
            </a:r>
            <a:br>
              <a:rPr lang="en-GB" dirty="0"/>
            </a:br>
            <a:r>
              <a:rPr lang="en-GB" dirty="0"/>
              <a:t>actions considered gets longer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16FB9-5342-1ED3-327F-DB2F568E90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</p:spPr>
        <p:txBody>
          <a:bodyPr/>
          <a:lstStyle/>
          <a:p>
            <a:r>
              <a:rPr lang="en-GB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C268F-1890-F869-4B62-B2DF11FE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</p:spPr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40880-73CE-BC48-801D-640D143BFC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</p:spPr>
        <p:txBody>
          <a:bodyPr/>
          <a:lstStyle/>
          <a:p>
            <a:fld id="{67C9959E-8E6B-B04C-9955-EA096F41CA7A}" type="slidenum">
              <a:rPr lang="en-GB" smtClean="0"/>
              <a:pPr/>
              <a:t>50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EE36AF-DB83-55E9-3593-8387142E80EE}"/>
                  </a:ext>
                </a:extLst>
              </p:cNvPr>
              <p:cNvSpPr txBox="1"/>
              <p:nvPr/>
            </p:nvSpPr>
            <p:spPr>
              <a:xfrm>
                <a:off x="359625" y="3310034"/>
                <a:ext cx="1505669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𝑣𝐶𝑎𝑠𝑒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EE36AF-DB83-55E9-3593-8387142E80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5" y="3310034"/>
                <a:ext cx="150566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1A78F924-EEC0-238C-9A94-E2F1723B49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2585607"/>
                  </p:ext>
                </p:extLst>
              </p:nvPr>
            </p:nvGraphicFramePr>
            <p:xfrm>
              <a:off x="2027410" y="2938440"/>
              <a:ext cx="5524437" cy="111252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862132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66230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∃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𝐵𝑜𝑥𝐼𝑛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𝑝𝑎𝑟𝑖𝑠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19.0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¬“∧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∃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𝐵𝑜𝑥𝑂𝑛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</m:d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∧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𝑇𝑟𝑢𝑐𝑘𝐼𝑛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p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∗</m:t>
                                            </m:r>
                                          </m:sup>
                                        </m:sSup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𝑝𝑎𝑟𝑖𝑠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8.1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¬“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3284582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1A78F924-EEC0-238C-9A94-E2F1723B49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2585607"/>
                  </p:ext>
                </p:extLst>
              </p:nvPr>
            </p:nvGraphicFramePr>
            <p:xfrm>
              <a:off x="2027410" y="2938440"/>
              <a:ext cx="5524437" cy="111252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862132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66230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260" t="-3448" r="-13802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740385" t="-3448" r="-1923" b="-2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260" t="-100000" r="-13802" b="-1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740385" t="-100000" r="-1923" b="-10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260" t="-206897" r="-13802" b="-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740385" t="-206897" r="-1923" b="-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284582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A80A11C-4413-F36B-5AAE-44CFDF86879E}"/>
                  </a:ext>
                </a:extLst>
              </p:cNvPr>
              <p:cNvSpPr txBox="1"/>
              <p:nvPr/>
            </p:nvSpPr>
            <p:spPr>
              <a:xfrm>
                <a:off x="359625" y="4794148"/>
                <a:ext cx="1505669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𝑣𝐶𝑎𝑠𝑒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A80A11C-4413-F36B-5AAE-44CFDF8687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5" y="4794148"/>
                <a:ext cx="150566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72C9D7DD-23BE-21DB-E1EB-92A51C40FDE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7398144"/>
                  </p:ext>
                </p:extLst>
              </p:nvPr>
            </p:nvGraphicFramePr>
            <p:xfrm>
              <a:off x="2027410" y="4422554"/>
              <a:ext cx="5623814" cy="148336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961509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66230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∃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𝐵𝑜𝑥𝐼𝑛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𝑝𝑎𝑟𝑖𝑠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26.1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¬“∧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∃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𝐵𝑜𝑥𝑂𝑛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</m:d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∧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𝑇𝑟𝑢𝑐𝑘𝐼𝑛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𝑝𝑎𝑟𝑖𝑠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15.4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¬“∧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∃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𝐵𝑜𝑥𝑂𝑛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</m:d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∧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𝑇𝑟𝑢𝑐𝑘𝐼𝑛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7.3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861083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¬“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3284582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72C9D7DD-23BE-21DB-E1EB-92A51C40FDE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7398144"/>
                  </p:ext>
                </p:extLst>
              </p:nvPr>
            </p:nvGraphicFramePr>
            <p:xfrm>
              <a:off x="2027410" y="4422554"/>
              <a:ext cx="5623814" cy="148336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4961509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66230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7"/>
                          <a:stretch>
                            <a:fillRect l="-255" t="-3333" r="-13520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755769" t="-3333" r="-1923" b="-2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7"/>
                          <a:stretch>
                            <a:fillRect l="-255" t="-106897" r="-13520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755769" t="-106897" r="-1923" b="-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7"/>
                          <a:stretch>
                            <a:fillRect l="-255" t="-200000" r="-1352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755769" t="-200000" r="-1923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861083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7"/>
                          <a:stretch>
                            <a:fillRect l="-255" t="-310345" r="-13520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755769" t="-310345" r="-1923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284582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BA1208E5-ABFB-C88F-B451-9103585E57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1847" y="1424629"/>
            <a:ext cx="5338174" cy="3027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461231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F9F07-DC54-1FCC-E92C-6C28BB74E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First-order Algebraic Decision Diagrams (FOADDs)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A0A10FA-B101-290F-F856-C04735E162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/>
                  <a:t>We want to compactly represent arbitrary case statements</a:t>
                </a:r>
              </a:p>
              <a:p>
                <a:pPr lvl="1"/>
                <a:r>
                  <a:rPr lang="en-DE"/>
                  <a:t>E.g.,</a:t>
                </a:r>
              </a:p>
              <a:p>
                <a:pPr lvl="2"/>
                <a:endParaRPr lang="en-DE"/>
              </a:p>
              <a:p>
                <a:pPr lvl="2"/>
                <a:endParaRPr lang="en-DE"/>
              </a:p>
              <a:p>
                <a:pPr lvl="2"/>
                <a:endParaRPr lang="en-DE"/>
              </a:p>
              <a:p>
                <a:r>
                  <a:rPr lang="en-DE"/>
                  <a:t>Push down quantifiers, expose propositional structure ➝ convert into FOADD</a:t>
                </a: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∃</m:t>
                          </m:r>
                          <m:r>
                            <a:rPr lang="de-DE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de-DE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de-DE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∨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∃</m:t>
                              </m:r>
                              <m:r>
                                <a:rPr lang="de-DE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de-DE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de-DE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de-DE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∧</m:t>
                              </m:r>
                              <m:r>
                                <a:rPr lang="de-DE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de-DE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∧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∀</m:t>
                              </m:r>
                              <m:r>
                                <a:rPr lang="de-DE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de-DE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. ¬</m:t>
                              </m:r>
                              <m:r>
                                <a:rPr lang="de-DE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DE"/>
              </a:p>
              <a:p>
                <a:endParaRPr lang="en-DE"/>
              </a:p>
              <a:p>
                <a:endParaRPr lang="en-DE"/>
              </a:p>
              <a:p>
                <a:endParaRPr lang="en-DE"/>
              </a:p>
              <a:p>
                <a:endParaRPr lang="en-DE"/>
              </a:p>
              <a:p>
                <a:endParaRPr lang="en-DE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A0A10FA-B101-290F-F856-C04735E162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0D983-22EC-DA63-3368-C4762216F4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DB61F-A336-AEB9-0F00-493EAB68E8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B9995-F42B-41C6-10B7-42C437972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51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58831D43-DCD5-C353-0789-6812F62E411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06966587"/>
                  </p:ext>
                </p:extLst>
              </p:nvPr>
            </p:nvGraphicFramePr>
            <p:xfrm>
              <a:off x="2709144" y="2434678"/>
              <a:ext cx="5794503" cy="74168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1221867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4210368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𝑐𝑎𝑠𝑒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∃</m:t>
                                </m:r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  <m:r>
                                      <a:rPr lang="de-DE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∨</m:t>
                                    </m:r>
                                    <m:r>
                                      <a:rPr lang="de-DE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∀</m:t>
                                    </m:r>
                                    <m:r>
                                      <a:rPr lang="de-DE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de-DE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de-DE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  <m:r>
                                      <a:rPr lang="de-DE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∧</m:t>
                                    </m:r>
                                    <m:r>
                                      <a:rPr lang="de-DE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  <m:r>
                                      <a:rPr lang="de-DE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∧¬</m:t>
                                    </m:r>
                                    <m:r>
                                      <a:rPr lang="de-DE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∃</m:t>
                                    </m:r>
                                    <m:r>
                                      <a:rPr lang="de-DE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de-DE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de-DE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  <m:d>
                                          <m:dPr>
                                            <m:ctrlPr>
                                              <a:rPr lang="de-DE" b="0" i="1" smtClean="0">
                                                <a:solidFill>
                                                  <a:schemeClr val="accent6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b="0" i="1" smtClean="0">
                                                <a:solidFill>
                                                  <a:schemeClr val="accent6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  <m:r>
                                          <a:rPr lang="de-DE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∨</m:t>
                                        </m:r>
                                        <m:r>
                                          <a:rPr lang="de-DE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∀</m:t>
                                        </m:r>
                                        <m:r>
                                          <a:rPr lang="de-DE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de-DE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.</m:t>
                                        </m:r>
                                        <m:r>
                                          <a:rPr lang="de-DE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  <m:d>
                                          <m:dPr>
                                            <m:ctrlPr>
                                              <a:rPr lang="de-DE" b="0" i="1" smtClean="0">
                                                <a:solidFill>
                                                  <a:schemeClr val="accent6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b="0" i="1" smtClean="0">
                                                <a:solidFill>
                                                  <a:schemeClr val="accent6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  <m:r>
                                          <a:rPr lang="de-DE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∧</m:t>
                                        </m:r>
                                        <m:r>
                                          <a:rPr lang="de-DE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  <m:d>
                                          <m:dPr>
                                            <m:ctrlPr>
                                              <a:rPr lang="de-DE" b="0" i="1" smtClean="0">
                                                <a:solidFill>
                                                  <a:schemeClr val="accent6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b="0" i="1" smtClean="0">
                                                <a:solidFill>
                                                  <a:schemeClr val="accent6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  <m:r>
                                          <a:rPr lang="de-DE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∧¬</m:t>
                                        </m:r>
                                        <m:r>
                                          <a:rPr lang="de-DE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  <m:d>
                                          <m:dPr>
                                            <m:ctrlPr>
                                              <a:rPr lang="de-DE" b="0" i="1" smtClean="0">
                                                <a:solidFill>
                                                  <a:schemeClr val="accent6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b="0" i="1" smtClean="0">
                                                <a:solidFill>
                                                  <a:schemeClr val="accent6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58831D43-DCD5-C353-0789-6812F62E411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06966587"/>
                  </p:ext>
                </p:extLst>
              </p:nvPr>
            </p:nvGraphicFramePr>
            <p:xfrm>
              <a:off x="2709144" y="2434678"/>
              <a:ext cx="5794503" cy="74168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1221867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4210368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042" r="-378125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9217" r="-9337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479310" r="-6897" b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9217" t="-100000" r="-9337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479310" t="-100000" r="-6897" b="-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8AA35F73-D1D9-FBBD-5A91-D2D125FBDF0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49840277"/>
                  </p:ext>
                </p:extLst>
              </p:nvPr>
            </p:nvGraphicFramePr>
            <p:xfrm>
              <a:off x="3951138" y="4592339"/>
              <a:ext cx="3420809" cy="771589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1221867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1836674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𝑐𝑎𝑠𝑒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∨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∧¬</m:t>
                                    </m:r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∨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∧¬</m:t>
                                        </m:r>
                                        <m:r>
                                          <a:rPr lang="de-DE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8AA35F73-D1D9-FBBD-5A91-D2D125FBDF0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49840277"/>
                  </p:ext>
                </p:extLst>
              </p:nvPr>
            </p:nvGraphicFramePr>
            <p:xfrm>
              <a:off x="3951138" y="4592339"/>
              <a:ext cx="3420809" cy="771589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1221867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1836674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042" t="-1613" r="-182292" b="-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66897" t="-3333" r="-20690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834483" t="-3333" r="-3448" b="-1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400749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66897" t="-96875" r="-20690" b="-3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834483" t="-96875" r="-3448" b="-31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8C3D72B3-3DD9-755B-89E2-C938B5129A8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31553802"/>
                  </p:ext>
                </p:extLst>
              </p:nvPr>
            </p:nvGraphicFramePr>
            <p:xfrm>
              <a:off x="359625" y="4421874"/>
              <a:ext cx="3162744" cy="111252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011682">
                      <a:extLst>
                        <a:ext uri="{9D8B030D-6E8A-4147-A177-3AD203B41FA5}">
                          <a16:colId xmlns:a16="http://schemas.microsoft.com/office/drawing/2014/main" val="3617212838"/>
                        </a:ext>
                      </a:extLst>
                    </a:gridCol>
                    <a:gridCol w="2151062">
                      <a:extLst>
                        <a:ext uri="{9D8B030D-6E8A-4147-A177-3AD203B41FA5}">
                          <a16:colId xmlns:a16="http://schemas.microsoft.com/office/drawing/2014/main" val="88734826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DE"/>
                            <a:t>Variable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/>
                            <a:t>Variable </a:t>
                          </a:r>
                          <a14:m>
                            <m:oMath xmlns:m="http://schemas.openxmlformats.org/officeDocument/2006/math"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⇔</m:t>
                              </m:r>
                            </m:oMath>
                          </a14:m>
                          <a:r>
                            <a:rPr lang="en-DE"/>
                            <a:t> FOL KB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005580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≡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∃</m:t>
                                    </m:r>
                                    <m:r>
                                      <a:rPr lang="de-DE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de-DE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de-DE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173057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≡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∃</m:t>
                                    </m:r>
                                    <m:r>
                                      <a:rPr lang="de-DE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de-DE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de-DE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  <m:r>
                                      <a:rPr lang="de-DE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∧</m:t>
                                    </m:r>
                                    <m:r>
                                      <a:rPr lang="de-DE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44141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8C3D72B3-3DD9-755B-89E2-C938B5129A8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31553802"/>
                  </p:ext>
                </p:extLst>
              </p:nvPr>
            </p:nvGraphicFramePr>
            <p:xfrm>
              <a:off x="359625" y="4421874"/>
              <a:ext cx="3162744" cy="111252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011682">
                      <a:extLst>
                        <a:ext uri="{9D8B030D-6E8A-4147-A177-3AD203B41FA5}">
                          <a16:colId xmlns:a16="http://schemas.microsoft.com/office/drawing/2014/main" val="3617212838"/>
                        </a:ext>
                      </a:extLst>
                    </a:gridCol>
                    <a:gridCol w="2151062">
                      <a:extLst>
                        <a:ext uri="{9D8B030D-6E8A-4147-A177-3AD203B41FA5}">
                          <a16:colId xmlns:a16="http://schemas.microsoft.com/office/drawing/2014/main" val="88734826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Variable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6"/>
                          <a:stretch>
                            <a:fillRect l="-47647" t="-6897" r="-1176" b="-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005580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6"/>
                          <a:stretch>
                            <a:fillRect l="-1250" t="-103333" r="-215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6"/>
                          <a:stretch>
                            <a:fillRect l="-47647" t="-103333" r="-1176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173057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6"/>
                          <a:stretch>
                            <a:fillRect l="-1250" t="-210345" r="-215000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6"/>
                          <a:stretch>
                            <a:fillRect l="-47647" t="-210345" r="-1176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441416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0A8F5A4A-1910-5ED0-4926-FFEDA9167090}"/>
              </a:ext>
            </a:extLst>
          </p:cNvPr>
          <p:cNvSpPr/>
          <p:nvPr/>
        </p:nvSpPr>
        <p:spPr>
          <a:xfrm>
            <a:off x="3224463" y="3681643"/>
            <a:ext cx="1212783" cy="47369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11ADCD0-665D-ECA8-AC57-F7ABF7BD95E0}"/>
              </a:ext>
            </a:extLst>
          </p:cNvPr>
          <p:cNvSpPr/>
          <p:nvPr/>
        </p:nvSpPr>
        <p:spPr>
          <a:xfrm>
            <a:off x="4785619" y="3670456"/>
            <a:ext cx="2047264" cy="47369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C81F2F3-9EE6-D240-B418-FA08B9700697}"/>
              </a:ext>
            </a:extLst>
          </p:cNvPr>
          <p:cNvSpPr/>
          <p:nvPr/>
        </p:nvSpPr>
        <p:spPr>
          <a:xfrm>
            <a:off x="7181256" y="3681643"/>
            <a:ext cx="1322391" cy="47369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2A8D1407-6AB3-8723-DD10-7A0885C918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05833194"/>
                  </p:ext>
                </p:extLst>
              </p:nvPr>
            </p:nvGraphicFramePr>
            <p:xfrm>
              <a:off x="7713964" y="4596983"/>
              <a:ext cx="1221867" cy="74168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1221867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</a:tblGrid>
                  <a:tr h="74168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𝑐𝑎𝑠𝑒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2A8D1407-6AB3-8723-DD10-7A0885C918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05833194"/>
                  </p:ext>
                </p:extLst>
              </p:nvPr>
            </p:nvGraphicFramePr>
            <p:xfrm>
              <a:off x="7713964" y="4596983"/>
              <a:ext cx="1221867" cy="74168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1221867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</a:tblGrid>
                  <a:tr h="7416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1031" r="-1031" b="-1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AA3A0018-39B6-DFF0-ECCB-A2F4E187BC58}"/>
              </a:ext>
            </a:extLst>
          </p:cNvPr>
          <p:cNvGrpSpPr/>
          <p:nvPr/>
        </p:nvGrpSpPr>
        <p:grpSpPr>
          <a:xfrm>
            <a:off x="8935831" y="4277282"/>
            <a:ext cx="1485792" cy="1455978"/>
            <a:chOff x="8935831" y="4277282"/>
            <a:chExt cx="1485792" cy="14559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64B605A-EDB1-3482-669C-78660A605924}"/>
                    </a:ext>
                  </a:extLst>
                </p:cNvPr>
                <p:cNvSpPr txBox="1"/>
                <p:nvPr/>
              </p:nvSpPr>
              <p:spPr>
                <a:xfrm>
                  <a:off x="9105148" y="4277282"/>
                  <a:ext cx="3714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DE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64B605A-EDB1-3482-669C-78660A6059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5148" y="4277282"/>
                  <a:ext cx="371448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8F16B47-3183-189A-5D3E-A29AA4ADB6C5}"/>
                    </a:ext>
                  </a:extLst>
                </p:cNvPr>
                <p:cNvSpPr txBox="1"/>
                <p:nvPr/>
              </p:nvSpPr>
              <p:spPr>
                <a:xfrm>
                  <a:off x="9476596" y="4803695"/>
                  <a:ext cx="3714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8F16B47-3183-189A-5D3E-A29AA4ADB6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76596" y="4803695"/>
                  <a:ext cx="371448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A96F296-1F51-EEEE-B00B-077F6C570733}"/>
                    </a:ext>
                  </a:extLst>
                </p:cNvPr>
                <p:cNvSpPr txBox="1"/>
                <p:nvPr/>
              </p:nvSpPr>
              <p:spPr>
                <a:xfrm>
                  <a:off x="8935831" y="5357817"/>
                  <a:ext cx="3714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A96F296-1F51-EEEE-B00B-077F6C5707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35831" y="5357817"/>
                  <a:ext cx="371448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91582AA-1925-0DC7-AA2E-48D827552752}"/>
                    </a:ext>
                  </a:extLst>
                </p:cNvPr>
                <p:cNvSpPr txBox="1"/>
                <p:nvPr/>
              </p:nvSpPr>
              <p:spPr>
                <a:xfrm>
                  <a:off x="10050175" y="5363928"/>
                  <a:ext cx="3714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91582AA-1925-0DC7-AA2E-48D8275527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0175" y="5363928"/>
                  <a:ext cx="371448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ED24267-4587-9B51-4436-B13CB53AC3A8}"/>
                </a:ext>
              </a:extLst>
            </p:cNvPr>
            <p:cNvCxnSpPr>
              <a:cxnSpLocks/>
              <a:stCxn id="14" idx="2"/>
              <a:endCxn id="16" idx="0"/>
            </p:cNvCxnSpPr>
            <p:nvPr/>
          </p:nvCxnSpPr>
          <p:spPr>
            <a:xfrm flipH="1">
              <a:off x="9121555" y="4646614"/>
              <a:ext cx="169317" cy="7112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214E1B8-7009-1553-2194-ED9045144630}"/>
                </a:ext>
              </a:extLst>
            </p:cNvPr>
            <p:cNvCxnSpPr>
              <a:cxnSpLocks/>
              <a:stCxn id="14" idx="2"/>
              <a:endCxn id="15" idx="0"/>
            </p:cNvCxnSpPr>
            <p:nvPr/>
          </p:nvCxnSpPr>
          <p:spPr>
            <a:xfrm>
              <a:off x="9290872" y="4646614"/>
              <a:ext cx="371448" cy="157081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1912334-AC8E-9506-9C06-D6E99A91A5FF}"/>
                </a:ext>
              </a:extLst>
            </p:cNvPr>
            <p:cNvCxnSpPr>
              <a:cxnSpLocks/>
              <a:stCxn id="15" idx="2"/>
              <a:endCxn id="16" idx="0"/>
            </p:cNvCxnSpPr>
            <p:nvPr/>
          </p:nvCxnSpPr>
          <p:spPr>
            <a:xfrm flipH="1">
              <a:off x="9121555" y="5173027"/>
              <a:ext cx="540765" cy="1847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6072560-5433-1FFF-4C9F-222B4D065E13}"/>
                </a:ext>
              </a:extLst>
            </p:cNvPr>
            <p:cNvCxnSpPr>
              <a:cxnSpLocks/>
              <a:stCxn id="15" idx="2"/>
              <a:endCxn id="17" idx="0"/>
            </p:cNvCxnSpPr>
            <p:nvPr/>
          </p:nvCxnSpPr>
          <p:spPr>
            <a:xfrm>
              <a:off x="9662320" y="5173027"/>
              <a:ext cx="573579" cy="190901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40867EF-96E9-702D-9159-86723AC4DF12}"/>
              </a:ext>
            </a:extLst>
          </p:cNvPr>
          <p:cNvGrpSpPr/>
          <p:nvPr/>
        </p:nvGrpSpPr>
        <p:grpSpPr>
          <a:xfrm>
            <a:off x="10434994" y="4481198"/>
            <a:ext cx="1378243" cy="941322"/>
            <a:chOff x="10434994" y="4481198"/>
            <a:chExt cx="1378243" cy="9413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E142AAF9-61BC-1CE2-3ACB-47A0086C1F36}"/>
                    </a:ext>
                  </a:extLst>
                </p:cNvPr>
                <p:cNvSpPr txBox="1"/>
                <p:nvPr/>
              </p:nvSpPr>
              <p:spPr>
                <a:xfrm>
                  <a:off x="11181104" y="4481198"/>
                  <a:ext cx="3714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DE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E142AAF9-61BC-1CE2-3ACB-47A0086C1F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1104" y="4481198"/>
                  <a:ext cx="371448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80AE098-760A-4962-B0CE-250B1188F021}"/>
                    </a:ext>
                  </a:extLst>
                </p:cNvPr>
                <p:cNvSpPr txBox="1"/>
                <p:nvPr/>
              </p:nvSpPr>
              <p:spPr>
                <a:xfrm>
                  <a:off x="10965479" y="5053188"/>
                  <a:ext cx="3714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80AE098-760A-4962-B0CE-250B1188F0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65479" y="5053188"/>
                  <a:ext cx="371448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E8986C54-9036-E397-F328-FCA83E2BBC49}"/>
                    </a:ext>
                  </a:extLst>
                </p:cNvPr>
                <p:cNvSpPr txBox="1"/>
                <p:nvPr/>
              </p:nvSpPr>
              <p:spPr>
                <a:xfrm>
                  <a:off x="11441789" y="5053188"/>
                  <a:ext cx="3714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E8986C54-9036-E397-F328-FCA83E2BBC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41789" y="5053188"/>
                  <a:ext cx="371448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96FE7334-7F4F-9722-54DA-A82FDAFE9D69}"/>
                </a:ext>
              </a:extLst>
            </p:cNvPr>
            <p:cNvCxnSpPr>
              <a:cxnSpLocks/>
              <a:stCxn id="40" idx="2"/>
              <a:endCxn id="42" idx="0"/>
            </p:cNvCxnSpPr>
            <p:nvPr/>
          </p:nvCxnSpPr>
          <p:spPr>
            <a:xfrm flipH="1">
              <a:off x="11151203" y="4850530"/>
              <a:ext cx="215625" cy="2026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E420E347-81E1-1DD5-30D2-843B3C57ED29}"/>
                </a:ext>
              </a:extLst>
            </p:cNvPr>
            <p:cNvCxnSpPr>
              <a:cxnSpLocks/>
              <a:stCxn id="40" idx="2"/>
              <a:endCxn id="43" idx="0"/>
            </p:cNvCxnSpPr>
            <p:nvPr/>
          </p:nvCxnSpPr>
          <p:spPr>
            <a:xfrm>
              <a:off x="11366828" y="4850530"/>
              <a:ext cx="260685" cy="202658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9E1C67E3-F693-D234-67E0-A424E80D5891}"/>
                    </a:ext>
                  </a:extLst>
                </p:cNvPr>
                <p:cNvSpPr txBox="1"/>
                <p:nvPr/>
              </p:nvSpPr>
              <p:spPr>
                <a:xfrm>
                  <a:off x="10434994" y="4767193"/>
                  <a:ext cx="410689" cy="369332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9E1C67E3-F693-D234-67E0-A424E80D58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4994" y="4767193"/>
                  <a:ext cx="41068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37FA1511-9DCD-B1A6-8645-C76213A0FB0D}"/>
              </a:ext>
            </a:extLst>
          </p:cNvPr>
          <p:cNvSpPr txBox="1"/>
          <p:nvPr/>
        </p:nvSpPr>
        <p:spPr>
          <a:xfrm>
            <a:off x="7361583" y="5669848"/>
            <a:ext cx="410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First-order c</a:t>
            </a:r>
            <a:r>
              <a:rPr lang="en-DE">
                <a:solidFill>
                  <a:srgbClr val="FFC000"/>
                </a:solidFill>
              </a:rPr>
              <a:t>ontext-specific independence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B4A1C4E-7346-F9C9-5C55-1C7022BF369D}"/>
              </a:ext>
            </a:extLst>
          </p:cNvPr>
          <p:cNvCxnSpPr/>
          <p:nvPr/>
        </p:nvCxnSpPr>
        <p:spPr>
          <a:xfrm>
            <a:off x="9307279" y="5173027"/>
            <a:ext cx="211784" cy="18479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C213526-61D4-811F-022D-C6B3B53B53D8}"/>
              </a:ext>
            </a:extLst>
          </p:cNvPr>
          <p:cNvCxnSpPr>
            <a:cxnSpLocks/>
          </p:cNvCxnSpPr>
          <p:nvPr/>
        </p:nvCxnSpPr>
        <p:spPr>
          <a:xfrm flipV="1">
            <a:off x="9294622" y="5173075"/>
            <a:ext cx="211784" cy="18479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174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5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4E305-0CD0-A978-431D-F51974723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Results for SDP with FOADDs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A6AC9C-6DFB-12A2-9EEE-34D2D5BB842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3644564" cy="4240848"/>
              </a:xfrm>
            </p:spPr>
            <p:txBody>
              <a:bodyPr/>
              <a:lstStyle/>
              <a:p>
                <a:r>
                  <a:rPr lang="en-DE"/>
                  <a:t>Encode case statements with FOADDs</a:t>
                </a:r>
              </a:p>
              <a:p>
                <a:pPr lvl="1"/>
                <a:r>
                  <a:rPr lang="en-DE"/>
                  <a:t>Solid line: true case</a:t>
                </a:r>
              </a:p>
              <a:p>
                <a:pPr lvl="1"/>
                <a:r>
                  <a:rPr lang="en-DE"/>
                  <a:t>Dotted line: false case</a:t>
                </a:r>
              </a:p>
              <a:p>
                <a:r>
                  <a:rPr lang="en-DE"/>
                  <a:t>Use FOADD operations for structured SDP </a:t>
                </a:r>
              </a:p>
              <a:p>
                <a:pPr lvl="1"/>
                <a:r>
                  <a:rPr lang="en-DE"/>
                  <a:t>E.g., Box World</a:t>
                </a:r>
              </a:p>
              <a:p>
                <a:pPr lvl="2"/>
                <a:r>
                  <a:rPr lang="en-DE"/>
                  <a:t>Using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=0.9</m:t>
                    </m:r>
                  </m:oMath>
                </a14:m>
                <a:endParaRPr lang="en-DE"/>
              </a:p>
              <a:p>
                <a:pPr lvl="2"/>
                <a:endParaRPr lang="en-DE"/>
              </a:p>
              <a:p>
                <a:endParaRPr lang="en-DE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A6AC9C-6DFB-12A2-9EEE-34D2D5BB84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3644564" cy="4240848"/>
              </a:xfrm>
              <a:blipFill>
                <a:blip r:embed="rId2"/>
                <a:stretch>
                  <a:fillRect l="-4861" t="-2985" r="-312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58C49-1C08-1190-21A2-73741ECDF3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90F66-A694-1756-684C-DE1A738B07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A3D1D-0709-CEDE-B88C-73829C3D2A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52</a:t>
            </a:fld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89F8A77-289D-AD79-321B-9E3CA060F1A8}"/>
              </a:ext>
            </a:extLst>
          </p:cNvPr>
          <p:cNvGrpSpPr/>
          <p:nvPr/>
        </p:nvGrpSpPr>
        <p:grpSpPr>
          <a:xfrm>
            <a:off x="5829539" y="1479526"/>
            <a:ext cx="3768850" cy="933468"/>
            <a:chOff x="9569779" y="4489052"/>
            <a:chExt cx="3768850" cy="9334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81B24AB-D21F-05F1-FA74-8DB4864387BA}"/>
                    </a:ext>
                  </a:extLst>
                </p:cNvPr>
                <p:cNvSpPr txBox="1"/>
                <p:nvPr/>
              </p:nvSpPr>
              <p:spPr>
                <a:xfrm>
                  <a:off x="10965479" y="4489052"/>
                  <a:ext cx="23731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𝐵𝑜𝑥𝐼𝑛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81B24AB-D21F-05F1-FA74-8DB4864387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65479" y="4489052"/>
                  <a:ext cx="2373150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69EA121-E337-4E16-4C77-C816657BC069}"/>
                    </a:ext>
                  </a:extLst>
                </p:cNvPr>
                <p:cNvSpPr txBox="1"/>
                <p:nvPr/>
              </p:nvSpPr>
              <p:spPr>
                <a:xfrm>
                  <a:off x="11458151" y="5053188"/>
                  <a:ext cx="4940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69EA121-E337-4E16-4C77-C816657BC0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58151" y="5053188"/>
                  <a:ext cx="494046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4CF771A-9609-0662-766F-A68E427C935E}"/>
                    </a:ext>
                  </a:extLst>
                </p:cNvPr>
                <p:cNvSpPr txBox="1"/>
                <p:nvPr/>
              </p:nvSpPr>
              <p:spPr>
                <a:xfrm>
                  <a:off x="12468484" y="5053188"/>
                  <a:ext cx="3714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4CF771A-9609-0662-766F-A68E427C93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68484" y="5053188"/>
                  <a:ext cx="371448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D276056-36BE-8CEA-DFD1-6C4EB4041B4E}"/>
                </a:ext>
              </a:extLst>
            </p:cNvPr>
            <p:cNvCxnSpPr>
              <a:cxnSpLocks/>
              <a:stCxn id="8" idx="2"/>
              <a:endCxn id="9" idx="0"/>
            </p:cNvCxnSpPr>
            <p:nvPr/>
          </p:nvCxnSpPr>
          <p:spPr>
            <a:xfrm flipH="1">
              <a:off x="11705174" y="4858384"/>
              <a:ext cx="446880" cy="1948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2B050B1-8E8C-7BDD-1E6B-3A32D2285FCF}"/>
                </a:ext>
              </a:extLst>
            </p:cNvPr>
            <p:cNvCxnSpPr>
              <a:cxnSpLocks/>
              <a:stCxn id="8" idx="2"/>
              <a:endCxn id="10" idx="0"/>
            </p:cNvCxnSpPr>
            <p:nvPr/>
          </p:nvCxnSpPr>
          <p:spPr>
            <a:xfrm>
              <a:off x="12152054" y="4858384"/>
              <a:ext cx="502154" cy="194804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3505F10-2F17-7B25-5D47-CE5372DECD0C}"/>
                    </a:ext>
                  </a:extLst>
                </p:cNvPr>
                <p:cNvSpPr txBox="1"/>
                <p:nvPr/>
              </p:nvSpPr>
              <p:spPr>
                <a:xfrm>
                  <a:off x="9569779" y="4767193"/>
                  <a:ext cx="1380699" cy="369332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𝑟𝐶𝑎𝑠𝑒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3505F10-2F17-7B25-5D47-CE5372DECD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69779" y="4767193"/>
                  <a:ext cx="138069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6C5BC64-678A-366C-DC86-F99F2C55BE01}"/>
              </a:ext>
            </a:extLst>
          </p:cNvPr>
          <p:cNvGrpSpPr/>
          <p:nvPr/>
        </p:nvGrpSpPr>
        <p:grpSpPr>
          <a:xfrm>
            <a:off x="4012063" y="2589940"/>
            <a:ext cx="7819612" cy="3315974"/>
            <a:chOff x="4013114" y="2589938"/>
            <a:chExt cx="7819612" cy="33159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305766E-3CCB-E57E-ED19-D26BCDD9EBA1}"/>
                    </a:ext>
                  </a:extLst>
                </p:cNvPr>
                <p:cNvSpPr txBox="1"/>
                <p:nvPr/>
              </p:nvSpPr>
              <p:spPr>
                <a:xfrm>
                  <a:off x="5228773" y="2599976"/>
                  <a:ext cx="212628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𝐵𝐼𝑛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305766E-3CCB-E57E-ED19-D26BCDD9EB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8773" y="2599976"/>
                  <a:ext cx="2126288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89F7338-8113-C4A7-9CF4-F9DE1A4EF55E}"/>
                    </a:ext>
                  </a:extLst>
                </p:cNvPr>
                <p:cNvSpPr txBox="1"/>
                <p:nvPr/>
              </p:nvSpPr>
              <p:spPr>
                <a:xfrm>
                  <a:off x="5095958" y="3164112"/>
                  <a:ext cx="13320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100 :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𝑛𝑜𝑜𝑝</m:t>
                        </m:r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89F7338-8113-C4A7-9CF4-F9DE1A4EF5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95958" y="3164112"/>
                  <a:ext cx="1332031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D2C43C3A-F982-DD9C-85D8-5DB1BCD2C344}"/>
                    </a:ext>
                  </a:extLst>
                </p:cNvPr>
                <p:cNvSpPr txBox="1"/>
                <p:nvPr/>
              </p:nvSpPr>
              <p:spPr>
                <a:xfrm>
                  <a:off x="11420986" y="5536580"/>
                  <a:ext cx="4106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D2C43C3A-F982-DD9C-85D8-5DB1BCD2C3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20986" y="5536580"/>
                  <a:ext cx="41068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1641045-E721-55A7-FFBE-A408466011D5}"/>
                </a:ext>
              </a:extLst>
            </p:cNvPr>
            <p:cNvCxnSpPr>
              <a:cxnSpLocks/>
              <a:stCxn id="19" idx="2"/>
              <a:endCxn id="20" idx="0"/>
            </p:cNvCxnSpPr>
            <p:nvPr/>
          </p:nvCxnSpPr>
          <p:spPr>
            <a:xfrm flipH="1">
              <a:off x="5761974" y="2969308"/>
              <a:ext cx="529943" cy="1948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6E4A290-4886-7118-0913-54060C8D2025}"/>
                </a:ext>
              </a:extLst>
            </p:cNvPr>
            <p:cNvCxnSpPr>
              <a:cxnSpLocks/>
              <a:stCxn id="19" idx="2"/>
              <a:endCxn id="32" idx="0"/>
            </p:cNvCxnSpPr>
            <p:nvPr/>
          </p:nvCxnSpPr>
          <p:spPr>
            <a:xfrm>
              <a:off x="6291917" y="2969308"/>
              <a:ext cx="1945987" cy="201892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D7C78DA-5EDE-D0E9-D1FA-D46B2A4A0F73}"/>
                    </a:ext>
                  </a:extLst>
                </p:cNvPr>
                <p:cNvSpPr txBox="1"/>
                <p:nvPr/>
              </p:nvSpPr>
              <p:spPr>
                <a:xfrm>
                  <a:off x="4013114" y="2589938"/>
                  <a:ext cx="1395960" cy="369332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𝑣𝐶𝑎𝑠𝑒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D7C78DA-5EDE-D0E9-D1FA-D46B2A4A0F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3114" y="2589938"/>
                  <a:ext cx="1395960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E766355-8F14-52DF-DA20-FDBC6A50C78E}"/>
                    </a:ext>
                  </a:extLst>
                </p:cNvPr>
                <p:cNvSpPr txBox="1"/>
                <p:nvPr/>
              </p:nvSpPr>
              <p:spPr>
                <a:xfrm>
                  <a:off x="6396374" y="3171200"/>
                  <a:ext cx="36830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𝑇𝐼𝑛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𝐵𝑂𝑛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E766355-8F14-52DF-DA20-FDBC6A50C7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6374" y="3171200"/>
                  <a:ext cx="3683060" cy="369332"/>
                </a:xfrm>
                <a:prstGeom prst="rect">
                  <a:avLst/>
                </a:prstGeom>
                <a:blipFill>
                  <a:blip r:embed="rId11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AC5E861-4044-5BCF-982A-D32B86CEB1BE}"/>
                    </a:ext>
                  </a:extLst>
                </p:cNvPr>
                <p:cNvSpPr txBox="1"/>
                <p:nvPr/>
              </p:nvSpPr>
              <p:spPr>
                <a:xfrm>
                  <a:off x="5906264" y="3757012"/>
                  <a:ext cx="19283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9 :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𝑢𝑛𝑙𝑜𝑎𝑑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AC5E861-4044-5BCF-982A-D32B86CEB1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06264" y="3757012"/>
                  <a:ext cx="1928348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B08CF47-49C7-C576-36FE-272D2082CA4D}"/>
                </a:ext>
              </a:extLst>
            </p:cNvPr>
            <p:cNvCxnSpPr>
              <a:cxnSpLocks/>
              <a:stCxn id="32" idx="2"/>
              <a:endCxn id="33" idx="0"/>
            </p:cNvCxnSpPr>
            <p:nvPr/>
          </p:nvCxnSpPr>
          <p:spPr>
            <a:xfrm flipH="1">
              <a:off x="6870438" y="3540532"/>
              <a:ext cx="1367466" cy="2164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6AF335A-FD0A-31EA-82EC-7D7821EC50E2}"/>
                </a:ext>
              </a:extLst>
            </p:cNvPr>
            <p:cNvCxnSpPr>
              <a:cxnSpLocks/>
              <a:stCxn id="32" idx="2"/>
              <a:endCxn id="40" idx="0"/>
            </p:cNvCxnSpPr>
            <p:nvPr/>
          </p:nvCxnSpPr>
          <p:spPr>
            <a:xfrm>
              <a:off x="8237904" y="3540532"/>
              <a:ext cx="536314" cy="255493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48E4651-DFAE-030E-87B3-0528C106E0B7}"/>
                    </a:ext>
                  </a:extLst>
                </p:cNvPr>
                <p:cNvSpPr txBox="1"/>
                <p:nvPr/>
              </p:nvSpPr>
              <p:spPr>
                <a:xfrm>
                  <a:off x="7812801" y="3796025"/>
                  <a:ext cx="192283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𝐵𝑂𝑛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48E4651-DFAE-030E-87B3-0528C106E0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2801" y="3796025"/>
                  <a:ext cx="1922834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C2D7F2D8-9BBC-8874-D373-FCCD273F8ACE}"/>
                    </a:ext>
                  </a:extLst>
                </p:cNvPr>
                <p:cNvSpPr txBox="1"/>
                <p:nvPr/>
              </p:nvSpPr>
              <p:spPr>
                <a:xfrm>
                  <a:off x="6066939" y="4620006"/>
                  <a:ext cx="21790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 :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𝑑𝑟𝑖𝑣𝑒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𝑝𝑎𝑟𝑖𝑠</m:t>
                            </m:r>
                          </m:e>
                        </m:d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C2D7F2D8-9BBC-8874-D373-FCCD273F8A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6939" y="4620006"/>
                  <a:ext cx="2179058" cy="369332"/>
                </a:xfrm>
                <a:prstGeom prst="rect">
                  <a:avLst/>
                </a:prstGeom>
                <a:blipFill>
                  <a:blip r:embed="rId14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E2C3808-EEE2-8AC1-0CD7-DF1EDC211537}"/>
                </a:ext>
              </a:extLst>
            </p:cNvPr>
            <p:cNvCxnSpPr>
              <a:cxnSpLocks/>
              <a:stCxn id="40" idx="2"/>
              <a:endCxn id="41" idx="0"/>
            </p:cNvCxnSpPr>
            <p:nvPr/>
          </p:nvCxnSpPr>
          <p:spPr>
            <a:xfrm flipH="1">
              <a:off x="7156468" y="4165357"/>
              <a:ext cx="1617750" cy="4546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3999BD94-83C3-C794-0149-E551EACE70DD}"/>
                </a:ext>
              </a:extLst>
            </p:cNvPr>
            <p:cNvCxnSpPr>
              <a:cxnSpLocks/>
              <a:stCxn id="40" idx="2"/>
              <a:endCxn id="48" idx="0"/>
            </p:cNvCxnSpPr>
            <p:nvPr/>
          </p:nvCxnSpPr>
          <p:spPr>
            <a:xfrm>
              <a:off x="8774218" y="4165357"/>
              <a:ext cx="1284657" cy="451202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DBD3CCDD-14AB-FE6E-D8FC-371783FCB2DD}"/>
                    </a:ext>
                  </a:extLst>
                </p:cNvPr>
                <p:cNvSpPr txBox="1"/>
                <p:nvPr/>
              </p:nvSpPr>
              <p:spPr>
                <a:xfrm>
                  <a:off x="8285024" y="4616559"/>
                  <a:ext cx="354770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𝐵𝐼𝑛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∧∃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𝑇𝐼𝑛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DBD3CCDD-14AB-FE6E-D8FC-371783FCB2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5024" y="4616559"/>
                  <a:ext cx="3547702" cy="369332"/>
                </a:xfrm>
                <a:prstGeom prst="rect">
                  <a:avLst/>
                </a:prstGeom>
                <a:blipFill>
                  <a:blip r:embed="rId15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1E46E778-0087-30CE-6413-8D1888C23C23}"/>
                    </a:ext>
                  </a:extLst>
                </p:cNvPr>
                <p:cNvSpPr txBox="1"/>
                <p:nvPr/>
              </p:nvSpPr>
              <p:spPr>
                <a:xfrm>
                  <a:off x="7812801" y="5536580"/>
                  <a:ext cx="16622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 :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𝑙𝑜𝑎𝑑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en-DE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1E46E778-0087-30CE-6413-8D1888C23C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2801" y="5536580"/>
                  <a:ext cx="1662250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CFE88EF-B515-D444-0E21-16F51D6B584D}"/>
                </a:ext>
              </a:extLst>
            </p:cNvPr>
            <p:cNvCxnSpPr>
              <a:cxnSpLocks/>
              <a:stCxn id="48" idx="2"/>
              <a:endCxn id="49" idx="0"/>
            </p:cNvCxnSpPr>
            <p:nvPr/>
          </p:nvCxnSpPr>
          <p:spPr>
            <a:xfrm flipH="1">
              <a:off x="8643926" y="4985891"/>
              <a:ext cx="1414949" cy="5506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5064385-0971-0F47-3B5A-14E53AB7C871}"/>
                </a:ext>
              </a:extLst>
            </p:cNvPr>
            <p:cNvCxnSpPr>
              <a:cxnSpLocks/>
              <a:stCxn id="48" idx="2"/>
              <a:endCxn id="21" idx="0"/>
            </p:cNvCxnSpPr>
            <p:nvPr/>
          </p:nvCxnSpPr>
          <p:spPr>
            <a:xfrm>
              <a:off x="10058875" y="4985891"/>
              <a:ext cx="1567456" cy="550689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B0F5C2EF-C6B2-C2D0-3631-2CEE3B317214}"/>
              </a:ext>
            </a:extLst>
          </p:cNvPr>
          <p:cNvSpPr txBox="1"/>
          <p:nvPr/>
        </p:nvSpPr>
        <p:spPr>
          <a:xfrm>
            <a:off x="359625" y="5259583"/>
            <a:ext cx="3435877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DE"/>
              <a:t>Factored SDP for factored FOMDPs</a:t>
            </a:r>
          </a:p>
          <a:p>
            <a:r>
              <a:rPr lang="en-DE"/>
              <a:t>[Sanner and Boutilier, 2007]</a:t>
            </a:r>
          </a:p>
        </p:txBody>
      </p:sp>
    </p:spTree>
    <p:extLst>
      <p:ext uri="{BB962C8B-B14F-4D97-AF65-F5344CB8AC3E}">
        <p14:creationId xmlns:p14="http://schemas.microsoft.com/office/powerpoint/2010/main" val="38951425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2ACCA-70FE-52D1-CA69-5B0D817F6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Correctness of SDP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1A073-57D8-683F-3E60-B665B83ED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/>
              <a:t>Show SDP for FOMDPs is correct w.r.t. ground MDP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45404-38EA-67C5-D6D0-C9D4633947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9D409-7413-AFF7-204A-268534E0DB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85B3D-025D-5793-4DD2-083936AAC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53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BEB76D-0AC4-CCE6-FE8D-52073CAEE3F8}"/>
              </a:ext>
            </a:extLst>
          </p:cNvPr>
          <p:cNvSpPr txBox="1"/>
          <p:nvPr/>
        </p:nvSpPr>
        <p:spPr>
          <a:xfrm>
            <a:off x="2473307" y="2582779"/>
            <a:ext cx="899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/>
              <a:t>FOMDP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4C12C2-55D4-43F6-B086-31F4E273A93C}"/>
              </a:ext>
            </a:extLst>
          </p:cNvPr>
          <p:cNvSpPr txBox="1"/>
          <p:nvPr/>
        </p:nvSpPr>
        <p:spPr>
          <a:xfrm>
            <a:off x="2478180" y="4869768"/>
            <a:ext cx="894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/>
              <a:t>Ground</a:t>
            </a:r>
          </a:p>
          <a:p>
            <a:pPr algn="ctr"/>
            <a:r>
              <a:rPr lang="en-DE"/>
              <a:t>MDP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A8DCFB-3195-A77E-56DB-7D685095A2CE}"/>
              </a:ext>
            </a:extLst>
          </p:cNvPr>
          <p:cNvSpPr txBox="1"/>
          <p:nvPr/>
        </p:nvSpPr>
        <p:spPr>
          <a:xfrm>
            <a:off x="8194704" y="2438400"/>
            <a:ext cx="1471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/>
              <a:t>FOMDP Value</a:t>
            </a:r>
          </a:p>
          <a:p>
            <a:pPr algn="ctr"/>
            <a:r>
              <a:rPr lang="en-DE"/>
              <a:t>Function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8B729B-E797-9DEF-C74C-0C4F84F7AE6D}"/>
              </a:ext>
            </a:extLst>
          </p:cNvPr>
          <p:cNvSpPr txBox="1"/>
          <p:nvPr/>
        </p:nvSpPr>
        <p:spPr>
          <a:xfrm>
            <a:off x="8132764" y="4869768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/>
              <a:t>Ground MDP</a:t>
            </a:r>
          </a:p>
          <a:p>
            <a:pPr algn="ctr"/>
            <a:r>
              <a:rPr lang="en-DE"/>
              <a:t>Value Function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A174A99-EF53-B3C6-E781-B25D24189573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 flipV="1">
            <a:off x="3372464" y="2761566"/>
            <a:ext cx="4822240" cy="587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45057D5-D18A-190D-0080-D263FC5832A6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>
            <a:off x="2922886" y="2952111"/>
            <a:ext cx="2436" cy="191765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E399375-1B04-BADF-8164-FA3C9A6B8BF6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>
            <a:off x="3372464" y="5192934"/>
            <a:ext cx="476030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E6930DD-FC19-9F1E-6C16-F7F19962E9B4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>
            <a:off x="8930418" y="3084731"/>
            <a:ext cx="1" cy="1785037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B2D6FD4-3D6E-0DA3-0C42-2FDAE4760625}"/>
              </a:ext>
            </a:extLst>
          </p:cNvPr>
          <p:cNvSpPr txBox="1"/>
          <p:nvPr/>
        </p:nvSpPr>
        <p:spPr>
          <a:xfrm>
            <a:off x="4642534" y="2849312"/>
            <a:ext cx="2313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Lifted FOMDP Solution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33A923-3737-36D5-EA4F-94A1B498ABF1}"/>
              </a:ext>
            </a:extLst>
          </p:cNvPr>
          <p:cNvSpPr txBox="1"/>
          <p:nvPr/>
        </p:nvSpPr>
        <p:spPr>
          <a:xfrm>
            <a:off x="4666387" y="5331433"/>
            <a:ext cx="22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Ground MDP Solution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A4A346-3F46-BF26-CB27-818C1740A4F0}"/>
              </a:ext>
            </a:extLst>
          </p:cNvPr>
          <p:cNvSpPr txBox="1"/>
          <p:nvPr/>
        </p:nvSpPr>
        <p:spPr>
          <a:xfrm rot="5400000">
            <a:off x="2749623" y="3721021"/>
            <a:ext cx="894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/>
              <a:t>Ground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0FF95A-661B-8C61-4621-8F48C6B69CF4}"/>
              </a:ext>
            </a:extLst>
          </p:cNvPr>
          <p:cNvSpPr txBox="1"/>
          <p:nvPr/>
        </p:nvSpPr>
        <p:spPr>
          <a:xfrm rot="5400000">
            <a:off x="8754719" y="3792583"/>
            <a:ext cx="894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/>
              <a:t>Ground</a:t>
            </a:r>
          </a:p>
        </p:txBody>
      </p:sp>
    </p:spTree>
    <p:extLst>
      <p:ext uri="{BB962C8B-B14F-4D97-AF65-F5344CB8AC3E}">
        <p14:creationId xmlns:p14="http://schemas.microsoft.com/office/powerpoint/2010/main" val="32041080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04A15-057C-CBAE-193D-401E5DB8B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Caveats of First-order Planning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E057A6-9012-2121-CC87-0FDC35236B9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/>
                  <a:t>Many problems have topologies</a:t>
                </a:r>
              </a:p>
              <a:p>
                <a:pPr lvl="1"/>
                <a:r>
                  <a:rPr lang="en-DE"/>
                  <a:t>E.g., reachability constraints in logistics</a:t>
                </a:r>
              </a:p>
              <a:p>
                <a:endParaRPr lang="en-DE"/>
              </a:p>
              <a:p>
                <a:r>
                  <a:rPr lang="en-DE"/>
                  <a:t>If topology not fixed a priori</a:t>
                </a:r>
              </a:p>
              <a:p>
                <a:pPr lvl="1"/>
                <a:r>
                  <a:rPr lang="en-DE"/>
                  <a:t>First-order solution must consider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DE"/>
                  <a:t> topologies</a:t>
                </a:r>
              </a:p>
              <a:p>
                <a:pPr lvl="1"/>
                <a:r>
                  <a:rPr lang="en-GB" dirty="0"/>
                  <a:t>In general case, leads to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DE"/>
                  <a:t> values / policies</a:t>
                </a:r>
              </a:p>
              <a:p>
                <a:pPr lvl="2"/>
                <a:r>
                  <a:rPr lang="en-DE"/>
                  <a:t>Universal rewards</a:t>
                </a:r>
              </a:p>
              <a:p>
                <a:pPr lvl="2"/>
                <a:r>
                  <a:rPr lang="en-DE"/>
                  <a:t>Value function must distinguish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DE"/>
                  <a:t> cases</a:t>
                </a:r>
              </a:p>
              <a:p>
                <a:pPr lvl="2"/>
                <a:r>
                  <a:rPr lang="en-DE"/>
                  <a:t>Policy will also likely be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endParaRPr lang="en-DE"/>
              </a:p>
              <a:p>
                <a:pPr lvl="1"/>
                <a:endParaRPr lang="en-DE"/>
              </a:p>
              <a:p>
                <a:pPr lvl="1"/>
                <a:endParaRPr lang="en-DE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E057A6-9012-2121-CC87-0FDC35236B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34D7F-0B72-49D0-B761-A462BF942C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7281E-5CFB-59FC-6AF0-A6BAF8E504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ECEA4-AD26-7639-B486-BEADABE750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54</a:t>
            </a:fld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76025B-B673-702F-6306-EE5D2545BE88}"/>
              </a:ext>
            </a:extLst>
          </p:cNvPr>
          <p:cNvGrpSpPr/>
          <p:nvPr/>
        </p:nvGrpSpPr>
        <p:grpSpPr>
          <a:xfrm>
            <a:off x="7548204" y="1368206"/>
            <a:ext cx="4262715" cy="1446666"/>
            <a:chOff x="3010087" y="1695287"/>
            <a:chExt cx="4262715" cy="144666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F57F068-31E5-F331-BB81-6868B8C81C35}"/>
                </a:ext>
              </a:extLst>
            </p:cNvPr>
            <p:cNvSpPr txBox="1"/>
            <p:nvPr/>
          </p:nvSpPr>
          <p:spPr>
            <a:xfrm>
              <a:off x="3016330" y="2276171"/>
              <a:ext cx="70692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DE"/>
                <a:t>London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1CE7BEE-79D5-328D-56B6-8F5F793C8367}"/>
                </a:ext>
              </a:extLst>
            </p:cNvPr>
            <p:cNvSpPr txBox="1"/>
            <p:nvPr/>
          </p:nvSpPr>
          <p:spPr>
            <a:xfrm>
              <a:off x="4116383" y="2061039"/>
              <a:ext cx="44723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DE"/>
                <a:t>Paris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3EAE97-7EC8-3C8C-4598-E7B2FD821FF2}"/>
                </a:ext>
              </a:extLst>
            </p:cNvPr>
            <p:cNvSpPr txBox="1"/>
            <p:nvPr/>
          </p:nvSpPr>
          <p:spPr>
            <a:xfrm>
              <a:off x="4216050" y="2607444"/>
              <a:ext cx="54181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DE"/>
                <a:t>Rome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A3E19D7-A678-719F-10C5-9C0C490841C8}"/>
                </a:ext>
              </a:extLst>
            </p:cNvPr>
            <p:cNvSpPr txBox="1"/>
            <p:nvPr/>
          </p:nvSpPr>
          <p:spPr>
            <a:xfrm>
              <a:off x="5219987" y="2405026"/>
              <a:ext cx="54822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DE"/>
                <a:t>Berlin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F1A4-E23F-AC32-D80F-284838EA051C}"/>
                </a:ext>
              </a:extLst>
            </p:cNvPr>
            <p:cNvSpPr txBox="1"/>
            <p:nvPr/>
          </p:nvSpPr>
          <p:spPr>
            <a:xfrm>
              <a:off x="6177839" y="2177101"/>
              <a:ext cx="790281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DE"/>
                <a:t>Moscow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1321EA-3113-76DE-A758-AFFD828F3E06}"/>
                </a:ext>
              </a:extLst>
            </p:cNvPr>
            <p:cNvSpPr txBox="1"/>
            <p:nvPr/>
          </p:nvSpPr>
          <p:spPr>
            <a:xfrm>
              <a:off x="4068133" y="1695287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DE" sz="2800"/>
                <a:t>🚚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F4D501-5A92-35F2-D729-546E99E0A048}"/>
                </a:ext>
              </a:extLst>
            </p:cNvPr>
            <p:cNvSpPr txBox="1"/>
            <p:nvPr/>
          </p:nvSpPr>
          <p:spPr>
            <a:xfrm>
              <a:off x="3010087" y="2465268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DE" sz="2800"/>
                <a:t>🚚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A06B41-FDD4-A9CE-CD00-0F1487CEB841}"/>
                </a:ext>
              </a:extLst>
            </p:cNvPr>
            <p:cNvSpPr txBox="1"/>
            <p:nvPr/>
          </p:nvSpPr>
          <p:spPr>
            <a:xfrm>
              <a:off x="5495649" y="2618733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DE" sz="2800" dirty="0"/>
                <a:t>📦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D9D0EA-EDEF-0A0C-00FA-2D4ED31ADED5}"/>
                </a:ext>
              </a:extLst>
            </p:cNvPr>
            <p:cNvSpPr txBox="1"/>
            <p:nvPr/>
          </p:nvSpPr>
          <p:spPr>
            <a:xfrm>
              <a:off x="6729063" y="2391250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DE" sz="2800"/>
                <a:t>📦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28F08C1-8027-9304-17B5-C09613DBE941}"/>
                </a:ext>
              </a:extLst>
            </p:cNvPr>
            <p:cNvSpPr txBox="1"/>
            <p:nvPr/>
          </p:nvSpPr>
          <p:spPr>
            <a:xfrm>
              <a:off x="6315594" y="1865412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DE" sz="2800"/>
                <a:t>🛩️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DACE3BC-29A0-F1BE-1E4B-40B7D739F654}"/>
                </a:ext>
              </a:extLst>
            </p:cNvPr>
            <p:cNvCxnSpPr>
              <a:cxnSpLocks/>
              <a:stCxn id="8" idx="0"/>
              <a:endCxn id="9" idx="1"/>
            </p:cNvCxnSpPr>
            <p:nvPr/>
          </p:nvCxnSpPr>
          <p:spPr>
            <a:xfrm flipV="1">
              <a:off x="3369793" y="2199539"/>
              <a:ext cx="746590" cy="7663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96BD796-DD1F-79A3-AE2F-64EB03CE0AAF}"/>
                </a:ext>
              </a:extLst>
            </p:cNvPr>
            <p:cNvCxnSpPr>
              <a:cxnSpLocks/>
              <a:stCxn id="10" idx="0"/>
              <a:endCxn id="9" idx="2"/>
            </p:cNvCxnSpPr>
            <p:nvPr/>
          </p:nvCxnSpPr>
          <p:spPr>
            <a:xfrm flipH="1" flipV="1">
              <a:off x="4340002" y="2338038"/>
              <a:ext cx="146956" cy="26940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C8C3E28-5450-2490-FED1-A582C143DC1A}"/>
                </a:ext>
              </a:extLst>
            </p:cNvPr>
            <p:cNvCxnSpPr>
              <a:cxnSpLocks/>
              <a:stCxn id="9" idx="3"/>
              <a:endCxn id="11" idx="0"/>
            </p:cNvCxnSpPr>
            <p:nvPr/>
          </p:nvCxnSpPr>
          <p:spPr>
            <a:xfrm>
              <a:off x="4563621" y="2199539"/>
              <a:ext cx="930480" cy="20548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948ACDE-4768-A4B4-B26E-B143AA026DE4}"/>
                </a:ext>
              </a:extLst>
            </p:cNvPr>
            <p:cNvCxnSpPr>
              <a:cxnSpLocks/>
              <a:stCxn id="10" idx="3"/>
              <a:endCxn id="11" idx="1"/>
            </p:cNvCxnSpPr>
            <p:nvPr/>
          </p:nvCxnSpPr>
          <p:spPr>
            <a:xfrm flipV="1">
              <a:off x="4757865" y="2543526"/>
              <a:ext cx="462122" cy="20241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08C0BD7-72AE-240E-072D-89A534955528}"/>
                </a:ext>
              </a:extLst>
            </p:cNvPr>
            <p:cNvCxnSpPr>
              <a:cxnSpLocks/>
              <a:stCxn id="11" idx="3"/>
              <a:endCxn id="12" idx="1"/>
            </p:cNvCxnSpPr>
            <p:nvPr/>
          </p:nvCxnSpPr>
          <p:spPr>
            <a:xfrm flipV="1">
              <a:off x="5768214" y="2315601"/>
              <a:ext cx="409625" cy="22792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156">
              <a:extLst>
                <a:ext uri="{FF2B5EF4-FFF2-40B4-BE49-F238E27FC236}">
                  <a16:creationId xmlns:a16="http://schemas.microsoft.com/office/drawing/2014/main" id="{C42DC075-0419-F2EC-22CC-218D9314FF4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33233" y="1397517"/>
              <a:ext cx="116062" cy="1584000"/>
            </a:xfrm>
            <a:prstGeom prst="curvedConnector3">
              <a:avLst>
                <a:gd name="adj1" fmla="val -53717"/>
              </a:avLst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Table 23">
                <a:extLst>
                  <a:ext uri="{FF2B5EF4-FFF2-40B4-BE49-F238E27FC236}">
                    <a16:creationId xmlns:a16="http://schemas.microsoft.com/office/drawing/2014/main" id="{8E6DB573-9DBE-D709-789B-E7973C080E5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81182246"/>
                  </p:ext>
                </p:extLst>
              </p:nvPr>
            </p:nvGraphicFramePr>
            <p:xfrm>
              <a:off x="6318685" y="2969956"/>
              <a:ext cx="5523103" cy="771589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1361567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3799268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𝑟𝐶𝑎𝑠𝑒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∀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𝐷𝑒𝑠𝑡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⇒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𝐵𝑜𝑥𝐼𝑛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∀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𝐷𝑒𝑠𝑡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</m:d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⇒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𝐵𝑜𝑥𝐼𝑛</m:t>
                                    </m:r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Table 23">
                <a:extLst>
                  <a:ext uri="{FF2B5EF4-FFF2-40B4-BE49-F238E27FC236}">
                    <a16:creationId xmlns:a16="http://schemas.microsoft.com/office/drawing/2014/main" id="{8E6DB573-9DBE-D709-789B-E7973C080E5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81182246"/>
                  </p:ext>
                </p:extLst>
              </p:nvPr>
            </p:nvGraphicFramePr>
            <p:xfrm>
              <a:off x="6318685" y="2969956"/>
              <a:ext cx="5523103" cy="771589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1361567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3799268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362268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35" r="-308411" b="-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36000" r="-10000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406897" r="-3448" b="-1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400749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36000" t="-93750" r="-10000" b="-3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406897" t="-93750" r="-3448" b="-31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5" name="Table 24">
                <a:extLst>
                  <a:ext uri="{FF2B5EF4-FFF2-40B4-BE49-F238E27FC236}">
                    <a16:creationId xmlns:a16="http://schemas.microsoft.com/office/drawing/2014/main" id="{6143F3E6-7A5C-847D-AC16-2C98797B65E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1756869"/>
                  </p:ext>
                </p:extLst>
              </p:nvPr>
            </p:nvGraphicFramePr>
            <p:xfrm>
              <a:off x="6727622" y="4051714"/>
              <a:ext cx="5108004" cy="185420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1009968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3424301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67373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5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∀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𝐷𝑒𝑠𝑡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⇒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𝐵𝑜𝑥𝐼𝑛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/>
                            <a:t>One box not at destination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/>
                            <a:t>Two boxes not at destination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92927397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40718351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oMath>
                          </a14:m>
                          <a:r>
                            <a:rPr lang="en-DE"/>
                            <a:t> boxes not at destination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986560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5" name="Table 24">
                <a:extLst>
                  <a:ext uri="{FF2B5EF4-FFF2-40B4-BE49-F238E27FC236}">
                    <a16:creationId xmlns:a16="http://schemas.microsoft.com/office/drawing/2014/main" id="{6143F3E6-7A5C-847D-AC16-2C98797B65E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1756869"/>
                  </p:ext>
                </p:extLst>
              </p:nvPr>
            </p:nvGraphicFramePr>
            <p:xfrm>
              <a:off x="6727622" y="4051714"/>
              <a:ext cx="5108004" cy="185420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1009968">
                      <a:extLst>
                        <a:ext uri="{9D8B030D-6E8A-4147-A177-3AD203B41FA5}">
                          <a16:colId xmlns:a16="http://schemas.microsoft.com/office/drawing/2014/main" val="2206781851"/>
                        </a:ext>
                      </a:extLst>
                    </a:gridCol>
                    <a:gridCol w="3424301">
                      <a:extLst>
                        <a:ext uri="{9D8B030D-6E8A-4147-A177-3AD203B41FA5}">
                          <a16:colId xmlns:a16="http://schemas.microsoft.com/office/drawing/2014/main" val="666197104"/>
                        </a:ext>
                      </a:extLst>
                    </a:gridCol>
                    <a:gridCol w="673735">
                      <a:extLst>
                        <a:ext uri="{9D8B030D-6E8A-4147-A177-3AD203B41FA5}">
                          <a16:colId xmlns:a16="http://schemas.microsoft.com/office/drawing/2014/main" val="1894977340"/>
                        </a:ext>
                      </a:extLst>
                    </a:gridCol>
                  </a:tblGrid>
                  <a:tr h="370840">
                    <a:tc rowSpan="5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250" t="-680" r="-406250" b="-47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30000" t="-3448" r="-20370" b="-4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662264" t="-3448" r="-3774" b="-4310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70921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:r>
                            <a:rPr lang="en-DE" dirty="0"/>
                            <a:t>One box not at destination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662264" t="-100000" r="-3774" b="-31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336152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Two boxes not at destination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662264" t="-206897" r="-3774" b="-2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92927397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30000" t="-296667" r="-20370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662264" t="-296667" r="-3774" b="-1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40718351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30000" t="-410345" r="-20370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662264" t="-410345" r="-3774" b="-2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9865606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3227327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04A15-057C-CBAE-193D-401E5DB8B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Caveats of First-order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057A6-9012-2121-CC87-0FDC35236B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DE"/>
              <a:t>Unreachable states</a:t>
            </a:r>
          </a:p>
          <a:p>
            <a:pPr lvl="1"/>
            <a:r>
              <a:rPr lang="en-DE"/>
              <a:t>PDDL domains often under-constrained</a:t>
            </a:r>
          </a:p>
          <a:p>
            <a:pPr lvl="2"/>
            <a:r>
              <a:rPr lang="en-GB" dirty="0"/>
              <a:t>E</a:t>
            </a:r>
            <a:r>
              <a:rPr lang="en-DE"/>
              <a:t>.g., logistics: one box cannot be in two cities at once</a:t>
            </a:r>
          </a:p>
          <a:p>
            <a:pPr lvl="1"/>
            <a:r>
              <a:rPr lang="en-GB" dirty="0"/>
              <a:t>Constraints implicitly obeyed in initial state </a:t>
            </a:r>
          </a:p>
          <a:p>
            <a:pPr lvl="2"/>
            <a:r>
              <a:rPr lang="en-GB" dirty="0"/>
              <a:t>Action effects cannot violate constraints </a:t>
            </a:r>
          </a:p>
          <a:p>
            <a:pPr lvl="3"/>
            <a:r>
              <a:rPr lang="en-GB" dirty="0"/>
              <a:t>Reachable legal states are small subset of all states </a:t>
            </a:r>
          </a:p>
          <a:p>
            <a:pPr lvl="2"/>
            <a:r>
              <a:rPr lang="en-GB" dirty="0"/>
              <a:t>But (P)PDDL does not constrain legal states 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EB7FA13C-6D3B-9AAD-00DC-533B53A45A5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If no background theory to restrict legal states </a:t>
            </a:r>
          </a:p>
          <a:p>
            <a:pPr lvl="1"/>
            <a:r>
              <a:rPr lang="en-GB" dirty="0"/>
              <a:t>First-order planning must solve for all states </a:t>
            </a:r>
          </a:p>
          <a:p>
            <a:pPr lvl="2"/>
            <a:r>
              <a:rPr lang="en-GB" dirty="0"/>
              <a:t>When initial state unknown </a:t>
            </a:r>
          </a:p>
          <a:p>
            <a:pPr lvl="1"/>
            <a:r>
              <a:rPr lang="en-GB" dirty="0"/>
              <a:t>Where majority of states are actually illegal</a:t>
            </a:r>
          </a:p>
          <a:p>
            <a:r>
              <a:rPr lang="en-GB" dirty="0"/>
              <a:t>First-order planning w/o initial state solves more difficult problem than search-based solutions</a:t>
            </a:r>
          </a:p>
          <a:p>
            <a:pPr lvl="1"/>
            <a:r>
              <a:rPr lang="en-GB" dirty="0"/>
              <a:t>Initial state contains implicit constraint information </a:t>
            </a:r>
          </a:p>
          <a:p>
            <a:pPr lvl="1"/>
            <a:r>
              <a:rPr lang="en-GB" dirty="0"/>
              <a:t>Reachable state space is small subset of all states</a:t>
            </a:r>
          </a:p>
          <a:p>
            <a:endParaRPr lang="en-DE"/>
          </a:p>
          <a:p>
            <a:pPr lvl="1"/>
            <a:endParaRPr lang="en-DE"/>
          </a:p>
          <a:p>
            <a:pPr lvl="1"/>
            <a:endParaRPr lang="en-DE"/>
          </a:p>
          <a:p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34D7F-0B72-49D0-B761-A462BF942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7281E-5CFB-59FC-6AF0-A6BAF8E504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ECEA4-AD26-7639-B486-BEADABE750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55</a:t>
            </a:fld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C6E943-7B94-4E60-471F-3E3AA0FC29FB}"/>
              </a:ext>
            </a:extLst>
          </p:cNvPr>
          <p:cNvSpPr txBox="1"/>
          <p:nvPr/>
        </p:nvSpPr>
        <p:spPr>
          <a:xfrm>
            <a:off x="1231933" y="5191200"/>
            <a:ext cx="3708066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DE"/>
              <a:t>Suggests need for hybrid </a:t>
            </a:r>
            <a:br>
              <a:rPr lang="en-DE"/>
            </a:br>
            <a:r>
              <a:rPr lang="en-GB" dirty="0"/>
              <a:t>f</a:t>
            </a:r>
            <a:r>
              <a:rPr lang="en-DE"/>
              <a:t>irst-order / search-based approaches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B5FEC49-2806-2A87-586B-CF51F1903AF9}"/>
              </a:ext>
            </a:extLst>
          </p:cNvPr>
          <p:cNvCxnSpPr>
            <a:stCxn id="27" idx="3"/>
          </p:cNvCxnSpPr>
          <p:nvPr/>
        </p:nvCxnSpPr>
        <p:spPr>
          <a:xfrm flipV="1">
            <a:off x="4939999" y="4922874"/>
            <a:ext cx="1014234" cy="5914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87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3BED5-5602-7C41-835C-32F9E5EE5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 Note on First-order Modelling in 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A5535-D322-7E43-A9EF-3C7D075A9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dirty="0"/>
              <a:t>Novel propositional situations worth exploring may be instances of a well-known context in the relational setting ➝ </a:t>
            </a:r>
            <a:r>
              <a:rPr lang="en-GB" i="1" dirty="0"/>
              <a:t>exploitation</a:t>
            </a:r>
            <a:r>
              <a:rPr lang="en-GB" dirty="0"/>
              <a:t> promising </a:t>
            </a:r>
          </a:p>
          <a:p>
            <a:pPr lvl="1"/>
            <a:r>
              <a:rPr lang="en-GB" dirty="0"/>
              <a:t>E.g., household robot learning water-taps</a:t>
            </a:r>
          </a:p>
          <a:p>
            <a:pPr lvl="2"/>
            <a:r>
              <a:rPr lang="en-GB" dirty="0"/>
              <a:t>Having opened one or two water-taps in a kitchen, one can expect other water-taps in kitchens to work similarly</a:t>
            </a:r>
          </a:p>
          <a:p>
            <a:pPr lvl="2">
              <a:buFont typeface=".Hiragino Kaku Gothic Interface W3"/>
              <a:buChar char="⇒"/>
            </a:pPr>
            <a:r>
              <a:rPr lang="en-GB" dirty="0"/>
              <a:t>Priority for exploring water-taps in kitchens in general reduced</a:t>
            </a:r>
          </a:p>
          <a:p>
            <a:pPr lvl="2">
              <a:buFont typeface=".Hiragino Kaku Gothic Interface W3"/>
              <a:buChar char="⇒"/>
            </a:pPr>
            <a:r>
              <a:rPr lang="en-GB" dirty="0"/>
              <a:t>Information gathered likely to carry over to water-taps in other places</a:t>
            </a:r>
          </a:p>
          <a:p>
            <a:pPr lvl="2">
              <a:buFont typeface="Wingdings" pitchFamily="2" charset="2"/>
              <a:buChar char="v"/>
            </a:pPr>
            <a:r>
              <a:rPr lang="en-GB" dirty="0">
                <a:solidFill>
                  <a:srgbClr val="FFC000"/>
                </a:solidFill>
              </a:rPr>
              <a:t>Hard to model in propositional setting: each water-tap is novel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95C7AC8-2F2E-6C47-89A5-F7554AC059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0DA349-6A8A-66D5-A679-BBE97174D5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8419CE-C605-B34A-B9FD-FAB89DB1F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74023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BC3B0-3A2A-13CE-EA59-521ECDCCC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Interim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AE3E6-EA64-13B0-4A54-6802E9594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FOMDPs are one model for lifted decision-theoretic planning </a:t>
            </a:r>
          </a:p>
          <a:p>
            <a:pPr lvl="1"/>
            <a:r>
              <a:rPr lang="en-GB" dirty="0"/>
              <a:t>Exploit state and action abstraction for MDPs </a:t>
            </a:r>
          </a:p>
          <a:p>
            <a:r>
              <a:rPr lang="en-GB" dirty="0"/>
              <a:t>Use situation calculus specified action theory</a:t>
            </a:r>
          </a:p>
          <a:p>
            <a:r>
              <a:rPr lang="en-GB" dirty="0"/>
              <a:t>Use case statements to represent reward, probabilities </a:t>
            </a:r>
          </a:p>
          <a:p>
            <a:r>
              <a:rPr lang="en-GB" dirty="0"/>
              <a:t>Symbolic dynamic programming = lifted DP </a:t>
            </a:r>
          </a:p>
          <a:p>
            <a:pPr lvl="1"/>
            <a:r>
              <a:rPr lang="en-GB" dirty="0"/>
              <a:t>Use FOADDs to compactly represent case statements</a:t>
            </a:r>
          </a:p>
          <a:p>
            <a:pPr lvl="1"/>
            <a:r>
              <a:rPr lang="en-GB" dirty="0"/>
              <a:t>First-order context-specific independence to compactify FOADDs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C02FF-72C3-F0D9-2610-8BB07597DEB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1781D-AD5B-79CE-641A-E244CF86A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DD71FC-839A-3BF3-5529-9464FC859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77401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6FB2A-659E-35EC-01EF-1071D33E4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687A9-9BED-FD69-B5DB-364982399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Outline: Decision Making – Structure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9474B-240B-151B-51AB-0C569B58D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i="1" dirty="0"/>
              <a:t>Structure by Groups in the Agent Set</a:t>
            </a:r>
          </a:p>
          <a:p>
            <a:pPr lvl="1"/>
            <a:r>
              <a:rPr lang="en-GB" dirty="0"/>
              <a:t>Agent types</a:t>
            </a:r>
          </a:p>
          <a:p>
            <a:pPr lvl="1"/>
            <a:r>
              <a:rPr lang="en-GB" dirty="0"/>
              <a:t>Partitioned decPOMDPs</a:t>
            </a:r>
          </a:p>
          <a:p>
            <a:pPr marL="0" indent="0">
              <a:buNone/>
            </a:pPr>
            <a:r>
              <a:rPr lang="en-GB" i="1" dirty="0"/>
              <a:t>Structure by Relations in the State Space</a:t>
            </a:r>
          </a:p>
          <a:p>
            <a:pPr lvl="1"/>
            <a:r>
              <a:rPr lang="en-GB" dirty="0"/>
              <a:t>Situation calculus</a:t>
            </a:r>
          </a:p>
          <a:p>
            <a:pPr lvl="1"/>
            <a:r>
              <a:rPr lang="en-GB" dirty="0"/>
              <a:t>First-order MDPs</a:t>
            </a:r>
          </a:p>
          <a:p>
            <a:pPr marL="0" indent="0">
              <a:buNone/>
            </a:pPr>
            <a:r>
              <a:rPr lang="en-GB" b="1" i="1" dirty="0">
                <a:solidFill>
                  <a:schemeClr val="accent1"/>
                </a:solidFill>
              </a:rPr>
              <a:t>Structure by Features in the State Space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Dynamic Bayesian networks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Factored MDPs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FB9D37-46FF-2A41-FD43-8BC195D68E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7977B-883F-BA1B-E21E-5FE9E9C78B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855446-03BB-A329-9526-90008444B6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83540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4A7C8-BD09-56CA-92DC-23713385B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State Space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306D80-11CA-A415-A71C-1EC6E01AF0F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noProof="1"/>
                  <a:t>Often has structure</a:t>
                </a:r>
              </a:p>
              <a:p>
                <a:pPr lvl="1"/>
                <a:r>
                  <a:rPr lang="en-GB" noProof="1"/>
                  <a:t>Not just a black box with </a:t>
                </a:r>
                <a14:m>
                  <m:oMath xmlns:m="http://schemas.openxmlformats.org/officeDocument/2006/math">
                    <m:r>
                      <a:rPr lang="de-DE" b="0" i="1" noProof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noProof="1"/>
                  <a:t> states, leading to a probability distribution </a:t>
                </a:r>
                <a14:m>
                  <m:oMath xmlns:m="http://schemas.openxmlformats.org/officeDocument/2006/math">
                    <m:r>
                      <a:rPr lang="de-DE" b="0" i="1" noProof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de-DE" b="0" i="1" noProof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noProof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noProof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de-DE" b="0" i="1" noProof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b="0" i="1" noProof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noProof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b="0" i="1" noProof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noProof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de-DE" b="0" i="1" noProof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noProof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noProof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noProof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noProof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de-DE" b="0" i="1" noProof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  <m:e>
                        <m:r>
                          <a:rPr lang="de-DE" b="0" i="1" noProof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b="0" i="1" noProof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noProof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endParaRPr lang="en-GB" b="0" noProof="1"/>
              </a:p>
              <a:p>
                <a:pPr lvl="1"/>
                <a:r>
                  <a:rPr lang="en-GB" noProof="1"/>
                  <a:t>Can be structured by relations (FO MDPs), regularities (robot navigation; harbour management)</a:t>
                </a:r>
              </a:p>
              <a:p>
                <a:r>
                  <a:rPr lang="en-GB" noProof="1"/>
                  <a:t>Generally, </a:t>
                </a:r>
                <a14:m>
                  <m:oMath xmlns:m="http://schemas.openxmlformats.org/officeDocument/2006/math">
                    <m:r>
                      <a:rPr lang="en-GB" i="1" noProof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noProof="1"/>
                  <a:t> different features that describe a state space</a:t>
                </a:r>
              </a:p>
              <a:p>
                <a:pPr lvl="1"/>
                <a:r>
                  <a:rPr lang="en-GB" noProof="1"/>
                  <a:t>Encode in </a:t>
                </a:r>
                <a14:m>
                  <m:oMath xmlns:m="http://schemas.openxmlformats.org/officeDocument/2006/math">
                    <m:r>
                      <a:rPr lang="en-GB" b="0" i="1" noProof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noProof="1"/>
                  <a:t> individual random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noProof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noProof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b="0" i="1" noProof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noProof="1"/>
                  <a:t> with respective domains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noProof="1" dirty="0" smtClean="0">
                        <a:latin typeface="Cambria Math" panose="02040503050406030204" pitchFamily="18" charset="0"/>
                      </a:rPr>
                      <m:t>dom</m:t>
                    </m:r>
                    <m:d>
                      <m:dPr>
                        <m:ctrlPr>
                          <a:rPr lang="en-GB" b="0" i="1" noProof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noProof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noProof="1" dirty="0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b="0" i="1" noProof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GB" b="0" i="1" noProof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b="0" i="1" noProof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noProof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noProof="1" dirty="0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GB" b="0" i="1" noProof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b="0" i="1" noProof="1" dirty="0" smtClean="0">
                            <a:latin typeface="Cambria Math" panose="02040503050406030204" pitchFamily="18" charset="0"/>
                          </a:rPr>
                          <m:t>, …,</m:t>
                        </m:r>
                        <m:sSub>
                          <m:sSubPr>
                            <m:ctrlPr>
                              <a:rPr lang="en-GB" b="0" i="1" noProof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noProof="1" dirty="0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GB" b="0" i="1" noProof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noProof="1" dirty="0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GB" b="0" i="1" noProof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endParaRPr lang="en-GB" noProof="1"/>
              </a:p>
              <a:p>
                <a:pPr lvl="2"/>
                <a:r>
                  <a:rPr lang="en-GB" noProof="1"/>
                  <a:t>State space size then describable as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b="0" i="1" noProof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noProof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GB" b="0" i="1" noProof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GB" b="0" i="1" noProof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GB" b="0" i="1" noProof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GB" b="0" i="1" noProof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noProof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GB" b="0" i="1" noProof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GB" b="0" i="1" noProof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GB" b="0" i="1" noProof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noProof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GB" b="0" i="1" noProof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GB" b="0" i="1" noProof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GB" b="0" i="1" noProof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GB" b="0" i="1" noProof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b="0" i="1" noProof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b="0" i="1" noProof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 b="0" i="0" noProof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GB" b="0" i="1" noProof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GB" b="0" i="1" noProof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noProof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GB" b="0" i="1" noProof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func>
                  </m:oMath>
                </a14:m>
                <a:endParaRPr lang="en-GB" noProof="1"/>
              </a:p>
              <a:p>
                <a:pPr lvl="3"/>
                <a:r>
                  <a:rPr lang="en-GB" noProof="1"/>
                  <a:t>I.e., exponential in the number of random variables</a:t>
                </a:r>
              </a:p>
              <a:p>
                <a:r>
                  <a:rPr lang="en-GB" noProof="1"/>
                  <a:t>Given (conditional) independences between different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noProof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noProof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b="0" i="1" noProof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noProof="1"/>
                  <a:t>, factorisation of probability distributions in model possible</a:t>
                </a:r>
              </a:p>
              <a:p>
                <a:pPr lvl="1"/>
                <a:r>
                  <a:rPr lang="en-GB" noProof="1"/>
                  <a:t>Applicable to MDPs, POMDPs, DecPOMDPs, partitioned DecPOMDPs</a:t>
                </a:r>
              </a:p>
              <a:p>
                <a:pPr lvl="1"/>
                <a:r>
                  <a:rPr lang="en-GB" noProof="1"/>
                  <a:t>Most work exists for factored MDPs (also the simplest case to consider)</a:t>
                </a:r>
              </a:p>
              <a:p>
                <a:pPr lvl="1"/>
                <a:endParaRPr lang="en-GB" noProof="1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306D80-11CA-A415-A71C-1EC6E01AF0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r="-11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AC3F4-7F24-E60C-54AA-6FD767B3C7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84968-4C71-7B0C-4A61-7F75BE28A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00BB0-B6F8-3AA2-5DE7-A0BDA0322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5864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E089B-B4AB-46AE-7E73-C4E459A9D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Reprise: Worst-case Complexity of DecPOMDP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C9428E-C391-82DC-31D9-41A8BF9EC1BD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GB" dirty="0"/>
                  <a:t>Space complexity</a:t>
                </a:r>
              </a:p>
              <a:p>
                <a:pPr lvl="1"/>
                <a:r>
                  <a:rPr lang="en-GB" dirty="0"/>
                  <a:t>Transition model: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Sensor model: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dirty="0"/>
                  <a:t> or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Reward function: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GB" dirty="0"/>
                  <a:t> or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Runtime complexity of brute-force search</a:t>
                </a:r>
              </a:p>
              <a:p>
                <a:pPr lvl="1"/>
                <a:endParaRPr lang="en-GB" dirty="0"/>
              </a:p>
              <a:p>
                <a:pPr lvl="1"/>
                <a:r>
                  <a:rPr lang="en-GB" dirty="0"/>
                  <a:t>Evaluation cost of a joint policy: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2"/>
                <a:endParaRPr lang="en-GB" dirty="0"/>
              </a:p>
              <a:p>
                <a:pPr lvl="1"/>
                <a:r>
                  <a:rPr lang="en-GB" dirty="0"/>
                  <a:t>Policy space: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C9428E-C391-82DC-31D9-41A8BF9EC1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3256" t="-2985" r="-255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C3DA523E-FF51-2A0E-3A29-DD73613914C0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en-GB" dirty="0"/>
                  <a:t>Notations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GB" b="0" dirty="0">
                    <a:ea typeface="Cambria Math" panose="02040503050406030204" pitchFamily="18" charset="0"/>
                  </a:rPr>
                  <a:t> </a:t>
                </a:r>
              </a:p>
              <a:p>
                <a:pPr lvl="2"/>
                <a:r>
                  <a:rPr lang="en-GB" b="0" dirty="0">
                    <a:ea typeface="Cambria Math" panose="02040503050406030204" pitchFamily="18" charset="0"/>
                  </a:rPr>
                  <a:t>State space size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GB" dirty="0"/>
                  <a:t> </a:t>
                </a:r>
              </a:p>
              <a:p>
                <a:pPr lvl="2"/>
                <a:r>
                  <a:rPr lang="en-GB" dirty="0"/>
                  <a:t>Largest individual action space size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𝑂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GB" dirty="0"/>
                  <a:t> </a:t>
                </a:r>
              </a:p>
              <a:p>
                <a:pPr lvl="2"/>
                <a:r>
                  <a:rPr lang="en-GB" dirty="0"/>
                  <a:t>Largest individual action space size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GB" dirty="0"/>
                  <a:t> </a:t>
                </a:r>
              </a:p>
              <a:p>
                <a:pPr lvl="2"/>
                <a:r>
                  <a:rPr lang="en-GB" dirty="0"/>
                  <a:t>Horizon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C3DA523E-FF51-2A0E-3A29-DD73613914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2955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CA3E2-078C-0849-0D02-B67568465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FA637-67AD-C5E2-A431-B997C89693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823B1-7AEF-0EAA-6A0F-BA71CD53B2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40C832A-05AD-C645-ED45-843D26080192}"/>
                  </a:ext>
                </a:extLst>
              </p:cNvPr>
              <p:cNvSpPr txBox="1"/>
              <p:nvPr/>
            </p:nvSpPr>
            <p:spPr>
              <a:xfrm>
                <a:off x="2473504" y="4854377"/>
                <a:ext cx="1562864" cy="67364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GB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2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  <m:d>
                                    <m:dPr>
                                      <m:ctrlPr>
                                        <a:rPr lang="en-GB" sz="2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GB" sz="2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sz="2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𝑜</m:t>
                                          </m:r>
                                        </m:e>
                                        <m:sup>
                                          <m:r>
                                            <a:rPr lang="en-GB" sz="2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p>
                                      </m:sSup>
                                      <m:r>
                                        <a:rPr lang="en-GB" sz="2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GB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𝑜</m:t>
                                  </m:r>
                                  <m:r>
                                    <a:rPr lang="en-GB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den>
                              </m:f>
                            </m:sup>
                          </m:sSup>
                        </m:e>
                      </m:d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40C832A-05AD-C645-ED45-843D260801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3504" y="4854377"/>
                <a:ext cx="1562864" cy="6736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74381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2AC54-A273-492A-9E56-F8CAF35A2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Factorisation in General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B32126-FB9A-F0B1-6B7D-C1A5ED09B6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/>
                  <a:t>(Conditional) independences: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⊥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DE"/>
                  <a:t> (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DE"/>
                  <a:t> independent) ⇔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en-DE"/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⊥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|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DE"/>
                  <a:t> (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DE"/>
                  <a:t> conditionally independent given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DE"/>
                  <a:t>) ⇔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DE"/>
                  <a:t> </a:t>
                </a:r>
              </a:p>
              <a:p>
                <a:pPr lvl="2"/>
                <a:r>
                  <a:rPr lang="en-DE"/>
                  <a:t>Alternate version: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⊥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 | 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DE"/>
                      <m:t>⇔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endParaRPr lang="en-DE"/>
              </a:p>
              <a:p>
                <a:r>
                  <a:rPr lang="en-DE"/>
                  <a:t>(Conditional) independences allow for factorising a distribution into smaller factors</a:t>
                </a:r>
              </a:p>
              <a:p>
                <a:pPr lvl="1"/>
                <a:r>
                  <a:rPr lang="en-DE"/>
                  <a:t>In general: Factorisation of a full joint probability distribution</a:t>
                </a:r>
                <a:r>
                  <a:rPr lang="de-DE" b="0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DE"/>
                  <a:t> into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DE"/>
                  <a:t> factors over subsets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de-DE" b="1" i="1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DE"/>
                  <a:t> of random variables that form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DE"/>
                  <a:t> after multiplication (and normalisation):</a:t>
                </a:r>
                <a:br>
                  <a:rPr lang="en-DE"/>
                </a:br>
                <a:endParaRPr lang="en-DE" sz="100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nary>
                        <m:naryPr>
                          <m:chr m:val="∏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DE"/>
              </a:p>
              <a:p>
                <a:pPr lvl="2"/>
                <a:r>
                  <a:rPr lang="en-GB" dirty="0"/>
                  <a:t>W</a:t>
                </a:r>
                <a:r>
                  <a:rPr lang="en-DE"/>
                  <a:t>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de-DE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DE"/>
                  <a:t> refers to sets of random variables that are mutually dependent on each other</a:t>
                </a:r>
              </a:p>
              <a:p>
                <a:pPr lvl="2"/>
                <a:r>
                  <a:rPr lang="en-DE"/>
                  <a:t>Memory complexity: </a:t>
                </a:r>
                <a14:m>
                  <m:oMath xmlns:m="http://schemas.openxmlformats.org/officeDocument/2006/math">
                    <m:r>
                      <a:rPr lang="en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</m:oMath>
                </a14:m>
                <a:r>
                  <a:rPr lang="en-DE"/>
                  <a:t> vs.</a:t>
                </a:r>
                <a:r>
                  <a:rPr lang="en-DE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d>
                              <m:dPr>
                                <m:begChr m:val="|"/>
                                <m:endChr m:val="|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en-DE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B32126-FB9A-F0B1-6B7D-C1A5ED09B6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265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C9DA6-E07D-F5FE-4669-67DBF888F32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E89A9-ADEF-CC0A-05A1-E14EB1EF1C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F540E-36A9-37D9-62BB-1C5B5604C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003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A64C4-D2F5-BCAD-93C7-39CFDCE25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Probabilistic Graphical Models (PGMs)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1CA382-4940-75C5-C75C-047C57D998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7817110" cy="4240848"/>
              </a:xfrm>
            </p:spPr>
            <p:txBody>
              <a:bodyPr/>
              <a:lstStyle/>
              <a:p>
                <a:r>
                  <a:rPr lang="en-DE"/>
                  <a:t>PGMs use a graph structure to represent dependences</a:t>
                </a:r>
              </a:p>
              <a:p>
                <a:pPr lvl="1"/>
                <a:r>
                  <a:rPr lang="en-DE"/>
                  <a:t>Common formalism: </a:t>
                </a:r>
                <a:r>
                  <a:rPr lang="en-DE">
                    <a:solidFill>
                      <a:schemeClr val="accent1"/>
                    </a:solidFill>
                  </a:rPr>
                  <a:t>Bayesian network</a:t>
                </a:r>
                <a:r>
                  <a:rPr lang="en-DE"/>
                  <a:t> (BN)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en-DE"/>
              </a:p>
              <a:p>
                <a:pPr lvl="2"/>
                <a:r>
                  <a:rPr lang="en-DE"/>
                  <a:t>Directed acyclic graph</a:t>
                </a:r>
              </a:p>
              <a:p>
                <a:pPr lvl="3"/>
                <a:r>
                  <a:rPr lang="en-DE"/>
                  <a:t>Nodes: random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DE"/>
              </a:p>
              <a:p>
                <a:pPr lvl="3"/>
                <a:r>
                  <a:rPr lang="en-DE"/>
                  <a:t>Edges: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DE"/>
                  <a:t> depends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DE"/>
                  <a:t>, edge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DE"/>
              </a:p>
              <a:p>
                <a:pPr lvl="2"/>
                <a:r>
                  <a:rPr lang="en-DE"/>
                  <a:t>Factors: conditional probability distributions (CPDs)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pa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de-DE" b="0" dirty="0"/>
              </a:p>
              <a:p>
                <a:pPr lvl="3"/>
                <a:r>
                  <a:rPr lang="en-DE"/>
                  <a:t>Roots: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pa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=∅</m:t>
                    </m:r>
                  </m:oMath>
                </a14:m>
                <a:r>
                  <a:rPr lang="en-DE"/>
                  <a:t> ➝ Prior distributions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DE"/>
              </a:p>
              <a:p>
                <a:pPr lvl="3"/>
                <a:r>
                  <a:rPr lang="en-DE"/>
                  <a:t>Usually not depicted in graph; have to be denoted somewhere</a:t>
                </a:r>
              </a:p>
              <a:p>
                <a:pPr lvl="3"/>
                <a:r>
                  <a:rPr lang="en-DE"/>
                  <a:t>Semantics: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pa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</m:oMath>
                </a14:m>
                <a:endParaRPr lang="en-DE"/>
              </a:p>
              <a:p>
                <a:pPr lvl="1"/>
                <a:r>
                  <a:rPr lang="en-DE"/>
                  <a:t>Not further considered here:</a:t>
                </a:r>
                <a:br>
                  <a:rPr lang="en-DE"/>
                </a:br>
                <a:r>
                  <a:rPr lang="en-DE"/>
                  <a:t>Undirected version with potential functions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DE"/>
                  <a:t> as factors:</a:t>
                </a:r>
              </a:p>
              <a:p>
                <a:pPr lvl="2"/>
                <a:r>
                  <a:rPr lang="en-DE"/>
                  <a:t>Factor graphs, Markov networks</a:t>
                </a:r>
              </a:p>
              <a:p>
                <a:pPr lvl="2"/>
                <a:r>
                  <a:rPr lang="en-DE"/>
                  <a:t>Same semantics, different graphical representation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1CA382-4940-75C5-C75C-047C57D998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7817110" cy="4240848"/>
              </a:xfrm>
              <a:blipFill>
                <a:blip r:embed="rId2"/>
                <a:stretch>
                  <a:fillRect l="-2273" t="-2985" b="-447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DCF8F-57D1-F744-F814-6E926668FC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B14B4-136F-8AF1-0CA4-BE38CB0141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E0228-150F-2010-5C47-1B87824E5B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61</a:t>
            </a:fld>
            <a:endParaRPr lang="en-GB" dirty="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F91BA48-5434-5515-EAE3-5694FA80582C}"/>
              </a:ext>
            </a:extLst>
          </p:cNvPr>
          <p:cNvGrpSpPr/>
          <p:nvPr/>
        </p:nvGrpSpPr>
        <p:grpSpPr>
          <a:xfrm>
            <a:off x="8243176" y="1665066"/>
            <a:ext cx="3588499" cy="2692931"/>
            <a:chOff x="8322268" y="978716"/>
            <a:chExt cx="3588499" cy="2692931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3B22DE62-3EEF-102E-63F6-B9F306F74810}"/>
                </a:ext>
              </a:extLst>
            </p:cNvPr>
            <p:cNvGrpSpPr/>
            <p:nvPr/>
          </p:nvGrpSpPr>
          <p:grpSpPr>
            <a:xfrm>
              <a:off x="8366944" y="1297254"/>
              <a:ext cx="3464731" cy="2053213"/>
              <a:chOff x="8009920" y="1364145"/>
              <a:chExt cx="3464731" cy="205321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DC6F796C-4DE8-4D7E-F7EA-A52903CA1BC9}"/>
                      </a:ext>
                    </a:extLst>
                  </p:cNvPr>
                  <p:cNvSpPr txBox="1"/>
                  <p:nvPr/>
                </p:nvSpPr>
                <p:spPr>
                  <a:xfrm>
                    <a:off x="8009920" y="1364145"/>
                    <a:ext cx="1656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𝑢𝑟𝑔𝑙𝑎𝑟𝑦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DC6F796C-4DE8-4D7E-F7EA-A52903CA1BC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09920" y="1364145"/>
                    <a:ext cx="1656000" cy="389513"/>
                  </a:xfrm>
                  <a:prstGeom prst="ellipse">
                    <a:avLst/>
                  </a:prstGeom>
                  <a:blipFill>
                    <a:blip r:embed="rId3"/>
                    <a:stretch>
                      <a:fillRect b="-909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57B17BC5-9568-F3BB-DDFC-6754E981E828}"/>
                      </a:ext>
                    </a:extLst>
                  </p:cNvPr>
                  <p:cNvSpPr txBox="1"/>
                  <p:nvPr/>
                </p:nvSpPr>
                <p:spPr>
                  <a:xfrm>
                    <a:off x="8009920" y="3024720"/>
                    <a:ext cx="1656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𝐽𝑜h𝑛𝐶𝑎𝑙𝑙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57B17BC5-9568-F3BB-DDFC-6754E981E82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09920" y="3024720"/>
                    <a:ext cx="1656000" cy="389513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 b="-303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60F63E28-4188-7D71-C396-981BF0BFF6DD}"/>
                  </a:ext>
                </a:extLst>
              </p:cNvPr>
              <p:cNvCxnSpPr>
                <a:cxnSpLocks/>
                <a:stCxn id="46" idx="3"/>
                <a:endCxn id="40" idx="0"/>
              </p:cNvCxnSpPr>
              <p:nvPr/>
            </p:nvCxnSpPr>
            <p:spPr>
              <a:xfrm flipH="1">
                <a:off x="8837920" y="2598140"/>
                <a:ext cx="284130" cy="42658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947621A-1682-0917-A066-2CA0DB609C9D}"/>
                  </a:ext>
                </a:extLst>
              </p:cNvPr>
              <p:cNvCxnSpPr>
                <a:cxnSpLocks/>
                <a:stCxn id="39" idx="4"/>
                <a:endCxn id="46" idx="1"/>
              </p:cNvCxnSpPr>
              <p:nvPr/>
            </p:nvCxnSpPr>
            <p:spPr>
              <a:xfrm>
                <a:off x="8837920" y="1753658"/>
                <a:ext cx="284130" cy="569055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36C4018-124E-620D-5D0D-033723C369B0}"/>
                  </a:ext>
                </a:extLst>
              </p:cNvPr>
              <p:cNvCxnSpPr>
                <a:cxnSpLocks/>
                <a:stCxn id="45" idx="4"/>
                <a:endCxn id="46" idx="7"/>
              </p:cNvCxnSpPr>
              <p:nvPr/>
            </p:nvCxnSpPr>
            <p:spPr>
              <a:xfrm flipH="1">
                <a:off x="10293018" y="1753659"/>
                <a:ext cx="353633" cy="569054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772D9EA2-3534-2679-C48F-71E432C521BE}"/>
                  </a:ext>
                </a:extLst>
              </p:cNvPr>
              <p:cNvCxnSpPr>
                <a:cxnSpLocks/>
                <a:stCxn id="46" idx="5"/>
                <a:endCxn id="47" idx="0"/>
              </p:cNvCxnSpPr>
              <p:nvPr/>
            </p:nvCxnSpPr>
            <p:spPr>
              <a:xfrm>
                <a:off x="10293018" y="2598140"/>
                <a:ext cx="353633" cy="429705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29F17F72-C543-F85F-40A7-696053576132}"/>
                      </a:ext>
                    </a:extLst>
                  </p:cNvPr>
                  <p:cNvSpPr txBox="1"/>
                  <p:nvPr/>
                </p:nvSpPr>
                <p:spPr>
                  <a:xfrm>
                    <a:off x="9818651" y="1364146"/>
                    <a:ext cx="1656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𝐸𝑎𝑟𝑡h𝑞𝑢𝑎𝑘𝑒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29F17F72-C543-F85F-40A7-69605357613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18651" y="1364146"/>
                    <a:ext cx="1656000" cy="389513"/>
                  </a:xfrm>
                  <a:prstGeom prst="ellipse">
                    <a:avLst/>
                  </a:prstGeom>
                  <a:blipFill>
                    <a:blip r:embed="rId5"/>
                    <a:stretch>
                      <a:fillRect b="-909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C216F4AD-8D75-8695-DC87-279FEC156093}"/>
                      </a:ext>
                    </a:extLst>
                  </p:cNvPr>
                  <p:cNvSpPr txBox="1"/>
                  <p:nvPr/>
                </p:nvSpPr>
                <p:spPr>
                  <a:xfrm>
                    <a:off x="8879534" y="2265670"/>
                    <a:ext cx="1656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𝐴𝑙𝑎𝑟𝑚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C216F4AD-8D75-8695-DC87-279FEC15609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79534" y="2265670"/>
                    <a:ext cx="1656000" cy="389513"/>
                  </a:xfrm>
                  <a:prstGeom prst="ellipse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A052DE49-5614-3D03-60D9-72F8375F91BA}"/>
                      </a:ext>
                    </a:extLst>
                  </p:cNvPr>
                  <p:cNvSpPr txBox="1"/>
                  <p:nvPr/>
                </p:nvSpPr>
                <p:spPr>
                  <a:xfrm>
                    <a:off x="9818651" y="3027845"/>
                    <a:ext cx="1656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𝑀𝑎𝑟𝑦𝐶𝑎𝑙𝑙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A052DE49-5614-3D03-60D9-72F8375F91B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18651" y="3027845"/>
                    <a:ext cx="1656000" cy="389513"/>
                  </a:xfrm>
                  <a:prstGeom prst="ellipse">
                    <a:avLst/>
                  </a:prstGeom>
                  <a:blipFill>
                    <a:blip r:embed="rId7"/>
                    <a:stretch>
                      <a:fillRect b="-909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75ADD836-2C82-B25F-5EBA-FD017E1810EE}"/>
                    </a:ext>
                  </a:extLst>
                </p:cNvPr>
                <p:cNvSpPr/>
                <p:nvPr/>
              </p:nvSpPr>
              <p:spPr>
                <a:xfrm>
                  <a:off x="8639072" y="1896164"/>
                  <a:ext cx="2850972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11113" lvl="1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𝐴𝑙𝑎𝑟𝑚</m:t>
                            </m:r>
                          </m:e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𝐵𝑢𝑟𝑔𝑙𝑎𝑟𝑦</m:t>
                            </m:r>
                            <m: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𝐸𝑎𝑟𝑡h𝑞𝑢𝑎𝑘𝑒</m:t>
                            </m:r>
                          </m:e>
                        </m:d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75ADD836-2C82-B25F-5EBA-FD017E1810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39072" y="1896164"/>
                  <a:ext cx="2850972" cy="307777"/>
                </a:xfrm>
                <a:prstGeom prst="rect">
                  <a:avLst/>
                </a:prstGeom>
                <a:blipFill>
                  <a:blip r:embed="rId8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86641110-E973-ABDC-4F3F-3DD469B652EB}"/>
                    </a:ext>
                  </a:extLst>
                </p:cNvPr>
                <p:cNvSpPr txBox="1"/>
                <p:nvPr/>
              </p:nvSpPr>
              <p:spPr>
                <a:xfrm>
                  <a:off x="8569932" y="978716"/>
                  <a:ext cx="1250021" cy="30777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𝐵𝑢𝑟𝑔𝑙𝑎𝑟𝑦</m:t>
                            </m:r>
                          </m:e>
                        </m:d>
                      </m:oMath>
                    </m:oMathPara>
                  </a14:m>
                  <a:endParaRPr lang="en-DE" sz="1400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86641110-E973-ABDC-4F3F-3DD469B652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69932" y="978716"/>
                  <a:ext cx="1250021" cy="307777"/>
                </a:xfrm>
                <a:prstGeom prst="rect">
                  <a:avLst/>
                </a:prstGeom>
                <a:blipFill>
                  <a:blip r:embed="rId9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66099A6D-9DAB-7E59-D6B1-4D1FF054FD33}"/>
                    </a:ext>
                  </a:extLst>
                </p:cNvPr>
                <p:cNvSpPr txBox="1"/>
                <p:nvPr/>
              </p:nvSpPr>
              <p:spPr>
                <a:xfrm>
                  <a:off x="10279583" y="986237"/>
                  <a:ext cx="1446485" cy="30777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𝐸𝑎𝑟𝑡h𝑞𝑢𝑎𝑘𝑒</m:t>
                            </m:r>
                          </m:e>
                        </m:d>
                      </m:oMath>
                    </m:oMathPara>
                  </a14:m>
                  <a:endParaRPr lang="en-DE" sz="1400"/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66099A6D-9DAB-7E59-D6B1-4D1FF054FD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9583" y="986237"/>
                  <a:ext cx="1446485" cy="307777"/>
                </a:xfrm>
                <a:prstGeom prst="rect">
                  <a:avLst/>
                </a:prstGeom>
                <a:blipFill>
                  <a:blip r:embed="rId10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14AC6BD9-9E9B-C637-946C-D1B76F851495}"/>
                    </a:ext>
                  </a:extLst>
                </p:cNvPr>
                <p:cNvSpPr txBox="1"/>
                <p:nvPr/>
              </p:nvSpPr>
              <p:spPr>
                <a:xfrm>
                  <a:off x="8322268" y="3362766"/>
                  <a:ext cx="1745350" cy="30777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𝐽𝑜h𝑛</m:t>
                            </m:r>
                            <m: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𝐶𝑎𝑙𝑙</m:t>
                            </m:r>
                          </m:e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𝐴𝑙𝑎𝑟𝑚</m:t>
                            </m:r>
                          </m:e>
                        </m:d>
                      </m:oMath>
                    </m:oMathPara>
                  </a14:m>
                  <a:endParaRPr lang="en-DE" sz="1400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14AC6BD9-9E9B-C637-946C-D1B76F8514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2268" y="3362766"/>
                  <a:ext cx="1745350" cy="307777"/>
                </a:xfrm>
                <a:prstGeom prst="rect">
                  <a:avLst/>
                </a:prstGeom>
                <a:blipFill>
                  <a:blip r:embed="rId11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87CA7570-6D57-7CE8-FCDE-B9FEC7709D8D}"/>
                    </a:ext>
                  </a:extLst>
                </p:cNvPr>
                <p:cNvSpPr txBox="1"/>
                <p:nvPr/>
              </p:nvSpPr>
              <p:spPr>
                <a:xfrm>
                  <a:off x="10094885" y="3363870"/>
                  <a:ext cx="1815882" cy="30777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𝑀𝑎𝑟𝑦𝐶𝑎𝑙𝑙</m:t>
                            </m:r>
                          </m:e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𝐴𝑙𝑎𝑟𝑚</m:t>
                            </m:r>
                          </m:e>
                        </m:d>
                      </m:oMath>
                    </m:oMathPara>
                  </a14:m>
                  <a:endParaRPr lang="en-DE" sz="1400"/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87CA7570-6D57-7CE8-FCDE-B9FEC7709D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94885" y="3363870"/>
                  <a:ext cx="1815882" cy="307777"/>
                </a:xfrm>
                <a:prstGeom prst="rect">
                  <a:avLst/>
                </a:prstGeom>
                <a:blipFill>
                  <a:blip r:embed="rId12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E0B415E-39F7-AF67-55F9-C2C32D7AA109}"/>
                  </a:ext>
                </a:extLst>
              </p:cNvPr>
              <p:cNvSpPr txBox="1"/>
              <p:nvPr/>
            </p:nvSpPr>
            <p:spPr>
              <a:xfrm>
                <a:off x="7910218" y="4512098"/>
                <a:ext cx="4067267" cy="13897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b="0" dirty="0"/>
                  <a:t>Full joint probability distribution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GB" sz="1400" dirty="0"/>
              </a:p>
              <a:p>
                <a:pPr algn="ctr"/>
                <a:r>
                  <a:rPr lang="en-GB" sz="1400" dirty="0"/>
                  <a:t>Sizes of CPDs: </a:t>
                </a:r>
                <a14:m>
                  <m:oMath xmlns:m="http://schemas.openxmlformats.org/officeDocument/2006/math">
                    <m:r>
                      <a:rPr lang="en-GB" sz="140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1400" dirty="0"/>
              </a:p>
              <a:p>
                <a:pPr algn="ctr"/>
                <a:r>
                  <a:rPr lang="en-GB" sz="1400" dirty="0"/>
                  <a:t>Given </a:t>
                </a:r>
                <a14:m>
                  <m:oMath xmlns:m="http://schemas.openxmlformats.org/officeDocument/2006/math"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GB" sz="1400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=32</m:t>
                    </m:r>
                  </m:oMath>
                </a14:m>
                <a:r>
                  <a:rPr lang="en-GB" sz="1400" dirty="0"/>
                  <a:t> vs. </a:t>
                </a:r>
                <a14:m>
                  <m:oMath xmlns:m="http://schemas.openxmlformats.org/officeDocument/2006/math">
                    <m:r>
                      <a:rPr lang="en-GB" sz="1400" i="1" smtClean="0">
                        <a:latin typeface="Cambria Math" panose="02040503050406030204" pitchFamily="18" charset="0"/>
                      </a:rPr>
                      <m:t>20</m:t>
                    </m:r>
                  </m:oMath>
                </a14:m>
                <a:endParaRPr lang="en-GB" sz="1400" dirty="0"/>
              </a:p>
              <a:p>
                <a:pPr algn="ctr"/>
                <a:r>
                  <a:rPr lang="en-GB" sz="1400" dirty="0"/>
                  <a:t>(As probabilities add to </a:t>
                </a:r>
                <a14:m>
                  <m:oMath xmlns:m="http://schemas.openxmlformats.org/officeDocument/2006/math">
                    <m:r>
                      <a:rPr lang="en-GB" sz="140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sz="1400" dirty="0"/>
                  <a:t>: </a:t>
                </a:r>
                <a:br>
                  <a:rPr lang="en-GB" sz="1400" dirty="0"/>
                </a:br>
                <a:r>
                  <a:rPr lang="en-GB" sz="1400" dirty="0"/>
                  <a:t>size </a:t>
                </a:r>
                <a14:m>
                  <m:oMath xmlns:m="http://schemas.openxmlformats.org/officeDocument/2006/math"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sz="1400" dirty="0"/>
                  <a:t> for each probability distribution in each CPD, </a:t>
                </a:r>
                <a:br>
                  <a:rPr lang="en-GB" sz="1400" dirty="0"/>
                </a:br>
                <a:r>
                  <a:rPr lang="en-GB" sz="1400" dirty="0"/>
                  <a:t>i.e., </a:t>
                </a:r>
                <a14:m>
                  <m:oMath xmlns:m="http://schemas.openxmlformats.org/officeDocument/2006/math"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1+1+4+2+2=10</m:t>
                    </m:r>
                  </m:oMath>
                </a14:m>
                <a:r>
                  <a:rPr lang="en-GB" sz="1400" dirty="0"/>
                  <a:t>)</a:t>
                </a: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E0B415E-39F7-AF67-55F9-C2C32D7AA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0218" y="4512098"/>
                <a:ext cx="4067267" cy="1389739"/>
              </a:xfrm>
              <a:prstGeom prst="rect">
                <a:avLst/>
              </a:prstGeom>
              <a:blipFill>
                <a:blip r:embed="rId13"/>
                <a:stretch>
                  <a:fillRect t="-909" b="-454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27672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2AC54-A273-492A-9E56-F8CAF35A2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Dynamic Bayesian Networks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B32126-FB9A-F0B1-6B7D-C1A5ED09B6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/>
                  <a:t>MDP models a sequential, i.e., temporal, stationary, Markovian probabilistic setting</a:t>
                </a:r>
              </a:p>
              <a:p>
                <a:pPr lvl="1"/>
                <a:r>
                  <a:rPr lang="en-DE"/>
                  <a:t>Factorisation also needs to encode a sequential, stationary, Markovian probabilistic setting</a:t>
                </a:r>
              </a:p>
              <a:p>
                <a:r>
                  <a:rPr lang="en-DE"/>
                  <a:t>Popular modeling formalism used: </a:t>
                </a:r>
                <a:br>
                  <a:rPr lang="en-DE"/>
                </a:br>
                <a:r>
                  <a:rPr lang="en-DE">
                    <a:solidFill>
                      <a:schemeClr val="accent1"/>
                    </a:solidFill>
                  </a:rPr>
                  <a:t>Dynamic BN</a:t>
                </a:r>
                <a:r>
                  <a:rPr lang="en-DE"/>
                  <a:t> (DBN) is a two-tuple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en-DE"/>
              </a:p>
              <a:p>
                <a:pPr lvl="1"/>
                <a:r>
                  <a:rPr lang="en-DE"/>
                  <a:t>Template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DE"/>
                  <a:t> indexed by time step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DE"/>
                  <a:t> in BNs </a:t>
                </a:r>
                <a:br>
                  <a:rPr lang="en-DE"/>
                </a:br>
                <a:r>
                  <a:rPr lang="en-DE"/>
                  <a:t>➝ Can be instantiated for particular time steps </a:t>
                </a:r>
                <a14:m>
                  <m:oMath xmlns:m="http://schemas.openxmlformats.org/officeDocument/2006/math">
                    <m:r>
                      <a:rPr lang="en-DE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DE"/>
              </a:p>
              <a:p>
                <a:pPr lvl="1"/>
                <a:r>
                  <a:rPr lang="en-DE"/>
                  <a:t>BN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p>
                  </m:oMath>
                </a14:m>
                <a:r>
                  <a:rPr lang="en-DE"/>
                  <a:t> for time step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DE"/>
                  <a:t> to encode </a:t>
                </a:r>
              </a:p>
              <a:p>
                <a:pPr lvl="2"/>
                <a:r>
                  <a:rPr lang="en-DE"/>
                  <a:t>If set to uniform distributions or using DBN for fix point calculations, can be safely ignored</a:t>
                </a:r>
              </a:p>
              <a:p>
                <a:pPr lvl="1"/>
                <a:r>
                  <a:rPr lang="en-DE"/>
                  <a:t>BN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→</m:t>
                            </m:r>
                          </m:e>
                        </m:d>
                      </m:sup>
                    </m:sSup>
                  </m:oMath>
                </a14:m>
                <a:r>
                  <a:rPr lang="en-DE"/>
                  <a:t> for time step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DE"/>
                  <a:t> with connections from time step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𝜏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DE"/>
                  <a:t> (copy pattern)</a:t>
                </a:r>
              </a:p>
              <a:p>
                <a:pPr lvl="2"/>
                <a:r>
                  <a:rPr lang="en-DE"/>
                  <a:t>Markov-</a:t>
                </a:r>
                <a14:m>
                  <m:oMath xmlns:m="http://schemas.openxmlformats.org/officeDocument/2006/math">
                    <m:r>
                      <a:rPr lang="en-DE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DE"/>
                  <a:t> ➝ Only connections from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𝜏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DE"/>
                  <a:t> to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endParaRPr lang="en-DE"/>
              </a:p>
              <a:p>
                <a:pPr lvl="2"/>
                <a:r>
                  <a:rPr lang="en-DE"/>
                  <a:t>Stationary ➝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</m:e>
                        </m:d>
                      </m:sup>
                    </m:sSup>
                  </m:oMath>
                </a14:m>
                <a:r>
                  <a:rPr lang="en-DE"/>
                  <a:t> identical for all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1,…</m:t>
                        </m:r>
                      </m:e>
                    </m:d>
                  </m:oMath>
                </a14:m>
                <a:endParaRPr lang="en-DE"/>
              </a:p>
              <a:p>
                <a:pPr lvl="1"/>
                <a:r>
                  <a:rPr lang="en-DE"/>
                  <a:t>Semantics: unroll for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DE"/>
                  <a:t> time steps and multiply</a:t>
                </a:r>
              </a:p>
              <a:p>
                <a:pPr lvl="1"/>
                <a:endParaRPr lang="en-DE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B32126-FB9A-F0B1-6B7D-C1A5ED09B6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537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C9DA6-E07D-F5FE-4669-67DBF888F32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E89A9-ADEF-CC0A-05A1-E14EB1EF1C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F540E-36A9-37D9-62BB-1C5B5604C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22235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E3A9C2E2-4224-E936-77C0-7DD026C7A5B9}"/>
              </a:ext>
            </a:extLst>
          </p:cNvPr>
          <p:cNvSpPr/>
          <p:nvPr/>
        </p:nvSpPr>
        <p:spPr>
          <a:xfrm>
            <a:off x="8377142" y="3484857"/>
            <a:ext cx="1530683" cy="13589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A9773F1-0ED6-3B5F-83EF-7CE649D5B8D3}"/>
              </a:ext>
            </a:extLst>
          </p:cNvPr>
          <p:cNvSpPr/>
          <p:nvPr/>
        </p:nvSpPr>
        <p:spPr>
          <a:xfrm>
            <a:off x="9907825" y="3484857"/>
            <a:ext cx="1923850" cy="135891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7E850A9-ED04-9086-9D97-7F8CA31A380D}"/>
              </a:ext>
            </a:extLst>
          </p:cNvPr>
          <p:cNvSpPr/>
          <p:nvPr/>
        </p:nvSpPr>
        <p:spPr>
          <a:xfrm>
            <a:off x="8375263" y="2808997"/>
            <a:ext cx="1915599" cy="5575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32AC54-A273-492A-9E56-F8CAF35A2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Dynamic Bayesian Networks: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32126-FB9A-F0B1-6B7D-C1A5ED09B6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962" y="1666800"/>
            <a:ext cx="7467188" cy="755316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Left: vehicle localization task, where a moving car tries to track its current location using the data obtained from a, possibly faulty, sensor </a:t>
            </a:r>
          </a:p>
        </p:txBody>
      </p:sp>
      <p:sp>
        <p:nvSpPr>
          <p:cNvPr id="42" name="Content Placeholder 41">
            <a:extLst>
              <a:ext uri="{FF2B5EF4-FFF2-40B4-BE49-F238E27FC236}">
                <a16:creationId xmlns:a16="http://schemas.microsoft.com/office/drawing/2014/main" id="{E32C6B36-230A-AE51-E3FF-7F80074028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5263" y="1666800"/>
            <a:ext cx="3456412" cy="1112380"/>
          </a:xfrm>
        </p:spPr>
        <p:txBody>
          <a:bodyPr>
            <a:normAutofit fontScale="85000" lnSpcReduction="10000"/>
          </a:bodyPr>
          <a:lstStyle/>
          <a:p>
            <a:r>
              <a:rPr lang="en-DE"/>
              <a:t>Right: Toy example of a special case of a DBN with one latent and one observable variable (</a:t>
            </a:r>
            <a:r>
              <a:rPr lang="en-DE" i="1"/>
              <a:t>hidden Markov model, HMM</a:t>
            </a:r>
            <a:r>
              <a:rPr lang="en-DE"/>
              <a:t>)</a:t>
            </a:r>
          </a:p>
          <a:p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C9DA6-E07D-F5FE-4669-67DBF888F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E89A9-ADEF-CC0A-05A1-E14EB1EF1C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F540E-36A9-37D9-62BB-1C5B5604C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63</a:t>
            </a:fld>
            <a:endParaRPr lang="en-GB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9A0EC7C-4DB6-2BAC-8F97-DB121C750DA4}"/>
              </a:ext>
            </a:extLst>
          </p:cNvPr>
          <p:cNvGrpSpPr/>
          <p:nvPr/>
        </p:nvGrpSpPr>
        <p:grpSpPr>
          <a:xfrm>
            <a:off x="2814875" y="2400347"/>
            <a:ext cx="5096242" cy="3469291"/>
            <a:chOff x="3532239" y="2409623"/>
            <a:chExt cx="5096242" cy="346929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1D96BE2-44DB-50A5-2DCD-86FC4488AF2A}"/>
                </a:ext>
              </a:extLst>
            </p:cNvPr>
            <p:cNvSpPr/>
            <p:nvPr/>
          </p:nvSpPr>
          <p:spPr>
            <a:xfrm>
              <a:off x="3532239" y="2409623"/>
              <a:ext cx="1998214" cy="346929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AE8E39B-C733-4796-F77E-0396BD318705}"/>
                </a:ext>
              </a:extLst>
            </p:cNvPr>
            <p:cNvSpPr/>
            <p:nvPr/>
          </p:nvSpPr>
          <p:spPr>
            <a:xfrm>
              <a:off x="5528531" y="2409623"/>
              <a:ext cx="3015983" cy="346929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95152EB-A2B9-8C25-36AB-AD117A90BF5F}"/>
                    </a:ext>
                  </a:extLst>
                </p:cNvPr>
                <p:cNvSpPr txBox="1"/>
                <p:nvPr/>
              </p:nvSpPr>
              <p:spPr>
                <a:xfrm>
                  <a:off x="3638688" y="2466850"/>
                  <a:ext cx="1556970" cy="3233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𝑊𝑒𝑎𝑡h𝑒𝑟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95152EB-A2B9-8C25-36AB-AD117A90BF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8688" y="2466850"/>
                  <a:ext cx="1556970" cy="323332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A2E8BA5-AB21-F62E-772E-31A391DF33E3}"/>
                    </a:ext>
                  </a:extLst>
                </p:cNvPr>
                <p:cNvSpPr txBox="1"/>
                <p:nvPr/>
              </p:nvSpPr>
              <p:spPr>
                <a:xfrm>
                  <a:off x="3665738" y="3191222"/>
                  <a:ext cx="1502871" cy="3233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𝑉𝑒𝑙𝑜𝑐𝑖𝑡𝑦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A2E8BA5-AB21-F62E-772E-31A391DF33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5738" y="3191222"/>
                  <a:ext cx="1502871" cy="323332"/>
                </a:xfrm>
                <a:prstGeom prst="ellipse">
                  <a:avLst/>
                </a:prstGeom>
                <a:blipFill>
                  <a:blip r:embed="rId3"/>
                  <a:stretch>
                    <a:fillRect b="-3704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331D084-B76F-C457-8ABB-063F3F9E9F04}"/>
                    </a:ext>
                  </a:extLst>
                </p:cNvPr>
                <p:cNvSpPr txBox="1"/>
                <p:nvPr/>
              </p:nvSpPr>
              <p:spPr>
                <a:xfrm>
                  <a:off x="3644955" y="3946692"/>
                  <a:ext cx="1544436" cy="3233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𝐿𝑜𝑐𝑎𝑡𝑖𝑜𝑛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331D084-B76F-C457-8ABB-063F3F9E9F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44955" y="3946692"/>
                  <a:ext cx="1544436" cy="323332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8521DFB-EB72-3C97-31E3-2C31115353E5}"/>
                    </a:ext>
                  </a:extLst>
                </p:cNvPr>
                <p:cNvSpPr txBox="1"/>
                <p:nvPr/>
              </p:nvSpPr>
              <p:spPr>
                <a:xfrm>
                  <a:off x="3711316" y="4671059"/>
                  <a:ext cx="1411713" cy="3233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𝐹𝑎𝑖𝑙𝑢𝑟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8521DFB-EB72-3C97-31E3-2C31115353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1316" y="4671059"/>
                  <a:ext cx="1411713" cy="323332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52A6480-D6D6-F5DE-11F4-84D25E4F3288}"/>
                    </a:ext>
                  </a:extLst>
                </p:cNvPr>
                <p:cNvSpPr txBox="1"/>
                <p:nvPr/>
              </p:nvSpPr>
              <p:spPr>
                <a:xfrm>
                  <a:off x="5906351" y="2465124"/>
                  <a:ext cx="1318033" cy="3233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𝑊𝑒𝑎𝑡h𝑒𝑟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52A6480-D6D6-F5DE-11F4-84D25E4F32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06351" y="2465124"/>
                  <a:ext cx="1318033" cy="323332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7F5D1E2-26B7-0B89-32D3-39F3107CB61C}"/>
                    </a:ext>
                  </a:extLst>
                </p:cNvPr>
                <p:cNvSpPr txBox="1"/>
                <p:nvPr/>
              </p:nvSpPr>
              <p:spPr>
                <a:xfrm>
                  <a:off x="5933401" y="3199860"/>
                  <a:ext cx="1263934" cy="3233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𝑉𝑒𝑙𝑜𝑐𝑖𝑡𝑦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7F5D1E2-26B7-0B89-32D3-39F3107CB6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3401" y="3199860"/>
                  <a:ext cx="1263934" cy="323332"/>
                </a:xfrm>
                <a:prstGeom prst="ellipse">
                  <a:avLst/>
                </a:prstGeom>
                <a:blipFill>
                  <a:blip r:embed="rId7"/>
                  <a:stretch>
                    <a:fillRect b="-7407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3E9E2EC-DC15-A786-6933-2B3EEE53E6D5}"/>
                    </a:ext>
                  </a:extLst>
                </p:cNvPr>
                <p:cNvSpPr txBox="1"/>
                <p:nvPr/>
              </p:nvSpPr>
              <p:spPr>
                <a:xfrm>
                  <a:off x="5912618" y="3934596"/>
                  <a:ext cx="1305499" cy="3233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𝐿𝑜𝑐𝑎𝑡𝑖𝑜𝑛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3E9E2EC-DC15-A786-6933-2B3EEE53E6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2618" y="3934596"/>
                  <a:ext cx="1305499" cy="323332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B674181-88DF-1F17-C7CF-03C7F4761CBA}"/>
                    </a:ext>
                  </a:extLst>
                </p:cNvPr>
                <p:cNvSpPr txBox="1"/>
                <p:nvPr/>
              </p:nvSpPr>
              <p:spPr>
                <a:xfrm>
                  <a:off x="5978980" y="4669333"/>
                  <a:ext cx="1172776" cy="3233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𝐹𝑎𝑖𝑙𝑢𝑟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B674181-88DF-1F17-C7CF-03C7F4761C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8980" y="4669333"/>
                  <a:ext cx="1172776" cy="323332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7F874FE8-3369-9451-CE1E-2F9D60E7D61F}"/>
                    </a:ext>
                  </a:extLst>
                </p:cNvPr>
                <p:cNvSpPr txBox="1"/>
                <p:nvPr/>
              </p:nvSpPr>
              <p:spPr>
                <a:xfrm>
                  <a:off x="7588555" y="5155207"/>
                  <a:ext cx="751796" cy="3233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𝑏𝑠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7F874FE8-3369-9451-CE1E-2F9D60E7D6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8555" y="5155207"/>
                  <a:ext cx="751796" cy="323332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EB27B55-C51A-2E52-DE7A-2DB1124E57BF}"/>
                </a:ext>
              </a:extLst>
            </p:cNvPr>
            <p:cNvCxnSpPr>
              <a:cxnSpLocks/>
              <a:stCxn id="16" idx="6"/>
              <a:endCxn id="17" idx="0"/>
            </p:cNvCxnSpPr>
            <p:nvPr/>
          </p:nvCxnSpPr>
          <p:spPr>
            <a:xfrm>
              <a:off x="7151756" y="4830999"/>
              <a:ext cx="812697" cy="324208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7191DE4-5625-815B-4DB0-865F64FF058A}"/>
                </a:ext>
              </a:extLst>
            </p:cNvPr>
            <p:cNvCxnSpPr>
              <a:cxnSpLocks/>
              <a:stCxn id="9" idx="6"/>
              <a:endCxn id="14" idx="2"/>
            </p:cNvCxnSpPr>
            <p:nvPr/>
          </p:nvCxnSpPr>
          <p:spPr>
            <a:xfrm>
              <a:off x="5195658" y="2628516"/>
              <a:ext cx="737743" cy="73301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FC786E5-DE0B-07C3-6ACB-4EB976EC48E7}"/>
                </a:ext>
              </a:extLst>
            </p:cNvPr>
            <p:cNvCxnSpPr>
              <a:cxnSpLocks/>
              <a:stCxn id="9" idx="6"/>
              <a:endCxn id="13" idx="2"/>
            </p:cNvCxnSpPr>
            <p:nvPr/>
          </p:nvCxnSpPr>
          <p:spPr>
            <a:xfrm flipV="1">
              <a:off x="5195658" y="2626790"/>
              <a:ext cx="710693" cy="1726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405CF49-3B13-8611-43DA-B9169BCCAF87}"/>
                </a:ext>
              </a:extLst>
            </p:cNvPr>
            <p:cNvCxnSpPr>
              <a:cxnSpLocks/>
              <a:stCxn id="9" idx="6"/>
              <a:endCxn id="16" idx="2"/>
            </p:cNvCxnSpPr>
            <p:nvPr/>
          </p:nvCxnSpPr>
          <p:spPr>
            <a:xfrm>
              <a:off x="5195658" y="2628516"/>
              <a:ext cx="783322" cy="2202483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99CE68D-AADB-A5B0-FD4D-6DD5BE56F65A}"/>
                </a:ext>
              </a:extLst>
            </p:cNvPr>
            <p:cNvCxnSpPr>
              <a:cxnSpLocks/>
              <a:stCxn id="10" idx="6"/>
              <a:endCxn id="14" idx="2"/>
            </p:cNvCxnSpPr>
            <p:nvPr/>
          </p:nvCxnSpPr>
          <p:spPr>
            <a:xfrm>
              <a:off x="5168609" y="3352888"/>
              <a:ext cx="764792" cy="8638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17C4B25-6F3E-50DC-577B-DBBFB6A406AC}"/>
                </a:ext>
              </a:extLst>
            </p:cNvPr>
            <p:cNvCxnSpPr>
              <a:cxnSpLocks/>
              <a:stCxn id="10" idx="6"/>
              <a:endCxn id="15" idx="2"/>
            </p:cNvCxnSpPr>
            <p:nvPr/>
          </p:nvCxnSpPr>
          <p:spPr>
            <a:xfrm>
              <a:off x="5168609" y="3352888"/>
              <a:ext cx="744009" cy="743374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49AE4D0-567E-1C58-485E-307BC6807A35}"/>
                </a:ext>
              </a:extLst>
            </p:cNvPr>
            <p:cNvCxnSpPr>
              <a:cxnSpLocks/>
              <a:stCxn id="11" idx="6"/>
              <a:endCxn id="15" idx="2"/>
            </p:cNvCxnSpPr>
            <p:nvPr/>
          </p:nvCxnSpPr>
          <p:spPr>
            <a:xfrm flipV="1">
              <a:off x="5189391" y="4096262"/>
              <a:ext cx="723227" cy="12096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61707B4-111A-C452-F5ED-A33462A2427C}"/>
                </a:ext>
              </a:extLst>
            </p:cNvPr>
            <p:cNvCxnSpPr>
              <a:cxnSpLocks/>
              <a:stCxn id="12" idx="6"/>
              <a:endCxn id="16" idx="2"/>
            </p:cNvCxnSpPr>
            <p:nvPr/>
          </p:nvCxnSpPr>
          <p:spPr>
            <a:xfrm flipV="1">
              <a:off x="5123029" y="4830999"/>
              <a:ext cx="855951" cy="1726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FADBA62-CF0B-2B67-6DCB-B84B2E3535D6}"/>
                </a:ext>
              </a:extLst>
            </p:cNvPr>
            <p:cNvCxnSpPr>
              <a:cxnSpLocks/>
              <a:stCxn id="15" idx="6"/>
              <a:endCxn id="17" idx="0"/>
            </p:cNvCxnSpPr>
            <p:nvPr/>
          </p:nvCxnSpPr>
          <p:spPr>
            <a:xfrm>
              <a:off x="7218117" y="4096262"/>
              <a:ext cx="746336" cy="1058945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940BDC8-CD40-A8A1-610C-94A946157FD0}"/>
                    </a:ext>
                  </a:extLst>
                </p:cNvPr>
                <p:cNvSpPr txBox="1"/>
                <p:nvPr/>
              </p:nvSpPr>
              <p:spPr>
                <a:xfrm>
                  <a:off x="5924551" y="2801168"/>
                  <a:ext cx="1281633" cy="3043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940BDC8-CD40-A8A1-610C-94A946157F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4551" y="2801168"/>
                  <a:ext cx="1281633" cy="30431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D75CA38-F99A-4252-362F-2CA5D0A2496B}"/>
                    </a:ext>
                  </a:extLst>
                </p:cNvPr>
                <p:cNvSpPr txBox="1"/>
                <p:nvPr/>
              </p:nvSpPr>
              <p:spPr>
                <a:xfrm>
                  <a:off x="5715969" y="3536875"/>
                  <a:ext cx="1698798" cy="3043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de-DE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de-DE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D75CA38-F99A-4252-362F-2CA5D0A249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5969" y="3536875"/>
                  <a:ext cx="1698798" cy="30431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20CC383-720B-9134-9C8F-2C04F68C0B4E}"/>
                    </a:ext>
                  </a:extLst>
                </p:cNvPr>
                <p:cNvSpPr txBox="1"/>
                <p:nvPr/>
              </p:nvSpPr>
              <p:spPr>
                <a:xfrm>
                  <a:off x="5753511" y="4286857"/>
                  <a:ext cx="1623714" cy="3043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de-DE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de-DE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20CC383-720B-9134-9C8F-2C04F68C0B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53511" y="4286857"/>
                  <a:ext cx="1623714" cy="30431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13301F7-34E2-1A80-CA19-18EFF73DE368}"/>
                    </a:ext>
                  </a:extLst>
                </p:cNvPr>
                <p:cNvSpPr txBox="1"/>
                <p:nvPr/>
              </p:nvSpPr>
              <p:spPr>
                <a:xfrm>
                  <a:off x="5715969" y="5008723"/>
                  <a:ext cx="1698798" cy="3043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de-DE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de-DE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13301F7-34E2-1A80-CA19-18EFF73DE3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5969" y="5008723"/>
                  <a:ext cx="1698798" cy="304314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87B2B76F-99D3-7774-753C-6DF2DEB39ABE}"/>
                    </a:ext>
                  </a:extLst>
                </p:cNvPr>
                <p:cNvSpPr txBox="1"/>
                <p:nvPr/>
              </p:nvSpPr>
              <p:spPr>
                <a:xfrm>
                  <a:off x="7300425" y="5490012"/>
                  <a:ext cx="1328056" cy="3043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de-DE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de-DE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87B2B76F-99D3-7774-753C-6DF2DEB39A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00425" y="5490012"/>
                  <a:ext cx="1328056" cy="30431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45317243-171F-2A03-FC5A-D41DB1CECCA1}"/>
              </a:ext>
            </a:extLst>
          </p:cNvPr>
          <p:cNvSpPr/>
          <p:nvPr/>
        </p:nvSpPr>
        <p:spPr>
          <a:xfrm>
            <a:off x="359011" y="2406561"/>
            <a:ext cx="2336482" cy="34630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632191D-BAC5-4A87-59C6-884C0F49F777}"/>
              </a:ext>
            </a:extLst>
          </p:cNvPr>
          <p:cNvGrpSpPr/>
          <p:nvPr/>
        </p:nvGrpSpPr>
        <p:grpSpPr>
          <a:xfrm>
            <a:off x="418406" y="2488721"/>
            <a:ext cx="2376920" cy="3331603"/>
            <a:chOff x="3437693" y="2518783"/>
            <a:chExt cx="2376920" cy="33316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0B43E24E-25DA-1A74-C53A-DE846424BFF9}"/>
                    </a:ext>
                  </a:extLst>
                </p:cNvPr>
                <p:cNvSpPr txBox="1"/>
                <p:nvPr/>
              </p:nvSpPr>
              <p:spPr>
                <a:xfrm>
                  <a:off x="3437693" y="2518783"/>
                  <a:ext cx="1327590" cy="3233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𝑊𝑒𝑎𝑡h𝑒𝑟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0B43E24E-25DA-1A74-C53A-DE846424BF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7693" y="2518783"/>
                  <a:ext cx="1327590" cy="323332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82255F3C-8316-7036-E425-995A3ED02C12}"/>
                    </a:ext>
                  </a:extLst>
                </p:cNvPr>
                <p:cNvSpPr txBox="1"/>
                <p:nvPr/>
              </p:nvSpPr>
              <p:spPr>
                <a:xfrm>
                  <a:off x="3464743" y="3253519"/>
                  <a:ext cx="1273491" cy="3233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𝑉𝑒𝑙𝑜𝑐𝑖𝑡𝑦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82255F3C-8316-7036-E425-995A3ED02C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64743" y="3253519"/>
                  <a:ext cx="1273491" cy="323332"/>
                </a:xfrm>
                <a:prstGeom prst="ellipse">
                  <a:avLst/>
                </a:prstGeom>
                <a:blipFill>
                  <a:blip r:embed="rId17"/>
                  <a:stretch>
                    <a:fillRect b="-7407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B97FC5B-2199-5B06-7F83-410110CE52D7}"/>
                    </a:ext>
                  </a:extLst>
                </p:cNvPr>
                <p:cNvSpPr txBox="1"/>
                <p:nvPr/>
              </p:nvSpPr>
              <p:spPr>
                <a:xfrm>
                  <a:off x="3443960" y="3988255"/>
                  <a:ext cx="1315056" cy="3233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𝐿𝑜𝑐𝑎𝑡𝑖𝑜𝑛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B97FC5B-2199-5B06-7F83-410110CE52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43960" y="3988255"/>
                  <a:ext cx="1315056" cy="323332"/>
                </a:xfrm>
                <a:prstGeom prst="ellipse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9E3829EA-35B6-68D9-FFE4-5F71FF5DE528}"/>
                    </a:ext>
                  </a:extLst>
                </p:cNvPr>
                <p:cNvSpPr txBox="1"/>
                <p:nvPr/>
              </p:nvSpPr>
              <p:spPr>
                <a:xfrm>
                  <a:off x="3510322" y="4722992"/>
                  <a:ext cx="1182333" cy="3233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𝐹𝑎𝑖𝑙𝑢𝑟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9E3829EA-35B6-68D9-FFE4-5F71FF5DE5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0322" y="4722992"/>
                  <a:ext cx="1182333" cy="323332"/>
                </a:xfrm>
                <a:prstGeom prst="ellipse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9C126767-B9B6-C1B9-05CB-FE840AC5A1D3}"/>
                    </a:ext>
                  </a:extLst>
                </p:cNvPr>
                <p:cNvSpPr txBox="1"/>
                <p:nvPr/>
              </p:nvSpPr>
              <p:spPr>
                <a:xfrm>
                  <a:off x="4759136" y="5208866"/>
                  <a:ext cx="761354" cy="323332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𝑏𝑠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9C126767-B9B6-C1B9-05CB-FE840AC5A1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9136" y="5208866"/>
                  <a:ext cx="761354" cy="323332"/>
                </a:xfrm>
                <a:prstGeom prst="ellipse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34EA902A-6BED-2457-975E-14045B20C1DD}"/>
                </a:ext>
              </a:extLst>
            </p:cNvPr>
            <p:cNvCxnSpPr>
              <a:cxnSpLocks/>
              <a:stCxn id="50" idx="6"/>
              <a:endCxn id="51" idx="0"/>
            </p:cNvCxnSpPr>
            <p:nvPr/>
          </p:nvCxnSpPr>
          <p:spPr>
            <a:xfrm>
              <a:off x="4692655" y="4884658"/>
              <a:ext cx="447158" cy="324208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75516D49-0ECD-0F7D-0FEB-FC1C06EDC222}"/>
                </a:ext>
              </a:extLst>
            </p:cNvPr>
            <p:cNvCxnSpPr>
              <a:cxnSpLocks/>
              <a:stCxn id="49" idx="6"/>
              <a:endCxn id="51" idx="0"/>
            </p:cNvCxnSpPr>
            <p:nvPr/>
          </p:nvCxnSpPr>
          <p:spPr>
            <a:xfrm>
              <a:off x="4759016" y="4149921"/>
              <a:ext cx="380797" cy="1058945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4776953E-4659-B3F0-2935-D8391038AFC4}"/>
                    </a:ext>
                  </a:extLst>
                </p:cNvPr>
                <p:cNvSpPr txBox="1"/>
                <p:nvPr/>
              </p:nvSpPr>
              <p:spPr>
                <a:xfrm>
                  <a:off x="3711990" y="2854827"/>
                  <a:ext cx="778996" cy="3043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i="1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4776953E-4659-B3F0-2935-D8391038AF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1990" y="2854827"/>
                  <a:ext cx="778996" cy="304314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F3B007E5-7E54-0EB4-50E4-9AE4229127F8}"/>
                    </a:ext>
                  </a:extLst>
                </p:cNvPr>
                <p:cNvSpPr txBox="1"/>
                <p:nvPr/>
              </p:nvSpPr>
              <p:spPr>
                <a:xfrm>
                  <a:off x="3737414" y="3580260"/>
                  <a:ext cx="728148" cy="3043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F3B007E5-7E54-0EB4-50E4-9AE4229127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7414" y="3580260"/>
                  <a:ext cx="728148" cy="304314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37DD0FAA-B0D4-07FA-0000-AE67CD41071C}"/>
                    </a:ext>
                  </a:extLst>
                </p:cNvPr>
                <p:cNvSpPr txBox="1"/>
                <p:nvPr/>
              </p:nvSpPr>
              <p:spPr>
                <a:xfrm>
                  <a:off x="3749533" y="4319968"/>
                  <a:ext cx="703911" cy="3043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37DD0FAA-B0D4-07FA-0000-AE67CD4107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9533" y="4319968"/>
                  <a:ext cx="703911" cy="304314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D9D5E0C-ED89-04C2-9FF8-95A0C3C11EEA}"/>
                    </a:ext>
                  </a:extLst>
                </p:cNvPr>
                <p:cNvSpPr txBox="1"/>
                <p:nvPr/>
              </p:nvSpPr>
              <p:spPr>
                <a:xfrm>
                  <a:off x="3739434" y="5052108"/>
                  <a:ext cx="724109" cy="3043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D9D5E0C-ED89-04C2-9FF8-95A0C3C11E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9434" y="5052108"/>
                  <a:ext cx="724109" cy="304314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E9C9AB57-1035-E565-505B-69CACD0292F7}"/>
                    </a:ext>
                  </a:extLst>
                </p:cNvPr>
                <p:cNvSpPr txBox="1"/>
                <p:nvPr/>
              </p:nvSpPr>
              <p:spPr>
                <a:xfrm>
                  <a:off x="4465013" y="5546072"/>
                  <a:ext cx="1349600" cy="3043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de-DE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de-DE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E9C9AB57-1035-E565-505B-69CACD0292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5013" y="5546072"/>
                  <a:ext cx="1349600" cy="304314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E85716E-B32E-9EAE-342A-335834F9C4D8}"/>
              </a:ext>
            </a:extLst>
          </p:cNvPr>
          <p:cNvGrpSpPr/>
          <p:nvPr/>
        </p:nvGrpSpPr>
        <p:grpSpPr>
          <a:xfrm>
            <a:off x="9849186" y="3557573"/>
            <a:ext cx="1916355" cy="1161533"/>
            <a:chOff x="9602382" y="4360324"/>
            <a:chExt cx="1916355" cy="11615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E5F35D1-8875-BC0E-592F-E2CFEAACE74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731214" y="5106196"/>
                  <a:ext cx="1787523" cy="41566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𝑈𝑚𝑏𝑟𝑒𝑙𝑙𝑎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E5F35D1-8875-BC0E-592F-E2CFEAACE7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1214" y="5106196"/>
                  <a:ext cx="1787523" cy="415661"/>
                </a:xfrm>
                <a:prstGeom prst="ellipse">
                  <a:avLst/>
                </a:prstGeom>
                <a:blipFill>
                  <a:blip r:embed="rId2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33F5AA8-93D9-E774-5302-56321E730EDF}"/>
                </a:ext>
              </a:extLst>
            </p:cNvPr>
            <p:cNvCxnSpPr>
              <a:cxnSpLocks/>
              <a:stCxn id="35" idx="4"/>
              <a:endCxn id="33" idx="0"/>
            </p:cNvCxnSpPr>
            <p:nvPr/>
          </p:nvCxnSpPr>
          <p:spPr>
            <a:xfrm>
              <a:off x="10623849" y="4775985"/>
              <a:ext cx="1127" cy="33021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87B608C3-018E-A14D-9EE2-84D3748213E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077268" y="4360324"/>
                  <a:ext cx="1093161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𝑅𝑎𝑖𝑛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87B608C3-018E-A14D-9EE2-84D3748213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77268" y="4360324"/>
                  <a:ext cx="1093161" cy="415661"/>
                </a:xfrm>
                <a:prstGeom prst="ellipse">
                  <a:avLst/>
                </a:prstGeom>
                <a:blipFill>
                  <a:blip r:embed="rId2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5E8AFC1-3977-2A74-3D0D-C74FE1769139}"/>
                </a:ext>
              </a:extLst>
            </p:cNvPr>
            <p:cNvCxnSpPr>
              <a:cxnSpLocks/>
              <a:stCxn id="63" idx="6"/>
              <a:endCxn id="35" idx="2"/>
            </p:cNvCxnSpPr>
            <p:nvPr/>
          </p:nvCxnSpPr>
          <p:spPr>
            <a:xfrm>
              <a:off x="9602382" y="4568155"/>
              <a:ext cx="474886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7" name="Table 36">
                <a:extLst>
                  <a:ext uri="{FF2B5EF4-FFF2-40B4-BE49-F238E27FC236}">
                    <a16:creationId xmlns:a16="http://schemas.microsoft.com/office/drawing/2014/main" id="{5E3022F1-03F3-8CDA-AA4B-AE6527B7228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291887" y="5067298"/>
              <a:ext cx="1475740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924687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sup>
                                </m:sSup>
                              </m:oMath>
                            </m:oMathPara>
                          </a14:m>
                          <a:endParaRPr lang="de-DE" sz="11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de-DE" sz="11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0.2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7" name="Table 36">
                <a:extLst>
                  <a:ext uri="{FF2B5EF4-FFF2-40B4-BE49-F238E27FC236}">
                    <a16:creationId xmlns:a16="http://schemas.microsoft.com/office/drawing/2014/main" id="{5E3022F1-03F3-8CDA-AA4B-AE6527B7228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34778192"/>
                  </p:ext>
                </p:extLst>
              </p:nvPr>
            </p:nvGraphicFramePr>
            <p:xfrm>
              <a:off x="10291887" y="5067298"/>
              <a:ext cx="1475740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924687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283845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8"/>
                          <a:stretch>
                            <a:fillRect l="-2273" r="-168182" b="-1869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8"/>
                          <a:stretch>
                            <a:fillRect l="-61644" r="-1370" b="-1869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8"/>
                          <a:stretch>
                            <a:fillRect l="-2273" t="-109524" r="-168182" b="-1047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8"/>
                          <a:stretch>
                            <a:fillRect l="-61644" t="-109524" r="-1370" b="-1047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8"/>
                          <a:stretch>
                            <a:fillRect l="-2273" t="-209524" r="-168182" b="-47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8"/>
                          <a:stretch>
                            <a:fillRect l="-61644" t="-209524" r="-1370" b="-47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8" name="Table 37">
                <a:extLst>
                  <a:ext uri="{FF2B5EF4-FFF2-40B4-BE49-F238E27FC236}">
                    <a16:creationId xmlns:a16="http://schemas.microsoft.com/office/drawing/2014/main" id="{1FED65F6-E010-4781-C1BC-970A977D65A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379116" y="5067298"/>
              <a:ext cx="1599628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104857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</m:sup>
                                </m:sSup>
                              </m:oMath>
                            </m:oMathPara>
                          </a14:m>
                          <a:endParaRPr lang="de-DE" sz="11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−1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de-DE" sz="11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0.7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0.3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8" name="Table 37">
                <a:extLst>
                  <a:ext uri="{FF2B5EF4-FFF2-40B4-BE49-F238E27FC236}">
                    <a16:creationId xmlns:a16="http://schemas.microsoft.com/office/drawing/2014/main" id="{1FED65F6-E010-4781-C1BC-970A977D65A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49719586"/>
                  </p:ext>
                </p:extLst>
              </p:nvPr>
            </p:nvGraphicFramePr>
            <p:xfrm>
              <a:off x="8379116" y="5067298"/>
              <a:ext cx="1599628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104857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283845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9"/>
                          <a:stretch>
                            <a:fillRect r="-193182" b="-1869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9"/>
                          <a:stretch>
                            <a:fillRect l="-53012" r="-2410" b="-1869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9"/>
                          <a:stretch>
                            <a:fillRect t="-109524" r="-193182" b="-1047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9"/>
                          <a:stretch>
                            <a:fillRect l="-53012" t="-109524" r="-2410" b="-1047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9"/>
                          <a:stretch>
                            <a:fillRect t="-209524" r="-193182" b="-47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9"/>
                          <a:stretch>
                            <a:fillRect l="-53012" t="-209524" r="-2410" b="-47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9" name="Table 38">
                <a:extLst>
                  <a:ext uri="{FF2B5EF4-FFF2-40B4-BE49-F238E27FC236}">
                    <a16:creationId xmlns:a16="http://schemas.microsoft.com/office/drawing/2014/main" id="{93530A00-665B-7343-BE0A-13B62D142A03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469245" y="2808998"/>
              <a:ext cx="651955" cy="54292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195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de-DE" sz="11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9" name="Table 38">
                <a:extLst>
                  <a:ext uri="{FF2B5EF4-FFF2-40B4-BE49-F238E27FC236}">
                    <a16:creationId xmlns:a16="http://schemas.microsoft.com/office/drawing/2014/main" id="{93530A00-665B-7343-BE0A-13B62D142A0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72047608"/>
                  </p:ext>
                </p:extLst>
              </p:nvPr>
            </p:nvGraphicFramePr>
            <p:xfrm>
              <a:off x="10469245" y="2808998"/>
              <a:ext cx="651955" cy="54292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195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283845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0"/>
                          <a:stretch>
                            <a:fillRect l="-1923" t="-4545" r="-1923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0"/>
                          <a:stretch>
                            <a:fillRect l="-1923" t="-109524" r="-1923" b="-47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70F53AD-EE93-6787-1776-480A9D9CE5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71296" y="2884532"/>
                <a:ext cx="1106145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𝑅𝑎𝑖𝑛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70F53AD-EE93-6787-1776-480A9D9CE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1296" y="2884532"/>
                <a:ext cx="1106145" cy="415661"/>
              </a:xfrm>
              <a:prstGeom prst="ellipse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D260D1A5-9448-FD89-BB16-4A40C1DF01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47209" y="3557573"/>
                <a:ext cx="1401977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𝑅𝑎𝑖𝑛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D260D1A5-9448-FD89-BB16-4A40C1DF0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7209" y="3557573"/>
                <a:ext cx="1401977" cy="415661"/>
              </a:xfrm>
              <a:prstGeom prst="ellipse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84417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15224CC-BF7E-3C65-C3E2-D327285A3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351" y="904869"/>
            <a:ext cx="11472051" cy="575329"/>
          </a:xfrm>
        </p:spPr>
        <p:txBody>
          <a:bodyPr/>
          <a:lstStyle/>
          <a:p>
            <a:r>
              <a:rPr lang="en-DE"/>
              <a:t>Factored MDPs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92C36EF7-FD61-AE2D-B049-381A5E912D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9351" y="1665066"/>
                <a:ext cx="11472051" cy="4240848"/>
              </a:xfrm>
            </p:spPr>
            <p:txBody>
              <a:bodyPr/>
              <a:lstStyle/>
              <a:p>
                <a:r>
                  <a:rPr lang="en-GB" dirty="0"/>
                  <a:t>MDP with its state space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GB" dirty="0"/>
                  <a:t> structured according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/>
                  <a:t>, which in general means that</a:t>
                </a:r>
              </a:p>
              <a:p>
                <a:pPr lvl="1"/>
                <a:r>
                  <a:rPr lang="en-GB" dirty="0"/>
                  <a:t>Transition probability distribution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r>
                  <a:rPr lang="en-GB" dirty="0"/>
                  <a:t> is given by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,…,</m:t>
                        </m:r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GB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,…,</m:t>
                        </m:r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Or using the template notation: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r>
                  <a:rPr lang="en-GB" dirty="0"/>
                  <a:t> is given by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,…,</m:t>
                        </m:r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,…,</m:t>
                        </m:r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,…,</m:t>
                        </m:r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bSup>
                      </m:e>
                      <m:e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,…,</m:t>
                        </m:r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Note that the overall size of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dirty="0"/>
                  <a:t> does not increase as the state space size is identical</a:t>
                </a:r>
              </a:p>
              <a:p>
                <a:pPr lvl="1"/>
                <a:r>
                  <a:rPr lang="en-GB" dirty="0"/>
                  <a:t>Given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/>
                  <a:t> represent features of (hopefully weakly) connected parts of a system,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dirty="0"/>
                  <a:t> can be factored according to (conditional) independences ➝ often represented using a DBN</a:t>
                </a:r>
              </a:p>
              <a:p>
                <a:pPr lvl="2"/>
                <a:r>
                  <a:rPr lang="en-GB" dirty="0"/>
                  <a:t>Factorisation of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dirty="0"/>
                  <a:t>: </a:t>
                </a:r>
                <a:endParaRPr lang="de-DE" i="1" dirty="0">
                  <a:latin typeface="Cambria Math" panose="02040503050406030204" pitchFamily="18" charset="0"/>
                </a:endParaRPr>
              </a:p>
              <a:p>
                <a:pPr marL="532867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,…,</m:t>
                          </m:r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pa</m:t>
                              </m:r>
                              <m:d>
                                <m:dPr>
                                  <m:ctrlPr>
                                    <a:rPr lang="en-GB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GB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</m:nary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 :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92C36EF7-FD61-AE2D-B049-381A5E912D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9351" y="1665066"/>
                <a:ext cx="11472051" cy="4240848"/>
              </a:xfrm>
              <a:blipFill>
                <a:blip r:embed="rId2"/>
                <a:stretch>
                  <a:fillRect l="-1549" t="-2985" r="-1106" b="-2776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39EC2E-1ABE-6421-8708-3FF854F0041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9D6EF-CEA5-179B-778B-6573F7F72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1D66A2-73CB-FFE3-8243-0D3FCDAAF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86594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15224CC-BF7E-3C65-C3E2-D327285A3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351" y="904869"/>
            <a:ext cx="11472051" cy="575329"/>
          </a:xfrm>
        </p:spPr>
        <p:txBody>
          <a:bodyPr/>
          <a:lstStyle/>
          <a:p>
            <a:r>
              <a:rPr lang="en-DE"/>
              <a:t>Factored MDPs: Actions and Rewards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2C36EF7-FD61-AE2D-B049-381A5E912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351" y="1665066"/>
            <a:ext cx="11472051" cy="4240848"/>
          </a:xfrm>
        </p:spPr>
        <p:txBody>
          <a:bodyPr/>
          <a:lstStyle/>
          <a:p>
            <a:r>
              <a:rPr lang="en-GB" dirty="0"/>
              <a:t>To be correct, the DBN just described is a standard DBN extended with random variable nodes for actions, whose assignment we want to determine, and reward nodes to denote that a reward function outputs a reward depending on the state (and action)</a:t>
            </a:r>
          </a:p>
          <a:p>
            <a:pPr lvl="1"/>
            <a:r>
              <a:rPr lang="en-GB" dirty="0"/>
              <a:t>BN extended with so-called decision and utility nodes called </a:t>
            </a:r>
            <a:r>
              <a:rPr lang="en-GB" dirty="0">
                <a:solidFill>
                  <a:schemeClr val="accent1"/>
                </a:solidFill>
              </a:rPr>
              <a:t>influence or decision diagram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39EC2E-1ABE-6421-8708-3FF854F0041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9D6EF-CEA5-179B-778B-6573F7F72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1D66A2-73CB-FFE3-8243-0D3FCDAAF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65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CE4C33-E9BA-21C7-F40F-76843A28E2BE}"/>
              </a:ext>
            </a:extLst>
          </p:cNvPr>
          <p:cNvSpPr txBox="1"/>
          <p:nvPr/>
        </p:nvSpPr>
        <p:spPr>
          <a:xfrm>
            <a:off x="966534" y="4979385"/>
            <a:ext cx="10258932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938" lvl="2"/>
            <a:r>
              <a:rPr lang="en-GB" i="1" dirty="0"/>
              <a:t>Side note</a:t>
            </a:r>
            <a:r>
              <a:rPr lang="en-GB" dirty="0"/>
              <a:t>: Since the state in MDPs is fully observable, every random variable in a DBN is observable, which is not the general case for DBNs, where usually there is a set of latent variables, which are never observed and as such often queried, and a set of evidence variables, which are usually observed (save for sensor failures).</a:t>
            </a:r>
          </a:p>
        </p:txBody>
      </p:sp>
    </p:spTree>
    <p:extLst>
      <p:ext uri="{BB962C8B-B14F-4D97-AF65-F5344CB8AC3E}">
        <p14:creationId xmlns:p14="http://schemas.microsoft.com/office/powerpoint/2010/main" val="36493397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15224CC-BF7E-3C65-C3E2-D327285A3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351" y="904869"/>
            <a:ext cx="11472051" cy="575329"/>
          </a:xfrm>
        </p:spPr>
        <p:txBody>
          <a:bodyPr/>
          <a:lstStyle/>
          <a:p>
            <a:r>
              <a:rPr lang="en-DE"/>
              <a:t>Factored MDPs: Actions and Rewards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92C36EF7-FD61-AE2D-B049-381A5E912D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9351" y="1665066"/>
                <a:ext cx="11472051" cy="4240848"/>
              </a:xfrm>
            </p:spPr>
            <p:txBody>
              <a:bodyPr/>
              <a:lstStyle/>
              <a:p>
                <a:r>
                  <a:rPr lang="en-GB" dirty="0"/>
                  <a:t>What about rewards?</a:t>
                </a:r>
                <a:br>
                  <a:rPr lang="en-GB" dirty="0"/>
                </a:br>
                <a:r>
                  <a:rPr lang="en-GB" dirty="0"/>
                  <a:t>If the reward remains a function over the complete state space without any factorisation, we have not gained much</a:t>
                </a:r>
              </a:p>
              <a:p>
                <a:r>
                  <a:rPr lang="en-GB" dirty="0"/>
                  <a:t>But remember: Multi-attribute utility theory</a:t>
                </a:r>
              </a:p>
              <a:p>
                <a:pPr lvl="1"/>
                <a:r>
                  <a:rPr lang="en-GB" dirty="0"/>
                  <a:t>Reward function with preference independence between subsets of random variables </a:t>
                </a:r>
                <a:br>
                  <a:rPr lang="en-GB" dirty="0"/>
                </a:br>
                <a:r>
                  <a:rPr lang="en-GB" dirty="0"/>
                  <a:t>➝ additive reward function</a:t>
                </a:r>
              </a:p>
              <a:p>
                <a:pPr lvl="2"/>
                <a:r>
                  <a:rPr lang="en-GB" dirty="0"/>
                  <a:t>Factorisation of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dirty="0"/>
                  <a:t>:</a:t>
                </a:r>
              </a:p>
              <a:p>
                <a:pPr marL="532867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1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  <a:p>
                <a:pPr lvl="3"/>
                <a:r>
                  <a:rPr lang="en-GB" dirty="0"/>
                  <a:t>Best case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Compare factorisation of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,…,</m:t>
                        </m:r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pa</m:t>
                            </m:r>
                            <m:d>
                              <m:d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GB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d>
                          </m:e>
                        </m:d>
                      </m:e>
                    </m:nary>
                  </m:oMath>
                </a14:m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92C36EF7-FD61-AE2D-B049-381A5E912D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9351" y="1665066"/>
                <a:ext cx="11472051" cy="4240848"/>
              </a:xfrm>
              <a:blipFill>
                <a:blip r:embed="rId2"/>
                <a:stretch>
                  <a:fillRect l="-1549" t="-2985" r="-442" b="-1014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39EC2E-1ABE-6421-8708-3FF854F0041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9D6EF-CEA5-179B-778B-6573F7F72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1D66A2-73CB-FFE3-8243-0D3FCDAAF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77730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B5DDC-997A-EC1D-9B2E-4558B16E6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Factored MDPs: Space Complexity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159D0E-92E5-15E5-5BCA-C040302E7B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With a structured state space, representation size down</a:t>
                </a:r>
              </a:p>
              <a:p>
                <a:pPr lvl="1"/>
                <a:r>
                  <a:rPr lang="en-GB" dirty="0"/>
                  <a:t>Given</a:t>
                </a:r>
              </a:p>
              <a:p>
                <a:pPr lvl="2"/>
                <a:r>
                  <a:rPr lang="en-GB" dirty="0"/>
                  <a:t>State space with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features and a maximum domain size of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en-GB" b="0" dirty="0"/>
              </a:p>
              <a:p>
                <a:pPr lvl="2"/>
                <a:r>
                  <a:rPr lang="en-GB" dirty="0"/>
                  <a:t>DBN over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features and a maximum domain size of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GB" dirty="0"/>
                  <a:t>, with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1,…,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lim>
                        </m:limLow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pa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func>
                    <m:r>
                      <a:rPr lang="de-DE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Given action space of size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GB" b="0" dirty="0"/>
              </a:p>
              <a:p>
                <a:pPr lvl="1"/>
                <a:r>
                  <a:rPr lang="en-GB" dirty="0"/>
                  <a:t>Space complexity</a:t>
                </a:r>
                <a:endParaRPr lang="en-GB" b="0" dirty="0"/>
              </a:p>
              <a:p>
                <a:pPr lvl="2"/>
                <a:r>
                  <a:rPr lang="en-GB" dirty="0"/>
                  <a:t>Transition function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r>
                  <a:rPr lang="en-GB" dirty="0"/>
                  <a:t>:	</a:t>
                </a:r>
                <a14:m>
                  <m:oMath xmlns:m="http://schemas.openxmlformats.org/officeDocument/2006/math">
                    <m:r>
                      <a:rPr lang="en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GB" dirty="0"/>
                  <a:t> 	vs.	</a:t>
                </a:r>
                <a14:m>
                  <m:oMath xmlns:m="http://schemas.openxmlformats.org/officeDocument/2006/math">
                    <m:r>
                      <a:rPr lang="en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Reward function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GB" dirty="0"/>
                  <a:t>: 		</a:t>
                </a:r>
                <a14:m>
                  <m:oMath xmlns:m="http://schemas.openxmlformats.org/officeDocument/2006/math">
                    <m:r>
                      <a:rPr lang="en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dirty="0"/>
                  <a:t> 		vs.	</a:t>
                </a:r>
                <a14:m>
                  <m:oMath xmlns:m="http://schemas.openxmlformats.org/officeDocument/2006/math">
                    <m:r>
                      <a:rPr lang="en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159D0E-92E5-15E5-5BCA-C040302E7B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A58F3-7900-4A41-DF69-75E9834366A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FD161-37EE-A131-AF0A-46696F9C6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80141-353E-03E8-E7CF-FCB3B944BA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66317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F5F36-A1AA-9127-43A5-34760B10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Solving Factored MDPs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1DD9EB-B6EC-875B-B20E-4DA0F3C131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>
                    <a:solidFill>
                      <a:schemeClr val="accent1"/>
                    </a:solidFill>
                  </a:rPr>
                  <a:t>Bellman equation: </a:t>
                </a: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func>
                        <m:func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dom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sub>
                            <m:sup/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Becomes</a:t>
                </a:r>
              </a:p>
              <a:p>
                <a:pPr marL="258503" lvl="1" indent="0">
                  <a:buNone/>
                </a:pP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b="0" i="1" dirty="0">
                    <a:latin typeface="Cambria Math" panose="02040503050406030204" pitchFamily="18" charset="0"/>
                  </a:rPr>
                  <a:t> </a:t>
                </a:r>
                <a:br>
                  <a:rPr lang="de-DE" b="0" i="1" dirty="0">
                    <a:latin typeface="Cambria Math" panose="02040503050406030204" pitchFamily="18" charset="0"/>
                  </a:rPr>
                </a:br>
                <a:br>
                  <a:rPr lang="de-DE" sz="500" b="0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1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func>
                        <m:func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,…,</m:t>
                                  </m:r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Sup>
                                <m:sSubSupPr>
                                  <m:ctrlP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dom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sub>
                            <m:sup/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Sup>
                                    <m:sSubSupPr>
                                      <m:ctrlP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dom</m:t>
                                  </m:r>
                                  <m:d>
                                    <m:dPr>
                                      <m:ctrlP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sub>
                                <m:sup/>
                                <m:e>
                                  <m:nary>
                                    <m:naryPr>
                                      <m:chr m:val="∏"/>
                                      <m:ctrlPr>
                                        <a:rPr lang="en-GB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GB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GB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sup>
                                    <m:e>
                                      <m:r>
                                        <a:rPr lang="en-GB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  <m:d>
                                        <m:dPr>
                                          <m:ctrlPr>
                                            <a:rPr lang="en-GB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GB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de-DE" b="0" i="1" smtClean="0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de-DE" b="0" i="1" smtClean="0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GB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𝜏</m:t>
                                                  </m:r>
                                                </m:e>
                                              </m:d>
                                            </m:sup>
                                          </m:sSubSup>
                                        </m:e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pa</m:t>
                                          </m:r>
                                          <m:d>
                                            <m:dPr>
                                              <m:ctrlPr>
                                                <a:rPr lang="en-GB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GB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de-DE" b="0" i="1" smtClean="0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𝑠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  <m:sup>
                                                  <m:d>
                                                    <m:dPr>
                                                      <m:ctrlPr>
                                                        <a:rPr lang="de-DE" b="0" i="1" smtClean="0">
                                                          <a:solidFill>
                                                            <a:schemeClr val="accent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en-GB" i="1">
                                                          <a:solidFill>
                                                            <a:schemeClr val="accent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𝜏</m:t>
                                                      </m:r>
                                                    </m:e>
                                                  </m:d>
                                                </m:sup>
                                              </m:sSubSup>
                                            </m:e>
                                          </m:d>
                                        </m:e>
                                      </m:d>
                                      <m:r>
                                        <a:rPr lang="en-GB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  <m:d>
                                        <m:dPr>
                                          <m:ctrlPr>
                                            <a:rPr lang="en-GB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bSup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,…,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  <m:sup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bSup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lang="en-GB" dirty="0"/>
              </a:p>
              <a:p>
                <a:pPr lvl="3"/>
                <a:endParaRPr lang="en-GB" dirty="0"/>
              </a:p>
              <a:p>
                <a:r>
                  <a:rPr lang="en-GB" dirty="0"/>
                  <a:t>Unfortunately, a factored MDP does not induce a factored value function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One way to go: concentrate on value functions that have a factored representation</a:t>
                </a:r>
              </a:p>
              <a:p>
                <a:pPr lvl="2"/>
                <a:r>
                  <a:rPr lang="en-GB" dirty="0"/>
                  <a:t>Approximate the unfactored value function with a factored one</a:t>
                </a:r>
              </a:p>
              <a:p>
                <a:endParaRPr lang="en-DE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1DD9EB-B6EC-875B-B20E-4DA0F3C131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2687" b="-537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01B31-478C-DBC5-7989-D473137938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6B5A9-18E0-A127-1620-F95E771E6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6199C-7031-CC37-201A-9B6ADF7274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1513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DE21E-8D45-628F-9F15-4A802493E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Linear Value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3AF5AC-79C8-2AF3-FD94-63F3E85E14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 dirty="0">
                    <a:solidFill>
                      <a:schemeClr val="accent1"/>
                    </a:solidFill>
                  </a:rPr>
                  <a:t>Linear value function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en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𝒱</m:t>
                    </m:r>
                  </m:oMath>
                </a14:m>
                <a:r>
                  <a:rPr lang="en-DE" dirty="0"/>
                  <a:t> over a set of </a:t>
                </a:r>
                <a:r>
                  <a:rPr lang="en-DE" dirty="0">
                    <a:solidFill>
                      <a:schemeClr val="accent6"/>
                    </a:solidFill>
                  </a:rPr>
                  <a:t>basis functions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endParaRPr lang="en-DE" dirty="0"/>
              </a:p>
              <a:p>
                <a:pPr lvl="1"/>
                <a:r>
                  <a:rPr lang="en-DE" dirty="0"/>
                  <a:t>Function </a:t>
                </a:r>
                <a14:m>
                  <m:oMath xmlns:m="http://schemas.openxmlformats.org/officeDocument/2006/math">
                    <m:r>
                      <a:rPr lang="en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𝒱</m:t>
                    </m:r>
                  </m:oMath>
                </a14:m>
                <a:r>
                  <a:rPr lang="en-DE" dirty="0"/>
                  <a:t> that can be written as </a:t>
                </a:r>
                <a14:m>
                  <m:oMath xmlns:m="http://schemas.openxmlformats.org/officeDocument/2006/math">
                    <m:r>
                      <a:rPr lang="en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𝒱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p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lang="en-DE" dirty="0"/>
                  <a:t> for some coefficients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w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DE" dirty="0"/>
              </a:p>
              <a:p>
                <a:pPr lvl="2"/>
                <a:r>
                  <a:rPr lang="en-DE" dirty="0"/>
                  <a:t>Let </a:t>
                </a:r>
                <a14:m>
                  <m:oMath xmlns:m="http://schemas.openxmlformats.org/officeDocument/2006/math">
                    <m:r>
                      <a:rPr lang="en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DE" dirty="0"/>
                  <a:t> be the linear subspace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DE" dirty="0"/>
                  <a:t> spanned by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en-DE" dirty="0"/>
              </a:p>
              <a:p>
                <a:pPr lvl="2"/>
                <a:r>
                  <a:rPr lang="en-DE" dirty="0"/>
                  <a:t>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DE" dirty="0"/>
                  <a:t> be an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DE" dirty="0"/>
                  <a:t> matrix  whose columns are the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DE" dirty="0"/>
                  <a:t> basis functions viewed as vectors</a:t>
                </a:r>
              </a:p>
              <a:p>
                <a:pPr lvl="2"/>
                <a:r>
                  <a:rPr lang="en-DE" dirty="0"/>
                  <a:t>Then, </a:t>
                </a:r>
                <a14:m>
                  <m:oMath xmlns:m="http://schemas.openxmlformats.org/officeDocument/2006/math">
                    <m:r>
                      <a:rPr lang="en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𝒱</m:t>
                    </m:r>
                  </m:oMath>
                </a14:m>
                <a:r>
                  <a:rPr lang="en-DE" dirty="0"/>
                  <a:t> can be written 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Hw</m:t>
                    </m:r>
                  </m:oMath>
                </a14:m>
                <a:endParaRPr lang="en-DE" dirty="0"/>
              </a:p>
              <a:p>
                <a:pPr lvl="1"/>
                <a:r>
                  <a:rPr lang="en-GB" dirty="0"/>
                  <a:t>Equivalent expressive power to, e.g., single layer neural network </a:t>
                </a:r>
              </a:p>
              <a:p>
                <a:pPr lvl="2"/>
                <a:r>
                  <a:rPr lang="en-GB" dirty="0"/>
                  <a:t>Features corresponding to the basis functions </a:t>
                </a:r>
              </a:p>
              <a:p>
                <a:pPr lvl="2"/>
                <a:r>
                  <a:rPr lang="en-GB" dirty="0"/>
                  <a:t>Optimise the coefficients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0" smtClean="0">
                        <a:latin typeface="Cambria Math" panose="02040503050406030204" pitchFamily="18" charset="0"/>
                      </a:rPr>
                      <m:t>w</m:t>
                    </m:r>
                  </m:oMath>
                </a14:m>
                <a:r>
                  <a:rPr lang="en-GB" dirty="0"/>
                  <a:t> to obtain a good approximation for true value function</a:t>
                </a:r>
              </a:p>
              <a:p>
                <a:pPr lvl="1"/>
                <a:r>
                  <a:rPr lang="en-GB" dirty="0"/>
                  <a:t>Separates the problem of defining a reasonable space of features and the induced space </a:t>
                </a:r>
                <a14:m>
                  <m:oMath xmlns:m="http://schemas.openxmlformats.org/officeDocument/2006/math">
                    <m:r>
                      <a:rPr lang="en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GB" dirty="0"/>
                  <a:t>, from the problem of searching within the space</a:t>
                </a:r>
              </a:p>
              <a:p>
                <a:pPr lvl="2"/>
                <a:r>
                  <a:rPr lang="en-GB" dirty="0"/>
                  <a:t>Former problem is typically purview of domain experts, latter is focus of analysis + algorithmic design</a:t>
                </a:r>
                <a:endParaRPr lang="en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3AF5AC-79C8-2AF3-FD94-63F3E85E14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4478" b="-29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CB1D7-78A0-0C2A-6919-F109E60E80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6B2C7-9EEE-74C4-EAA3-0F58AAA1DE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7C9DF-45A6-7513-C192-BE0A2073B2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69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B98B0D-5B39-7C62-E45B-359ADE31E36F}"/>
              </a:ext>
            </a:extLst>
          </p:cNvPr>
          <p:cNvSpPr txBox="1"/>
          <p:nvPr/>
        </p:nvSpPr>
        <p:spPr>
          <a:xfrm>
            <a:off x="3454543" y="6253756"/>
            <a:ext cx="52822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MBX10"/>
              </a:rPr>
              <a:t>Carlos Guestrin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MBX10"/>
              </a:rPr>
              <a:t>, 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MBX10"/>
              </a:rPr>
              <a:t>Daphne Koller, Ronald Parr, and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MBX12"/>
              </a:rPr>
              <a:t> 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MBX10"/>
              </a:rPr>
              <a:t>Shobha Venkataraman: 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MBX12"/>
              </a:rPr>
              <a:t>Efficient Solution Algorithms for Factored MDPs. In </a:t>
            </a:r>
            <a:r>
              <a:rPr lang="en-GB" sz="1100" i="1" dirty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MBX12"/>
              </a:rPr>
              <a:t>Journal of Artificial Intelligence Research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MBX12"/>
              </a:rPr>
              <a:t>, 2003.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827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93B5E-FC71-21E1-C894-5A059FA00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Agent Types &amp; Partitioned DecPOMDPs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0E4BA0-293F-6EA5-87DF-6DA86EA794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Types: Agents with the same sets of actions and observations</a:t>
                </a:r>
              </a:p>
              <a:p>
                <a:pPr lvl="1"/>
                <a:r>
                  <a:rPr lang="en-GB" dirty="0"/>
                  <a:t>E.g., two nanosensors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1,2</m:t>
                    </m:r>
                  </m:oMath>
                </a14:m>
                <a:r>
                  <a:rPr lang="en-GB" dirty="0"/>
                  <a:t> receptive to the same marker and releasing the same tile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r>
                  <a:rPr lang="en-GB" dirty="0"/>
                  <a:t>;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dirty="0"/>
                  <a:t>: do nothing,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dirty="0"/>
                  <a:t>: release tile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r>
                  <a:rPr lang="en-GB" dirty="0"/>
                  <a:t>;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dirty="0"/>
                  <a:t>: marker not present,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dirty="0"/>
                  <a:t>: marker present</a:t>
                </a:r>
              </a:p>
              <a:p>
                <a:pPr marL="449263" indent="-449263">
                  <a:buFont typeface="System Font Regular"/>
                  <a:buChar char="➝"/>
                </a:pPr>
                <a:r>
                  <a:rPr lang="en-GB" dirty="0"/>
                  <a:t>Partitions the set of agents regarding actions, observations</a:t>
                </a:r>
              </a:p>
              <a:p>
                <a:pPr lvl="1"/>
                <a:r>
                  <a:rPr lang="en-GB" dirty="0"/>
                  <a:t>Agent set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GB" dirty="0"/>
                  <a:t> a partitioning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GB" dirty="0"/>
                  <a:t> (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⋃"/>
                        <m:supHide m:val="on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  <m:r>
                      <a:rPr lang="de-DE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=∅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GB" dirty="0"/>
                  <a:t>)</a:t>
                </a:r>
              </a:p>
              <a:p>
                <a:pPr lvl="1"/>
                <a:r>
                  <a:rPr lang="en-GB" dirty="0"/>
                  <a:t>For each partition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dirty="0"/>
                  <a:t>: one set of actions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dirty="0"/>
                  <a:t>, one set of observations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dirty="0"/>
                  <a:t> for all agents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Expectation that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endParaRPr lang="en-GB" dirty="0"/>
              </a:p>
              <a:p>
                <a:r>
                  <a:rPr lang="en-GB" dirty="0"/>
                  <a:t>Additional constraints / assumptions on same behaviour in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𝛺</m:t>
                    </m:r>
                  </m:oMath>
                </a14:m>
                <a:r>
                  <a:rPr lang="en-GB" b="0" dirty="0"/>
                  <a:t> </a:t>
                </a:r>
              </a:p>
              <a:p>
                <a:pPr marL="449263" indent="-449263">
                  <a:buFont typeface="System Font Regular"/>
                  <a:buChar char="➝"/>
                </a:pPr>
                <a:r>
                  <a:rPr lang="en-GB" dirty="0"/>
                  <a:t>Partitions the set of agents completely, enabling more compact encodings</a:t>
                </a:r>
                <a:endParaRPr lang="en-GB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0E4BA0-293F-6EA5-87DF-6DA86EA794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70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5CF97-67C7-FFD8-D726-40479DE1B2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F0E9E-739B-AF51-1D88-63F9DD360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B4918-1628-9BF0-9C3C-3421F47AB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</a:t>
            </a:fld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6FFA9B-7D65-9F9D-E3EB-43F0D76EB12C}"/>
              </a:ext>
            </a:extLst>
          </p:cNvPr>
          <p:cNvSpPr txBox="1"/>
          <p:nvPr/>
        </p:nvSpPr>
        <p:spPr>
          <a:xfrm>
            <a:off x="2812383" y="6261451"/>
            <a:ext cx="656653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TB, Marcel Gehrke, Florian Lau, and Ralf Möller: Lifting in Multi-agent Systems under Uncertainty. In </a:t>
            </a:r>
            <a:r>
              <a:rPr lang="en-GB" sz="105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UAI-22 International Conference on Uncertainty in Artificial Intelligence</a:t>
            </a:r>
            <a:r>
              <a:rPr lang="en-GB" sz="10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2022</a:t>
            </a:r>
            <a:endParaRPr lang="en-DE" sz="105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0753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10BBA-C790-5CB8-B904-77B0FFB29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Approximate Policy Iteration with Linear Value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126664-5D62-E6F2-D19F-A19538D239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/>
                  <a:t>Restrict policy iteration algorithm to only use </a:t>
                </a:r>
                <a:br>
                  <a:rPr lang="en-DE"/>
                </a:br>
                <a:r>
                  <a:rPr lang="en-DE"/>
                  <a:t>value functions </a:t>
                </a:r>
                <a14:m>
                  <m:oMath xmlns:m="http://schemas.openxmlformats.org/officeDocument/2006/math">
                    <m:r>
                      <a:rPr lang="en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𝒱</m:t>
                    </m:r>
                  </m:oMath>
                </a14:m>
                <a:r>
                  <a:rPr lang="en-DE"/>
                  <a:t> within the provided </a:t>
                </a:r>
                <a14:m>
                  <m:oMath xmlns:m="http://schemas.openxmlformats.org/officeDocument/2006/math">
                    <m:r>
                      <a:rPr lang="en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endParaRPr lang="en-DE"/>
              </a:p>
              <a:p>
                <a:pPr lvl="1"/>
                <a:r>
                  <a:rPr lang="en-DE"/>
                  <a:t>Policy improvement as before</a:t>
                </a:r>
              </a:p>
              <a:p>
                <a:pPr lvl="1"/>
                <a:r>
                  <a:rPr lang="en-DE"/>
                  <a:t>Policy evaluation changes</a:t>
                </a:r>
              </a:p>
              <a:p>
                <a:pPr lvl="2"/>
                <a:r>
                  <a:rPr lang="en-DE"/>
                  <a:t>Whenever policy iteration takes a step that results </a:t>
                </a:r>
                <a:br>
                  <a:rPr lang="en-DE"/>
                </a:br>
                <a:r>
                  <a:rPr lang="en-DE"/>
                  <a:t>in a</a:t>
                </a:r>
                <a:r>
                  <a:rPr lang="en-DE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𝒱</m:t>
                    </m:r>
                  </m:oMath>
                </a14:m>
                <a:r>
                  <a:rPr lang="en-DE"/>
                  <a:t> outside of </a:t>
                </a:r>
                <a14:m>
                  <m:oMath xmlns:m="http://schemas.openxmlformats.org/officeDocument/2006/math">
                    <m:r>
                      <a:rPr lang="en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DE"/>
                  <a:t>, project result back into </a:t>
                </a:r>
                <a14:m>
                  <m:oMath xmlns:m="http://schemas.openxmlformats.org/officeDocument/2006/math">
                    <m:r>
                      <a:rPr lang="en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DE"/>
                  <a:t> by </a:t>
                </a:r>
                <a:br>
                  <a:rPr lang="en-DE"/>
                </a:br>
                <a:r>
                  <a:rPr lang="en-DE"/>
                  <a:t>finding a value function within </a:t>
                </a:r>
                <a14:m>
                  <m:oMath xmlns:m="http://schemas.openxmlformats.org/officeDocument/2006/math">
                    <m:r>
                      <a:rPr lang="en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DE"/>
                  <a:t> closest to </a:t>
                </a:r>
                <a14:m>
                  <m:oMath xmlns:m="http://schemas.openxmlformats.org/officeDocument/2006/math">
                    <m:r>
                      <a:rPr lang="en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𝒱</m:t>
                    </m:r>
                  </m:oMath>
                </a14:m>
                <a:endParaRPr lang="en-DE"/>
              </a:p>
              <a:p>
                <a:r>
                  <a:rPr lang="en-DE"/>
                  <a:t>Projection operator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Π</m:t>
                    </m:r>
                  </m:oMath>
                </a14:m>
                <a:endParaRPr lang="en-DE"/>
              </a:p>
              <a:p>
                <a:pPr lvl="1"/>
                <a:r>
                  <a:rPr lang="en-DE"/>
                  <a:t>Mapping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Π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 : 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endParaRPr lang="en-DE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Π</m:t>
                    </m:r>
                  </m:oMath>
                </a14:m>
                <a:r>
                  <a:rPr lang="en-DE"/>
                  <a:t> is said to be a projection w.r.t. a norm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⋅</m:t>
                        </m:r>
                      </m:e>
                    </m:d>
                  </m:oMath>
                </a14:m>
                <a:r>
                  <a:rPr lang="en-DE"/>
                  <a:t>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Π</m:t>
                    </m:r>
                    <m:r>
                      <a:rPr lang="en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𝒱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w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DE"/>
                  <a:t> such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w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func>
                      <m:func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arg</m:t>
                            </m:r>
                            <m:r>
                              <a:rPr lang="de-DE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de-DE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m:rPr>
                                <m:sty m:val="p"/>
                              </m:rPr>
                              <a:rPr lang="de-DE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w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Hw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𝒱</m:t>
                            </m:r>
                          </m:e>
                        </m:d>
                      </m:e>
                    </m:func>
                  </m:oMath>
                </a14:m>
                <a:endParaRPr lang="en-DE"/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Π</m:t>
                    </m:r>
                  </m:oMath>
                </a14:m>
                <a:r>
                  <a:rPr lang="en-DE"/>
                  <a:t> is the linear combination of the basis functions that is closest to </a:t>
                </a:r>
                <a14:m>
                  <m:oMath xmlns:m="http://schemas.openxmlformats.org/officeDocument/2006/math">
                    <m:r>
                      <a:rPr lang="en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𝒱</m:t>
                    </m:r>
                  </m:oMath>
                </a14:m>
                <a:r>
                  <a:rPr lang="en-DE"/>
                  <a:t> w.r.t. chosen norm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126664-5D62-E6F2-D19F-A19538D239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EE084-E4BD-2482-51E0-A6C1059E84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B0E1C-5DDF-C136-BDFB-30BF9AE71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0431A-5919-0FD6-27FE-B5CF534B95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70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8C17C6-1A11-4C72-E4BA-66CAE153C90B}"/>
              </a:ext>
            </a:extLst>
          </p:cNvPr>
          <p:cNvSpPr txBox="1"/>
          <p:nvPr/>
        </p:nvSpPr>
        <p:spPr>
          <a:xfrm>
            <a:off x="3454543" y="6253756"/>
            <a:ext cx="52822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MBX10"/>
              </a:rPr>
              <a:t>Carlos Guestrin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MBX10"/>
              </a:rPr>
              <a:t>, 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MBX10"/>
              </a:rPr>
              <a:t>Daphne Koller, Ronald Parr, and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MBX12"/>
              </a:rPr>
              <a:t> 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MBX10"/>
              </a:rPr>
              <a:t>Shobha Venkataraman: 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MBX12"/>
              </a:rPr>
              <a:t>Efficient Solution Algorithms for Factored MDPs. In </a:t>
            </a:r>
            <a:r>
              <a:rPr lang="en-GB" sz="1100" i="1" dirty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MBX12"/>
              </a:rPr>
              <a:t>Journal of Artificial Intelligence Research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MBX12"/>
              </a:rPr>
              <a:t>, 2003.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161864-2DB3-423F-F619-16665B403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175" y="1480198"/>
            <a:ext cx="5237825" cy="2946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955981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CDF56-CAEB-7017-9F53-332309423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Approximate Policy Iteration with Linear Value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236309-C847-B1E5-679B-B84DFE60A1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/>
                  <a:t>Policy evaluation for a policy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endParaRPr lang="en-DE"/>
              </a:p>
              <a:p>
                <a:pPr lvl="1"/>
                <a:r>
                  <a:rPr lang="en-GB" dirty="0"/>
                  <a:t>Value function — the value of acting according to the current policy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en-GB" dirty="0"/>
                  <a:t> — is approximated through a linear combination of basis functions</a:t>
                </a:r>
              </a:p>
              <a:p>
                <a:r>
                  <a:rPr lang="en-GB" dirty="0"/>
                  <a:t>Given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en-GB" dirty="0"/>
                  <a:t>, i.e., actions are fixed,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endParaRPr lang="en-DE"/>
              </a:p>
              <a:p>
                <a:r>
                  <a:rPr lang="en-DE"/>
                  <a:t>Policy evaluation can be written in terms of matrices and vectors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𝒱</m:t>
                    </m:r>
                  </m:oMath>
                </a14:m>
                <a:r>
                  <a:rPr lang="en-DE"/>
                  <a:t> and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DE"/>
                  <a:t> as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DE"/>
                  <a:t>-dimensional vectors and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DE"/>
                  <a:t> as an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DE"/>
                  <a:t>-dimensional matrix, denoted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</m:t>
                    </m:r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de-DE" i="0">
                        <a:latin typeface="Cambria Math" panose="02040503050406030204" pitchFamily="18" charset="0"/>
                      </a:rPr>
                      <m:t>R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endParaRPr lang="en-DE"/>
              </a:p>
              <a:p>
                <a:pPr lvl="1"/>
                <a:r>
                  <a:rPr lang="en-DE"/>
                  <a:t>Then, </a:t>
                </a:r>
                <a14:m>
                  <m:oMath xmlns:m="http://schemas.openxmlformats.org/officeDocument/2006/math">
                    <m:r>
                      <a:rPr lang="en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𝒱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𝒱</m:t>
                    </m:r>
                  </m:oMath>
                </a14:m>
                <a:endParaRPr lang="en-DE"/>
              </a:p>
              <a:p>
                <a:pPr lvl="2"/>
                <a:r>
                  <a:rPr lang="en-DE"/>
                  <a:t>System of linear equations with one equation for each state ➝ approximate solution within </a:t>
                </a:r>
                <a14:m>
                  <m:oMath xmlns:m="http://schemas.openxmlformats.org/officeDocument/2006/math">
                    <m:r>
                      <a:rPr lang="en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DE"/>
                  <a:t>:</a:t>
                </a:r>
              </a:p>
              <a:p>
                <a:pPr marL="532867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w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Hw</m:t>
                              </m:r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THw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de-DE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TH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de-DE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w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b="0" i="1" smtClean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DE"/>
              </a:p>
              <a:p>
                <a:pPr lvl="3"/>
                <a:r>
                  <a:rPr lang="en-DE"/>
                  <a:t>Problem: How to choose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⋅</m:t>
                        </m:r>
                      </m:e>
                    </m:d>
                  </m:oMath>
                </a14:m>
                <a:r>
                  <a:rPr lang="en-DE"/>
                  <a:t> wisely, i.e., providing error bounds?</a:t>
                </a:r>
              </a:p>
              <a:p>
                <a:pPr lvl="3"/>
                <a:endParaRPr lang="en-DE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236309-C847-B1E5-679B-B84DFE60A1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38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A984A-BD21-2557-9294-3B7916246C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8E1EA-93DC-1CB2-DBF4-1495D970A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7E5CD-47E3-73AD-D3A9-052E94890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83216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CDF56-CAEB-7017-9F53-332309423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Approximate Policy Iteration with Linear Value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236309-C847-B1E5-679B-B84DFE60A1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Convergence and error analysis for MDPs use max-norm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GB" dirty="0"/>
                  <a:t>) </a:t>
                </a:r>
                <a:br>
                  <a:rPr lang="en-GB" dirty="0"/>
                </a:br>
                <a:r>
                  <a:rPr lang="en-GB" dirty="0"/>
                  <a:t>➝ Tie projection operator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GB" dirty="0"/>
                  <a:t> norm</a:t>
                </a:r>
              </a:p>
              <a:p>
                <a:r>
                  <a:rPr lang="en-GB" dirty="0"/>
                  <a:t>Minimising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GB" dirty="0"/>
                  <a:t> norm studied in optimisation literature as the problem of finding the Chebyshev solution to an overdetermined linear system of equations</a:t>
                </a:r>
              </a:p>
              <a:p>
                <a:pPr lvl="1"/>
                <a:r>
                  <a:rPr lang="en-GB" dirty="0"/>
                  <a:t>I.e., finding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w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DE" dirty="0"/>
                  <a:t> such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w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func>
                      <m:funcPr>
                        <m:ctrlP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arg</m:t>
                            </m:r>
                            <m:r>
                              <a:rPr lang="de-DE" b="0" i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de-DE" b="0" i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min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b="0" i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w</m:t>
                            </m:r>
                          </m:sub>
                        </m:sSub>
                      </m:fName>
                      <m:e>
                        <m:sSub>
                          <m:sSubPr>
                            <m:ctrlP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m:rPr>
                                    <m:sty m:val="p"/>
                                  </m:rPr>
                                  <a:rPr lang="de-DE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d>
                          </m:e>
                          <m:sub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b>
                        </m:sSub>
                      </m:e>
                    </m:func>
                  </m:oMath>
                </a14:m>
                <a:endParaRPr lang="en-DE" dirty="0"/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m:rPr>
                            <m:sty m:val="p"/>
                          </m:rPr>
                          <a:rPr lang="de-DE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TH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Algorithm due to Stiefel (1960) solves problem by linear programming:</a:t>
                </a:r>
              </a:p>
              <a:p>
                <a:pPr lvl="2"/>
                <a:r>
                  <a:rPr lang="en-GB" dirty="0"/>
                  <a:t>Variables: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de-DE" b="0" dirty="0"/>
                  <a:t>;</a:t>
                </a:r>
              </a:p>
              <a:p>
                <a:pPr lvl="2"/>
                <a:r>
                  <a:rPr lang="en-GB" dirty="0"/>
                  <a:t>Minimise:	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GB" dirty="0"/>
                  <a:t>;</a:t>
                </a:r>
              </a:p>
              <a:p>
                <a:pPr lvl="2"/>
                <a:r>
                  <a:rPr lang="en-GB" dirty="0"/>
                  <a:t>Subject to:	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≥</m:t>
                    </m:r>
                    <m:nary>
                      <m:naryPr>
                        <m:chr m:val="∑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p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GB" dirty="0"/>
                  <a:t> 	and</a:t>
                </a:r>
                <a:br>
                  <a:rPr lang="en-GB" dirty="0"/>
                </a:br>
                <a:r>
                  <a:rPr lang="en-GB" dirty="0"/>
                  <a:t>			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𝜙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∑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p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GB" dirty="0"/>
                  <a:t>,	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=1,…,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.</a:t>
                </a:r>
              </a:p>
              <a:p>
                <a:pPr lvl="3"/>
                <a:r>
                  <a:rPr lang="en-GB" dirty="0"/>
                  <a:t>At solution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w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/>
                  <a:t> is the Chebyshev solution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/>
                  <a:t> is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GB" dirty="0"/>
                  <a:t> projection error</a:t>
                </a:r>
              </a:p>
              <a:p>
                <a:pPr lvl="1"/>
                <a:endParaRPr lang="en-GB" dirty="0"/>
              </a:p>
              <a:p>
                <a:pPr lvl="3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236309-C847-B1E5-679B-B84DFE60A1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806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A984A-BD21-2557-9294-3B7916246C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8E1EA-93DC-1CB2-DBF4-1495D970A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7E5CD-47E3-73AD-D3A9-052E94890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72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0AEEE6F-CD40-57C7-A7B4-9A554B30F9FC}"/>
                  </a:ext>
                </a:extLst>
              </p:cNvPr>
              <p:cNvSpPr txBox="1"/>
              <p:nvPr/>
            </p:nvSpPr>
            <p:spPr>
              <a:xfrm>
                <a:off x="7510509" y="4211532"/>
                <a:ext cx="4243526" cy="1200329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7938" lvl="3"/>
                <a:r>
                  <a:rPr lang="en-GB" b="0" dirty="0"/>
                  <a:t>Only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GB" dirty="0"/>
                  <a:t> variables but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constraints:</a:t>
                </a:r>
              </a:p>
              <a:p>
                <a:pPr marL="7938" lvl="3"/>
                <a:r>
                  <a:rPr lang="en-GB" dirty="0"/>
                  <a:t>Impractical in general but in factored MDPs with linear value functions, constraints can be represented efficiently ➝ tractable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0AEEE6F-CD40-57C7-A7B4-9A554B30F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0509" y="4211532"/>
                <a:ext cx="4243526" cy="12003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Brace 8">
            <a:extLst>
              <a:ext uri="{FF2B5EF4-FFF2-40B4-BE49-F238E27FC236}">
                <a16:creationId xmlns:a16="http://schemas.microsoft.com/office/drawing/2014/main" id="{78F91600-363F-CC35-1D9C-CFA7C79B2637}"/>
              </a:ext>
            </a:extLst>
          </p:cNvPr>
          <p:cNvSpPr/>
          <p:nvPr/>
        </p:nvSpPr>
        <p:spPr>
          <a:xfrm>
            <a:off x="7270812" y="4128117"/>
            <a:ext cx="239697" cy="136716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66179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CDF56-CAEB-7017-9F53-332309423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Factored Value Functions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236309-C847-B1E5-679B-B84DFE60A1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Efficient computation of value function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dirty="0"/>
                  <a:t> (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GB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/>
                  <a:t>) using Q value function</a:t>
                </a:r>
              </a:p>
              <a:p>
                <a:pPr marL="793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m:rPr>
                          <m:aln/>
                        </m:rP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𝛾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p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de-DE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sub>
                        <m:sup/>
                        <m:e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  <m:sup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GB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𝒱</m:t>
                          </m:r>
                          <m:d>
                            <m:d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𝒔</m:t>
                              </m:r>
                            </m:e>
                          </m:d>
                        </m:e>
                      </m:nary>
                      <m:r>
                        <m:rPr>
                          <m:aln/>
                        </m:rP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𝛾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p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de-DE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sub>
                        <m:sup/>
                        <m:e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  <m:sup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GB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𝒔</m:t>
                                      </m:r>
                                    </m:e>
                                    <m:sup>
                                      <m:r>
                                        <a:rPr lang="en-GB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Define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≔</m:t>
                    </m:r>
                    <m:nary>
                      <m:naryPr>
                        <m:chr m:val="∑"/>
                        <m:supHide m:val="on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  <m:sup/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1" i="1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e>
                            <m:r>
                              <a:rPr lang="en-GB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b="1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1" i="1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  <m:sup>
                                <m:r>
                                  <a:rPr lang="en-GB" b="1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</m:nary>
                  </m:oMath>
                </a14:m>
                <a:endParaRPr lang="en-GB" dirty="0"/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 :=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p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de-DE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sub>
                        <m:sup/>
                        <m:e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  <m:sup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GB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𝒔</m:t>
                                      </m:r>
                                    </m:e>
                                    <m:sup>
                                      <m:r>
                                        <a:rPr lang="en-GB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e>
                      </m:nary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1" i="1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sub>
                            <m:sup/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b="1" i="1">
                                          <a:latin typeface="Cambria Math" panose="02040503050406030204" pitchFamily="18" charset="0"/>
                                        </a:rPr>
                                        <m:t>𝒔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GB" b="1" i="1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b="1" i="1">
                                          <a:latin typeface="Cambria Math" panose="02040503050406030204" pitchFamily="18" charset="0"/>
                                        </a:rPr>
                                        <m:t>𝒔</m:t>
                                      </m:r>
                                    </m:e>
                                    <m:sup>
                                      <m:r>
                                        <a:rPr lang="en-GB" b="1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e>
                      </m:nary>
                      <m:r>
                        <a:rPr lang="en-GB" b="1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1" i="1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  <a:p>
                <a:pPr lvl="2"/>
                <a:r>
                  <a:rPr lang="en-GB" dirty="0"/>
                  <a:t>Can compute each basis function separately</a:t>
                </a:r>
              </a:p>
              <a:p>
                <a:r>
                  <a:rPr lang="en-GB" dirty="0"/>
                  <a:t>Factored (linear) value function</a:t>
                </a:r>
              </a:p>
              <a:p>
                <a:pPr lvl="1"/>
                <a:r>
                  <a:rPr lang="en-GB" dirty="0"/>
                  <a:t>Linear function over the basis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dirty="0"/>
                  <a:t> where scope of each basis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restricted to some subset of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⊂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Goal: scopes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dirty="0"/>
                  <a:t> correspond to cliques in graph of DBN representing transition model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236309-C847-B1E5-679B-B84DFE60A1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14627" b="-477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A984A-BD21-2557-9294-3B7916246C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8E1EA-93DC-1CB2-DBF4-1495D970A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7E5CD-47E3-73AD-D3A9-052E94890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96875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CDF56-CAEB-7017-9F53-332309423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Factored Value Functions: Use in Q Value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236309-C847-B1E5-679B-B84DFE60A1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b="0" dirty="0"/>
                  <a:t>Consider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≔</m:t>
                    </m:r>
                    <m:nary>
                      <m:naryPr>
                        <m:chr m:val="∑"/>
                        <m:supHide m:val="on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p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  <m:sup/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1" i="1" smtClean="0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  <m:sup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e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1" i="1" smtClean="0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  <m:sup>
                                <m:r>
                                  <a:rPr lang="en-GB" b="1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</m:nary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GB" b="0" dirty="0"/>
                  <a:t> factored</a:t>
                </a:r>
                <a:r>
                  <a:rPr lang="en-GB" dirty="0"/>
                  <a:t> as a DBN</a:t>
                </a:r>
                <a:r>
                  <a:rPr lang="en-GB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de-DE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GB" dirty="0"/>
                  <a:t> has restricted scope over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endParaRPr lang="en-GB" b="1" dirty="0"/>
              </a:p>
              <a:p>
                <a:r>
                  <a:rPr lang="en-GB" dirty="0"/>
                  <a:t>Sum over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p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 conditioned on ancestors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𝑹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anc</m:t>
                    </m:r>
                    <m:d>
                      <m:d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p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dirty="0"/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p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GB" dirty="0"/>
              </a:p>
              <a:p>
                <a:pPr marL="793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m:rPr>
                          <m:aln/>
                        </m:rP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p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0" smtClean="0">
                                  <a:latin typeface="Cambria Math" panose="02040503050406030204" pitchFamily="18" charset="0"/>
                                </a:rPr>
                                <m:t>𝐒</m:t>
                              </m:r>
                            </m:e>
                            <m:sup>
                              <m:r>
                                <a:rPr lang="de-DE" b="1" i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1" i="1" smtClean="0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  <m:sup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1" i="1" smtClean="0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  <m:sup>
                                  <m:r>
                                    <a:rPr lang="en-GB" b="1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1" i="1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de-DE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>
                                  <a:latin typeface="Cambria Math" panose="02040503050406030204" pitchFamily="18" charset="0"/>
                                </a:rPr>
                                <m:t>𝐒</m:t>
                              </m:r>
                            </m:e>
                            <m:sup>
                              <m:r>
                                <a:rPr lang="de-DE" b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1" i="1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GB" b="1" i="1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b="1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p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de-DE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p>
                              <m:r>
                                <a:rPr lang="de-DE" b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de-DE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p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∖</m:t>
                          </m:r>
                          <m:sSup>
                            <m:sSupPr>
                              <m:ctrlPr>
                                <a:rPr lang="de-DE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p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p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GB" b="1" i="1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nary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p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r>
                  <a:rPr lang="en-GB" dirty="0"/>
                  <a:t>Depends on the number of values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GB" dirty="0"/>
                  <a:t> can take, which depends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p>
                        <m:r>
                          <a:rPr lang="de-DE" b="1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 and complexity of dynamics represented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GB" dirty="0"/>
                  <a:t>, i.e., connectivity of graph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236309-C847-B1E5-679B-B84DFE60A1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16119" b="-955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A984A-BD21-2557-9294-3B7916246C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8E1EA-93DC-1CB2-DBF4-1495D970A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7E5CD-47E3-73AD-D3A9-052E94890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74</a:t>
            </a:fld>
            <a:endParaRPr lang="en-GB" dirty="0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F33600BD-AE98-5D6A-A44F-123B9E3EC979}"/>
              </a:ext>
            </a:extLst>
          </p:cNvPr>
          <p:cNvSpPr/>
          <p:nvPr/>
        </p:nvSpPr>
        <p:spPr>
          <a:xfrm rot="5400000">
            <a:off x="6939896" y="3550716"/>
            <a:ext cx="176169" cy="259753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C01EB1E-0742-4B1B-A71A-137672FB852A}"/>
                  </a:ext>
                </a:extLst>
              </p:cNvPr>
              <p:cNvSpPr txBox="1"/>
              <p:nvPr/>
            </p:nvSpPr>
            <p:spPr>
              <a:xfrm>
                <a:off x="6726455" y="4937769"/>
                <a:ext cx="6030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C01EB1E-0742-4B1B-A71A-137672FB85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6455" y="4937769"/>
                <a:ext cx="60305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41140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CDF56-CAEB-7017-9F53-332309423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Factored Value Functions: Use in LP with Exponentially Many Constraints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236309-C847-B1E5-679B-B84DFE60A1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Constraints of form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≥</m:t>
                    </m:r>
                    <m:nary>
                      <m:naryPr>
                        <m:chr m:val="∑"/>
                        <m:supHide m:val="on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d>
                      </m:e>
                    </m:nary>
                    <m:r>
                      <a:rPr lang="de-DE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𝑏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 ∀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𝒔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GB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𝜙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dirty="0"/>
                  <a:t> free variables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GB" dirty="0"/>
                  <a:t> ranges over all states</a:t>
                </a:r>
              </a:p>
              <a:p>
                <a:r>
                  <a:rPr lang="en-GB" dirty="0"/>
                  <a:t>Can be replaced by one equivalent non-linear constraint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≥</m:t>
                    </m:r>
                    <m:func>
                      <m:func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</m:d>
                          </m:e>
                        </m:nary>
                        <m:r>
                          <a:rPr lang="de-DE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𝑏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d>
                      </m:e>
                    </m:func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Tackle problem of representing non-linear constraint by</a:t>
                </a:r>
              </a:p>
              <a:p>
                <a:pPr lvl="2"/>
                <a:r>
                  <a:rPr lang="en-GB" dirty="0"/>
                  <a:t>Computing maximum assignment for a fixed set of weights</a:t>
                </a:r>
              </a:p>
              <a:p>
                <a:pPr lvl="3"/>
                <a:r>
                  <a:rPr lang="en-GB" dirty="0"/>
                  <a:t>Simpler problem: Given fixed weights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, compute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</m:d>
                          </m:e>
                        </m:nary>
                        <m:r>
                          <a:rPr lang="de-DE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𝑏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d>
                      </m:e>
                    </m:func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Representing non-linear constraint by small set of linear constraints using a construction called factored LP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236309-C847-B1E5-679B-B84DFE60A1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1611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A984A-BD21-2557-9294-3B7916246C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8E1EA-93DC-1CB2-DBF4-1495D970A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7E5CD-47E3-73AD-D3A9-052E94890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91895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D03B2-8226-C32E-A7F0-853EF8BDE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Relations and Symmetries in a Factored State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3B9-BA2A-585B-407D-0EB917DFE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6" y="1665066"/>
            <a:ext cx="5764100" cy="4240848"/>
          </a:xfrm>
        </p:spPr>
        <p:txBody>
          <a:bodyPr/>
          <a:lstStyle/>
          <a:p>
            <a:r>
              <a:rPr lang="en-GB" dirty="0"/>
              <a:t>C</a:t>
            </a:r>
            <a:r>
              <a:rPr lang="en-DE" dirty="0"/>
              <a:t>an add additional assumptions about relations and symmetries in the DBN</a:t>
            </a:r>
          </a:p>
          <a:p>
            <a:pPr lvl="1"/>
            <a:r>
              <a:rPr lang="en-DE" dirty="0"/>
              <a:t>DBN may describe objects and relations among them</a:t>
            </a:r>
          </a:p>
          <a:p>
            <a:pPr lvl="1"/>
            <a:r>
              <a:rPr lang="en-DE" dirty="0"/>
              <a:t>Objects may be considered indistinguishable</a:t>
            </a:r>
          </a:p>
          <a:p>
            <a:r>
              <a:rPr lang="en-DE" dirty="0"/>
              <a:t>Possible to group (and then count) objects in the transition and reward functions</a:t>
            </a:r>
          </a:p>
          <a:p>
            <a:pPr lvl="1"/>
            <a:r>
              <a:rPr lang="en-DE" dirty="0"/>
              <a:t>Basis function for each group</a:t>
            </a:r>
          </a:p>
          <a:p>
            <a:pPr lvl="1"/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C21C5-60F8-232D-84FC-F75DDF21800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Decision Structure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9C7BB-9A77-2BED-9874-52905F6E5A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/>
              <a:t>T. Braun - APA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51133-C54B-497F-917F-1815B29C5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noProof="0" smtClean="0"/>
              <a:t>76</a:t>
            </a:fld>
            <a:endParaRPr lang="en-GB" noProof="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DCDCAE8-5073-05D2-0A9B-8EF4ABF2B744}"/>
              </a:ext>
            </a:extLst>
          </p:cNvPr>
          <p:cNvSpPr/>
          <p:nvPr/>
        </p:nvSpPr>
        <p:spPr>
          <a:xfrm>
            <a:off x="7987629" y="1465677"/>
            <a:ext cx="1000749" cy="3942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99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89E6F1F-9B4E-4A1A-A094-2D19C4171676}"/>
              </a:ext>
            </a:extLst>
          </p:cNvPr>
          <p:cNvSpPr/>
          <p:nvPr/>
        </p:nvSpPr>
        <p:spPr>
          <a:xfrm>
            <a:off x="8988378" y="1465677"/>
            <a:ext cx="769877" cy="3942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99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CD9B674-B53B-1905-1D79-A021BC791954}"/>
              </a:ext>
            </a:extLst>
          </p:cNvPr>
          <p:cNvSpPr/>
          <p:nvPr/>
        </p:nvSpPr>
        <p:spPr>
          <a:xfrm>
            <a:off x="10066548" y="1459948"/>
            <a:ext cx="1000749" cy="11324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99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49FA2A2-6B27-B859-0D01-3AD8B38A3FD9}"/>
              </a:ext>
            </a:extLst>
          </p:cNvPr>
          <p:cNvSpPr/>
          <p:nvPr/>
        </p:nvSpPr>
        <p:spPr>
          <a:xfrm>
            <a:off x="11067296" y="1459948"/>
            <a:ext cx="769877" cy="113244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99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FF2BDAD-3329-7DF0-AD18-42684E2A409F}"/>
              </a:ext>
            </a:extLst>
          </p:cNvPr>
          <p:cNvGrpSpPr/>
          <p:nvPr/>
        </p:nvGrpSpPr>
        <p:grpSpPr>
          <a:xfrm>
            <a:off x="10136357" y="1488257"/>
            <a:ext cx="1671006" cy="1068092"/>
            <a:chOff x="4470222" y="4360324"/>
            <a:chExt cx="1672747" cy="10692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4ECDD58B-3765-4098-89EB-585929D64BA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669923" y="5106197"/>
                  <a:ext cx="470392" cy="323332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1399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399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p>
                            <m:d>
                              <m:dPr>
                                <m:ctrlPr>
                                  <a:rPr lang="en-GB" sz="1399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1399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en-GB" sz="1399"/>
                </a:p>
              </p:txBody>
            </p:sp>
          </mc:Choice>
          <mc:Fallback xmlns=""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AA545D84-0EA4-3B49-B3F7-DABCDACB82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9923" y="5106197"/>
                  <a:ext cx="470392" cy="323332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6DB68BE8-0158-3710-DEC9-B5446604FB7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470222" y="5106197"/>
                  <a:ext cx="709329" cy="323332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  <a:prstDash val="dash"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1399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399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p>
                            <m:d>
                              <m:dPr>
                                <m:ctrlPr>
                                  <a:rPr lang="en-GB" sz="1399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1399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GB" sz="1399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en-GB" sz="1399"/>
                </a:p>
              </p:txBody>
            </p:sp>
          </mc:Choice>
          <mc:Fallback xmlns="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FB4C69A5-A01D-144B-95B1-0F84F8C379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70222" y="5106197"/>
                  <a:ext cx="709329" cy="323332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  <a:prstDash val="dash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A4D6536-9108-EC7E-BB03-744060BD4218}"/>
                </a:ext>
              </a:extLst>
            </p:cNvPr>
            <p:cNvCxnSpPr>
              <a:cxnSpLocks/>
              <a:stCxn id="50" idx="4"/>
              <a:endCxn id="46" idx="0"/>
            </p:cNvCxnSpPr>
            <p:nvPr/>
          </p:nvCxnSpPr>
          <p:spPr>
            <a:xfrm flipH="1">
              <a:off x="4824887" y="4683656"/>
              <a:ext cx="10290" cy="422541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7A09E9AD-F7F3-5C1B-031E-4A86EBF7EB4E}"/>
                </a:ext>
              </a:extLst>
            </p:cNvPr>
            <p:cNvCxnSpPr>
              <a:cxnSpLocks/>
              <a:stCxn id="49" idx="4"/>
              <a:endCxn id="45" idx="0"/>
            </p:cNvCxnSpPr>
            <p:nvPr/>
          </p:nvCxnSpPr>
          <p:spPr>
            <a:xfrm flipH="1">
              <a:off x="5905119" y="4683656"/>
              <a:ext cx="2655" cy="42254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B59D8947-A80D-2299-A803-14AA779D50E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672579" y="4360324"/>
                  <a:ext cx="470390" cy="3233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1399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399" b="1" i="1" smtClean="0"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p>
                            <m:d>
                              <m:dPr>
                                <m:ctrlPr>
                                  <a:rPr lang="en-GB" sz="1399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1399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en-GB" sz="1399"/>
                </a:p>
              </p:txBody>
            </p:sp>
          </mc:Choice>
          <mc:Fallback xmlns=""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93BE0C8D-DA03-D949-8F9B-615FDE70B5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2579" y="4360324"/>
                  <a:ext cx="470390" cy="323332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03F2879E-CB01-F2FA-8D33-A64482AE759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480513" y="4360324"/>
                  <a:ext cx="709328" cy="323332"/>
                </a:xfrm>
                <a:prstGeom prst="ellipse">
                  <a:avLst/>
                </a:prstGeom>
                <a:solidFill>
                  <a:schemeClr val="accent6"/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1399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399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p>
                            <m:d>
                              <m:dPr>
                                <m:ctrlPr>
                                  <a:rPr lang="en-GB" sz="1399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1399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GB" sz="1399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en-GB" sz="1399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4C51DAC1-3B2F-9F47-9D5A-9B4219D3F3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0513" y="4360324"/>
                  <a:ext cx="709328" cy="323332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BDFA557A-F46E-155A-1721-2DAAA0DFB05F}"/>
                </a:ext>
              </a:extLst>
            </p:cNvPr>
            <p:cNvCxnSpPr>
              <a:cxnSpLocks/>
              <a:stCxn id="50" idx="6"/>
              <a:endCxn id="49" idx="2"/>
            </p:cNvCxnSpPr>
            <p:nvPr/>
          </p:nvCxnSpPr>
          <p:spPr>
            <a:xfrm>
              <a:off x="5189841" y="4521990"/>
              <a:ext cx="48273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651F9BF-0BD7-42BA-22B4-1821A7046C4C}"/>
              </a:ext>
            </a:extLst>
          </p:cNvPr>
          <p:cNvGrpSpPr/>
          <p:nvPr/>
        </p:nvGrpSpPr>
        <p:grpSpPr>
          <a:xfrm>
            <a:off x="8050944" y="1488256"/>
            <a:ext cx="1671988" cy="322996"/>
            <a:chOff x="2635102" y="236972"/>
            <a:chExt cx="1673730" cy="323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90C8C32C-5EB8-688B-68CD-07F86ED3A38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27170" y="236972"/>
                  <a:ext cx="481662" cy="3233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1399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399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d>
                              <m:dPr>
                                <m:ctrlPr>
                                  <a:rPr lang="en-GB" sz="1399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1399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en-GB" sz="1399"/>
                </a:p>
              </p:txBody>
            </p:sp>
          </mc:Choice>
          <mc:Fallback xmlns="">
            <p:sp>
              <p:nvSpPr>
                <p:cNvPr id="156" name="TextBox 155">
                  <a:extLst>
                    <a:ext uri="{FF2B5EF4-FFF2-40B4-BE49-F238E27FC236}">
                      <a16:creationId xmlns:a16="http://schemas.microsoft.com/office/drawing/2014/main" id="{125CB06C-D0DA-E94D-B196-7A1457C09A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7170" y="236972"/>
                  <a:ext cx="481662" cy="323332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28097DD6-42B5-7998-82AA-418AC9AE086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635102" y="236972"/>
                  <a:ext cx="720599" cy="323332"/>
                </a:xfrm>
                <a:prstGeom prst="ellipse">
                  <a:avLst/>
                </a:prstGeom>
                <a:solidFill>
                  <a:schemeClr val="accent6"/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1399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399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d>
                              <m:dPr>
                                <m:ctrlPr>
                                  <a:rPr lang="en-GB" sz="1399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1399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GB" sz="1399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en-GB" sz="1399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92D690F3-DA48-DB4E-AC0D-AFF5E90AFF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5102" y="236972"/>
                  <a:ext cx="720599" cy="323332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570282FA-2776-7091-13FF-E0FA4F0C7320}"/>
                </a:ext>
              </a:extLst>
            </p:cNvPr>
            <p:cNvCxnSpPr>
              <a:cxnSpLocks/>
              <a:stCxn id="54" idx="6"/>
              <a:endCxn id="53" idx="2"/>
            </p:cNvCxnSpPr>
            <p:nvPr/>
          </p:nvCxnSpPr>
          <p:spPr>
            <a:xfrm>
              <a:off x="3355701" y="398638"/>
              <a:ext cx="471469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E975AFE-710C-4003-7185-0F1A7969BEEF}"/>
              </a:ext>
            </a:extLst>
          </p:cNvPr>
          <p:cNvGrpSpPr>
            <a:grpSpLocks noChangeAspect="1"/>
          </p:cNvGrpSpPr>
          <p:nvPr/>
        </p:nvGrpSpPr>
        <p:grpSpPr>
          <a:xfrm>
            <a:off x="7660021" y="2682014"/>
            <a:ext cx="4171655" cy="1508009"/>
            <a:chOff x="6826228" y="4104138"/>
            <a:chExt cx="5058059" cy="1828435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5994C50-7459-58A4-C005-1CAD3875E930}"/>
                </a:ext>
              </a:extLst>
            </p:cNvPr>
            <p:cNvSpPr/>
            <p:nvPr/>
          </p:nvSpPr>
          <p:spPr>
            <a:xfrm>
              <a:off x="6826228" y="4122995"/>
              <a:ext cx="2254551" cy="180957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99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BB30F36-9D5B-C611-D114-DB2FD282686D}"/>
                </a:ext>
              </a:extLst>
            </p:cNvPr>
            <p:cNvSpPr/>
            <p:nvPr/>
          </p:nvSpPr>
          <p:spPr>
            <a:xfrm>
              <a:off x="9080779" y="4122995"/>
              <a:ext cx="2803508" cy="180957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99"/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B96DD40-1B35-BA8E-A68D-1259E7DCA0F2}"/>
                </a:ext>
              </a:extLst>
            </p:cNvPr>
            <p:cNvGrpSpPr/>
            <p:nvPr/>
          </p:nvGrpSpPr>
          <p:grpSpPr>
            <a:xfrm>
              <a:off x="9083692" y="4222610"/>
              <a:ext cx="2760308" cy="1659269"/>
              <a:chOff x="5168586" y="4222610"/>
              <a:chExt cx="2760308" cy="165926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7BB642EE-6D4E-7354-1192-51D13E47EE31}"/>
                      </a:ext>
                    </a:extLst>
                  </p:cNvPr>
                  <p:cNvSpPr txBox="1"/>
                  <p:nvPr/>
                </p:nvSpPr>
                <p:spPr>
                  <a:xfrm>
                    <a:off x="5168586" y="4612122"/>
                    <a:ext cx="1152001" cy="391626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GB" sz="1399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399" i="1" smtClean="0">
                                  <a:latin typeface="Cambria Math" charset="0"/>
                                </a:rPr>
                                <m:t>𝑇𝑟𝑎𝑣𝑒𝑙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GB" sz="1399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399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en-GB" sz="1399"/>
                  </a:p>
                </p:txBody>
              </p:sp>
            </mc:Choice>
            <mc:Fallback xmlns="">
              <p:sp>
                <p:nvSpPr>
                  <p:cNvPr id="163" name="TextBox 162">
                    <a:extLst>
                      <a:ext uri="{FF2B5EF4-FFF2-40B4-BE49-F238E27FC236}">
                        <a16:creationId xmlns:a16="http://schemas.microsoft.com/office/drawing/2014/main" id="{E8C6BEBD-221E-584C-B249-58B1C7C9F19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68586" y="4612122"/>
                    <a:ext cx="1152001" cy="391626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1A79131A-FB94-58AB-0DFA-6A7F1439BD94}"/>
                  </a:ext>
                </a:extLst>
              </p:cNvPr>
              <p:cNvCxnSpPr>
                <a:cxnSpLocks/>
                <a:stCxn id="69" idx="5"/>
                <a:endCxn id="83" idx="1"/>
              </p:cNvCxnSpPr>
              <p:nvPr/>
            </p:nvCxnSpPr>
            <p:spPr>
              <a:xfrm>
                <a:off x="6151880" y="4946396"/>
                <a:ext cx="151719" cy="1560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56881451-2D88-66E2-5A8D-FEDE97C9E46F}"/>
                  </a:ext>
                </a:extLst>
              </p:cNvPr>
              <p:cNvCxnSpPr>
                <a:cxnSpLocks/>
                <a:stCxn id="83" idx="0"/>
                <a:endCxn id="78" idx="4"/>
              </p:cNvCxnSpPr>
              <p:nvPr/>
            </p:nvCxnSpPr>
            <p:spPr>
              <a:xfrm flipV="1">
                <a:off x="6375599" y="4614236"/>
                <a:ext cx="184543" cy="4162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CE495DD4-6487-4DEE-D2F8-7E07ACF30300}"/>
                  </a:ext>
                </a:extLst>
              </p:cNvPr>
              <p:cNvGrpSpPr/>
              <p:nvPr/>
            </p:nvGrpSpPr>
            <p:grpSpPr>
              <a:xfrm>
                <a:off x="6088390" y="5030479"/>
                <a:ext cx="359209" cy="395441"/>
                <a:chOff x="6783444" y="4056790"/>
                <a:chExt cx="359209" cy="395441"/>
              </a:xfrm>
            </p:grpSpPr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E21B6C6E-664B-0789-531B-5976ED8FC2F2}"/>
                    </a:ext>
                  </a:extLst>
                </p:cNvPr>
                <p:cNvSpPr/>
                <p:nvPr/>
              </p:nvSpPr>
              <p:spPr>
                <a:xfrm>
                  <a:off x="6998653" y="405679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99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4" name="TextBox 83">
                      <a:extLst>
                        <a:ext uri="{FF2B5EF4-FFF2-40B4-BE49-F238E27FC236}">
                          <a16:creationId xmlns:a16="http://schemas.microsoft.com/office/drawing/2014/main" id="{BBED3DC4-7CDF-8C76-B051-FBA9E9D622C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83444" y="4200212"/>
                      <a:ext cx="317765" cy="25201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GB" sz="1099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sz="1099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099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GB" sz="1099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099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</m:sup>
                            </m:sSubSup>
                          </m:oMath>
                        </m:oMathPara>
                      </a14:m>
                      <a:endParaRPr lang="en-GB" sz="1099"/>
                    </a:p>
                  </p:txBody>
                </p:sp>
              </mc:Choice>
              <mc:Fallback xmlns="">
                <p:sp>
                  <p:nvSpPr>
                    <p:cNvPr id="178" name="TextBox 177">
                      <a:extLst>
                        <a:ext uri="{FF2B5EF4-FFF2-40B4-BE49-F238E27FC236}">
                          <a16:creationId xmlns:a16="http://schemas.microsoft.com/office/drawing/2014/main" id="{178AD520-EE52-7D4F-906A-C1D09E8BA7C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83444" y="4200212"/>
                      <a:ext cx="317765" cy="252019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13636" b="-176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9FF37B68-A713-410E-F1C9-650743DA9DB4}"/>
                  </a:ext>
                </a:extLst>
              </p:cNvPr>
              <p:cNvCxnSpPr>
                <a:cxnSpLocks/>
                <a:stCxn id="78" idx="4"/>
                <a:endCxn id="81" idx="0"/>
              </p:cNvCxnSpPr>
              <p:nvPr/>
            </p:nvCxnSpPr>
            <p:spPr>
              <a:xfrm>
                <a:off x="6560142" y="4614236"/>
                <a:ext cx="185038" cy="41656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21EF4F24-FE7C-0A98-DB18-407BE92B0EE1}"/>
                  </a:ext>
                </a:extLst>
              </p:cNvPr>
              <p:cNvCxnSpPr>
                <a:cxnSpLocks/>
                <a:stCxn id="79" idx="0"/>
                <a:endCxn id="81" idx="2"/>
              </p:cNvCxnSpPr>
              <p:nvPr/>
            </p:nvCxnSpPr>
            <p:spPr>
              <a:xfrm flipV="1">
                <a:off x="6558945" y="5174804"/>
                <a:ext cx="186235" cy="31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2D6E7661-0A2A-0D5B-0833-A6CDDD00AFB3}"/>
                  </a:ext>
                </a:extLst>
              </p:cNvPr>
              <p:cNvCxnSpPr>
                <a:cxnSpLocks/>
                <a:stCxn id="81" idx="3"/>
                <a:endCxn id="77" idx="3"/>
              </p:cNvCxnSpPr>
              <p:nvPr/>
            </p:nvCxnSpPr>
            <p:spPr>
              <a:xfrm flipV="1">
                <a:off x="6817180" y="4946396"/>
                <a:ext cx="128420" cy="15640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D21AA334-76A0-4C3D-A7AC-CD81AE98D6C0}"/>
                  </a:ext>
                </a:extLst>
              </p:cNvPr>
              <p:cNvGrpSpPr/>
              <p:nvPr/>
            </p:nvGrpSpPr>
            <p:grpSpPr>
              <a:xfrm>
                <a:off x="6673180" y="5030805"/>
                <a:ext cx="369204" cy="394002"/>
                <a:chOff x="7368234" y="4057116"/>
                <a:chExt cx="369204" cy="394002"/>
              </a:xfrm>
            </p:grpSpPr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481ACAC2-08FF-D926-1064-99198CE4952D}"/>
                    </a:ext>
                  </a:extLst>
                </p:cNvPr>
                <p:cNvSpPr/>
                <p:nvPr/>
              </p:nvSpPr>
              <p:spPr>
                <a:xfrm>
                  <a:off x="7368234" y="4057116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99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2" name="TextBox 81">
                      <a:extLst>
                        <a:ext uri="{FF2B5EF4-FFF2-40B4-BE49-F238E27FC236}">
                          <a16:creationId xmlns:a16="http://schemas.microsoft.com/office/drawing/2014/main" id="{885C4839-D901-1FB2-50A2-947C13B4B50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19673" y="4198095"/>
                      <a:ext cx="317765" cy="25302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GB" sz="1099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sz="1099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099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GB" sz="1099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099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</m:sup>
                            </m:sSubSup>
                          </m:oMath>
                        </m:oMathPara>
                      </a14:m>
                      <a:endParaRPr lang="en-GB" sz="1099"/>
                    </a:p>
                  </p:txBody>
                </p:sp>
              </mc:Choice>
              <mc:Fallback xmlns="">
                <p:sp>
                  <p:nvSpPr>
                    <p:cNvPr id="176" name="TextBox 175">
                      <a:extLst>
                        <a:ext uri="{FF2B5EF4-FFF2-40B4-BE49-F238E27FC236}">
                          <a16:creationId xmlns:a16="http://schemas.microsoft.com/office/drawing/2014/main" id="{774C2A2D-13F8-5542-8783-BFA85269DD3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19673" y="4198095"/>
                      <a:ext cx="317765" cy="253023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19048" b="-176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7" name="TextBox 76">
                    <a:extLst>
                      <a:ext uri="{FF2B5EF4-FFF2-40B4-BE49-F238E27FC236}">
                        <a16:creationId xmlns:a16="http://schemas.microsoft.com/office/drawing/2014/main" id="{08F41602-F7CC-6B9A-6476-C898D8846ADF}"/>
                      </a:ext>
                    </a:extLst>
                  </p:cNvPr>
                  <p:cNvSpPr txBox="1"/>
                  <p:nvPr/>
                </p:nvSpPr>
                <p:spPr>
                  <a:xfrm>
                    <a:off x="6776893" y="4612122"/>
                    <a:ext cx="1152001" cy="391626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GB" sz="1399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399" i="1" smtClean="0">
                                  <a:latin typeface="Cambria Math" panose="02040503050406030204" pitchFamily="18" charset="0"/>
                                </a:rPr>
                                <m:t>𝑇𝑟𝑒𝑎𝑡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GB" sz="1399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399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en-GB" sz="1399"/>
                  </a:p>
                </p:txBody>
              </p:sp>
            </mc:Choice>
            <mc:Fallback xmlns="">
              <p:sp>
                <p:nvSpPr>
                  <p:cNvPr id="171" name="TextBox 170">
                    <a:extLst>
                      <a:ext uri="{FF2B5EF4-FFF2-40B4-BE49-F238E27FC236}">
                        <a16:creationId xmlns:a16="http://schemas.microsoft.com/office/drawing/2014/main" id="{DEBF90C7-4E49-474B-B1FE-DE07CAF48F7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76893" y="4612122"/>
                    <a:ext cx="1152001" cy="391626"/>
                  </a:xfrm>
                  <a:prstGeom prst="ellipse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2DEAF09E-33F0-ADBF-FC85-2871C48CA07C}"/>
                      </a:ext>
                    </a:extLst>
                  </p:cNvPr>
                  <p:cNvSpPr txBox="1"/>
                  <p:nvPr/>
                </p:nvSpPr>
                <p:spPr>
                  <a:xfrm>
                    <a:off x="5984141" y="4222610"/>
                    <a:ext cx="1152001" cy="39162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GB" sz="1399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399" i="1" smtClean="0">
                                  <a:latin typeface="Cambria Math" panose="02040503050406030204" pitchFamily="18" charset="0"/>
                                </a:rPr>
                                <m:t>𝐸𝑝𝑖𝑑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GB" sz="1399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399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en-GB" sz="1399"/>
                  </a:p>
                </p:txBody>
              </p:sp>
            </mc:Choice>
            <mc:Fallback xmlns="">
              <p:sp>
                <p:nvSpPr>
                  <p:cNvPr id="172" name="TextBox 171">
                    <a:extLst>
                      <a:ext uri="{FF2B5EF4-FFF2-40B4-BE49-F238E27FC236}">
                        <a16:creationId xmlns:a16="http://schemas.microsoft.com/office/drawing/2014/main" id="{D6EAB269-0904-3D46-BE6A-FEAFCCA9066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84141" y="4222610"/>
                    <a:ext cx="1152001" cy="391626"/>
                  </a:xfrm>
                  <a:prstGeom prst="ellipse">
                    <a:avLst/>
                  </a:prstGeom>
                  <a:blipFill>
                    <a:blip r:embed="rId13"/>
                    <a:stretch>
                      <a:fillRect b="-3704"/>
                    </a:stretch>
                  </a:blipFill>
                  <a:ln w="9525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08F3AB83-2E1D-1536-6CD1-20D27C4A12B1}"/>
                      </a:ext>
                    </a:extLst>
                  </p:cNvPr>
                  <p:cNvSpPr txBox="1"/>
                  <p:nvPr/>
                </p:nvSpPr>
                <p:spPr>
                  <a:xfrm>
                    <a:off x="5982944" y="5490253"/>
                    <a:ext cx="1152001" cy="391626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GB" sz="1399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399" i="1" smtClean="0">
                                  <a:latin typeface="Cambria Math" panose="02040503050406030204" pitchFamily="18" charset="0"/>
                                </a:rPr>
                                <m:t>𝑆𝑖𝑐𝑘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GB" sz="1399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399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en-GB" sz="1399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73" name="TextBox 172">
                    <a:extLst>
                      <a:ext uri="{FF2B5EF4-FFF2-40B4-BE49-F238E27FC236}">
                        <a16:creationId xmlns:a16="http://schemas.microsoft.com/office/drawing/2014/main" id="{0242FFC2-A044-9D48-905E-B850E161C7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82944" y="5490253"/>
                    <a:ext cx="1152001" cy="391626"/>
                  </a:xfrm>
                  <a:prstGeom prst="ellipse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401854F0-C915-E971-924C-26B86D5FDF91}"/>
                  </a:ext>
                </a:extLst>
              </p:cNvPr>
              <p:cNvCxnSpPr>
                <a:cxnSpLocks/>
                <a:stCxn id="83" idx="2"/>
                <a:endCxn id="79" idx="0"/>
              </p:cNvCxnSpPr>
              <p:nvPr/>
            </p:nvCxnSpPr>
            <p:spPr>
              <a:xfrm>
                <a:off x="6375599" y="5174479"/>
                <a:ext cx="183346" cy="31577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27421F13-85AE-8530-AB95-09AEDE654532}"/>
                </a:ext>
              </a:extLst>
            </p:cNvPr>
            <p:cNvGrpSpPr/>
            <p:nvPr/>
          </p:nvGrpSpPr>
          <p:grpSpPr>
            <a:xfrm>
              <a:off x="6902996" y="4104138"/>
              <a:ext cx="2996251" cy="1777742"/>
              <a:chOff x="6987780" y="4104138"/>
              <a:chExt cx="2996251" cy="177774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00147AA1-7FB5-80F8-CDCA-686A311787FA}"/>
                      </a:ext>
                    </a:extLst>
                  </p:cNvPr>
                  <p:cNvSpPr txBox="1"/>
                  <p:nvPr/>
                </p:nvSpPr>
                <p:spPr>
                  <a:xfrm>
                    <a:off x="6987780" y="5490253"/>
                    <a:ext cx="1333051" cy="391627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9050"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GB" sz="1399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399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𝑆𝑖𝑐𝑘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GB" sz="1399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399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en-GB" sz="1399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en-GB" sz="1399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0" name="TextBox 179">
                    <a:extLst>
                      <a:ext uri="{FF2B5EF4-FFF2-40B4-BE49-F238E27FC236}">
                        <a16:creationId xmlns:a16="http://schemas.microsoft.com/office/drawing/2014/main" id="{E238AB97-C08A-1546-8430-B6D6CED6E52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87780" y="5490253"/>
                    <a:ext cx="1333051" cy="391627"/>
                  </a:xfrm>
                  <a:prstGeom prst="ellipse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  <a:ln w="1905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5549E9C2-23E9-F78F-7DD4-6FCF261AC1D1}"/>
                      </a:ext>
                    </a:extLst>
                  </p:cNvPr>
                  <p:cNvSpPr txBox="1"/>
                  <p:nvPr/>
                </p:nvSpPr>
                <p:spPr>
                  <a:xfrm>
                    <a:off x="6988977" y="4222611"/>
                    <a:ext cx="1333051" cy="391627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9050"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GB" sz="1399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399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𝐸𝑝𝑖𝑑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GB" sz="1399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399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en-GB" sz="1399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en-GB" sz="1399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1" name="TextBox 180">
                    <a:extLst>
                      <a:ext uri="{FF2B5EF4-FFF2-40B4-BE49-F238E27FC236}">
                        <a16:creationId xmlns:a16="http://schemas.microsoft.com/office/drawing/2014/main" id="{16963F59-59C8-7546-ACB2-8F6C40FC0A5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88977" y="4222611"/>
                    <a:ext cx="1333051" cy="391627"/>
                  </a:xfrm>
                  <a:prstGeom prst="ellipse">
                    <a:avLst/>
                  </a:prstGeom>
                  <a:blipFill>
                    <a:blip r:embed="rId16"/>
                    <a:stretch>
                      <a:fillRect b="-3571"/>
                    </a:stretch>
                  </a:blipFill>
                  <a:ln w="1905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58E4A3C9-E680-E369-9BC1-21159D07C166}"/>
                  </a:ext>
                </a:extLst>
              </p:cNvPr>
              <p:cNvGrpSpPr/>
              <p:nvPr/>
            </p:nvGrpSpPr>
            <p:grpSpPr>
              <a:xfrm>
                <a:off x="8320831" y="4104138"/>
                <a:ext cx="1663200" cy="1581929"/>
                <a:chOff x="11540097" y="4104138"/>
                <a:chExt cx="1663200" cy="1581929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AC7AE1FB-6F99-4A19-2F07-BDD400C08B36}"/>
                    </a:ext>
                  </a:extLst>
                </p:cNvPr>
                <p:cNvSpPr/>
                <p:nvPr/>
              </p:nvSpPr>
              <p:spPr>
                <a:xfrm>
                  <a:off x="12316461" y="435844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99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7A76C933-A4F0-6EF7-7921-7083A169A29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284807" y="4104138"/>
                      <a:ext cx="195613" cy="20371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099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099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099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099"/>
                    </a:p>
                  </p:txBody>
                </p:sp>
              </mc:Choice>
              <mc:Fallback xmlns="">
                <p:sp>
                  <p:nvSpPr>
                    <p:cNvPr id="184" name="TextBox 183">
                      <a:extLst>
                        <a:ext uri="{FF2B5EF4-FFF2-40B4-BE49-F238E27FC236}">
                          <a16:creationId xmlns:a16="http://schemas.microsoft.com/office/drawing/2014/main" id="{20484D5A-FED5-5A45-B09F-1A88237C9A2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284807" y="4104138"/>
                      <a:ext cx="195613" cy="203715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 l="-21429" b="-2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88C20FDB-1EB7-09BA-353E-AD1E7165B332}"/>
                    </a:ext>
                  </a:extLst>
                </p:cNvPr>
                <p:cNvCxnSpPr>
                  <a:cxnSpLocks/>
                  <a:stCxn id="62" idx="6"/>
                  <a:endCxn id="64" idx="1"/>
                </p:cNvCxnSpPr>
                <p:nvPr/>
              </p:nvCxnSpPr>
              <p:spPr>
                <a:xfrm>
                  <a:off x="11541294" y="4418425"/>
                  <a:ext cx="775167" cy="1201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DE21CDC1-5905-011A-D26C-87CCD4CBB414}"/>
                    </a:ext>
                  </a:extLst>
                </p:cNvPr>
                <p:cNvCxnSpPr>
                  <a:cxnSpLocks/>
                  <a:stCxn id="61" idx="6"/>
                  <a:endCxn id="64" idx="2"/>
                </p:cNvCxnSpPr>
                <p:nvPr/>
              </p:nvCxnSpPr>
              <p:spPr>
                <a:xfrm flipV="1">
                  <a:off x="11540097" y="4502440"/>
                  <a:ext cx="848363" cy="118362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6778324E-E8B8-2135-2330-DFA1CB4DD93E}"/>
                    </a:ext>
                  </a:extLst>
                </p:cNvPr>
                <p:cNvCxnSpPr>
                  <a:cxnSpLocks/>
                  <a:stCxn id="64" idx="3"/>
                  <a:endCxn id="78" idx="2"/>
                </p:cNvCxnSpPr>
                <p:nvPr/>
              </p:nvCxnSpPr>
              <p:spPr>
                <a:xfrm flipV="1">
                  <a:off x="12460460" y="4418423"/>
                  <a:ext cx="742837" cy="12017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076C970-A1EC-C10D-F073-8610C3C1E3F7}"/>
              </a:ext>
            </a:extLst>
          </p:cNvPr>
          <p:cNvGrpSpPr/>
          <p:nvPr/>
        </p:nvGrpSpPr>
        <p:grpSpPr>
          <a:xfrm>
            <a:off x="6478621" y="4415404"/>
            <a:ext cx="5353054" cy="1487934"/>
            <a:chOff x="5101442" y="4033254"/>
            <a:chExt cx="6730233" cy="1870735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B3F0560B-8F16-CC70-DA7F-0B2ED9F8B804}"/>
                </a:ext>
              </a:extLst>
            </p:cNvPr>
            <p:cNvSpPr/>
            <p:nvPr/>
          </p:nvSpPr>
          <p:spPr>
            <a:xfrm>
              <a:off x="5101442" y="4039953"/>
              <a:ext cx="2119956" cy="186403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5F1F9B12-AC3C-7060-9E46-75B3BDA991FF}"/>
                </a:ext>
              </a:extLst>
            </p:cNvPr>
            <p:cNvSpPr/>
            <p:nvPr/>
          </p:nvSpPr>
          <p:spPr>
            <a:xfrm>
              <a:off x="7220039" y="4039953"/>
              <a:ext cx="4611636" cy="186403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D550837B-A8CE-9D8B-EAC6-38707AF005DD}"/>
                    </a:ext>
                  </a:extLst>
                </p:cNvPr>
                <p:cNvSpPr txBox="1"/>
                <p:nvPr/>
              </p:nvSpPr>
              <p:spPr>
                <a:xfrm>
                  <a:off x="7360708" y="4584913"/>
                  <a:ext cx="1829320" cy="40651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400" i="1">
                                <a:latin typeface="Cambria Math" charset="0"/>
                              </a:rPr>
                              <m:t>𝑇𝑟𝑎𝑣𝑒𝑙</m:t>
                            </m:r>
                            <m:d>
                              <m:dPr>
                                <m:ctrlPr>
                                  <a:rPr lang="en-GB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14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  <m:sup>
                            <m:d>
                              <m:dPr>
                                <m:ctrlPr>
                                  <a:rPr lang="en-GB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en-GB" sz="1400"/>
                </a:p>
              </p:txBody>
            </p:sp>
          </mc:Choice>
          <mc:Fallback xmlns="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7B7C14F8-B626-1B4F-B73A-BA57208F0B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0708" y="4584913"/>
                  <a:ext cx="1829320" cy="406516"/>
                </a:xfrm>
                <a:prstGeom prst="ellipse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8E07984-5F61-63F3-F867-9430C987C921}"/>
                </a:ext>
              </a:extLst>
            </p:cNvPr>
            <p:cNvCxnSpPr>
              <a:cxnSpLocks/>
              <a:stCxn id="88" idx="5"/>
              <a:endCxn id="112" idx="1"/>
            </p:cNvCxnSpPr>
            <p:nvPr/>
          </p:nvCxnSpPr>
          <p:spPr>
            <a:xfrm>
              <a:off x="8922130" y="4931895"/>
              <a:ext cx="316039" cy="1493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5C8B061-E94B-F94F-0867-FD7FB539938E}"/>
                </a:ext>
              </a:extLst>
            </p:cNvPr>
            <p:cNvCxnSpPr>
              <a:cxnSpLocks/>
              <a:stCxn id="112" idx="0"/>
              <a:endCxn id="95" idx="4"/>
            </p:cNvCxnSpPr>
            <p:nvPr/>
          </p:nvCxnSpPr>
          <p:spPr>
            <a:xfrm flipV="1">
              <a:off x="9310095" y="4602321"/>
              <a:ext cx="123402" cy="40694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E4D9611-5262-F779-31F7-8F2CF435E215}"/>
                </a:ext>
              </a:extLst>
            </p:cNvPr>
            <p:cNvCxnSpPr>
              <a:cxnSpLocks/>
              <a:stCxn id="95" idx="4"/>
              <a:endCxn id="108" idx="0"/>
            </p:cNvCxnSpPr>
            <p:nvPr/>
          </p:nvCxnSpPr>
          <p:spPr>
            <a:xfrm>
              <a:off x="9433497" y="4602321"/>
              <a:ext cx="138912" cy="40920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1DA246F-294B-AC7E-5E7B-DC7C4568C013}"/>
                </a:ext>
              </a:extLst>
            </p:cNvPr>
            <p:cNvCxnSpPr>
              <a:cxnSpLocks/>
              <a:stCxn id="96" idx="0"/>
              <a:endCxn id="108" idx="2"/>
            </p:cNvCxnSpPr>
            <p:nvPr/>
          </p:nvCxnSpPr>
          <p:spPr>
            <a:xfrm flipV="1">
              <a:off x="9428443" y="5155379"/>
              <a:ext cx="143966" cy="3067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6385DC2-1F89-D1C9-2DDC-1C0647244120}"/>
                </a:ext>
              </a:extLst>
            </p:cNvPr>
            <p:cNvCxnSpPr>
              <a:cxnSpLocks/>
              <a:stCxn id="108" idx="3"/>
              <a:endCxn id="94" idx="3"/>
            </p:cNvCxnSpPr>
            <p:nvPr/>
          </p:nvCxnSpPr>
          <p:spPr>
            <a:xfrm flipV="1">
              <a:off x="9644334" y="4931895"/>
              <a:ext cx="323239" cy="1515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5702D03E-2956-9228-36DE-3F4586EB2BF4}"/>
                    </a:ext>
                  </a:extLst>
                </p:cNvPr>
                <p:cNvSpPr txBox="1"/>
                <p:nvPr/>
              </p:nvSpPr>
              <p:spPr>
                <a:xfrm>
                  <a:off x="9663750" y="4584913"/>
                  <a:ext cx="2074635" cy="40651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𝑇𝑟𝑒𝑎𝑡</m:t>
                            </m:r>
                            <m:d>
                              <m:dPr>
                                <m:ctrlPr>
                                  <a:rPr lang="en-GB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14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GB" sz="1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GB" sz="1400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</m:d>
                          </m:e>
                          <m:sup>
                            <m:d>
                              <m:dPr>
                                <m:ctrlPr>
                                  <a:rPr lang="en-GB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en-GB" sz="1400"/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B748C9A7-D4CC-CD43-BDBC-418F830A22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3750" y="4584913"/>
                  <a:ext cx="2074635" cy="406516"/>
                </a:xfrm>
                <a:prstGeom prst="ellipse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D2DEBC7C-BFD0-7B57-B4A9-D1CB8C14C09C}"/>
                    </a:ext>
                  </a:extLst>
                </p:cNvPr>
                <p:cNvSpPr txBox="1"/>
                <p:nvPr/>
              </p:nvSpPr>
              <p:spPr>
                <a:xfrm>
                  <a:off x="8900980" y="4195805"/>
                  <a:ext cx="1065033" cy="40651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en-GB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en-GB" sz="1400"/>
                </a:p>
              </p:txBody>
            </p:sp>
          </mc:Choice>
          <mc:Fallback xmlns="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9C7F8EFA-7952-9D4E-934E-8348CB20AB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00980" y="4195805"/>
                  <a:ext cx="1065033" cy="406516"/>
                </a:xfrm>
                <a:prstGeom prst="ellipse">
                  <a:avLst/>
                </a:prstGeom>
                <a:blipFill>
                  <a:blip r:embed="rId21"/>
                  <a:stretch>
                    <a:fillRect b="-3704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BAFCB301-3BDA-7F9A-CBBD-341E0444F763}"/>
                    </a:ext>
                  </a:extLst>
                </p:cNvPr>
                <p:cNvSpPr txBox="1"/>
                <p:nvPr/>
              </p:nvSpPr>
              <p:spPr>
                <a:xfrm>
                  <a:off x="8694141" y="5462129"/>
                  <a:ext cx="1468603" cy="40651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en-GB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14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  <m:sup>
                            <m:d>
                              <m:dPr>
                                <m:ctrlPr>
                                  <a:rPr lang="en-GB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en-GB" sz="140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7466994B-7C82-C145-AABB-9606B104F6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94141" y="5462129"/>
                  <a:ext cx="1468603" cy="406516"/>
                </a:xfrm>
                <a:prstGeom prst="ellipse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BC9C88EB-8979-5E47-DAAA-BC8F45F8EFFA}"/>
                </a:ext>
              </a:extLst>
            </p:cNvPr>
            <p:cNvCxnSpPr>
              <a:cxnSpLocks/>
              <a:stCxn id="112" idx="2"/>
              <a:endCxn id="96" idx="0"/>
            </p:cNvCxnSpPr>
            <p:nvPr/>
          </p:nvCxnSpPr>
          <p:spPr>
            <a:xfrm>
              <a:off x="9310095" y="5153121"/>
              <a:ext cx="118348" cy="3090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7E180075-C438-ED79-56D8-622BD2FECC36}"/>
                    </a:ext>
                  </a:extLst>
                </p:cNvPr>
                <p:cNvSpPr txBox="1"/>
                <p:nvPr/>
              </p:nvSpPr>
              <p:spPr>
                <a:xfrm>
                  <a:off x="5128964" y="5462129"/>
                  <a:ext cx="1769011" cy="4065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en-GB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  <m:sup>
                            <m:d>
                              <m:dPr>
                                <m:ctrlPr>
                                  <a:rPr lang="en-GB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en-GB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en-GB" sz="140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6AE65F3D-CF20-E84E-878D-E80AB94C49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8964" y="5462129"/>
                  <a:ext cx="1769011" cy="406516"/>
                </a:xfrm>
                <a:prstGeom prst="ellipse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67516992-8078-9EBA-01D2-F2061CF754DB}"/>
                    </a:ext>
                  </a:extLst>
                </p:cNvPr>
                <p:cNvSpPr txBox="1"/>
                <p:nvPr/>
              </p:nvSpPr>
              <p:spPr>
                <a:xfrm>
                  <a:off x="5337904" y="4195805"/>
                  <a:ext cx="1365441" cy="4065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en-GB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en-GB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EBCDCA08-DC67-5D4D-AAC3-31340E094C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7904" y="4195805"/>
                  <a:ext cx="1365441" cy="406516"/>
                </a:xfrm>
                <a:prstGeom prst="ellipse">
                  <a:avLst/>
                </a:prstGeom>
                <a:blipFill>
                  <a:blip r:embed="rId24"/>
                  <a:stretch>
                    <a:fillRect b="-3704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516701E7-B691-D3FC-E433-69534673A78E}"/>
                </a:ext>
              </a:extLst>
            </p:cNvPr>
            <p:cNvCxnSpPr>
              <a:cxnSpLocks/>
              <a:stCxn id="99" idx="6"/>
              <a:endCxn id="116" idx="1"/>
            </p:cNvCxnSpPr>
            <p:nvPr/>
          </p:nvCxnSpPr>
          <p:spPr>
            <a:xfrm>
              <a:off x="6703346" y="4399063"/>
              <a:ext cx="440618" cy="46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24">
              <a:extLst>
                <a:ext uri="{FF2B5EF4-FFF2-40B4-BE49-F238E27FC236}">
                  <a16:creationId xmlns:a16="http://schemas.microsoft.com/office/drawing/2014/main" id="{E37EB415-FC5B-7DFD-A7DA-D4E999BBB1CE}"/>
                </a:ext>
              </a:extLst>
            </p:cNvPr>
            <p:cNvCxnSpPr>
              <a:cxnSpLocks/>
              <a:stCxn id="98" idx="6"/>
              <a:endCxn id="116" idx="2"/>
            </p:cNvCxnSpPr>
            <p:nvPr/>
          </p:nvCxnSpPr>
          <p:spPr>
            <a:xfrm flipV="1">
              <a:off x="6897975" y="4475662"/>
              <a:ext cx="317914" cy="1189725"/>
            </a:xfrm>
            <a:prstGeom prst="curvedConnector2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DCB325A-0E78-11C9-C298-B2989D43C060}"/>
                </a:ext>
              </a:extLst>
            </p:cNvPr>
            <p:cNvCxnSpPr>
              <a:cxnSpLocks/>
              <a:stCxn id="116" idx="3"/>
              <a:endCxn id="95" idx="2"/>
            </p:cNvCxnSpPr>
            <p:nvPr/>
          </p:nvCxnSpPr>
          <p:spPr>
            <a:xfrm flipV="1">
              <a:off x="7287814" y="4399063"/>
              <a:ext cx="1613166" cy="46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E0C8271A-E8A8-B89E-075B-9683C0375DE5}"/>
                </a:ext>
              </a:extLst>
            </p:cNvPr>
            <p:cNvGrpSpPr/>
            <p:nvPr/>
          </p:nvGrpSpPr>
          <p:grpSpPr>
            <a:xfrm>
              <a:off x="7110195" y="4033254"/>
              <a:ext cx="816307" cy="472863"/>
              <a:chOff x="7110195" y="4033254"/>
              <a:chExt cx="816307" cy="47286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7448D202-AC43-314C-B5A6-068DBDBD7792}"/>
                      </a:ext>
                    </a:extLst>
                  </p:cNvPr>
                  <p:cNvSpPr txBox="1"/>
                  <p:nvPr/>
                </p:nvSpPr>
                <p:spPr>
                  <a:xfrm>
                    <a:off x="7325426" y="4033254"/>
                    <a:ext cx="601076" cy="26337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GB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1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11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GB" sz="1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en-GB" sz="1100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  <m:r>
                                    <a:rPr lang="en-GB" sz="11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en-GB" sz="110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F6986D17-DC2D-E042-ADBD-88E9A41B8D0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25426" y="4033254"/>
                    <a:ext cx="601076" cy="263374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2564" t="-6250" b="-125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65FD7E39-976B-6E86-B546-D0533EBB3D96}"/>
                  </a:ext>
                </a:extLst>
              </p:cNvPr>
              <p:cNvSpPr/>
              <p:nvPr/>
            </p:nvSpPr>
            <p:spPr>
              <a:xfrm>
                <a:off x="7110195" y="4301355"/>
                <a:ext cx="143851" cy="14385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98A395D6-D452-D4BF-DA66-83C817A034BE}"/>
                  </a:ext>
                </a:extLst>
              </p:cNvPr>
              <p:cNvSpPr/>
              <p:nvPr/>
            </p:nvSpPr>
            <p:spPr>
              <a:xfrm>
                <a:off x="7143964" y="4331811"/>
                <a:ext cx="143851" cy="14385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D521CA1D-E4C1-4262-9286-F8A2A62DD3F0}"/>
                  </a:ext>
                </a:extLst>
              </p:cNvPr>
              <p:cNvSpPr/>
              <p:nvPr/>
            </p:nvSpPr>
            <p:spPr>
              <a:xfrm>
                <a:off x="7177733" y="4362267"/>
                <a:ext cx="143851" cy="14385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0CBCB20C-58C5-096B-E3D3-147D09156C81}"/>
                </a:ext>
              </a:extLst>
            </p:cNvPr>
            <p:cNvGrpSpPr/>
            <p:nvPr/>
          </p:nvGrpSpPr>
          <p:grpSpPr>
            <a:xfrm>
              <a:off x="8862502" y="4978814"/>
              <a:ext cx="553287" cy="467016"/>
              <a:chOff x="6768297" y="4301355"/>
              <a:chExt cx="553287" cy="46701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0" name="TextBox 109">
                    <a:extLst>
                      <a:ext uri="{FF2B5EF4-FFF2-40B4-BE49-F238E27FC236}">
                        <a16:creationId xmlns:a16="http://schemas.microsoft.com/office/drawing/2014/main" id="{F5545049-40F9-2930-B140-0ECF9365AB34}"/>
                      </a:ext>
                    </a:extLst>
                  </p:cNvPr>
                  <p:cNvSpPr txBox="1"/>
                  <p:nvPr/>
                </p:nvSpPr>
                <p:spPr>
                  <a:xfrm>
                    <a:off x="6768297" y="4505079"/>
                    <a:ext cx="336331" cy="26329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GB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1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11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GB" sz="1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en-GB" sz="1100"/>
                  </a:p>
                </p:txBody>
              </p:sp>
            </mc:Choice>
            <mc:Fallback xmlns="">
              <p:sp>
                <p:nvSpPr>
                  <p:cNvPr id="99" name="TextBox 98">
                    <a:extLst>
                      <a:ext uri="{FF2B5EF4-FFF2-40B4-BE49-F238E27FC236}">
                        <a16:creationId xmlns:a16="http://schemas.microsoft.com/office/drawing/2014/main" id="{F42E867F-A51B-D942-B07D-80D939C96F8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68297" y="4505079"/>
                    <a:ext cx="336331" cy="263292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9091" b="-125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727A5776-2AF7-E824-C2F0-3C500C74E08A}"/>
                  </a:ext>
                </a:extLst>
              </p:cNvPr>
              <p:cNvSpPr/>
              <p:nvPr/>
            </p:nvSpPr>
            <p:spPr>
              <a:xfrm>
                <a:off x="7110195" y="4301355"/>
                <a:ext cx="143851" cy="14385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6A2A379B-1592-73E3-83BF-5166C361EBF3}"/>
                  </a:ext>
                </a:extLst>
              </p:cNvPr>
              <p:cNvSpPr/>
              <p:nvPr/>
            </p:nvSpPr>
            <p:spPr>
              <a:xfrm>
                <a:off x="7143964" y="4331811"/>
                <a:ext cx="143851" cy="14385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051FA812-A224-CC6C-3023-DCC341723A19}"/>
                  </a:ext>
                </a:extLst>
              </p:cNvPr>
              <p:cNvSpPr/>
              <p:nvPr/>
            </p:nvSpPr>
            <p:spPr>
              <a:xfrm>
                <a:off x="7177733" y="4362267"/>
                <a:ext cx="143851" cy="14385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2F094719-2F59-08AF-6AAD-DF7045B9DD61}"/>
                </a:ext>
              </a:extLst>
            </p:cNvPr>
            <p:cNvGrpSpPr/>
            <p:nvPr/>
          </p:nvGrpSpPr>
          <p:grpSpPr>
            <a:xfrm>
              <a:off x="9466714" y="4981074"/>
              <a:ext cx="547721" cy="469103"/>
              <a:chOff x="9466714" y="4981074"/>
              <a:chExt cx="547721" cy="46910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72331AF4-D8C8-4D2E-F097-E602B5D7629F}"/>
                      </a:ext>
                    </a:extLst>
                  </p:cNvPr>
                  <p:cNvSpPr txBox="1"/>
                  <p:nvPr/>
                </p:nvSpPr>
                <p:spPr>
                  <a:xfrm>
                    <a:off x="9678104" y="5185836"/>
                    <a:ext cx="336331" cy="26434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GB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1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11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GB" sz="1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en-GB" sz="1100"/>
                  </a:p>
                </p:txBody>
              </p:sp>
            </mc:Choice>
            <mc:Fallback xmlns=""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id="{E5A1106F-FE1E-7348-A4EE-AEBF0B97275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78104" y="5185836"/>
                    <a:ext cx="336331" cy="264341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 l="-9091" b="-125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24C0963-4A74-CEBE-3B79-6D760D6E9FBF}"/>
                  </a:ext>
                </a:extLst>
              </p:cNvPr>
              <p:cNvSpPr/>
              <p:nvPr/>
            </p:nvSpPr>
            <p:spPr>
              <a:xfrm>
                <a:off x="9466714" y="4981074"/>
                <a:ext cx="143851" cy="14385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7932C8CE-483D-76AC-7753-D869F691717F}"/>
                  </a:ext>
                </a:extLst>
              </p:cNvPr>
              <p:cNvSpPr/>
              <p:nvPr/>
            </p:nvSpPr>
            <p:spPr>
              <a:xfrm>
                <a:off x="9500483" y="5011530"/>
                <a:ext cx="143851" cy="14385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92D20302-8BAA-F707-85FB-F278CFC64777}"/>
                  </a:ext>
                </a:extLst>
              </p:cNvPr>
              <p:cNvSpPr/>
              <p:nvPr/>
            </p:nvSpPr>
            <p:spPr>
              <a:xfrm>
                <a:off x="9534252" y="5041986"/>
                <a:ext cx="143851" cy="14385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1974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EB3D9-3480-D013-5140-2F7E1A597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Interim Summary: </a:t>
            </a:r>
            <a:r>
              <a:rPr lang="en-GB" i="1" dirty="0"/>
              <a:t>Structure by Features in the State Space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EDEB2-A171-240E-5401-451404EBCD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/>
              <a:t>State space characterised by set of attributes</a:t>
            </a:r>
          </a:p>
          <a:p>
            <a:pPr lvl="1"/>
            <a:r>
              <a:rPr lang="en-DE"/>
              <a:t>(Conditional) independences allow for factorisation of functions in MDP</a:t>
            </a:r>
          </a:p>
          <a:p>
            <a:pPr lvl="1"/>
            <a:r>
              <a:rPr lang="en-DE"/>
              <a:t>Probabilistic graphical models represent such factorisations</a:t>
            </a:r>
          </a:p>
          <a:p>
            <a:r>
              <a:rPr lang="en-DE"/>
              <a:t>Factored MDP: MDP with a DBN as a representation of the transition model</a:t>
            </a:r>
          </a:p>
          <a:p>
            <a:pPr lvl="1"/>
            <a:r>
              <a:rPr lang="en-DE"/>
              <a:t>Reduction in space complexity</a:t>
            </a:r>
          </a:p>
          <a:p>
            <a:pPr lvl="1"/>
            <a:r>
              <a:rPr lang="en-DE"/>
              <a:t>Factored transition function does not lead to factored value function</a:t>
            </a:r>
          </a:p>
          <a:p>
            <a:r>
              <a:rPr lang="en-DE"/>
              <a:t>Factored (linear) value functions over a set of basis functions</a:t>
            </a:r>
          </a:p>
          <a:p>
            <a:pPr lvl="1"/>
            <a:r>
              <a:rPr lang="en-DE"/>
              <a:t>Enable computing policy evaluation efficiently</a:t>
            </a:r>
          </a:p>
          <a:p>
            <a:r>
              <a:rPr lang="en-DE"/>
              <a:t>Approximate policy iteration</a:t>
            </a:r>
          </a:p>
          <a:p>
            <a:pPr lvl="1"/>
            <a:r>
              <a:rPr lang="en-DE"/>
              <a:t>Project results outside of subspace spanned by basis functions back into subspace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1296F-B3D1-E92B-7CF7-5230FEE3E9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73617-287F-6541-BF50-127D198AB0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61DB0-54C9-AAA8-C4B2-E9636E4988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859719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43B5F-4634-7740-97F0-F2C3F7A9D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Outline: Decision Making – Structure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804D0-6D33-6646-8D53-360A5884C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i="1" dirty="0"/>
              <a:t>Structure by Groups in the Agent Set</a:t>
            </a:r>
          </a:p>
          <a:p>
            <a:pPr lvl="1"/>
            <a:r>
              <a:rPr lang="en-GB" dirty="0"/>
              <a:t>Agent types</a:t>
            </a:r>
          </a:p>
          <a:p>
            <a:pPr lvl="1"/>
            <a:r>
              <a:rPr lang="en-GB" dirty="0"/>
              <a:t>Partitioned decPOMDPs</a:t>
            </a:r>
          </a:p>
          <a:p>
            <a:pPr marL="0" indent="0">
              <a:buNone/>
            </a:pPr>
            <a:r>
              <a:rPr lang="en-GB" i="1" dirty="0"/>
              <a:t>Structure by Relations in the State Space</a:t>
            </a:r>
          </a:p>
          <a:p>
            <a:pPr lvl="1"/>
            <a:r>
              <a:rPr lang="en-GB" dirty="0"/>
              <a:t>Situation calculus</a:t>
            </a:r>
          </a:p>
          <a:p>
            <a:pPr lvl="1"/>
            <a:r>
              <a:rPr lang="en-GB" dirty="0"/>
              <a:t>First-order MDPs</a:t>
            </a:r>
          </a:p>
          <a:p>
            <a:pPr marL="0" indent="0">
              <a:buNone/>
            </a:pPr>
            <a:r>
              <a:rPr lang="en-GB" i="1" dirty="0"/>
              <a:t>Structure by Features in the State Space</a:t>
            </a:r>
          </a:p>
          <a:p>
            <a:pPr lvl="1"/>
            <a:r>
              <a:rPr lang="en-GB" dirty="0"/>
              <a:t>Dynamic Bayesian networks</a:t>
            </a:r>
          </a:p>
          <a:p>
            <a:pPr lvl="1"/>
            <a:r>
              <a:rPr lang="en-GB" dirty="0"/>
              <a:t>Factored MDPs</a:t>
            </a:r>
          </a:p>
          <a:p>
            <a:pPr lvl="1"/>
            <a:endParaRPr lang="en-GB" dirty="0"/>
          </a:p>
          <a:p>
            <a:pPr marL="0" indent="0" algn="ctr">
              <a:buNone/>
            </a:pPr>
            <a:r>
              <a:rPr lang="en-GB" dirty="0">
                <a:solidFill>
                  <a:schemeClr val="accent1"/>
                </a:solidFill>
              </a:rPr>
              <a:t>⟹ Next: Human-awareness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9AB07F-716D-9A46-8892-C419E44EA7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Decision Structure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5D672D-A492-2F4C-3CAA-DBFCD4801D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4993B-A573-1C49-9856-1BE419581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235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5FF44-588F-5446-703C-08C2BD2C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Additional Assumption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7C373C-F888-7ABE-7ABB-365C5498A1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 dirty="0">
                    <a:solidFill>
                      <a:schemeClr val="accent1"/>
                    </a:solidFill>
                  </a:rPr>
                  <a:t>Symmetric behaviour</a:t>
                </a:r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𝛺</m:t>
                    </m:r>
                  </m:oMath>
                </a14:m>
                <a:r>
                  <a:rPr lang="en-GB" dirty="0"/>
                  <a:t> </a:t>
                </a:r>
              </a:p>
              <a:p>
                <a:pPr lvl="1"/>
                <a:r>
                  <a:rPr lang="en-GB" dirty="0"/>
                  <a:t>Idea: It does not matter which agent of a partition does something, only how many</a:t>
                </a:r>
              </a:p>
              <a:p>
                <a:pPr lvl="1"/>
                <a:r>
                  <a:rPr lang="en-GB" dirty="0"/>
                  <a:t>Formally, for two agents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DE" dirty="0"/>
                  <a:t>, exchanging their actions / observations does not have an effect</a:t>
                </a: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,−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m:rPr>
                          <m:aln/>
                        </m:rP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𝛺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𝛺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DE" dirty="0"/>
              </a:p>
              <a:p>
                <a:pPr lvl="2"/>
                <a:r>
                  <a:rPr lang="en-DE" dirty="0"/>
                  <a:t>Can be generlised to whole paritions, over all possible permutations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DE" dirty="0"/>
                  <a:t> of actions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DE" dirty="0"/>
                  <a:t>  / observations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DE" dirty="0"/>
                  <a:t>, e.g., for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DE" dirty="0"/>
                  <a:t>:</a:t>
                </a: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DE" dirty="0"/>
              </a:p>
              <a:p>
                <a:pPr lvl="1"/>
                <a:r>
                  <a:rPr lang="en-GB" dirty="0"/>
                  <a:t>Enables counting how many agents do something and not which in particular did something</a:t>
                </a:r>
              </a:p>
              <a:p>
                <a:pPr lvl="2"/>
                <a:r>
                  <a:rPr lang="en-GB" dirty="0"/>
                  <a:t>Encode in a histogram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#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</a:rPr>
                          <m:t>,…,#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/>
                  <a:t> how many agents did actions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pPr lvl="2"/>
                <a:r>
                  <a:rPr lang="en-GB" dirty="0"/>
                  <a:t>Number of histograms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|"/>
                                <m:endChr m:val="|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den>
                        </m:f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sup>
                    </m:sSup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7C373C-F888-7ABE-7ABB-365C5498A1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r="-1438" b="-29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93288-2CFD-978D-4777-37C8B66292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Decision Structure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59D41-D33E-6CF6-4D95-7D40BB036E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/>
              <a:t>T. Braun - APA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8DC06-B3D6-937E-5720-9BE01DD2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noProof="0" smtClean="0"/>
              <a:t>8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64929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0979F-E911-65F9-33FB-2109AAEF1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Counting in DecPOMDPs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B26BFB-599F-113B-CB0D-E3DCD17700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7616342" cy="4240848"/>
              </a:xfrm>
            </p:spPr>
            <p:txBody>
              <a:bodyPr/>
              <a:lstStyle/>
              <a:p>
                <a:r>
                  <a:rPr lang="en-GB" dirty="0"/>
                  <a:t>Also called counting constraint / assumption in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𝛺</m:t>
                    </m:r>
                  </m:oMath>
                </a14:m>
                <a:endParaRPr lang="en-GB" i="1" dirty="0"/>
              </a:p>
              <a:p>
                <a:pPr lvl="1"/>
                <a:r>
                  <a:rPr lang="en-GB" dirty="0"/>
                  <a:t>All permutations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acc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of a partition 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dirty="0"/>
                  <a:t> map to </a:t>
                </a:r>
                <a:br>
                  <a:rPr lang="en-GB" dirty="0"/>
                </a:br>
                <a:r>
                  <a:rPr lang="en-GB" dirty="0"/>
                  <a:t>the same probability</a:t>
                </a:r>
              </a:p>
              <a:p>
                <a:pPr lvl="1"/>
                <a:r>
                  <a:rPr lang="en-GB" dirty="0"/>
                  <a:t>Allows for replacing joint actions</a:t>
                </a:r>
                <a:br>
                  <a:rPr lang="en-GB" dirty="0"/>
                </a:br>
                <a:r>
                  <a:rPr lang="en-GB" dirty="0"/>
                  <a:t>/ observations over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GB" dirty="0"/>
                  <a:t> agents in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𝛺</m:t>
                    </m:r>
                  </m:oMath>
                </a14:m>
                <a:r>
                  <a:rPr lang="en-GB" dirty="0"/>
                  <a:t> with histograms for each </a:t>
                </a:r>
                <a:br>
                  <a:rPr lang="en-GB" dirty="0"/>
                </a:br>
                <a:r>
                  <a:rPr lang="en-GB" dirty="0"/>
                  <a:t>partition</a:t>
                </a:r>
              </a:p>
              <a:p>
                <a:pPr lvl="1"/>
                <a:r>
                  <a:rPr lang="en-GB" dirty="0"/>
                  <a:t>Example with two possible </a:t>
                </a:r>
                <a:br>
                  <a:rPr lang="en-GB" dirty="0"/>
                </a:br>
                <a:r>
                  <a:rPr lang="en-GB" dirty="0"/>
                  <a:t>actions and a single partition</a:t>
                </a:r>
              </a:p>
              <a:p>
                <a:endParaRPr lang="en-GB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B26BFB-599F-113B-CB0D-E3DCD17700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7616342" cy="4240848"/>
              </a:xfrm>
              <a:blipFill>
                <a:blip r:embed="rId2"/>
                <a:stretch>
                  <a:fillRect l="-2333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2D6B6-CCDF-63EE-0ACB-9A90D5226B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Decision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35D9B-40CA-F988-986E-EC659DE95C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83395-E524-76B5-223D-AB4C9EC326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B991B4ED-3A5A-D60C-EE80-D747CBC8BF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01389277"/>
                  </p:ext>
                </p:extLst>
              </p:nvPr>
            </p:nvGraphicFramePr>
            <p:xfrm>
              <a:off x="8146759" y="1564038"/>
              <a:ext cx="3684916" cy="4341876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486000">
                      <a:extLst>
                        <a:ext uri="{9D8B030D-6E8A-4147-A177-3AD203B41FA5}">
                          <a16:colId xmlns:a16="http://schemas.microsoft.com/office/drawing/2014/main" val="2201545725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2125102949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2078643805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1621532783"/>
                        </a:ext>
                      </a:extLst>
                    </a:gridCol>
                    <a:gridCol w="1740916">
                      <a:extLst>
                        <a:ext uri="{9D8B030D-6E8A-4147-A177-3AD203B41FA5}">
                          <a16:colId xmlns:a16="http://schemas.microsoft.com/office/drawing/2014/main" val="292137784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en-DE" b="0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p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DE" b="0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DE" b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83032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300804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58552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437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0.03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306290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0.015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77902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0.012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16698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0.012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21961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37659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7092623"/>
                      </a:ext>
                    </a:extLst>
                  </a:tr>
                  <a:tr h="370840">
                    <a:tc gridSpan="5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82010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B991B4ED-3A5A-D60C-EE80-D747CBC8BF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01389277"/>
                  </p:ext>
                </p:extLst>
              </p:nvPr>
            </p:nvGraphicFramePr>
            <p:xfrm>
              <a:off x="8146759" y="1564038"/>
              <a:ext cx="3684916" cy="4341876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486000">
                      <a:extLst>
                        <a:ext uri="{9D8B030D-6E8A-4147-A177-3AD203B41FA5}">
                          <a16:colId xmlns:a16="http://schemas.microsoft.com/office/drawing/2014/main" val="2201545725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2125102949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2078643805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1621532783"/>
                        </a:ext>
                      </a:extLst>
                    </a:gridCol>
                    <a:gridCol w="1740916">
                      <a:extLst>
                        <a:ext uri="{9D8B030D-6E8A-4147-A177-3AD203B41FA5}">
                          <a16:colId xmlns:a16="http://schemas.microsoft.com/office/drawing/2014/main" val="2921377849"/>
                        </a:ext>
                      </a:extLst>
                    </a:gridCol>
                  </a:tblGrid>
                  <a:tr h="633476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b">
                        <a:blipFill>
                          <a:blip r:embed="rId3"/>
                          <a:stretch>
                            <a:fillRect l="-2632" t="-2000" r="-668421" b="-5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b">
                        <a:blipFill>
                          <a:blip r:embed="rId3"/>
                          <a:stretch>
                            <a:fillRect l="-100000" t="-2000" r="-551282" b="-5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b">
                        <a:blipFill>
                          <a:blip r:embed="rId3"/>
                          <a:stretch>
                            <a:fillRect l="-205263" t="-2000" r="-465789" b="-5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b">
                        <a:blipFill>
                          <a:blip r:embed="rId3"/>
                          <a:stretch>
                            <a:fillRect l="-297436" t="-2000" r="-353846" b="-5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13139" t="-2000" r="-730" b="-58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983032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175862" r="-668421" b="-9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175862" r="-551282" b="-9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175862" r="-465789" b="-9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97436" t="-175862" r="-353846" b="-9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13139" t="-175862" r="-730" b="-9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300804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266667" r="-668421" b="-78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266667" r="-551282" b="-78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266667" r="-465789" b="-78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97436" t="-266667" r="-353846" b="-78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13139" t="-266667" r="-730" b="-78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58552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379310" r="-668421" b="-7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379310" r="-551282" b="-7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379310" r="-465789" b="-7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97436" t="-379310" r="-353846" b="-7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13139" t="-379310" r="-730" b="-7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437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479310" r="-668421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479310" r="-551282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479310" r="-465789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97436" t="-479310" r="-353846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13139" t="-479310" r="-730" b="-6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06290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560000" r="-668421" b="-4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560000" r="-551282" b="-4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560000" r="-465789" b="-4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97436" t="-560000" r="-353846" b="-4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13139" t="-560000" r="-730" b="-4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77902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682759" r="-668421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682759" r="-551282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682759" r="-465789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97436" t="-682759" r="-353846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13139" t="-682759" r="-730" b="-4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416698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782759" r="-668421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782759" r="-551282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782759" r="-465789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97436" t="-782759" r="-353846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13139" t="-782759" r="-730" b="-3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1961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882759" r="-668421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882759" r="-551282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882759" r="-465789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97436" t="-882759" r="-353846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13139" t="-882759" r="-730" b="-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37659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632" t="-950000" r="-66842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950000" r="-55128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950000" r="-46578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97436" t="-950000" r="-35384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13139" t="-950000" r="-73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7092623"/>
                      </a:ext>
                    </a:extLst>
                  </a:tr>
                  <a:tr h="370840">
                    <a:tc gridSpan="5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344" t="-1086207" r="-344" b="-344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820106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B3C67873-DFCA-DAAA-243E-BD0B80F11C6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05599523"/>
                  </p:ext>
                </p:extLst>
              </p:nvPr>
            </p:nvGraphicFramePr>
            <p:xfrm>
              <a:off x="4826045" y="2299749"/>
              <a:ext cx="3149923" cy="3606165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486000">
                      <a:extLst>
                        <a:ext uri="{9D8B030D-6E8A-4147-A177-3AD203B41FA5}">
                          <a16:colId xmlns:a16="http://schemas.microsoft.com/office/drawing/2014/main" val="2201545725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2125102949"/>
                        </a:ext>
                      </a:extLst>
                    </a:gridCol>
                    <a:gridCol w="695198">
                      <a:extLst>
                        <a:ext uri="{9D8B030D-6E8A-4147-A177-3AD203B41FA5}">
                          <a16:colId xmlns:a16="http://schemas.microsoft.com/office/drawing/2014/main" val="2078643805"/>
                        </a:ext>
                      </a:extLst>
                    </a:gridCol>
                    <a:gridCol w="1482725">
                      <a:extLst>
                        <a:ext uri="{9D8B030D-6E8A-4147-A177-3AD203B41FA5}">
                          <a16:colId xmlns:a16="http://schemas.microsoft.com/office/drawing/2014/main" val="292137784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en-DE" b="0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p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DE" b="0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#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DE" b="0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Sup>
                                      <m:sSubSup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Sup>
                                      <m:sSubSup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n-DE" b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83032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0,2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300804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58552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0.03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306290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0,2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0.015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77902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0.012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16698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37659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0,2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0.01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7092623"/>
                      </a:ext>
                    </a:extLst>
                  </a:tr>
                  <a:tr h="370840">
                    <a:tc gridSpan="4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82010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B3C67873-DFCA-DAAA-243E-BD0B80F11C6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05599523"/>
                  </p:ext>
                </p:extLst>
              </p:nvPr>
            </p:nvGraphicFramePr>
            <p:xfrm>
              <a:off x="4826045" y="2299749"/>
              <a:ext cx="3149923" cy="3606165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486000">
                      <a:extLst>
                        <a:ext uri="{9D8B030D-6E8A-4147-A177-3AD203B41FA5}">
                          <a16:colId xmlns:a16="http://schemas.microsoft.com/office/drawing/2014/main" val="2201545725"/>
                        </a:ext>
                      </a:extLst>
                    </a:gridCol>
                    <a:gridCol w="486000">
                      <a:extLst>
                        <a:ext uri="{9D8B030D-6E8A-4147-A177-3AD203B41FA5}">
                          <a16:colId xmlns:a16="http://schemas.microsoft.com/office/drawing/2014/main" val="2125102949"/>
                        </a:ext>
                      </a:extLst>
                    </a:gridCol>
                    <a:gridCol w="695198">
                      <a:extLst>
                        <a:ext uri="{9D8B030D-6E8A-4147-A177-3AD203B41FA5}">
                          <a16:colId xmlns:a16="http://schemas.microsoft.com/office/drawing/2014/main" val="2078643805"/>
                        </a:ext>
                      </a:extLst>
                    </a:gridCol>
                    <a:gridCol w="1482725">
                      <a:extLst>
                        <a:ext uri="{9D8B030D-6E8A-4147-A177-3AD203B41FA5}">
                          <a16:colId xmlns:a16="http://schemas.microsoft.com/office/drawing/2014/main" val="2921377849"/>
                        </a:ext>
                      </a:extLst>
                    </a:gridCol>
                  </a:tblGrid>
                  <a:tr h="639445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b">
                        <a:blipFill>
                          <a:blip r:embed="rId4"/>
                          <a:stretch>
                            <a:fillRect l="-2632" t="-1961" r="-557895" b="-4607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b">
                        <a:blipFill>
                          <a:blip r:embed="rId4"/>
                          <a:stretch>
                            <a:fillRect l="-100000" t="-1961" r="-443590" b="-4607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b">
                        <a:blipFill>
                          <a:blip r:embed="rId4"/>
                          <a:stretch>
                            <a:fillRect l="-141818" t="-1961" r="-214545" b="-4607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13675" t="-1961" r="-855" b="-4607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983032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632" t="-179310" r="-557895" b="-7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179310" r="-443590" b="-7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41818" t="-179310" r="-214545" b="-7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13675" t="-179310" r="-855" b="-7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300804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632" t="-279310" r="-557895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279310" r="-443590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41818" t="-279310" r="-214545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13675" t="-279310" r="-855" b="-6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58552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632" t="-379310" r="-557895" b="-5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379310" r="-443590" b="-5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41818" t="-379310" r="-214545" b="-5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13675" t="-379310" r="-855" b="-5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06290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632" t="-463333" r="-557895" b="-3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463333" r="-443590" b="-3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41818" t="-463333" r="-214545" b="-3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13675" t="-463333" r="-855" b="-3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77902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632" t="-582759" r="-557895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582759" r="-443590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41818" t="-582759" r="-214545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13675" t="-582759" r="-855" b="-3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416698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632" t="-682759" r="-557895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682759" r="-443590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41818" t="-682759" r="-214545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13675" t="-682759" r="-855" b="-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37659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632" t="-756667" r="-55789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756667" r="-44359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41818" t="-756667" r="-21454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13675" t="-756667" r="-855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7092623"/>
                      </a:ext>
                    </a:extLst>
                  </a:tr>
                  <a:tr h="370840">
                    <a:tc gridSpan="4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402" t="-886207" r="-402" b="-344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/>
                          <a:endParaRPr lang="en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820106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325469982"/>
      </p:ext>
    </p:extLst>
  </p:cSld>
  <p:clrMapOvr>
    <a:masterClrMapping/>
  </p:clrMapOvr>
</p:sld>
</file>

<file path=ppt/theme/theme1.xml><?xml version="1.0" encoding="utf-8"?>
<a:theme xmlns:a="http://schemas.openxmlformats.org/drawingml/2006/main" name="UM-en-new">
  <a:themeElements>
    <a:clrScheme name="WWU Münster Var3">
      <a:dk1>
        <a:srgbClr val="58585A"/>
      </a:dk1>
      <a:lt1>
        <a:srgbClr val="F4F4F4"/>
      </a:lt1>
      <a:dk2>
        <a:srgbClr val="F4F4F4"/>
      </a:dk2>
      <a:lt2>
        <a:srgbClr val="00568A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M-en-new" id="{59C7D432-8138-4548-A7D7-91E264AD21C6}" vid="{0F7B2386-8E31-8B49-8677-D7DCA01AD3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wwu-adapted</Template>
  <TotalTime>43534</TotalTime>
  <Words>8622</Words>
  <Application>Microsoft Macintosh PowerPoint</Application>
  <PresentationFormat>Widescreen</PresentationFormat>
  <Paragraphs>1692</Paragraphs>
  <Slides>78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91" baseType="lpstr">
      <vt:lpstr>ＭＳ Ｐゴシック</vt:lpstr>
      <vt:lpstr>.Hiragino Kaku Gothic Interface W3</vt:lpstr>
      <vt:lpstr>Arial</vt:lpstr>
      <vt:lpstr>Calibri</vt:lpstr>
      <vt:lpstr>Cambria Math</vt:lpstr>
      <vt:lpstr>CMBX10</vt:lpstr>
      <vt:lpstr>CMBX12</vt:lpstr>
      <vt:lpstr>Courier New</vt:lpstr>
      <vt:lpstr>Meta Offc Pro</vt:lpstr>
      <vt:lpstr>Symbol</vt:lpstr>
      <vt:lpstr>System Font Regular</vt:lpstr>
      <vt:lpstr>Wingdings</vt:lpstr>
      <vt:lpstr>UM-en-new</vt:lpstr>
      <vt:lpstr>Automated Planning and Acting</vt:lpstr>
      <vt:lpstr>Content: Planning and Acting</vt:lpstr>
      <vt:lpstr>Outline: Decision Making – Structure </vt:lpstr>
      <vt:lpstr>Example: Medical Nanoscale Systems</vt:lpstr>
      <vt:lpstr>Example: Medical Nanoscale Systems as a DecPOMDP</vt:lpstr>
      <vt:lpstr>Reprise: Worst-case Complexity of DecPOMDP</vt:lpstr>
      <vt:lpstr>Agent Types &amp; Partitioned DecPOMDPs</vt:lpstr>
      <vt:lpstr>Additional Assumption 1</vt:lpstr>
      <vt:lpstr>Counting in DecPOMDPs</vt:lpstr>
      <vt:lpstr>Additional Assumption 2</vt:lpstr>
      <vt:lpstr>Isomorphism in DecPOMDPs</vt:lpstr>
      <vt:lpstr>Complexities</vt:lpstr>
      <vt:lpstr>Remember: Multi-agent Dynamic Programming</vt:lpstr>
      <vt:lpstr>Multi-agent Dynamic Programming for Isomorphic DecPOMDPs</vt:lpstr>
      <vt:lpstr>Counting DecPOMDPs</vt:lpstr>
      <vt:lpstr>Multi-agent Dynamic Programming for Policy-counted DecPOMDPs</vt:lpstr>
      <vt:lpstr>Partitioned POSGs</vt:lpstr>
      <vt:lpstr>Interim Summary: Structure by Groups in the Agent Set </vt:lpstr>
      <vt:lpstr>Outline: Decision Making – Structure </vt:lpstr>
      <vt:lpstr>Acknowledgement</vt:lpstr>
      <vt:lpstr>Motivation: Planning Languages</vt:lpstr>
      <vt:lpstr>Motivation: Benefits of Relational Languages</vt:lpstr>
      <vt:lpstr>Motivation: How to Solve?</vt:lpstr>
      <vt:lpstr>Box World: Full (Relational) Specification</vt:lpstr>
      <vt:lpstr>Solving Ground Box World</vt:lpstr>
      <vt:lpstr>A First-order Solution to Box World</vt:lpstr>
      <vt:lpstr>Situation Calculus</vt:lpstr>
      <vt:lpstr>Situation Calculus: Ingredients</vt:lpstr>
      <vt:lpstr>Situation Calculus: PDDL to Effects</vt:lpstr>
      <vt:lpstr>Situation Calculus: PDDL to Effects</vt:lpstr>
      <vt:lpstr>Frame Problem</vt:lpstr>
      <vt:lpstr>Successor State Axioms (SSAs)</vt:lpstr>
      <vt:lpstr>Successor State Axioms (SSAs): Example</vt:lpstr>
      <vt:lpstr>Regression</vt:lpstr>
      <vt:lpstr>Regression: Example</vt:lpstr>
      <vt:lpstr>Regression: Example</vt:lpstr>
      <vt:lpstr>Regression Planning</vt:lpstr>
      <vt:lpstr>Progression and Forward Search?</vt:lpstr>
      <vt:lpstr>Golog: Restricted Plan Search</vt:lpstr>
      <vt:lpstr>Golog: Example</vt:lpstr>
      <vt:lpstr>Frame Problem</vt:lpstr>
      <vt:lpstr>Interim (Interim) Summary</vt:lpstr>
      <vt:lpstr>First-order MDPs</vt:lpstr>
      <vt:lpstr>First-order MDP (FOMDP)</vt:lpstr>
      <vt:lpstr>Stochastic Actions and First-order Decision-theoretic Regression (FODTR)</vt:lpstr>
      <vt:lpstr>FODTR &amp; Q-Functions</vt:lpstr>
      <vt:lpstr>FODTR &amp; Q-Functions</vt:lpstr>
      <vt:lpstr>FODTR &amp; Q-Functions</vt:lpstr>
      <vt:lpstr>Symbolic Dynamic Programming (SDP)</vt:lpstr>
      <vt:lpstr>Value Iteration for t=1,2 of the Box World Example</vt:lpstr>
      <vt:lpstr>First-order Algebraic Decision Diagrams (FOADDs)</vt:lpstr>
      <vt:lpstr>Results for SDP with FOADDs</vt:lpstr>
      <vt:lpstr>Correctness of SDP</vt:lpstr>
      <vt:lpstr>Caveats of First-order Planning</vt:lpstr>
      <vt:lpstr>Caveats of First-order Planning</vt:lpstr>
      <vt:lpstr>A Note on First-order Modelling in Reinforcement Learning</vt:lpstr>
      <vt:lpstr>Interim Summary</vt:lpstr>
      <vt:lpstr>Outline: Decision Making – Structure </vt:lpstr>
      <vt:lpstr>State Space</vt:lpstr>
      <vt:lpstr>Factorisation in General</vt:lpstr>
      <vt:lpstr>Probabilistic Graphical Models (PGMs)</vt:lpstr>
      <vt:lpstr>Dynamic Bayesian Networks</vt:lpstr>
      <vt:lpstr>Dynamic Bayesian Networks: Example</vt:lpstr>
      <vt:lpstr>Factored MDPs</vt:lpstr>
      <vt:lpstr>Factored MDPs: Actions and Rewards</vt:lpstr>
      <vt:lpstr>Factored MDPs: Actions and Rewards</vt:lpstr>
      <vt:lpstr>Factored MDPs: Space Complexity</vt:lpstr>
      <vt:lpstr>Solving Factored MDPs</vt:lpstr>
      <vt:lpstr>Linear Value Functions</vt:lpstr>
      <vt:lpstr>Approximate Policy Iteration with Linear Value Functions</vt:lpstr>
      <vt:lpstr>Approximate Policy Iteration with Linear Value Functions</vt:lpstr>
      <vt:lpstr>Approximate Policy Iteration with Linear Value Functions</vt:lpstr>
      <vt:lpstr>Factored Value Functions</vt:lpstr>
      <vt:lpstr>Factored Value Functions: Use in Q Value Function</vt:lpstr>
      <vt:lpstr>Factored Value Functions: Use in LP with Exponentially Many Constraints</vt:lpstr>
      <vt:lpstr>Relations and Symmetries in a Factored State Space</vt:lpstr>
      <vt:lpstr>Interim Summary: Structure by Features in the State Space</vt:lpstr>
      <vt:lpstr>Outline: Decision Making – Structure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Tanya Braun</cp:lastModifiedBy>
  <cp:revision>320</cp:revision>
  <cp:lastPrinted>2021-12-16T09:51:37Z</cp:lastPrinted>
  <dcterms:created xsi:type="dcterms:W3CDTF">2020-02-28T12:43:09Z</dcterms:created>
  <dcterms:modified xsi:type="dcterms:W3CDTF">2026-06-16T11:48:44Z</dcterms:modified>
</cp:coreProperties>
</file>